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21"/>
  </p:notesMasterIdLst>
  <p:handoutMasterIdLst>
    <p:handoutMasterId r:id="rId22"/>
  </p:handoutMasterIdLst>
  <p:sldIdLst>
    <p:sldId id="325" r:id="rId3"/>
    <p:sldId id="479" r:id="rId4"/>
    <p:sldId id="482" r:id="rId5"/>
    <p:sldId id="483" r:id="rId6"/>
    <p:sldId id="484" r:id="rId7"/>
    <p:sldId id="488" r:id="rId8"/>
    <p:sldId id="489" r:id="rId9"/>
    <p:sldId id="490" r:id="rId10"/>
    <p:sldId id="492" r:id="rId11"/>
    <p:sldId id="491" r:id="rId12"/>
    <p:sldId id="493" r:id="rId13"/>
    <p:sldId id="498" r:id="rId14"/>
    <p:sldId id="494" r:id="rId15"/>
    <p:sldId id="499" r:id="rId16"/>
    <p:sldId id="495" r:id="rId17"/>
    <p:sldId id="496" r:id="rId18"/>
    <p:sldId id="497" r:id="rId19"/>
    <p:sldId id="480" r:id="rId2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FFFFFF"/>
    <a:srgbClr val="BE0F34"/>
    <a:srgbClr val="892034"/>
    <a:srgbClr val="CC6600"/>
    <a:srgbClr val="6666FF"/>
    <a:srgbClr val="008000"/>
    <a:srgbClr val="000080"/>
    <a:srgbClr val="004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p:scale>
          <a:sx n="70" d="100"/>
          <a:sy n="70" d="100"/>
        </p:scale>
        <p:origin x="-1116" y="-48"/>
      </p:cViewPr>
      <p:guideLst>
        <p:guide orient="horz" pos="2843"/>
        <p:guide pos="5618"/>
        <p:guide pos="1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2142545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4082940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3/17/2011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7" y="130175"/>
            <a:ext cx="3478424"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4296</a:t>
            </a:r>
            <a:r>
              <a:rPr lang="en-US" sz="1800" b="1" dirty="0" smtClean="0">
                <a:solidFill>
                  <a:srgbClr val="333399"/>
                </a:solidFill>
              </a:rPr>
              <a:t> – Senior Design II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4296: </a:t>
            </a:r>
            <a:r>
              <a:rPr lang="en-US" sz="1200" b="1" dirty="0">
                <a:solidFill>
                  <a:srgbClr val="892034"/>
                </a:solidFill>
              </a:rPr>
              <a:t>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socialresearchmethods.net/kb/desexper.php"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hyperlink" Target="http://www.isip.piconepress.com/publications/courses/temple/engr_4296/lectures/2011_spring/lecture_08.ppt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3" Type="http://schemas.openxmlformats.org/officeDocument/2006/relationships/hyperlink" Target="http://www.isip.piconepress.com/publications/courses/msstate/ece_8443/lectures/2009_spring/lecture_28.pptx" TargetMode="External"/><Relationship Id="rId2" Type="http://schemas.openxmlformats.org/officeDocument/2006/relationships/hyperlink" Target="http://www.socialresearchmethods.net/kb/desexper.php"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434905"/>
            <a:ext cx="8101012" cy="4995876"/>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1200"/>
              </a:spcAft>
              <a:buFont typeface="Arial" pitchFamily="34" charset="0"/>
              <a:buChar char="•"/>
              <a:defRPr/>
            </a:pPr>
            <a:r>
              <a:rPr lang="en-US" b="1" dirty="0" smtClean="0">
                <a:solidFill>
                  <a:schemeClr val="accent2"/>
                </a:solidFill>
              </a:rPr>
              <a:t>Question: </a:t>
            </a:r>
            <a:r>
              <a:rPr lang="en-US" b="1" dirty="0" smtClean="0"/>
              <a:t>How do you establish your “product” is </a:t>
            </a:r>
            <a:r>
              <a:rPr lang="en-US" b="1" dirty="0" smtClean="0"/>
              <a:t>better or your experiment was a success?</a:t>
            </a:r>
            <a:endParaRPr lang="en-US" b="1" dirty="0" smtClean="0"/>
          </a:p>
          <a:p>
            <a:pPr marL="176213" marR="0" lvl="0" indent="-176213" defTabSz="914400" rtl="0" eaLnBrk="1" fontAlgn="auto" latinLnBrk="0" hangingPunct="1">
              <a:spcBef>
                <a:spcPts val="1400"/>
              </a:spcBef>
              <a:spcAft>
                <a:spcPts val="120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b="1" dirty="0" smtClean="0">
                <a:solidFill>
                  <a:schemeClr val="tx2"/>
                </a:solidFill>
                <a:latin typeface="+mn-lt"/>
              </a:rPr>
              <a:t>Sources of Variability</a:t>
            </a:r>
            <a:br>
              <a:rPr lang="en-US" b="1" dirty="0" smtClean="0">
                <a:solidFill>
                  <a:schemeClr val="tx2"/>
                </a:solidFill>
                <a:latin typeface="+mn-lt"/>
              </a:rPr>
            </a:br>
            <a:r>
              <a:rPr lang="en-US" b="1" dirty="0" smtClean="0">
                <a:solidFill>
                  <a:schemeClr val="tx2"/>
                </a:solidFill>
                <a:latin typeface="+mn-lt"/>
              </a:rPr>
              <a:t>Statistical Significance</a:t>
            </a:r>
            <a:br>
              <a:rPr lang="en-US" b="1" dirty="0" smtClean="0">
                <a:solidFill>
                  <a:schemeClr val="tx2"/>
                </a:solidFill>
                <a:latin typeface="+mn-lt"/>
              </a:rPr>
            </a:br>
            <a:r>
              <a:rPr lang="en-US" b="1" dirty="0" smtClean="0">
                <a:solidFill>
                  <a:schemeClr val="tx2"/>
                </a:solidFill>
                <a:latin typeface="+mn-lt"/>
              </a:rPr>
              <a:t>Statistical </a:t>
            </a:r>
            <a:r>
              <a:rPr lang="en-US" b="1" dirty="0" smtClean="0">
                <a:solidFill>
                  <a:schemeClr val="tx2"/>
                </a:solidFill>
                <a:latin typeface="+mn-lt"/>
              </a:rPr>
              <a:t>Modeling</a:t>
            </a:r>
            <a:endParaRPr kumimoji="0" lang="en-US" b="1" i="0" u="none" strike="noStrike" kern="1200" cap="none" spc="0" normalizeH="0" baseline="0" noProof="0" dirty="0" smtClean="0">
              <a:ln>
                <a:noFill/>
              </a:ln>
              <a:solidFill>
                <a:schemeClr val="tx2"/>
              </a:solidFill>
              <a:effectLst/>
              <a:uLnTx/>
              <a:uFillTx/>
              <a:latin typeface="+mn-lt"/>
            </a:endParaRPr>
          </a:p>
          <a:p>
            <a:pPr marL="174625" indent="-174625">
              <a:spcBef>
                <a:spcPts val="1400"/>
              </a:spcBef>
              <a:spcAft>
                <a:spcPts val="1200"/>
              </a:spcAft>
              <a:buFont typeface="Arial" pitchFamily="34" charset="0"/>
              <a:buChar cha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Resources: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b="1" dirty="0" smtClean="0">
                <a:solidFill>
                  <a:schemeClr val="bg1"/>
                </a:solidFill>
                <a:latin typeface="+mj-lt"/>
                <a:hlinkClick r:id="rId3"/>
              </a:rPr>
              <a:t>SRM: Experimental </a:t>
            </a:r>
            <a:r>
              <a:rPr lang="en-US" b="1" dirty="0" smtClean="0">
                <a:solidFill>
                  <a:schemeClr val="bg1"/>
                </a:solidFill>
                <a:latin typeface="+mj-lt"/>
                <a:hlinkClick r:id="rId3"/>
              </a:rPr>
              <a:t>Design</a:t>
            </a:r>
            <a:r>
              <a:rPr lang="en-US" sz="1800" b="1" dirty="0" smtClean="0">
                <a:solidFill>
                  <a:schemeClr val="bg1"/>
                </a:solidFill>
                <a:latin typeface="+mj-lt"/>
              </a:rPr>
              <a:t/>
            </a:r>
            <a:br>
              <a:rPr lang="en-US" sz="1800" b="1" dirty="0" smtClean="0">
                <a:solidFill>
                  <a:schemeClr val="bg1"/>
                </a:solidFill>
                <a:latin typeface="+mj-lt"/>
              </a:rPr>
            </a:br>
            <a:endParaRPr lang="en-US" sz="1800" b="1" dirty="0" smtClean="0">
              <a:solidFill>
                <a:schemeClr val="bg1"/>
              </a:solidFill>
              <a:latin typeface="+mj-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2"/>
                </a:solidFill>
              </a:rPr>
              <a:t>LECTURE </a:t>
            </a:r>
            <a:r>
              <a:rPr lang="en-US" b="1" dirty="0" smtClean="0">
                <a:solidFill>
                  <a:schemeClr val="accent2"/>
                </a:solidFill>
              </a:rPr>
              <a:t>08: </a:t>
            </a:r>
            <a:r>
              <a:rPr lang="en-US" b="1" dirty="0" smtClean="0">
                <a:solidFill>
                  <a:srgbClr val="BE0F34"/>
                </a:solidFill>
              </a:rPr>
              <a:t>EXPERIMENTAL </a:t>
            </a:r>
            <a:r>
              <a:rPr lang="en-US" b="1" dirty="0" smtClean="0">
                <a:solidFill>
                  <a:srgbClr val="BE0F34"/>
                </a:solidFill>
              </a:rPr>
              <a:t>DESIGN</a:t>
            </a:r>
            <a:endParaRPr lang="en-US" b="1" baseline="30000" dirty="0">
              <a:solidFill>
                <a:srgbClr val="BE0F34"/>
              </a:solidFill>
            </a:endParaRPr>
          </a:p>
        </p:txBody>
      </p:sp>
      <p:grpSp>
        <p:nvGrpSpPr>
          <p:cNvPr id="11" name="Group 10"/>
          <p:cNvGrpSpPr/>
          <p:nvPr/>
        </p:nvGrpSpPr>
        <p:grpSpPr>
          <a:xfrm>
            <a:off x="451398" y="6144793"/>
            <a:ext cx="885361" cy="279514"/>
            <a:chOff x="5231962" y="6231988"/>
            <a:chExt cx="885361" cy="279514"/>
          </a:xfrm>
        </p:grpSpPr>
        <p:pic>
          <p:nvPicPr>
            <p:cNvPr id="12" name="Picture 4">
              <a:hlinkClick r:id="rId4"/>
            </p:cNvPr>
            <p:cNvPicPr>
              <a:picLocks noChangeAspect="1" noChangeArrowheads="1"/>
            </p:cNvPicPr>
            <p:nvPr/>
          </p:nvPicPr>
          <p:blipFill>
            <a:blip r:embed="rId5"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nvGrpSpPr>
          <p:cNvPr id="2" name="Group 1"/>
          <p:cNvGrpSpPr/>
          <p:nvPr/>
        </p:nvGrpSpPr>
        <p:grpSpPr>
          <a:xfrm>
            <a:off x="5988095" y="2585977"/>
            <a:ext cx="2672374" cy="3304594"/>
            <a:chOff x="5988095" y="3187064"/>
            <a:chExt cx="2672374" cy="3004176"/>
          </a:xfrm>
        </p:grpSpPr>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17469" y="3188312"/>
              <a:ext cx="1143000" cy="11430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88095" y="3187064"/>
              <a:ext cx="1525965" cy="11430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l="7100" t="14777" r="60800" b="46264"/>
            <a:stretch/>
          </p:blipFill>
          <p:spPr bwMode="auto">
            <a:xfrm>
              <a:off x="5988095" y="4368017"/>
              <a:ext cx="2671962" cy="1823223"/>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478423"/>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b="1" dirty="0" smtClean="0"/>
              <a:t>In </a:t>
            </a:r>
            <a:r>
              <a:rPr lang="en-US" b="1" dirty="0" smtClean="0"/>
              <a:t>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1200"/>
              </a:spcAft>
              <a:buFont typeface="Arial" pitchFamily="34" charset="0"/>
              <a:buChar char="•"/>
            </a:pPr>
            <a:r>
              <a:rPr lang="en-US" b="1" dirty="0" smtClean="0"/>
              <a:t>However, had a single extra head been obtained, the resulting </a:t>
            </a:r>
            <a:r>
              <a:rPr lang="en-US" i="1" dirty="0" smtClean="0"/>
              <a:t>p</a:t>
            </a:r>
            <a:r>
              <a:rPr lang="en-US"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1200"/>
              </a:spcAft>
              <a:buFont typeface="Arial" pitchFamily="34" charset="0"/>
              <a:buChar char="•"/>
            </a:pPr>
            <a:r>
              <a:rPr lang="en-US" b="1" dirty="0" smtClean="0"/>
              <a:t>Critics of </a:t>
            </a:r>
            <a:r>
              <a:rPr lang="en-US" i="1" dirty="0" smtClean="0"/>
              <a:t>p</a:t>
            </a:r>
            <a:r>
              <a:rPr lang="en-US" b="1" dirty="0" smtClean="0"/>
              <a:t>-values point out that the criterion is based on the somewhat arbitrary choice of level (often set at 0.05).</a:t>
            </a:r>
            <a:endParaRPr kumimoji="0" lang="en-US" b="1" i="0" u="none" strike="noStrike" kern="0" cap="none" spc="0" normalizeH="0" baseline="0" noProof="0" dirty="0" smtClean="0">
              <a:ln>
                <a:noFill/>
              </a:ln>
              <a:solidFill>
                <a:schemeClr val="tx1"/>
              </a:solidFill>
              <a:effectLst/>
              <a:uLnTx/>
              <a:uFillTx/>
              <a:latin typeface="+mn-lt"/>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80745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84775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A </a:t>
            </a:r>
            <a:r>
              <a:rPr lang="en-US" b="1" dirty="0" smtClean="0">
                <a:solidFill>
                  <a:schemeClr val="accent1"/>
                </a:solidFill>
              </a:rPr>
              <a:t>confidence interval</a:t>
            </a:r>
            <a:r>
              <a:rPr lang="en-US" b="1" dirty="0" smtClean="0"/>
              <a:t> gives an estimated range of values which is likely to include an unknown population parameter, the estimated range being calculated from a given set of sample data.</a:t>
            </a:r>
          </a:p>
          <a:p>
            <a:pPr marL="231775" indent="-231775">
              <a:spcAft>
                <a:spcPts val="1200"/>
              </a:spcAft>
              <a:buFont typeface="Arial" pitchFamily="34" charset="0"/>
              <a:buChar char="•"/>
            </a:pPr>
            <a:r>
              <a:rPr lang="en-US" b="1" dirty="0" smtClean="0"/>
              <a:t>The </a:t>
            </a:r>
            <a:r>
              <a:rPr lang="en-US" b="1" dirty="0" smtClean="0">
                <a:solidFill>
                  <a:schemeClr val="accent1"/>
                </a:solidFill>
              </a:rPr>
              <a:t>level </a:t>
            </a:r>
            <a:r>
              <a:rPr lang="en-US" i="1" dirty="0" smtClean="0">
                <a:solidFill>
                  <a:schemeClr val="accent1"/>
                </a:solidFill>
              </a:rPr>
              <a:t>C</a:t>
            </a:r>
            <a:r>
              <a:rPr lang="en-US" b="1" dirty="0" smtClean="0"/>
              <a:t> of a confidence interval gives the probability that the interval produced by the method employed includes the true value of the parameter.</a:t>
            </a:r>
          </a:p>
          <a:p>
            <a:pPr marL="231775" indent="-231775">
              <a:spcAft>
                <a:spcPts val="1200"/>
              </a:spcAft>
              <a:buFont typeface="Arial" pitchFamily="34" charset="0"/>
              <a:buChar char="•"/>
            </a:pPr>
            <a:r>
              <a:rPr lang="en-US"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r>
              <a:rPr lang="en-US" b="1" dirty="0" smtClean="0"/>
              <a:t>?</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spTree>
    <p:extLst>
      <p:ext uri="{BB962C8B-B14F-4D97-AF65-F5344CB8AC3E}">
        <p14:creationId xmlns:p14="http://schemas.microsoft.com/office/powerpoint/2010/main" val="2978580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2431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In </a:t>
            </a:r>
            <a:r>
              <a:rPr lang="en-US" b="1" dirty="0" smtClean="0"/>
              <a:t>other words, the student wishes to estimate the true mean boiling temperature of the liquid using the results of his measurements. </a:t>
            </a:r>
            <a:endParaRPr lang="en-US" b="1" dirty="0" smtClean="0"/>
          </a:p>
          <a:p>
            <a:pPr marL="231775" indent="-231775">
              <a:spcAft>
                <a:spcPts val="1200"/>
              </a:spcAft>
              <a:buFont typeface="Arial" pitchFamily="34" charset="0"/>
              <a:buChar char="•"/>
            </a:pPr>
            <a:r>
              <a:rPr lang="en-US" b="1" dirty="0" smtClean="0"/>
              <a:t>Assume </a:t>
            </a:r>
            <a:r>
              <a:rPr lang="en-US" b="1" dirty="0" smtClean="0"/>
              <a:t>the measurements follow a normal distribution, then the sample mean will have the distribution                   </a:t>
            </a:r>
            <a:r>
              <a:rPr lang="en-US" b="1" dirty="0" smtClean="0"/>
              <a:t>    .</a:t>
            </a:r>
            <a:endParaRPr lang="en-US" b="1" dirty="0"/>
          </a:p>
          <a:p>
            <a:pPr marL="231775" indent="-231775">
              <a:spcAft>
                <a:spcPts val="1200"/>
              </a:spcAft>
              <a:buFont typeface="Arial" pitchFamily="34" charset="0"/>
              <a:buChar char="•"/>
            </a:pPr>
            <a:r>
              <a:rPr lang="en-US" b="1" dirty="0" smtClean="0"/>
              <a:t>Since </a:t>
            </a:r>
            <a:r>
              <a:rPr lang="en-US" b="1" dirty="0" smtClean="0"/>
              <a:t>the sample size is 6, the standard deviation of the sample mean is equal to </a:t>
            </a:r>
            <a:r>
              <a:rPr lang="en-US" b="1" dirty="0" smtClean="0"/>
              <a:t>                        </a:t>
            </a:r>
            <a:r>
              <a:rPr lang="en-US" b="1" dirty="0" smtClean="0"/>
              <a:t>.</a:t>
            </a:r>
          </a:p>
          <a:p>
            <a:pPr marL="231775" indent="-231775">
              <a:spcAft>
                <a:spcPts val="1200"/>
              </a:spcAft>
              <a:buFont typeface="Arial" pitchFamily="34" charset="0"/>
              <a:buChar char="•"/>
            </a:pPr>
            <a:r>
              <a:rPr lang="en-US" b="1" dirty="0" smtClean="0"/>
              <a:t>For example, a 95% confidence interval covers 95% of the normal curve – the probability of observing a value outside of this area is less than 0.05. </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741735689"/>
              </p:ext>
            </p:extLst>
          </p:nvPr>
        </p:nvGraphicFramePr>
        <p:xfrm>
          <a:off x="2160394" y="2518227"/>
          <a:ext cx="1790640" cy="475740"/>
        </p:xfrm>
        <a:graphic>
          <a:graphicData uri="http://schemas.openxmlformats.org/presentationml/2006/ole">
            <mc:AlternateContent xmlns:mc="http://schemas.openxmlformats.org/markup-compatibility/2006">
              <mc:Choice xmlns:v="urn:schemas-microsoft-com:vml" Requires="v">
                <p:oleObj spid="_x0000_s3080"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394" y="2518227"/>
                        <a:ext cx="1790640" cy="475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08184161"/>
              </p:ext>
            </p:extLst>
          </p:nvPr>
        </p:nvGraphicFramePr>
        <p:xfrm>
          <a:off x="3977648" y="3404849"/>
          <a:ext cx="2000160" cy="437940"/>
        </p:xfrm>
        <a:graphic>
          <a:graphicData uri="http://schemas.openxmlformats.org/presentationml/2006/ole">
            <mc:AlternateContent xmlns:mc="http://schemas.openxmlformats.org/markup-compatibility/2006">
              <mc:Choice xmlns:v="urn:schemas-microsoft-com:vml" Requires="v">
                <p:oleObj spid="_x0000_s3081" name="Equation" r:id="rId5" imgW="1333440" imgH="291960" progId="Equation.3">
                  <p:embed/>
                </p:oleObj>
              </mc:Choice>
              <mc:Fallback>
                <p:oleObj name="Equation" r:id="rId5" imgW="133344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7648" y="3404849"/>
                        <a:ext cx="2000160" cy="4379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54276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334042"/>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b="1" dirty="0" smtClean="0"/>
              <a:t>Because the normal curve is </a:t>
            </a:r>
            <a:r>
              <a:rPr lang="en-US" b="1" dirty="0" smtClean="0"/>
              <a:t/>
            </a:r>
            <a:br>
              <a:rPr lang="en-US" b="1" dirty="0" smtClean="0"/>
            </a:br>
            <a:r>
              <a:rPr lang="en-US" b="1" dirty="0" smtClean="0"/>
              <a:t>symmetric</a:t>
            </a:r>
            <a:r>
              <a:rPr lang="en-US" b="1" dirty="0" smtClean="0"/>
              <a:t>, </a:t>
            </a:r>
            <a:r>
              <a:rPr lang="en-US" b="1" dirty="0" smtClean="0"/>
              <a:t>half </a:t>
            </a:r>
            <a:r>
              <a:rPr lang="en-US" b="1" dirty="0" smtClean="0"/>
              <a:t>of the area is in </a:t>
            </a:r>
            <a:r>
              <a:rPr lang="en-US" b="1" dirty="0" smtClean="0"/>
              <a:t/>
            </a:r>
            <a:br>
              <a:rPr lang="en-US" b="1" dirty="0" smtClean="0"/>
            </a:br>
            <a:r>
              <a:rPr lang="en-US" b="1" dirty="0" smtClean="0"/>
              <a:t>the </a:t>
            </a:r>
            <a:r>
              <a:rPr lang="en-US" b="1" dirty="0" smtClean="0"/>
              <a:t>left tail of the </a:t>
            </a:r>
            <a:r>
              <a:rPr lang="en-US" b="1" dirty="0" smtClean="0"/>
              <a:t>curve, and </a:t>
            </a:r>
            <a:r>
              <a:rPr lang="en-US" b="1" dirty="0" smtClean="0"/>
              <a:t>the </a:t>
            </a:r>
            <a:r>
              <a:rPr lang="en-US" b="1" dirty="0" smtClean="0"/>
              <a:t/>
            </a:r>
            <a:br>
              <a:rPr lang="en-US" b="1" dirty="0" smtClean="0"/>
            </a:br>
            <a:r>
              <a:rPr lang="en-US" b="1" dirty="0" smtClean="0"/>
              <a:t>other </a:t>
            </a:r>
            <a:r>
              <a:rPr lang="en-US" b="1" dirty="0" smtClean="0"/>
              <a:t>half of the area is in the </a:t>
            </a:r>
            <a:r>
              <a:rPr lang="en-US" b="1" dirty="0" smtClean="0"/>
              <a:t/>
            </a:r>
            <a:br>
              <a:rPr lang="en-US" b="1" dirty="0" smtClean="0"/>
            </a:br>
            <a:r>
              <a:rPr lang="en-US" b="1" dirty="0" smtClean="0"/>
              <a:t>right tail </a:t>
            </a:r>
            <a:r>
              <a:rPr lang="en-US" b="1" dirty="0" smtClean="0"/>
              <a:t>of the curve.</a:t>
            </a:r>
          </a:p>
          <a:p>
            <a:pPr marL="165100" indent="-165100">
              <a:spcAft>
                <a:spcPts val="1200"/>
              </a:spcAft>
              <a:buFont typeface="Arial" pitchFamily="34" charset="0"/>
              <a:buChar char="•"/>
            </a:pPr>
            <a:r>
              <a:rPr lang="en-US" b="1" dirty="0" smtClean="0"/>
              <a:t>As shown in the diagram to </a:t>
            </a:r>
            <a:r>
              <a:rPr lang="en-US" b="1" dirty="0" smtClean="0"/>
              <a:t/>
            </a:r>
            <a:br>
              <a:rPr lang="en-US" b="1" dirty="0" smtClean="0"/>
            </a:br>
            <a:r>
              <a:rPr lang="en-US" b="1" dirty="0" smtClean="0"/>
              <a:t>the </a:t>
            </a:r>
            <a:r>
              <a:rPr lang="en-US" b="1" dirty="0" smtClean="0"/>
              <a:t>right, for a </a:t>
            </a:r>
            <a:r>
              <a:rPr lang="en-US" b="1" dirty="0" smtClean="0"/>
              <a:t>confidence </a:t>
            </a:r>
            <a:br>
              <a:rPr lang="en-US" b="1" dirty="0" smtClean="0"/>
            </a:br>
            <a:r>
              <a:rPr lang="en-US" b="1" dirty="0" smtClean="0"/>
              <a:t>interval </a:t>
            </a:r>
            <a:r>
              <a:rPr lang="en-US" b="1" dirty="0" smtClean="0"/>
              <a:t>with level </a:t>
            </a:r>
            <a:r>
              <a:rPr lang="en-US" i="1" dirty="0" smtClean="0"/>
              <a:t>C</a:t>
            </a:r>
            <a:r>
              <a:rPr lang="en-US" b="1" dirty="0" smtClean="0"/>
              <a:t>, the area </a:t>
            </a:r>
            <a:r>
              <a:rPr lang="en-US" b="1" dirty="0" smtClean="0"/>
              <a:t>in </a:t>
            </a:r>
            <a:br>
              <a:rPr lang="en-US" b="1" dirty="0" smtClean="0"/>
            </a:br>
            <a:r>
              <a:rPr lang="en-US" b="1" dirty="0" smtClean="0"/>
              <a:t>each </a:t>
            </a:r>
            <a:r>
              <a:rPr lang="en-US" b="1" dirty="0" smtClean="0"/>
              <a:t>tail of the curve is equal to </a:t>
            </a:r>
            <a:r>
              <a:rPr lang="en-US" b="1" dirty="0" smtClean="0"/>
              <a:t/>
            </a:r>
            <a:br>
              <a:rPr lang="en-US" b="1" dirty="0" smtClean="0"/>
            </a:br>
            <a:r>
              <a:rPr lang="en-US" b="1" dirty="0" smtClean="0"/>
              <a:t>(</a:t>
            </a:r>
            <a:r>
              <a:rPr lang="en-US" b="1" dirty="0" smtClean="0"/>
              <a:t>1-</a:t>
            </a:r>
            <a:r>
              <a:rPr lang="en-US" i="1" dirty="0" smtClean="0"/>
              <a:t> C</a:t>
            </a:r>
            <a:r>
              <a:rPr lang="en-US" b="1" dirty="0" smtClean="0"/>
              <a:t>)/2. </a:t>
            </a:r>
            <a:r>
              <a:rPr lang="en-US" b="1" dirty="0" smtClean="0"/>
              <a:t>For a </a:t>
            </a:r>
            <a:r>
              <a:rPr lang="en-US" b="1" dirty="0" smtClean="0"/>
              <a:t>95% confidence interval, the area in each</a:t>
            </a:r>
            <a:br>
              <a:rPr lang="en-US" b="1" dirty="0" smtClean="0"/>
            </a:br>
            <a:r>
              <a:rPr lang="en-US" b="1" dirty="0" smtClean="0"/>
              <a:t>tail is equal to 0.05/2 = 0.025.</a:t>
            </a:r>
          </a:p>
          <a:p>
            <a:pPr marL="165100" indent="-165100">
              <a:spcAft>
                <a:spcPts val="1200"/>
              </a:spcAft>
              <a:buFont typeface="Arial" pitchFamily="34" charset="0"/>
              <a:buChar char="•"/>
            </a:pPr>
            <a:r>
              <a:rPr lang="en-US" b="1" dirty="0" smtClean="0"/>
              <a:t>The value </a:t>
            </a:r>
            <a:r>
              <a:rPr lang="en-US" i="1" dirty="0" smtClean="0"/>
              <a:t>z</a:t>
            </a:r>
            <a:r>
              <a:rPr lang="en-US" i="1" baseline="30000" dirty="0" smtClean="0"/>
              <a:t>*</a:t>
            </a:r>
            <a:r>
              <a:rPr lang="en-US" b="1" dirty="0" smtClean="0"/>
              <a:t> representing the point on </a:t>
            </a:r>
            <a:r>
              <a:rPr lang="en-US" b="1" dirty="0" smtClean="0"/>
              <a:t>the standard </a:t>
            </a:r>
            <a:r>
              <a:rPr lang="en-US" b="1" dirty="0" smtClean="0"/>
              <a:t>normal density curve such that </a:t>
            </a:r>
            <a:r>
              <a:rPr lang="en-US" b="1" dirty="0" smtClean="0"/>
              <a:t>the </a:t>
            </a:r>
            <a:r>
              <a:rPr lang="en-US" b="1" dirty="0" smtClean="0"/>
              <a:t>probability of observing a value </a:t>
            </a:r>
            <a:r>
              <a:rPr lang="en-US" b="1" dirty="0" smtClean="0"/>
              <a:t>greater than </a:t>
            </a:r>
            <a:r>
              <a:rPr lang="en-US" i="1" dirty="0" smtClean="0"/>
              <a:t>z</a:t>
            </a:r>
            <a:r>
              <a:rPr lang="en-US" i="1" baseline="30000" dirty="0" smtClean="0"/>
              <a:t>*</a:t>
            </a:r>
            <a:r>
              <a:rPr lang="en-US" b="1" dirty="0" smtClean="0"/>
              <a:t> is equal to </a:t>
            </a:r>
            <a:r>
              <a:rPr lang="en-US" i="1" dirty="0" smtClean="0"/>
              <a:t>p</a:t>
            </a:r>
            <a:r>
              <a:rPr lang="en-US" b="1" dirty="0" smtClean="0"/>
              <a:t> is known as the upper </a:t>
            </a:r>
            <a:r>
              <a:rPr lang="en-US" i="1" dirty="0" smtClean="0"/>
              <a:t>p</a:t>
            </a:r>
            <a:r>
              <a:rPr lang="en-US" b="1" dirty="0" smtClean="0"/>
              <a:t> critical value of the standard normal distribution</a:t>
            </a:r>
            <a:r>
              <a:rPr lang="en-US" b="1" dirty="0" smtClean="0"/>
              <a:t>.</a:t>
            </a: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217758" y="657394"/>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108915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13954"/>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For </a:t>
            </a:r>
            <a:r>
              <a:rPr lang="en-US" b="1" dirty="0" smtClean="0"/>
              <a:t>example, if </a:t>
            </a:r>
            <a:r>
              <a:rPr lang="en-US" i="1" dirty="0" smtClean="0"/>
              <a:t>p</a:t>
            </a:r>
            <a:r>
              <a:rPr lang="en-US" dirty="0" smtClean="0"/>
              <a:t> = 0.025</a:t>
            </a:r>
            <a:r>
              <a:rPr lang="en-US" b="1" dirty="0" smtClean="0"/>
              <a:t>, the </a:t>
            </a:r>
            <a:r>
              <a:rPr lang="en-US" b="1" dirty="0" smtClean="0"/>
              <a:t>value </a:t>
            </a:r>
            <a:r>
              <a:rPr lang="en-US" i="1" dirty="0" smtClean="0"/>
              <a:t>z</a:t>
            </a:r>
            <a:r>
              <a:rPr lang="en-US" i="1" baseline="30000" dirty="0" smtClean="0"/>
              <a:t>*</a:t>
            </a:r>
            <a:r>
              <a:rPr lang="en-US" dirty="0" smtClean="0"/>
              <a:t> </a:t>
            </a:r>
            <a:r>
              <a:rPr lang="en-US" b="1" dirty="0" smtClean="0"/>
              <a:t>such </a:t>
            </a:r>
            <a:r>
              <a:rPr lang="en-US" b="1" dirty="0" smtClean="0"/>
              <a:t>that</a:t>
            </a:r>
          </a:p>
          <a:p>
            <a:pPr marL="463550">
              <a:spcAft>
                <a:spcPts val="1200"/>
              </a:spcAft>
            </a:pPr>
            <a:r>
              <a:rPr lang="en-US" i="1" dirty="0" smtClean="0"/>
              <a:t>P(Z </a:t>
            </a:r>
            <a:r>
              <a:rPr lang="en-US" i="1" dirty="0" smtClean="0"/>
              <a:t>&gt; z</a:t>
            </a:r>
            <a:r>
              <a:rPr lang="en-US" i="1" baseline="30000" dirty="0" smtClean="0"/>
              <a:t>*</a:t>
            </a:r>
            <a:r>
              <a:rPr lang="en-US" i="1" dirty="0" smtClean="0"/>
              <a:t>)</a:t>
            </a:r>
            <a:r>
              <a:rPr lang="en-US" dirty="0" smtClean="0"/>
              <a:t> = 0.025</a:t>
            </a:r>
            <a:r>
              <a:rPr lang="en-US" b="1" dirty="0" smtClean="0"/>
              <a:t>, or </a:t>
            </a:r>
            <a:r>
              <a:rPr lang="en-US" dirty="0" smtClean="0"/>
              <a:t>P(Z </a:t>
            </a:r>
            <a:r>
              <a:rPr lang="en-US" u="sng" dirty="0" smtClean="0"/>
              <a:t>&lt;</a:t>
            </a:r>
            <a:r>
              <a:rPr lang="en-US" dirty="0" smtClean="0"/>
              <a:t> z</a:t>
            </a:r>
            <a:r>
              <a:rPr lang="en-US" baseline="30000" dirty="0" smtClean="0"/>
              <a:t>*</a:t>
            </a:r>
            <a:r>
              <a:rPr lang="en-US" dirty="0" smtClean="0"/>
              <a:t>) = 0.975</a:t>
            </a:r>
            <a:r>
              <a:rPr lang="en-US" b="1" dirty="0" smtClean="0"/>
              <a:t>, </a:t>
            </a:r>
            <a:endParaRPr lang="en-US" b="1" dirty="0" smtClean="0"/>
          </a:p>
          <a:p>
            <a:pPr marL="231775">
              <a:spcAft>
                <a:spcPts val="1200"/>
              </a:spcAft>
            </a:pPr>
            <a:r>
              <a:rPr lang="en-US" b="1" dirty="0" smtClean="0"/>
              <a:t>is </a:t>
            </a:r>
            <a:r>
              <a:rPr lang="en-US" b="1" dirty="0" smtClean="0"/>
              <a:t>equal to 1.96. </a:t>
            </a:r>
            <a:endParaRPr lang="en-US" b="1" dirty="0" smtClean="0"/>
          </a:p>
          <a:p>
            <a:pPr marL="231775" indent="-231775">
              <a:spcAft>
                <a:spcPts val="1200"/>
              </a:spcAft>
              <a:buFont typeface="Arial" pitchFamily="34" charset="0"/>
              <a:buChar char="•"/>
            </a:pPr>
            <a:r>
              <a:rPr lang="en-US" b="1" dirty="0" smtClean="0"/>
              <a:t>For </a:t>
            </a:r>
            <a:r>
              <a:rPr lang="en-US" b="1" dirty="0" smtClean="0"/>
              <a:t>a confidence interval with level </a:t>
            </a:r>
            <a:r>
              <a:rPr lang="en-US" i="1" dirty="0" smtClean="0"/>
              <a:t>C</a:t>
            </a:r>
            <a:r>
              <a:rPr lang="en-US" b="1" dirty="0" smtClean="0"/>
              <a:t>, the value</a:t>
            </a:r>
            <a:r>
              <a:rPr lang="en-US" dirty="0" smtClean="0"/>
              <a:t> </a:t>
            </a:r>
            <a:r>
              <a:rPr lang="en-US" i="1" dirty="0" smtClean="0"/>
              <a:t>p</a:t>
            </a:r>
            <a:r>
              <a:rPr lang="en-US" dirty="0" smtClean="0"/>
              <a:t> </a:t>
            </a:r>
            <a:r>
              <a:rPr lang="en-US" b="1" dirty="0" smtClean="0"/>
              <a:t>is equal to (1-</a:t>
            </a:r>
            <a:r>
              <a:rPr lang="en-US" i="1" dirty="0" smtClean="0"/>
              <a:t> C</a:t>
            </a:r>
            <a:r>
              <a:rPr lang="en-US" b="1" dirty="0" smtClean="0"/>
              <a:t>)/2. A 95% confidence interval for the standard normal distribution, then, </a:t>
            </a:r>
            <a:r>
              <a:rPr lang="en-US" b="1" dirty="0" smtClean="0"/>
              <a:t/>
            </a:r>
            <a:br>
              <a:rPr lang="en-US" b="1" dirty="0" smtClean="0"/>
            </a:br>
            <a:r>
              <a:rPr lang="en-US" b="1" dirty="0" smtClean="0"/>
              <a:t>is </a:t>
            </a:r>
            <a:r>
              <a:rPr lang="en-US" b="1" dirty="0" smtClean="0"/>
              <a:t>the interval (-1.96, 1.96), </a:t>
            </a:r>
            <a:r>
              <a:rPr lang="en-US" b="1" dirty="0" smtClean="0"/>
              <a:t/>
            </a:r>
            <a:br>
              <a:rPr lang="en-US" b="1" dirty="0" smtClean="0"/>
            </a:br>
            <a:r>
              <a:rPr lang="en-US" b="1" dirty="0" smtClean="0"/>
              <a:t>since </a:t>
            </a:r>
            <a:r>
              <a:rPr lang="en-US" b="1" dirty="0" smtClean="0"/>
              <a:t>95% of the area under </a:t>
            </a:r>
            <a:r>
              <a:rPr lang="en-US" b="1" dirty="0" smtClean="0"/>
              <a:t/>
            </a:r>
            <a:br>
              <a:rPr lang="en-US" b="1" dirty="0" smtClean="0"/>
            </a:br>
            <a:r>
              <a:rPr lang="en-US" b="1" dirty="0" smtClean="0"/>
              <a:t>the </a:t>
            </a:r>
            <a:r>
              <a:rPr lang="en-US" b="1" dirty="0" smtClean="0"/>
              <a:t>curve falls within this </a:t>
            </a:r>
            <a:r>
              <a:rPr lang="en-US" b="1" dirty="0" smtClean="0"/>
              <a:t/>
            </a:r>
            <a:br>
              <a:rPr lang="en-US" b="1" dirty="0" smtClean="0"/>
            </a:br>
            <a:r>
              <a:rPr lang="en-US" b="1" dirty="0" smtClean="0"/>
              <a:t>interval</a:t>
            </a:r>
            <a:r>
              <a:rPr lang="en-US" b="1" dirty="0" smtClean="0"/>
              <a:t>.</a:t>
            </a:r>
          </a:p>
          <a:p>
            <a:pPr marL="231775" indent="-231775">
              <a:spcAft>
                <a:spcPts val="1200"/>
              </a:spcAft>
              <a:buFont typeface="Arial" pitchFamily="34" charset="0"/>
              <a:buChar char="•"/>
            </a:pPr>
            <a:r>
              <a:rPr lang="en-US" b="1" dirty="0" smtClean="0"/>
              <a:t>This connection between </a:t>
            </a:r>
            <a:r>
              <a:rPr lang="en-US" b="1" dirty="0" smtClean="0"/>
              <a:t/>
            </a:r>
            <a:br>
              <a:rPr lang="en-US" b="1" dirty="0" smtClean="0"/>
            </a:br>
            <a:r>
              <a:rPr lang="en-US" i="1" dirty="0" smtClean="0"/>
              <a:t>z</a:t>
            </a:r>
            <a:r>
              <a:rPr lang="en-US" b="1" dirty="0" smtClean="0"/>
              <a:t> </a:t>
            </a:r>
            <a:r>
              <a:rPr lang="en-US" b="1" dirty="0" smtClean="0"/>
              <a:t>and </a:t>
            </a:r>
            <a:r>
              <a:rPr lang="en-US" i="1" dirty="0" smtClean="0"/>
              <a:t>C</a:t>
            </a:r>
            <a:r>
              <a:rPr lang="en-US" b="1" dirty="0" smtClean="0"/>
              <a:t> is often referred to as </a:t>
            </a:r>
            <a:r>
              <a:rPr lang="en-US" b="1" dirty="0" smtClean="0"/>
              <a:t/>
            </a:r>
            <a:br>
              <a:rPr lang="en-US" b="1" dirty="0" smtClean="0"/>
            </a:br>
            <a:r>
              <a:rPr lang="en-US" b="1" dirty="0" smtClean="0"/>
              <a:t>the </a:t>
            </a:r>
            <a:r>
              <a:rPr lang="en-US" i="1" dirty="0" smtClean="0"/>
              <a:t>z</a:t>
            </a:r>
            <a:r>
              <a:rPr lang="en-US" b="1" dirty="0" smtClean="0"/>
              <a:t>-test or </a:t>
            </a:r>
            <a:r>
              <a:rPr lang="en-US" i="1" dirty="0" smtClean="0"/>
              <a:t>z</a:t>
            </a:r>
            <a:r>
              <a:rPr lang="en-US" b="1" dirty="0" smtClean="0"/>
              <a:t>-statistic</a:t>
            </a:r>
            <a:r>
              <a:rPr lang="en-US" b="1" dirty="0" smtClean="0"/>
              <a:t>.</a:t>
            </a:r>
            <a:endParaRPr lang="en-US" b="1" dirty="0" smtClean="0"/>
          </a:p>
          <a:p>
            <a:pPr marL="342900" indent="-342900">
              <a:spcBef>
                <a:spcPct val="20000"/>
              </a:spcBef>
              <a:spcAft>
                <a:spcPts val="1200"/>
              </a:spcAft>
              <a:buFontTx/>
              <a:buChar char="•"/>
            </a:pPr>
            <a:endParaRPr lang="en-US"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3098354"/>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2261090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t>
            </a:r>
            <a:r>
              <a:rPr lang="en-US" sz="1800" b="1" dirty="0" smtClean="0">
                <a:solidFill>
                  <a:schemeClr val="accent2"/>
                </a:solidFill>
              </a:rPr>
              <a:t>A 95% confidence interval for the unknown mean is</a:t>
            </a:r>
            <a:r>
              <a:rPr lang="en-US" sz="1800" b="1" dirty="0" smtClean="0"/>
              <a:t> ((101.82 - (1.96*0.49)), (101.82 + (1.96*0.49))) = (101.82 - 0.96, 101.82 + 0.96) = </a:t>
            </a:r>
            <a:r>
              <a:rPr lang="en-US" sz="1800" b="1" dirty="0" smtClean="0">
                <a:solidFill>
                  <a:schemeClr val="accent2"/>
                </a:solidFill>
              </a:rPr>
              <a:t>(100.86, 102.78)</a:t>
            </a:r>
            <a:r>
              <a:rPr lang="en-US" sz="1800" b="1" dirty="0" smtClean="0"/>
              <a:t>.</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a:t>
            </a:r>
            <a:r>
              <a:rPr lang="en-US" sz="1800" b="1" dirty="0" smtClean="0">
                <a:solidFill>
                  <a:schemeClr val="accent2"/>
                </a:solidFill>
              </a:rPr>
              <a:t>90% confidence interval</a:t>
            </a:r>
            <a:r>
              <a:rPr lang="en-US" sz="1800" b="1" dirty="0" smtClean="0"/>
              <a:t> is ((101.82 - (1.645*0.49)), (101.82 + (1.645*0.49))) = </a:t>
            </a:r>
            <a:r>
              <a:rPr lang="en-US" sz="1800" b="1" dirty="0" smtClean="0">
                <a:solidFill>
                  <a:schemeClr val="accent2"/>
                </a:solidFill>
              </a:rPr>
              <a:t>(101.01, 102.63</a:t>
            </a:r>
            <a:r>
              <a:rPr lang="en-US" sz="1800" b="1" dirty="0" smtClean="0">
                <a:solidFill>
                  <a:schemeClr val="accent2"/>
                </a:solidFill>
              </a:rPr>
              <a:t>)</a:t>
            </a:r>
            <a:r>
              <a:rPr lang="en-US" sz="1800" b="1" dirty="0" smtClean="0"/>
              <a:t>. </a:t>
            </a:r>
            <a:endParaRPr lang="en-US" sz="1800" b="1" dirty="0" smtClean="0"/>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97545800"/>
              </p:ext>
            </p:extLst>
          </p:nvPr>
        </p:nvGraphicFramePr>
        <p:xfrm>
          <a:off x="1360889" y="1028414"/>
          <a:ext cx="1143000" cy="304800"/>
        </p:xfrm>
        <a:graphic>
          <a:graphicData uri="http://schemas.openxmlformats.org/presentationml/2006/ole">
            <mc:AlternateContent xmlns:mc="http://schemas.openxmlformats.org/markup-compatibility/2006">
              <mc:Choice xmlns:v="urn:schemas-microsoft-com:vml" Requires="v">
                <p:oleObj spid="_x0000_s4101" name="Equation" r:id="rId3" imgW="1143000" imgH="304560" progId="Equation.3">
                  <p:embed/>
                </p:oleObj>
              </mc:Choice>
              <mc:Fallback>
                <p:oleObj name="Equation" r:id="rId3" imgW="1143000" imgH="304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0889" y="1028414"/>
                        <a:ext cx="1143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67445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5131"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5132"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5133" name="Equation" r:id="rId7" imgW="1041120" imgH="304560" progId="Equation.3">
                  <p:embed/>
                </p:oleObj>
              </mc:Choice>
              <mc:Fallback>
                <p:oleObj name="Equation" r:id="rId7" imgW="1041120" imgH="3045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87084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6152"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mc:AlternateContent xmlns:mc="http://schemas.openxmlformats.org/markup-compatibility/2006">
              <mc:Choice xmlns:v="urn:schemas-microsoft-com:vml" Requires="v">
                <p:oleObj spid="_x0000_s6153" name="Equation" r:id="rId5" imgW="660240" imgH="291960" progId="Equation.3">
                  <p:embed/>
                </p:oleObj>
              </mc:Choice>
              <mc:Fallback>
                <p:oleObj name="Equation" r:id="rId5" imgW="66024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29768"/>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05890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Summary</a:t>
            </a:r>
            <a:endParaRPr lang="en-US" b="1" dirty="0">
              <a:solidFill>
                <a:schemeClr val="accent2"/>
              </a:solidFill>
            </a:endParaRPr>
          </a:p>
        </p:txBody>
      </p:sp>
      <p:sp>
        <p:nvSpPr>
          <p:cNvPr id="6" name="TextBox 5"/>
          <p:cNvSpPr txBox="1"/>
          <p:nvPr/>
        </p:nvSpPr>
        <p:spPr>
          <a:xfrm>
            <a:off x="227013" y="632265"/>
            <a:ext cx="8691562" cy="3677930"/>
          </a:xfrm>
          <a:prstGeom prst="rect">
            <a:avLst/>
          </a:prstGeom>
          <a:noFill/>
        </p:spPr>
        <p:txBody>
          <a:bodyPr wrap="square" rtlCol="0">
            <a:spAutoFit/>
          </a:bodyPr>
          <a:lstStyle/>
          <a:p>
            <a:pPr marL="225425" indent="-225425">
              <a:spcAft>
                <a:spcPts val="1200"/>
              </a:spcAft>
              <a:buFont typeface="Arial" pitchFamily="34" charset="0"/>
              <a:buChar char="•"/>
            </a:pPr>
            <a:r>
              <a:rPr lang="en-US" b="1" dirty="0" smtClean="0"/>
              <a:t>This is an excellent resource:</a:t>
            </a:r>
          </a:p>
          <a:p>
            <a:pPr marL="225425">
              <a:spcAft>
                <a:spcPts val="1800"/>
              </a:spcAft>
            </a:pPr>
            <a:r>
              <a:rPr lang="en-US" b="1" dirty="0">
                <a:hlinkClick r:id="rId2"/>
              </a:rPr>
              <a:t>http://</a:t>
            </a:r>
            <a:r>
              <a:rPr lang="en-US" b="1" dirty="0" smtClean="0">
                <a:hlinkClick r:id="rId2"/>
              </a:rPr>
              <a:t>www.socialresearchmethods.net/kb/desexper.php</a:t>
            </a:r>
            <a:endParaRPr lang="en-US" b="1" dirty="0" smtClean="0"/>
          </a:p>
          <a:p>
            <a:pPr marL="225425" indent="-225425">
              <a:spcAft>
                <a:spcPts val="1800"/>
              </a:spcAft>
              <a:buFont typeface="Arial" pitchFamily="34" charset="0"/>
              <a:buChar char="•"/>
            </a:pPr>
            <a:r>
              <a:rPr lang="en-US" b="1" dirty="0" smtClean="0"/>
              <a:t>Also, consult with your advisor – they are experts on these things. There are many excellent textbooks also.</a:t>
            </a:r>
          </a:p>
          <a:p>
            <a:pPr marL="225425" indent="-225425">
              <a:spcAft>
                <a:spcPts val="1200"/>
              </a:spcAft>
              <a:buFont typeface="Arial" pitchFamily="34" charset="0"/>
              <a:buChar char="•"/>
            </a:pPr>
            <a:r>
              <a:rPr lang="en-US" b="1" dirty="0" smtClean="0"/>
              <a:t>For further reading:</a:t>
            </a:r>
          </a:p>
          <a:p>
            <a:pPr marL="225425">
              <a:spcAft>
                <a:spcPts val="1800"/>
              </a:spcAft>
            </a:pPr>
            <a:r>
              <a:rPr lang="en-US" b="1" dirty="0">
                <a:hlinkClick r:id="rId3"/>
              </a:rPr>
              <a:t>http://www.isip.piconepress.com</a:t>
            </a:r>
            <a:r>
              <a:rPr lang="en-US" b="1" dirty="0" smtClean="0">
                <a:hlinkClick r:id="rId3"/>
              </a:rPr>
              <a:t>/.../lecture_28.pptx</a:t>
            </a:r>
            <a:endParaRPr lang="en-US" b="1" dirty="0" smtClean="0"/>
          </a:p>
          <a:p>
            <a:pPr marL="225425" indent="-225425">
              <a:spcAft>
                <a:spcPts val="1200"/>
              </a:spcAft>
              <a:buFont typeface="Arial" pitchFamily="34" charset="0"/>
              <a:buChar char="•"/>
            </a:pPr>
            <a:r>
              <a:rPr lang="en-US" b="1" dirty="0" smtClean="0"/>
              <a:t>Plan to run multiple experiments, which takes time!</a:t>
            </a:r>
            <a:endParaRPr lang="en-US" b="1" dirty="0"/>
          </a:p>
        </p:txBody>
      </p:sp>
    </p:spTree>
    <p:extLst>
      <p:ext uri="{BB962C8B-B14F-4D97-AF65-F5344CB8AC3E}">
        <p14:creationId xmlns:p14="http://schemas.microsoft.com/office/powerpoint/2010/main" val="404093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Let’s Start With The Basics…</a:t>
            </a:r>
            <a:endParaRPr lang="en-US" b="1" dirty="0">
              <a:solidFill>
                <a:schemeClr val="accent2"/>
              </a:solidFill>
            </a:endParaRPr>
          </a:p>
        </p:txBody>
      </p:sp>
      <p:grpSp>
        <p:nvGrpSpPr>
          <p:cNvPr id="9" name="Group 8"/>
          <p:cNvGrpSpPr/>
          <p:nvPr/>
        </p:nvGrpSpPr>
        <p:grpSpPr>
          <a:xfrm>
            <a:off x="238126" y="689313"/>
            <a:ext cx="7645400" cy="2676607"/>
            <a:chOff x="238126" y="689313"/>
            <a:chExt cx="7645400" cy="2676607"/>
          </a:xfrm>
        </p:grpSpPr>
        <p:pic>
          <p:nvPicPr>
            <p:cNvPr id="1026" name="Picture 2" descr="http://www.homedepot.com/catalog/productImages/300/0b/0b2edecb-8953-45e1-96e0-9c4e9f519ff5_300.jpg"/>
            <p:cNvPicPr>
              <a:picLocks noChangeAspect="1" noChangeArrowheads="1"/>
            </p:cNvPicPr>
            <p:nvPr/>
          </p:nvPicPr>
          <p:blipFill rotWithShape="1">
            <a:blip r:embed="rId2">
              <a:extLst>
                <a:ext uri="{28A0092B-C50C-407E-A947-70E740481C1C}">
                  <a14:useLocalDpi xmlns:a14="http://schemas.microsoft.com/office/drawing/2010/main" val="0"/>
                </a:ext>
              </a:extLst>
            </a:blip>
            <a:srcRect l="7054" t="18060" r="5527" b="20219"/>
            <a:stretch/>
          </p:blipFill>
          <p:spPr bwMode="auto">
            <a:xfrm>
              <a:off x="238126" y="689313"/>
              <a:ext cx="3790950" cy="26766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57726" y="1404467"/>
              <a:ext cx="3225800" cy="1107996"/>
            </a:xfrm>
            <a:prstGeom prst="rect">
              <a:avLst/>
            </a:prstGeom>
            <a:noFill/>
          </p:spPr>
          <p:txBody>
            <a:bodyPr wrap="square" lIns="0" tIns="0" rIns="0" bIns="0" rtlCol="0">
              <a:spAutoFit/>
            </a:bodyPr>
            <a:lstStyle/>
            <a:p>
              <a:pPr marL="342900" indent="-342900">
                <a:buFont typeface="Arial" pitchFamily="34" charset="0"/>
                <a:buChar char="•"/>
              </a:pPr>
              <a:r>
                <a:rPr lang="en-US" sz="3600" b="1" dirty="0" smtClean="0"/>
                <a:t>What is in this bag?</a:t>
              </a:r>
              <a:endParaRPr lang="en-US" sz="3600" b="1" dirty="0"/>
            </a:p>
          </p:txBody>
        </p:sp>
      </p:grpSp>
      <p:sp>
        <p:nvSpPr>
          <p:cNvPr id="4" name="TextBox 3"/>
          <p:cNvSpPr txBox="1"/>
          <p:nvPr/>
        </p:nvSpPr>
        <p:spPr>
          <a:xfrm>
            <a:off x="146246" y="3600297"/>
            <a:ext cx="4644830" cy="2369880"/>
          </a:xfrm>
          <a:prstGeom prst="rect">
            <a:avLst/>
          </a:prstGeom>
          <a:noFill/>
        </p:spPr>
        <p:txBody>
          <a:bodyPr wrap="square" lIns="0" tIns="0" rIns="0" bIns="0" rtlCol="0">
            <a:spAutoFit/>
          </a:bodyPr>
          <a:lstStyle/>
          <a:p>
            <a:pPr marL="225425" indent="-225425">
              <a:spcAft>
                <a:spcPts val="600"/>
              </a:spcAft>
              <a:buFont typeface="Arial" pitchFamily="34" charset="0"/>
              <a:buChar char="•"/>
            </a:pPr>
            <a:r>
              <a:rPr lang="en-US" sz="3600" b="1" dirty="0" smtClean="0"/>
              <a:t>32 </a:t>
            </a:r>
            <a:r>
              <a:rPr lang="en-US" sz="3600" b="1" dirty="0" err="1" smtClean="0"/>
              <a:t>lbs</a:t>
            </a:r>
            <a:r>
              <a:rPr lang="en-US" sz="3600" b="1" dirty="0" smtClean="0"/>
              <a:t> aggregate</a:t>
            </a:r>
          </a:p>
          <a:p>
            <a:pPr marL="225425" indent="-225425">
              <a:spcAft>
                <a:spcPts val="600"/>
              </a:spcAft>
              <a:buFont typeface="Arial" pitchFamily="34" charset="0"/>
              <a:buChar char="•"/>
            </a:pPr>
            <a:r>
              <a:rPr lang="en-US" sz="3600" b="1" dirty="0" smtClean="0"/>
              <a:t>32 </a:t>
            </a:r>
            <a:r>
              <a:rPr lang="en-US" sz="3600" b="1" dirty="0" err="1" smtClean="0"/>
              <a:t>lbs</a:t>
            </a:r>
            <a:r>
              <a:rPr lang="en-US" sz="3600" b="1" dirty="0" smtClean="0"/>
              <a:t> sand</a:t>
            </a:r>
          </a:p>
          <a:p>
            <a:pPr marL="228600" indent="-228600">
              <a:spcAft>
                <a:spcPts val="600"/>
              </a:spcAft>
              <a:buFont typeface="Arial" pitchFamily="34" charset="0"/>
              <a:buChar char="•"/>
            </a:pPr>
            <a:r>
              <a:rPr lang="en-US" sz="3600" b="1" dirty="0" smtClean="0"/>
              <a:t>16 </a:t>
            </a:r>
            <a:r>
              <a:rPr lang="en-US" sz="3600" b="1" dirty="0" err="1" smtClean="0"/>
              <a:t>lbs</a:t>
            </a:r>
            <a:r>
              <a:rPr lang="en-US" sz="3600" b="1" dirty="0" smtClean="0"/>
              <a:t> </a:t>
            </a:r>
            <a:r>
              <a:rPr lang="en-US" sz="3600" b="1" dirty="0"/>
              <a:t>P</a:t>
            </a:r>
            <a:r>
              <a:rPr lang="en-US" sz="3600" b="1" dirty="0" smtClean="0"/>
              <a:t>ortland cement</a:t>
            </a:r>
            <a:endParaRPr lang="en-US" sz="3600" b="1" dirty="0"/>
          </a:p>
        </p:txBody>
      </p:sp>
      <p:sp>
        <p:nvSpPr>
          <p:cNvPr id="7" name="TextBox 6"/>
          <p:cNvSpPr txBox="1"/>
          <p:nvPr/>
        </p:nvSpPr>
        <p:spPr>
          <a:xfrm>
            <a:off x="4883248" y="3228821"/>
            <a:ext cx="4149627" cy="1107996"/>
          </a:xfrm>
          <a:prstGeom prst="rect">
            <a:avLst/>
          </a:prstGeom>
          <a:noFill/>
        </p:spPr>
        <p:txBody>
          <a:bodyPr wrap="square" lIns="0" tIns="0" rIns="0" bIns="0" rtlCol="0">
            <a:spAutoFit/>
          </a:bodyPr>
          <a:lstStyle/>
          <a:p>
            <a:pPr marL="225425" indent="-225425">
              <a:spcAft>
                <a:spcPts val="600"/>
              </a:spcAft>
              <a:buFont typeface="Arial" pitchFamily="34" charset="0"/>
              <a:buChar char="•"/>
            </a:pPr>
            <a:r>
              <a:rPr lang="en-US" sz="3600" b="1" dirty="0" smtClean="0"/>
              <a:t>But what does this really mean?</a:t>
            </a:r>
            <a:endParaRPr lang="en-US" sz="3600" b="1" dirty="0"/>
          </a:p>
        </p:txBody>
      </p:sp>
      <p:grpSp>
        <p:nvGrpSpPr>
          <p:cNvPr id="8" name="Group 7"/>
          <p:cNvGrpSpPr/>
          <p:nvPr/>
        </p:nvGrpSpPr>
        <p:grpSpPr>
          <a:xfrm>
            <a:off x="5842000" y="4655428"/>
            <a:ext cx="2273300" cy="1972509"/>
            <a:chOff x="5842000" y="4655428"/>
            <a:chExt cx="2273300" cy="1972509"/>
          </a:xfrm>
        </p:grpSpPr>
        <p:pic>
          <p:nvPicPr>
            <p:cNvPr id="1028" name="Picture 4" descr="http://www.socialresearchmethods.net/kb/Assets/images/expequi.gif"/>
            <p:cNvPicPr>
              <a:picLocks noChangeAspect="1" noChangeArrowheads="1"/>
            </p:cNvPicPr>
            <p:nvPr/>
          </p:nvPicPr>
          <p:blipFill rotWithShape="1">
            <a:blip r:embed="rId3">
              <a:extLst>
                <a:ext uri="{28A0092B-C50C-407E-A947-70E740481C1C}">
                  <a14:useLocalDpi xmlns:a14="http://schemas.microsoft.com/office/drawing/2010/main" val="0"/>
                </a:ext>
              </a:extLst>
            </a:blip>
            <a:srcRect t="13976" r="52267" b="24248"/>
            <a:stretch/>
          </p:blipFill>
          <p:spPr bwMode="auto">
            <a:xfrm>
              <a:off x="5842000" y="4895850"/>
              <a:ext cx="2273300" cy="1524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978650" y="6258605"/>
              <a:ext cx="904875" cy="369332"/>
            </a:xfrm>
            <a:prstGeom prst="rect">
              <a:avLst/>
            </a:prstGeom>
            <a:solidFill>
              <a:srgbClr val="FFFFFF"/>
            </a:solidFill>
          </p:spPr>
          <p:txBody>
            <a:bodyPr wrap="square" rtlCol="0">
              <a:spAutoFit/>
            </a:bodyPr>
            <a:lstStyle/>
            <a:p>
              <a:r>
                <a:rPr lang="en-US" sz="1800" b="1" dirty="0" smtClean="0"/>
                <a:t>32 </a:t>
              </a:r>
              <a:r>
                <a:rPr lang="en-US" sz="1800" b="1" dirty="0" err="1" smtClean="0"/>
                <a:t>lbs</a:t>
              </a:r>
              <a:endParaRPr lang="en-US" sz="1800" b="1" dirty="0"/>
            </a:p>
          </p:txBody>
        </p:sp>
        <p:sp>
          <p:nvSpPr>
            <p:cNvPr id="10" name="TextBox 9"/>
            <p:cNvSpPr txBox="1"/>
            <p:nvPr/>
          </p:nvSpPr>
          <p:spPr>
            <a:xfrm>
              <a:off x="5902495" y="4655428"/>
              <a:ext cx="904875" cy="369332"/>
            </a:xfrm>
            <a:prstGeom prst="rect">
              <a:avLst/>
            </a:prstGeom>
            <a:solidFill>
              <a:srgbClr val="FFFFFF"/>
            </a:solidFill>
          </p:spPr>
          <p:txBody>
            <a:bodyPr wrap="square" rtlCol="0">
              <a:spAutoFit/>
            </a:bodyPr>
            <a:lstStyle/>
            <a:p>
              <a:r>
                <a:rPr lang="en-US" sz="1800" b="1" dirty="0" smtClean="0"/>
                <a:t>Sand</a:t>
              </a:r>
              <a:endParaRPr lang="en-US" sz="1800" b="1" dirty="0"/>
            </a:p>
          </p:txBody>
        </p:sp>
      </p:grpSp>
    </p:spTree>
    <p:extLst>
      <p:ext uri="{BB962C8B-B14F-4D97-AF65-F5344CB8AC3E}">
        <p14:creationId xmlns:p14="http://schemas.microsoft.com/office/powerpoint/2010/main" val="26551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Impact?</a:t>
            </a:r>
            <a:endParaRPr lang="en-US" b="1" dirty="0">
              <a:solidFill>
                <a:schemeClr val="accent2"/>
              </a:solidFill>
            </a:endParaRPr>
          </a:p>
        </p:txBody>
      </p:sp>
      <p:pic>
        <p:nvPicPr>
          <p:cNvPr id="1026" name="Picture 2" descr="http://www.homedepot.com/catalog/productImages/300/0b/0b2edecb-8953-45e1-96e0-9c4e9f519ff5_300.jpg"/>
          <p:cNvPicPr>
            <a:picLocks noChangeAspect="1" noChangeArrowheads="1"/>
          </p:cNvPicPr>
          <p:nvPr/>
        </p:nvPicPr>
        <p:blipFill rotWithShape="1">
          <a:blip r:embed="rId2">
            <a:extLst>
              <a:ext uri="{28A0092B-C50C-407E-A947-70E740481C1C}">
                <a14:useLocalDpi xmlns:a14="http://schemas.microsoft.com/office/drawing/2010/main" val="0"/>
              </a:ext>
            </a:extLst>
          </a:blip>
          <a:srcRect l="7054" t="18060" r="5527" b="20219"/>
          <a:stretch/>
        </p:blipFill>
        <p:spPr bwMode="auto">
          <a:xfrm>
            <a:off x="227013" y="619143"/>
            <a:ext cx="3938090" cy="27804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81914" y="632791"/>
            <a:ext cx="4661421" cy="2754600"/>
          </a:xfrm>
          <a:prstGeom prst="rect">
            <a:avLst/>
          </a:prstGeom>
          <a:noFill/>
        </p:spPr>
        <p:txBody>
          <a:bodyPr wrap="square" lIns="0" tIns="0" rIns="0" bIns="0" rtlCol="0">
            <a:spAutoFit/>
          </a:bodyPr>
          <a:lstStyle/>
          <a:p>
            <a:pPr marL="342900" indent="-342900">
              <a:spcAft>
                <a:spcPts val="600"/>
              </a:spcAft>
              <a:buFont typeface="Arial" pitchFamily="34" charset="0"/>
              <a:buChar char="•"/>
            </a:pPr>
            <a:r>
              <a:rPr lang="en-US" b="1" dirty="0"/>
              <a:t>The </a:t>
            </a:r>
            <a:r>
              <a:rPr lang="en-US" b="1" dirty="0" err="1"/>
              <a:t>Quikrete</a:t>
            </a:r>
            <a:r>
              <a:rPr lang="en-US" b="1" dirty="0"/>
              <a:t> 80 lb. Concrete Mix can be used building or repairing foundation walls, sidewalks, curbs, steps and </a:t>
            </a:r>
            <a:r>
              <a:rPr lang="en-US" b="1" dirty="0" smtClean="0"/>
              <a:t>ramps.</a:t>
            </a:r>
          </a:p>
          <a:p>
            <a:pPr marL="342900" indent="-342900">
              <a:spcAft>
                <a:spcPts val="600"/>
              </a:spcAft>
              <a:buFont typeface="Arial" pitchFamily="34" charset="0"/>
              <a:buChar char="•"/>
            </a:pPr>
            <a:r>
              <a:rPr lang="en-US" b="1" dirty="0" smtClean="0"/>
              <a:t>For </a:t>
            </a:r>
            <a:r>
              <a:rPr lang="en-US" b="1" dirty="0"/>
              <a:t>pouring concrete 2 in. thick or </a:t>
            </a:r>
            <a:r>
              <a:rPr lang="en-US" b="1" dirty="0" smtClean="0"/>
              <a:t>more…</a:t>
            </a:r>
            <a:endParaRPr lang="en-US" b="1" dirty="0"/>
          </a:p>
        </p:txBody>
      </p:sp>
      <p:sp>
        <p:nvSpPr>
          <p:cNvPr id="6" name="TextBox 5"/>
          <p:cNvSpPr txBox="1"/>
          <p:nvPr/>
        </p:nvSpPr>
        <p:spPr>
          <a:xfrm>
            <a:off x="183533" y="4042020"/>
            <a:ext cx="8524680" cy="1938992"/>
          </a:xfrm>
          <a:prstGeom prst="rect">
            <a:avLst/>
          </a:prstGeom>
          <a:noFill/>
        </p:spPr>
        <p:txBody>
          <a:bodyPr wrap="square" lIns="0" tIns="0" rIns="0" bIns="0" rtlCol="0">
            <a:spAutoFit/>
          </a:bodyPr>
          <a:lstStyle/>
          <a:p>
            <a:pPr>
              <a:spcAft>
                <a:spcPts val="1200"/>
              </a:spcAft>
            </a:pPr>
            <a:r>
              <a:rPr lang="en-US" b="1" dirty="0" smtClean="0"/>
              <a:t>Technical Specifications:</a:t>
            </a:r>
          </a:p>
          <a:p>
            <a:pPr marL="231775" indent="-231775">
              <a:spcAft>
                <a:spcPts val="1200"/>
              </a:spcAft>
              <a:buFont typeface="Arial" pitchFamily="34" charset="0"/>
              <a:buChar char="•"/>
            </a:pPr>
            <a:r>
              <a:rPr lang="en-US" b="1" dirty="0" smtClean="0"/>
              <a:t>60 </a:t>
            </a:r>
            <a:r>
              <a:rPr lang="en-US" b="1" dirty="0"/>
              <a:t>minute working </a:t>
            </a:r>
            <a:r>
              <a:rPr lang="en-US" b="1" dirty="0" smtClean="0"/>
              <a:t>time</a:t>
            </a:r>
          </a:p>
          <a:p>
            <a:pPr marL="231775" indent="-231775">
              <a:spcAft>
                <a:spcPts val="1200"/>
              </a:spcAft>
              <a:buFont typeface="Arial" pitchFamily="34" charset="0"/>
              <a:buChar char="•"/>
            </a:pPr>
            <a:r>
              <a:rPr lang="en-US" b="1" dirty="0" smtClean="0"/>
              <a:t>High-strength </a:t>
            </a:r>
            <a:r>
              <a:rPr lang="en-US" b="1" dirty="0"/>
              <a:t>4,000 PSI concrete</a:t>
            </a:r>
          </a:p>
          <a:p>
            <a:pPr marL="231775" indent="-231775">
              <a:spcAft>
                <a:spcPts val="1200"/>
              </a:spcAft>
              <a:buFont typeface="Arial" pitchFamily="34" charset="0"/>
              <a:buChar char="•"/>
            </a:pPr>
            <a:r>
              <a:rPr lang="en-US" b="1" dirty="0"/>
              <a:t>Meets ASTM C 387 compressive strength </a:t>
            </a:r>
            <a:r>
              <a:rPr lang="en-US" b="1" dirty="0" smtClean="0"/>
              <a:t>requiremen</a:t>
            </a:r>
            <a:r>
              <a:rPr lang="en-US" dirty="0" smtClean="0"/>
              <a:t>ts</a:t>
            </a:r>
            <a:endParaRPr lang="en-US" dirty="0"/>
          </a:p>
        </p:txBody>
      </p:sp>
    </p:spTree>
    <p:extLst>
      <p:ext uri="{BB962C8B-B14F-4D97-AF65-F5344CB8AC3E}">
        <p14:creationId xmlns:p14="http://schemas.microsoft.com/office/powerpoint/2010/main" val="3704279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Mathematical Modeling</a:t>
            </a:r>
            <a:endParaRPr lang="en-US" b="1" dirty="0">
              <a:solidFill>
                <a:schemeClr val="accent2"/>
              </a:solidFill>
            </a:endParaRPr>
          </a:p>
        </p:txBody>
      </p:sp>
      <p:sp>
        <p:nvSpPr>
          <p:cNvPr id="4" name="TextBox 3"/>
          <p:cNvSpPr txBox="1"/>
          <p:nvPr/>
        </p:nvSpPr>
        <p:spPr>
          <a:xfrm>
            <a:off x="183534" y="632791"/>
            <a:ext cx="8705210" cy="1631216"/>
          </a:xfrm>
          <a:prstGeom prst="rect">
            <a:avLst/>
          </a:prstGeom>
          <a:noFill/>
        </p:spPr>
        <p:txBody>
          <a:bodyPr wrap="square" lIns="0" tIns="0" rIns="0" bIns="0" rtlCol="0">
            <a:spAutoFit/>
          </a:bodyPr>
          <a:lstStyle/>
          <a:p>
            <a:pPr marL="231775" indent="-231775">
              <a:spcAft>
                <a:spcPts val="600"/>
              </a:spcAft>
              <a:buFont typeface="Arial" pitchFamily="34" charset="0"/>
              <a:buChar char="•"/>
            </a:pPr>
            <a:r>
              <a:rPr lang="en-US" b="1" dirty="0" smtClean="0"/>
              <a:t>PSI ultimately is a function of a number of inputs:</a:t>
            </a:r>
          </a:p>
          <a:p>
            <a:pPr marL="1146175" indent="-914400">
              <a:spcAft>
                <a:spcPts val="600"/>
              </a:spcAft>
            </a:pPr>
            <a:r>
              <a:rPr lang="en-US" b="1" dirty="0" smtClean="0">
                <a:solidFill>
                  <a:schemeClr val="accent2"/>
                </a:solidFill>
              </a:rPr>
              <a:t>PSI = f(% sand, % aggregate, % Portland Cement, volume of water, consistency of sand, curing time…)</a:t>
            </a:r>
          </a:p>
          <a:p>
            <a:pPr marL="231775">
              <a:spcAft>
                <a:spcPts val="600"/>
              </a:spcAft>
            </a:pPr>
            <a:r>
              <a:rPr lang="en-US" b="1" dirty="0" smtClean="0"/>
              <a:t>How would you estimate this function? </a:t>
            </a:r>
          </a:p>
        </p:txBody>
      </p:sp>
      <p:sp>
        <p:nvSpPr>
          <p:cNvPr id="6" name="TextBox 5"/>
          <p:cNvSpPr txBox="1"/>
          <p:nvPr/>
        </p:nvSpPr>
        <p:spPr>
          <a:xfrm>
            <a:off x="183533" y="2390632"/>
            <a:ext cx="8524680" cy="369332"/>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a:t>Is it linear or nonlinear</a:t>
            </a:r>
            <a:r>
              <a:rPr lang="en-US" b="1" dirty="0" smtClean="0"/>
              <a:t>?</a:t>
            </a:r>
            <a:endParaRPr lang="en-US" b="1" dirty="0"/>
          </a:p>
        </p:txBody>
      </p:sp>
      <p:sp>
        <p:nvSpPr>
          <p:cNvPr id="7" name="TextBox 6"/>
          <p:cNvSpPr txBox="1"/>
          <p:nvPr/>
        </p:nvSpPr>
        <p:spPr>
          <a:xfrm>
            <a:off x="172421" y="4626102"/>
            <a:ext cx="8524680" cy="892552"/>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solidFill>
                  <a:schemeClr val="accent1"/>
                </a:solidFill>
              </a:rPr>
              <a:t>Sensitivity analysis:</a:t>
            </a:r>
          </a:p>
          <a:p>
            <a:pPr marL="231775">
              <a:spcAft>
                <a:spcPts val="1200"/>
              </a:spcAft>
            </a:pPr>
            <a:r>
              <a:rPr lang="en-US" b="1" dirty="0" smtClean="0">
                <a:solidFill>
                  <a:schemeClr val="accent2"/>
                </a:solidFill>
                <a:sym typeface="Symbol"/>
              </a:rPr>
              <a:t>d(PSI) = </a:t>
            </a:r>
            <a:r>
              <a:rPr lang="en-US" b="1" dirty="0">
                <a:solidFill>
                  <a:schemeClr val="accent2"/>
                </a:solidFill>
                <a:sym typeface="Symbol"/>
              </a:rPr>
              <a:t></a:t>
            </a:r>
            <a:r>
              <a:rPr lang="en-US" b="1" baseline="-25000" dirty="0">
                <a:solidFill>
                  <a:schemeClr val="accent2"/>
                </a:solidFill>
                <a:sym typeface="Symbol"/>
              </a:rPr>
              <a:t>1</a:t>
            </a:r>
            <a:r>
              <a:rPr lang="en-US" b="1" dirty="0" smtClean="0">
                <a:solidFill>
                  <a:schemeClr val="accent2"/>
                </a:solidFill>
                <a:sym typeface="Symbol"/>
              </a:rPr>
              <a:t> * d(%sand) + </a:t>
            </a:r>
            <a:r>
              <a:rPr lang="en-US" b="1" dirty="0">
                <a:solidFill>
                  <a:schemeClr val="accent2"/>
                </a:solidFill>
                <a:sym typeface="Symbol"/>
              </a:rPr>
              <a:t></a:t>
            </a:r>
            <a:r>
              <a:rPr lang="en-US" b="1" baseline="-25000" dirty="0">
                <a:solidFill>
                  <a:schemeClr val="accent2"/>
                </a:solidFill>
                <a:sym typeface="Symbol"/>
              </a:rPr>
              <a:t>2</a:t>
            </a:r>
            <a:r>
              <a:rPr lang="en-US" b="1" dirty="0">
                <a:solidFill>
                  <a:schemeClr val="accent2"/>
                </a:solidFill>
                <a:sym typeface="Symbol"/>
              </a:rPr>
              <a:t> * </a:t>
            </a:r>
            <a:r>
              <a:rPr lang="en-US" b="1" dirty="0" smtClean="0">
                <a:solidFill>
                  <a:schemeClr val="accent2"/>
                </a:solidFill>
                <a:sym typeface="Symbol"/>
              </a:rPr>
              <a:t>d(</a:t>
            </a:r>
            <a:r>
              <a:rPr lang="en-US" b="1" dirty="0" smtClean="0">
                <a:solidFill>
                  <a:schemeClr val="accent2"/>
                </a:solidFill>
              </a:rPr>
              <a:t>% </a:t>
            </a:r>
            <a:r>
              <a:rPr lang="en-US" b="1" dirty="0">
                <a:solidFill>
                  <a:schemeClr val="accent2"/>
                </a:solidFill>
              </a:rPr>
              <a:t>aggregate</a:t>
            </a:r>
            <a:r>
              <a:rPr lang="en-US" b="1" dirty="0" smtClean="0">
                <a:solidFill>
                  <a:schemeClr val="accent2"/>
                </a:solidFill>
              </a:rPr>
              <a:t>) + … </a:t>
            </a:r>
            <a:endParaRPr lang="en-US" dirty="0">
              <a:solidFill>
                <a:schemeClr val="accent2"/>
              </a:solidFill>
            </a:endParaRPr>
          </a:p>
        </p:txBody>
      </p:sp>
      <p:sp>
        <p:nvSpPr>
          <p:cNvPr id="8" name="TextBox 7"/>
          <p:cNvSpPr txBox="1"/>
          <p:nvPr/>
        </p:nvSpPr>
        <p:spPr>
          <a:xfrm>
            <a:off x="172421" y="5695412"/>
            <a:ext cx="8716323" cy="738664"/>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t>This very simple analysis gives us insight into how outputs vary as a function of variations in the inputs. </a:t>
            </a:r>
            <a:endParaRPr lang="en-US" dirty="0"/>
          </a:p>
        </p:txBody>
      </p:sp>
      <p:sp>
        <p:nvSpPr>
          <p:cNvPr id="12" name="TextBox 11"/>
          <p:cNvSpPr txBox="1"/>
          <p:nvPr/>
        </p:nvSpPr>
        <p:spPr>
          <a:xfrm>
            <a:off x="197182" y="2828501"/>
            <a:ext cx="8524680" cy="1785104"/>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t>Assume a linear model:</a:t>
            </a:r>
          </a:p>
          <a:p>
            <a:pPr marL="231775">
              <a:spcAft>
                <a:spcPts val="1200"/>
              </a:spcAft>
            </a:pPr>
            <a:r>
              <a:rPr lang="en-US" b="1" dirty="0">
                <a:solidFill>
                  <a:schemeClr val="accent2"/>
                </a:solidFill>
              </a:rPr>
              <a:t>PSI = </a:t>
            </a:r>
            <a:r>
              <a:rPr lang="en-US" b="1" dirty="0">
                <a:solidFill>
                  <a:schemeClr val="accent2"/>
                </a:solidFill>
                <a:sym typeface="Symbol"/>
              </a:rPr>
              <a:t></a:t>
            </a:r>
            <a:r>
              <a:rPr lang="en-US" b="1" baseline="-25000" dirty="0">
                <a:solidFill>
                  <a:schemeClr val="accent2"/>
                </a:solidFill>
                <a:sym typeface="Symbol"/>
              </a:rPr>
              <a:t>1</a:t>
            </a:r>
            <a:r>
              <a:rPr lang="en-US" b="1" dirty="0">
                <a:solidFill>
                  <a:schemeClr val="accent2"/>
                </a:solidFill>
                <a:sym typeface="Symbol"/>
              </a:rPr>
              <a:t> </a:t>
            </a:r>
            <a:r>
              <a:rPr lang="en-US" b="1" dirty="0" smtClean="0">
                <a:solidFill>
                  <a:schemeClr val="accent2"/>
                </a:solidFill>
                <a:sym typeface="Symbol"/>
              </a:rPr>
              <a:t>* (</a:t>
            </a:r>
            <a:r>
              <a:rPr lang="en-US" b="1" dirty="0" smtClean="0">
                <a:solidFill>
                  <a:schemeClr val="accent2"/>
                </a:solidFill>
              </a:rPr>
              <a:t>% sand) + </a:t>
            </a:r>
            <a:r>
              <a:rPr lang="en-US" b="1" dirty="0" smtClean="0">
                <a:solidFill>
                  <a:schemeClr val="accent2"/>
                </a:solidFill>
                <a:sym typeface="Symbol"/>
              </a:rPr>
              <a:t></a:t>
            </a:r>
            <a:r>
              <a:rPr lang="en-US" b="1" baseline="-25000" dirty="0">
                <a:solidFill>
                  <a:schemeClr val="accent2"/>
                </a:solidFill>
                <a:sym typeface="Symbol"/>
              </a:rPr>
              <a:t>2</a:t>
            </a:r>
            <a:r>
              <a:rPr lang="en-US" b="1" dirty="0" smtClean="0">
                <a:solidFill>
                  <a:schemeClr val="accent2"/>
                </a:solidFill>
                <a:sym typeface="Symbol"/>
              </a:rPr>
              <a:t> * (</a:t>
            </a:r>
            <a:r>
              <a:rPr lang="en-US" b="1" dirty="0" smtClean="0">
                <a:solidFill>
                  <a:schemeClr val="accent2"/>
                </a:solidFill>
              </a:rPr>
              <a:t>% aggregate) + …</a:t>
            </a:r>
          </a:p>
          <a:p>
            <a:pPr marL="231775" indent="-231775">
              <a:spcAft>
                <a:spcPts val="1200"/>
              </a:spcAft>
              <a:buFont typeface="Arial" pitchFamily="34" charset="0"/>
              <a:buChar char="•"/>
            </a:pPr>
            <a:r>
              <a:rPr lang="en-US" b="1" dirty="0"/>
              <a:t>How does PSI vary with respect to variations in its components? How would you calculate </a:t>
            </a:r>
            <a:r>
              <a:rPr lang="en-US" b="1" dirty="0" smtClean="0"/>
              <a:t>this?</a:t>
            </a:r>
            <a:endParaRPr lang="en-US" dirty="0"/>
          </a:p>
        </p:txBody>
      </p:sp>
    </p:spTree>
    <p:extLst>
      <p:ext uri="{BB962C8B-B14F-4D97-AF65-F5344CB8AC3E}">
        <p14:creationId xmlns:p14="http://schemas.microsoft.com/office/powerpoint/2010/main" val="28820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Statistical Significance and Confidence</a:t>
            </a:r>
            <a:endParaRPr lang="en-US" b="1" dirty="0">
              <a:solidFill>
                <a:schemeClr val="accent2"/>
              </a:solidFill>
            </a:endParaRPr>
          </a:p>
        </p:txBody>
      </p:sp>
      <p:sp>
        <p:nvSpPr>
          <p:cNvPr id="3" name="Text Box 4"/>
          <p:cNvSpPr txBox="1">
            <a:spLocks noChangeArrowheads="1"/>
          </p:cNvSpPr>
          <p:nvPr/>
        </p:nvSpPr>
        <p:spPr bwMode="auto">
          <a:xfrm>
            <a:off x="187531" y="622665"/>
            <a:ext cx="8688388" cy="3785652"/>
          </a:xfrm>
          <a:prstGeom prst="rect">
            <a:avLst/>
          </a:prstGeom>
          <a:noFill/>
          <a:ln w="9525">
            <a:noFill/>
            <a:miter lim="800000"/>
            <a:headEnd/>
            <a:tailEnd/>
          </a:ln>
        </p:spPr>
        <p:txBody>
          <a:bodyPr wrap="square" lIns="0" tIns="0" rIns="0" bIns="0">
            <a:spAutoFit/>
          </a:bodyPr>
          <a:lstStyle/>
          <a:p>
            <a:pPr marL="225425" indent="-225425">
              <a:spcAft>
                <a:spcPts val="1200"/>
              </a:spcAft>
              <a:buFont typeface="Arial" pitchFamily="34" charset="0"/>
              <a:buChar char="•"/>
            </a:pPr>
            <a:r>
              <a:rPr lang="en-US" b="1" dirty="0" smtClean="0"/>
              <a:t>A result is called </a:t>
            </a:r>
            <a:r>
              <a:rPr lang="en-US" b="1" dirty="0" smtClean="0">
                <a:solidFill>
                  <a:schemeClr val="accent2"/>
                </a:solidFill>
              </a:rPr>
              <a:t>statistically significant</a:t>
            </a:r>
            <a:r>
              <a:rPr lang="en-US" b="1" dirty="0" smtClean="0"/>
              <a:t> if it is unlikely to have occurred by chance.</a:t>
            </a:r>
          </a:p>
          <a:p>
            <a:pPr marL="225425" indent="-225425">
              <a:spcAft>
                <a:spcPts val="1200"/>
              </a:spcAft>
              <a:buFont typeface="Arial" pitchFamily="34" charset="0"/>
              <a:buChar char="•"/>
            </a:pPr>
            <a:r>
              <a:rPr lang="en-US" b="1" dirty="0" smtClean="0"/>
              <a:t>A “statistically significant difference” means there is statistical evidence that there is a difference.</a:t>
            </a:r>
          </a:p>
          <a:p>
            <a:pPr marL="225425" indent="-225425">
              <a:spcAft>
                <a:spcPts val="1200"/>
              </a:spcAft>
              <a:buFont typeface="Arial" pitchFamily="34" charset="0"/>
              <a:buChar char="•"/>
            </a:pPr>
            <a:r>
              <a:rPr lang="en-US" b="1" dirty="0" smtClean="0"/>
              <a:t>It does not mean the difference is necessarily large, important, or significant in the common meaning of the word.</a:t>
            </a:r>
          </a:p>
          <a:p>
            <a:pPr marL="225425" indent="-225425">
              <a:spcAft>
                <a:spcPts val="1200"/>
              </a:spcAft>
              <a:buFont typeface="Arial" pitchFamily="34" charset="0"/>
              <a:buChar char="•"/>
            </a:pPr>
            <a:r>
              <a:rPr lang="en-US" b="1" dirty="0" smtClean="0"/>
              <a:t>The significance level of a test is traditionally based on the notion of hypothesis testing</a:t>
            </a:r>
            <a:r>
              <a:rPr lang="en-US" b="1" dirty="0" smtClean="0"/>
              <a:t>.</a:t>
            </a:r>
            <a:endParaRPr lang="en-US" b="1" dirty="0" smtClean="0"/>
          </a:p>
        </p:txBody>
      </p:sp>
    </p:spTree>
    <p:extLst>
      <p:ext uri="{BB962C8B-B14F-4D97-AF65-F5344CB8AC3E}">
        <p14:creationId xmlns:p14="http://schemas.microsoft.com/office/powerpoint/2010/main" val="68205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Statistical Significance and Confidence (cont.)</a:t>
            </a:r>
            <a:endParaRPr lang="en-US" b="1" dirty="0">
              <a:solidFill>
                <a:schemeClr val="accent2"/>
              </a:solidFill>
            </a:endParaRPr>
          </a:p>
        </p:txBody>
      </p:sp>
      <p:sp>
        <p:nvSpPr>
          <p:cNvPr id="3" name="Text Box 4"/>
          <p:cNvSpPr txBox="1">
            <a:spLocks noChangeArrowheads="1"/>
          </p:cNvSpPr>
          <p:nvPr/>
        </p:nvSpPr>
        <p:spPr bwMode="auto">
          <a:xfrm>
            <a:off x="187531" y="622665"/>
            <a:ext cx="8688388" cy="6001643"/>
          </a:xfrm>
          <a:prstGeom prst="rect">
            <a:avLst/>
          </a:prstGeom>
          <a:noFill/>
          <a:ln w="9525">
            <a:noFill/>
            <a:miter lim="800000"/>
            <a:headEnd/>
            <a:tailEnd/>
          </a:ln>
        </p:spPr>
        <p:txBody>
          <a:bodyPr wrap="square" lIns="0" tIns="0" rIns="0" bIns="0">
            <a:spAutoFit/>
          </a:bodyPr>
          <a:lstStyle/>
          <a:p>
            <a:pPr marL="225425" indent="-225425">
              <a:spcAft>
                <a:spcPts val="1200"/>
              </a:spcAft>
              <a:buFont typeface="Arial" pitchFamily="34" charset="0"/>
              <a:buChar char="•"/>
            </a:pPr>
            <a:r>
              <a:rPr lang="en-US" b="1" dirty="0" smtClean="0"/>
              <a:t>In </a:t>
            </a:r>
            <a:r>
              <a:rPr lang="en-US" b="1" dirty="0" smtClean="0"/>
              <a:t>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1200"/>
              </a:spcAft>
              <a:buFont typeface="Arial" pitchFamily="34" charset="0"/>
              <a:buChar char="•"/>
            </a:pPr>
            <a:r>
              <a:rPr lang="en-US" b="1" dirty="0" smtClean="0"/>
              <a:t>The decision is often made using the </a:t>
            </a:r>
            <a:r>
              <a:rPr lang="en-US" i="1" dirty="0" smtClean="0">
                <a:solidFill>
                  <a:schemeClr val="accent1"/>
                </a:solidFill>
              </a:rPr>
              <a:t>p</a:t>
            </a:r>
            <a:r>
              <a:rPr lang="en-US" b="1" dirty="0" smtClean="0">
                <a:solidFill>
                  <a:schemeClr val="accent1"/>
                </a:solidFill>
              </a:rPr>
              <a:t>-value</a:t>
            </a:r>
            <a:r>
              <a:rPr lang="en-US" b="1" dirty="0" smtClean="0"/>
              <a:t>: the </a:t>
            </a:r>
            <a:r>
              <a:rPr lang="en-US" i="1" dirty="0" smtClean="0"/>
              <a:t>p</a:t>
            </a:r>
            <a:r>
              <a:rPr lang="en-US" b="1" dirty="0" smtClean="0"/>
              <a:t>-value is the probability of obtaining a value of the test statistic at least as extreme as the one that was actually observed, given that the null hypothesis is true.</a:t>
            </a:r>
          </a:p>
          <a:p>
            <a:pPr marL="225425" indent="-225425">
              <a:spcAft>
                <a:spcPts val="1200"/>
              </a:spcAft>
              <a:buFont typeface="Arial" pitchFamily="34" charset="0"/>
              <a:buChar char="•"/>
            </a:pPr>
            <a:r>
              <a:rPr lang="en-US" b="1" dirty="0" smtClean="0"/>
              <a:t>If </a:t>
            </a:r>
            <a:r>
              <a:rPr lang="en-US" b="1" dirty="0" smtClean="0"/>
              <a:t>the </a:t>
            </a:r>
            <a:r>
              <a:rPr lang="en-US" i="1" dirty="0" smtClean="0"/>
              <a:t>p</a:t>
            </a:r>
            <a:r>
              <a:rPr lang="en-US" b="1" dirty="0" smtClean="0"/>
              <a:t>-value is less than the significance level, then the null hypothesis is rejected. The smaller the </a:t>
            </a:r>
            <a:r>
              <a:rPr lang="en-US" i="1" dirty="0" smtClean="0"/>
              <a:t>p</a:t>
            </a:r>
            <a:r>
              <a:rPr lang="en-US" b="1" dirty="0" smtClean="0"/>
              <a:t>-value, the more significant the result is said to be.</a:t>
            </a:r>
          </a:p>
          <a:p>
            <a:pPr marL="225425" indent="-225425">
              <a:spcAft>
                <a:spcPts val="1200"/>
              </a:spcAft>
              <a:buFont typeface="Arial" pitchFamily="34" charset="0"/>
              <a:buChar char="•"/>
            </a:pPr>
            <a:r>
              <a:rPr lang="en-US"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59610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4893647"/>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b="1" dirty="0" smtClean="0"/>
              <a:t>A coin flip is considered fair if there is 50% chance of landing heads or tails. How do we test this in practice since for any finite data </a:t>
            </a:r>
            <a:r>
              <a:rPr lang="en-US" b="1" dirty="0" smtClean="0"/>
              <a:t>set? </a:t>
            </a:r>
          </a:p>
          <a:p>
            <a:pPr marL="165100" indent="-165100">
              <a:spcAft>
                <a:spcPts val="1200"/>
              </a:spcAft>
              <a:buFont typeface="Arial" pitchFamily="34" charset="0"/>
              <a:buChar char="•"/>
            </a:pPr>
            <a:r>
              <a:rPr lang="en-US" b="1" dirty="0" smtClean="0"/>
              <a:t>Since </a:t>
            </a:r>
            <a:r>
              <a:rPr lang="en-US" b="1" dirty="0" smtClean="0"/>
              <a:t>we consider both biased alternatives, a two-tailed test is performed. The null hypothesis is that the coin is </a:t>
            </a:r>
            <a:r>
              <a:rPr lang="en-US" b="1" dirty="0" smtClean="0"/>
              <a:t>fair and deviations </a:t>
            </a:r>
            <a:r>
              <a:rPr lang="en-US" b="1" dirty="0" smtClean="0"/>
              <a:t>from the 50% rate </a:t>
            </a:r>
            <a:r>
              <a:rPr lang="en-US" b="1" dirty="0" smtClean="0"/>
              <a:t>are due </a:t>
            </a:r>
            <a:r>
              <a:rPr lang="en-US" b="1" dirty="0" smtClean="0"/>
              <a:t>to chance.</a:t>
            </a:r>
            <a:r>
              <a:rPr lang="en-US" b="1" dirty="0" smtClean="0"/>
              <a:t> </a:t>
            </a:r>
            <a:endParaRPr lang="en-US" b="1" dirty="0" smtClean="0"/>
          </a:p>
          <a:p>
            <a:pPr marL="165100" indent="-165100">
              <a:spcAft>
                <a:spcPts val="1200"/>
              </a:spcAft>
              <a:buFont typeface="Arial" pitchFamily="34" charset="0"/>
              <a:buChar char="•"/>
            </a:pPr>
            <a:r>
              <a:rPr lang="en-US" b="1" dirty="0" smtClean="0"/>
              <a:t>Suppose that the experimental results show the coin turning up </a:t>
            </a:r>
            <a:r>
              <a:rPr lang="en-US" b="1" dirty="0" smtClean="0"/>
              <a:t>heads (or tails) 14 </a:t>
            </a:r>
            <a:r>
              <a:rPr lang="en-US" b="1" dirty="0" smtClean="0"/>
              <a:t>times out of 20 total flips. </a:t>
            </a:r>
            <a:endParaRPr lang="en-US" b="1" dirty="0" smtClean="0"/>
          </a:p>
          <a:p>
            <a:pPr marL="165100" indent="-165100">
              <a:spcAft>
                <a:spcPts val="1200"/>
              </a:spcAft>
              <a:buFont typeface="Arial" pitchFamily="34" charset="0"/>
              <a:buChar char="•"/>
            </a:pPr>
            <a:r>
              <a:rPr lang="en-US" b="1" dirty="0" smtClean="0"/>
              <a:t>The </a:t>
            </a:r>
            <a:r>
              <a:rPr lang="en-US" i="1" dirty="0" smtClean="0"/>
              <a:t>p</a:t>
            </a:r>
            <a:r>
              <a:rPr lang="en-US" b="1" dirty="0" smtClean="0"/>
              <a:t>-value of this result would be the chance of a fair coin landing on heads </a:t>
            </a:r>
            <a:r>
              <a:rPr lang="en-US" b="1" dirty="0" smtClean="0"/>
              <a:t>(or tails) at </a:t>
            </a:r>
            <a:r>
              <a:rPr lang="en-US" b="1" dirty="0" smtClean="0"/>
              <a:t>least 14 times out of 20 flips plus the chance of a fair coin landing on heads 6 or fewer times out of 20 flips</a:t>
            </a:r>
            <a:r>
              <a:rPr lang="en-US" b="1" dirty="0" smtClean="0"/>
              <a:t>.</a:t>
            </a:r>
            <a:endParaRPr lang="en-US" b="1" dirty="0" smtClean="0"/>
          </a:p>
        </p:txBody>
      </p:sp>
    </p:spTree>
    <p:extLst>
      <p:ext uri="{BB962C8B-B14F-4D97-AF65-F5344CB8AC3E}">
        <p14:creationId xmlns:p14="http://schemas.microsoft.com/office/powerpoint/2010/main" val="864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85871"/>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a:t>In this case the  random  variable </a:t>
            </a:r>
            <a:r>
              <a:rPr lang="en-US" i="1" dirty="0"/>
              <a:t>T </a:t>
            </a:r>
            <a:r>
              <a:rPr lang="en-US" b="1" dirty="0"/>
              <a:t>has a binomial distribution. The probability that 20 flips of a fair coin would result in 14 or more heads is 0.0577. By symmetry, the probability that 20 flips of the coin would result in 14 or more heads or 6 or fewer heads is 0.0577 × 2 = 0.115.</a:t>
            </a:r>
          </a:p>
          <a:p>
            <a:pPr marL="231775" indent="-231775">
              <a:spcAft>
                <a:spcPts val="1200"/>
              </a:spcAft>
              <a:buFont typeface="Arial" pitchFamily="34" charset="0"/>
              <a:buChar char="•"/>
            </a:pPr>
            <a:r>
              <a:rPr lang="en-US" b="1" dirty="0" smtClean="0"/>
              <a:t>Generally</a:t>
            </a:r>
            <a:r>
              <a:rPr lang="en-US" b="1" dirty="0"/>
              <a:t>, one rejects the null hypothesis if the </a:t>
            </a:r>
            <a:r>
              <a:rPr lang="en-US" i="1" dirty="0"/>
              <a:t>p</a:t>
            </a:r>
            <a:r>
              <a:rPr lang="en-US" b="1" dirty="0"/>
              <a:t>-value is smaller than or equal to the significance level, often represented by the Greek letter </a:t>
            </a:r>
            <a:r>
              <a:rPr lang="en-US" i="1" dirty="0"/>
              <a:t>α</a:t>
            </a:r>
            <a:r>
              <a:rPr lang="en-US" b="1" dirty="0"/>
              <a:t>. If the significance level is 0.05, then the results are only 5% likely to be as extraordinary as just seen, given that the null hypothesis is true</a:t>
            </a:r>
            <a:r>
              <a:rPr lang="en-US" b="1" dirty="0" smtClean="0"/>
              <a:t>.</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426681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2431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For </a:t>
            </a:r>
            <a:r>
              <a:rPr lang="en-US" b="1" dirty="0" smtClean="0"/>
              <a:t>our example:</a:t>
            </a:r>
          </a:p>
          <a:p>
            <a:pPr marL="573088" indent="-231775">
              <a:spcAft>
                <a:spcPts val="600"/>
              </a:spcAft>
              <a:buFont typeface="Wingdings" pitchFamily="2" charset="2"/>
              <a:buChar char="§"/>
            </a:pPr>
            <a:r>
              <a:rPr lang="en-US" b="1" dirty="0" smtClean="0"/>
              <a:t>null hypothesis (</a:t>
            </a:r>
            <a:r>
              <a:rPr lang="en-US" b="1" i="1" dirty="0" smtClean="0"/>
              <a:t>H</a:t>
            </a:r>
            <a:r>
              <a:rPr lang="en-US" b="1" baseline="-25000" dirty="0" smtClean="0"/>
              <a:t>0</a:t>
            </a:r>
            <a:r>
              <a:rPr lang="en-US" b="1" dirty="0" smtClean="0"/>
              <a:t>) – fair coin;</a:t>
            </a:r>
          </a:p>
          <a:p>
            <a:pPr marL="573088" indent="-231775">
              <a:spcAft>
                <a:spcPts val="600"/>
              </a:spcAft>
              <a:buFont typeface="Wingdings" pitchFamily="2" charset="2"/>
              <a:buChar char="§"/>
            </a:pPr>
            <a:r>
              <a:rPr lang="en-US" b="1" dirty="0" smtClean="0"/>
              <a:t>observation (O) – 14 heads out of 20 flips;</a:t>
            </a:r>
          </a:p>
          <a:p>
            <a:pPr marL="573088" indent="-231775">
              <a:spcAft>
                <a:spcPts val="1200"/>
              </a:spcAft>
              <a:buFont typeface="Wingdings" pitchFamily="2" charset="2"/>
              <a:buChar char="§"/>
            </a:pPr>
            <a:r>
              <a:rPr lang="en-US" b="1" dirty="0" smtClean="0"/>
              <a:t>probability (</a:t>
            </a:r>
            <a:r>
              <a:rPr lang="en-US" b="1" i="1" dirty="0" smtClean="0"/>
              <a:t>p</a:t>
            </a:r>
            <a:r>
              <a:rPr lang="en-US" b="1" dirty="0" smtClean="0"/>
              <a:t>-value) of observation (O) given </a:t>
            </a:r>
            <a:r>
              <a:rPr lang="en-US" b="1" i="1" dirty="0" smtClean="0"/>
              <a:t>H</a:t>
            </a:r>
            <a:r>
              <a:rPr lang="en-US" b="1" baseline="-25000" dirty="0" smtClean="0"/>
              <a:t>0</a:t>
            </a:r>
            <a:r>
              <a:rPr lang="en-US" b="1" dirty="0" smtClean="0"/>
              <a:t> – p(O|</a:t>
            </a:r>
            <a:r>
              <a:rPr lang="en-US" b="1" i="1" dirty="0" smtClean="0"/>
              <a:t>H</a:t>
            </a:r>
            <a:r>
              <a:rPr lang="en-US" b="1" baseline="-25000" dirty="0" smtClean="0"/>
              <a:t>0</a:t>
            </a:r>
            <a:r>
              <a:rPr lang="en-US" b="1" dirty="0" smtClean="0"/>
              <a:t>) = 0.0577x2 (two-tailed) = 0.1154 = 11.54%.</a:t>
            </a:r>
          </a:p>
          <a:p>
            <a:pPr marL="231775" indent="-231775">
              <a:spcAft>
                <a:spcPts val="600"/>
              </a:spcAft>
              <a:buFont typeface="Arial" pitchFamily="34" charset="0"/>
              <a:buChar char="•"/>
            </a:pPr>
            <a:r>
              <a:rPr lang="en-US" b="1" dirty="0" smtClean="0"/>
              <a:t>The calculated </a:t>
            </a:r>
            <a:r>
              <a:rPr lang="en-US" i="1" dirty="0" smtClean="0"/>
              <a:t>p</a:t>
            </a:r>
            <a:r>
              <a:rPr lang="en-US"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4657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cture_title">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16349</TotalTime>
  <Words>2064</Words>
  <Application>Microsoft Office PowerPoint</Application>
  <PresentationFormat>Letter Paper (8.5x11 in)</PresentationFormat>
  <Paragraphs>109</Paragraphs>
  <Slides>18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lecture_title</vt:lpstr>
      <vt:lpstr>lecture_default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1383</cp:revision>
  <dcterms:created xsi:type="dcterms:W3CDTF">2002-09-12T17:13:32Z</dcterms:created>
  <dcterms:modified xsi:type="dcterms:W3CDTF">2011-03-17T15:35:10Z</dcterms:modified>
</cp:coreProperties>
</file>