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206400" cy="3108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587822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1175644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763466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23512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939110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3526932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4114754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4702576" algn="l" defTabSz="1175644" rtl="0" eaLnBrk="1" latinLnBrk="0" hangingPunct="1">
      <a:defRPr sz="31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2F2F2"/>
    <a:srgbClr val="C9C9ED"/>
    <a:srgbClr val="BE0F34"/>
    <a:srgbClr val="FFF3F3"/>
    <a:srgbClr val="333399"/>
    <a:srgbClr val="F0F0FA"/>
    <a:srgbClr val="0000FF"/>
    <a:srgbClr val="FFFFE1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3" autoAdjust="0"/>
    <p:restoredTop sz="96552" autoAdjust="0"/>
  </p:normalViewPr>
  <p:slideViewPr>
    <p:cSldViewPr snapToGrid="0" showGuides="1">
      <p:cViewPr varScale="1">
        <p:scale>
          <a:sx n="21" d="100"/>
          <a:sy n="21" d="100"/>
        </p:scale>
        <p:origin x="-1552" y="-128"/>
      </p:cViewPr>
      <p:guideLst>
        <p:guide orient="horz" pos="19242"/>
        <p:guide orient="horz" pos="2458"/>
        <p:guide pos="4009"/>
        <p:guide pos="226"/>
        <p:guide pos="16386"/>
        <p:guide pos="201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11/28/13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11/28/13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2850" y="525463"/>
            <a:ext cx="4330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587822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1175644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763466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2351288" algn="l" defTabSz="587822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939110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82850" y="525463"/>
            <a:ext cx="43307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6231" y="11590232"/>
            <a:ext cx="60936505" cy="7995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455" y="21140209"/>
            <a:ext cx="50184050" cy="9535583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079721" y="3315865"/>
            <a:ext cx="15233015" cy="2984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6228" y="3315865"/>
            <a:ext cx="45490130" cy="2984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2933" y="23973897"/>
            <a:ext cx="60936505" cy="740896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2933" y="15812876"/>
            <a:ext cx="60936505" cy="8161020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229" y="10778809"/>
            <a:ext cx="30361572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1162" y="10778809"/>
            <a:ext cx="30361573" cy="223834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6" y="1493308"/>
            <a:ext cx="64519175" cy="6217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4893" y="8351732"/>
            <a:ext cx="31675070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893" y="11831320"/>
            <a:ext cx="31675070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7887" y="8351732"/>
            <a:ext cx="31686183" cy="347958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17887" y="11831320"/>
            <a:ext cx="31686183" cy="2149464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93" y="1486113"/>
            <a:ext cx="23585170" cy="63204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7948" y="1486113"/>
            <a:ext cx="40076120" cy="3183985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93" y="7806585"/>
            <a:ext cx="23585170" cy="25519380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648" y="26114905"/>
            <a:ext cx="43014265" cy="308377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50648" y="3333857"/>
            <a:ext cx="43014265" cy="22383432"/>
          </a:xfrm>
        </p:spPr>
        <p:txBody>
          <a:bodyPr lIns="523996" tIns="261999" rIns="523996" bIns="261999"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50648" y="29198677"/>
            <a:ext cx="43014265" cy="4377372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2763520"/>
            <a:ext cx="435254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8983240"/>
            <a:ext cx="43525440" cy="186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28326080"/>
            <a:ext cx="1621536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ct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28326080"/>
            <a:ext cx="10668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8656" tIns="199328" rIns="398656" bIns="199328" numCol="1" anchor="t" anchorCtr="0" compatLnSpc="1">
            <a:prstTxWarp prst="textNoShape">
              <a:avLst/>
            </a:prstTxWarp>
          </a:bodyPr>
          <a:lstStyle>
            <a:lvl1pPr algn="r">
              <a:defRPr sz="60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986169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587822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6pPr>
      <a:lvl7pPr marL="1175644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7pPr>
      <a:lvl8pPr marL="1763466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8pPr>
      <a:lvl9pPr marL="2351288" algn="ctr" defTabSz="5239373" rtl="0" fontAlgn="base">
        <a:spcBef>
          <a:spcPct val="0"/>
        </a:spcBef>
        <a:spcAft>
          <a:spcPct val="0"/>
        </a:spcAft>
        <a:defRPr sz="25200">
          <a:solidFill>
            <a:schemeClr val="tx2"/>
          </a:solidFill>
          <a:latin typeface="Times New Roman" pitchFamily="-65" charset="0"/>
        </a:defRPr>
      </a:lvl9pPr>
    </p:titleStyle>
    <p:bodyStyle>
      <a:lvl1pPr marL="1496089" indent="-1496089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239145" indent="-1245040" algn="l" defTabSz="3986169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  <a:ea typeface="ＭＳ Ｐゴシック" pitchFamily="-65" charset="-128"/>
        </a:defRPr>
      </a:lvl2pPr>
      <a:lvl3pPr marL="4982201" indent="-996032" algn="l" defTabSz="3986169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ＭＳ Ｐゴシック" pitchFamily="-65" charset="-128"/>
        </a:defRPr>
      </a:lvl3pPr>
      <a:lvl4pPr marL="6976305" indent="-996032" algn="l" defTabSz="3986169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  <a:ea typeface="ＭＳ Ｐゴシック" pitchFamily="-65" charset="-128"/>
        </a:defRPr>
      </a:lvl4pPr>
      <a:lvl5pPr marL="8968368" indent="-993991" algn="l" defTabSz="3986169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  <a:ea typeface="ＭＳ Ｐゴシック" pitchFamily="-65" charset="-128"/>
        </a:defRPr>
      </a:lvl5pPr>
      <a:lvl6pPr marL="12376920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6pPr>
      <a:lvl7pPr marL="12964742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7pPr>
      <a:lvl8pPr marL="13552564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8pPr>
      <a:lvl9pPr marL="14140386" indent="-1308313" algn="l" defTabSz="5239373" rtl="0" fontAlgn="base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06400" y="14224000"/>
            <a:ext cx="11887200" cy="1633696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Why Big Data is Crucial</a:t>
            </a:r>
          </a:p>
          <a:p>
            <a:pPr marL="457200" indent="-457200" defTabSz="893979">
              <a:spcAft>
                <a:spcPts val="467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Overall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progress in the field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is not commensurate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with the scope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investment.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existence of massive corpora has proven to substantially accelerate 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progress.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804850" y="27838399"/>
            <a:ext cx="11841480" cy="2722563"/>
            <a:chOff x="38804850" y="27838399"/>
            <a:chExt cx="11841480" cy="2722563"/>
          </a:xfrm>
        </p:grpSpPr>
        <p:grpSp>
          <p:nvGrpSpPr>
            <p:cNvPr id="55" name="Group 54"/>
            <p:cNvGrpSpPr/>
            <p:nvPr/>
          </p:nvGrpSpPr>
          <p:grpSpPr>
            <a:xfrm>
              <a:off x="38804850" y="27838399"/>
              <a:ext cx="11841480" cy="2722563"/>
              <a:chOff x="13773895" y="36136148"/>
              <a:chExt cx="18647307" cy="407205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3773895" y="36136148"/>
                <a:ext cx="18647307" cy="40720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BE0F34"/>
                </a:solidFill>
                <a:miter lim="800000"/>
                <a:headEnd/>
                <a:tailEnd/>
              </a:ln>
              <a:effectLst>
                <a:outerShdw blurRad="139700" dist="139700" dir="2700000" algn="tl" rotWithShape="0">
                  <a:srgbClr val="BE0F34">
                    <a:alpha val="40000"/>
                  </a:srgbClr>
                </a:outerShdw>
              </a:effectLst>
            </p:spPr>
            <p:txBody>
              <a:bodyPr lIns="457200" tIns="45720" rIns="457200" bIns="45720"/>
              <a:lstStyle/>
              <a:p>
                <a:pPr defTabSz="893979">
                  <a:spcAft>
                    <a:spcPts val="1200"/>
                  </a:spcAft>
                  <a:tabLst>
                    <a:tab pos="489852" algn="l"/>
                  </a:tabLst>
                </a:pPr>
                <a:endParaRPr lang="en-US" sz="4800" b="1">
                  <a:solidFill>
                    <a:srgbClr val="333399"/>
                  </a:solidFill>
                  <a:latin typeface="Arial" pitchFamily="34" charset="0"/>
                  <a:ea typeface="ＭＳ Ｐゴシック" pitchFamily="-111" charset="-128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103734" y="36600598"/>
                <a:ext cx="14053136" cy="32585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en-US"/>
                </a:defPPr>
                <a:lvl1pPr defTabSz="893979">
                  <a:spcAft>
                    <a:spcPts val="1200"/>
                  </a:spcAft>
                  <a:tabLst>
                    <a:tab pos="489852" algn="l"/>
                  </a:tabLst>
                  <a:defRPr sz="48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lvl="1" indent="-457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latin typeface="Arial" pitchFamily="34" charset="0"/>
                    <a:cs typeface="Arial" pitchFamily="34" charset="0"/>
                  </a:defRPr>
                </a:lvl2pPr>
                <a:lvl4pPr marL="1092200" lvl="3" indent="-584200" defTabSz="893979">
                  <a:spcAft>
                    <a:spcPts val="1800"/>
                  </a:spcAft>
                  <a:buFont typeface="Arial" pitchFamily="34" charset="0"/>
                  <a:buChar char="•"/>
                  <a:tabLst>
                    <a:tab pos="489852" algn="l"/>
                  </a:tabLst>
                  <a:defRPr sz="3200" b="1">
                    <a:solidFill>
                      <a:srgbClr val="333399"/>
                    </a:solidFill>
                    <a:latin typeface="Arial" pitchFamily="34" charset="0"/>
                    <a:cs typeface="Arial" pitchFamily="34" charset="0"/>
                  </a:defRPr>
                </a:lvl4pPr>
              </a:lstStyle>
              <a:p>
                <a:pPr>
                  <a:defRPr/>
                </a:pPr>
                <a:r>
                  <a:rPr lang="en-US" dirty="0"/>
                  <a:t>Take the Survey!</a:t>
                </a:r>
              </a:p>
              <a:p>
                <a:pPr marL="685800" indent="-685800"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Big data needs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?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685800" indent="-685800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3200" dirty="0">
                    <a:solidFill>
                      <a:schemeClr val="tx1"/>
                    </a:solidFill>
                  </a:rPr>
                  <a:t>How could membership benefit you?</a:t>
                </a:r>
              </a:p>
            </p:txBody>
          </p:sp>
        </p:grpSp>
        <p:pic>
          <p:nvPicPr>
            <p:cNvPr id="7" name="Picture 6" descr="qrcode.1849471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" t="5127" r="5732" b="7856"/>
            <a:stretch/>
          </p:blipFill>
          <p:spPr>
            <a:xfrm>
              <a:off x="39014400" y="28115038"/>
              <a:ext cx="2209800" cy="2161761"/>
            </a:xfrm>
            <a:prstGeom prst="rect">
              <a:avLst/>
            </a:prstGeom>
          </p:spPr>
        </p:pic>
      </p:grpSp>
      <p:sp>
        <p:nvSpPr>
          <p:cNvPr id="14527" name="Text Box 114"/>
          <p:cNvSpPr txBox="1">
            <a:spLocks noChangeArrowheads="1"/>
          </p:cNvSpPr>
          <p:nvPr/>
        </p:nvSpPr>
        <p:spPr bwMode="auto">
          <a:xfrm>
            <a:off x="13196886" y="4528147"/>
            <a:ext cx="11887200" cy="124644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76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Proposed Research Model</a:t>
            </a:r>
          </a:p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defTabSz="893979">
              <a:spcBef>
                <a:spcPts val="0"/>
              </a:spcBef>
              <a:spcAft>
                <a:spcPts val="1800"/>
              </a:spcAft>
              <a:tabLst>
                <a:tab pos="489852" algn="l"/>
              </a:tabLst>
              <a:defRPr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Communal resources are pooled, allowing NEDC to create massive datasets, orders of magnitude larger than what any individual PI could generate</a:t>
            </a: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Data is custom tailored to resolve specific questions of interest to the community</a:t>
            </a: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Performance claims are easier to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replicate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893979" eaLnBrk="1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focus is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on common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problems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6035154" y="4528145"/>
            <a:ext cx="11837413" cy="2601853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Automatic Interpretation of EEGs</a:t>
            </a:r>
            <a:endParaRPr lang="en-US" sz="3600" b="1" dirty="0" smtClean="0">
              <a:latin typeface="Arial"/>
              <a:cs typeface="Arial"/>
            </a:endParaRPr>
          </a:p>
          <a:p>
            <a:pPr marL="471488" indent="-471488" defTabSz="893979">
              <a:spcAft>
                <a:spcPts val="1800"/>
              </a:spcAft>
              <a:buFont typeface="Arial"/>
              <a:buChar char="•"/>
              <a:tabLst>
                <a:tab pos="1958975" algn="l"/>
              </a:tabLst>
              <a:defRPr/>
            </a:pPr>
            <a:endParaRPr lang="en-US" sz="3600" b="1" dirty="0">
              <a:latin typeface="Arial"/>
              <a:cs typeface="Arial"/>
            </a:endParaRPr>
          </a:p>
          <a:p>
            <a:pPr marL="685800" indent="-685800" defTabSz="893979">
              <a:spcAft>
                <a:spcPts val="1800"/>
              </a:spcAft>
              <a:buFont typeface="Arial"/>
              <a:buChar char="•"/>
              <a:tabLst>
                <a:tab pos="489852" algn="l"/>
              </a:tabLst>
              <a:defRPr/>
            </a:pP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804850" y="23622000"/>
            <a:ext cx="11841480" cy="37225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2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48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DARPA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/MTO (D13AP00065)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NSF (CNS-1305190)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Temple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University College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Engineering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Temple University Office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Research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685800" indent="-6858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0" y="1731062"/>
            <a:ext cx="51206399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3979">
              <a:spcAft>
                <a:spcPts val="1543"/>
              </a:spcAft>
              <a:tabLst>
                <a:tab pos="19050000" algn="ctr"/>
                <a:tab pos="31638875" algn="ctr"/>
              </a:tabLst>
            </a:pPr>
            <a:r>
              <a:rPr lang="en-US" sz="4800" b="1" dirty="0" smtClean="0">
                <a:latin typeface="Arial" charset="0"/>
                <a:cs typeface="Arial" charset="0"/>
              </a:rPr>
              <a:t>	</a:t>
            </a:r>
            <a:endParaRPr lang="en-US" sz="4800" b="1" dirty="0">
              <a:latin typeface="Arial" charset="0"/>
              <a:cs typeface="Arial" charset="0"/>
            </a:endParaRPr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77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79"/>
          <p:cNvSpPr>
            <a:spLocks noChangeArrowheads="1"/>
          </p:cNvSpPr>
          <p:nvPr/>
        </p:nvSpPr>
        <p:spPr bwMode="auto">
          <a:xfrm>
            <a:off x="853440" y="-297884"/>
            <a:ext cx="237424" cy="59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17564" tIns="58782" rIns="117564" bIns="58782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0473" y="2350179"/>
            <a:ext cx="606935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i="1" dirty="0" smtClean="0">
                <a:latin typeface="Monotype Corsiva"/>
                <a:cs typeface="Monotype Corsiva"/>
              </a:rPr>
              <a:t>www.nedcdata.org</a:t>
            </a:r>
            <a:endParaRPr lang="en-US" sz="48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15" name="Rectangle 180"/>
          <p:cNvSpPr>
            <a:spLocks noChangeArrowheads="1"/>
          </p:cNvSpPr>
          <p:nvPr/>
        </p:nvSpPr>
        <p:spPr bwMode="auto">
          <a:xfrm>
            <a:off x="12288838" y="11628"/>
            <a:ext cx="38917562" cy="37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44" tIns="44722" rIns="89444" bIns="44722">
            <a:spAutoFit/>
          </a:bodyPr>
          <a:lstStyle/>
          <a:p>
            <a:pPr algn="ctr"/>
            <a:r>
              <a:rPr lang="en-US" sz="6600" b="1" cap="all" dirty="0">
                <a:solidFill>
                  <a:srgbClr val="333399"/>
                </a:solidFill>
              </a:rPr>
              <a:t>The Leveraging Big Data Resources for Automatic Interpretation of </a:t>
            </a:r>
            <a:r>
              <a:rPr lang="en-US" sz="6600" b="1" cap="all" dirty="0" smtClean="0">
                <a:solidFill>
                  <a:srgbClr val="333399"/>
                </a:solidFill>
              </a:rPr>
              <a:t>EEGs</a:t>
            </a:r>
            <a:r>
              <a:rPr lang="en-US" sz="9600" b="1" dirty="0" smtClean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9600" b="1" dirty="0">
                <a:solidFill>
                  <a:srgbClr val="BE0F34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Ward, I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. Obeid and J.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Picone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M. P. Jacobson, M.D.</a:t>
            </a:r>
            <a:endParaRPr lang="en-US" sz="4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893979">
              <a:spcAft>
                <a:spcPts val="0"/>
              </a:spcAft>
              <a:tabLst>
                <a:tab pos="13196888" algn="ctr"/>
                <a:tab pos="30591125" algn="ctr"/>
              </a:tabLst>
            </a:pP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Neural Engineering Data Consortium, Temple University</a:t>
            </a:r>
            <a:r>
              <a:rPr lang="en-US" sz="4800" b="1" dirty="0">
                <a:solidFill>
                  <a:srgbClr val="000000"/>
                </a:solidFill>
                <a:latin typeface="Arial" charset="0"/>
                <a:cs typeface="Arial" charset="0"/>
              </a:rPr>
              <a:t>	Department of </a:t>
            </a:r>
            <a:r>
              <a:rPr lang="en-US" sz="4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Neurology, Temple University Hospital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811743" y="4605834"/>
            <a:ext cx="11837413" cy="1139616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2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Preliminary Results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893979">
              <a:spcAft>
                <a:spcPts val="302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Classification of 12 EEG annotation markers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0" y="589589"/>
            <a:ext cx="12423888" cy="190483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6983086" y="12680408"/>
            <a:ext cx="9927528" cy="5944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8804850" y="16459200"/>
            <a:ext cx="11841480" cy="666895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4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 and Future Work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Community-wide collaboration on resources, including the design and development of data, is crucial to sustained progress.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TUH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-EEG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Corpus will have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major impact on the development of clinical tools to automatically interpret EEGs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Sequential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decoding of the EEG using contemporary technology such as hidden Markov models will be crucial to identification and classification of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events.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Visit </a:t>
            </a:r>
            <a:r>
              <a:rPr lang="en-US" sz="3200" b="1" i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www.nedcdata.org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to learn more!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31416"/>
              </p:ext>
            </p:extLst>
          </p:nvPr>
        </p:nvGraphicFramePr>
        <p:xfrm>
          <a:off x="39319201" y="6578596"/>
          <a:ext cx="10845798" cy="914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77"/>
                <a:gridCol w="2380589"/>
                <a:gridCol w="1807633"/>
                <a:gridCol w="1807633"/>
                <a:gridCol w="1807633"/>
                <a:gridCol w="1807633"/>
              </a:tblGrid>
              <a:tr h="5421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Alg. 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Setting</a:t>
                      </a:r>
                      <a:endParaRPr lang="en-US" sz="2400" b="1" i="0" baseline="-25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Closed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Open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18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Raw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Norm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= 1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72.1%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3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27.9%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63.5%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K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39.4%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64.4%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70.2%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75.0%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10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71.2%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77.9%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</a:t>
                      </a:r>
                      <a:r>
                        <a:rPr lang="en-US" sz="2400" b="1" i="0" baseline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 = </a:t>
                      </a: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15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76.0%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N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51.9%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76.9%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78.9%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19.2%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60.6%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20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49.0%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62.5%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57.7%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50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56.7%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61.5%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55.8%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186">
                <a:tc>
                  <a:txBody>
                    <a:bodyPr/>
                    <a:lstStyle/>
                    <a:p>
                      <a:pPr marL="0" marR="0" indent="0" algn="ctr" defTabSz="5878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effectLst/>
                          <a:latin typeface="Arial"/>
                          <a:ea typeface="SimSun"/>
                          <a:cs typeface="Arial"/>
                        </a:rPr>
                        <a:t>T = 100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50.0%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effectLst/>
                          <a:latin typeface="Arial"/>
                          <a:ea typeface="SimSun"/>
                          <a:cs typeface="Arial"/>
                        </a:rPr>
                        <a:t>65.4%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  <a:latin typeface="Arial"/>
                          <a:ea typeface="SimSun"/>
                          <a:cs typeface="Arial"/>
                        </a:rPr>
                        <a:t>54.8%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7521" y="19206383"/>
            <a:ext cx="9738657" cy="10908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Screen Shot 2013-11-27 at 1.19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292" y="5916727"/>
            <a:ext cx="10919563" cy="5935569"/>
          </a:xfrm>
          <a:prstGeom prst="rect">
            <a:avLst/>
          </a:prstGeom>
        </p:spPr>
      </p:pic>
      <p:grpSp>
        <p:nvGrpSpPr>
          <p:cNvPr id="147" name="Group 146"/>
          <p:cNvGrpSpPr>
            <a:grpSpLocks noChangeAspect="1"/>
          </p:cNvGrpSpPr>
          <p:nvPr/>
        </p:nvGrpSpPr>
        <p:grpSpPr>
          <a:xfrm>
            <a:off x="2270867" y="16833078"/>
            <a:ext cx="8186842" cy="4910914"/>
            <a:chOff x="18042889" y="16996827"/>
            <a:chExt cx="7153218" cy="4873170"/>
          </a:xfrm>
        </p:grpSpPr>
        <p:sp>
          <p:nvSpPr>
            <p:cNvPr id="148" name="Rectangle 147"/>
            <p:cNvSpPr/>
            <p:nvPr/>
          </p:nvSpPr>
          <p:spPr>
            <a:xfrm>
              <a:off x="18042889" y="16996827"/>
              <a:ext cx="1036697" cy="486697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19261934" y="16996827"/>
              <a:ext cx="5934173" cy="1263480"/>
              <a:chOff x="2035446" y="1595490"/>
              <a:chExt cx="5934173" cy="126348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79" name="Group 178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3" name="Up Arrow 182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4" name="TextBox 183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80" name="Group 179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81" name="Up Arrow 180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solidFill>
                    <a:srgbClr val="7F7F7F"/>
                  </a:soli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 rot="5400000">
                    <a:off x="782403" y="3433316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76" name="Rectangle 175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9261933" y="18801672"/>
              <a:ext cx="5934173" cy="1263480"/>
              <a:chOff x="2035446" y="1595490"/>
              <a:chExt cx="5934173" cy="126348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64" name="Group 163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68" name="Group 167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2" name="Up Arrow 171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 rot="16200000">
                    <a:off x="183066" y="3335428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69" name="Group 168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70" name="Up Arrow 169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C0504D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C0504D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 rot="5400000">
                    <a:off x="801173" y="3433313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9261932" y="20606517"/>
              <a:ext cx="5934173" cy="1263480"/>
              <a:chOff x="2035446" y="1595490"/>
              <a:chExt cx="5934173" cy="126348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276380" y="1595490"/>
                <a:ext cx="1140368" cy="1263480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 rot="5400000">
                <a:off x="2449200" y="1181736"/>
                <a:ext cx="1263479" cy="2090988"/>
                <a:chOff x="6971795" y="2847654"/>
                <a:chExt cx="1263479" cy="2090988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6971795" y="2847654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61" name="Up Arrow 160"/>
                  <p:cNvSpPr/>
                  <p:nvPr/>
                </p:nvSpPr>
                <p:spPr>
                  <a:xfrm flipH="1" flipV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 rot="16200000" flipH="1">
                    <a:off x="183068" y="3318903"/>
                    <a:ext cx="1824933" cy="27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Research Question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 rot="10800000">
                  <a:off x="7658609" y="2888187"/>
                  <a:ext cx="576665" cy="2050455"/>
                  <a:chOff x="816401" y="2536663"/>
                  <a:chExt cx="576665" cy="2050455"/>
                </a:xfrm>
              </p:grpSpPr>
              <p:sp>
                <p:nvSpPr>
                  <p:cNvPr id="159" name="Up Arrow 158"/>
                  <p:cNvSpPr/>
                  <p:nvPr/>
                </p:nvSpPr>
                <p:spPr>
                  <a:xfrm rot="10800000" flipH="1">
                    <a:off x="816401" y="2536663"/>
                    <a:ext cx="576665" cy="2050455"/>
                  </a:xfrm>
                  <a:prstGeom prst="upArrow">
                    <a:avLst/>
                  </a:prstGeom>
                  <a:gradFill rotWithShape="1">
                    <a:gsLst>
                      <a:gs pos="0">
                        <a:srgbClr val="8064A2">
                          <a:tint val="100000"/>
                          <a:shade val="100000"/>
                          <a:satMod val="130000"/>
                        </a:srgbClr>
                      </a:gs>
                      <a:gs pos="100000">
                        <a:srgbClr val="8064A2">
                          <a:tint val="50000"/>
                          <a:shade val="100000"/>
                          <a:satMod val="350000"/>
                        </a:srgbClr>
                      </a:gs>
                    </a:gsLst>
                    <a:lin ang="0" scaled="0"/>
                  </a:gradFill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160" name="TextBox 159"/>
                  <p:cNvSpPr txBox="1"/>
                  <p:nvPr/>
                </p:nvSpPr>
                <p:spPr>
                  <a:xfrm rot="5400000">
                    <a:off x="801173" y="3433313"/>
                    <a:ext cx="661091" cy="274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rPr>
                      <a:t>Money</a:t>
                    </a:r>
                    <a:endParaRPr kumimoji="0" lang="en-US" sz="180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54" name="Rectangle 153"/>
              <p:cNvSpPr/>
              <p:nvPr/>
            </p:nvSpPr>
            <p:spPr>
              <a:xfrm>
                <a:off x="5714801" y="1642564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714801" y="2053255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Methods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714801" y="2463946"/>
                <a:ext cx="2254818" cy="353845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Results</a:t>
                </a:r>
                <a:endParaRPr kumimoji="0" lang="en-US" sz="18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81000" y="4528147"/>
            <a:ext cx="11887200" cy="9213864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>
            <a:defPPr>
              <a:defRPr lang="en-US"/>
            </a:defPPr>
            <a:lvl1pPr defTabSz="893979">
              <a:spcAft>
                <a:spcPts val="1800"/>
              </a:spcAft>
              <a:tabLst>
                <a:tab pos="489852" algn="l"/>
              </a:tabLst>
              <a:defRPr sz="48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Introduction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The Neural Engineering Data Consortium (NEDC) is being launched to develop big data </a:t>
            </a:r>
            <a:r>
              <a:rPr lang="en-US" sz="3200" dirty="0" smtClean="0">
                <a:solidFill>
                  <a:schemeClr val="tx1"/>
                </a:solidFill>
              </a:rPr>
              <a:t>resources.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Primary </a:t>
            </a:r>
            <a:r>
              <a:rPr lang="en-US" sz="3200" dirty="0">
                <a:solidFill>
                  <a:schemeClr val="tx1"/>
                </a:solidFill>
              </a:rPr>
              <a:t>mission </a:t>
            </a:r>
            <a:r>
              <a:rPr lang="en-US" sz="3200" dirty="0" smtClean="0">
                <a:solidFill>
                  <a:schemeClr val="tx1"/>
                </a:solidFill>
              </a:rPr>
              <a:t>is to </a:t>
            </a:r>
            <a:r>
              <a:rPr lang="en-US" sz="3200" dirty="0">
                <a:solidFill>
                  <a:schemeClr val="tx1"/>
                </a:solidFill>
              </a:rPr>
              <a:t>focus the attention of the research community on a progression of neural engineering research </a:t>
            </a:r>
            <a:r>
              <a:rPr lang="en-US" sz="3200" dirty="0" smtClean="0">
                <a:solidFill>
                  <a:schemeClr val="tx1"/>
                </a:solidFill>
              </a:rPr>
              <a:t>questions.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tx1"/>
                </a:solidFill>
              </a:rPr>
              <a:t>community-wide assessment, funded by a planning grant from the National Science Foundation, is being conducted to define and prioritize the resources required by researchers to fuel innovation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TUH EEG Corpus is the l</a:t>
            </a:r>
            <a:r>
              <a:rPr lang="en-US" sz="3200" dirty="0" smtClean="0">
                <a:solidFill>
                  <a:schemeClr val="tx1"/>
                </a:solidFill>
              </a:rPr>
              <a:t>argest </a:t>
            </a:r>
            <a:r>
              <a:rPr lang="en-US" sz="3200" dirty="0" smtClean="0">
                <a:solidFill>
                  <a:schemeClr val="tx1"/>
                </a:solidFill>
              </a:rPr>
              <a:t>and most comprehensive publicly-released corpus representing 11 years of clinical data collected at Temple </a:t>
            </a:r>
            <a:r>
              <a:rPr lang="en-US" sz="3200" dirty="0" smtClean="0">
                <a:solidFill>
                  <a:schemeClr val="tx1"/>
                </a:solidFill>
              </a:rPr>
              <a:t>Hospital.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</a:rPr>
              <a:t>Over 15,000 patients, 20,000+ sessions, 50,000+ EEGs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Includes </a:t>
            </a:r>
            <a:r>
              <a:rPr lang="en-US" sz="3200" dirty="0">
                <a:solidFill>
                  <a:schemeClr val="tx1"/>
                </a:solidFill>
              </a:rPr>
              <a:t>deidentified clinical </a:t>
            </a:r>
            <a:r>
              <a:rPr lang="en-US" sz="3200" dirty="0" smtClean="0">
                <a:solidFill>
                  <a:schemeClr val="tx1"/>
                </a:solidFill>
              </a:rPr>
              <a:t>information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04" y="23513224"/>
            <a:ext cx="8774167" cy="658062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13775192" y="5679829"/>
            <a:ext cx="10672050" cy="6494163"/>
            <a:chOff x="23294824" y="26047011"/>
            <a:chExt cx="6515622" cy="3817937"/>
          </a:xfrm>
        </p:grpSpPr>
        <p:grpSp>
          <p:nvGrpSpPr>
            <p:cNvPr id="104" name="Group 103"/>
            <p:cNvGrpSpPr/>
            <p:nvPr/>
          </p:nvGrpSpPr>
          <p:grpSpPr>
            <a:xfrm>
              <a:off x="27391236" y="27752266"/>
              <a:ext cx="2419210" cy="2110496"/>
              <a:chOff x="4202411" y="3916781"/>
              <a:chExt cx="2419210" cy="211049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4202411" y="3916781"/>
                <a:ext cx="1140368" cy="630936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202411" y="4664549"/>
                <a:ext cx="1140368" cy="630936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202411" y="5402620"/>
                <a:ext cx="1140368" cy="624657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100000"/>
                      <a:shade val="100000"/>
                      <a:satMod val="130000"/>
                    </a:srgbClr>
                  </a:gs>
                  <a:gs pos="100000">
                    <a:srgbClr val="8064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481253" y="3916781"/>
                <a:ext cx="1140368" cy="630936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481253" y="4663618"/>
                <a:ext cx="1140368" cy="623099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481253" y="5402619"/>
                <a:ext cx="1140368" cy="624657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Unfunded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PI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3313112" y="27840157"/>
              <a:ext cx="2526631" cy="2024791"/>
              <a:chOff x="227256" y="4004672"/>
              <a:chExt cx="2526631" cy="2024791"/>
            </a:xfrm>
            <a:effectLst/>
          </p:grpSpPr>
          <p:sp>
            <p:nvSpPr>
              <p:cNvPr id="117" name="Rectangle 116"/>
              <p:cNvSpPr/>
              <p:nvPr/>
            </p:nvSpPr>
            <p:spPr>
              <a:xfrm>
                <a:off x="227256" y="4004672"/>
                <a:ext cx="2526631" cy="2024791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t" anchorCtr="0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Neural Engineering</a:t>
                </a:r>
                <a:b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</a:t>
                </a:r>
                <a:r>
                  <a:rPr kumimoji="0" lang="en-US" sz="1800" b="1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Consortium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63162" y="4664549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 Design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63162" y="5070734"/>
                <a:ext cx="2254818" cy="353845"/>
              </a:xfrm>
              <a:prstGeom prst="rect">
                <a:avLst/>
              </a:prstGeom>
              <a:solidFill>
                <a:srgbClr val="800000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Data Generation</a:t>
                </a: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23449018" y="29312404"/>
              <a:ext cx="2254818" cy="35384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Results Scoring</a:t>
              </a:r>
            </a:p>
          </p:txBody>
        </p:sp>
        <p:sp>
          <p:nvSpPr>
            <p:cNvPr id="107" name="Down Arrow 106"/>
            <p:cNvSpPr/>
            <p:nvPr/>
          </p:nvSpPr>
          <p:spPr>
            <a:xfrm rot="5400000">
              <a:off x="26221323" y="28414058"/>
              <a:ext cx="670902" cy="1583937"/>
            </a:xfrm>
            <a:prstGeom prst="downArrow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Results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8" name="Chevron 107"/>
            <p:cNvSpPr/>
            <p:nvPr/>
          </p:nvSpPr>
          <p:spPr>
            <a:xfrm>
              <a:off x="25839743" y="26772475"/>
              <a:ext cx="3730058" cy="487728"/>
            </a:xfrm>
            <a:prstGeom prst="chevron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Research Questions</a:t>
              </a:r>
              <a:endParaRPr kumimoji="0" lang="en-US" sz="3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728108" y="26995387"/>
              <a:ext cx="1036697" cy="687141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Funding Agencies</a:t>
              </a:r>
            </a:p>
          </p:txBody>
        </p:sp>
        <p:sp>
          <p:nvSpPr>
            <p:cNvPr id="110" name="Circular Arrow 109"/>
            <p:cNvSpPr/>
            <p:nvPr/>
          </p:nvSpPr>
          <p:spPr>
            <a:xfrm rot="2335699">
              <a:off x="24554594" y="26064785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rot="5400000">
              <a:off x="26221322" y="27778800"/>
              <a:ext cx="670902" cy="1583937"/>
            </a:xfrm>
            <a:prstGeom prst="downArrow">
              <a:avLst/>
            </a:prstGeom>
            <a:solidFill>
              <a:srgbClr val="EEECE1">
                <a:lumMod val="5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Fees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2" name="Down Arrow 111"/>
            <p:cNvSpPr/>
            <p:nvPr/>
          </p:nvSpPr>
          <p:spPr>
            <a:xfrm rot="16200000">
              <a:off x="26442958" y="28204633"/>
              <a:ext cx="670902" cy="1396041"/>
            </a:xfrm>
            <a:prstGeom prst="downArrow">
              <a:avLst/>
            </a:prstGeom>
            <a:solidFill>
              <a:srgbClr val="C0504D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vert="vert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Data</a:t>
              </a:r>
              <a:endPara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3" name="Rectangle 112"/>
            <p:cNvSpPr>
              <a:spLocks/>
            </p:cNvSpPr>
            <p:nvPr/>
          </p:nvSpPr>
          <p:spPr>
            <a:xfrm>
              <a:off x="24179821" y="26190582"/>
              <a:ext cx="961759" cy="438667"/>
            </a:xfrm>
            <a:prstGeom prst="rect">
              <a:avLst/>
            </a:prstGeom>
            <a:solidFill>
              <a:sysClr val="windowText" lastClr="000000">
                <a:lumMod val="50000"/>
              </a:sysClr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Industry</a:t>
              </a:r>
            </a:p>
          </p:txBody>
        </p:sp>
        <p:sp>
          <p:nvSpPr>
            <p:cNvPr id="114" name="Circular Arrow 113"/>
            <p:cNvSpPr/>
            <p:nvPr/>
          </p:nvSpPr>
          <p:spPr>
            <a:xfrm rot="18634041">
              <a:off x="23418558" y="25923277"/>
              <a:ext cx="1164475" cy="141194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818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5" name="Rectangle 114"/>
            <p:cNvSpPr>
              <a:spLocks/>
            </p:cNvSpPr>
            <p:nvPr/>
          </p:nvSpPr>
          <p:spPr>
            <a:xfrm>
              <a:off x="23391052" y="26673439"/>
              <a:ext cx="6858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PI</a:t>
              </a:r>
            </a:p>
          </p:txBody>
        </p:sp>
        <p:sp>
          <p:nvSpPr>
            <p:cNvPr id="116" name="Circular Arrow 115"/>
            <p:cNvSpPr/>
            <p:nvPr/>
          </p:nvSpPr>
          <p:spPr>
            <a:xfrm rot="10800000">
              <a:off x="23689273" y="26774396"/>
              <a:ext cx="1227099" cy="97786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9251"/>
              </a:avLst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  <a:alpha val="84000"/>
                  </a:srgbClr>
                </a:gs>
                <a:gs pos="80000">
                  <a:srgbClr val="4F81BD">
                    <a:shade val="93000"/>
                    <a:satMod val="130000"/>
                    <a:alpha val="84000"/>
                  </a:srgbClr>
                </a:gs>
                <a:gs pos="100000">
                  <a:srgbClr val="4F81BD">
                    <a:shade val="94000"/>
                    <a:satMod val="135000"/>
                    <a:alpha val="84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27" name="Text Box 114"/>
          <p:cNvSpPr txBox="1">
            <a:spLocks noChangeArrowheads="1"/>
          </p:cNvSpPr>
          <p:nvPr/>
        </p:nvSpPr>
        <p:spPr bwMode="auto">
          <a:xfrm>
            <a:off x="13196886" y="17449799"/>
            <a:ext cx="11887200" cy="1309687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457200" tIns="45720" rIns="457200" bIns="45720"/>
          <a:lstStyle/>
          <a:p>
            <a:pPr defTabSz="893979">
              <a:spcAft>
                <a:spcPts val="1800"/>
              </a:spcAft>
              <a:tabLst>
                <a:tab pos="489852" algn="l"/>
              </a:tabLst>
              <a:defRPr/>
            </a:pPr>
            <a:r>
              <a:rPr lang="en-US" sz="4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Comparison to Existing Resources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4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Repositories:</a:t>
            </a:r>
            <a:endParaRPr lang="en-US" sz="4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Physionet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Collaborative Research in Computational Neuroscience (CRCNS)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HeadIT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(UCSD)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International Electrophysiology Portal (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University of Pennsylvania)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Swartz Center for Computational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Neuroscience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Cerebral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Autoregulation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Research Network 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NSF Data Sharing Policy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None are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“common protocol”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42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Not just </a:t>
            </a:r>
            <a:r>
              <a:rPr lang="en-US" sz="42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another </a:t>
            </a:r>
            <a:r>
              <a:rPr lang="en-US" sz="42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data repository</a:t>
            </a:r>
            <a:r>
              <a:rPr lang="en-US" sz="42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457200" indent="-457200" defTabSz="893979">
              <a:spcAft>
                <a:spcPts val="1800"/>
              </a:spcAft>
              <a:buFont typeface="Arial" pitchFamily="34" charset="0"/>
              <a:buChar char="•"/>
              <a:tabLst>
                <a:tab pos="489852" algn="l"/>
              </a:tabLst>
              <a:defRPr/>
            </a:pPr>
            <a:r>
              <a:rPr lang="en-US" sz="4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Prize-Based </a:t>
            </a:r>
            <a:r>
              <a:rPr lang="en-US" sz="4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Research:</a:t>
            </a:r>
            <a:endParaRPr lang="en-US" sz="4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Berlin BCI Contest</a:t>
            </a:r>
          </a:p>
          <a:p>
            <a:pPr marL="914400" indent="-457200" defTabSz="893979">
              <a:spcAft>
                <a:spcPts val="1800"/>
              </a:spcAft>
              <a:buFont typeface="Wingdings" charset="2"/>
              <a:buChar char="§"/>
              <a:tabLst>
                <a:tab pos="914400" algn="l"/>
              </a:tabLs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X-Prize, Netflix, others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17784</TotalTime>
  <Words>591</Words>
  <Application>Microsoft Macintosh PowerPoint</Application>
  <PresentationFormat>Custom</PresentationFormat>
  <Paragraphs>173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Joseph Picone</cp:lastModifiedBy>
  <cp:revision>870</cp:revision>
  <cp:lastPrinted>2009-04-08T18:36:54Z</cp:lastPrinted>
  <dcterms:created xsi:type="dcterms:W3CDTF">2009-07-23T17:37:26Z</dcterms:created>
  <dcterms:modified xsi:type="dcterms:W3CDTF">2013-11-28T21:28:23Z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