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6"/>
  </p:notesMasterIdLst>
  <p:sldIdLst>
    <p:sldId id="257" r:id="rId2"/>
    <p:sldId id="353" r:id="rId3"/>
    <p:sldId id="357" r:id="rId4"/>
    <p:sldId id="356" r:id="rId5"/>
    <p:sldId id="277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6" r:id="rId24"/>
    <p:sldId id="314" r:id="rId25"/>
    <p:sldId id="261" r:id="rId26"/>
    <p:sldId id="363" r:id="rId27"/>
    <p:sldId id="272" r:id="rId28"/>
    <p:sldId id="285" r:id="rId29"/>
    <p:sldId id="318" r:id="rId30"/>
    <p:sldId id="284" r:id="rId31"/>
    <p:sldId id="322" r:id="rId32"/>
    <p:sldId id="362" r:id="rId33"/>
    <p:sldId id="334" r:id="rId34"/>
    <p:sldId id="351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AE"/>
    <a:srgbClr val="76933C"/>
    <a:srgbClr val="4F6228"/>
    <a:srgbClr val="FFCF01"/>
    <a:srgbClr val="4D4D4D"/>
    <a:srgbClr val="333333"/>
    <a:srgbClr val="FF0000"/>
    <a:srgbClr val="B6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82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Attendees</c:v>
                </c:pt>
              </c:strCache>
            </c:strRef>
          </c:tx>
          <c:marker>
            <c:symbol val="none"/>
          </c:marker>
          <c:cat>
            <c:multiLvlStrRef>
              <c:f>Sheet1!$A$2:$B$9</c:f>
              <c:multiLvlStrCache>
                <c:ptCount val="8"/>
                <c:lvl>
                  <c:pt idx="0">
                    <c:v>Granada</c:v>
                  </c:pt>
                  <c:pt idx="1">
                    <c:v>Athens</c:v>
                  </c:pt>
                  <c:pt idx="2">
                    <c:v>Las Palmas</c:v>
                  </c:pt>
                  <c:pt idx="3">
                    <c:v>Lisbon</c:v>
                  </c:pt>
                  <c:pt idx="4">
                    <c:v>Genoa</c:v>
                  </c:pt>
                  <c:pt idx="5">
                    <c:v>Marrakech</c:v>
                  </c:pt>
                  <c:pt idx="6">
                    <c:v>Malta</c:v>
                  </c:pt>
                  <c:pt idx="7">
                    <c:v>Istanbul</c:v>
                  </c:pt>
                </c:lvl>
                <c:lvl>
                  <c:pt idx="0">
                    <c:v>1998</c:v>
                  </c:pt>
                  <c:pt idx="1">
                    <c:v>2000</c:v>
                  </c:pt>
                  <c:pt idx="2">
                    <c:v>2002</c:v>
                  </c:pt>
                  <c:pt idx="3">
                    <c:v>2004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2010</c:v>
                  </c:pt>
                  <c:pt idx="7">
                    <c:v>2012</c:v>
                  </c:pt>
                </c:lvl>
              </c:multiLvlStrCache>
            </c:multiLvl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510.0</c:v>
                </c:pt>
                <c:pt idx="1">
                  <c:v>600.0</c:v>
                </c:pt>
                <c:pt idx="2">
                  <c:v>730.0</c:v>
                </c:pt>
                <c:pt idx="3">
                  <c:v>950.0</c:v>
                </c:pt>
                <c:pt idx="4">
                  <c:v>800.0</c:v>
                </c:pt>
                <c:pt idx="5">
                  <c:v>1100.0</c:v>
                </c:pt>
                <c:pt idx="6">
                  <c:v>1246.0</c:v>
                </c:pt>
                <c:pt idx="7">
                  <c:v>1200.0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Papers</c:v>
                </c:pt>
              </c:strCache>
            </c:strRef>
          </c:tx>
          <c:marker>
            <c:symbol val="none"/>
          </c:marker>
          <c:cat>
            <c:multiLvlStrRef>
              <c:f>Sheet1!$A$2:$B$9</c:f>
              <c:multiLvlStrCache>
                <c:ptCount val="8"/>
                <c:lvl>
                  <c:pt idx="0">
                    <c:v>Granada</c:v>
                  </c:pt>
                  <c:pt idx="1">
                    <c:v>Athens</c:v>
                  </c:pt>
                  <c:pt idx="2">
                    <c:v>Las Palmas</c:v>
                  </c:pt>
                  <c:pt idx="3">
                    <c:v>Lisbon</c:v>
                  </c:pt>
                  <c:pt idx="4">
                    <c:v>Genoa</c:v>
                  </c:pt>
                  <c:pt idx="5">
                    <c:v>Marrakech</c:v>
                  </c:pt>
                  <c:pt idx="6">
                    <c:v>Malta</c:v>
                  </c:pt>
                  <c:pt idx="7">
                    <c:v>Istanbul</c:v>
                  </c:pt>
                </c:lvl>
                <c:lvl>
                  <c:pt idx="0">
                    <c:v>1998</c:v>
                  </c:pt>
                  <c:pt idx="1">
                    <c:v>2000</c:v>
                  </c:pt>
                  <c:pt idx="2">
                    <c:v>2002</c:v>
                  </c:pt>
                  <c:pt idx="3">
                    <c:v>2004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2010</c:v>
                  </c:pt>
                  <c:pt idx="7">
                    <c:v>2012</c:v>
                  </c:pt>
                </c:lvl>
              </c:multiLvlStrCache>
            </c:multiLvl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200.0</c:v>
                </c:pt>
                <c:pt idx="1">
                  <c:v>281.0</c:v>
                </c:pt>
                <c:pt idx="2">
                  <c:v>460.0</c:v>
                </c:pt>
                <c:pt idx="3">
                  <c:v>500.0</c:v>
                </c:pt>
                <c:pt idx="4">
                  <c:v>540.0</c:v>
                </c:pt>
                <c:pt idx="5">
                  <c:v>650.0</c:v>
                </c:pt>
                <c:pt idx="6">
                  <c:v>641.0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700200"/>
        <c:axId val="-2041697192"/>
      </c:lineChart>
      <c:catAx>
        <c:axId val="-2041700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 kern="1200"/>
            </a:pPr>
            <a:endParaRPr lang="en-US"/>
          </a:p>
        </c:txPr>
        <c:crossAx val="-2041697192"/>
        <c:crosses val="autoZero"/>
        <c:auto val="1"/>
        <c:lblAlgn val="ctr"/>
        <c:lblOffset val="100"/>
        <c:noMultiLvlLbl val="0"/>
      </c:catAx>
      <c:valAx>
        <c:axId val="-2041697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041700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0.41053</cdr:x>
      <cdr:y>0.38235</cdr:y>
    </cdr:from>
    <cdr:to>
      <cdr:x>0.57895</cdr:x>
      <cdr:y>0.45588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1981200"/>
          <a:ext cx="1219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counting</a:t>
          </a:r>
          <a:r>
            <a:rPr lang="en-US" sz="1100" dirty="0" smtClean="0"/>
            <a:t> error?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7B3303-666B-F648-AD65-DCEC28E2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3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Not an exaggeration. The English and Chinese Gigaword corpora have more than 10 data providers between them and more than 10 LDC members wanted those corpora. 100 providers, 3168 recipients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48D3E8BA-A656-1A4F-809D-3DF87468507B}" type="slidenum">
              <a:rPr lang="en-US" sz="120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&gt;= 1800 published LRs among LDC and other DCs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B77AA75E-98C3-414A-B24A-3EE69BE638BC}" type="slidenum">
              <a:rPr lang="en-US" sz="120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55 positions, &gt;10% increase since last LREC, 120 PT positions, contract employees, collaborations with ELRA, Appen, NICT, large partnerships in HK, N Africa, India, Australia, numerous small partnerships and sub-contractors, contributors and friends , Middle East Technical Universit, Murat Saraclar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25% increase in physical space, highlighting their support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restructuring to support further growth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BBC3E909-9CA7-C943-BE60-E7F73ADE45C7}" type="slidenum">
              <a:rPr lang="en-US" sz="120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DC Home-05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543800" cy="685800"/>
          </a:xfrm>
        </p:spPr>
        <p:txBody>
          <a:bodyPr/>
          <a:lstStyle>
            <a:lvl1pPr algn="l">
              <a:defRPr sz="280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86000"/>
            <a:ext cx="7543800" cy="2743200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99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5E595-29FD-2A4E-B9E9-D10E323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1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3684-2960-104A-B412-1B989674B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98438"/>
            <a:ext cx="4114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DDD96-0F0A-DF4D-97E4-8E54BBBC5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C9DE8-038C-4B45-944C-EEFDC7E04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F438-A7FB-9B43-84F2-51FB56A85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7DE0-C8F1-A044-8841-E4C8D6989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DA4E-357A-154C-AF2A-C9A158305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D4AF2-9D7E-DA4A-B77B-689019F31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4749-110D-E943-9F0E-D8C994AF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F03C-2AD0-8045-B818-E2653AF3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DC PPT txt2-02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609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Meeting/Conference Name and Date here. Change in View: Slide Master.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0000"/>
                </a:solidFill>
                <a:latin typeface="HelveticaNeueLT Std Blk" charset="0"/>
                <a:sym typeface="Calibri" charset="0"/>
              </a:defRPr>
            </a:lvl1pPr>
          </a:lstStyle>
          <a:p>
            <a:pPr>
              <a:defRPr/>
            </a:pPr>
            <a:fld id="{328848A6-1071-5A48-8E4C-BCCE327F0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Arial Black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NeueLT Std Blk" pitchFamily="34" charset="0"/>
          <a:ea typeface="ＭＳ Ｐゴシック" charset="-128"/>
          <a:cs typeface="ＭＳ Ｐゴシック" charset="-128"/>
          <a:sym typeface="Arial Black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NeueLT Std Blk" pitchFamily="34" charset="0"/>
          <a:ea typeface="ＭＳ Ｐゴシック" charset="-128"/>
          <a:cs typeface="ＭＳ Ｐゴシック" charset="-128"/>
          <a:sym typeface="Arial Black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NeueLT Std Blk" pitchFamily="34" charset="0"/>
          <a:ea typeface="ＭＳ Ｐゴシック" charset="-128"/>
          <a:cs typeface="ＭＳ Ｐゴシック" charset="-128"/>
          <a:sym typeface="Arial Black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NeueLT Std Blk" pitchFamily="34" charset="0"/>
          <a:ea typeface="ＭＳ Ｐゴシック" charset="-128"/>
          <a:cs typeface="ＭＳ Ｐゴシック" charset="-128"/>
          <a:sym typeface="Arial Black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LT Std Blk" pitchFamily="34" charset="0"/>
          <a:sym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LT Std Blk" pitchFamily="34" charset="0"/>
          <a:sym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LT Std Blk" pitchFamily="34" charset="0"/>
          <a:sym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LT Std Blk" pitchFamily="34" charset="0"/>
          <a:sym typeface="Arial Black" pitchFamily="34" charset="0"/>
        </a:defRPr>
      </a:lvl9pPr>
    </p:titleStyle>
    <p:bodyStyle>
      <a:lvl1pPr marL="285750" indent="-285750" algn="l" rtl="0" eaLnBrk="0" fontAlgn="base" hangingPunct="0">
        <a:spcBef>
          <a:spcPts val="800"/>
        </a:spcBef>
        <a:spcAft>
          <a:spcPct val="0"/>
        </a:spcAft>
        <a:buClr>
          <a:srgbClr val="FF0000"/>
        </a:buClr>
        <a:buSzPct val="60000"/>
        <a:buFont typeface="Wingdings" charset="0"/>
        <a:buChar char="u"/>
        <a:tabLst>
          <a:tab pos="1657350" algn="l"/>
        </a:tabLst>
        <a:defRPr sz="23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Arial" charset="0"/>
        </a:defRPr>
      </a:lvl1pPr>
      <a:lvl2pPr marL="504825" indent="-217488" algn="l" rtl="0" eaLnBrk="0" fontAlgn="base" hangingPunct="0">
        <a:spcBef>
          <a:spcPts val="700"/>
        </a:spcBef>
        <a:spcAft>
          <a:spcPct val="0"/>
        </a:spcAft>
        <a:buClr>
          <a:srgbClr val="FF0000"/>
        </a:buClr>
        <a:buSzPct val="65000"/>
        <a:buFont typeface="Wingdings" charset="0"/>
        <a:buChar char="l"/>
        <a:tabLst>
          <a:tab pos="1657350" algn="l"/>
        </a:tabLst>
        <a:defRPr sz="2000">
          <a:solidFill>
            <a:schemeClr val="tx1"/>
          </a:solidFill>
          <a:latin typeface="+mn-lt"/>
          <a:ea typeface="ＭＳ Ｐゴシック" charset="-128"/>
          <a:sym typeface="Arial" charset="0"/>
        </a:defRPr>
      </a:lvl2pPr>
      <a:lvl3pPr marL="685800" indent="-171450" algn="l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50000"/>
        <a:buFont typeface="Wingdings" charset="0"/>
        <a:buChar char="n"/>
        <a:tabLst>
          <a:tab pos="1657350" algn="l"/>
        </a:tabLst>
        <a:defRPr>
          <a:solidFill>
            <a:schemeClr val="tx1"/>
          </a:solidFill>
          <a:latin typeface="+mn-lt"/>
          <a:ea typeface="ＭＳ Ｐゴシック" charset="-128"/>
          <a:sym typeface="Arial" charset="0"/>
        </a:defRPr>
      </a:lvl3pPr>
      <a:lvl4pPr marL="846138" indent="-152400" algn="l" rtl="0" eaLnBrk="0" fontAlgn="base" hangingPunct="0">
        <a:spcBef>
          <a:spcPts val="500"/>
        </a:spcBef>
        <a:spcAft>
          <a:spcPct val="0"/>
        </a:spcAft>
        <a:buClr>
          <a:srgbClr val="FF0000"/>
        </a:buClr>
        <a:buChar char="•"/>
        <a:tabLst>
          <a:tab pos="1657350" algn="l"/>
        </a:tabLst>
        <a:defRPr sz="1600">
          <a:solidFill>
            <a:schemeClr val="tx1"/>
          </a:solidFill>
          <a:latin typeface="+mn-lt"/>
          <a:ea typeface="ＭＳ Ｐゴシック" charset="-128"/>
          <a:sym typeface="Arial" charset="0"/>
        </a:defRPr>
      </a:lvl4pPr>
      <a:lvl5pPr marL="1000125" indent="-152400" algn="l" rtl="0" eaLnBrk="0" fontAlgn="base" hangingPunct="0">
        <a:spcBef>
          <a:spcPts val="400"/>
        </a:spcBef>
        <a:spcAft>
          <a:spcPct val="0"/>
        </a:spcAft>
        <a:buClr>
          <a:srgbClr val="FF0000"/>
        </a:buClr>
        <a:buChar char="•"/>
        <a:tabLst>
          <a:tab pos="1657350" algn="l"/>
        </a:tabLst>
        <a:defRPr sz="1400">
          <a:solidFill>
            <a:schemeClr val="tx1"/>
          </a:solidFill>
          <a:latin typeface="+mn-lt"/>
          <a:ea typeface="ＭＳ Ｐゴシック" charset="-128"/>
          <a:sym typeface="Arial" charset="0"/>
        </a:defRPr>
      </a:lvl5pPr>
      <a:lvl6pPr marL="1457325" indent="-152400" algn="l" rtl="0" fontAlgn="base">
        <a:spcBef>
          <a:spcPts val="400"/>
        </a:spcBef>
        <a:spcAft>
          <a:spcPct val="0"/>
        </a:spcAft>
        <a:buClr>
          <a:srgbClr val="FF0000"/>
        </a:buClr>
        <a:buChar char="•"/>
        <a:tabLst>
          <a:tab pos="1657350" algn="l"/>
        </a:tabLst>
        <a:defRPr sz="1400">
          <a:solidFill>
            <a:schemeClr val="tx1"/>
          </a:solidFill>
          <a:latin typeface="+mn-lt"/>
          <a:sym typeface="Arial" charset="0"/>
        </a:defRPr>
      </a:lvl6pPr>
      <a:lvl7pPr marL="1914525" indent="-152400" algn="l" rtl="0" fontAlgn="base">
        <a:spcBef>
          <a:spcPts val="400"/>
        </a:spcBef>
        <a:spcAft>
          <a:spcPct val="0"/>
        </a:spcAft>
        <a:buClr>
          <a:srgbClr val="FF0000"/>
        </a:buClr>
        <a:buChar char="•"/>
        <a:tabLst>
          <a:tab pos="1657350" algn="l"/>
        </a:tabLst>
        <a:defRPr sz="1400">
          <a:solidFill>
            <a:schemeClr val="tx1"/>
          </a:solidFill>
          <a:latin typeface="+mn-lt"/>
          <a:sym typeface="Arial" charset="0"/>
        </a:defRPr>
      </a:lvl7pPr>
      <a:lvl8pPr marL="2371725" indent="-152400" algn="l" rtl="0" fontAlgn="base">
        <a:spcBef>
          <a:spcPts val="400"/>
        </a:spcBef>
        <a:spcAft>
          <a:spcPct val="0"/>
        </a:spcAft>
        <a:buClr>
          <a:srgbClr val="FF0000"/>
        </a:buClr>
        <a:buChar char="•"/>
        <a:tabLst>
          <a:tab pos="1657350" algn="l"/>
        </a:tabLst>
        <a:defRPr sz="1400">
          <a:solidFill>
            <a:schemeClr val="tx1"/>
          </a:solidFill>
          <a:latin typeface="+mn-lt"/>
          <a:sym typeface="Arial" charset="0"/>
        </a:defRPr>
      </a:lvl8pPr>
      <a:lvl9pPr marL="2828925" indent="-152400" algn="l" rtl="0" fontAlgn="base">
        <a:spcBef>
          <a:spcPts val="400"/>
        </a:spcBef>
        <a:spcAft>
          <a:spcPct val="0"/>
        </a:spcAft>
        <a:buClr>
          <a:srgbClr val="FF0000"/>
        </a:buClr>
        <a:buChar char="•"/>
        <a:tabLst>
          <a:tab pos="1657350" algn="l"/>
        </a:tabLst>
        <a:defRPr sz="14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5438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Data Center Models and</a:t>
            </a:r>
            <a:br>
              <a:rPr lang="en-US">
                <a:ea typeface="ＭＳ Ｐゴシック" charset="0"/>
                <a:cs typeface="ＭＳ Ｐゴシック" charset="0"/>
              </a:rPr>
            </a:br>
            <a:r>
              <a:rPr lang="en-US">
                <a:ea typeface="ＭＳ Ｐゴシック" charset="0"/>
                <a:cs typeface="ＭＳ Ｐゴシック" charset="0"/>
              </a:rPr>
              <a:t>Impact on Scientific Research Communities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86000"/>
            <a:ext cx="7543800" cy="2514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000" b="1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600" i="1">
                <a:latin typeface="Arial" charset="0"/>
                <a:ea typeface="ＭＳ Ｐゴシック" charset="0"/>
                <a:cs typeface="ＭＳ Ｐゴシック" charset="0"/>
              </a:rPr>
              <a:t>Christopher Cieri</a:t>
            </a:r>
          </a:p>
          <a:p>
            <a:pPr eaLnBrk="1" hangingPunct="1">
              <a:buFont typeface="Wingdings" charset="0"/>
              <a:buNone/>
            </a:pPr>
            <a:r>
              <a:rPr lang="en-US" sz="1600" i="1">
                <a:latin typeface="Arial" charset="0"/>
                <a:ea typeface="ＭＳ Ｐゴシック" charset="0"/>
                <a:cs typeface="ＭＳ Ｐゴシック" charset="0"/>
              </a:rPr>
              <a:t>University of Pennsylvania, Linguistic Data Consortium</a:t>
            </a:r>
          </a:p>
          <a:p>
            <a:pPr eaLnBrk="1" hangingPunct="1">
              <a:buFont typeface="Wingdings" charset="0"/>
              <a:buNone/>
            </a:pPr>
            <a:r>
              <a:rPr lang="en-US" sz="1600" i="1">
                <a:latin typeface="Arial" charset="0"/>
                <a:ea typeface="ＭＳ Ｐゴシック" charset="0"/>
                <a:cs typeface="ＭＳ Ｐゴシック" charset="0"/>
              </a:rPr>
              <a:t>ccieri AT ldc.upenn.edu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3555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3557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3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5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6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7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8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9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0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1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2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3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4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5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6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7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8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9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0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1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2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3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4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5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579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581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8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9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0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1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2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3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4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5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7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8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9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0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1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2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3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4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5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6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7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8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9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0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1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2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3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4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5603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5605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2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3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5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6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7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8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2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3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4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5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6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7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8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9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0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1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2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3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4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5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6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7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8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9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50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51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52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6627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6629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5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7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8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9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1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2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3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4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5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6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7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0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1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2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3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4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5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6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7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8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9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0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1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2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3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4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5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6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7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8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9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7651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7653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6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8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0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2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4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5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6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7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8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9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0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1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2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3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4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5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6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7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8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9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0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1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2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3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4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5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8675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8677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5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7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1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4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5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6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7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8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9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0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1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2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3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4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5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6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7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8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4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5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6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7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8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9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0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1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2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3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4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5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6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7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8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9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0" name="Straight Arrow Connector 73"/>
          <p:cNvCxnSpPr>
            <a:cxnSpLocks noChangeShapeType="1"/>
          </p:cNvCxnSpPr>
          <p:nvPr/>
        </p:nvCxnSpPr>
        <p:spPr bwMode="auto">
          <a:xfrm flipV="1"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1" name="Straight Arrow Connector 74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2" name="Straight Arrow Connector 75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3" name="Straight Arrow Connector 76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4" name="Straight Arrow Connector 77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5" name="Straight Arrow Connector 7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6" name="Straight Arrow Connector 7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7" name="Straight Arrow Connector 8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8" name="Straight Arrow Connector 8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9699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9701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6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9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0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1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2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5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6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0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1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2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3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4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5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6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7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8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9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0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1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2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3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4" name="Straight Arrow Connector 73"/>
          <p:cNvCxnSpPr>
            <a:cxnSpLocks noChangeShapeType="1"/>
          </p:cNvCxnSpPr>
          <p:nvPr/>
        </p:nvCxnSpPr>
        <p:spPr bwMode="auto">
          <a:xfrm flipV="1"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5" name="Straight Arrow Connector 74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6" name="Straight Arrow Connector 75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7" name="Straight Arrow Connector 76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8" name="Straight Arrow Connector 77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9" name="Straight Arrow Connector 7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0" name="Straight Arrow Connector 7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1" name="Straight Arrow Connector 8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2" name="Straight Arrow Connector 8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3" name="Straight Arrow Connector 82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4" name="Straight Arrow Connector 83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5" name="Straight Arrow Connector 84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6" name="Straight Arrow Connector 85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7" name="Straight Arrow Connector 86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8" name="Straight Arrow Connector 87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9" name="Straight Arrow Connector 88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70" name="Straight Arrow Connector 89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0723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0725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9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4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5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7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8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2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3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4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6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0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1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2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3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4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5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6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7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8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9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0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1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2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3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4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5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6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7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8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9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0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1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2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3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4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5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6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7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8" name="Straight Arrow Connector 73"/>
          <p:cNvCxnSpPr>
            <a:cxnSpLocks noChangeShapeType="1"/>
          </p:cNvCxnSpPr>
          <p:nvPr/>
        </p:nvCxnSpPr>
        <p:spPr bwMode="auto">
          <a:xfrm flipV="1"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9" name="Straight Arrow Connector 74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0" name="Straight Arrow Connector 75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1" name="Straight Arrow Connector 76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2" name="Straight Arrow Connector 77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3" name="Straight Arrow Connector 7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4" name="Straight Arrow Connector 7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5" name="Straight Arrow Connector 8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6" name="Straight Arrow Connector 8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7" name="Straight Arrow Connector 82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8" name="Straight Arrow Connector 83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9" name="Straight Arrow Connector 84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0" name="Straight Arrow Connector 85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1" name="Straight Arrow Connector 86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2" name="Straight Arrow Connector 87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3" name="Straight Arrow Connector 88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4" name="Straight Arrow Connector 89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5" name="Straight Arrow Connector 90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6" name="Straight Arrow Connector 91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7" name="Straight Arrow Connector 92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8" name="Straight Arrow Connector 93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9" name="Straight Arrow Connector 94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0" name="Straight Arrow Connector 95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1" name="Straight Arrow Connector 96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747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749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1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8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9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0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1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2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3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4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5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6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8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9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0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1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2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3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4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5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6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7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8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9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0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2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3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4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5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6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7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8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9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0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1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2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3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4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5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6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7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8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9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0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1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2" name="Straight Arrow Connector 73"/>
          <p:cNvCxnSpPr>
            <a:cxnSpLocks noChangeShapeType="1"/>
          </p:cNvCxnSpPr>
          <p:nvPr/>
        </p:nvCxnSpPr>
        <p:spPr bwMode="auto">
          <a:xfrm flipV="1"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3" name="Straight Arrow Connector 74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4" name="Straight Arrow Connector 75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5" name="Straight Arrow Connector 76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6" name="Straight Arrow Connector 77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7" name="Straight Arrow Connector 7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8" name="Straight Arrow Connector 7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09" name="Straight Arrow Connector 8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0" name="Straight Arrow Connector 8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1" name="Straight Arrow Connector 82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2" name="Straight Arrow Connector 83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3" name="Straight Arrow Connector 84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4" name="Straight Arrow Connector 85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5" name="Straight Arrow Connector 86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6" name="Straight Arrow Connector 87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7" name="Straight Arrow Connector 88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8" name="Straight Arrow Connector 89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9" name="Straight Arrow Connector 90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0" name="Straight Arrow Connector 91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1" name="Straight Arrow Connector 92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2" name="Straight Arrow Connector 93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3" name="Straight Arrow Connector 94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4" name="Straight Arrow Connector 95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5" name="Straight Arrow Connector 96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6" name="Straight Arrow Connector 97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7" name="Straight Arrow Connector 98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8" name="Straight Arrow Connector 99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29" name="Straight Arrow Connector 100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30" name="Straight Arrow Connector 101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31" name="Straight Arrow Connector 102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2771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2773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7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8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2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9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0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1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2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3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4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5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6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7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9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0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1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2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3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6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7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8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9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0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1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2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3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4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5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6" name="Straight Arrow Connector 73"/>
          <p:cNvCxnSpPr>
            <a:cxnSpLocks noChangeShapeType="1"/>
          </p:cNvCxnSpPr>
          <p:nvPr/>
        </p:nvCxnSpPr>
        <p:spPr bwMode="auto">
          <a:xfrm flipV="1"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7" name="Straight Arrow Connector 74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8" name="Straight Arrow Connector 75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9" name="Straight Arrow Connector 76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0" name="Straight Arrow Connector 77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1" name="Straight Arrow Connector 7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2" name="Straight Arrow Connector 7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3" name="Straight Arrow Connector 8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4" name="Straight Arrow Connector 8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5" name="Straight Arrow Connector 82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6" name="Straight Arrow Connector 83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7" name="Straight Arrow Connector 84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8" name="Straight Arrow Connector 85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9" name="Straight Arrow Connector 86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0" name="Straight Arrow Connector 87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1" name="Straight Arrow Connector 88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2" name="Straight Arrow Connector 89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3" name="Straight Arrow Connector 90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4" name="Straight Arrow Connector 91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5" name="Straight Arrow Connector 92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6" name="Straight Arrow Connector 93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7" name="Straight Arrow Connector 94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8" name="Straight Arrow Connector 95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9" name="Straight Arrow Connector 96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0" name="Straight Arrow Connector 97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1" name="Straight Arrow Connector 98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2" name="Straight Arrow Connector 99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3" name="Straight Arrow Connector 100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4" name="Straight Arrow Connector 101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5" name="Straight Arrow Connector 102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6" name="Straight Arrow Connector 103"/>
          <p:cNvCxnSpPr>
            <a:cxnSpLocks noChangeShapeType="1"/>
          </p:cNvCxnSpPr>
          <p:nvPr/>
        </p:nvCxnSpPr>
        <p:spPr bwMode="auto">
          <a:xfrm flipV="1">
            <a:off x="1981200" y="35052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7" name="Straight Arrow Connector 104"/>
          <p:cNvCxnSpPr>
            <a:cxnSpLocks noChangeShapeType="1"/>
          </p:cNvCxnSpPr>
          <p:nvPr/>
        </p:nvCxnSpPr>
        <p:spPr bwMode="auto">
          <a:xfrm flipV="1">
            <a:off x="1981200" y="29718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8" name="Straight Arrow Connector 105"/>
          <p:cNvCxnSpPr>
            <a:cxnSpLocks noChangeShapeType="1"/>
          </p:cNvCxnSpPr>
          <p:nvPr/>
        </p:nvCxnSpPr>
        <p:spPr bwMode="auto">
          <a:xfrm flipV="1">
            <a:off x="1981200" y="24384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9" name="Straight Arrow Connector 106"/>
          <p:cNvCxnSpPr>
            <a:cxnSpLocks noChangeShapeType="1"/>
          </p:cNvCxnSpPr>
          <p:nvPr/>
        </p:nvCxnSpPr>
        <p:spPr bwMode="auto">
          <a:xfrm flipV="1">
            <a:off x="1981200" y="19050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0" name="Straight Arrow Connector 107"/>
          <p:cNvCxnSpPr>
            <a:cxnSpLocks noChangeShapeType="1"/>
          </p:cNvCxnSpPr>
          <p:nvPr/>
        </p:nvCxnSpPr>
        <p:spPr bwMode="auto">
          <a:xfrm flipV="1">
            <a:off x="1981200" y="13716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Origin &amp; Model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05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Human Language Technology landscape pre-1992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emergence of machine learning as a dominant approach in HLT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recognition of critical importance of data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lack of effective infrastructure for sharing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3795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3797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0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1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9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7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8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3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4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5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6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7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8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9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0" name="Straight Arrow Connector 73"/>
          <p:cNvCxnSpPr>
            <a:cxnSpLocks noChangeShapeType="1"/>
          </p:cNvCxnSpPr>
          <p:nvPr/>
        </p:nvCxnSpPr>
        <p:spPr bwMode="auto">
          <a:xfrm flipV="1"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1" name="Straight Arrow Connector 74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2" name="Straight Arrow Connector 75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3" name="Straight Arrow Connector 76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4" name="Straight Arrow Connector 77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5" name="Straight Arrow Connector 7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6" name="Straight Arrow Connector 7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7" name="Straight Arrow Connector 8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8" name="Straight Arrow Connector 8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9" name="Straight Arrow Connector 82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0" name="Straight Arrow Connector 83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1" name="Straight Arrow Connector 84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2" name="Straight Arrow Connector 85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3" name="Straight Arrow Connector 86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4" name="Straight Arrow Connector 87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5" name="Straight Arrow Connector 88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6" name="Straight Arrow Connector 89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7" name="Straight Arrow Connector 90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8" name="Straight Arrow Connector 91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9" name="Straight Arrow Connector 92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0" name="Straight Arrow Connector 93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1" name="Straight Arrow Connector 94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2" name="Straight Arrow Connector 95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3" name="Straight Arrow Connector 96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4" name="Straight Arrow Connector 97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5" name="Straight Arrow Connector 98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6" name="Straight Arrow Connector 99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7" name="Straight Arrow Connector 100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8" name="Straight Arrow Connector 101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9" name="Straight Arrow Connector 102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80" name="Straight Arrow Connector 103"/>
          <p:cNvCxnSpPr>
            <a:cxnSpLocks noChangeShapeType="1"/>
          </p:cNvCxnSpPr>
          <p:nvPr/>
        </p:nvCxnSpPr>
        <p:spPr bwMode="auto">
          <a:xfrm flipV="1">
            <a:off x="1981200" y="35052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81" name="Straight Arrow Connector 104"/>
          <p:cNvCxnSpPr>
            <a:cxnSpLocks noChangeShapeType="1"/>
          </p:cNvCxnSpPr>
          <p:nvPr/>
        </p:nvCxnSpPr>
        <p:spPr bwMode="auto">
          <a:xfrm flipV="1">
            <a:off x="1981200" y="29718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82" name="Straight Arrow Connector 105"/>
          <p:cNvCxnSpPr>
            <a:cxnSpLocks noChangeShapeType="1"/>
          </p:cNvCxnSpPr>
          <p:nvPr/>
        </p:nvCxnSpPr>
        <p:spPr bwMode="auto">
          <a:xfrm flipV="1">
            <a:off x="1981200" y="24384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83" name="Straight Arrow Connector 106"/>
          <p:cNvCxnSpPr>
            <a:cxnSpLocks noChangeShapeType="1"/>
          </p:cNvCxnSpPr>
          <p:nvPr/>
        </p:nvCxnSpPr>
        <p:spPr bwMode="auto">
          <a:xfrm flipV="1">
            <a:off x="1981200" y="19050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84" name="Straight Arrow Connector 107"/>
          <p:cNvCxnSpPr>
            <a:cxnSpLocks noChangeShapeType="1"/>
          </p:cNvCxnSpPr>
          <p:nvPr/>
        </p:nvCxnSpPr>
        <p:spPr bwMode="auto">
          <a:xfrm flipV="1">
            <a:off x="1981200" y="13716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85" name="Straight Arrow Connector 10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86" name="Straight Arrow Connector 10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87" name="Straight Arrow Connector 11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88" name="Straight Arrow Connector 11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819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821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2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4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8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9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2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3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5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6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7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8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9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0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1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2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3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4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5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6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7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8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9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0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1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2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3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4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5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6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7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8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9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0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1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2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3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4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5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6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7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8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9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0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1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2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3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4" name="Straight Arrow Connector 73"/>
          <p:cNvCxnSpPr>
            <a:cxnSpLocks noChangeShapeType="1"/>
          </p:cNvCxnSpPr>
          <p:nvPr/>
        </p:nvCxnSpPr>
        <p:spPr bwMode="auto">
          <a:xfrm flipV="1"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5" name="Straight Arrow Connector 74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6" name="Straight Arrow Connector 75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7" name="Straight Arrow Connector 76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8" name="Straight Arrow Connector 77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9" name="Straight Arrow Connector 7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0" name="Straight Arrow Connector 7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1" name="Straight Arrow Connector 8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2" name="Straight Arrow Connector 8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3" name="Straight Arrow Connector 82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4" name="Straight Arrow Connector 83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5" name="Straight Arrow Connector 84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6" name="Straight Arrow Connector 85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7" name="Straight Arrow Connector 86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8" name="Straight Arrow Connector 87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9" name="Straight Arrow Connector 88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0" name="Straight Arrow Connector 89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1" name="Straight Arrow Connector 90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2" name="Straight Arrow Connector 91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3" name="Straight Arrow Connector 92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4" name="Straight Arrow Connector 93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5" name="Straight Arrow Connector 94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6" name="Straight Arrow Connector 95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7" name="Straight Arrow Connector 96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8" name="Straight Arrow Connector 97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9" name="Straight Arrow Connector 98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0" name="Straight Arrow Connector 99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1" name="Straight Arrow Connector 100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2" name="Straight Arrow Connector 101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3" name="Straight Arrow Connector 102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4" name="Straight Arrow Connector 103"/>
          <p:cNvCxnSpPr>
            <a:cxnSpLocks noChangeShapeType="1"/>
          </p:cNvCxnSpPr>
          <p:nvPr/>
        </p:nvCxnSpPr>
        <p:spPr bwMode="auto">
          <a:xfrm flipV="1">
            <a:off x="1981200" y="35052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5" name="Straight Arrow Connector 104"/>
          <p:cNvCxnSpPr>
            <a:cxnSpLocks noChangeShapeType="1"/>
          </p:cNvCxnSpPr>
          <p:nvPr/>
        </p:nvCxnSpPr>
        <p:spPr bwMode="auto">
          <a:xfrm flipV="1">
            <a:off x="1981200" y="29718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6" name="Straight Arrow Connector 105"/>
          <p:cNvCxnSpPr>
            <a:cxnSpLocks noChangeShapeType="1"/>
          </p:cNvCxnSpPr>
          <p:nvPr/>
        </p:nvCxnSpPr>
        <p:spPr bwMode="auto">
          <a:xfrm flipV="1">
            <a:off x="1981200" y="24384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7" name="Straight Arrow Connector 106"/>
          <p:cNvCxnSpPr>
            <a:cxnSpLocks noChangeShapeType="1"/>
          </p:cNvCxnSpPr>
          <p:nvPr/>
        </p:nvCxnSpPr>
        <p:spPr bwMode="auto">
          <a:xfrm flipV="1">
            <a:off x="1981200" y="19050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8" name="Straight Arrow Connector 107"/>
          <p:cNvCxnSpPr>
            <a:cxnSpLocks noChangeShapeType="1"/>
          </p:cNvCxnSpPr>
          <p:nvPr/>
        </p:nvCxnSpPr>
        <p:spPr bwMode="auto">
          <a:xfrm flipV="1">
            <a:off x="1981200" y="13716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9" name="Straight Arrow Connector 10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0" name="Straight Arrow Connector 10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1" name="Straight Arrow Connector 11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2" name="Straight Arrow Connector 11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3" name="Straight Arrow Connector 112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4" name="Straight Arrow Connector 113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5" name="Straight Arrow Connector 114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843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845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0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1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2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3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4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5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6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7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8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9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0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1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2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3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4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5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6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7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8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9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0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1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2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3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4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5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6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7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8" name="Straight Arrow Connector 73"/>
          <p:cNvCxnSpPr>
            <a:cxnSpLocks noChangeShapeType="1"/>
          </p:cNvCxnSpPr>
          <p:nvPr/>
        </p:nvCxnSpPr>
        <p:spPr bwMode="auto">
          <a:xfrm flipV="1"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9" name="Straight Arrow Connector 74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0" name="Straight Arrow Connector 75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1" name="Straight Arrow Connector 76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2" name="Straight Arrow Connector 77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3" name="Straight Arrow Connector 7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4" name="Straight Arrow Connector 7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5" name="Straight Arrow Connector 8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6" name="Straight Arrow Connector 8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7" name="Straight Arrow Connector 82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8" name="Straight Arrow Connector 83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9" name="Straight Arrow Connector 84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0" name="Straight Arrow Connector 85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1" name="Straight Arrow Connector 86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2" name="Straight Arrow Connector 87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3" name="Straight Arrow Connector 88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4" name="Straight Arrow Connector 89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5" name="Straight Arrow Connector 90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6" name="Straight Arrow Connector 91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7" name="Straight Arrow Connector 92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8" name="Straight Arrow Connector 93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9" name="Straight Arrow Connector 94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0" name="Straight Arrow Connector 95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1" name="Straight Arrow Connector 96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2" name="Straight Arrow Connector 97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3" name="Straight Arrow Connector 98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4" name="Straight Arrow Connector 99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5" name="Straight Arrow Connector 100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6" name="Straight Arrow Connector 101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7" name="Straight Arrow Connector 102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8" name="Straight Arrow Connector 103"/>
          <p:cNvCxnSpPr>
            <a:cxnSpLocks noChangeShapeType="1"/>
          </p:cNvCxnSpPr>
          <p:nvPr/>
        </p:nvCxnSpPr>
        <p:spPr bwMode="auto">
          <a:xfrm flipV="1">
            <a:off x="1981200" y="35052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9" name="Straight Arrow Connector 104"/>
          <p:cNvCxnSpPr>
            <a:cxnSpLocks noChangeShapeType="1"/>
          </p:cNvCxnSpPr>
          <p:nvPr/>
        </p:nvCxnSpPr>
        <p:spPr bwMode="auto">
          <a:xfrm flipV="1">
            <a:off x="1981200" y="29718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0" name="Straight Arrow Connector 105"/>
          <p:cNvCxnSpPr>
            <a:cxnSpLocks noChangeShapeType="1"/>
          </p:cNvCxnSpPr>
          <p:nvPr/>
        </p:nvCxnSpPr>
        <p:spPr bwMode="auto">
          <a:xfrm flipV="1">
            <a:off x="1981200" y="24384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1" name="Straight Arrow Connector 106"/>
          <p:cNvCxnSpPr>
            <a:cxnSpLocks noChangeShapeType="1"/>
          </p:cNvCxnSpPr>
          <p:nvPr/>
        </p:nvCxnSpPr>
        <p:spPr bwMode="auto">
          <a:xfrm flipV="1">
            <a:off x="1981200" y="19050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2" name="Straight Arrow Connector 107"/>
          <p:cNvCxnSpPr>
            <a:cxnSpLocks noChangeShapeType="1"/>
          </p:cNvCxnSpPr>
          <p:nvPr/>
        </p:nvCxnSpPr>
        <p:spPr bwMode="auto">
          <a:xfrm flipV="1">
            <a:off x="1981200" y="1371600"/>
            <a:ext cx="4953000" cy="2667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3" name="Straight Arrow Connector 10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4" name="Straight Arrow Connector 10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5" name="Straight Arrow Connector 11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6" name="Straight Arrow Connector 11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7" name="Straight Arrow Connector 112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8" name="Straight Arrow Connector 113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39" name="Straight Arrow Connector 114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40" name="Straight Arrow Connector 115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41" name="Straight Arrow Connector 116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867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869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7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8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9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0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1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2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3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4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5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6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7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8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9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0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1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2" name="Straight Arrow Connector 42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3" name="Straight Arrow Connector 43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4" name="Straight Arrow Connector 44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5" name="Straight Arrow Connector 45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6" name="Straight Arrow Connector 46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7" name="Straight Arrow Connector 47"/>
          <p:cNvCxnSpPr>
            <a:cxnSpLocks noChangeShapeType="1"/>
          </p:cNvCxnSpPr>
          <p:nvPr/>
        </p:nvCxnSpPr>
        <p:spPr bwMode="auto">
          <a:xfrm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8" name="Straight Arrow Connector 48"/>
          <p:cNvCxnSpPr>
            <a:cxnSpLocks noChangeShapeType="1"/>
          </p:cNvCxnSpPr>
          <p:nvPr/>
        </p:nvCxnSpPr>
        <p:spPr bwMode="auto">
          <a:xfrm>
            <a:off x="1981200" y="1371600"/>
            <a:ext cx="50292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9" name="Straight Arrow Connector 49"/>
          <p:cNvCxnSpPr>
            <a:cxnSpLocks noChangeShapeType="1"/>
          </p:cNvCxnSpPr>
          <p:nvPr/>
        </p:nvCxnSpPr>
        <p:spPr bwMode="auto">
          <a:xfrm>
            <a:off x="1981200" y="1905000"/>
            <a:ext cx="50292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0" name="Straight Arrow Connector 50"/>
          <p:cNvCxnSpPr>
            <a:cxnSpLocks noChangeShapeType="1"/>
          </p:cNvCxnSpPr>
          <p:nvPr/>
        </p:nvCxnSpPr>
        <p:spPr bwMode="auto">
          <a:xfrm>
            <a:off x="1981200" y="2438400"/>
            <a:ext cx="50292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1" name="Straight Arrow Connector 51"/>
          <p:cNvCxnSpPr>
            <a:cxnSpLocks noChangeShapeType="1"/>
          </p:cNvCxnSpPr>
          <p:nvPr/>
        </p:nvCxnSpPr>
        <p:spPr bwMode="auto">
          <a:xfrm>
            <a:off x="1981200" y="2971800"/>
            <a:ext cx="50292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2" name="Straight Arrow Connector 52"/>
          <p:cNvCxnSpPr>
            <a:cxnSpLocks noChangeShapeType="1"/>
          </p:cNvCxnSpPr>
          <p:nvPr/>
        </p:nvCxnSpPr>
        <p:spPr bwMode="auto">
          <a:xfrm>
            <a:off x="1981200" y="3505200"/>
            <a:ext cx="50292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3" name="Straight Arrow Connector 53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4" name="Straight Arrow Connector 5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5" name="Straight Arrow Connector 5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6" name="Straight Arrow Connector 5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7" name="Straight Arrow Connector 5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8" name="Straight Arrow Connector 5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9" name="Straight Arrow Connector 5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0" name="Straight Arrow Connector 60"/>
          <p:cNvCxnSpPr>
            <a:cxnSpLocks noChangeShapeType="1"/>
          </p:cNvCxnSpPr>
          <p:nvPr/>
        </p:nvCxnSpPr>
        <p:spPr bwMode="auto">
          <a:xfrm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1" name="Straight Arrow Connector 61"/>
          <p:cNvCxnSpPr>
            <a:cxnSpLocks noChangeShapeType="1"/>
          </p:cNvCxnSpPr>
          <p:nvPr/>
        </p:nvCxnSpPr>
        <p:spPr bwMode="auto">
          <a:xfrm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2" name="Straight Arrow Connector 73"/>
          <p:cNvCxnSpPr>
            <a:cxnSpLocks noChangeShapeType="1"/>
          </p:cNvCxnSpPr>
          <p:nvPr/>
        </p:nvCxnSpPr>
        <p:spPr bwMode="auto">
          <a:xfrm flipV="1"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3" name="Straight Arrow Connector 74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4" name="Straight Arrow Connector 75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5" name="Straight Arrow Connector 76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6" name="Straight Arrow Connector 77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7" name="Straight Arrow Connector 7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8" name="Straight Arrow Connector 7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9" name="Straight Arrow Connector 8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0" name="Straight Arrow Connector 8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1" name="Straight Arrow Connector 82"/>
          <p:cNvCxnSpPr>
            <a:cxnSpLocks noChangeShapeType="1"/>
          </p:cNvCxnSpPr>
          <p:nvPr/>
        </p:nvCxnSpPr>
        <p:spPr bwMode="auto">
          <a:xfrm flipV="1"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2" name="Straight Arrow Connector 83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3" name="Straight Arrow Connector 84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4" name="Straight Arrow Connector 85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5" name="Straight Arrow Connector 86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6" name="Straight Arrow Connector 87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7" name="Straight Arrow Connector 88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8" name="Straight Arrow Connector 89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9" name="Straight Arrow Connector 90"/>
          <p:cNvCxnSpPr>
            <a:cxnSpLocks noChangeShapeType="1"/>
          </p:cNvCxnSpPr>
          <p:nvPr/>
        </p:nvCxnSpPr>
        <p:spPr bwMode="auto">
          <a:xfrm flipV="1"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0" name="Straight Arrow Connector 91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1" name="Straight Arrow Connector 92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2" name="Straight Arrow Connector 93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3" name="Straight Arrow Connector 94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4" name="Straight Arrow Connector 95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5" name="Straight Arrow Connector 96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6" name="Straight Arrow Connector 97"/>
          <p:cNvCxnSpPr>
            <a:cxnSpLocks noChangeShapeType="1"/>
          </p:cNvCxnSpPr>
          <p:nvPr/>
        </p:nvCxnSpPr>
        <p:spPr bwMode="auto">
          <a:xfrm flipV="1">
            <a:off x="1981200" y="40386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7" name="Straight Arrow Connector 98"/>
          <p:cNvCxnSpPr>
            <a:cxnSpLocks noChangeShapeType="1"/>
          </p:cNvCxnSpPr>
          <p:nvPr/>
        </p:nvCxnSpPr>
        <p:spPr bwMode="auto">
          <a:xfrm flipV="1">
            <a:off x="1981200" y="35052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8" name="Straight Arrow Connector 99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49" name="Straight Arrow Connector 100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0" name="Straight Arrow Connector 101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1" name="Straight Arrow Connector 102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2133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2" name="Straight Arrow Connector 103"/>
          <p:cNvCxnSpPr>
            <a:cxnSpLocks noChangeShapeType="1"/>
          </p:cNvCxnSpPr>
          <p:nvPr/>
        </p:nvCxnSpPr>
        <p:spPr bwMode="auto">
          <a:xfrm flipV="1">
            <a:off x="1981200" y="3505200"/>
            <a:ext cx="49530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3" name="Straight Arrow Connector 104"/>
          <p:cNvCxnSpPr>
            <a:cxnSpLocks noChangeShapeType="1"/>
          </p:cNvCxnSpPr>
          <p:nvPr/>
        </p:nvCxnSpPr>
        <p:spPr bwMode="auto">
          <a:xfrm flipV="1">
            <a:off x="1981200" y="2971800"/>
            <a:ext cx="49530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4" name="Straight Arrow Connector 105"/>
          <p:cNvCxnSpPr>
            <a:cxnSpLocks noChangeShapeType="1"/>
          </p:cNvCxnSpPr>
          <p:nvPr/>
        </p:nvCxnSpPr>
        <p:spPr bwMode="auto">
          <a:xfrm flipV="1">
            <a:off x="1981200" y="2438400"/>
            <a:ext cx="49530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5" name="Straight Arrow Connector 106"/>
          <p:cNvCxnSpPr>
            <a:cxnSpLocks noChangeShapeType="1"/>
          </p:cNvCxnSpPr>
          <p:nvPr/>
        </p:nvCxnSpPr>
        <p:spPr bwMode="auto">
          <a:xfrm flipV="1">
            <a:off x="1981200" y="1905000"/>
            <a:ext cx="49530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6" name="Straight Arrow Connector 107"/>
          <p:cNvCxnSpPr>
            <a:cxnSpLocks noChangeShapeType="1"/>
          </p:cNvCxnSpPr>
          <p:nvPr/>
        </p:nvCxnSpPr>
        <p:spPr bwMode="auto">
          <a:xfrm flipV="1">
            <a:off x="1981200" y="1371600"/>
            <a:ext cx="4953000" cy="2667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7" name="Straight Arrow Connector 108"/>
          <p:cNvCxnSpPr>
            <a:cxnSpLocks noChangeShapeType="1"/>
          </p:cNvCxnSpPr>
          <p:nvPr/>
        </p:nvCxnSpPr>
        <p:spPr bwMode="auto">
          <a:xfrm flipV="1">
            <a:off x="1981200" y="2971800"/>
            <a:ext cx="5029200" cy="3200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8" name="Straight Arrow Connector 109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3200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59" name="Straight Arrow Connector 110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3200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60" name="Straight Arrow Connector 111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3200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61" name="Straight Arrow Connector 112"/>
          <p:cNvCxnSpPr>
            <a:cxnSpLocks noChangeShapeType="1"/>
          </p:cNvCxnSpPr>
          <p:nvPr/>
        </p:nvCxnSpPr>
        <p:spPr bwMode="auto">
          <a:xfrm flipV="1">
            <a:off x="1981200" y="2438400"/>
            <a:ext cx="5029200" cy="3733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62" name="Straight Arrow Connector 113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3733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63" name="Straight Arrow Connector 114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3733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64" name="Straight Arrow Connector 115"/>
          <p:cNvCxnSpPr>
            <a:cxnSpLocks noChangeShapeType="1"/>
          </p:cNvCxnSpPr>
          <p:nvPr/>
        </p:nvCxnSpPr>
        <p:spPr bwMode="auto">
          <a:xfrm flipV="1">
            <a:off x="1981200" y="1905000"/>
            <a:ext cx="5029200" cy="426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65" name="Straight Arrow Connector 116"/>
          <p:cNvCxnSpPr>
            <a:cxnSpLocks noChangeShapeType="1"/>
          </p:cNvCxnSpPr>
          <p:nvPr/>
        </p:nvCxnSpPr>
        <p:spPr bwMode="auto">
          <a:xfrm flipV="1">
            <a:off x="1981200" y="1371600"/>
            <a:ext cx="5029200" cy="426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8915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1219200" cy="2362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8917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1219200" cy="1828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1219200" cy="1295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1219200" cy="762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1219200" cy="228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Arrow Connector 68"/>
          <p:cNvCxnSpPr>
            <a:cxnSpLocks noChangeShapeType="1"/>
          </p:cNvCxnSpPr>
          <p:nvPr/>
        </p:nvCxnSpPr>
        <p:spPr bwMode="auto">
          <a:xfrm flipV="1">
            <a:off x="1981200" y="3733800"/>
            <a:ext cx="1219200" cy="304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Straight Arrow Connector 69"/>
          <p:cNvCxnSpPr>
            <a:cxnSpLocks noChangeShapeType="1"/>
          </p:cNvCxnSpPr>
          <p:nvPr/>
        </p:nvCxnSpPr>
        <p:spPr bwMode="auto">
          <a:xfrm flipV="1">
            <a:off x="1981200" y="3733800"/>
            <a:ext cx="1219200" cy="838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Straight Arrow Connector 70"/>
          <p:cNvCxnSpPr>
            <a:cxnSpLocks noChangeShapeType="1"/>
          </p:cNvCxnSpPr>
          <p:nvPr/>
        </p:nvCxnSpPr>
        <p:spPr bwMode="auto">
          <a:xfrm flipV="1">
            <a:off x="1981200" y="3733800"/>
            <a:ext cx="1219200" cy="1371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Arrow Connector 71"/>
          <p:cNvCxnSpPr>
            <a:cxnSpLocks noChangeShapeType="1"/>
          </p:cNvCxnSpPr>
          <p:nvPr/>
        </p:nvCxnSpPr>
        <p:spPr bwMode="auto">
          <a:xfrm flipV="1">
            <a:off x="1981200" y="3733800"/>
            <a:ext cx="1219200" cy="1905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Straight Arrow Connector 72"/>
          <p:cNvCxnSpPr>
            <a:cxnSpLocks noChangeShapeType="1"/>
          </p:cNvCxnSpPr>
          <p:nvPr/>
        </p:nvCxnSpPr>
        <p:spPr bwMode="auto">
          <a:xfrm flipV="1">
            <a:off x="1981200" y="3733800"/>
            <a:ext cx="1219200" cy="2438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200400" y="1346200"/>
            <a:ext cx="2133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Data Center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8927" name="Straight Arrow Connector 19"/>
          <p:cNvCxnSpPr>
            <a:cxnSpLocks noChangeShapeType="1"/>
          </p:cNvCxnSpPr>
          <p:nvPr/>
        </p:nvCxnSpPr>
        <p:spPr bwMode="auto">
          <a:xfrm flipV="1">
            <a:off x="5334000" y="1371600"/>
            <a:ext cx="1676400" cy="2362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Straight Arrow Connector 20"/>
          <p:cNvCxnSpPr>
            <a:cxnSpLocks noChangeShapeType="1"/>
          </p:cNvCxnSpPr>
          <p:nvPr/>
        </p:nvCxnSpPr>
        <p:spPr bwMode="auto">
          <a:xfrm flipV="1">
            <a:off x="5334000" y="1905000"/>
            <a:ext cx="1676400" cy="1828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9" name="Straight Arrow Connector 21"/>
          <p:cNvCxnSpPr>
            <a:cxnSpLocks noChangeShapeType="1"/>
          </p:cNvCxnSpPr>
          <p:nvPr/>
        </p:nvCxnSpPr>
        <p:spPr bwMode="auto">
          <a:xfrm flipV="1">
            <a:off x="5334000" y="2438400"/>
            <a:ext cx="1676400" cy="1295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0" name="Straight Arrow Connector 22"/>
          <p:cNvCxnSpPr>
            <a:cxnSpLocks noChangeShapeType="1"/>
          </p:cNvCxnSpPr>
          <p:nvPr/>
        </p:nvCxnSpPr>
        <p:spPr bwMode="auto">
          <a:xfrm flipV="1">
            <a:off x="5334000" y="2971800"/>
            <a:ext cx="1676400" cy="762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1" name="Straight Arrow Connector 23"/>
          <p:cNvCxnSpPr>
            <a:cxnSpLocks noChangeShapeType="1"/>
          </p:cNvCxnSpPr>
          <p:nvPr/>
        </p:nvCxnSpPr>
        <p:spPr bwMode="auto">
          <a:xfrm flipV="1">
            <a:off x="5334000" y="3505200"/>
            <a:ext cx="1676400" cy="228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2" name="Straight Arrow Connector 24"/>
          <p:cNvCxnSpPr>
            <a:cxnSpLocks noChangeShapeType="1"/>
          </p:cNvCxnSpPr>
          <p:nvPr/>
        </p:nvCxnSpPr>
        <p:spPr bwMode="auto">
          <a:xfrm>
            <a:off x="5334000" y="3733800"/>
            <a:ext cx="1676400" cy="304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3" name="Straight Arrow Connector 25"/>
          <p:cNvCxnSpPr>
            <a:cxnSpLocks noChangeShapeType="1"/>
          </p:cNvCxnSpPr>
          <p:nvPr/>
        </p:nvCxnSpPr>
        <p:spPr bwMode="auto">
          <a:xfrm>
            <a:off x="5334000" y="3733800"/>
            <a:ext cx="1676400" cy="838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4" name="Straight Arrow Connector 26"/>
          <p:cNvCxnSpPr>
            <a:cxnSpLocks noChangeShapeType="1"/>
          </p:cNvCxnSpPr>
          <p:nvPr/>
        </p:nvCxnSpPr>
        <p:spPr bwMode="auto">
          <a:xfrm>
            <a:off x="5334000" y="3733800"/>
            <a:ext cx="1676400" cy="1371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5" name="Straight Arrow Connector 27"/>
          <p:cNvCxnSpPr>
            <a:cxnSpLocks noChangeShapeType="1"/>
          </p:cNvCxnSpPr>
          <p:nvPr/>
        </p:nvCxnSpPr>
        <p:spPr bwMode="auto">
          <a:xfrm>
            <a:off x="5334000" y="3733800"/>
            <a:ext cx="1676400" cy="1905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6" name="Straight Arrow Connector 28"/>
          <p:cNvCxnSpPr>
            <a:cxnSpLocks noChangeShapeType="1"/>
          </p:cNvCxnSpPr>
          <p:nvPr/>
        </p:nvCxnSpPr>
        <p:spPr bwMode="auto">
          <a:xfrm>
            <a:off x="5334000" y="3733800"/>
            <a:ext cx="1676400" cy="2438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IPR Intermediary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IPR intermediary improves combinatorics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agreements = providers + members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agreements != providers * members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important considering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100 provider agreements, 3200 member agreements/licenses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Negotiating time: ~20 hours/member agreement, ~30 hours/provider agreement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IP lawyers @ $300/hour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But much more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standard agreements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consistent, attractive terms to providers and users, rarely renegotiated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represents 3200 organizations: peace-of-mind for providers, clarity for members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greater experience negotiating IPR than any single member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dedicated staff, trained and experienced, negotiation paths already worked out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linguists, computer scientists can focus on what they do best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work with researchers who have high value contacts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Data Center Timeline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1992 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Data Center (LDC), 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IPR Management, Commissioned Data 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roduction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1993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Publication including QC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1994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Corpus Development (Parallel Text)</a:t>
            </a:r>
            <a:b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1995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Collection, Lexicon Building, Human Subject Protocol Management,</a:t>
            </a:r>
            <a:r>
              <a:rPr lang="en-US" sz="1600" dirty="0" smtClean="0">
                <a:solidFill>
                  <a:srgbClr val="166568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ELRA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1996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Corpus development for a technology evaluation campaign </a:t>
            </a:r>
            <a:b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1997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New Data Types (Broadcast News) 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1998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Annotation, Conference Organization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1999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Tools, Best Practices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2000 Transatlantic Cooperation, 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Gov’t Published 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ata &gt; LDC, Program Coordination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2001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Lx-Re-Use Publication,</a:t>
            </a:r>
            <a:r>
              <a:rPr lang="en-US" sz="1600" dirty="0">
                <a:solidFill>
                  <a:srgbClr val="166568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EC Networking project</a:t>
            </a:r>
            <a:br>
              <a:rPr lang="en-US" sz="16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2002 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LR Coordination for multisite 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2003</a:t>
            </a:r>
            <a:r>
              <a:rPr lang="en-US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”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Seven </a:t>
            </a:r>
            <a:r>
              <a:rPr lang="en-US" altLang="ja-JP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Dimensions</a:t>
            </a:r>
            <a:r>
              <a:rPr lang="en-US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paper published in Language 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2004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LDC-IL Planning WS, OOM </a:t>
            </a:r>
            <a:r>
              <a:rPr lang="en-US" altLang="ja-JP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Scale 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change  in </a:t>
            </a:r>
            <a:r>
              <a:rPr lang="en-US" altLang="ja-JP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Conversational 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corpora, Video</a:t>
            </a:r>
            <a:b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2005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International Subcontractors</a:t>
            </a:r>
            <a:b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2006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Google contributes OOM more data, Other DC collections shifted to LDC</a:t>
            </a:r>
            <a:b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2007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Formal Corpus Specification (Mixer 5)</a:t>
            </a:r>
            <a:b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2008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NYT contributes, </a:t>
            </a:r>
            <a:r>
              <a:rPr lang="en-US" altLang="ja-JP" sz="1600" dirty="0" err="1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BioIE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corpora</a:t>
            </a:r>
            <a:b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2009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Integration of Diverse Annotations (NXT-S</a:t>
            </a:r>
            <a:r>
              <a:rPr lang="en-US" altLang="ja-JP" sz="1600" dirty="0">
                <a:solidFill>
                  <a:srgbClr val="166568"/>
                </a:solidFill>
                <a:latin typeface="Arial" charset="0"/>
                <a:ea typeface="ＭＳ Ｐゴシック" charset="0"/>
                <a:cs typeface="ＭＳ Ｐゴシック" charset="0"/>
              </a:rPr>
              <a:t>B)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 smtClean="0">
                <a:latin typeface="Arial" charset="0"/>
                <a:ea typeface="ＭＳ Ｐゴシック" charset="0"/>
                <a:cs typeface="ＭＳ Ｐゴシック" charset="0"/>
              </a:rPr>
              <a:t>2010 </a:t>
            </a:r>
            <a:r>
              <a:rPr lang="en-US" altLang="ja-JP" sz="16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Service Grid</a:t>
            </a:r>
            <a:r>
              <a:rPr lang="en-US" altLang="ja-JP" sz="16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Impact Assessment (Bibliography</a:t>
            </a:r>
            <a:r>
              <a:rPr lang="en-US" altLang="ja-JP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), Data Grants</a:t>
            </a:r>
            <a:br>
              <a:rPr lang="en-US" altLang="ja-JP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2011</a:t>
            </a:r>
            <a:r>
              <a:rPr lang="en-US" altLang="ja-JP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SemEval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data</a:t>
            </a:r>
            <a:b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2012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 Service </a:t>
            </a:r>
            <a:r>
              <a:rPr lang="en-US" altLang="ja-JP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Grid,</a:t>
            </a:r>
            <a:r>
              <a:rPr lang="en-US" altLang="ja-JP" sz="1600" dirty="0" smtClean="0">
                <a:solidFill>
                  <a:srgbClr val="166568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RMA in South Africa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2013</a:t>
            </a:r>
            <a:r>
              <a:rPr lang="en-US" altLang="ja-JP" sz="16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Aging </a:t>
            </a:r>
            <a:r>
              <a:rPr lang="en-US" altLang="ja-JP" sz="1600" dirty="0" smtClean="0">
                <a:solidFill>
                  <a:srgbClr val="0073AE"/>
                </a:solidFill>
                <a:latin typeface="Arial" charset="0"/>
                <a:ea typeface="ＭＳ Ｐゴシック" charset="0"/>
                <a:cs typeface="ＭＳ Ｐゴシック" charset="0"/>
              </a:rPr>
              <a:t>corpus Published,</a:t>
            </a:r>
            <a:r>
              <a:rPr lang="en-US" altLang="ja-JP" sz="1600" dirty="0" smtClean="0">
                <a:solidFill>
                  <a:srgbClr val="166568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ISLRN</a:t>
            </a:r>
            <a:endParaRPr lang="en-US" sz="1600" dirty="0">
              <a:solidFill>
                <a:srgbClr val="16656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Benchmarking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Since inception in 1992, LDC has distributed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&gt;105,000 copies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&gt;1810 titles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&gt;3400 organizations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&gt;70 countries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~1200 of the titles are e-corpora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developed for technology evaluation programs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released generally after use in the relevant communities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frequently after merging several e-corpora into 1 published corpus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&gt;4 years of publications “in queue”!!!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11,000 academic papers relying on LDC Corpora</a:t>
            </a:r>
          </a:p>
          <a:p>
            <a:pPr lvl="1"/>
            <a:r>
              <a:rPr lang="en-US" sz="1700">
                <a:latin typeface="Arial" charset="0"/>
                <a:ea typeface="ＭＳ Ｐゴシック" charset="0"/>
                <a:cs typeface="ＭＳ Ｐゴシック" charset="0"/>
              </a:rPr>
              <a:t>search for such papers is ~85% complete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2514600" y="198438"/>
            <a:ext cx="6172200" cy="792162"/>
          </a:xfrm>
        </p:spPr>
        <p:txBody>
          <a:bodyPr/>
          <a:lstStyle/>
          <a:p>
            <a:r>
              <a:rPr lang="en-US" sz="3200" dirty="0" smtClean="0">
                <a:latin typeface="HelveticaNeueLT Std Blk" charset="0"/>
                <a:ea typeface="ＭＳ Ｐゴシック" charset="0"/>
                <a:cs typeface="ＭＳ Ｐゴシック" charset="0"/>
              </a:rPr>
              <a:t>Benchmarking: LDC Corpus Growth</a:t>
            </a:r>
            <a:endParaRPr lang="en-US" sz="3200" dirty="0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914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Benchmarking</a:t>
            </a:r>
          </a:p>
        </p:txBody>
      </p:sp>
      <p:pic>
        <p:nvPicPr>
          <p:cNvPr id="49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084263"/>
            <a:ext cx="7072313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Origin &amp; Model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05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Human Language Technology landscape pre-1992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emergence of machine learning as a dominant approach in HLT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recognition of critical importance of data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lack of effective infrastructure for sharing  </a:t>
            </a:r>
          </a:p>
        </p:txBody>
      </p:sp>
      <p:pic>
        <p:nvPicPr>
          <p:cNvPr id="16387" name="Picture 4" descr="8705037139_94fef7ec32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669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514600" y="198438"/>
            <a:ext cx="6172200" cy="792162"/>
          </a:xfrm>
        </p:spPr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LDC Data in NIST Evaluations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1066800"/>
          <a:ext cx="7086602" cy="5181606"/>
        </p:xfrm>
        <a:graphic>
          <a:graphicData uri="http://schemas.openxmlformats.org/drawingml/2006/table">
            <a:tbl>
              <a:tblPr/>
              <a:tblGrid>
                <a:gridCol w="1372202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  <a:gridCol w="357150"/>
              </a:tblGrid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 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CTS 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OpenMT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GALE Trans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MetricsMaTr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MADCAT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 KBP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TRECVid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TRECVid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LDC Structure</a:t>
            </a:r>
          </a:p>
        </p:txBody>
      </p:sp>
      <p:pic>
        <p:nvPicPr>
          <p:cNvPr id="522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78486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198438"/>
            <a:ext cx="4800600" cy="792162"/>
          </a:xfrm>
        </p:spPr>
        <p:txBody>
          <a:bodyPr/>
          <a:lstStyle/>
          <a:p>
            <a:r>
              <a:rPr lang="en-US">
                <a:latin typeface="HelveticaNeueLT Std Blk" charset="0"/>
                <a:ea typeface="ＭＳ Ｐゴシック" charset="0"/>
                <a:cs typeface="ＭＳ Ｐゴシック" charset="0"/>
              </a:rPr>
              <a:t>LREC Growth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7200" y="1143000"/>
          <a:ext cx="7239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6670675" y="1371600"/>
            <a:ext cx="2092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sz="1400"/>
              <a:t>Also hundreds of participating organizations from up to 57 countries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289300" y="2235200"/>
            <a:ext cx="129540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198438"/>
            <a:ext cx="4800600" cy="792162"/>
          </a:xfrm>
        </p:spPr>
        <p:txBody>
          <a:bodyPr/>
          <a:lstStyle/>
          <a:p>
            <a:r>
              <a:rPr lang="en-US">
                <a:latin typeface="HelveticaNeueLT Std Blk" charset="0"/>
                <a:ea typeface="ＭＳ Ｐゴシック" charset="0"/>
                <a:cs typeface="ＭＳ Ｐゴシック" charset="0"/>
              </a:rPr>
              <a:t>Different Models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052513"/>
          <a:ext cx="8153400" cy="3519524"/>
        </p:xfrm>
        <a:graphic>
          <a:graphicData uri="http://schemas.openxmlformats.org/drawingml/2006/table">
            <a:tbl>
              <a:tblPr/>
              <a:tblGrid>
                <a:gridCol w="1468821"/>
                <a:gridCol w="1821119"/>
                <a:gridCol w="1649720"/>
                <a:gridCol w="1671145"/>
                <a:gridCol w="1542595"/>
              </a:tblGrid>
              <a:tr h="62227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Development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Distribution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Distribution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Consortial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DARPA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NSF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378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OSTP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3680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Pays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Sponsor Pays</a:t>
                      </a:r>
                    </a:p>
                  </a:txBody>
                  <a:tcPr marL="12700" marR="12700" marT="12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5339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752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open market versus protectionism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acquisition of data, contracts, distribution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xclusive distribution agreements or not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support provided by NFP/FP participants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76200"/>
            <a:ext cx="6019800" cy="792163"/>
          </a:xfrm>
        </p:spPr>
        <p:txBody>
          <a:bodyPr/>
          <a:lstStyle/>
          <a:p>
            <a:r>
              <a:rPr lang="en-US">
                <a:latin typeface="HelveticaNeueLT Std Blk" charset="0"/>
                <a:ea typeface="ＭＳ Ｐゴシック" charset="0"/>
                <a:cs typeface="ＭＳ Ｐゴシック" charset="0"/>
              </a:rPr>
              <a:t>1000 Reasons Good Science requires Data Centers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05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Good Science Requires Data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empiricism, measurable, systematic observation, objective (thus replicable), reliable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full disclosure = archive and share all data and methodology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scientific method gradually improves its own ability to generate new (integrate) knowledge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Modern Good Science Requires Big Data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🔑 advances in sensors ➙ classic big data issues of volume, velocity, variety, veracity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🔑 less invasive procedures ➙ more remote thus noisy acquisition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🔑 need to establish population norms requires big data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statistical measures of reliability require large data sets for rare phenomena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Data Centers support Good Science based on Big Data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specialize in data acquisition, preparation, annotation</a:t>
            </a:r>
          </a:p>
          <a:p>
            <a:pPr lvl="2">
              <a:lnSpc>
                <a:spcPct val="80000"/>
              </a:lnSpc>
            </a:pP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specialized equipment, skills, </a:t>
            </a:r>
            <a:r>
              <a:rPr lang="en-US" sz="1300" dirty="0" smtClean="0">
                <a:latin typeface="Arial" charset="0"/>
                <a:ea typeface="ＭＳ Ｐゴシック" charset="0"/>
                <a:cs typeface="ＭＳ Ｐゴシック" charset="0"/>
              </a:rPr>
              <a:t>methods, ongoing attention</a:t>
            </a:r>
            <a:endParaRPr lang="en-US" sz="1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support integration of knowledge </a:t>
            </a:r>
            <a:r>
              <a:rPr lang="en-US" sz="1500" dirty="0" smtClean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re-use for new </a:t>
            </a:r>
            <a:r>
              <a:rPr lang="en-US" sz="1500" dirty="0" smtClean="0">
                <a:latin typeface="Arial" charset="0"/>
                <a:ea typeface="ＭＳ Ｐゴシック" charset="0"/>
                <a:cs typeface="ＭＳ Ｐゴシック" charset="0"/>
              </a:rPr>
              <a:t>purposes</a:t>
            </a: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lnSpc>
                <a:spcPct val="80000"/>
              </a:lnSpc>
            </a:pP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requires building upon previous work </a:t>
            </a:r>
            <a:r>
              <a:rPr lang="en-US" sz="1300" dirty="0" smtClean="0">
                <a:latin typeface="Arial" charset="0"/>
                <a:ea typeface="ＭＳ Ｐゴシック" charset="0"/>
                <a:cs typeface="ＭＳ Ｐゴシック" charset="0"/>
              </a:rPr>
              <a:t>including data collection</a:t>
            </a:r>
            <a:endParaRPr lang="en-US" sz="1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lnSpc>
                <a:spcPct val="80000"/>
              </a:lnSpc>
            </a:pP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requires access, requires discoverability</a:t>
            </a:r>
            <a:endParaRPr lang="en-US" sz="1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external (peer) review of data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competition for explanatory models (accuracy, coverage, precision, utility)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🔑 collaboration between content and process specialists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🔑 balance between better acquisition and processing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🔑 published accounts based on flawed acquisition devices (still must be archived)</a:t>
            </a:r>
          </a:p>
          <a:p>
            <a:pPr lvl="1">
              <a:lnSpc>
                <a:spcPct val="80000"/>
              </a:lnSpc>
            </a:pP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Origin &amp; Model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05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Human Language Technology landscape pre-1992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emergence of machine learning as a dominant approach in HLT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recognition of critical importance of data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lack of effective infrastructure for sharing  </a:t>
            </a:r>
          </a:p>
          <a:p>
            <a:pPr>
              <a:lnSpc>
                <a:spcPct val="80000"/>
              </a:lnSpc>
            </a:pPr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Linguistic Data Consortium established 1992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via open, competitive DARPA solicitation, won by U. Penn.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originally just for centralized distribution, archiving of language data</a:t>
            </a:r>
          </a:p>
          <a:p>
            <a:pPr>
              <a:lnSpc>
                <a:spcPct val="80000"/>
              </a:lnSpc>
            </a:pPr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LDC Model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developed by overseers from government, industry and academia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5 year seed funding to cover operations, commissioning corpus creation</a:t>
            </a:r>
            <a:endParaRPr lang="en-US" sz="160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required to be self-sufficient via annual membership fees, data licenses</a:t>
            </a:r>
          </a:p>
          <a:p>
            <a:pPr>
              <a:lnSpc>
                <a:spcPct val="80000"/>
              </a:lnSpc>
            </a:pPr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Consortium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members provide annual support generally fees, sometimes data, services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receive ongoing rights to data published in years when they support LDC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reduced fees on older corpora, extra copies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new grants fund LR creation, not maintenance; NSF, NIST early supporters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data from donations, funded projects, community initiatives, LDC initiatives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Benefits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05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Uniform licensing within &amp; across research communities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agreements: ~100 provider (1 type), ~3200 membership/license (4 types)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no significant copyright issues in 21 years, several external issues resolved </a:t>
            </a:r>
            <a:endParaRPr lang="en-US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Cost Sharing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sponsors cover development costs, no distribution costs, concerns</a:t>
            </a:r>
          </a:p>
          <a:p>
            <a:pPr lvl="2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corpus development costs: min=$42,000, max=$2,000,000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production costs distributed across users</a:t>
            </a:r>
          </a:p>
          <a:p>
            <a:pPr lvl="2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original annual membership fees: NFP/GOV ($2K), COM ($20K), special</a:t>
            </a:r>
          </a:p>
          <a:p>
            <a:pPr lvl="2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include 30-36 datasets</a:t>
            </a:r>
          </a:p>
          <a:p>
            <a:pPr lvl="2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ROI: lowest possible 153% in 2006, but &gt;=1250% in 1996-7 on subset of data</a:t>
            </a:r>
          </a:p>
          <a:p>
            <a:pPr lvl="2">
              <a:lnSpc>
                <a:spcPct val="8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development cost for 1 corpus ≥ (LDC membership fee * 10 | 100 | 1000)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Stable research infrastructure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LRs permanently accessible, across multiple platform changes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terms of use &amp; distribution methods standardized &amp; simple 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members’</a:t>
            </a:r>
            <a:r>
              <a:rPr lang="en-US" altLang="ja-JP" sz="1800">
                <a:latin typeface="Arial" charset="0"/>
                <a:ea typeface="ＭＳ Ｐゴシック" charset="0"/>
              </a:rPr>
              <a:t> access to data is ongoing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any patches available via same methods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tools, specifications, papers distributed without fee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459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461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483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485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7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1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507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509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6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7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8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9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0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1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2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3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4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NeueLT Std Blk" charset="0"/>
                <a:ea typeface="ＭＳ Ｐゴシック" charset="0"/>
                <a:cs typeface="ＭＳ Ｐゴシック" charset="0"/>
              </a:rPr>
              <a:t>Models</a:t>
            </a:r>
            <a:endParaRPr lang="en-US">
              <a:latin typeface="HelveticaNeueLT Std Bl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676400" cy="53340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Provider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2531" name="Straight Arrow Connector 37"/>
          <p:cNvCxnSpPr>
            <a:cxnSpLocks noChangeShapeType="1"/>
          </p:cNvCxnSpPr>
          <p:nvPr/>
        </p:nvCxnSpPr>
        <p:spPr bwMode="auto">
          <a:xfrm>
            <a:off x="1981200" y="1371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010400" y="106680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charset="0"/>
              <a:buChar char="u"/>
              <a:tabLst>
                <a:tab pos="1657350" algn="l"/>
              </a:tabLst>
              <a:defRPr sz="23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marL="504825" indent="-2174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charset="0"/>
              <a:buChar char="l"/>
              <a:tabLst>
                <a:tab pos="1657350" algn="l"/>
              </a:tabLst>
              <a:defRPr sz="20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2pPr>
            <a:lvl3pPr marL="68580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charset="0"/>
              <a:buChar char="n"/>
              <a:tabLst>
                <a:tab pos="1657350" algn="l"/>
              </a:tabLst>
              <a:defRPr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3pPr>
            <a:lvl4pPr marL="846138" indent="-1524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6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4pPr>
            <a:lvl5pPr marL="1000125" indent="-152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ea typeface="ＭＳ Ｐゴシック" charset="-128"/>
                <a:sym typeface="Arial" charset="0"/>
              </a:defRPr>
            </a:lvl5pPr>
            <a:lvl6pPr marL="14573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19145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23717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2828925" indent="-152400" algn="l" rtl="0" fontAlgn="base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1657350" algn="l"/>
              </a:tabLst>
              <a:defRPr sz="14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Member</a:t>
            </a:r>
          </a:p>
          <a:p>
            <a:pPr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2533" name="Straight Arrow Connector 64"/>
          <p:cNvCxnSpPr>
            <a:cxnSpLocks noChangeShapeType="1"/>
          </p:cNvCxnSpPr>
          <p:nvPr/>
        </p:nvCxnSpPr>
        <p:spPr bwMode="auto">
          <a:xfrm>
            <a:off x="1981200" y="1905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Straight Arrow Connector 65"/>
          <p:cNvCxnSpPr>
            <a:cxnSpLocks noChangeShapeType="1"/>
          </p:cNvCxnSpPr>
          <p:nvPr/>
        </p:nvCxnSpPr>
        <p:spPr bwMode="auto">
          <a:xfrm>
            <a:off x="1981200" y="2438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Straight Arrow Connector 66"/>
          <p:cNvCxnSpPr>
            <a:cxnSpLocks noChangeShapeType="1"/>
          </p:cNvCxnSpPr>
          <p:nvPr/>
        </p:nvCxnSpPr>
        <p:spPr bwMode="auto">
          <a:xfrm>
            <a:off x="1981200" y="2971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Straight Arrow Connector 67"/>
          <p:cNvCxnSpPr>
            <a:cxnSpLocks noChangeShapeType="1"/>
          </p:cNvCxnSpPr>
          <p:nvPr/>
        </p:nvCxnSpPr>
        <p:spPr bwMode="auto">
          <a:xfrm>
            <a:off x="1981200" y="3505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Straight Arrow Connector 68"/>
          <p:cNvCxnSpPr>
            <a:cxnSpLocks noChangeShapeType="1"/>
          </p:cNvCxnSpPr>
          <p:nvPr/>
        </p:nvCxnSpPr>
        <p:spPr bwMode="auto">
          <a:xfrm>
            <a:off x="1981200" y="40386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Straight Arrow Connector 69"/>
          <p:cNvCxnSpPr>
            <a:cxnSpLocks noChangeShapeType="1"/>
          </p:cNvCxnSpPr>
          <p:nvPr/>
        </p:nvCxnSpPr>
        <p:spPr bwMode="auto">
          <a:xfrm>
            <a:off x="1981200" y="45720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Arrow Connector 70"/>
          <p:cNvCxnSpPr>
            <a:cxnSpLocks noChangeShapeType="1"/>
          </p:cNvCxnSpPr>
          <p:nvPr/>
        </p:nvCxnSpPr>
        <p:spPr bwMode="auto">
          <a:xfrm>
            <a:off x="1981200" y="51054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Arrow Connector 71"/>
          <p:cNvCxnSpPr>
            <a:cxnSpLocks noChangeShapeType="1"/>
          </p:cNvCxnSpPr>
          <p:nvPr/>
        </p:nvCxnSpPr>
        <p:spPr bwMode="auto">
          <a:xfrm>
            <a:off x="1981200" y="56388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Arrow Connector 72"/>
          <p:cNvCxnSpPr>
            <a:cxnSpLocks noChangeShapeType="1"/>
          </p:cNvCxnSpPr>
          <p:nvPr/>
        </p:nvCxnSpPr>
        <p:spPr bwMode="auto">
          <a:xfrm>
            <a:off x="1981200" y="6172200"/>
            <a:ext cx="5029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Straight Arrow Connector 1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Arrow Connector 18"/>
          <p:cNvCxnSpPr>
            <a:cxnSpLocks noChangeShapeType="1"/>
          </p:cNvCxnSpPr>
          <p:nvPr/>
        </p:nvCxnSpPr>
        <p:spPr bwMode="auto">
          <a:xfrm>
            <a:off x="1981200" y="1905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Straight Arrow Connector 19"/>
          <p:cNvCxnSpPr>
            <a:cxnSpLocks noChangeShapeType="1"/>
          </p:cNvCxnSpPr>
          <p:nvPr/>
        </p:nvCxnSpPr>
        <p:spPr bwMode="auto">
          <a:xfrm>
            <a:off x="1981200" y="2438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Straight Arrow Connector 20"/>
          <p:cNvCxnSpPr>
            <a:cxnSpLocks noChangeShapeType="1"/>
          </p:cNvCxnSpPr>
          <p:nvPr/>
        </p:nvCxnSpPr>
        <p:spPr bwMode="auto">
          <a:xfrm>
            <a:off x="1981200" y="2971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Straight Arrow Connector 21"/>
          <p:cNvCxnSpPr>
            <a:cxnSpLocks noChangeShapeType="1"/>
          </p:cNvCxnSpPr>
          <p:nvPr/>
        </p:nvCxnSpPr>
        <p:spPr bwMode="auto">
          <a:xfrm>
            <a:off x="1981200" y="35052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Straight Arrow Connector 22"/>
          <p:cNvCxnSpPr>
            <a:cxnSpLocks noChangeShapeType="1"/>
          </p:cNvCxnSpPr>
          <p:nvPr/>
        </p:nvCxnSpPr>
        <p:spPr bwMode="auto">
          <a:xfrm>
            <a:off x="1981200" y="40386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8" name="Straight Arrow Connector 23"/>
          <p:cNvCxnSpPr>
            <a:cxnSpLocks noChangeShapeType="1"/>
          </p:cNvCxnSpPr>
          <p:nvPr/>
        </p:nvCxnSpPr>
        <p:spPr bwMode="auto">
          <a:xfrm>
            <a:off x="1981200" y="45720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9" name="Straight Arrow Connector 24"/>
          <p:cNvCxnSpPr>
            <a:cxnSpLocks noChangeShapeType="1"/>
          </p:cNvCxnSpPr>
          <p:nvPr/>
        </p:nvCxnSpPr>
        <p:spPr bwMode="auto">
          <a:xfrm>
            <a:off x="1981200" y="51054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Straight Arrow Connector 25"/>
          <p:cNvCxnSpPr>
            <a:cxnSpLocks noChangeShapeType="1"/>
          </p:cNvCxnSpPr>
          <p:nvPr/>
        </p:nvCxnSpPr>
        <p:spPr bwMode="auto">
          <a:xfrm>
            <a:off x="1981200" y="5638800"/>
            <a:ext cx="50292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Straight Arrow Connector 26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2" name="Straight Arrow Connector 27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3" name="Straight Arrow Connector 28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4" name="Straight Arrow Connector 29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5" name="Straight Arrow Connector 30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6" name="Straight Arrow Connector 31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7" name="Straight Arrow Connector 32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8" name="Straight Arrow Connector 33"/>
          <p:cNvCxnSpPr>
            <a:cxnSpLocks noChangeShapeType="1"/>
          </p:cNvCxnSpPr>
          <p:nvPr/>
        </p:nvCxnSpPr>
        <p:spPr bwMode="auto">
          <a:xfrm>
            <a:off x="1981200" y="5105400"/>
            <a:ext cx="5029200" cy="1066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Straight Arrow Connector 34"/>
          <p:cNvCxnSpPr>
            <a:cxnSpLocks noChangeShapeType="1"/>
          </p:cNvCxnSpPr>
          <p:nvPr/>
        </p:nvCxnSpPr>
        <p:spPr bwMode="auto">
          <a:xfrm>
            <a:off x="1981200" y="1371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Straight Arrow Connector 35"/>
          <p:cNvCxnSpPr>
            <a:cxnSpLocks noChangeShapeType="1"/>
          </p:cNvCxnSpPr>
          <p:nvPr/>
        </p:nvCxnSpPr>
        <p:spPr bwMode="auto">
          <a:xfrm>
            <a:off x="1981200" y="1905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Straight Arrow Connector 36"/>
          <p:cNvCxnSpPr>
            <a:cxnSpLocks noChangeShapeType="1"/>
          </p:cNvCxnSpPr>
          <p:nvPr/>
        </p:nvCxnSpPr>
        <p:spPr bwMode="auto">
          <a:xfrm>
            <a:off x="1981200" y="24384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2" name="Straight Arrow Connector 38"/>
          <p:cNvCxnSpPr>
            <a:cxnSpLocks noChangeShapeType="1"/>
          </p:cNvCxnSpPr>
          <p:nvPr/>
        </p:nvCxnSpPr>
        <p:spPr bwMode="auto">
          <a:xfrm>
            <a:off x="1981200" y="29718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3" name="Straight Arrow Connector 39"/>
          <p:cNvCxnSpPr>
            <a:cxnSpLocks noChangeShapeType="1"/>
          </p:cNvCxnSpPr>
          <p:nvPr/>
        </p:nvCxnSpPr>
        <p:spPr bwMode="auto">
          <a:xfrm>
            <a:off x="1981200" y="35052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Straight Arrow Connector 40"/>
          <p:cNvCxnSpPr>
            <a:cxnSpLocks noChangeShapeType="1"/>
          </p:cNvCxnSpPr>
          <p:nvPr/>
        </p:nvCxnSpPr>
        <p:spPr bwMode="auto">
          <a:xfrm>
            <a:off x="1981200" y="40386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Straight Arrow Connector 41"/>
          <p:cNvCxnSpPr>
            <a:cxnSpLocks noChangeShapeType="1"/>
          </p:cNvCxnSpPr>
          <p:nvPr/>
        </p:nvCxnSpPr>
        <p:spPr bwMode="auto">
          <a:xfrm>
            <a:off x="1981200" y="4572000"/>
            <a:ext cx="5029200" cy="1600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veticaNeueLT Std Bl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HelveticaNeueLT Std Bl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</TotalTime>
  <Pages>0</Pages>
  <Words>1544</Words>
  <Characters>0</Characters>
  <Application>Microsoft Macintosh PowerPoint</Application>
  <PresentationFormat>On-screen Show (4:3)</PresentationFormat>
  <Lines>0</Lines>
  <Paragraphs>865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Custom Design</vt:lpstr>
      <vt:lpstr>Data Center Models and Impact on Scientific Research Communities</vt:lpstr>
      <vt:lpstr>Origin &amp; Model</vt:lpstr>
      <vt:lpstr>Origin &amp; Model</vt:lpstr>
      <vt:lpstr>Origin &amp; Model</vt:lpstr>
      <vt:lpstr>Benefits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Models</vt:lpstr>
      <vt:lpstr>IPR Intermediary</vt:lpstr>
      <vt:lpstr>Data Center Timeline</vt:lpstr>
      <vt:lpstr>Benchmarking</vt:lpstr>
      <vt:lpstr>Benchmarking: LDC Corpus Growth</vt:lpstr>
      <vt:lpstr>Benchmarking</vt:lpstr>
      <vt:lpstr>LDC Data in NIST Evaluations</vt:lpstr>
      <vt:lpstr>LDC Structure</vt:lpstr>
      <vt:lpstr>LREC Growth</vt:lpstr>
      <vt:lpstr>Different Models</vt:lpstr>
      <vt:lpstr>1000 Reasons Good Science requires Data Centers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LDC</dc:creator>
  <cp:keywords/>
  <dc:description/>
  <cp:lastModifiedBy>Christopher Cieri</cp:lastModifiedBy>
  <cp:revision>154</cp:revision>
  <dcterms:created xsi:type="dcterms:W3CDTF">2010-05-20T06:59:12Z</dcterms:created>
  <dcterms:modified xsi:type="dcterms:W3CDTF">2014-04-30T18:47:03Z</dcterms:modified>
</cp:coreProperties>
</file>