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  <p:sldMasterId id="2147483660" r:id="rId4"/>
  </p:sldMasterIdLst>
  <p:notesMasterIdLst>
    <p:notesMasterId r:id="rId16"/>
  </p:notesMasterIdLst>
  <p:handoutMasterIdLst>
    <p:handoutMasterId r:id="rId17"/>
  </p:handoutMasterIdLst>
  <p:sldIdLst>
    <p:sldId id="259" r:id="rId5"/>
    <p:sldId id="305" r:id="rId6"/>
    <p:sldId id="304" r:id="rId7"/>
    <p:sldId id="309" r:id="rId8"/>
    <p:sldId id="310" r:id="rId9"/>
    <p:sldId id="313" r:id="rId10"/>
    <p:sldId id="314" r:id="rId11"/>
    <p:sldId id="316" r:id="rId12"/>
    <p:sldId id="317" r:id="rId13"/>
    <p:sldId id="290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7384" autoAdjust="0"/>
  </p:normalViewPr>
  <p:slideViewPr>
    <p:cSldViewPr snapToGrid="0" snapToObjects="1" showGuides="1">
      <p:cViewPr varScale="1">
        <p:scale>
          <a:sx n="78" d="100"/>
          <a:sy n="78" d="100"/>
        </p:scale>
        <p:origin x="-1336" y="-104"/>
      </p:cViewPr>
      <p:guideLst>
        <p:guide orient="horz" pos="302"/>
        <p:guide pos="5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4/29/14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Format as appropriate.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0B12AF-AC61-6B4C-B6B2-5EB65A4EB4A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Provide a description of the proposed technical risk associated with the previous task.  </a:t>
            </a:r>
          </a:p>
          <a:p>
            <a:r>
              <a:rPr lang="en-US">
                <a:latin typeface="Times New Roman" charset="0"/>
              </a:rPr>
              <a:t>Describe the challenges encountered and the steps taken to mitigate these challenges.</a:t>
            </a:r>
          </a:p>
          <a:p>
            <a:r>
              <a:rPr lang="en-US">
                <a:latin typeface="Times New Roman" charset="0"/>
              </a:rPr>
              <a:t>Describe any new or unexpected challenges encountered.</a:t>
            </a:r>
          </a:p>
          <a:p>
            <a:r>
              <a:rPr lang="en-US">
                <a:latin typeface="Times New Roman" charset="0"/>
              </a:rPr>
              <a:t>Describe any challenges encountered, strategies taken to mitigate, needs from PM to overcome this challenge.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798DE-97C1-CD42-881F-37A626EA5FE3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D1B4-8245-43E5-B4A3-C94D47031E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28C4F-7506-8140-AF38-4751AC6BB49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3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2C977-DE23-2D45-98F2-8CAF3CD0504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9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09E22-3BF7-9C40-BFC2-EE47D5DBD29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8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61004-FBD6-B546-BEDD-2D42C1639C3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F26B3-091F-9D4D-B852-3AB714D65FC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2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70CDD-25E5-7546-9BDF-E24A2DBE8978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3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DEA82-57B2-D245-BD83-A4DD311DE96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311C4-0D3A-2747-8316-9F48AAF21ED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5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5A573-96F0-8549-89C6-11EC89828DE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F5437-3A52-224D-A8FE-B9D6C9B5896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8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D49D1-9B45-8A44-830B-C8832A9AFCC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5886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NEDC </a:t>
            </a:r>
            <a:r>
              <a:rPr lang="en-US" sz="1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Meeting: TUH EEG Corpus Overview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March 12,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Analysis of Nonlinear Features</a:t>
            </a:r>
            <a:r>
              <a:rPr lang="en-US" sz="1000" b="1" cap="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 HMM-Based</a:t>
            </a:r>
            <a:r>
              <a:rPr lang="en-US" sz="1000" b="1" cap="all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 Detection System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12,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2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16.emf"/><Relationship Id="rId6" Type="http://schemas.openxmlformats.org/officeDocument/2006/relationships/image" Target="../media/image5.png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318" y="2353125"/>
            <a:ext cx="85333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TUH EEG </a:t>
            </a:r>
            <a:r>
              <a:rPr lang="en-US" sz="40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Open Source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EEG Corpus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171230"/>
            <a:ext cx="5470525" cy="14746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Iyad Obei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Joseph Picone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267" y="151862"/>
            <a:ext cx="1143000" cy="788276"/>
          </a:xfrm>
          <a:prstGeom prst="rect">
            <a:avLst/>
          </a:prstGeom>
        </p:spPr>
      </p:pic>
      <p:pic>
        <p:nvPicPr>
          <p:cNvPr id="6" name="Picture 5" descr="Screen Shot 2013-07-09 at 12.27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/>
          <a:stretch/>
        </p:blipFill>
        <p:spPr>
          <a:xfrm>
            <a:off x="303318" y="254338"/>
            <a:ext cx="1748122" cy="83997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57" y="783966"/>
            <a:ext cx="1753544" cy="84257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4511" y="222428"/>
            <a:ext cx="1000328" cy="1123076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837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6188" y="219075"/>
            <a:ext cx="1265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1" fontAlgn="base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5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7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7775" y="219075"/>
            <a:ext cx="12652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6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The Clinical Process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225" y="3262313"/>
            <a:ext cx="2570163" cy="2884487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EEG_Research_with_child_tex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31934"/>
          <a:stretch/>
        </p:blipFill>
        <p:spPr>
          <a:xfrm>
            <a:off x="319088" y="1270000"/>
            <a:ext cx="1360487" cy="1447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48000" y="1160463"/>
            <a:ext cx="5122863" cy="1600200"/>
            <a:chOff x="6721799" y="173038"/>
            <a:chExt cx="5122997" cy="1600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1799" y="173038"/>
              <a:ext cx="3330662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5161" y="173038"/>
              <a:ext cx="1779635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3"/>
          <p:cNvSpPr txBox="1">
            <a:spLocks/>
          </p:cNvSpPr>
          <p:nvPr/>
        </p:nvSpPr>
        <p:spPr bwMode="auto">
          <a:xfrm>
            <a:off x="430213" y="3246438"/>
            <a:ext cx="39592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technician administers a 30−minute recording session.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specialist (neurologist) interprets the EEG.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report is generated with the diagnosis.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Patient is billed once the report is coded and signed off.</a:t>
            </a:r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>
          <a:xfrm>
            <a:off x="2128838" y="1762125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Bent Arrow 13"/>
          <p:cNvSpPr/>
          <p:nvPr/>
        </p:nvSpPr>
        <p:spPr>
          <a:xfrm flipV="1">
            <a:off x="4627563" y="3070225"/>
            <a:ext cx="1208087" cy="1116013"/>
          </a:xfrm>
          <a:prstGeom prst="ben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TUH EEG: Bring Big Data to EEG Science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97088"/>
            <a:ext cx="8688388" cy="568083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Release 20,000+ clinical EEG recordings from Temple University Hospital (2002-2014+).</a:t>
            </a:r>
          </a:p>
          <a:p>
            <a:pPr marL="458788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b="1" dirty="0" smtClean="0">
                <a:latin typeface="Arial"/>
                <a:cs typeface="Arial"/>
              </a:rPr>
              <a:t>Includes physician reports and patient medical histories.</a:t>
            </a:r>
          </a:p>
          <a:p>
            <a:pPr marL="458788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b="1" dirty="0" smtClean="0">
                <a:latin typeface="Arial"/>
                <a:cs typeface="Arial"/>
              </a:rPr>
              <a:t>Data resides on over 1,500 CDs.</a:t>
            </a:r>
          </a:p>
          <a:p>
            <a:pPr marL="458788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b="1" dirty="0" smtClean="0">
                <a:solidFill>
                  <a:srgbClr val="333399"/>
                </a:solidFill>
                <a:latin typeface="Arial"/>
                <a:cs typeface="Arial"/>
              </a:rPr>
              <a:t>Data must be deidentified.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Jointly funded by DARPA, Temple University Office of Research and College of Engineering.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"/>
                <a:cs typeface="Arial"/>
              </a:rPr>
              <a:t>The largest corpus of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its type ever released; 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will answer many basic 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science questions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about EEGs.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046"/>
          <a:stretch/>
        </p:blipFill>
        <p:spPr>
          <a:xfrm>
            <a:off x="4289062" y="4820748"/>
            <a:ext cx="4627926" cy="121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15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5425" y="1058540"/>
            <a:ext cx="3121399" cy="45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Arial"/>
                <a:cs typeface="Arial"/>
              </a:rPr>
              <a:t>Number of Sessions: 22,000+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Arial"/>
                <a:cs typeface="Arial"/>
              </a:rPr>
              <a:t>Number of Patients: ~15,000 (one patient has 42 EEG sessions)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Arial"/>
                <a:cs typeface="Arial"/>
              </a:rPr>
              <a:t>Age: 16 years to 90+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Arial"/>
                <a:cs typeface="Arial"/>
              </a:rPr>
              <a:t>Sampling: 16-bit data sampled at 250 Hz, 256 Hz or 512 Hz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1" dirty="0" smtClean="0">
                <a:latin typeface="Arial"/>
                <a:cs typeface="Arial"/>
              </a:rPr>
              <a:t>Number of Channels: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variable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cs typeface="Arial"/>
              </a:rPr>
              <a:t>Over 90% of the alternate channel assignments can be mapped to the 10-20 configuration</a:t>
            </a:r>
            <a:r>
              <a:rPr lang="en-US" b="1" dirty="0" smtClean="0">
                <a:latin typeface="Arial"/>
                <a:cs typeface="Arial"/>
              </a:rPr>
              <a:t>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20061" y="84462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>
                <a:latin typeface="Arial"/>
                <a:cs typeface="Arial"/>
              </a:rPr>
              <a:t>Number of Channels: ranges from [28, 129] (one annotation channel per EDF file)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5" y="1572732"/>
            <a:ext cx="4883148" cy="407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08108" y="5834157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TUH EEG at a 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22250" y="689009"/>
            <a:ext cx="4358195" cy="5726080"/>
          </a:xfrm>
          <a:prstGeom prst="rect">
            <a:avLst/>
          </a:prstGeom>
        </p:spPr>
        <p:txBody>
          <a:bodyPr lIns="0" tIns="0" rIns="0" bIns="0"/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333399"/>
                </a:solidFill>
                <a:latin typeface="Arial"/>
                <a:cs typeface="Arial"/>
              </a:rPr>
              <a:t>Two Types of Reports: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latin typeface="Arial"/>
                <a:cs typeface="Arial"/>
              </a:rPr>
              <a:t>Preliminary Report: contains a summary diagnosis (usually in a spreadsheet format).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latin typeface="Arial"/>
                <a:cs typeface="Arial"/>
              </a:rPr>
              <a:t>EEG Report: the final “signed off” report that triggers billing.</a:t>
            </a:r>
          </a:p>
          <a:p>
            <a:pPr marL="292100" indent="-292100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333399"/>
                </a:solidFill>
                <a:latin typeface="Arial"/>
                <a:cs typeface="Arial"/>
              </a:rPr>
              <a:t>Inconsistent Report Formats: </a:t>
            </a:r>
            <a:endParaRPr lang="en-US" sz="1800" b="1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latin typeface="Arial"/>
                <a:cs typeface="Arial"/>
              </a:rPr>
              <a:t>The format of reporting has changed several times over the past 12 years.</a:t>
            </a:r>
          </a:p>
          <a:p>
            <a:pPr marL="292100" indent="-292100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333399"/>
                </a:solidFill>
                <a:latin typeface="Arial"/>
                <a:cs typeface="Arial"/>
              </a:rPr>
              <a:t>Report Databases: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err="1" smtClean="0">
                <a:latin typeface="Arial"/>
                <a:cs typeface="Arial"/>
              </a:rPr>
              <a:t>MedQuist</a:t>
            </a:r>
            <a:r>
              <a:rPr lang="en-US" sz="1800" b="1" dirty="0" smtClean="0">
                <a:latin typeface="Arial"/>
                <a:cs typeface="Arial"/>
              </a:rPr>
              <a:t> (MS Word .rtf)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Alpha (</a:t>
            </a:r>
            <a:r>
              <a:rPr lang="en-US" sz="1800" b="1" dirty="0" err="1" smtClean="0">
                <a:latin typeface="Arial"/>
                <a:cs typeface="Arial"/>
              </a:rPr>
              <a:t>OCR’ed</a:t>
            </a:r>
            <a:r>
              <a:rPr lang="en-US" sz="1800" b="1" dirty="0" smtClean="0">
                <a:latin typeface="Arial"/>
                <a:cs typeface="Arial"/>
              </a:rPr>
              <a:t> .</a:t>
            </a:r>
            <a:r>
              <a:rPr lang="en-US" sz="1800" b="1" dirty="0" err="1" smtClean="0">
                <a:latin typeface="Arial"/>
                <a:cs typeface="Arial"/>
              </a:rPr>
              <a:t>pdf</a:t>
            </a:r>
            <a:r>
              <a:rPr lang="en-US" sz="1800" b="1" dirty="0" smtClean="0">
                <a:latin typeface="Arial"/>
                <a:cs typeface="Arial"/>
              </a:rPr>
              <a:t>)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EPIC (text)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Physician’s Email (MS Word .doc)</a:t>
            </a:r>
          </a:p>
          <a:p>
            <a:pPr marL="569912" indent="-285750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Hardcopies (</a:t>
            </a:r>
            <a:r>
              <a:rPr lang="en-US" sz="1800" b="1" dirty="0" err="1" smtClean="0">
                <a:latin typeface="Arial"/>
                <a:cs typeface="Arial"/>
              </a:rPr>
              <a:t>OCR’ed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err="1" smtClean="0">
                <a:latin typeface="Arial"/>
                <a:cs typeface="Arial"/>
              </a:rPr>
              <a:t>pdf</a:t>
            </a:r>
            <a:r>
              <a:rPr lang="en-US" sz="1800" b="1" dirty="0" smtClean="0">
                <a:latin typeface="Arial"/>
                <a:cs typeface="Arial"/>
              </a:rPr>
              <a:t>)</a:t>
            </a: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2" name="Picture 1" descr="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>
          <a:xfrm>
            <a:off x="4687680" y="1174740"/>
            <a:ext cx="4230895" cy="52260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6824" y="2269675"/>
            <a:ext cx="6841751" cy="2807149"/>
            <a:chOff x="2076824" y="2269675"/>
            <a:chExt cx="6841751" cy="2807149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076824" y="2269675"/>
              <a:ext cx="2838823" cy="2302325"/>
            </a:xfrm>
            <a:prstGeom prst="straightConnector1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4915647" y="4542117"/>
              <a:ext cx="4002928" cy="53470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6824" y="2269675"/>
            <a:ext cx="6841751" cy="3404984"/>
            <a:chOff x="2061850" y="3020927"/>
            <a:chExt cx="6856725" cy="2653731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2061850" y="3020927"/>
              <a:ext cx="2853797" cy="2196532"/>
            </a:xfrm>
            <a:prstGeom prst="straightConnector1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915647" y="5208726"/>
              <a:ext cx="4002928" cy="46593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Physician Reports: The Resolving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0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Status and Schedule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27" y="541787"/>
            <a:ext cx="883921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5"/>
          <p:cNvSpPr>
            <a:spLocks noChangeArrowheads="1"/>
          </p:cNvSpPr>
          <p:nvPr/>
        </p:nvSpPr>
        <p:spPr bwMode="auto">
          <a:xfrm>
            <a:off x="5669762" y="2373662"/>
            <a:ext cx="423863" cy="3730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823059"/>
            <a:ext cx="8656638" cy="16211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 smtClean="0"/>
              <a:t>Released 250+ sessions in January 2014.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Released 3,000+ sessions in March 2014 for internal testing.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Over 6,000 sessions are ready for release.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New data keeps pouring in (24,750+ sessions online now).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597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39713" y="648573"/>
            <a:ext cx="8697912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0188" indent="-230188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0850" indent="-225425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First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Attempt (5 Classes):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1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dirty="0" smtClean="0"/>
              <a:t>Focal epileptiform, generalized epileptiform, focal </a:t>
            </a:r>
            <a:r>
              <a:rPr lang="en-US" sz="1800" dirty="0" smtClean="0"/>
              <a:t>abnormal, </a:t>
            </a:r>
            <a:r>
              <a:rPr lang="en-US" sz="1800" dirty="0" smtClean="0"/>
              <a:t>generalized </a:t>
            </a:r>
            <a:r>
              <a:rPr lang="en-US" sz="1800" dirty="0" smtClean="0"/>
              <a:t>abnormal, </a:t>
            </a:r>
            <a:r>
              <a:rPr lang="en-US" sz="1800" dirty="0" smtClean="0"/>
              <a:t>artifacts and background.</a:t>
            </a:r>
          </a:p>
          <a:p>
            <a:pPr lvl="1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dirty="0" smtClean="0"/>
              <a:t>Achieved over 80% sensitivity (but results were not useful to physicians).</a:t>
            </a:r>
          </a:p>
          <a:p>
            <a:pPr algn="l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Second Attempt (5 Classes):</a:t>
            </a:r>
          </a:p>
          <a:p>
            <a:pPr marL="458788" indent="-228600" eaLnBrk="1" hangingPunct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Spike and sharp wave, generalized periodic </a:t>
            </a:r>
            <a:r>
              <a:rPr lang="en-US" sz="1800" dirty="0" smtClean="0"/>
              <a:t>epileptiform discharge (GPED), </a:t>
            </a:r>
            <a:r>
              <a:rPr lang="en-US" sz="1800" dirty="0" smtClean="0"/>
              <a:t>periodic lateralized </a:t>
            </a:r>
            <a:r>
              <a:rPr lang="en-US" sz="1800" dirty="0" smtClean="0"/>
              <a:t>epileptiform discharge (PLED), </a:t>
            </a:r>
            <a:r>
              <a:rPr lang="en-US" sz="1800" dirty="0" smtClean="0"/>
              <a:t>seizure and background (includes eye blink)</a:t>
            </a:r>
          </a:p>
          <a:p>
            <a:pPr marL="458788" indent="-2286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1800" dirty="0" smtClean="0"/>
              <a:t>Also: focal/generalized and continuous/intermittent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Preliminary Findings</a:t>
            </a:r>
            <a:endParaRPr lang="en-US" dirty="0"/>
          </a:p>
        </p:txBody>
      </p:sp>
      <p:pic>
        <p:nvPicPr>
          <p:cNvPr id="3" name="Picture 2" descr="artifac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/>
          <a:stretch/>
        </p:blipFill>
        <p:spPr>
          <a:xfrm>
            <a:off x="5985655" y="3687867"/>
            <a:ext cx="3158345" cy="2805008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39713" y="4065258"/>
            <a:ext cx="55973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30188" indent="-230188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0850" indent="-225425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333399"/>
                </a:solidFill>
                <a:latin typeface="Arial"/>
                <a:cs typeface="Arial"/>
              </a:rPr>
              <a:t>Automatic Labeling:</a:t>
            </a:r>
          </a:p>
          <a:p>
            <a:pPr marL="458788" indent="-228600" algn="l" eaLnBrk="1" hangingPunct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Deep learning is used to identify critical EEG events that correlate with EEG reports (using unsupervised training).</a:t>
            </a:r>
          </a:p>
          <a:p>
            <a:pPr marL="458788" indent="-228600" algn="l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These events are then used to train classifiers that will automatically label the data.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91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563" y="687257"/>
            <a:ext cx="8915400" cy="4986932"/>
          </a:xfrm>
          <a:prstGeom prst="rect">
            <a:avLst/>
          </a:prstGeom>
        </p:spPr>
        <p:txBody>
          <a:bodyPr/>
          <a:lstStyle/>
          <a:p>
            <a:pPr marL="230188" lvl="0" indent="-230188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General:</a:t>
            </a:r>
          </a:p>
          <a:p>
            <a:pPr marL="458788" lvl="0" indent="-2286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This project would not have been possible without leveraging three funding sources.</a:t>
            </a:r>
          </a:p>
          <a:p>
            <a:pPr marL="458788" lvl="0" indent="-2286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Community interest is high, but willingness to fund is low.</a:t>
            </a:r>
          </a:p>
          <a:p>
            <a:pPr marL="230188" lvl="0" indent="-230188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Project Specific:</a:t>
            </a:r>
          </a:p>
          <a:p>
            <a:pPr marL="458788" indent="-2286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Recovering the EEG signal data was challenging due to software incompatibilities and media problems.</a:t>
            </a:r>
          </a:p>
          <a:p>
            <a:pPr marL="458788" indent="-2286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Recovering the EEG reports is proving to be challenging due to the primitive state of the hospital record system.</a:t>
            </a:r>
          </a:p>
          <a:p>
            <a:pPr marL="458788" indent="-2286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Making the data truly useful to machine learning researchers will require additional data clean up, particularly with linking reports to specific EEG activity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82563" y="687257"/>
            <a:ext cx="8915400" cy="533132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 smtClean="0">
                <a:latin typeface="Arial"/>
                <a:cs typeface="Arial"/>
              </a:rPr>
              <a:t>Publications 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latin typeface="Arial"/>
                <a:cs typeface="Arial"/>
              </a:rPr>
              <a:t>Harati, A., Choi, S. I., </a:t>
            </a:r>
            <a:r>
              <a:rPr lang="en-US" sz="1800" b="1" dirty="0" err="1">
                <a:latin typeface="Arial"/>
                <a:cs typeface="Arial"/>
              </a:rPr>
              <a:t>Tabrizi</a:t>
            </a:r>
            <a:r>
              <a:rPr lang="en-US" sz="1800" b="1" dirty="0">
                <a:latin typeface="Arial"/>
                <a:cs typeface="Arial"/>
              </a:rPr>
              <a:t>, M., Obeid, I., Jacobson, M., &amp; Picone, J. (2013). The Temple University Hospital EEG Corpus. </a:t>
            </a:r>
            <a:r>
              <a:rPr lang="en-US" sz="1800" b="1" i="1" dirty="0">
                <a:latin typeface="Arial"/>
                <a:cs typeface="Arial"/>
              </a:rPr>
              <a:t>Proceedings of the IEEE Global Conference on Signal and Information </a:t>
            </a:r>
            <a:r>
              <a:rPr lang="en-US" sz="1800" b="1" i="1" dirty="0" smtClean="0">
                <a:latin typeface="Arial"/>
                <a:cs typeface="Arial"/>
              </a:rPr>
              <a:t>Processing</a:t>
            </a:r>
            <a:r>
              <a:rPr lang="en-US" sz="1800" b="1" dirty="0" smtClean="0">
                <a:latin typeface="Arial"/>
                <a:cs typeface="Arial"/>
              </a:rPr>
              <a:t>. Austin</a:t>
            </a:r>
            <a:r>
              <a:rPr lang="en-US" sz="1800" b="1" dirty="0">
                <a:latin typeface="Arial"/>
                <a:cs typeface="Arial"/>
              </a:rPr>
              <a:t>, Texas, USA</a:t>
            </a:r>
            <a:r>
              <a:rPr lang="en-US" sz="1800" b="1" dirty="0" smtClean="0">
                <a:latin typeface="Arial"/>
                <a:cs typeface="Arial"/>
              </a:rPr>
              <a:t>.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latin typeface="Arial"/>
                <a:cs typeface="Arial"/>
              </a:rPr>
              <a:t>Ward, C., Obeid, I., Picone, J., &amp; Jacobson, M. (2013). Leveraging Big Data Resources for Automatic Interpretation of EEGs. </a:t>
            </a:r>
            <a:r>
              <a:rPr lang="en-US" sz="1800" b="1" i="1" dirty="0">
                <a:latin typeface="Arial"/>
                <a:cs typeface="Arial"/>
              </a:rPr>
              <a:t>Proceedings of the IEEE Signal Processing in Medicine and Biology </a:t>
            </a:r>
            <a:r>
              <a:rPr lang="en-US" sz="1800" b="1" i="1" dirty="0" smtClean="0">
                <a:latin typeface="Arial"/>
                <a:cs typeface="Arial"/>
              </a:rPr>
              <a:t>Symposium</a:t>
            </a:r>
            <a:r>
              <a:rPr lang="en-US" sz="1800" b="1" dirty="0" smtClean="0">
                <a:latin typeface="Arial"/>
                <a:cs typeface="Arial"/>
              </a:rPr>
              <a:t>. New </a:t>
            </a:r>
            <a:r>
              <a:rPr lang="en-US" sz="1800" b="1" dirty="0">
                <a:latin typeface="Arial"/>
                <a:cs typeface="Arial"/>
              </a:rPr>
              <a:t>York City, New York, USA</a:t>
            </a:r>
            <a:r>
              <a:rPr lang="en-US" sz="1800" b="1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/>
                <a:cs typeface="Arial"/>
              </a:rPr>
              <a:t>Planned Publications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Journal paper in collaboration with neurologists on a statistical analysis of the data (should be a seminal paper cited by others using the data)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latin typeface="Arial"/>
                <a:cs typeface="Arial"/>
              </a:rPr>
              <a:t>IEEE </a:t>
            </a:r>
            <a:r>
              <a:rPr lang="en-US" sz="1800" b="1" dirty="0">
                <a:latin typeface="Arial"/>
                <a:cs typeface="Arial"/>
              </a:rPr>
              <a:t>Signal Processing in Medicine and Biology, Temple University, Philadelphia, Pennsylvania, December 6, </a:t>
            </a:r>
            <a:r>
              <a:rPr lang="en-US" sz="1800" b="1" dirty="0" smtClean="0">
                <a:latin typeface="Arial"/>
                <a:cs typeface="Arial"/>
              </a:rPr>
              <a:t>2014 (NSF-Funded).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Publications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1093</Words>
  <Application>Microsoft Macintosh PowerPoint</Application>
  <PresentationFormat>On-screen Show (4:3)</PresentationFormat>
  <Paragraphs>102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ISIP Content Slide</vt:lpstr>
      <vt:lpstr>ISIP Title Slide</vt:lpstr>
      <vt:lpstr>1_ISIP Content Slide</vt:lpstr>
      <vt:lpstr>Custom Design</vt:lpstr>
      <vt:lpstr>PowerPoint Presentation</vt:lpstr>
      <vt:lpstr>PowerPoint Presentation</vt:lpstr>
      <vt:lpstr>TUH EEG: Bring Big Data to EEG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277</cp:revision>
  <dcterms:created xsi:type="dcterms:W3CDTF">2012-05-05T20:20:58Z</dcterms:created>
  <dcterms:modified xsi:type="dcterms:W3CDTF">2014-04-29T05:11:19Z</dcterms:modified>
</cp:coreProperties>
</file>