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0" r:id="rId1"/>
    <p:sldMasterId id="2147483652" r:id="rId2"/>
    <p:sldMasterId id="2147483657" r:id="rId3"/>
    <p:sldMasterId id="2147483660" r:id="rId4"/>
    <p:sldMasterId id="2147483672" r:id="rId5"/>
  </p:sldMasterIdLst>
  <p:notesMasterIdLst>
    <p:notesMasterId r:id="rId25"/>
  </p:notesMasterIdLst>
  <p:handoutMasterIdLst>
    <p:handoutMasterId r:id="rId26"/>
  </p:handoutMasterIdLst>
  <p:sldIdLst>
    <p:sldId id="259" r:id="rId6"/>
    <p:sldId id="290" r:id="rId7"/>
    <p:sldId id="292" r:id="rId8"/>
    <p:sldId id="293" r:id="rId9"/>
    <p:sldId id="294" r:id="rId10"/>
    <p:sldId id="295" r:id="rId11"/>
    <p:sldId id="296" r:id="rId12"/>
    <p:sldId id="297" r:id="rId13"/>
    <p:sldId id="291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98">
          <p15:clr>
            <a:srgbClr val="A4A3A4"/>
          </p15:clr>
        </p15:guide>
        <p15:guide id="2" pos="5606">
          <p15:clr>
            <a:srgbClr val="A4A3A4"/>
          </p15:clr>
        </p15:guide>
        <p15:guide id="3" pos="57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0"/>
    <a:srgbClr val="0083E6"/>
    <a:srgbClr val="8F600B"/>
    <a:srgbClr val="F0AE38"/>
    <a:srgbClr val="C0504D"/>
    <a:srgbClr val="333399"/>
    <a:srgbClr val="B4CFFC"/>
    <a:srgbClr val="B6D6FC"/>
    <a:srgbClr val="E3F0FE"/>
    <a:srgbClr val="1E9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5" autoAdjust="0"/>
    <p:restoredTop sz="97384" autoAdjust="0"/>
  </p:normalViewPr>
  <p:slideViewPr>
    <p:cSldViewPr snapToGrid="0" snapToObjects="1" showGuides="1">
      <p:cViewPr varScale="1">
        <p:scale>
          <a:sx n="83" d="100"/>
          <a:sy n="83" d="100"/>
        </p:scale>
        <p:origin x="-1384" y="-112"/>
      </p:cViewPr>
      <p:guideLst>
        <p:guide orient="horz" pos="64"/>
        <p:guide pos="57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ED787-B5FC-244B-9B6F-4A480A5609BC}" type="datetimeFigureOut">
              <a:rPr lang="en-US" smtClean="0"/>
              <a:pPr/>
              <a:t>4/28/14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5A4DA-CB6B-D043-8375-311F45E016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341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1CF6E-A7CC-034C-AA3C-9F1A6DDD080D}" type="datetimeFigureOut">
              <a:rPr lang="en-US" smtClean="0"/>
              <a:pPr/>
              <a:t>4/28/14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7CBD4-C074-5945-B4D9-C20F0CA68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2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4" y="6547620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0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41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92C977-DE23-2D45-98F2-8CAF3CD05042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9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09E22-3BF7-9C40-BFC2-EE47D5DBD294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784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1004-FBD6-B546-BEDD-2D42C1639C3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2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BF26B3-091F-9D4D-B852-3AB714D65FCD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26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170CDD-25E5-7546-9BDF-E24A2DBE8978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33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7DEA82-57B2-D245-BD83-A4DD311DE966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42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>
            <a:off x="609600" y="2667000"/>
            <a:ext cx="7867650" cy="1588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8" descr="0827_DARPA_Vector_JS1_CMYK_CORRECTED_N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740275"/>
            <a:ext cx="18288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113713" y="6581775"/>
            <a:ext cx="1030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914F296-CAB0-D846-A597-BB84E94F459D}" type="slidenum">
              <a:rPr lang="en-US" sz="1200" b="0" smtClean="0">
                <a:latin typeface="Tahoma" charset="0"/>
                <a:cs typeface="Tahoma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0" smtClean="0">
              <a:latin typeface="Tahoma" charset="0"/>
              <a:cs typeface="Tahoma" charset="0"/>
            </a:endParaRPr>
          </a:p>
        </p:txBody>
      </p:sp>
      <p:sp>
        <p:nvSpPr>
          <p:cNvPr id="1241106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5146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0" y="2819400"/>
            <a:ext cx="9144000" cy="24204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 b="0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227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>
            <a:off x="76200" y="931863"/>
            <a:ext cx="8991600" cy="1587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9" descr="0827_DARPA_Vector_JS1_CMYK_CORRECTED_N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69863"/>
            <a:ext cx="10668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344" y="0"/>
            <a:ext cx="7980655" cy="9246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6596"/>
            <a:ext cx="8915400" cy="53313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9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ontent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0827_DARPA_Vector_JS1_CMYK_CORRECTED_N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69863"/>
            <a:ext cx="10668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7"/>
          <p:cNvCxnSpPr>
            <a:cxnSpLocks noChangeShapeType="1"/>
          </p:cNvCxnSpPr>
          <p:nvPr userDrawn="1"/>
        </p:nvCxnSpPr>
        <p:spPr bwMode="auto">
          <a:xfrm>
            <a:off x="76200" y="931863"/>
            <a:ext cx="8991600" cy="1587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344" y="0"/>
            <a:ext cx="7980655" cy="93700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268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/>
          <p:cNvCxnSpPr>
            <a:cxnSpLocks noChangeShapeType="1"/>
          </p:cNvCxnSpPr>
          <p:nvPr userDrawn="1"/>
        </p:nvCxnSpPr>
        <p:spPr bwMode="auto">
          <a:xfrm>
            <a:off x="800100" y="3389313"/>
            <a:ext cx="7867650" cy="1587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9" descr="0827_DARPA_Vector_JS1_CMYK_CORRECTED_N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69863"/>
            <a:ext cx="10668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57401"/>
            <a:ext cx="9144000" cy="12192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54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38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anchor="ctr"/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61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791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0827_DARPA_Vector_JS1_CMYK_CORRECTED_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029200"/>
            <a:ext cx="18288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48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4" y="6547620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0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0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455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E311C4-0D3A-2747-8316-9F48AAF21EDD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5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D5A573-96F0-8549-89C6-11EC89828DE2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640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2F5437-3A52-224D-A8FE-B9D6C9B58969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8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CD49D1-9B45-8A44-830B-C8832A9AFCC5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77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928C4F-7506-8140-AF38-4751AC6BB496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3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0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1E90F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1E9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39093" y="6588695"/>
            <a:ext cx="9115855" cy="23852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85750" marR="0" indent="0" algn="l" defTabSz="4572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13763" algn="r"/>
              </a:tabLst>
              <a:defRPr/>
            </a:pPr>
            <a:r>
              <a:rPr lang="en-US" sz="1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r>
              <a:rPr lang="en-US" sz="1000" b="1" cap="non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cap="non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Tabrizi</a:t>
            </a:r>
            <a:r>
              <a:rPr lang="en-US" sz="1000" b="1" cap="non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Seizure Detection</a:t>
            </a:r>
            <a:r>
              <a:rPr lang="en-US" sz="1000" b="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March 12, 2014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5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1E9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0" y="6657110"/>
            <a:ext cx="36473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1000" b="1" i="0" smtClean="0">
                <a:latin typeface="Arial"/>
                <a:cs typeface="Arial"/>
              </a:rPr>
              <a:pPr/>
              <a:t>‹#›</a:t>
            </a:fld>
            <a:endParaRPr lang="en-US" sz="1000" b="1" i="0" dirty="0"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0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093" y="6594644"/>
            <a:ext cx="320040" cy="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5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B6D6FC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651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ocument 6"/>
          <p:cNvSpPr/>
          <p:nvPr userDrawn="1"/>
        </p:nvSpPr>
        <p:spPr>
          <a:xfrm flipV="1">
            <a:off x="-11545" y="4335690"/>
            <a:ext cx="9155545" cy="2522310"/>
          </a:xfrm>
          <a:prstGeom prst="flowChartDocument">
            <a:avLst/>
          </a:prstGeom>
          <a:gradFill flip="none" rotWithShape="1">
            <a:gsLst>
              <a:gs pos="0">
                <a:srgbClr val="1E90F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0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1E90F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1E9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isip_logo_small_transparent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" y="6556210"/>
            <a:ext cx="280435" cy="27234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 bwMode="auto">
          <a:xfrm>
            <a:off x="39093" y="6612962"/>
            <a:ext cx="9115855" cy="23852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85750" marR="0" indent="0" algn="l" defTabSz="4572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13763" algn="r"/>
              </a:tabLst>
              <a:defRPr/>
            </a:pPr>
            <a:r>
              <a:rPr lang="en-US" sz="1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Comparative Analysis of Nonlinear Features</a:t>
            </a:r>
            <a:r>
              <a:rPr lang="en-US" sz="1000" b="1" cap="all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an HMM-Based</a:t>
            </a:r>
            <a:r>
              <a:rPr lang="en-US" sz="1000" b="1" cap="all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Seizure Detection System</a:t>
            </a:r>
            <a:r>
              <a:rPr lang="en-US" sz="10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	March 12, 2014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5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1E9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0" y="6657110"/>
            <a:ext cx="36473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1000" b="1" smtClean="0">
                <a:solidFill>
                  <a:prstClr val="black"/>
                </a:solidFill>
                <a:latin typeface="Arial"/>
                <a:cs typeface="Arial"/>
              </a:rPr>
              <a:pPr/>
              <a:t>‹#›</a:t>
            </a:fld>
            <a:endParaRPr lang="en-US" sz="10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0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1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2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1219200"/>
            <a:ext cx="889793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Title Placeholder 17"/>
          <p:cNvSpPr>
            <a:spLocks noGrp="1"/>
          </p:cNvSpPr>
          <p:nvPr>
            <p:ph type="title"/>
          </p:nvPr>
        </p:nvSpPr>
        <p:spPr bwMode="auto">
          <a:xfrm>
            <a:off x="1143000" y="0"/>
            <a:ext cx="800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053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223838" indent="-2238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1pPr>
      <a:lvl2pPr marL="395288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Tahoma" pitchFamily="34" charset="0"/>
          <a:ea typeface="Tahoma" charset="0"/>
          <a:cs typeface="Tahoma" pitchFamily="34" charset="0"/>
        </a:defRPr>
      </a:lvl2pPr>
      <a:lvl3pPr marL="576263" indent="-1746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Tahoma" pitchFamily="34" charset="0"/>
          <a:ea typeface="Tahoma" charset="0"/>
          <a:cs typeface="Tahoma" pitchFamily="34" charset="0"/>
        </a:defRPr>
      </a:lvl3pPr>
      <a:lvl4pPr marL="747713" indent="-1651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00">
          <a:solidFill>
            <a:schemeClr val="tx1"/>
          </a:solidFill>
          <a:latin typeface="Tahoma" pitchFamily="34" charset="0"/>
          <a:ea typeface="Tahoma" charset="0"/>
          <a:cs typeface="Tahoma" pitchFamily="34" charset="0"/>
        </a:defRPr>
      </a:lvl4pPr>
      <a:lvl5pPr marL="917575" indent="-1666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00">
          <a:solidFill>
            <a:schemeClr val="tx1"/>
          </a:solidFill>
          <a:latin typeface="Tahoma" pitchFamily="34" charset="0"/>
          <a:ea typeface="Tahoma" charset="0"/>
          <a:cs typeface="Tahoma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image" Target="../media/image2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www.nedcdata.org" TargetMode="Externa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hyperlink" Target="http://www.nedcdata.org" TargetMode="External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5.png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2" Type="http://schemas.openxmlformats.org/officeDocument/2006/relationships/hyperlink" Target="http://www.surveymonkey.com/s/DZPJTF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image" Target="../media/image2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www.nedcdata.org" TargetMode="Externa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hyperlink" Target="http://www.nedcdata.org" TargetMode="External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5.png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2" Type="http://schemas.openxmlformats.org/officeDocument/2006/relationships/hyperlink" Target="http://www.surveymonkey.com/s/DZPJTF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18263"/>
            <a:ext cx="9144000" cy="36420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Welcome to </a:t>
            </a:r>
            <a:r>
              <a:rPr lang="en-US" sz="4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INAUGURAL NEDC</a:t>
            </a:r>
          </a:p>
          <a:p>
            <a:pPr algn="ctr">
              <a:lnSpc>
                <a:spcPct val="150000"/>
              </a:lnSpc>
            </a:pPr>
            <a:r>
              <a:rPr lang="en-US" sz="4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Board of Directors</a:t>
            </a:r>
            <a:br>
              <a:rPr lang="en-US" sz="4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MEeting</a:t>
            </a:r>
            <a:endParaRPr lang="en-US" sz="4000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6"/>
          <p:cNvSpPr txBox="1">
            <a:spLocks noChangeArrowheads="1"/>
          </p:cNvSpPr>
          <p:nvPr/>
        </p:nvSpPr>
        <p:spPr>
          <a:xfrm>
            <a:off x="185856" y="5171230"/>
            <a:ext cx="5470525" cy="14746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Iyad Obei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Joseph Picone </a:t>
            </a:r>
            <a:endPara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Neural Engineering Data Consortium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Temple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Philadelphia, Pennsylvania, USA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267" y="151862"/>
            <a:ext cx="1143000" cy="7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3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E GRADUATE PROGRAMS AND RESEARCH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7229"/>
            <a:ext cx="91440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8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6775" y="4159250"/>
            <a:ext cx="2106613" cy="236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676775" y="4184650"/>
            <a:ext cx="4137025" cy="48895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8371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6" r="5309" b="2000"/>
          <a:stretch>
            <a:fillRect/>
          </a:stretch>
        </p:blipFill>
        <p:spPr bwMode="auto">
          <a:xfrm>
            <a:off x="7596188" y="219075"/>
            <a:ext cx="1265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6868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50000"/>
              </a:spcAft>
            </a:pPr>
            <a:r>
              <a:rPr lang="en-US" sz="2800" smtClean="0">
                <a:solidFill>
                  <a:srgbClr val="892034"/>
                </a:solidFill>
                <a:latin typeface="Calibri" charset="0"/>
              </a:rPr>
              <a:t>The Temple University Hospital EEG Corpus</a:t>
            </a:r>
            <a:r>
              <a:rPr lang="en-US" sz="2800" smtClean="0">
                <a:latin typeface="Calibri" charset="0"/>
              </a:rPr>
              <a:t/>
            </a:r>
            <a:br>
              <a:rPr lang="en-US" sz="2800" smtClean="0">
                <a:latin typeface="Calibri" charset="0"/>
              </a:rPr>
            </a:br>
            <a:r>
              <a:rPr lang="en-US" sz="900" smtClean="0">
                <a:latin typeface="Calibri" charset="0"/>
              </a:rPr>
              <a:t/>
            </a:r>
            <a:br>
              <a:rPr lang="en-US" sz="900" smtClean="0">
                <a:latin typeface="Calibri" charset="0"/>
              </a:rPr>
            </a:br>
            <a:r>
              <a:rPr lang="en-US" sz="900" smtClean="0">
                <a:latin typeface="Calibri" charset="0"/>
              </a:rPr>
              <a:t/>
            </a:r>
            <a:br>
              <a:rPr lang="en-US" sz="900" smtClean="0">
                <a:latin typeface="Calibri" charset="0"/>
              </a:rPr>
            </a:br>
            <a:r>
              <a:rPr lang="en-US" smtClean="0">
                <a:solidFill>
                  <a:srgbClr val="333399"/>
                </a:solidFill>
                <a:latin typeface="Calibri" charset="0"/>
              </a:rPr>
              <a:t>Synopsis:</a:t>
            </a:r>
            <a:r>
              <a:rPr lang="en-US" smtClean="0">
                <a:latin typeface="Calibri" charset="0"/>
              </a:rPr>
              <a:t> </a:t>
            </a:r>
            <a:r>
              <a:rPr lang="en-US" smtClean="0">
                <a:solidFill>
                  <a:srgbClr val="892034"/>
                </a:solidFill>
                <a:latin typeface="Calibri" charset="0"/>
              </a:rPr>
              <a:t>The world’s largest publicly available EEG corpus consisting of 20,000+ EEGs collected</a:t>
            </a:r>
            <a:br>
              <a:rPr lang="en-US" smtClean="0">
                <a:solidFill>
                  <a:srgbClr val="892034"/>
                </a:solidFill>
                <a:latin typeface="Calibri" charset="0"/>
              </a:rPr>
            </a:br>
            <a:r>
              <a:rPr lang="en-US" smtClean="0">
                <a:solidFill>
                  <a:srgbClr val="892034"/>
                </a:solidFill>
                <a:latin typeface="Calibri" charset="0"/>
              </a:rPr>
              <a:t>from 15,000 patients, collected over 12 years. Includes physician’s diagnoses and patient medical </a:t>
            </a:r>
            <a:br>
              <a:rPr lang="en-US" smtClean="0">
                <a:solidFill>
                  <a:srgbClr val="892034"/>
                </a:solidFill>
                <a:latin typeface="Calibri" charset="0"/>
              </a:rPr>
            </a:br>
            <a:r>
              <a:rPr lang="en-US" smtClean="0">
                <a:solidFill>
                  <a:srgbClr val="892034"/>
                </a:solidFill>
                <a:latin typeface="Calibri" charset="0"/>
              </a:rPr>
              <a:t>histories. Number of channels varies from 24 to 36. Signal data distributed in an EDF format.</a:t>
            </a:r>
            <a:endParaRPr lang="en-US" smtClean="0">
              <a:latin typeface="Calibri" charset="0"/>
              <a:cs typeface="Times New Roman" charset="0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45720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Impact: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Sufficient data to support application of state of the art machine learning algorithms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Patient medical histories, particularly drug treatments, supports statistical analysis of correlations between signals and treatments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Historical archive also supports investigation of EEG changes over time for a given patient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Enables the development of real-time monitoring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28600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Database Overview: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21,000+ EEGs collected at Temple University Hospital from 2002 to 2013 (an ongoing process)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Recordings vary from 24 to 36 channels of signal data sampled at 250 Hz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Patients range in age from 18 to 90 with an average of 1.4 EEGs per patient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Data includes a test report generated by a technician, an impedance report and a physician’s report; data from 2009 forward inlcudes ICD-9 codes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total of 1.8 TBytes of data</a:t>
            </a:r>
          </a:p>
        </p:txBody>
      </p:sp>
      <p:sp>
        <p:nvSpPr>
          <p:cNvPr id="58375" name="Rectangle 5"/>
          <p:cNvSpPr>
            <a:spLocks noChangeArrowheads="1"/>
          </p:cNvSpPr>
          <p:nvPr/>
        </p:nvSpPr>
        <p:spPr bwMode="auto">
          <a:xfrm>
            <a:off x="2286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6" name="Rectangle 5"/>
          <p:cNvSpPr>
            <a:spLocks noChangeArrowheads="1"/>
          </p:cNvSpPr>
          <p:nvPr/>
        </p:nvSpPr>
        <p:spPr bwMode="auto">
          <a:xfrm>
            <a:off x="4570413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7"/>
          <a:stretch/>
        </p:blipFill>
        <p:spPr bwMode="auto">
          <a:xfrm>
            <a:off x="2438400" y="2057400"/>
            <a:ext cx="1908175" cy="173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676775" y="4673600"/>
            <a:ext cx="4137025" cy="639763"/>
          </a:xfrm>
          <a:prstGeom prst="rect">
            <a:avLst/>
          </a:prstGeom>
          <a:solidFill>
            <a:srgbClr val="8B8B8B">
              <a:alpha val="20000"/>
            </a:srgb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76775" y="5313363"/>
            <a:ext cx="4137025" cy="1209675"/>
          </a:xfrm>
          <a:prstGeom prst="rect">
            <a:avLst/>
          </a:prstGeom>
          <a:solidFill>
            <a:srgbClr val="2C2C2C">
              <a:alpha val="20000"/>
            </a:srgb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380" name="TextBox 5"/>
          <p:cNvSpPr txBox="1">
            <a:spLocks noChangeArrowheads="1"/>
          </p:cNvSpPr>
          <p:nvPr/>
        </p:nvSpPr>
        <p:spPr bwMode="auto">
          <a:xfrm>
            <a:off x="6858000" y="4241800"/>
            <a:ext cx="19558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9063" indent="-119063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lvl="1" defTabSz="914400" eaLnBrk="1" fontAlgn="base" hangingPunct="1">
              <a:spcBef>
                <a:spcPct val="0"/>
              </a:spcBef>
              <a:spcAft>
                <a:spcPts val="1000"/>
              </a:spcAft>
              <a:buFontTx/>
              <a:buChar char="•"/>
            </a:pPr>
            <a:r>
              <a:rPr lang="en-US" sz="1200" smtClean="0">
                <a:cs typeface="ＭＳ Ｐゴシック" charset="0"/>
              </a:rPr>
              <a:t>Personal information</a:t>
            </a:r>
            <a:br>
              <a:rPr lang="en-US" sz="1200" smtClean="0">
                <a:cs typeface="ＭＳ Ｐゴシック" charset="0"/>
              </a:rPr>
            </a:br>
            <a:r>
              <a:rPr lang="en-US" sz="1200" smtClean="0">
                <a:cs typeface="ＭＳ Ｐゴシック" charset="0"/>
              </a:rPr>
              <a:t>has been redacted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2400"/>
              </a:spcAft>
              <a:buFontTx/>
              <a:buChar char="•"/>
            </a:pPr>
            <a:r>
              <a:rPr lang="en-US" sz="1200" smtClean="0">
                <a:cs typeface="ＭＳ Ｐゴシック" charset="0"/>
              </a:rPr>
              <a:t>Clinical history and medication history are included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sz="1200" smtClean="0">
                <a:cs typeface="ＭＳ Ｐゴシック" charset="0"/>
              </a:rPr>
              <a:t>Physician notes are captured in three fields: description,  impression and correlation fields.</a:t>
            </a:r>
          </a:p>
        </p:txBody>
      </p:sp>
      <p:pic>
        <p:nvPicPr>
          <p:cNvPr id="30" name="Picture 29" descr="Eeg_Machine.jpg"/>
          <p:cNvPicPr>
            <a:picLocks noChangeAspect="1"/>
          </p:cNvPicPr>
          <p:nvPr/>
        </p:nvPicPr>
        <p:blipFill rotWithShape="1">
          <a:blip r:embed="rId5"/>
          <a:srcRect l="4068" t="5946" b="4778"/>
          <a:stretch/>
        </p:blipFill>
        <p:spPr>
          <a:xfrm>
            <a:off x="548842" y="2057400"/>
            <a:ext cx="1514757" cy="1879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stA="51000" endPos="20000" dist="63500" dir="5400000" sy="-100000" algn="bl" rotWithShape="0"/>
          </a:effectLst>
          <a:scene3d>
            <a:camera prst="orthographicFront">
              <a:rot lat="1800006" lon="21599991" rev="299984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039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695325"/>
            <a:ext cx="8670925" cy="562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451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6868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50000"/>
              </a:spcAft>
            </a:pPr>
            <a:r>
              <a:rPr lang="en-US" sz="2800" smtClean="0">
                <a:solidFill>
                  <a:srgbClr val="892034"/>
                </a:solidFill>
                <a:latin typeface="Calibri" charset="0"/>
              </a:rPr>
              <a:t>The Neural Engineering Data Consortium</a:t>
            </a:r>
            <a:r>
              <a:rPr lang="en-US" sz="2800" smtClean="0">
                <a:latin typeface="Calibri" charset="0"/>
              </a:rPr>
              <a:t/>
            </a:r>
            <a:br>
              <a:rPr lang="en-US" sz="2800" smtClean="0">
                <a:latin typeface="Calibri" charset="0"/>
              </a:rPr>
            </a:br>
            <a:r>
              <a:rPr lang="en-US" sz="900" smtClean="0">
                <a:latin typeface="Calibri" charset="0"/>
              </a:rPr>
              <a:t/>
            </a:r>
            <a:br>
              <a:rPr lang="en-US" sz="900" smtClean="0">
                <a:latin typeface="Calibri" charset="0"/>
              </a:rPr>
            </a:br>
            <a:r>
              <a:rPr lang="en-US" sz="900" smtClean="0">
                <a:latin typeface="Calibri" charset="0"/>
              </a:rPr>
              <a:t/>
            </a:r>
            <a:br>
              <a:rPr lang="en-US" sz="900" smtClean="0">
                <a:latin typeface="Calibri" charset="0"/>
              </a:rPr>
            </a:br>
            <a:r>
              <a:rPr lang="en-US" smtClean="0">
                <a:solidFill>
                  <a:srgbClr val="333399"/>
                </a:solidFill>
                <a:latin typeface="Calibri" charset="0"/>
              </a:rPr>
              <a:t>Mission:</a:t>
            </a:r>
            <a:r>
              <a:rPr lang="en-US" smtClean="0">
                <a:latin typeface="Calibri" charset="0"/>
              </a:rPr>
              <a:t> </a:t>
            </a:r>
            <a:r>
              <a:rPr lang="en-US" smtClean="0">
                <a:solidFill>
                  <a:srgbClr val="892034"/>
                </a:solidFill>
                <a:latin typeface="Calibri" charset="0"/>
              </a:rPr>
              <a:t>To focus the research community on a progression of research questions and to </a:t>
            </a:r>
            <a:br>
              <a:rPr lang="en-US" smtClean="0">
                <a:solidFill>
                  <a:srgbClr val="892034"/>
                </a:solidFill>
                <a:latin typeface="Calibri" charset="0"/>
              </a:rPr>
            </a:br>
            <a:r>
              <a:rPr lang="en-US" smtClean="0">
                <a:solidFill>
                  <a:srgbClr val="892034"/>
                </a:solidFill>
                <a:latin typeface="Calibri" charset="0"/>
              </a:rPr>
              <a:t>generate massive data sets used to address those questions. To broaden participation by making</a:t>
            </a:r>
            <a:br>
              <a:rPr lang="en-US" smtClean="0">
                <a:solidFill>
                  <a:srgbClr val="892034"/>
                </a:solidFill>
                <a:latin typeface="Calibri" charset="0"/>
              </a:rPr>
            </a:br>
            <a:r>
              <a:rPr lang="en-US" smtClean="0">
                <a:solidFill>
                  <a:srgbClr val="892034"/>
                </a:solidFill>
                <a:latin typeface="Calibri" charset="0"/>
              </a:rPr>
              <a:t>data available to research groups who have significant expertise but lack capacity for data generation. </a:t>
            </a:r>
          </a:p>
        </p:txBody>
      </p:sp>
      <p:sp>
        <p:nvSpPr>
          <p:cNvPr id="61442" name="Rectangle 5"/>
          <p:cNvSpPr>
            <a:spLocks noChangeArrowheads="1"/>
          </p:cNvSpPr>
          <p:nvPr/>
        </p:nvSpPr>
        <p:spPr bwMode="auto">
          <a:xfrm>
            <a:off x="45720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Impact: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Big data resources enables application of state of the art machine-learning algorithms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common evaluation paradigm ensures consistent progress towards long-term research goals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Publicly available data and performance baselines eliminate specious claims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Technology can leverage advances in data collection to produce more robust solutions</a:t>
            </a:r>
          </a:p>
        </p:txBody>
      </p:sp>
      <p:sp>
        <p:nvSpPr>
          <p:cNvPr id="61443" name="Rectangle 6"/>
          <p:cNvSpPr>
            <a:spLocks noChangeArrowheads="1"/>
          </p:cNvSpPr>
          <p:nvPr/>
        </p:nvSpPr>
        <p:spPr bwMode="auto">
          <a:xfrm>
            <a:off x="228600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Expertise: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Experimental design and instrumentation of bioengineering-related data collection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Signal processing and noise reduction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Preprocessing and preparation of data for distribution and research experimentation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Automatic labeling, alignment and sorting of data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Metadata extraction for enhancing machine learning applications for the data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Statistical modeling, mining and automated interpretation of big data</a:t>
            </a:r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2286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4570413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1200" b="1" smtClean="0">
                <a:solidFill>
                  <a:srgbClr val="892034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6144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6" r="5309" b="2000"/>
          <a:stretch>
            <a:fillRect/>
          </a:stretch>
        </p:blipFill>
        <p:spPr bwMode="auto">
          <a:xfrm>
            <a:off x="7594600" y="211138"/>
            <a:ext cx="1265238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"/>
          <a:stretch/>
        </p:blipFill>
        <p:spPr>
          <a:xfrm>
            <a:off x="336550" y="1966913"/>
            <a:ext cx="1182688" cy="152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00" y="2119313"/>
            <a:ext cx="1036638" cy="149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613" y="2479675"/>
            <a:ext cx="1073150" cy="139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3" y="4198938"/>
            <a:ext cx="3140075" cy="2036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51" name="Rectangle 5"/>
          <p:cNvSpPr>
            <a:spLocks noChangeArrowheads="1"/>
          </p:cNvSpPr>
          <p:nvPr/>
        </p:nvSpPr>
        <p:spPr bwMode="auto">
          <a:xfrm>
            <a:off x="4570413" y="6335713"/>
            <a:ext cx="4343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188" lvl="1" indent="-115888" algn="ctr" defTabSz="914400" fontAlgn="base"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en-US" sz="1200" b="1" smtClean="0">
                <a:solidFill>
                  <a:srgbClr val="892034"/>
                </a:solidFill>
                <a:latin typeface="Arial" charset="0"/>
                <a:ea typeface="ＭＳ Ｐゴシック" charset="0"/>
                <a:cs typeface="ＭＳ Ｐゴシック" charset="0"/>
              </a:rPr>
              <a:t>To learn more, visit </a:t>
            </a:r>
            <a:r>
              <a:rPr lang="en-US" sz="1200" b="1" smtClean="0">
                <a:solidFill>
                  <a:srgbClr val="892034"/>
                </a:solidFill>
                <a:latin typeface="Arial" charset="0"/>
                <a:ea typeface="ＭＳ Ｐゴシック" charset="0"/>
                <a:cs typeface="ＭＳ Ｐゴシック" charset="0"/>
                <a:hlinkClick r:id="rId6"/>
              </a:rPr>
              <a:t>www.nedcdata.org</a:t>
            </a: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8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6868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50000"/>
              </a:spcAft>
            </a:pPr>
            <a:r>
              <a:rPr lang="en-US" sz="2800" smtClean="0">
                <a:solidFill>
                  <a:srgbClr val="892034"/>
                </a:solidFill>
                <a:latin typeface="Calibri" charset="0"/>
              </a:rPr>
              <a:t>Automated Interpretation of EEGs</a:t>
            </a:r>
            <a:r>
              <a:rPr lang="en-US" sz="2800" smtClean="0">
                <a:latin typeface="Calibri" charset="0"/>
              </a:rPr>
              <a:t/>
            </a:r>
            <a:br>
              <a:rPr lang="en-US" sz="2800" smtClean="0">
                <a:latin typeface="Calibri" charset="0"/>
              </a:rPr>
            </a:br>
            <a:r>
              <a:rPr lang="en-US" sz="900" smtClean="0">
                <a:latin typeface="Calibri" charset="0"/>
              </a:rPr>
              <a:t/>
            </a:r>
            <a:br>
              <a:rPr lang="en-US" sz="900" smtClean="0">
                <a:latin typeface="Calibri" charset="0"/>
              </a:rPr>
            </a:br>
            <a:r>
              <a:rPr lang="en-US" sz="900" smtClean="0">
                <a:latin typeface="Calibri" charset="0"/>
              </a:rPr>
              <a:t/>
            </a:r>
            <a:br>
              <a:rPr lang="en-US" sz="900" smtClean="0">
                <a:latin typeface="Calibri" charset="0"/>
              </a:rPr>
            </a:br>
            <a:r>
              <a:rPr lang="en-US" smtClean="0">
                <a:solidFill>
                  <a:srgbClr val="333399"/>
                </a:solidFill>
                <a:latin typeface="Calibri" charset="0"/>
              </a:rPr>
              <a:t>Goals:</a:t>
            </a:r>
            <a:r>
              <a:rPr lang="en-US" smtClean="0">
                <a:latin typeface="Calibri" charset="0"/>
              </a:rPr>
              <a:t> </a:t>
            </a:r>
            <a:r>
              <a:rPr lang="en-US" smtClean="0">
                <a:solidFill>
                  <a:srgbClr val="892034"/>
                </a:solidFill>
                <a:latin typeface="Calibri" charset="0"/>
              </a:rPr>
              <a:t>(1) To assist healthcare professionals in interpreting electroencephalography (EEG) tests,</a:t>
            </a:r>
            <a:br>
              <a:rPr lang="en-US" smtClean="0">
                <a:solidFill>
                  <a:srgbClr val="892034"/>
                </a:solidFill>
                <a:latin typeface="Calibri" charset="0"/>
              </a:rPr>
            </a:br>
            <a:r>
              <a:rPr lang="en-US" smtClean="0">
                <a:solidFill>
                  <a:srgbClr val="892034"/>
                </a:solidFill>
                <a:latin typeface="Calibri" charset="0"/>
              </a:rPr>
              <a:t>thereby improving the quality and efficiency of a physician’s diagnostic capabilities; (2) Provide</a:t>
            </a:r>
            <a:br>
              <a:rPr lang="en-US" smtClean="0">
                <a:solidFill>
                  <a:srgbClr val="892034"/>
                </a:solidFill>
                <a:latin typeface="Calibri" charset="0"/>
              </a:rPr>
            </a:br>
            <a:r>
              <a:rPr lang="en-US" smtClean="0">
                <a:solidFill>
                  <a:srgbClr val="892034"/>
                </a:solidFill>
                <a:latin typeface="Calibri" charset="0"/>
              </a:rPr>
              <a:t>a real-time alerting capability that addresses a critical gap in long-term monitoring technology.</a:t>
            </a:r>
          </a:p>
        </p:txBody>
      </p:sp>
      <p:sp>
        <p:nvSpPr>
          <p:cNvPr id="62466" name="Rectangle 5"/>
          <p:cNvSpPr>
            <a:spLocks noChangeArrowheads="1"/>
          </p:cNvSpPr>
          <p:nvPr/>
        </p:nvSpPr>
        <p:spPr bwMode="auto">
          <a:xfrm>
            <a:off x="45720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Impact:</a:t>
            </a:r>
          </a:p>
          <a:p>
            <a:pPr marL="171450" lvl="1" indent="-119063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Patients and technicians will receive immediate feedback rather than waiting days or weeks for results</a:t>
            </a:r>
          </a:p>
          <a:p>
            <a:pPr marL="171450" lvl="1" indent="-119063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Physicians receive decision-making support that reduces their time spent interpreting EEGs</a:t>
            </a:r>
          </a:p>
          <a:p>
            <a:pPr marL="171450" lvl="1" indent="-119063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Medical students can be trained with the system and use search tools make it easy to view patient histories and comparable conditions in other patients</a:t>
            </a:r>
          </a:p>
          <a:p>
            <a:pPr marL="171450" lvl="1" indent="-119063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Uniform diagnostic techniques can be developed</a:t>
            </a:r>
          </a:p>
        </p:txBody>
      </p:sp>
      <p:sp>
        <p:nvSpPr>
          <p:cNvPr id="62467" name="Rectangle 6"/>
          <p:cNvSpPr>
            <a:spLocks noChangeArrowheads="1"/>
          </p:cNvSpPr>
          <p:nvPr/>
        </p:nvSpPr>
        <p:spPr bwMode="auto">
          <a:xfrm>
            <a:off x="228600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Milestones: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Develop an enhanced set of features based on temporal and spectral measures (1Q’2014)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Statistical modeling of time-varying data sources in bioengineering using deep learning (2Q’2014)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Label events at an accuracy of 95% measured on the held-out data from the TUH EEG Corpus (3Q’2014)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Predict diagnoses with an F-score (a weighted average of precision and recall) of 0.95 (4Q’2014)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Demonstrate a clinically-relevant system and assess the impact on physician workflow (4Q’2014)</a:t>
            </a:r>
          </a:p>
        </p:txBody>
      </p:sp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2286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4570413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2470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6" r="5309" b="2000"/>
          <a:stretch>
            <a:fillRect/>
          </a:stretch>
        </p:blipFill>
        <p:spPr bwMode="auto">
          <a:xfrm>
            <a:off x="7597775" y="219075"/>
            <a:ext cx="1265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Screen Shot 2013-07-09 at 12.27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8" y="2062163"/>
            <a:ext cx="1912937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3" y="2965450"/>
            <a:ext cx="1912937" cy="91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525" y="2073275"/>
            <a:ext cx="984250" cy="120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8375" y="2884488"/>
            <a:ext cx="866775" cy="97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2475" name="Rectangle 5"/>
          <p:cNvSpPr>
            <a:spLocks noChangeArrowheads="1"/>
          </p:cNvSpPr>
          <p:nvPr/>
        </p:nvSpPr>
        <p:spPr bwMode="auto">
          <a:xfrm>
            <a:off x="4570413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438" y="4192588"/>
            <a:ext cx="3946525" cy="234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63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28 at 11.43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50"/>
            <a:ext cx="9144000" cy="60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5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28 at 11.43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"/>
            <a:ext cx="9144000" cy="58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1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28 at 11.42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542"/>
            <a:ext cx="9144000" cy="60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1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3" name="Group 3"/>
          <p:cNvGrpSpPr>
            <a:grpSpLocks/>
          </p:cNvGrpSpPr>
          <p:nvPr/>
        </p:nvGrpSpPr>
        <p:grpSpPr bwMode="auto">
          <a:xfrm>
            <a:off x="0" y="0"/>
            <a:ext cx="9144000" cy="6515100"/>
            <a:chOff x="0" y="0"/>
            <a:chExt cx="9144000" cy="6515100"/>
          </a:xfrm>
        </p:grpSpPr>
        <p:pic>
          <p:nvPicPr>
            <p:cNvPr id="59394" name="Picture 1" descr="Screen Shot 2013-10-14 at 1.37.23 PM.png">
              <a:hlinkClick r:id="rId2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5" name="Picture 2" descr="Screen Shot 2013-10-14 at 1.38.38 PM.png">
              <a:hlinkClick r:id="rId2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975"/>
            <a:stretch>
              <a:fillRect/>
            </a:stretch>
          </p:blipFill>
          <p:spPr bwMode="auto">
            <a:xfrm>
              <a:off x="0" y="5063372"/>
              <a:ext cx="9144000" cy="145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286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E Engineering College 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2497"/>
            <a:ext cx="91440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6775" y="4159250"/>
            <a:ext cx="2106613" cy="236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676775" y="4184650"/>
            <a:ext cx="4137025" cy="48895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8371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6" r="5309" b="2000"/>
          <a:stretch>
            <a:fillRect/>
          </a:stretch>
        </p:blipFill>
        <p:spPr bwMode="auto">
          <a:xfrm>
            <a:off x="7596188" y="219075"/>
            <a:ext cx="1265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6868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50000"/>
              </a:spcAft>
            </a:pPr>
            <a:r>
              <a:rPr lang="en-US" sz="2800" smtClean="0">
                <a:solidFill>
                  <a:srgbClr val="892034"/>
                </a:solidFill>
                <a:latin typeface="Calibri" charset="0"/>
              </a:rPr>
              <a:t>The Temple University Hospital EEG Corpus</a:t>
            </a:r>
            <a:r>
              <a:rPr lang="en-US" sz="2800" smtClean="0">
                <a:latin typeface="Calibri" charset="0"/>
              </a:rPr>
              <a:t/>
            </a:r>
            <a:br>
              <a:rPr lang="en-US" sz="2800" smtClean="0">
                <a:latin typeface="Calibri" charset="0"/>
              </a:rPr>
            </a:br>
            <a:r>
              <a:rPr lang="en-US" sz="900" smtClean="0">
                <a:latin typeface="Calibri" charset="0"/>
              </a:rPr>
              <a:t/>
            </a:r>
            <a:br>
              <a:rPr lang="en-US" sz="900" smtClean="0">
                <a:latin typeface="Calibri" charset="0"/>
              </a:rPr>
            </a:br>
            <a:r>
              <a:rPr lang="en-US" sz="900" smtClean="0">
                <a:latin typeface="Calibri" charset="0"/>
              </a:rPr>
              <a:t/>
            </a:r>
            <a:br>
              <a:rPr lang="en-US" sz="900" smtClean="0">
                <a:latin typeface="Calibri" charset="0"/>
              </a:rPr>
            </a:br>
            <a:r>
              <a:rPr lang="en-US" smtClean="0">
                <a:solidFill>
                  <a:srgbClr val="333399"/>
                </a:solidFill>
                <a:latin typeface="Calibri" charset="0"/>
              </a:rPr>
              <a:t>Synopsis:</a:t>
            </a:r>
            <a:r>
              <a:rPr lang="en-US" smtClean="0">
                <a:latin typeface="Calibri" charset="0"/>
              </a:rPr>
              <a:t> </a:t>
            </a:r>
            <a:r>
              <a:rPr lang="en-US" smtClean="0">
                <a:solidFill>
                  <a:srgbClr val="892034"/>
                </a:solidFill>
                <a:latin typeface="Calibri" charset="0"/>
              </a:rPr>
              <a:t>The world’s largest publicly available EEG corpus consisting of 20,000+ EEGs collected</a:t>
            </a:r>
            <a:br>
              <a:rPr lang="en-US" smtClean="0">
                <a:solidFill>
                  <a:srgbClr val="892034"/>
                </a:solidFill>
                <a:latin typeface="Calibri" charset="0"/>
              </a:rPr>
            </a:br>
            <a:r>
              <a:rPr lang="en-US" smtClean="0">
                <a:solidFill>
                  <a:srgbClr val="892034"/>
                </a:solidFill>
                <a:latin typeface="Calibri" charset="0"/>
              </a:rPr>
              <a:t>from 15,000 patients, collected over 12 years. Includes physician’s diagnoses and patient medical </a:t>
            </a:r>
            <a:br>
              <a:rPr lang="en-US" smtClean="0">
                <a:solidFill>
                  <a:srgbClr val="892034"/>
                </a:solidFill>
                <a:latin typeface="Calibri" charset="0"/>
              </a:rPr>
            </a:br>
            <a:r>
              <a:rPr lang="en-US" smtClean="0">
                <a:solidFill>
                  <a:srgbClr val="892034"/>
                </a:solidFill>
                <a:latin typeface="Calibri" charset="0"/>
              </a:rPr>
              <a:t>histories. Number of channels varies from 24 to 36. Signal data distributed in an EDF format.</a:t>
            </a:r>
            <a:endParaRPr lang="en-US" smtClean="0">
              <a:latin typeface="Calibri" charset="0"/>
              <a:cs typeface="Times New Roman" charset="0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45720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Impact: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Sufficient data to support application of state of the art machine learning algorithms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Patient medical histories, particularly drug treatments, supports statistical analysis of correlations between signals and treatments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Historical archive also supports investigation of EEG changes over time for a given patient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Enables the development of real-time monitoring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28600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Database Overview: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21,000+ EEGs collected at Temple University Hospital from 2002 to 2013 (an ongoing process)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Recordings vary from 24 to 36 channels of signal data sampled at 250 Hz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Patients range in age from 18 to 90 with an average of 1.4 EEGs per patient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Data includes a test report generated by a technician, an impedance report and a physician’s report; data from 2009 forward inlcudes ICD-9 codes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total of 1.8 TBytes of data</a:t>
            </a:r>
          </a:p>
        </p:txBody>
      </p:sp>
      <p:sp>
        <p:nvSpPr>
          <p:cNvPr id="58375" name="Rectangle 5"/>
          <p:cNvSpPr>
            <a:spLocks noChangeArrowheads="1"/>
          </p:cNvSpPr>
          <p:nvPr/>
        </p:nvSpPr>
        <p:spPr bwMode="auto">
          <a:xfrm>
            <a:off x="2286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6" name="Rectangle 5"/>
          <p:cNvSpPr>
            <a:spLocks noChangeArrowheads="1"/>
          </p:cNvSpPr>
          <p:nvPr/>
        </p:nvSpPr>
        <p:spPr bwMode="auto">
          <a:xfrm>
            <a:off x="4570413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7"/>
          <a:stretch/>
        </p:blipFill>
        <p:spPr bwMode="auto">
          <a:xfrm>
            <a:off x="2438400" y="2057400"/>
            <a:ext cx="1908175" cy="173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676775" y="4673600"/>
            <a:ext cx="4137025" cy="639763"/>
          </a:xfrm>
          <a:prstGeom prst="rect">
            <a:avLst/>
          </a:prstGeom>
          <a:solidFill>
            <a:srgbClr val="8B8B8B">
              <a:alpha val="20000"/>
            </a:srgb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76775" y="5313363"/>
            <a:ext cx="4137025" cy="1209675"/>
          </a:xfrm>
          <a:prstGeom prst="rect">
            <a:avLst/>
          </a:prstGeom>
          <a:solidFill>
            <a:srgbClr val="2C2C2C">
              <a:alpha val="20000"/>
            </a:srgb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380" name="TextBox 5"/>
          <p:cNvSpPr txBox="1">
            <a:spLocks noChangeArrowheads="1"/>
          </p:cNvSpPr>
          <p:nvPr/>
        </p:nvSpPr>
        <p:spPr bwMode="auto">
          <a:xfrm>
            <a:off x="6858000" y="4241800"/>
            <a:ext cx="19558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9063" indent="-119063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lvl="1" defTabSz="914400" eaLnBrk="1" fontAlgn="base" hangingPunct="1">
              <a:spcBef>
                <a:spcPct val="0"/>
              </a:spcBef>
              <a:spcAft>
                <a:spcPts val="1000"/>
              </a:spcAft>
              <a:buFontTx/>
              <a:buChar char="•"/>
            </a:pPr>
            <a:r>
              <a:rPr lang="en-US" sz="1200" smtClean="0">
                <a:cs typeface="ＭＳ Ｐゴシック" charset="0"/>
              </a:rPr>
              <a:t>Personal information</a:t>
            </a:r>
            <a:br>
              <a:rPr lang="en-US" sz="1200" smtClean="0">
                <a:cs typeface="ＭＳ Ｐゴシック" charset="0"/>
              </a:rPr>
            </a:br>
            <a:r>
              <a:rPr lang="en-US" sz="1200" smtClean="0">
                <a:cs typeface="ＭＳ Ｐゴシック" charset="0"/>
              </a:rPr>
              <a:t>has been redacted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2400"/>
              </a:spcAft>
              <a:buFontTx/>
              <a:buChar char="•"/>
            </a:pPr>
            <a:r>
              <a:rPr lang="en-US" sz="1200" smtClean="0">
                <a:cs typeface="ＭＳ Ｐゴシック" charset="0"/>
              </a:rPr>
              <a:t>Clinical history and medication history are included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sz="1200" smtClean="0">
                <a:cs typeface="ＭＳ Ｐゴシック" charset="0"/>
              </a:rPr>
              <a:t>Physician notes are captured in three fields: description,  impression and correlation fields.</a:t>
            </a:r>
          </a:p>
        </p:txBody>
      </p:sp>
      <p:pic>
        <p:nvPicPr>
          <p:cNvPr id="30" name="Picture 29" descr="Eeg_Machine.jpg"/>
          <p:cNvPicPr>
            <a:picLocks noChangeAspect="1"/>
          </p:cNvPicPr>
          <p:nvPr/>
        </p:nvPicPr>
        <p:blipFill rotWithShape="1">
          <a:blip r:embed="rId5"/>
          <a:srcRect l="4068" t="5946" b="4778"/>
          <a:stretch/>
        </p:blipFill>
        <p:spPr>
          <a:xfrm>
            <a:off x="548842" y="2057400"/>
            <a:ext cx="1514757" cy="1879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stA="51000" endPos="20000" dist="63500" dir="5400000" sy="-100000" algn="bl" rotWithShape="0"/>
          </a:effectLst>
          <a:scene3d>
            <a:camera prst="orthographicFront">
              <a:rot lat="1800006" lon="21599991" rev="299984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571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695325"/>
            <a:ext cx="8670925" cy="562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61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6868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50000"/>
              </a:spcAft>
            </a:pPr>
            <a:r>
              <a:rPr lang="en-US" sz="2800" smtClean="0">
                <a:solidFill>
                  <a:srgbClr val="892034"/>
                </a:solidFill>
                <a:latin typeface="Calibri" charset="0"/>
              </a:rPr>
              <a:t>The Neural Engineering Data Consortium</a:t>
            </a:r>
            <a:r>
              <a:rPr lang="en-US" sz="2800" smtClean="0">
                <a:latin typeface="Calibri" charset="0"/>
              </a:rPr>
              <a:t/>
            </a:r>
            <a:br>
              <a:rPr lang="en-US" sz="2800" smtClean="0">
                <a:latin typeface="Calibri" charset="0"/>
              </a:rPr>
            </a:br>
            <a:r>
              <a:rPr lang="en-US" sz="900" smtClean="0">
                <a:latin typeface="Calibri" charset="0"/>
              </a:rPr>
              <a:t/>
            </a:r>
            <a:br>
              <a:rPr lang="en-US" sz="900" smtClean="0">
                <a:latin typeface="Calibri" charset="0"/>
              </a:rPr>
            </a:br>
            <a:r>
              <a:rPr lang="en-US" sz="900" smtClean="0">
                <a:latin typeface="Calibri" charset="0"/>
              </a:rPr>
              <a:t/>
            </a:r>
            <a:br>
              <a:rPr lang="en-US" sz="900" smtClean="0">
                <a:latin typeface="Calibri" charset="0"/>
              </a:rPr>
            </a:br>
            <a:r>
              <a:rPr lang="en-US" smtClean="0">
                <a:solidFill>
                  <a:srgbClr val="333399"/>
                </a:solidFill>
                <a:latin typeface="Calibri" charset="0"/>
              </a:rPr>
              <a:t>Mission:</a:t>
            </a:r>
            <a:r>
              <a:rPr lang="en-US" smtClean="0">
                <a:latin typeface="Calibri" charset="0"/>
              </a:rPr>
              <a:t> </a:t>
            </a:r>
            <a:r>
              <a:rPr lang="en-US" smtClean="0">
                <a:solidFill>
                  <a:srgbClr val="892034"/>
                </a:solidFill>
                <a:latin typeface="Calibri" charset="0"/>
              </a:rPr>
              <a:t>To focus the research community on a progression of research questions and to </a:t>
            </a:r>
            <a:br>
              <a:rPr lang="en-US" smtClean="0">
                <a:solidFill>
                  <a:srgbClr val="892034"/>
                </a:solidFill>
                <a:latin typeface="Calibri" charset="0"/>
              </a:rPr>
            </a:br>
            <a:r>
              <a:rPr lang="en-US" smtClean="0">
                <a:solidFill>
                  <a:srgbClr val="892034"/>
                </a:solidFill>
                <a:latin typeface="Calibri" charset="0"/>
              </a:rPr>
              <a:t>generate massive data sets used to address those questions. To broaden participation by making</a:t>
            </a:r>
            <a:br>
              <a:rPr lang="en-US" smtClean="0">
                <a:solidFill>
                  <a:srgbClr val="892034"/>
                </a:solidFill>
                <a:latin typeface="Calibri" charset="0"/>
              </a:rPr>
            </a:br>
            <a:r>
              <a:rPr lang="en-US" smtClean="0">
                <a:solidFill>
                  <a:srgbClr val="892034"/>
                </a:solidFill>
                <a:latin typeface="Calibri" charset="0"/>
              </a:rPr>
              <a:t>data available to research groups who have significant expertise but lack capacity for data generation. </a:t>
            </a:r>
          </a:p>
        </p:txBody>
      </p:sp>
      <p:sp>
        <p:nvSpPr>
          <p:cNvPr id="61442" name="Rectangle 5"/>
          <p:cNvSpPr>
            <a:spLocks noChangeArrowheads="1"/>
          </p:cNvSpPr>
          <p:nvPr/>
        </p:nvSpPr>
        <p:spPr bwMode="auto">
          <a:xfrm>
            <a:off x="45720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Impact: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Big data resources enables application of state of the art machine-learning algorithms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common evaluation paradigm ensures consistent progress towards long-term research goals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Publicly available data and performance baselines eliminate specious claims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Technology can leverage advances in data collection to produce more robust solutions</a:t>
            </a:r>
          </a:p>
        </p:txBody>
      </p:sp>
      <p:sp>
        <p:nvSpPr>
          <p:cNvPr id="61443" name="Rectangle 6"/>
          <p:cNvSpPr>
            <a:spLocks noChangeArrowheads="1"/>
          </p:cNvSpPr>
          <p:nvPr/>
        </p:nvSpPr>
        <p:spPr bwMode="auto">
          <a:xfrm>
            <a:off x="228600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Expertise: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Experimental design and instrumentation of bioengineering-related data collection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Signal processing and noise reduction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Preprocessing and preparation of data for distribution and research experimentation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Automatic labeling, alignment and sorting of data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Metadata extraction for enhancing machine learning applications for the data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Statistical modeling, mining and automated interpretation of big data</a:t>
            </a:r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2286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4570413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1200" b="1" smtClean="0">
                <a:solidFill>
                  <a:srgbClr val="892034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6144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6" r="5309" b="2000"/>
          <a:stretch>
            <a:fillRect/>
          </a:stretch>
        </p:blipFill>
        <p:spPr bwMode="auto">
          <a:xfrm>
            <a:off x="7594600" y="211138"/>
            <a:ext cx="1265238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"/>
          <a:stretch/>
        </p:blipFill>
        <p:spPr>
          <a:xfrm>
            <a:off x="336550" y="1966913"/>
            <a:ext cx="1182688" cy="152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00" y="2119313"/>
            <a:ext cx="1036638" cy="149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613" y="2479675"/>
            <a:ext cx="1073150" cy="139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3" y="4198938"/>
            <a:ext cx="3140075" cy="2036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51" name="Rectangle 5"/>
          <p:cNvSpPr>
            <a:spLocks noChangeArrowheads="1"/>
          </p:cNvSpPr>
          <p:nvPr/>
        </p:nvSpPr>
        <p:spPr bwMode="auto">
          <a:xfrm>
            <a:off x="4570413" y="6335713"/>
            <a:ext cx="4343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188" lvl="1" indent="-115888" algn="ctr" defTabSz="914400" fontAlgn="base"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en-US" sz="1200" b="1" smtClean="0">
                <a:solidFill>
                  <a:srgbClr val="892034"/>
                </a:solidFill>
                <a:latin typeface="Arial" charset="0"/>
                <a:ea typeface="ＭＳ Ｐゴシック" charset="0"/>
                <a:cs typeface="ＭＳ Ｐゴシック" charset="0"/>
              </a:rPr>
              <a:t>To learn more, visit </a:t>
            </a:r>
            <a:r>
              <a:rPr lang="en-US" sz="1200" b="1" smtClean="0">
                <a:solidFill>
                  <a:srgbClr val="892034"/>
                </a:solidFill>
                <a:latin typeface="Arial" charset="0"/>
                <a:ea typeface="ＭＳ Ｐゴシック" charset="0"/>
                <a:cs typeface="ＭＳ Ｐゴシック" charset="0"/>
                <a:hlinkClick r:id="rId6"/>
              </a:rPr>
              <a:t>www.nedcdata.org</a:t>
            </a: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80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6868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50000"/>
              </a:spcAft>
            </a:pPr>
            <a:r>
              <a:rPr lang="en-US" sz="2800" smtClean="0">
                <a:solidFill>
                  <a:srgbClr val="892034"/>
                </a:solidFill>
                <a:latin typeface="Calibri" charset="0"/>
              </a:rPr>
              <a:t>Automated Interpretation of EEGs</a:t>
            </a:r>
            <a:r>
              <a:rPr lang="en-US" sz="2800" smtClean="0">
                <a:latin typeface="Calibri" charset="0"/>
              </a:rPr>
              <a:t/>
            </a:r>
            <a:br>
              <a:rPr lang="en-US" sz="2800" smtClean="0">
                <a:latin typeface="Calibri" charset="0"/>
              </a:rPr>
            </a:br>
            <a:r>
              <a:rPr lang="en-US" sz="900" smtClean="0">
                <a:latin typeface="Calibri" charset="0"/>
              </a:rPr>
              <a:t/>
            </a:r>
            <a:br>
              <a:rPr lang="en-US" sz="900" smtClean="0">
                <a:latin typeface="Calibri" charset="0"/>
              </a:rPr>
            </a:br>
            <a:r>
              <a:rPr lang="en-US" sz="900" smtClean="0">
                <a:latin typeface="Calibri" charset="0"/>
              </a:rPr>
              <a:t/>
            </a:r>
            <a:br>
              <a:rPr lang="en-US" sz="900" smtClean="0">
                <a:latin typeface="Calibri" charset="0"/>
              </a:rPr>
            </a:br>
            <a:r>
              <a:rPr lang="en-US" smtClean="0">
                <a:solidFill>
                  <a:srgbClr val="333399"/>
                </a:solidFill>
                <a:latin typeface="Calibri" charset="0"/>
              </a:rPr>
              <a:t>Goals:</a:t>
            </a:r>
            <a:r>
              <a:rPr lang="en-US" smtClean="0">
                <a:latin typeface="Calibri" charset="0"/>
              </a:rPr>
              <a:t> </a:t>
            </a:r>
            <a:r>
              <a:rPr lang="en-US" smtClean="0">
                <a:solidFill>
                  <a:srgbClr val="892034"/>
                </a:solidFill>
                <a:latin typeface="Calibri" charset="0"/>
              </a:rPr>
              <a:t>(1) To assist healthcare professionals in interpreting electroencephalography (EEG) tests,</a:t>
            </a:r>
            <a:br>
              <a:rPr lang="en-US" smtClean="0">
                <a:solidFill>
                  <a:srgbClr val="892034"/>
                </a:solidFill>
                <a:latin typeface="Calibri" charset="0"/>
              </a:rPr>
            </a:br>
            <a:r>
              <a:rPr lang="en-US" smtClean="0">
                <a:solidFill>
                  <a:srgbClr val="892034"/>
                </a:solidFill>
                <a:latin typeface="Calibri" charset="0"/>
              </a:rPr>
              <a:t>thereby improving the quality and efficiency of a physician’s diagnostic capabilities; (2) Provide</a:t>
            </a:r>
            <a:br>
              <a:rPr lang="en-US" smtClean="0">
                <a:solidFill>
                  <a:srgbClr val="892034"/>
                </a:solidFill>
                <a:latin typeface="Calibri" charset="0"/>
              </a:rPr>
            </a:br>
            <a:r>
              <a:rPr lang="en-US" smtClean="0">
                <a:solidFill>
                  <a:srgbClr val="892034"/>
                </a:solidFill>
                <a:latin typeface="Calibri" charset="0"/>
              </a:rPr>
              <a:t>a real-time alerting capability that addresses a critical gap in long-term monitoring technology.</a:t>
            </a:r>
          </a:p>
        </p:txBody>
      </p:sp>
      <p:sp>
        <p:nvSpPr>
          <p:cNvPr id="62466" name="Rectangle 5"/>
          <p:cNvSpPr>
            <a:spLocks noChangeArrowheads="1"/>
          </p:cNvSpPr>
          <p:nvPr/>
        </p:nvSpPr>
        <p:spPr bwMode="auto">
          <a:xfrm>
            <a:off x="45720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Impact:</a:t>
            </a:r>
          </a:p>
          <a:p>
            <a:pPr marL="171450" lvl="1" indent="-119063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Patients and technicians will receive immediate feedback rather than waiting days or weeks for results</a:t>
            </a:r>
          </a:p>
          <a:p>
            <a:pPr marL="171450" lvl="1" indent="-119063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Physicians receive decision-making support that reduces their time spent interpreting EEGs</a:t>
            </a:r>
          </a:p>
          <a:p>
            <a:pPr marL="171450" lvl="1" indent="-119063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Medical students can be trained with the system and use search tools make it easy to view patient histories and comparable conditions in other patients</a:t>
            </a:r>
          </a:p>
          <a:p>
            <a:pPr marL="171450" lvl="1" indent="-119063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Uniform diagnostic techniques can be developed</a:t>
            </a:r>
          </a:p>
        </p:txBody>
      </p:sp>
      <p:sp>
        <p:nvSpPr>
          <p:cNvPr id="62467" name="Rectangle 6"/>
          <p:cNvSpPr>
            <a:spLocks noChangeArrowheads="1"/>
          </p:cNvSpPr>
          <p:nvPr/>
        </p:nvSpPr>
        <p:spPr bwMode="auto">
          <a:xfrm>
            <a:off x="228600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Milestones: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Develop an enhanced set of features based on temporal and spectral measures (1Q’2014)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Statistical modeling of time-varying data sources in bioengineering using deep learning (2Q’2014)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Label events at an accuracy of 95% measured on the held-out data from the TUH EEG Corpus (3Q’2014)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Predict diagnoses with an F-score (a weighted average of precision and recall) of 0.95 (4Q’2014)</a:t>
            </a:r>
          </a:p>
          <a:p>
            <a:pPr marL="230188" lvl="1" indent="-115888" defTabSz="914400" fontAlgn="base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Demonstrate a clinically-relevant system and assess the impact on physician workflow (4Q’2014)</a:t>
            </a:r>
          </a:p>
        </p:txBody>
      </p:sp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2286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4570413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2470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6" r="5309" b="2000"/>
          <a:stretch>
            <a:fillRect/>
          </a:stretch>
        </p:blipFill>
        <p:spPr bwMode="auto">
          <a:xfrm>
            <a:off x="7597775" y="219075"/>
            <a:ext cx="1265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Screen Shot 2013-07-09 at 12.27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8" y="2062163"/>
            <a:ext cx="1912937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3" y="2965450"/>
            <a:ext cx="1912937" cy="91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525" y="2073275"/>
            <a:ext cx="984250" cy="120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8375" y="2884488"/>
            <a:ext cx="866775" cy="97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2475" name="Rectangle 5"/>
          <p:cNvSpPr>
            <a:spLocks noChangeArrowheads="1"/>
          </p:cNvSpPr>
          <p:nvPr/>
        </p:nvSpPr>
        <p:spPr bwMode="auto">
          <a:xfrm>
            <a:off x="4570413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1200" b="1" smtClean="0">
              <a:solidFill>
                <a:srgbClr val="89203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438" y="4192588"/>
            <a:ext cx="3946525" cy="234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67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28 at 11.43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50"/>
            <a:ext cx="9144000" cy="60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28 at 11.43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"/>
            <a:ext cx="9144000" cy="58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0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28 at 11.42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542"/>
            <a:ext cx="9144000" cy="60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3" name="Group 3"/>
          <p:cNvGrpSpPr>
            <a:grpSpLocks/>
          </p:cNvGrpSpPr>
          <p:nvPr/>
        </p:nvGrpSpPr>
        <p:grpSpPr bwMode="auto">
          <a:xfrm>
            <a:off x="0" y="0"/>
            <a:ext cx="9144000" cy="6515100"/>
            <a:chOff x="0" y="0"/>
            <a:chExt cx="9144000" cy="6515100"/>
          </a:xfrm>
        </p:grpSpPr>
        <p:pic>
          <p:nvPicPr>
            <p:cNvPr id="59394" name="Picture 1" descr="Screen Shot 2013-10-14 at 1.37.23 PM.png">
              <a:hlinkClick r:id="rId2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5" name="Picture 2" descr="Screen Shot 2013-10-14 at 1.38.38 PM.png">
              <a:hlinkClick r:id="rId2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975"/>
            <a:stretch>
              <a:fillRect/>
            </a:stretch>
          </p:blipFill>
          <p:spPr bwMode="auto">
            <a:xfrm>
              <a:off x="0" y="5063372"/>
              <a:ext cx="9144000" cy="145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411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SIP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ARPA Presentation Template JJ">
  <a:themeElements>
    <a:clrScheme name="3_New Presentation Template 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New Presentation Template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New Presentation Template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New Presentation Template 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New Presentation Template 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New Presentation Template 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New Presentation Template 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New Presentation Template 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New Presentation Template 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4952</TotalTime>
  <Words>887</Words>
  <Application>Microsoft Macintosh PowerPoint</Application>
  <PresentationFormat>On-screen Show (4:3)</PresentationFormat>
  <Paragraphs>90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ISIP Content Slide</vt:lpstr>
      <vt:lpstr>ISIP Title Slide</vt:lpstr>
      <vt:lpstr>1_ISIP Content Slide</vt:lpstr>
      <vt:lpstr>Custom Design</vt:lpstr>
      <vt:lpstr>DARPA Presentation Template JJ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Temple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Masih Tabrizi</dc:creator>
  <cp:lastModifiedBy>Joseph Picone</cp:lastModifiedBy>
  <cp:revision>262</cp:revision>
  <dcterms:created xsi:type="dcterms:W3CDTF">2012-05-05T20:20:58Z</dcterms:created>
  <dcterms:modified xsi:type="dcterms:W3CDTF">2014-04-28T16:26:17Z</dcterms:modified>
</cp:coreProperties>
</file>