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1520" userDrawn="1">
          <p15:clr>
            <a:srgbClr val="A4A3A4"/>
          </p15:clr>
        </p15:guide>
        <p15:guide id="3" pos="11620" userDrawn="1">
          <p15:clr>
            <a:srgbClr val="A4A3A4"/>
          </p15:clr>
        </p15:guide>
        <p15:guide id="4" pos="117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5" autoAdjust="0"/>
    <p:restoredTop sz="95392" autoAdjust="0"/>
  </p:normalViewPr>
  <p:slideViewPr>
    <p:cSldViewPr snapToGrid="0">
      <p:cViewPr>
        <p:scale>
          <a:sx n="40" d="100"/>
          <a:sy n="40" d="100"/>
        </p:scale>
        <p:origin x="144" y="-80"/>
      </p:cViewPr>
      <p:guideLst>
        <p:guide orient="horz" pos="8640"/>
        <p:guide pos="11520"/>
        <p:guide pos="11620"/>
        <p:guide pos="11720"/>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7/23/15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smtClean="0"/>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smtClean="0"/>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7/23/15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7/23/15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7/23/15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7/23/15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7/23/15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smtClean="0"/>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7/23/15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7/23/15</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3" Type="http://schemas.openxmlformats.org/officeDocument/2006/relationships/image" Target="../media/image9.png"/><Relationship Id="rId14" Type="http://schemas.openxmlformats.org/officeDocument/2006/relationships/hyperlink" Target="http://n001.nedccluster.com/0" TargetMode="External"/><Relationship Id="rId15" Type="http://schemas.openxmlformats.org/officeDocument/2006/relationships/image" Target="../media/image10.png"/><Relationship Id="rId16" Type="http://schemas.openxmlformats.org/officeDocument/2006/relationships/image" Target="../media/image11.jpeg"/><Relationship Id="rId1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gif"/><Relationship Id="rId5" Type="http://schemas.openxmlformats.org/officeDocument/2006/relationships/image" Target="../media/image3.png"/><Relationship Id="rId6" Type="http://schemas.openxmlformats.org/officeDocument/2006/relationships/hyperlink" Target="https://bluewaters.ncsa.illinois.edu/running-your-jobs" TargetMode="External"/><Relationship Id="rId7" Type="http://schemas.openxmlformats.org/officeDocument/2006/relationships/image" Target="../media/image4.jpeg"/><Relationship Id="rId8" Type="http://schemas.openxmlformats.org/officeDocument/2006/relationships/image" Target="../media/image5.png"/><Relationship Id="rId9" Type="http://schemas.openxmlformats.org/officeDocument/2006/relationships/hyperlink" Target="http://www.zdnet.com/" TargetMode="External"/><Relationship Id="rId10"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7"/>
          <p:cNvSpPr txBox="1">
            <a:spLocks noChangeArrowheads="1"/>
          </p:cNvSpPr>
          <p:nvPr/>
        </p:nvSpPr>
        <p:spPr bwMode="auto">
          <a:xfrm>
            <a:off x="18491982" y="3101530"/>
            <a:ext cx="8577072" cy="2387326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lvl="0" defTabSz="695291">
              <a:spcAft>
                <a:spcPts val="37400"/>
              </a:spcAft>
              <a:tabLst>
                <a:tab pos="380981" algn="l"/>
              </a:tabLst>
              <a:defRPr/>
            </a:pPr>
            <a:r>
              <a:rPr lang="en-US" sz="3200" b="1" dirty="0" smtClean="0">
                <a:solidFill>
                  <a:srgbClr val="333399"/>
                </a:solidFill>
                <a:latin typeface="Arial" pitchFamily="34" charset="0"/>
                <a:cs typeface="Arial" pitchFamily="34" charset="0"/>
              </a:rPr>
              <a:t>A Makeshift </a:t>
            </a:r>
            <a:r>
              <a:rPr lang="en-US" sz="3200" b="1" dirty="0">
                <a:solidFill>
                  <a:srgbClr val="333399"/>
                </a:solidFill>
                <a:latin typeface="Arial" pitchFamily="34" charset="0"/>
                <a:cs typeface="Arial" pitchFamily="34" charset="0"/>
              </a:rPr>
              <a:t>HPC (Test) </a:t>
            </a:r>
            <a:r>
              <a:rPr lang="en-US" sz="3200" b="1" dirty="0" smtClean="0">
                <a:solidFill>
                  <a:srgbClr val="333399"/>
                </a:solidFill>
                <a:latin typeface="Arial" pitchFamily="34" charset="0"/>
                <a:cs typeface="Arial" pitchFamily="34" charset="0"/>
              </a:rPr>
              <a:t>Cluster</a:t>
            </a:r>
            <a:endParaRPr lang="en-US" sz="3600" b="1" dirty="0" smtClean="0">
              <a:solidFill>
                <a:srgbClr val="9A2B33"/>
              </a:solidFill>
              <a:latin typeface="Arial" panose="020B0604020202020204" pitchFamily="34" charset="0"/>
              <a:cs typeface="Arial" panose="020B0604020202020204" pitchFamily="34" charset="0"/>
            </a:endParaRPr>
          </a:p>
          <a:p>
            <a:pPr defTabSz="695291">
              <a:spcAft>
                <a:spcPts val="1200"/>
              </a:spcAft>
              <a:tabLst>
                <a:tab pos="380981" algn="l"/>
              </a:tabLst>
              <a:defRPr/>
            </a:pPr>
            <a:r>
              <a:rPr lang="en-US" sz="3200" b="1" dirty="0">
                <a:solidFill>
                  <a:srgbClr val="333399"/>
                </a:solidFill>
                <a:latin typeface="Arial" pitchFamily="34" charset="0"/>
                <a:cs typeface="Arial" pitchFamily="34" charset="0"/>
              </a:rPr>
              <a:t>Hardware Selection</a:t>
            </a:r>
          </a:p>
          <a:p>
            <a:pPr marL="365760" lvl="1"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Our goal was low-cost cycles in a configuration that can be easily expanded using heterogeneous processors and hardware platforms.</a:t>
            </a:r>
          </a:p>
          <a:p>
            <a:pPr marL="365760" lvl="1"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Accommodating heterogeneous hardware is crucial to our long-term strategy of supporting low-cost upgrades and minimizing the cost of cycles </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65760" lvl="1"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Avoiding I/O bottlenecks was crucial to achieving our goal of 100</a:t>
            </a:r>
            <a:r>
              <a:rPr lang="en-US" sz="2400" b="1" dirty="0">
                <a:ln w="0"/>
                <a:latin typeface="Arial" panose="020B0604020202020204" pitchFamily="34" charset="0"/>
                <a:ea typeface="Verdana" panose="020B0604030504040204" pitchFamily="34" charset="0"/>
                <a:cs typeface="Arial" panose="020B0604020202020204" pitchFamily="34" charset="0"/>
              </a:rPr>
              <a:t>% </a:t>
            </a:r>
            <a:r>
              <a:rPr lang="en-US" sz="2400" b="1" dirty="0" smtClean="0">
                <a:ln w="0"/>
                <a:latin typeface="Arial" panose="020B0604020202020204" pitchFamily="34" charset="0"/>
                <a:ea typeface="Verdana" panose="020B0604030504040204" pitchFamily="34" charset="0"/>
                <a:cs typeface="Arial" panose="020B0604020202020204" pitchFamily="34" charset="0"/>
              </a:rPr>
              <a:t>utilization of each core.</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65760" lvl="1"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Several test scripts were developed to experiment with tradeoffs between RAM, processing speed, network speed, SSD size and I/O performance.</a:t>
            </a:r>
            <a:endParaRPr lang="en-US" sz="3200" b="1" dirty="0" smtClean="0">
              <a:solidFill>
                <a:srgbClr val="9A2B33"/>
              </a:solidFill>
              <a:latin typeface="Arial" panose="020B0604020202020204" pitchFamily="34" charset="0"/>
              <a:cs typeface="Arial" panose="020B0604020202020204" pitchFamily="34" charset="0"/>
            </a:endParaRPr>
          </a:p>
          <a:p>
            <a:pPr defTabSz="695291">
              <a:spcAft>
                <a:spcPts val="1200"/>
              </a:spcAft>
              <a:tabLst>
                <a:tab pos="380981" algn="l"/>
              </a:tabLst>
              <a:defRPr/>
            </a:pPr>
            <a:r>
              <a:rPr lang="en-US" sz="3200" b="1" dirty="0">
                <a:solidFill>
                  <a:srgbClr val="333399"/>
                </a:solidFill>
                <a:latin typeface="Arial" pitchFamily="34" charset="0"/>
                <a:cs typeface="Arial" pitchFamily="34" charset="0"/>
              </a:rPr>
              <a:t>Hardware </a:t>
            </a:r>
            <a:r>
              <a:rPr lang="en-US" sz="3200" b="1" dirty="0" smtClean="0">
                <a:solidFill>
                  <a:srgbClr val="333399"/>
                </a:solidFill>
                <a:latin typeface="Arial" pitchFamily="34" charset="0"/>
                <a:cs typeface="Arial" pitchFamily="34" charset="0"/>
              </a:rPr>
              <a:t>Evaluation</a:t>
            </a:r>
            <a:endParaRPr lang="en-US" sz="3200" b="1" dirty="0">
              <a:solidFill>
                <a:srgbClr val="333399"/>
              </a:solidFill>
              <a:latin typeface="Arial" pitchFamily="34" charset="0"/>
              <a:cs typeface="Arial" pitchFamily="34" charset="0"/>
            </a:endParaRPr>
          </a:p>
          <a:p>
            <a:pPr marL="365760" lvl="1"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Used </a:t>
            </a:r>
            <a:r>
              <a:rPr lang="en-US" sz="2400" b="1" dirty="0">
                <a:ln w="0"/>
                <a:latin typeface="Arial" panose="020B0604020202020204" pitchFamily="34" charset="0"/>
                <a:ea typeface="Verdana" panose="020B0604030504040204" pitchFamily="34" charset="0"/>
                <a:cs typeface="Arial" panose="020B0604020202020204" pitchFamily="34" charset="0"/>
              </a:rPr>
              <a:t>Ganglia to monitor hardware resource </a:t>
            </a:r>
            <a:r>
              <a:rPr lang="en-US" sz="2400" b="1" dirty="0" smtClean="0">
                <a:ln w="0"/>
                <a:latin typeface="Arial" panose="020B0604020202020204" pitchFamily="34" charset="0"/>
                <a:ea typeface="Verdana" panose="020B0604030504040204" pitchFamily="34" charset="0"/>
                <a:cs typeface="Arial" panose="020B0604020202020204" pitchFamily="34" charset="0"/>
              </a:rPr>
              <a:t>utilization during script testing.</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65760" lvl="1"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Observed disk </a:t>
            </a:r>
            <a:r>
              <a:rPr lang="en-US" sz="2400" b="1" dirty="0">
                <a:ln w="0"/>
                <a:latin typeface="Arial" panose="020B0604020202020204" pitchFamily="34" charset="0"/>
                <a:ea typeface="Verdana" panose="020B0604030504040204" pitchFamily="34" charset="0"/>
                <a:cs typeface="Arial" panose="020B0604020202020204" pitchFamily="34" charset="0"/>
              </a:rPr>
              <a:t>swap space being used </a:t>
            </a:r>
            <a:r>
              <a:rPr lang="en-US" sz="2400" b="1" dirty="0" smtClean="0">
                <a:ln w="0"/>
                <a:latin typeface="Arial" panose="020B0604020202020204" pitchFamily="34" charset="0"/>
                <a:ea typeface="Verdana" panose="020B0604030504040204" pitchFamily="34" charset="0"/>
                <a:cs typeface="Arial" panose="020B0604020202020204" pitchFamily="34" charset="0"/>
              </a:rPr>
              <a:t>that slowed down our </a:t>
            </a:r>
            <a:r>
              <a:rPr lang="en-US" sz="2400" b="1" dirty="0">
                <a:ln w="0"/>
                <a:latin typeface="Arial" panose="020B0604020202020204" pitchFamily="34" charset="0"/>
                <a:ea typeface="Verdana" panose="020B0604030504040204" pitchFamily="34" charset="0"/>
                <a:cs typeface="Arial" panose="020B0604020202020204" pitchFamily="34" charset="0"/>
              </a:rPr>
              <a:t>core usage and thus job speed. </a:t>
            </a:r>
          </a:p>
          <a:p>
            <a:pPr marL="365760" lvl="1" indent="-365760">
              <a:spcAft>
                <a:spcPts val="318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Saw our scripts </a:t>
            </a:r>
            <a:r>
              <a:rPr lang="en-US" sz="2400" b="1" dirty="0" smtClean="0">
                <a:ln w="0"/>
                <a:latin typeface="Arial" panose="020B0604020202020204" pitchFamily="34" charset="0"/>
                <a:ea typeface="Verdana" panose="020B0604030504040204" pitchFamily="34" charset="0"/>
                <a:cs typeface="Arial" panose="020B0604020202020204" pitchFamily="34" charset="0"/>
              </a:rPr>
              <a:t>typically use </a:t>
            </a:r>
            <a:r>
              <a:rPr lang="en-US" sz="2400" b="1" dirty="0">
                <a:ln w="0"/>
                <a:latin typeface="Arial" panose="020B0604020202020204" pitchFamily="34" charset="0"/>
                <a:ea typeface="Verdana" panose="020B0604030504040204" pitchFamily="34" charset="0"/>
                <a:cs typeface="Arial" panose="020B0604020202020204" pitchFamily="34" charset="0"/>
              </a:rPr>
              <a:t>~3.5GB of </a:t>
            </a:r>
            <a:r>
              <a:rPr lang="en-US" sz="2400" b="1" dirty="0" smtClean="0">
                <a:ln w="0"/>
                <a:latin typeface="Arial" panose="020B0604020202020204" pitchFamily="34" charset="0"/>
                <a:ea typeface="Verdana" panose="020B0604030504040204" pitchFamily="34" charset="0"/>
                <a:cs typeface="Arial" panose="020B0604020202020204" pitchFamily="34" charset="0"/>
              </a:rPr>
              <a:t>RAM.</a:t>
            </a:r>
          </a:p>
          <a:p>
            <a:pPr marL="0" lvl="1" defTabSz="695291">
              <a:spcAft>
                <a:spcPts val="1200"/>
              </a:spcAft>
              <a:tabLst>
                <a:tab pos="380981" algn="l"/>
              </a:tabLst>
              <a:defRPr/>
            </a:pPr>
            <a:r>
              <a:rPr lang="en-US" sz="2800" b="1" dirty="0">
                <a:solidFill>
                  <a:srgbClr val="333399"/>
                </a:solidFill>
                <a:latin typeface="Arial" pitchFamily="34" charset="0"/>
                <a:cs typeface="Arial" pitchFamily="34" charset="0"/>
              </a:rPr>
              <a:t>H</a:t>
            </a:r>
            <a:r>
              <a:rPr lang="en-US" sz="3200" b="1" dirty="0">
                <a:solidFill>
                  <a:srgbClr val="333399"/>
                </a:solidFill>
                <a:latin typeface="Arial" pitchFamily="34" charset="0"/>
                <a:cs typeface="Arial" pitchFamily="34" charset="0"/>
              </a:rPr>
              <a:t>ardware Comparison</a:t>
            </a:r>
          </a:p>
          <a:p>
            <a:pPr marL="365760" lvl="1" indent="-365760">
              <a:spcAft>
                <a:spcPts val="1200"/>
              </a:spcAft>
              <a:buFont typeface="Arial" panose="020B0604020202020204" pitchFamily="34" charset="0"/>
              <a:buChar char="•"/>
            </a:pPr>
            <a:endParaRPr lang="en-US" sz="2571" b="1" dirty="0">
              <a:ln w="0"/>
              <a:latin typeface="Arial" panose="020B0604020202020204" pitchFamily="34" charset="0"/>
              <a:ea typeface="Verdana" panose="020B0604030504040204" pitchFamily="34" charset="0"/>
              <a:cs typeface="Arial" panose="020B0604020202020204" pitchFamily="34" charset="0"/>
            </a:endParaRPr>
          </a:p>
          <a:p>
            <a:pPr marL="1900684" lvl="1" indent="-489867">
              <a:buFont typeface="Arial" panose="020B0604020202020204" pitchFamily="34" charset="0"/>
              <a:buChar char="•"/>
            </a:pPr>
            <a:endParaRPr lang="en-US" sz="2571" b="1" dirty="0">
              <a:ln w="0"/>
              <a:latin typeface="Arial" panose="020B0604020202020204" pitchFamily="34" charset="0"/>
              <a:ea typeface="Verdana" panose="020B0604030504040204" pitchFamily="34" charset="0"/>
              <a:cs typeface="Arial" panose="020B0604020202020204" pitchFamily="34" charset="0"/>
            </a:endParaRPr>
          </a:p>
          <a:p>
            <a:pPr marL="1900684" lvl="1" indent="-489867">
              <a:buFont typeface="Arial" panose="020B0604020202020204" pitchFamily="34" charset="0"/>
              <a:buChar char="•"/>
            </a:pPr>
            <a:endParaRPr lang="en-US" sz="2571" b="1" dirty="0">
              <a:ln w="0"/>
              <a:latin typeface="Arial" panose="020B0604020202020204" pitchFamily="34" charset="0"/>
              <a:ea typeface="Verdana" panose="020B0604030504040204" pitchFamily="34" charset="0"/>
              <a:cs typeface="Arial" panose="020B0604020202020204" pitchFamily="34" charset="0"/>
            </a:endParaRPr>
          </a:p>
          <a:p>
            <a:pPr marL="1900684" lvl="1" indent="-489867">
              <a:buFont typeface="Arial" panose="020B0604020202020204" pitchFamily="34" charset="0"/>
              <a:buChar char="•"/>
            </a:pPr>
            <a:endParaRPr lang="en-US" sz="2571" b="1" dirty="0">
              <a:ln w="0"/>
              <a:latin typeface="Arial" panose="020B0604020202020204" pitchFamily="34" charset="0"/>
              <a:ea typeface="Verdana" panose="020B0604030504040204" pitchFamily="34" charset="0"/>
              <a:cs typeface="Arial" panose="020B0604020202020204" pitchFamily="34" charset="0"/>
            </a:endParaRPr>
          </a:p>
          <a:p>
            <a:pPr marL="1900684" lvl="1" indent="-489867">
              <a:buFont typeface="Arial" panose="020B0604020202020204" pitchFamily="34" charset="0"/>
              <a:buChar char="•"/>
            </a:pPr>
            <a:endParaRPr lang="en-US" sz="2571" b="1" dirty="0">
              <a:ln w="0"/>
              <a:latin typeface="Arial" panose="020B0604020202020204" pitchFamily="34" charset="0"/>
              <a:ea typeface="Verdana" panose="020B0604030504040204" pitchFamily="34" charset="0"/>
              <a:cs typeface="Arial" panose="020B0604020202020204" pitchFamily="34" charset="0"/>
            </a:endParaRPr>
          </a:p>
          <a:p>
            <a:pPr marL="1900684" lvl="1" indent="-489867">
              <a:buFont typeface="Arial" panose="020B0604020202020204" pitchFamily="34" charset="0"/>
              <a:buChar char="•"/>
            </a:pPr>
            <a:endParaRPr lang="en-US" sz="2571" b="1" dirty="0">
              <a:ln w="0"/>
              <a:latin typeface="Arial" panose="020B0604020202020204" pitchFamily="34" charset="0"/>
              <a:ea typeface="Verdana" panose="020B0604030504040204" pitchFamily="34" charset="0"/>
              <a:cs typeface="Arial" panose="020B0604020202020204" pitchFamily="34" charset="0"/>
            </a:endParaRPr>
          </a:p>
          <a:p>
            <a:pPr marL="1900684" lvl="1" indent="-489867">
              <a:buFont typeface="Arial" panose="020B0604020202020204" pitchFamily="34" charset="0"/>
              <a:buChar char="•"/>
            </a:pPr>
            <a:endParaRPr lang="en-US" sz="2571" b="1" dirty="0">
              <a:ln w="0"/>
              <a:latin typeface="Arial" panose="020B0604020202020204" pitchFamily="34" charset="0"/>
              <a:ea typeface="Verdana" panose="020B0604030504040204" pitchFamily="34" charset="0"/>
              <a:cs typeface="Arial" panose="020B0604020202020204" pitchFamily="34" charset="0"/>
            </a:endParaRPr>
          </a:p>
          <a:p>
            <a:pPr marL="489842" indent="-489842">
              <a:buFont typeface="Arial" panose="020B0604020202020204" pitchFamily="34" charset="0"/>
              <a:buChar char="•"/>
            </a:pPr>
            <a:endParaRPr lang="en-US" sz="3200" b="1" dirty="0">
              <a:ln w="0"/>
              <a:latin typeface="Arial" panose="020B0604020202020204" pitchFamily="34" charset="0"/>
              <a:ea typeface="Verdana" panose="020B0604030504040204" pitchFamily="34" charset="0"/>
              <a:cs typeface="Arial" panose="020B0604020202020204" pitchFamily="34" charset="0"/>
            </a:endParaRPr>
          </a:p>
        </p:txBody>
      </p:sp>
      <p:sp>
        <p:nvSpPr>
          <p:cNvPr id="38" name="Text Box 7"/>
          <p:cNvSpPr txBox="1">
            <a:spLocks noChangeArrowheads="1"/>
          </p:cNvSpPr>
          <p:nvPr/>
        </p:nvSpPr>
        <p:spPr bwMode="auto">
          <a:xfrm>
            <a:off x="457198" y="3071836"/>
            <a:ext cx="8577072" cy="879130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Big data and machine learning require powerful centralized </a:t>
            </a:r>
            <a:r>
              <a:rPr lang="en-US" sz="2400" b="1" dirty="0">
                <a:ln w="0"/>
                <a:latin typeface="Arial" panose="020B0604020202020204" pitchFamily="34" charset="0"/>
                <a:ea typeface="Verdana" panose="020B0604030504040204" pitchFamily="34" charset="0"/>
                <a:cs typeface="Arial" panose="020B0604020202020204" pitchFamily="34" charset="0"/>
              </a:rPr>
              <a:t>computing systems.</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Small research groups cannot afford to support large, expensive computing infrastructure. </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Open source projects </a:t>
            </a:r>
            <a:r>
              <a:rPr lang="en-US" sz="2400" b="1" dirty="0" smtClean="0">
                <a:ln w="0"/>
                <a:latin typeface="Arial" panose="020B0604020202020204" pitchFamily="34" charset="0"/>
                <a:ea typeface="Verdana" panose="020B0604030504040204" pitchFamily="34" charset="0"/>
                <a:cs typeface="Arial" panose="020B0604020202020204" pitchFamily="34" charset="0"/>
              </a:rPr>
              <a:t>are enabling the development of low cost scalable clusters.</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main components of these systems include</a:t>
            </a:r>
            <a:r>
              <a:rPr lang="en-US" sz="2400" b="1" dirty="0">
                <a:ln w="0"/>
                <a:latin typeface="Arial" panose="020B0604020202020204" pitchFamily="34" charset="0"/>
                <a:ea typeface="Verdana" panose="020B0604030504040204" pitchFamily="34" charset="0"/>
                <a:cs typeface="Arial" panose="020B0604020202020204" pitchFamily="34" charset="0"/>
              </a:rPr>
              <a:t>: Warewulf, Torque, Maui, Ganglia, Nagios, and </a:t>
            </a:r>
            <a:r>
              <a:rPr lang="en-US" sz="2400" b="1" dirty="0" smtClean="0">
                <a:ln w="0"/>
                <a:latin typeface="Arial" panose="020B0604020202020204" pitchFamily="34" charset="0"/>
                <a:ea typeface="Verdana" panose="020B0604030504040204" pitchFamily="34" charset="0"/>
                <a:cs typeface="Arial" panose="020B0604020202020204" pitchFamily="34" charset="0"/>
              </a:rPr>
              <a:t>NFS</a:t>
            </a:r>
            <a:r>
              <a:rPr lang="en-US" sz="2400" b="1" dirty="0">
                <a:ln w="0"/>
                <a:latin typeface="Arial" panose="020B0604020202020204" pitchFamily="34" charset="0"/>
                <a:ea typeface="Verdana" panose="020B0604030504040204" pitchFamily="34" charset="0"/>
                <a:cs typeface="Arial" panose="020B0604020202020204" pitchFamily="34" charset="0"/>
              </a:rPr>
              <a:t>.</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In this project, we created a power small cluster with 4 compute nodes that includes: 128 </a:t>
            </a:r>
            <a:r>
              <a:rPr lang="en-US" sz="2400" b="1" dirty="0">
                <a:ln w="0"/>
                <a:latin typeface="Arial" panose="020B0604020202020204" pitchFamily="34" charset="0"/>
                <a:ea typeface="Verdana" panose="020B0604030504040204" pitchFamily="34" charset="0"/>
                <a:cs typeface="Arial" panose="020B0604020202020204" pitchFamily="34" charset="0"/>
              </a:rPr>
              <a:t>cores, 21TB NFS, 1TB RAM, </a:t>
            </a:r>
            <a:r>
              <a:rPr lang="en-US" sz="2400" b="1" dirty="0" smtClean="0">
                <a:ln w="0"/>
                <a:latin typeface="Arial" panose="020B0604020202020204" pitchFamily="34" charset="0"/>
                <a:ea typeface="Verdana" panose="020B0604030504040204" pitchFamily="34" charset="0"/>
                <a:cs typeface="Arial" panose="020B0604020202020204" pitchFamily="34" charset="0"/>
              </a:rPr>
              <a:t>and a central NFS server. The total system costs was $28K.</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Each core can be addressed as an independent computing node, providing a large number of available slots for user processes.</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system is being used to develop AutoEEG</a:t>
            </a:r>
            <a:r>
              <a:rPr lang="en-US" sz="2400" b="1" baseline="30000" dirty="0" smtClean="0">
                <a:ln w="0"/>
                <a:latin typeface="Arial" panose="020B0604020202020204" pitchFamily="34" charset="0"/>
                <a:ea typeface="Verdana" panose="020B0604030504040204" pitchFamily="34" charset="0"/>
                <a:cs typeface="Arial" panose="020B0604020202020204" pitchFamily="34" charset="0"/>
              </a:rPr>
              <a:t>TM</a:t>
            </a:r>
            <a:r>
              <a:rPr lang="en-US" sz="2400" b="1" dirty="0" smtClean="0">
                <a:ln w="0"/>
                <a:latin typeface="Arial" panose="020B0604020202020204" pitchFamily="34" charset="0"/>
                <a:ea typeface="Verdana" panose="020B0604030504040204" pitchFamily="34" charset="0"/>
                <a:cs typeface="Arial" panose="020B0604020202020204" pitchFamily="34" charset="0"/>
              </a:rPr>
              <a:t> on a large corpus of over 28,000 EEGs as part of a commercialization effort supported by Temple’s Office of Research.</a:t>
            </a:r>
            <a:endParaRPr lang="en-US" sz="2400" b="1" dirty="0">
              <a:ln w="0"/>
              <a:latin typeface="Arial" panose="020B0604020202020204" pitchFamily="34" charset="0"/>
              <a:ea typeface="Verdana" panose="020B0604030504040204" pitchFamily="34" charset="0"/>
              <a:cs typeface="Arial" panose="020B0604020202020204" pitchFamily="34" charset="0"/>
            </a:endParaRPr>
          </a:p>
        </p:txBody>
      </p:sp>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dirty="0"/>
              <a:t>AFFORDABLE SUPERCOMPUTING USING OPEN SOURCE SOFTWARE</a:t>
            </a:r>
          </a:p>
          <a:p>
            <a:pPr algn="ctr"/>
            <a:r>
              <a:rPr lang="en-US" sz="3200" dirty="0">
                <a:solidFill>
                  <a:schemeClr val="tx1"/>
                </a:solidFill>
              </a:rPr>
              <a:t>Devin Trejo, Dr. Iyad Obeid and Dr. Joseph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0" name="TextBox 39"/>
          <p:cNvSpPr txBox="1">
            <a:spLocks/>
          </p:cNvSpPr>
          <p:nvPr/>
        </p:nvSpPr>
        <p:spPr>
          <a:xfrm>
            <a:off x="464545" y="12220321"/>
            <a:ext cx="8577072" cy="1472908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3200" dirty="0"/>
              <a:t>Background</a:t>
            </a:r>
          </a:p>
          <a:p>
            <a:pPr marL="365760" lvl="1" indent="-365760">
              <a:spcAft>
                <a:spcPts val="1200"/>
              </a:spcAft>
              <a:buFont typeface="Arial" panose="020B0604020202020204" pitchFamily="34" charset="0"/>
              <a:buChar char="•"/>
            </a:pPr>
            <a:r>
              <a:rPr lang="en-US" sz="2400" dirty="0" smtClean="0"/>
              <a:t>OwlsNest is a shared supercomputing facility available to Temple researchers.</a:t>
            </a:r>
          </a:p>
          <a:p>
            <a:pPr marL="365760" lvl="1" indent="-365760">
              <a:spcAft>
                <a:spcPts val="1200"/>
              </a:spcAft>
              <a:buFont typeface="Arial" panose="020B0604020202020204" pitchFamily="34" charset="0"/>
              <a:buChar char="•"/>
            </a:pPr>
            <a:r>
              <a:rPr lang="en-US" sz="2400" dirty="0" smtClean="0"/>
              <a:t>Wait </a:t>
            </a:r>
            <a:r>
              <a:rPr lang="en-US" sz="2400" dirty="0"/>
              <a:t>lines for OwlsNest Compute cluster can range from 20 </a:t>
            </a:r>
            <a:r>
              <a:rPr lang="en-US" sz="2400" dirty="0" err="1"/>
              <a:t>mins</a:t>
            </a:r>
            <a:r>
              <a:rPr lang="en-US" sz="2400" dirty="0"/>
              <a:t> → 4+ hours</a:t>
            </a:r>
            <a:r>
              <a:rPr lang="en-US" sz="2400" dirty="0" smtClean="0"/>
              <a:t>.</a:t>
            </a:r>
          </a:p>
          <a:p>
            <a:pPr marL="365760" lvl="1" indent="-365760">
              <a:spcAft>
                <a:spcPts val="1200"/>
              </a:spcAft>
              <a:buFont typeface="Arial" panose="020B0604020202020204" pitchFamily="34" charset="0"/>
              <a:buChar char="•"/>
            </a:pPr>
            <a:r>
              <a:rPr lang="en-US" sz="2400" dirty="0" smtClean="0"/>
              <a:t>The configuration of the machine is not optimal for the coarse-grain parallel processing needs of machine learning research. </a:t>
            </a:r>
            <a:endParaRPr lang="en-US" sz="2400" dirty="0"/>
          </a:p>
          <a:p>
            <a:pPr marL="365760" lvl="1" indent="-365760">
              <a:spcAft>
                <a:spcPts val="1200"/>
              </a:spcAft>
              <a:buFont typeface="Arial" panose="020B0604020202020204" pitchFamily="34" charset="0"/>
              <a:buChar char="•"/>
            </a:pPr>
            <a:r>
              <a:rPr lang="en-US" sz="2400" dirty="0" smtClean="0"/>
              <a:t>The lifetime of computer hardware for such clusters is less than three years.</a:t>
            </a:r>
          </a:p>
          <a:p>
            <a:pPr marL="365760" lvl="1" indent="-365760">
              <a:spcAft>
                <a:spcPts val="1200"/>
              </a:spcAft>
              <a:buFont typeface="Arial" panose="020B0604020202020204" pitchFamily="34" charset="0"/>
              <a:buChar char="•"/>
            </a:pPr>
            <a:r>
              <a:rPr lang="en-US" sz="2400" dirty="0" smtClean="0"/>
              <a:t>Cloud computing options include renting cycles from Amazon AWS.</a:t>
            </a:r>
          </a:p>
          <a:p>
            <a:pPr marL="365760" lvl="1" indent="-365760">
              <a:spcAft>
                <a:spcPts val="1200"/>
              </a:spcAft>
              <a:buFont typeface="Arial" panose="020B0604020202020204" pitchFamily="34" charset="0"/>
              <a:buChar char="•"/>
            </a:pPr>
            <a:r>
              <a:rPr lang="en-US" sz="2400" dirty="0" smtClean="0"/>
              <a:t>Architectures that mix conventional CPUs and GPUs were considered.</a:t>
            </a:r>
            <a:endParaRPr lang="en-US" sz="2400" dirty="0"/>
          </a:p>
          <a:p>
            <a:r>
              <a:rPr lang="en-US" sz="2400" dirty="0" smtClean="0"/>
              <a:t>Other Relevant Cluster </a:t>
            </a:r>
            <a:r>
              <a:rPr lang="en-US" sz="2400" dirty="0"/>
              <a:t>Environments</a:t>
            </a:r>
          </a:p>
          <a:p>
            <a:pPr marL="365760" lvl="1" indent="-365760">
              <a:spcAft>
                <a:spcPts val="1200"/>
              </a:spcAft>
              <a:buFont typeface="Arial" panose="020B0604020202020204" pitchFamily="34" charset="0"/>
              <a:buChar char="•"/>
            </a:pPr>
            <a:r>
              <a:rPr lang="en-US" sz="2400" dirty="0" smtClean="0"/>
              <a:t>Hadoop: popularized by Google</a:t>
            </a:r>
            <a:endParaRPr lang="en-US" sz="2400" dirty="0"/>
          </a:p>
          <a:p>
            <a:pPr marL="731520" lvl="1" indent="-365760">
              <a:spcAft>
                <a:spcPts val="1200"/>
              </a:spcAft>
            </a:pPr>
            <a:r>
              <a:rPr lang="en-US" sz="2400" dirty="0"/>
              <a:t>Data stored in HDFS across compute nodes to reduce IO bottlenecks</a:t>
            </a:r>
          </a:p>
          <a:p>
            <a:pPr marL="731520" lvl="1" indent="-365760">
              <a:spcAft>
                <a:spcPts val="1200"/>
              </a:spcAft>
            </a:pPr>
            <a:r>
              <a:rPr lang="en-US" sz="2400" dirty="0" err="1"/>
              <a:t>MapReduce</a:t>
            </a:r>
            <a:r>
              <a:rPr lang="en-US" sz="2400" dirty="0"/>
              <a:t> (YARN)</a:t>
            </a:r>
          </a:p>
          <a:p>
            <a:pPr marL="731520" lvl="1" indent="-365760">
              <a:spcAft>
                <a:spcPts val="1200"/>
              </a:spcAft>
            </a:pPr>
            <a:r>
              <a:rPr lang="en-US" sz="2400" dirty="0"/>
              <a:t>Best for processing Behavioral Data, Ad Targeting, Search Engines (Example: Storing </a:t>
            </a:r>
            <a:r>
              <a:rPr lang="en-US" sz="2400" dirty="0" err="1"/>
              <a:t>FitBit</a:t>
            </a:r>
            <a:r>
              <a:rPr lang="en-US" sz="2400" dirty="0"/>
              <a:t> data statistics</a:t>
            </a:r>
            <a:r>
              <a:rPr lang="en-US" sz="2400" dirty="0" smtClean="0"/>
              <a:t>) – </a:t>
            </a:r>
            <a:r>
              <a:rPr lang="en-US" sz="2400" dirty="0"/>
              <a:t>Batch </a:t>
            </a:r>
            <a:r>
              <a:rPr lang="en-US" sz="2400" dirty="0" smtClean="0"/>
              <a:t>processing</a:t>
            </a:r>
            <a:endParaRPr lang="en-US" sz="2400" dirty="0"/>
          </a:p>
          <a:p>
            <a:pPr marL="731520" lvl="1" indent="-365760">
              <a:spcAft>
                <a:spcPts val="1200"/>
              </a:spcAft>
            </a:pPr>
            <a:r>
              <a:rPr lang="en-US" sz="2400" dirty="0" smtClean="0"/>
              <a:t>Consider using</a:t>
            </a:r>
            <a:r>
              <a:rPr lang="en-US" sz="2400" dirty="0"/>
              <a:t>: Cloudera CDH or </a:t>
            </a:r>
            <a:r>
              <a:rPr lang="en-US" sz="2400" dirty="0" smtClean="0"/>
              <a:t>Hortonworks cluster mangers</a:t>
            </a:r>
            <a:endParaRPr lang="en-US" sz="2400" dirty="0"/>
          </a:p>
          <a:p>
            <a:pPr marL="365760" lvl="1" indent="-365760">
              <a:spcAft>
                <a:spcPts val="1200"/>
              </a:spcAft>
              <a:buFont typeface="Arial" panose="020B0604020202020204" pitchFamily="34" charset="0"/>
              <a:buChar char="•"/>
            </a:pPr>
            <a:r>
              <a:rPr lang="en-US" sz="2400" dirty="0" smtClean="0"/>
              <a:t>Spark: a </a:t>
            </a:r>
            <a:r>
              <a:rPr lang="en-US" sz="2400" dirty="0"/>
              <a:t>new project (2009) that </a:t>
            </a:r>
            <a:r>
              <a:rPr lang="en-US" sz="2400" dirty="0" smtClean="0"/>
              <a:t>promises performance 100x </a:t>
            </a:r>
            <a:r>
              <a:rPr lang="en-US" sz="2400" dirty="0"/>
              <a:t>faster than Hadoop’s </a:t>
            </a:r>
            <a:r>
              <a:rPr lang="en-US" sz="2400" dirty="0" err="1"/>
              <a:t>MapReduce</a:t>
            </a:r>
            <a:r>
              <a:rPr lang="en-US" sz="2400" dirty="0"/>
              <a:t>. The speed increase comes from Spark running jobs from memory rather than disk. </a:t>
            </a:r>
            <a:r>
              <a:rPr lang="en-US" sz="2400" dirty="0" smtClean="0"/>
              <a:t>Spark requires </a:t>
            </a:r>
            <a:r>
              <a:rPr lang="en-US" sz="2400" dirty="0"/>
              <a:t>a core Hadoop install </a:t>
            </a:r>
            <a:r>
              <a:rPr lang="en-US" sz="2400" dirty="0" smtClean="0"/>
              <a:t>and is </a:t>
            </a:r>
            <a:r>
              <a:rPr lang="en-US" sz="2400" dirty="0"/>
              <a:t>viable for many HPC clusters. </a:t>
            </a:r>
          </a:p>
          <a:p>
            <a:pPr marL="731520" lvl="1" indent="-365760">
              <a:spcAft>
                <a:spcPts val="1200"/>
              </a:spcAft>
            </a:pPr>
            <a:r>
              <a:rPr lang="en-US" sz="2400" dirty="0" smtClean="0"/>
              <a:t>Data </a:t>
            </a:r>
            <a:r>
              <a:rPr lang="en-US" sz="2400" dirty="0"/>
              <a:t>fits in memory</a:t>
            </a:r>
          </a:p>
          <a:p>
            <a:pPr marL="731520" lvl="1" indent="-365760">
              <a:spcAft>
                <a:spcPts val="1200"/>
              </a:spcAft>
            </a:pPr>
            <a:r>
              <a:rPr lang="en-US" sz="2400" dirty="0"/>
              <a:t>Standalone but best used w/ HDFS</a:t>
            </a:r>
          </a:p>
          <a:p>
            <a:pPr marL="731520" lvl="1" indent="-365760">
              <a:spcAft>
                <a:spcPts val="1200"/>
              </a:spcAft>
            </a:pPr>
            <a:r>
              <a:rPr lang="en-US" sz="2400" dirty="0"/>
              <a:t>Real-time or batch </a:t>
            </a:r>
            <a:r>
              <a:rPr lang="en-US" sz="2400" dirty="0" smtClean="0"/>
              <a:t>processing</a:t>
            </a:r>
            <a:endParaRPr lang="en-US" sz="2400" dirty="0"/>
          </a:p>
        </p:txBody>
      </p:sp>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a:t>
            </a:r>
            <a:r>
              <a:rPr lang="en-US" sz="2800" b="1" dirty="0" smtClean="0">
                <a:solidFill>
                  <a:srgbClr val="B30738"/>
                </a:solidFill>
                <a:latin typeface="Arial" pitchFamily="34" charset="0"/>
                <a:cs typeface="Arial" pitchFamily="34" charset="0"/>
              </a:rPr>
              <a:t>University</a:t>
            </a:r>
            <a:endParaRPr lang="en-US" sz="2800" b="1" dirty="0">
              <a:solidFill>
                <a:srgbClr val="B30738"/>
              </a:solidFill>
              <a:latin typeface="Arial" pitchFamily="34" charset="0"/>
              <a:cs typeface="Arial" pitchFamily="34" charset="0"/>
            </a:endParaRP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www.isip.piconepress.com</a:t>
            </a:r>
            <a:endParaRPr lang="en-US" sz="3200" i="1" dirty="0">
              <a:solidFill>
                <a:srgbClr val="000000"/>
              </a:solidFill>
              <a:latin typeface="Monotype Corsiva"/>
              <a:cs typeface="Monotype Corsiva"/>
            </a:endParaRPr>
          </a:p>
        </p:txBody>
      </p:sp>
      <p:sp>
        <p:nvSpPr>
          <p:cNvPr id="39" name="Text Box 7"/>
          <p:cNvSpPr txBox="1">
            <a:spLocks noChangeArrowheads="1"/>
          </p:cNvSpPr>
          <p:nvPr/>
        </p:nvSpPr>
        <p:spPr bwMode="auto">
          <a:xfrm>
            <a:off x="27509373" y="3101530"/>
            <a:ext cx="8577072" cy="12933128"/>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Final Hardware Purchase</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Budget was constrained to $27.5K</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Main Node </a:t>
            </a:r>
            <a:r>
              <a:rPr lang="en-US" sz="2400" b="1" dirty="0" smtClean="0">
                <a:ln w="0"/>
                <a:latin typeface="Arial" panose="020B0604020202020204" pitchFamily="34" charset="0"/>
                <a:ea typeface="Verdana" panose="020B0604030504040204" pitchFamily="34" charset="0"/>
                <a:cs typeface="Arial" panose="020B0604020202020204" pitchFamily="34" charset="0"/>
              </a:rPr>
              <a:t>x1:</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1841500" lvl="1" indent="-34925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2x Intel Xeon E5-2623v3 (4C) @ 3.0 GHz</a:t>
            </a:r>
          </a:p>
          <a:p>
            <a:pPr marL="1841500" lvl="1" indent="-34925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8x 8GB DDR4 @2133 MHz (64GB)</a:t>
            </a:r>
          </a:p>
          <a:p>
            <a:pPr marL="1841500" lvl="1" indent="-34925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2x 480GB Kingston SSD (RAID1) (Boot)</a:t>
            </a:r>
          </a:p>
          <a:p>
            <a:pPr marL="1841500" lvl="1" indent="-34925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14x WDRE 3TB (RAID10) (21TB Usable)</a:t>
            </a:r>
          </a:p>
          <a:p>
            <a:pPr marL="1841500" lvl="1" indent="-34925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LSI 9361I-8i 8 Port RAID Card</a:t>
            </a:r>
          </a:p>
          <a:p>
            <a:pPr marL="1841500" lvl="1" indent="-34925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24-Bay 4U Supermicro Chassis w/ </a:t>
            </a:r>
            <a:r>
              <a:rPr lang="en-US" sz="2400" b="1" dirty="0" smtClean="0">
                <a:ln w="0"/>
                <a:latin typeface="Arial" panose="020B0604020202020204" pitchFamily="34" charset="0"/>
                <a:ea typeface="Verdana" panose="020B0604030504040204" pitchFamily="34" charset="0"/>
                <a:cs typeface="Arial" panose="020B0604020202020204" pitchFamily="34" charset="0"/>
              </a:rPr>
              <a:t>10GbE</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412750">
              <a:spcAft>
                <a:spcPts val="1800"/>
              </a:spcAft>
            </a:pPr>
            <a:r>
              <a:rPr lang="en-US" sz="2400" b="1" dirty="0">
                <a:ln w="0"/>
                <a:latin typeface="Arial" panose="020B0604020202020204" pitchFamily="34" charset="0"/>
                <a:ea typeface="Verdana" panose="020B0604030504040204" pitchFamily="34" charset="0"/>
                <a:cs typeface="Arial" panose="020B0604020202020204" pitchFamily="34" charset="0"/>
              </a:rPr>
              <a:t>Notes: We went with a centralized main node that will server as the login node and NFS server. To ensure there are no bottlenecks now (and in the future) we went with two fast Intel Xeon processors. Also the motherboard supports 10GbE in case we add an extra ordinate number of compute nodes in the future and need to upgrade our network infrastructure. Lastly the disks are setup in RAID10 for redundancy and speed</a:t>
            </a:r>
            <a:r>
              <a:rPr lang="en-US" sz="2400" b="1" dirty="0" smtClean="0">
                <a:ln w="0"/>
                <a:latin typeface="Arial" panose="020B0604020202020204" pitchFamily="34" charset="0"/>
                <a:ea typeface="Verdana" panose="020B0604030504040204" pitchFamily="34" charset="0"/>
                <a:cs typeface="Arial" panose="020B0604020202020204" pitchFamily="34" charset="0"/>
              </a:rPr>
              <a:t>.</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Compute </a:t>
            </a:r>
            <a:r>
              <a:rPr lang="en-US" sz="2400" b="1" dirty="0">
                <a:ln w="0"/>
                <a:latin typeface="Arial" panose="020B0604020202020204" pitchFamily="34" charset="0"/>
                <a:ea typeface="Verdana" panose="020B0604030504040204" pitchFamily="34" charset="0"/>
                <a:cs typeface="Arial" panose="020B0604020202020204" pitchFamily="34" charset="0"/>
              </a:rPr>
              <a:t>Node x4</a:t>
            </a:r>
          </a:p>
          <a:p>
            <a:pPr marL="1841500" lvl="1" indent="-34925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2x AMD Opteron 6378 (16C) @ 2.4GHz</a:t>
            </a:r>
          </a:p>
          <a:p>
            <a:pPr marL="1841500" lvl="1" indent="-34925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16x DDR3 1866MHz (256GB/8GB per core)</a:t>
            </a:r>
          </a:p>
          <a:p>
            <a:pPr marL="1841500" lvl="1" indent="-34925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1x 480GB Kingston SSD</a:t>
            </a:r>
          </a:p>
          <a:p>
            <a:pPr marL="412750" lvl="1">
              <a:spcAft>
                <a:spcPts val="1800"/>
              </a:spcAft>
            </a:pPr>
            <a:r>
              <a:rPr lang="en-US" sz="2400" b="1" dirty="0" smtClean="0">
                <a:ln w="0"/>
                <a:latin typeface="Arial" panose="020B0604020202020204" pitchFamily="34" charset="0"/>
                <a:ea typeface="Verdana" panose="020B0604030504040204" pitchFamily="34" charset="0"/>
                <a:cs typeface="Arial" panose="020B0604020202020204" pitchFamily="34" charset="0"/>
              </a:rPr>
              <a:t>Notes</a:t>
            </a:r>
            <a:r>
              <a:rPr lang="en-US" sz="2400" b="1" dirty="0">
                <a:ln w="0"/>
                <a:latin typeface="Arial" panose="020B0604020202020204" pitchFamily="34" charset="0"/>
                <a:ea typeface="Verdana" panose="020B0604030504040204" pitchFamily="34" charset="0"/>
                <a:cs typeface="Arial" panose="020B0604020202020204" pitchFamily="34" charset="0"/>
              </a:rPr>
              <a:t>: For compute nodes we went with a high core count since our jobs are batch processing based. Also from our tests we saw we needed at least 3.5GB per core to run jobs successfully. Since our budget allowed we actually went with 8GB per core across the nodes. Lastly we added a SSD to each node so jobs can copy over jobs files to the local drive in case we run into NFS IO bounded issues. </a:t>
            </a:r>
          </a:p>
          <a:p>
            <a:pPr marL="489842" indent="-489842">
              <a:buFont typeface="Arial" panose="020B0604020202020204" pitchFamily="34" charset="0"/>
              <a:buChar char="•"/>
            </a:pPr>
            <a:endParaRPr lang="en-US" sz="2400" b="1" dirty="0">
              <a:ln w="0"/>
              <a:latin typeface="Arial" panose="020B0604020202020204" pitchFamily="34" charset="0"/>
              <a:ea typeface="Verdana" panose="020B0604030504040204" pitchFamily="34" charset="0"/>
              <a:cs typeface="Arial" panose="020B0604020202020204" pitchFamily="34" charset="0"/>
            </a:endParaRPr>
          </a:p>
        </p:txBody>
      </p:sp>
      <p:sp>
        <p:nvSpPr>
          <p:cNvPr id="47" name="Text Box 7"/>
          <p:cNvSpPr txBox="1">
            <a:spLocks noChangeArrowheads="1"/>
          </p:cNvSpPr>
          <p:nvPr/>
        </p:nvSpPr>
        <p:spPr bwMode="auto">
          <a:xfrm>
            <a:off x="27509373" y="16295914"/>
            <a:ext cx="8609427" cy="10653487"/>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a:t>
            </a:r>
          </a:p>
          <a:p>
            <a:pPr marL="365760" indent="-365760">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Leveraging open </a:t>
            </a:r>
            <a:r>
              <a:rPr lang="en-US" sz="2400" b="1" dirty="0">
                <a:ln w="0"/>
                <a:latin typeface="Arial" panose="020B0604020202020204" pitchFamily="34" charset="0"/>
                <a:ea typeface="Verdana" panose="020B0604030504040204" pitchFamily="34" charset="0"/>
                <a:cs typeface="Arial" panose="020B0604020202020204" pitchFamily="34" charset="0"/>
              </a:rPr>
              <a:t>source software </a:t>
            </a:r>
            <a:r>
              <a:rPr lang="en-US" sz="2400" b="1" dirty="0" smtClean="0">
                <a:ln w="0"/>
                <a:latin typeface="Arial" panose="020B0604020202020204" pitchFamily="34" charset="0"/>
                <a:ea typeface="Verdana" panose="020B0604030504040204" pitchFamily="34" charset="0"/>
                <a:cs typeface="Arial" panose="020B0604020202020204" pitchFamily="34" charset="0"/>
              </a:rPr>
              <a:t>and architecture designs reduces the budget </a:t>
            </a:r>
            <a:r>
              <a:rPr lang="en-US" sz="2400" b="1" dirty="0">
                <a:ln w="0"/>
                <a:latin typeface="Arial" panose="020B0604020202020204" pitchFamily="34" charset="0"/>
                <a:ea typeface="Verdana" panose="020B0604030504040204" pitchFamily="34" charset="0"/>
                <a:cs typeface="Arial" panose="020B0604020202020204" pitchFamily="34" charset="0"/>
              </a:rPr>
              <a:t>needed to be allocated towards </a:t>
            </a:r>
            <a:r>
              <a:rPr lang="en-US" sz="2400" b="1" dirty="0" smtClean="0">
                <a:ln w="0"/>
                <a:latin typeface="Arial" panose="020B0604020202020204" pitchFamily="34" charset="0"/>
                <a:ea typeface="Verdana" panose="020B0604030504040204" pitchFamily="34" charset="0"/>
                <a:cs typeface="Arial" panose="020B0604020202020204" pitchFamily="34" charset="0"/>
              </a:rPr>
              <a:t>software, which frees up resources that can be used to purchase better </a:t>
            </a:r>
            <a:r>
              <a:rPr lang="en-US" sz="2400" b="1" dirty="0">
                <a:ln w="0"/>
                <a:latin typeface="Arial" panose="020B0604020202020204" pitchFamily="34" charset="0"/>
                <a:ea typeface="Verdana" panose="020B0604030504040204" pitchFamily="34" charset="0"/>
                <a:cs typeface="Arial" panose="020B0604020202020204" pitchFamily="34" charset="0"/>
              </a:rPr>
              <a:t>hardware.</a:t>
            </a:r>
          </a:p>
          <a:p>
            <a:pPr marL="365760" indent="-365760">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Open source software also allows </a:t>
            </a:r>
            <a:r>
              <a:rPr lang="en-US" sz="2400" b="1" dirty="0" smtClean="0">
                <a:ln w="0"/>
                <a:latin typeface="Arial" panose="020B0604020202020204" pitchFamily="34" charset="0"/>
                <a:ea typeface="Verdana" panose="020B0604030504040204" pitchFamily="34" charset="0"/>
                <a:cs typeface="Arial" panose="020B0604020202020204" pitchFamily="34" charset="0"/>
              </a:rPr>
              <a:t>compatibility with most clusters since most are based on the same queue management software (Torque/PBS). </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a:spcAft>
                <a:spcPts val="1200"/>
              </a:spcAft>
              <a:buFont typeface="Arial" panose="020B0604020202020204" pitchFamily="34" charset="0"/>
              <a:buChar char="•"/>
              <a:tabLst>
                <a:tab pos="381000" algn="l"/>
              </a:tabLst>
            </a:pPr>
            <a:r>
              <a:rPr lang="en-US" sz="2400" b="1" dirty="0" smtClean="0">
                <a:ln w="0"/>
                <a:latin typeface="Arial" panose="020B0604020202020204" pitchFamily="34" charset="0"/>
                <a:ea typeface="Verdana" panose="020B0604030504040204" pitchFamily="34" charset="0"/>
                <a:cs typeface="Arial" panose="020B0604020202020204" pitchFamily="34" charset="0"/>
              </a:rPr>
              <a:t>We </a:t>
            </a:r>
            <a:r>
              <a:rPr lang="en-US" sz="2400" b="1" dirty="0">
                <a:ln w="0"/>
                <a:latin typeface="Arial" panose="020B0604020202020204" pitchFamily="34" charset="0"/>
                <a:ea typeface="Verdana" panose="020B0604030504040204" pitchFamily="34" charset="0"/>
                <a:cs typeface="Arial" panose="020B0604020202020204" pitchFamily="34" charset="0"/>
              </a:rPr>
              <a:t>can quickly add heterogeneous compute nodes to the </a:t>
            </a:r>
            <a:r>
              <a:rPr lang="en-US" sz="2400" b="1" dirty="0" smtClean="0">
                <a:ln w="0"/>
                <a:latin typeface="Arial" panose="020B0604020202020204" pitchFamily="34" charset="0"/>
                <a:ea typeface="Verdana" panose="020B0604030504040204" pitchFamily="34" charset="0"/>
                <a:cs typeface="Arial" panose="020B0604020202020204" pitchFamily="34" charset="0"/>
              </a:rPr>
              <a:t>configuration and easily partition these into groups to balance the needs of our users.</a:t>
            </a:r>
          </a:p>
          <a:p>
            <a:pPr marL="365760" indent="-365760">
              <a:spcAft>
                <a:spcPts val="1200"/>
              </a:spcAft>
              <a:buFont typeface="Arial" panose="020B0604020202020204" pitchFamily="34" charset="0"/>
              <a:buChar char="•"/>
              <a:tabLst>
                <a:tab pos="381000" algn="l"/>
              </a:tabLst>
            </a:pPr>
            <a:r>
              <a:rPr lang="en-US" sz="2400" b="1" dirty="0" smtClean="0">
                <a:ln w="0"/>
                <a:latin typeface="Arial" panose="020B0604020202020204" pitchFamily="34" charset="0"/>
                <a:ea typeface="Verdana" panose="020B0604030504040204" pitchFamily="34" charset="0"/>
                <a:cs typeface="Arial" panose="020B0604020202020204" pitchFamily="34" charset="0"/>
              </a:rPr>
              <a:t>Our </a:t>
            </a:r>
            <a:r>
              <a:rPr lang="en-US" sz="2400" b="1" dirty="0">
                <a:ln w="0"/>
                <a:latin typeface="Arial" panose="020B0604020202020204" pitchFamily="34" charset="0"/>
                <a:ea typeface="Verdana" panose="020B0604030504040204" pitchFamily="34" charset="0"/>
                <a:cs typeface="Arial" panose="020B0604020202020204" pitchFamily="34" charset="0"/>
              </a:rPr>
              <a:t>main node can handle 50+ compute nodes with a quick upgrade in the network </a:t>
            </a:r>
            <a:r>
              <a:rPr lang="en-US" sz="2400" b="1" dirty="0" smtClean="0">
                <a:ln w="0"/>
                <a:latin typeface="Arial" panose="020B0604020202020204" pitchFamily="34" charset="0"/>
                <a:ea typeface="Verdana" panose="020B0604030504040204" pitchFamily="34" charset="0"/>
                <a:cs typeface="Arial" panose="020B0604020202020204" pitchFamily="34" charset="0"/>
              </a:rPr>
              <a:t>infrastructure.</a:t>
            </a:r>
          </a:p>
          <a:p>
            <a:pPr marL="365760" indent="-365760">
              <a:spcAft>
                <a:spcPts val="1200"/>
              </a:spcAft>
              <a:buFont typeface="Arial" panose="020B0604020202020204" pitchFamily="34" charset="0"/>
              <a:buChar char="•"/>
              <a:tabLst>
                <a:tab pos="381000" algn="l"/>
              </a:tabLst>
            </a:pPr>
            <a:r>
              <a:rPr lang="en-US" sz="2400" b="1" dirty="0" smtClean="0">
                <a:ln w="0"/>
                <a:latin typeface="Arial" panose="020B0604020202020204" pitchFamily="34" charset="0"/>
                <a:ea typeface="Verdana" panose="020B0604030504040204" pitchFamily="34" charset="0"/>
                <a:cs typeface="Arial" panose="020B0604020202020204" pitchFamily="34" charset="0"/>
              </a:rPr>
              <a:t>The overall system will deliver 1.228 TFLOPS for $26.5K, or 46 MFLOPS/$, which competitive with most supercomputers of cloud-based services.</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Acknowledgements</a:t>
            </a:r>
            <a:endParaRPr lang="en-US" sz="3200" b="1" dirty="0">
              <a:solidFill>
                <a:srgbClr val="333399"/>
              </a:solidFill>
              <a:latin typeface="Arial" pitchFamily="34" charset="0"/>
              <a:cs typeface="Arial" pitchFamily="34" charset="0"/>
            </a:endParaRPr>
          </a:p>
          <a:p>
            <a:pPr marL="365760" indent="-365760">
              <a:spcAft>
                <a:spcPts val="1200"/>
              </a:spcAft>
              <a:buFont typeface="Arial" panose="020B0604020202020204" pitchFamily="34" charset="0"/>
              <a:buChar char="•"/>
              <a:tabLst>
                <a:tab pos="381000" algn="l"/>
              </a:tabLst>
            </a:pPr>
            <a:r>
              <a:rPr lang="en-US" sz="2400" b="1" dirty="0">
                <a:ln w="0"/>
                <a:latin typeface="Arial" panose="020B0604020202020204" pitchFamily="34" charset="0"/>
                <a:ea typeface="Verdana" panose="020B0604030504040204" pitchFamily="34" charset="0"/>
                <a:cs typeface="Arial" panose="020B0604020202020204" pitchFamily="34" charset="0"/>
              </a:rPr>
              <a:t>Research reported in this publication was supported by the National Human Genome Research Institute of the National Institutes of Health under Award Number U01HG008468.</a:t>
            </a:r>
          </a:p>
          <a:p>
            <a:pPr marL="365760" indent="-365760">
              <a:spcAft>
                <a:spcPts val="1200"/>
              </a:spcAft>
              <a:buFont typeface="Arial" panose="020B0604020202020204" pitchFamily="34" charset="0"/>
              <a:buChar char="•"/>
              <a:tabLst>
                <a:tab pos="381000" algn="l"/>
              </a:tabLst>
            </a:pPr>
            <a:r>
              <a:rPr lang="en-US" sz="2400" b="1" dirty="0">
                <a:ln w="0"/>
                <a:latin typeface="Arial" panose="020B0604020202020204" pitchFamily="34" charset="0"/>
                <a:ea typeface="Verdana" panose="020B0604030504040204" pitchFamily="34" charset="0"/>
                <a:cs typeface="Arial" panose="020B0604020202020204" pitchFamily="34" charset="0"/>
              </a:rPr>
              <a:t>This research was also supported in part by the National Science Foundation through Major Research Instrumentation Grant No. CNS-09-58854.</a:t>
            </a:r>
            <a:endParaRPr lang="en-US" sz="2400" b="1" i="1" dirty="0">
              <a:ln w="0"/>
              <a:latin typeface="Arial" panose="020B0604020202020204" pitchFamily="34" charset="0"/>
              <a:ea typeface="Verdana" panose="020B0604030504040204" pitchFamily="34" charset="0"/>
              <a:cs typeface="Arial" panose="020B0604020202020204" pitchFamily="34" charset="0"/>
            </a:endParaRPr>
          </a:p>
          <a:p>
            <a:endParaRPr lang="en-US" sz="1800" b="1" dirty="0">
              <a:ln w="0"/>
              <a:latin typeface="Arial" panose="020B0604020202020204" pitchFamily="34" charset="0"/>
              <a:ea typeface="Verdana" panose="020B0604030504040204" pitchFamily="34" charset="0"/>
              <a:cs typeface="Arial" panose="020B0604020202020204" pitchFamily="34" charset="0"/>
            </a:endParaRPr>
          </a:p>
        </p:txBody>
      </p:sp>
      <p:sp>
        <p:nvSpPr>
          <p:cNvPr id="51" name="Text Box 7"/>
          <p:cNvSpPr txBox="1">
            <a:spLocks noChangeArrowheads="1"/>
          </p:cNvSpPr>
          <p:nvPr/>
        </p:nvSpPr>
        <p:spPr bwMode="auto">
          <a:xfrm>
            <a:off x="9474590" y="3101530"/>
            <a:ext cx="8577072" cy="2384786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Open Source Software</a:t>
            </a:r>
          </a:p>
          <a:p>
            <a:pPr marL="365760" indent="-365760">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Warewulf for provisioning (TFTP)</a:t>
            </a:r>
          </a:p>
          <a:p>
            <a:pPr marL="731520" lvl="1" indent="-36576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Distribute your OS install to all compute nodes simultaneously on demand.</a:t>
            </a:r>
          </a:p>
          <a:p>
            <a:pPr marL="731520" lvl="1" indent="-365760">
              <a:spcAft>
                <a:spcPts val="12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Consider also: </a:t>
            </a:r>
            <a:r>
              <a:rPr lang="en-US" sz="2400" b="1" dirty="0" err="1">
                <a:ln w="0"/>
                <a:latin typeface="Arial" panose="020B0604020202020204" pitchFamily="34" charset="0"/>
                <a:ea typeface="Verdana" panose="020B0604030504040204" pitchFamily="34" charset="0"/>
                <a:cs typeface="Arial" panose="020B0604020202020204" pitchFamily="34" charset="0"/>
              </a:rPr>
              <a:t>Kickstart</a:t>
            </a:r>
            <a:r>
              <a:rPr lang="en-US" sz="2400" b="1" dirty="0">
                <a:ln w="0"/>
                <a:latin typeface="Arial" panose="020B0604020202020204" pitchFamily="34" charset="0"/>
                <a:ea typeface="Verdana" panose="020B0604030504040204" pitchFamily="34" charset="0"/>
                <a:cs typeface="Arial" panose="020B0604020202020204" pitchFamily="34" charset="0"/>
              </a:rPr>
              <a:t>, Cobbler, OpenStack</a:t>
            </a:r>
          </a:p>
          <a:p>
            <a:pPr marL="365760" indent="-365760">
              <a:spcBef>
                <a:spcPts val="600"/>
              </a:spcBef>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 Warewulf for configuration management.</a:t>
            </a:r>
          </a:p>
          <a:p>
            <a:pPr marL="731520" lvl="1" indent="-36576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Warewulf updates machines and maintains a ‘golden’ VNFS image. </a:t>
            </a:r>
          </a:p>
          <a:p>
            <a:pPr marL="731520" lvl="1" indent="-365760">
              <a:spcAft>
                <a:spcPts val="12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Consider also: Puppet ($), </a:t>
            </a:r>
            <a:r>
              <a:rPr lang="en-US" sz="2400" b="1" dirty="0" smtClean="0">
                <a:ln w="0"/>
                <a:latin typeface="Arial" panose="020B0604020202020204" pitchFamily="34" charset="0"/>
                <a:ea typeface="Verdana" panose="020B0604030504040204" pitchFamily="34" charset="0"/>
                <a:cs typeface="Arial" panose="020B0604020202020204" pitchFamily="34" charset="0"/>
              </a:rPr>
              <a:t>Ansible ($)</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a:spcBef>
                <a:spcPts val="600"/>
              </a:spcBef>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Torque &amp; Maui for job scheduling. </a:t>
            </a:r>
          </a:p>
          <a:p>
            <a:pPr marL="711200" lvl="1" indent="-330200">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Consider also: </a:t>
            </a:r>
            <a:r>
              <a:rPr lang="en-US" sz="2400" b="1" dirty="0" smtClean="0">
                <a:ln w="0"/>
                <a:latin typeface="Arial" panose="020B0604020202020204" pitchFamily="34" charset="0"/>
                <a:ea typeface="Verdana" panose="020B0604030504040204" pitchFamily="34" charset="0"/>
                <a:cs typeface="Arial" panose="020B0604020202020204" pitchFamily="34" charset="0"/>
              </a:rPr>
              <a:t>SLURM</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defTabSz="695291">
              <a:spcBef>
                <a:spcPts val="1800"/>
              </a:spcBef>
              <a:spcAft>
                <a:spcPts val="46200"/>
              </a:spcAft>
              <a:tabLst>
                <a:tab pos="380981" algn="l"/>
              </a:tabLst>
              <a:defRPr/>
            </a:pPr>
            <a:r>
              <a:rPr lang="en-US" sz="2400" b="1" dirty="0" smtClean="0">
                <a:solidFill>
                  <a:srgbClr val="333399"/>
                </a:solidFill>
                <a:latin typeface="Arial" pitchFamily="34" charset="0"/>
                <a:cs typeface="Arial" pitchFamily="34" charset="0"/>
              </a:rPr>
              <a:t>Overview of the Job Control Environment</a:t>
            </a:r>
          </a:p>
          <a:p>
            <a:pPr marL="365760" lvl="1" indent="-365760">
              <a:spcBef>
                <a:spcPts val="600"/>
              </a:spcBef>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OpenMPI – </a:t>
            </a:r>
            <a:r>
              <a:rPr lang="en-US" sz="2400" b="1" dirty="0">
                <a:ln w="0"/>
                <a:latin typeface="Arial" panose="020B0604020202020204" pitchFamily="34" charset="0"/>
                <a:ea typeface="Verdana" panose="020B0604030504040204" pitchFamily="34" charset="0"/>
                <a:cs typeface="Arial" panose="020B0604020202020204" pitchFamily="34" charset="0"/>
              </a:rPr>
              <a:t>Message passing library for parallelization</a:t>
            </a:r>
          </a:p>
          <a:p>
            <a:pPr marL="731520" lvl="1" indent="-36576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Adapt your scripts to run across multiple cores/nodes using </a:t>
            </a:r>
            <a:r>
              <a:rPr lang="en-US" sz="2400" b="1" dirty="0" smtClean="0">
                <a:ln w="0"/>
                <a:latin typeface="Arial" panose="020B0604020202020204" pitchFamily="34" charset="0"/>
                <a:ea typeface="Verdana" panose="020B0604030504040204" pitchFamily="34" charset="0"/>
                <a:cs typeface="Arial" panose="020B0604020202020204" pitchFamily="34" charset="0"/>
              </a:rPr>
              <a:t>MPI.</a:t>
            </a:r>
            <a:endParaRPr lang="en-US" sz="2400" b="1" dirty="0">
              <a:ln w="0"/>
              <a:latin typeface="Arial" panose="020B0604020202020204" pitchFamily="34" charset="0"/>
              <a:ea typeface="Verdana" panose="020B0604030504040204" pitchFamily="34" charset="0"/>
              <a:cs typeface="Arial" panose="020B0604020202020204" pitchFamily="34" charset="0"/>
            </a:endParaRPr>
          </a:p>
          <a:p>
            <a:pPr marL="731520" lvl="1" indent="-36576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Ganglia &amp; Nagios for cluster host monitoring.</a:t>
            </a:r>
          </a:p>
          <a:p>
            <a:pPr marL="731520" lvl="1" indent="-365760">
              <a:spcAft>
                <a:spcPts val="6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Administrators can see real-time usage across the entire cluster. </a:t>
            </a:r>
          </a:p>
          <a:p>
            <a:pPr marL="711200" lvl="1" indent="-330200">
              <a:spcAft>
                <a:spcPts val="528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Alerts for when a node goes down.</a:t>
            </a:r>
          </a:p>
          <a:p>
            <a:pPr marL="365760" lvl="1" indent="-365760">
              <a:spcBef>
                <a:spcPts val="600"/>
              </a:spcBef>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NFS - Network File system for sharing data across compute nodes</a:t>
            </a:r>
          </a:p>
          <a:p>
            <a:pPr marL="711200" lvl="1" indent="-330200">
              <a:spcAft>
                <a:spcPts val="1200"/>
              </a:spcAft>
              <a:buFont typeface="Courier New" panose="02070309020205020404" pitchFamily="49" charset="0"/>
              <a:buChar char="o"/>
            </a:pPr>
            <a:r>
              <a:rPr lang="en-US" sz="2400" b="1" dirty="0">
                <a:ln w="0"/>
                <a:latin typeface="Arial" panose="020B0604020202020204" pitchFamily="34" charset="0"/>
                <a:ea typeface="Verdana" panose="020B0604030504040204" pitchFamily="34" charset="0"/>
                <a:cs typeface="Arial" panose="020B0604020202020204" pitchFamily="34" charset="0"/>
              </a:rPr>
              <a:t>Consider also: Lustre (PBs of fast storage), GlusterFS (Red Hat Gluster Storage)</a:t>
            </a:r>
          </a:p>
          <a:p>
            <a:pPr marL="489842" indent="-489842">
              <a:buFont typeface="Arial" panose="020B0604020202020204" pitchFamily="34" charset="0"/>
              <a:buChar char="•"/>
            </a:pPr>
            <a:endParaRPr lang="en-US" sz="2400" b="1" dirty="0">
              <a:ln w="0"/>
              <a:latin typeface="Arial" panose="020B0604020202020204" pitchFamily="34" charset="0"/>
              <a:ea typeface="Verdana" panose="020B0604030504040204" pitchFamily="34" charset="0"/>
              <a:cs typeface="Arial" panose="020B0604020202020204" pitchFamily="34" charset="0"/>
            </a:endParaRPr>
          </a:p>
        </p:txBody>
      </p:sp>
      <p:pic>
        <p:nvPicPr>
          <p:cNvPr id="16" name="Picture 6" descr="Inline image 5"/>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0127" r="1504"/>
          <a:stretch/>
        </p:blipFill>
        <p:spPr bwMode="auto">
          <a:xfrm>
            <a:off x="9661960" y="18608018"/>
            <a:ext cx="8202331" cy="620999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p:nvSpPr>
        <p:spPr>
          <a:xfrm>
            <a:off x="10569676" y="14349847"/>
            <a:ext cx="5993628" cy="369332"/>
          </a:xfrm>
          <a:prstGeom prst="rect">
            <a:avLst/>
          </a:prstGeom>
          <a:ln>
            <a:noFill/>
          </a:ln>
        </p:spPr>
        <p:txBody>
          <a:bodyPr wrap="none" lIns="0" tIns="0" rIns="0" bIns="0">
            <a:spAutoFit/>
          </a:bodyPr>
          <a:lstStyle/>
          <a:p>
            <a:r>
              <a:rPr lang="en-US" sz="2400" i="1" dirty="0">
                <a:latin typeface="Arial" panose="020B0604020202020204" pitchFamily="34" charset="0"/>
                <a:ea typeface="Verdana" panose="020B0604030504040204" pitchFamily="34" charset="0"/>
                <a:cs typeface="Arial" panose="020B0604020202020204" pitchFamily="34" charset="0"/>
              </a:rPr>
              <a:t>&lt;Photo Credit: </a:t>
            </a:r>
            <a:r>
              <a:rPr lang="en-US" sz="2400" i="1" dirty="0">
                <a:latin typeface="Arial" panose="020B0604020202020204" pitchFamily="34" charset="0"/>
                <a:ea typeface="Verdana" panose="020B0604030504040204" pitchFamily="34" charset="0"/>
                <a:cs typeface="Arial" panose="020B0604020202020204" pitchFamily="34" charset="0"/>
                <a:hlinkClick r:id="rId6"/>
              </a:rPr>
              <a:t>bluewaters.ncsa.illinois.edu</a:t>
            </a:r>
            <a:r>
              <a:rPr lang="en-US" sz="2400" i="1" dirty="0">
                <a:latin typeface="Arial" panose="020B0604020202020204" pitchFamily="34" charset="0"/>
                <a:ea typeface="Verdana" panose="020B0604030504040204" pitchFamily="34" charset="0"/>
                <a:cs typeface="Arial" panose="020B0604020202020204" pitchFamily="34" charset="0"/>
              </a:rPr>
              <a:t>&gt;</a:t>
            </a:r>
          </a:p>
        </p:txBody>
      </p:sp>
      <p:grpSp>
        <p:nvGrpSpPr>
          <p:cNvPr id="4" name="Group 3"/>
          <p:cNvGrpSpPr/>
          <p:nvPr/>
        </p:nvGrpSpPr>
        <p:grpSpPr>
          <a:xfrm>
            <a:off x="18661842" y="3977646"/>
            <a:ext cx="8585501" cy="4200233"/>
            <a:chOff x="18577073" y="4517090"/>
            <a:chExt cx="8585501" cy="4200233"/>
          </a:xfrm>
        </p:grpSpPr>
        <p:pic>
          <p:nvPicPr>
            <p:cNvPr id="19" name="Picture 2" descr="Inline image 7"/>
            <p:cNvPicPr>
              <a:picLocks noChangeAspect="1" noChangeArrowheads="1"/>
            </p:cNvPicPr>
            <p:nvPr/>
          </p:nvPicPr>
          <p:blipFill rotWithShape="1">
            <a:blip r:embed="rId7">
              <a:extLst>
                <a:ext uri="{28A0092B-C50C-407E-A947-70E740481C1C}">
                  <a14:useLocalDpi xmlns:a14="http://schemas.microsoft.com/office/drawing/2010/main" val="0"/>
                </a:ext>
              </a:extLst>
            </a:blip>
            <a:srcRect t="28544" b="24344"/>
            <a:stretch/>
          </p:blipFill>
          <p:spPr bwMode="auto">
            <a:xfrm>
              <a:off x="18577073" y="4520586"/>
              <a:ext cx="3902012" cy="3062787"/>
            </a:xfrm>
            <a:prstGeom prst="rect">
              <a:avLst/>
            </a:prstGeom>
            <a:noFill/>
            <a:ln>
              <a:solidFill>
                <a:srgbClr val="9A2B33"/>
              </a:solidFill>
            </a:ln>
            <a:extLst>
              <a:ext uri="{909E8E84-426E-40DD-AFC4-6F175D3DCCD1}">
                <a14:hiddenFill xmlns:a14="http://schemas.microsoft.com/office/drawing/2010/main">
                  <a:solidFill>
                    <a:srgbClr val="FFFFFF"/>
                  </a:solidFill>
                </a14:hiddenFill>
              </a:ext>
            </a:extLst>
          </p:spPr>
        </p:pic>
        <p:pic>
          <p:nvPicPr>
            <p:cNvPr id="20" name="Picture 8" descr="RaspberryPiSuperCompu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91200" y="4517090"/>
              <a:ext cx="4309730" cy="3066283"/>
            </a:xfrm>
            <a:prstGeom prst="rect">
              <a:avLst/>
            </a:prstGeom>
            <a:noFill/>
            <a:ln>
              <a:solidFill>
                <a:srgbClr val="9A2B33"/>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8950719" y="7736716"/>
              <a:ext cx="3313441" cy="523220"/>
            </a:xfrm>
            <a:prstGeom prst="rect">
              <a:avLst/>
            </a:prstGeom>
            <a:noFill/>
            <a:ln>
              <a:noFill/>
            </a:ln>
          </p:spPr>
          <p:txBody>
            <a:bodyPr wrap="none" rtlCol="0">
              <a:spAutoFit/>
            </a:bodyPr>
            <a:lstStyle/>
            <a:p>
              <a:r>
                <a:rPr lang="en-US" sz="2800" b="1" dirty="0">
                  <a:latin typeface="Arial" panose="020B0604020202020204" pitchFamily="34" charset="0"/>
                  <a:ea typeface="Verdana" panose="020B0604030504040204" pitchFamily="34" charset="0"/>
                  <a:cs typeface="Arial" panose="020B0604020202020204" pitchFamily="34" charset="0"/>
                </a:rPr>
                <a:t>NEDC Test Cluster</a:t>
              </a:r>
            </a:p>
          </p:txBody>
        </p:sp>
        <p:sp>
          <p:nvSpPr>
            <p:cNvPr id="22" name="TextBox 21"/>
            <p:cNvSpPr txBox="1"/>
            <p:nvPr/>
          </p:nvSpPr>
          <p:spPr>
            <a:xfrm>
              <a:off x="24080524" y="7736716"/>
              <a:ext cx="1838689" cy="523220"/>
            </a:xfrm>
            <a:prstGeom prst="rect">
              <a:avLst/>
            </a:prstGeom>
            <a:noFill/>
            <a:ln>
              <a:noFill/>
            </a:ln>
          </p:spPr>
          <p:txBody>
            <a:bodyPr wrap="none" rtlCol="0">
              <a:spAutoFit/>
            </a:bodyPr>
            <a:lstStyle/>
            <a:p>
              <a:r>
                <a:rPr lang="en-US" sz="2800" b="1" dirty="0">
                  <a:latin typeface="Arial" panose="020B0604020202020204" pitchFamily="34" charset="0"/>
                  <a:ea typeface="Verdana" panose="020B0604030504040204" pitchFamily="34" charset="0"/>
                  <a:cs typeface="Arial" panose="020B0604020202020204" pitchFamily="34" charset="0"/>
                </a:rPr>
                <a:t>Pi Cluster</a:t>
              </a:r>
            </a:p>
          </p:txBody>
        </p:sp>
        <p:sp>
          <p:nvSpPr>
            <p:cNvPr id="23" name="Rectangle 22"/>
            <p:cNvSpPr/>
            <p:nvPr/>
          </p:nvSpPr>
          <p:spPr>
            <a:xfrm>
              <a:off x="22466358" y="8255658"/>
              <a:ext cx="4696216" cy="461665"/>
            </a:xfrm>
            <a:prstGeom prst="rect">
              <a:avLst/>
            </a:prstGeom>
            <a:ln>
              <a:noFill/>
            </a:ln>
          </p:spPr>
          <p:txBody>
            <a:bodyPr wrap="square">
              <a:spAutoFit/>
            </a:bodyPr>
            <a:lstStyle/>
            <a:p>
              <a:r>
                <a:rPr lang="en-US" sz="2400" i="1" dirty="0">
                  <a:latin typeface="Arial" panose="020B0604020202020204" pitchFamily="34" charset="0"/>
                  <a:ea typeface="Verdana" panose="020B0604030504040204" pitchFamily="34" charset="0"/>
                  <a:cs typeface="Arial" panose="020B0604020202020204" pitchFamily="34" charset="0"/>
                </a:rPr>
                <a:t>&lt;Photo </a:t>
              </a:r>
              <a:r>
                <a:rPr lang="en-US" sz="2400" dirty="0">
                  <a:latin typeface="Arial" panose="020B0604020202020204" pitchFamily="34" charset="0"/>
                  <a:ea typeface="Verdana" panose="020B0604030504040204" pitchFamily="34" charset="0"/>
                  <a:cs typeface="Arial" panose="020B0604020202020204" pitchFamily="34" charset="0"/>
                </a:rPr>
                <a:t>Credit</a:t>
              </a:r>
              <a:r>
                <a:rPr lang="en-US" sz="2400" i="1" dirty="0">
                  <a:latin typeface="Arial" panose="020B0604020202020204" pitchFamily="34" charset="0"/>
                  <a:ea typeface="Verdana" panose="020B0604030504040204" pitchFamily="34" charset="0"/>
                  <a:cs typeface="Arial" panose="020B0604020202020204" pitchFamily="34" charset="0"/>
                </a:rPr>
                <a:t>: </a:t>
              </a:r>
              <a:r>
                <a:rPr lang="en-US" sz="2400" i="1" dirty="0">
                  <a:latin typeface="Arial" panose="020B0604020202020204" pitchFamily="34" charset="0"/>
                  <a:ea typeface="Verdana" panose="020B0604030504040204" pitchFamily="34" charset="0"/>
                  <a:cs typeface="Arial" panose="020B0604020202020204" pitchFamily="34" charset="0"/>
                  <a:hlinkClick r:id="rId9"/>
                </a:rPr>
                <a:t>www.zdnet.com</a:t>
              </a:r>
              <a:r>
                <a:rPr lang="en-US" sz="2400" i="1" dirty="0">
                  <a:latin typeface="Arial" panose="020B0604020202020204" pitchFamily="34" charset="0"/>
                  <a:ea typeface="Verdana" panose="020B0604030504040204" pitchFamily="34" charset="0"/>
                  <a:cs typeface="Arial" panose="020B0604020202020204" pitchFamily="34" charset="0"/>
                </a:rPr>
                <a:t>&gt;</a:t>
              </a:r>
            </a:p>
          </p:txBody>
        </p:sp>
      </p:grpSp>
      <p:grpSp>
        <p:nvGrpSpPr>
          <p:cNvPr id="24" name="Group 23"/>
          <p:cNvGrpSpPr/>
          <p:nvPr/>
        </p:nvGrpSpPr>
        <p:grpSpPr>
          <a:xfrm>
            <a:off x="18619038" y="16697980"/>
            <a:ext cx="8366661" cy="3647134"/>
            <a:chOff x="18585187" y="13943626"/>
            <a:chExt cx="8525667" cy="3880976"/>
          </a:xfrm>
        </p:grpSpPr>
        <p:pic>
          <p:nvPicPr>
            <p:cNvPr id="25" name="Picture 8" descr="Inline image 8"/>
            <p:cNvPicPr>
              <a:picLocks noChangeAspect="1" noChangeArrowheads="1"/>
            </p:cNvPicPr>
            <p:nvPr/>
          </p:nvPicPr>
          <p:blipFill rotWithShape="1">
            <a:blip r:embed="rId10">
              <a:extLst>
                <a:ext uri="{28A0092B-C50C-407E-A947-70E740481C1C}">
                  <a14:useLocalDpi xmlns:a14="http://schemas.microsoft.com/office/drawing/2010/main" val="0"/>
                </a:ext>
              </a:extLst>
            </a:blip>
            <a:srcRect l="673" t="2525" b="1960"/>
            <a:stretch/>
          </p:blipFill>
          <p:spPr bwMode="auto">
            <a:xfrm>
              <a:off x="18585187" y="13943626"/>
              <a:ext cx="4183462" cy="1878944"/>
            </a:xfrm>
            <a:prstGeom prst="rect">
              <a:avLst/>
            </a:prstGeom>
            <a:noFill/>
            <a:ln>
              <a:solidFill>
                <a:srgbClr val="9A2B33"/>
              </a:solidFill>
            </a:ln>
            <a:extLst>
              <a:ext uri="{909E8E84-426E-40DD-AFC4-6F175D3DCCD1}">
                <a14:hiddenFill xmlns:a14="http://schemas.microsoft.com/office/drawing/2010/main">
                  <a:solidFill>
                    <a:srgbClr val="FFFFFF"/>
                  </a:solidFill>
                </a14:hiddenFill>
              </a:ext>
            </a:extLst>
          </p:spPr>
        </p:pic>
        <p:pic>
          <p:nvPicPr>
            <p:cNvPr id="26" name="Picture 10" descr="Inline image 9"/>
            <p:cNvPicPr>
              <a:picLocks noChangeAspect="1" noChangeArrowheads="1"/>
            </p:cNvPicPr>
            <p:nvPr/>
          </p:nvPicPr>
          <p:blipFill rotWithShape="1">
            <a:blip r:embed="rId11">
              <a:extLst>
                <a:ext uri="{28A0092B-C50C-407E-A947-70E740481C1C}">
                  <a14:useLocalDpi xmlns:a14="http://schemas.microsoft.com/office/drawing/2010/main" val="0"/>
                </a:ext>
              </a:extLst>
            </a:blip>
            <a:srcRect l="1035" t="1787" r="1158" b="3443"/>
            <a:stretch/>
          </p:blipFill>
          <p:spPr bwMode="auto">
            <a:xfrm>
              <a:off x="22966169" y="13943626"/>
              <a:ext cx="4144685" cy="1864012"/>
            </a:xfrm>
            <a:prstGeom prst="rect">
              <a:avLst/>
            </a:prstGeom>
            <a:noFill/>
            <a:ln>
              <a:solidFill>
                <a:srgbClr val="9A2B33"/>
              </a:solidFill>
            </a:ln>
            <a:extLst>
              <a:ext uri="{909E8E84-426E-40DD-AFC4-6F175D3DCCD1}">
                <a14:hiddenFill xmlns:a14="http://schemas.microsoft.com/office/drawing/2010/main">
                  <a:solidFill>
                    <a:srgbClr val="FFFFFF"/>
                  </a:solidFill>
                </a14:hiddenFill>
              </a:ext>
            </a:extLst>
          </p:spPr>
        </p:pic>
        <p:pic>
          <p:nvPicPr>
            <p:cNvPr id="27" name="Picture 12" descr="Inline image 11"/>
            <p:cNvPicPr>
              <a:picLocks noChangeAspect="1" noChangeArrowheads="1"/>
            </p:cNvPicPr>
            <p:nvPr/>
          </p:nvPicPr>
          <p:blipFill rotWithShape="1">
            <a:blip r:embed="rId12">
              <a:extLst>
                <a:ext uri="{28A0092B-C50C-407E-A947-70E740481C1C}">
                  <a14:useLocalDpi xmlns:a14="http://schemas.microsoft.com/office/drawing/2010/main" val="0"/>
                </a:ext>
              </a:extLst>
            </a:blip>
            <a:srcRect l="446" t="1583" r="1262"/>
            <a:stretch/>
          </p:blipFill>
          <p:spPr bwMode="auto">
            <a:xfrm>
              <a:off x="18595723" y="16048718"/>
              <a:ext cx="4172926" cy="1775883"/>
            </a:xfrm>
            <a:prstGeom prst="rect">
              <a:avLst/>
            </a:prstGeom>
            <a:noFill/>
            <a:ln>
              <a:solidFill>
                <a:srgbClr val="9A2B33"/>
              </a:solidFill>
            </a:ln>
            <a:extLst>
              <a:ext uri="{909E8E84-426E-40DD-AFC4-6F175D3DCCD1}">
                <a14:hiddenFill xmlns:a14="http://schemas.microsoft.com/office/drawing/2010/main">
                  <a:solidFill>
                    <a:srgbClr val="FFFFFF"/>
                  </a:solidFill>
                </a14:hiddenFill>
              </a:ext>
            </a:extLst>
          </p:spPr>
        </p:pic>
        <p:pic>
          <p:nvPicPr>
            <p:cNvPr id="28" name="Picture 14" descr="Inline image 13"/>
            <p:cNvPicPr>
              <a:picLocks noChangeAspect="1" noChangeArrowheads="1"/>
            </p:cNvPicPr>
            <p:nvPr/>
          </p:nvPicPr>
          <p:blipFill rotWithShape="1">
            <a:blip r:embed="rId13">
              <a:extLst>
                <a:ext uri="{28A0092B-C50C-407E-A947-70E740481C1C}">
                  <a14:useLocalDpi xmlns:a14="http://schemas.microsoft.com/office/drawing/2010/main" val="0"/>
                </a:ext>
              </a:extLst>
            </a:blip>
            <a:srcRect l="742" r="935"/>
            <a:stretch/>
          </p:blipFill>
          <p:spPr bwMode="auto">
            <a:xfrm>
              <a:off x="22966169" y="16048719"/>
              <a:ext cx="4144685" cy="1775883"/>
            </a:xfrm>
            <a:prstGeom prst="rect">
              <a:avLst/>
            </a:prstGeom>
            <a:noFill/>
            <a:ln>
              <a:solidFill>
                <a:srgbClr val="9A2B33"/>
              </a:solidFill>
            </a:ln>
            <a:extLst>
              <a:ext uri="{909E8E84-426E-40DD-AFC4-6F175D3DCCD1}">
                <a14:hiddenFill xmlns:a14="http://schemas.microsoft.com/office/drawing/2010/main">
                  <a:solidFill>
                    <a:srgbClr val="FFFFFF"/>
                  </a:solidFill>
                </a14:hiddenFill>
              </a:ext>
            </a:extLst>
          </p:spPr>
        </p:pic>
      </p:grpSp>
      <p:graphicFrame>
        <p:nvGraphicFramePr>
          <p:cNvPr id="29" name="Table 28"/>
          <p:cNvGraphicFramePr>
            <a:graphicFrameLocks noGrp="1"/>
          </p:cNvGraphicFramePr>
          <p:nvPr>
            <p:extLst>
              <p:ext uri="{D42A27DB-BD31-4B8C-83A1-F6EECF244321}">
                <p14:modId xmlns:p14="http://schemas.microsoft.com/office/powerpoint/2010/main" val="1791455662"/>
              </p:ext>
            </p:extLst>
          </p:nvPr>
        </p:nvGraphicFramePr>
        <p:xfrm>
          <a:off x="18582127" y="21248903"/>
          <a:ext cx="8456244" cy="5587866"/>
        </p:xfrm>
        <a:graphic>
          <a:graphicData uri="http://schemas.openxmlformats.org/drawingml/2006/table">
            <a:tbl>
              <a:tblPr firstRow="1" bandRow="1">
                <a:tableStyleId>{616DA210-FB5B-4158-B5E0-FEB733F419BA}</a:tableStyleId>
              </a:tblPr>
              <a:tblGrid>
                <a:gridCol w="4228122"/>
                <a:gridCol w="4228122"/>
              </a:tblGrid>
              <a:tr h="1284523">
                <a:tc>
                  <a:txBody>
                    <a:bodyPr/>
                    <a:lstStyle/>
                    <a:p>
                      <a:pPr marL="0" marR="0" algn="ctr">
                        <a:lnSpc>
                          <a:spcPct val="107000"/>
                        </a:lnSpc>
                        <a:spcBef>
                          <a:spcPts val="0"/>
                        </a:spcBef>
                        <a:spcAft>
                          <a:spcPts val="0"/>
                        </a:spcAft>
                      </a:pPr>
                      <a:r>
                        <a:rPr lang="en-US" sz="2000" b="1" i="0" cap="all" dirty="0">
                          <a:effectLst/>
                          <a:latin typeface="Arial" charset="0"/>
                          <a:ea typeface="Arial" charset="0"/>
                          <a:cs typeface="Arial" charset="0"/>
                        </a:rPr>
                        <a:t>Intel Xeon E5506 (4C) @ 2.133 GHz and 6GB RAM</a:t>
                      </a:r>
                      <a:endParaRPr lang="en-US" sz="2000" b="1" i="0" dirty="0">
                        <a:effectLst/>
                        <a:latin typeface="Arial" charset="0"/>
                        <a:ea typeface="Arial" charset="0"/>
                        <a:cs typeface="Arial" charset="0"/>
                      </a:endParaRPr>
                    </a:p>
                    <a:p>
                      <a:pPr marL="0" marR="0" algn="ctr">
                        <a:lnSpc>
                          <a:spcPct val="107000"/>
                        </a:lnSpc>
                        <a:spcBef>
                          <a:spcPts val="0"/>
                        </a:spcBef>
                        <a:spcAft>
                          <a:spcPts val="0"/>
                        </a:spcAft>
                      </a:pPr>
                      <a:r>
                        <a:rPr lang="en-US" sz="2000" b="1" i="0" cap="all" dirty="0">
                          <a:effectLst/>
                          <a:latin typeface="Arial" charset="0"/>
                          <a:ea typeface="Arial" charset="0"/>
                          <a:cs typeface="Arial" charset="0"/>
                        </a:rPr>
                        <a:t>(NEDC </a:t>
                      </a:r>
                      <a:r>
                        <a:rPr lang="en-US" sz="2000" b="1" i="0" cap="none" baseline="0" dirty="0" smtClean="0">
                          <a:effectLst/>
                          <a:latin typeface="Arial" charset="0"/>
                          <a:ea typeface="Arial" charset="0"/>
                          <a:cs typeface="Arial" charset="0"/>
                        </a:rPr>
                        <a:t>Test Cluster</a:t>
                      </a:r>
                      <a:r>
                        <a:rPr lang="en-US" sz="2000" b="1" i="0" cap="all" dirty="0" smtClean="0">
                          <a:effectLst/>
                          <a:latin typeface="Arial" charset="0"/>
                          <a:ea typeface="Arial" charset="0"/>
                          <a:cs typeface="Arial" charset="0"/>
                        </a:rPr>
                        <a:t>)</a:t>
                      </a:r>
                      <a:endParaRPr lang="en-US" sz="2000" b="1" i="0" dirty="0">
                        <a:effectLst/>
                        <a:latin typeface="Arial" charset="0"/>
                        <a:ea typeface="Arial" charset="0"/>
                        <a:cs typeface="Arial" charset="0"/>
                      </a:endParaRPr>
                    </a:p>
                  </a:txBody>
                  <a:tcPr marL="68580" marR="68580" marT="0" marB="0" anchor="ctr"/>
                </a:tc>
                <a:tc>
                  <a:txBody>
                    <a:bodyPr/>
                    <a:lstStyle/>
                    <a:p>
                      <a:pPr marL="0" marR="0" algn="ctr">
                        <a:lnSpc>
                          <a:spcPct val="107000"/>
                        </a:lnSpc>
                        <a:spcBef>
                          <a:spcPts val="0"/>
                        </a:spcBef>
                        <a:spcAft>
                          <a:spcPts val="0"/>
                        </a:spcAft>
                      </a:pPr>
                      <a:r>
                        <a:rPr lang="en-US" sz="2000" b="1" i="0" cap="all" dirty="0">
                          <a:effectLst/>
                          <a:latin typeface="Arial" charset="0"/>
                          <a:ea typeface="Arial" charset="0"/>
                          <a:cs typeface="Arial" charset="0"/>
                        </a:rPr>
                        <a:t>Intel Xeon X5660 (6C) @ 2.8 GHz and </a:t>
                      </a:r>
                      <a:r>
                        <a:rPr lang="en-US" sz="2000" b="1" i="0" cap="all" dirty="0" smtClean="0">
                          <a:effectLst/>
                          <a:latin typeface="Arial" charset="0"/>
                          <a:ea typeface="Arial" charset="0"/>
                          <a:cs typeface="Arial" charset="0"/>
                        </a:rPr>
                        <a:t>12GB RAM</a:t>
                      </a:r>
                      <a:r>
                        <a:rPr lang="en-US" sz="2000" b="1" i="0" cap="all" dirty="0">
                          <a:effectLst/>
                          <a:latin typeface="Arial" charset="0"/>
                          <a:ea typeface="Arial" charset="0"/>
                          <a:cs typeface="Arial" charset="0"/>
                        </a:rPr>
                        <a:t>.</a:t>
                      </a:r>
                      <a:endParaRPr lang="en-US" sz="2000" b="1" i="0" dirty="0">
                        <a:effectLst/>
                        <a:latin typeface="Arial" charset="0"/>
                        <a:ea typeface="Arial" charset="0"/>
                        <a:cs typeface="Arial" charset="0"/>
                      </a:endParaRPr>
                    </a:p>
                    <a:p>
                      <a:pPr marL="0" marR="0" algn="ctr">
                        <a:lnSpc>
                          <a:spcPct val="107000"/>
                        </a:lnSpc>
                        <a:spcBef>
                          <a:spcPts val="0"/>
                        </a:spcBef>
                        <a:spcAft>
                          <a:spcPts val="0"/>
                        </a:spcAft>
                      </a:pPr>
                      <a:r>
                        <a:rPr lang="en-US" sz="2000" b="1" i="0" cap="all" dirty="0" smtClean="0">
                          <a:effectLst/>
                          <a:latin typeface="Arial" charset="0"/>
                          <a:ea typeface="Arial" charset="0"/>
                          <a:cs typeface="Arial" charset="0"/>
                        </a:rPr>
                        <a:t>(</a:t>
                      </a:r>
                      <a:r>
                        <a:rPr lang="en-US" sz="2000" b="1" i="0" cap="none" dirty="0" smtClean="0">
                          <a:effectLst/>
                          <a:latin typeface="Arial" charset="0"/>
                          <a:ea typeface="Arial" charset="0"/>
                          <a:cs typeface="Arial" charset="0"/>
                        </a:rPr>
                        <a:t>OwlsNest</a:t>
                      </a:r>
                      <a:r>
                        <a:rPr lang="en-US" sz="2000" b="1" i="0" cap="all" dirty="0" smtClean="0">
                          <a:effectLst/>
                          <a:latin typeface="Arial" charset="0"/>
                          <a:ea typeface="Arial" charset="0"/>
                          <a:cs typeface="Arial" charset="0"/>
                        </a:rPr>
                        <a:t>)</a:t>
                      </a:r>
                      <a:endParaRPr lang="en-US" sz="2000" b="1" i="0" dirty="0">
                        <a:effectLst/>
                        <a:latin typeface="Arial" charset="0"/>
                        <a:ea typeface="Arial" charset="0"/>
                        <a:cs typeface="Arial" charset="0"/>
                      </a:endParaRPr>
                    </a:p>
                  </a:txBody>
                  <a:tcPr marL="68580" marR="68580" marT="0" marB="0" anchor="ctr"/>
                </a:tc>
              </a:tr>
              <a:tr h="718457">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gen_feats</a:t>
                      </a:r>
                      <a:r>
                        <a:rPr lang="en-US" sz="2000" b="1" i="0" dirty="0">
                          <a:effectLst/>
                          <a:latin typeface="Arial" charset="0"/>
                          <a:ea typeface="Arial" charset="0"/>
                          <a:cs typeface="Arial" charset="0"/>
                        </a:rPr>
                        <a:t> NEDC Test job</a:t>
                      </a:r>
                    </a:p>
                    <a:p>
                      <a:pPr marL="0" marR="0" algn="ctr">
                        <a:lnSpc>
                          <a:spcPct val="107000"/>
                        </a:lnSpc>
                        <a:spcBef>
                          <a:spcPts val="0"/>
                        </a:spcBef>
                        <a:spcAft>
                          <a:spcPts val="0"/>
                        </a:spcAft>
                      </a:pPr>
                      <a:r>
                        <a:rPr lang="en-US" sz="2000" b="1" i="0" dirty="0">
                          <a:effectLst/>
                          <a:latin typeface="Arial" charset="0"/>
                          <a:ea typeface="Arial" charset="0"/>
                          <a:cs typeface="Arial" charset="0"/>
                        </a:rPr>
                        <a:t>(777 Files Successful)</a:t>
                      </a:r>
                    </a:p>
                  </a:txBody>
                  <a:tcPr marL="68580" marR="68580" marT="0" marB="0" anchor="ctr"/>
                </a:tc>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gen_feats</a:t>
                      </a:r>
                      <a:r>
                        <a:rPr lang="en-US" sz="2000" b="1" i="0" dirty="0">
                          <a:effectLst/>
                          <a:latin typeface="Arial" charset="0"/>
                          <a:ea typeface="Arial" charset="0"/>
                          <a:cs typeface="Arial" charset="0"/>
                        </a:rPr>
                        <a:t> </a:t>
                      </a:r>
                      <a:r>
                        <a:rPr lang="en-US" sz="2000" b="1" i="0" dirty="0" smtClean="0">
                          <a:effectLst/>
                          <a:latin typeface="Arial" charset="0"/>
                          <a:ea typeface="Arial" charset="0"/>
                          <a:cs typeface="Arial" charset="0"/>
                        </a:rPr>
                        <a:t>OwlsNest </a:t>
                      </a:r>
                      <a:r>
                        <a:rPr lang="en-US" sz="2000" b="1" i="0" dirty="0">
                          <a:effectLst/>
                          <a:latin typeface="Arial" charset="0"/>
                          <a:ea typeface="Arial" charset="0"/>
                          <a:cs typeface="Arial" charset="0"/>
                        </a:rPr>
                        <a:t>job </a:t>
                      </a:r>
                      <a:br>
                        <a:rPr lang="en-US" sz="2000" b="1" i="0" dirty="0">
                          <a:effectLst/>
                          <a:latin typeface="Arial" charset="0"/>
                          <a:ea typeface="Arial" charset="0"/>
                          <a:cs typeface="Arial" charset="0"/>
                        </a:rPr>
                      </a:br>
                      <a:r>
                        <a:rPr lang="en-US" sz="2000" b="1" i="0" dirty="0">
                          <a:effectLst/>
                          <a:latin typeface="Arial" charset="0"/>
                          <a:ea typeface="Arial" charset="0"/>
                          <a:cs typeface="Arial" charset="0"/>
                        </a:rPr>
                        <a:t>(1000 Files Successful)</a:t>
                      </a:r>
                    </a:p>
                  </a:txBody>
                  <a:tcPr marL="68580" marR="68580" marT="0" marB="0" anchor="ctr"/>
                </a:tc>
              </a:tr>
              <a:tr h="454371">
                <a:tc>
                  <a:txBody>
                    <a:bodyPr/>
                    <a:lstStyle/>
                    <a:p>
                      <a:pPr marL="0" marR="0" algn="ctr">
                        <a:lnSpc>
                          <a:spcPct val="107000"/>
                        </a:lnSpc>
                        <a:spcBef>
                          <a:spcPts val="0"/>
                        </a:spcBef>
                        <a:spcAft>
                          <a:spcPts val="0"/>
                        </a:spcAft>
                      </a:pPr>
                      <a:r>
                        <a:rPr lang="en-US" sz="2000" b="1" i="0" dirty="0" err="1" smtClean="0">
                          <a:effectLst/>
                          <a:latin typeface="Arial" charset="0"/>
                          <a:ea typeface="Arial" charset="0"/>
                          <a:cs typeface="Arial" charset="0"/>
                        </a:rPr>
                        <a:t>exec_host</a:t>
                      </a:r>
                      <a:r>
                        <a:rPr lang="en-US" sz="2000" b="1" i="0" dirty="0" smtClean="0">
                          <a:effectLst/>
                          <a:latin typeface="Arial" charset="0"/>
                          <a:ea typeface="Arial" charset="0"/>
                          <a:cs typeface="Arial" charset="0"/>
                        </a:rPr>
                        <a:t>:</a:t>
                      </a:r>
                      <a:br>
                        <a:rPr lang="en-US" sz="2000" b="1" i="0" dirty="0" smtClean="0">
                          <a:effectLst/>
                          <a:latin typeface="Arial" charset="0"/>
                          <a:ea typeface="Arial" charset="0"/>
                          <a:cs typeface="Arial" charset="0"/>
                        </a:rPr>
                      </a:br>
                      <a:r>
                        <a:rPr lang="en-US" sz="2000" b="1" i="0" dirty="0" smtClean="0">
                          <a:effectLst/>
                          <a:latin typeface="Arial" charset="0"/>
                          <a:ea typeface="Arial" charset="0"/>
                          <a:cs typeface="Arial" charset="0"/>
                        </a:rPr>
                        <a:t>   </a:t>
                      </a:r>
                      <a:r>
                        <a:rPr lang="en-US" sz="2000" b="1" i="0" u="sng" dirty="0" smtClean="0">
                          <a:effectLst/>
                          <a:latin typeface="Arial" charset="0"/>
                          <a:ea typeface="Arial" charset="0"/>
                          <a:cs typeface="Arial" charset="0"/>
                          <a:hlinkClick r:id="rId14"/>
                        </a:rPr>
                        <a:t>n001.nedccluster.com/0</a:t>
                      </a:r>
                      <a:endParaRPr lang="en-US" sz="2000" b="1" i="0" dirty="0">
                        <a:effectLst/>
                        <a:latin typeface="Arial" charset="0"/>
                        <a:ea typeface="Arial" charset="0"/>
                        <a:cs typeface="Arial" charset="0"/>
                      </a:endParaRPr>
                    </a:p>
                  </a:txBody>
                  <a:tcPr marL="68580" marR="68580" marT="0" marB="0" anchor="ctr"/>
                </a:tc>
                <a:tc>
                  <a:txBody>
                    <a:bodyPr/>
                    <a:lstStyle/>
                    <a:p>
                      <a:pPr marL="0" marR="0" algn="ctr">
                        <a:lnSpc>
                          <a:spcPct val="107000"/>
                        </a:lnSpc>
                        <a:spcBef>
                          <a:spcPts val="0"/>
                        </a:spcBef>
                        <a:spcAft>
                          <a:spcPts val="0"/>
                        </a:spcAft>
                      </a:pPr>
                      <a:r>
                        <a:rPr lang="en-US" sz="2000" b="1" i="0" dirty="0">
                          <a:effectLst/>
                          <a:latin typeface="Arial" charset="0"/>
                          <a:ea typeface="Arial" charset="0"/>
                          <a:cs typeface="Arial" charset="0"/>
                        </a:rPr>
                        <a:t>e</a:t>
                      </a:r>
                      <a:r>
                        <a:rPr lang="en-US" sz="2000" b="1" i="0" dirty="0" smtClean="0">
                          <a:effectLst/>
                          <a:latin typeface="Arial" charset="0"/>
                          <a:ea typeface="Arial" charset="0"/>
                          <a:cs typeface="Arial" charset="0"/>
                        </a:rPr>
                        <a:t>xec </a:t>
                      </a:r>
                      <a:r>
                        <a:rPr lang="en-US" sz="2000" b="1" i="0" dirty="0">
                          <a:effectLst/>
                          <a:latin typeface="Arial" charset="0"/>
                          <a:ea typeface="Arial" charset="0"/>
                          <a:cs typeface="Arial" charset="0"/>
                        </a:rPr>
                        <a:t>host: w066/0</a:t>
                      </a:r>
                    </a:p>
                  </a:txBody>
                  <a:tcPr marL="68580" marR="68580" marT="0" marB="0" anchor="ctr"/>
                </a:tc>
              </a:tr>
              <a:tr h="719328">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Resource_List.neednodes</a:t>
                      </a:r>
                      <a:r>
                        <a:rPr lang="en-US" sz="2000" b="1" i="0" dirty="0" smtClean="0">
                          <a:effectLst/>
                          <a:latin typeface="Arial" charset="0"/>
                          <a:ea typeface="Arial" charset="0"/>
                          <a:cs typeface="Arial" charset="0"/>
                        </a:rPr>
                        <a:t>=</a:t>
                      </a:r>
                      <a:br>
                        <a:rPr lang="en-US" sz="2000" b="1" i="0" dirty="0" smtClean="0">
                          <a:effectLst/>
                          <a:latin typeface="Arial" charset="0"/>
                          <a:ea typeface="Arial" charset="0"/>
                          <a:cs typeface="Arial" charset="0"/>
                        </a:rPr>
                      </a:br>
                      <a:r>
                        <a:rPr lang="en-US" sz="2000" b="1" i="0" dirty="0" smtClean="0">
                          <a:effectLst/>
                          <a:latin typeface="Arial" charset="0"/>
                          <a:ea typeface="Arial" charset="0"/>
                          <a:cs typeface="Arial" charset="0"/>
                        </a:rPr>
                        <a:t>n001.nedccluster.com:ppn=1</a:t>
                      </a:r>
                      <a:endParaRPr lang="en-US" sz="2000" b="1" i="0" dirty="0">
                        <a:effectLst/>
                        <a:latin typeface="Arial" charset="0"/>
                        <a:ea typeface="Arial" charset="0"/>
                        <a:cs typeface="Arial" charset="0"/>
                      </a:endParaRPr>
                    </a:p>
                  </a:txBody>
                  <a:tcPr marL="68580" marR="68580" marT="0" marB="0" anchor="ctr"/>
                </a:tc>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Resource_List.neednodes</a:t>
                      </a:r>
                      <a:r>
                        <a:rPr lang="en-US" sz="2000" b="1" i="0" dirty="0" smtClean="0">
                          <a:effectLst/>
                          <a:latin typeface="Arial" charset="0"/>
                          <a:ea typeface="Arial" charset="0"/>
                          <a:cs typeface="Arial" charset="0"/>
                        </a:rPr>
                        <a:t>=</a:t>
                      </a:r>
                      <a:br>
                        <a:rPr lang="en-US" sz="2000" b="1" i="0" dirty="0" smtClean="0">
                          <a:effectLst/>
                          <a:latin typeface="Arial" charset="0"/>
                          <a:ea typeface="Arial" charset="0"/>
                          <a:cs typeface="Arial" charset="0"/>
                        </a:rPr>
                      </a:br>
                      <a:r>
                        <a:rPr lang="en-US" sz="2000" b="1" i="0" dirty="0" smtClean="0">
                          <a:effectLst/>
                          <a:latin typeface="Arial" charset="0"/>
                          <a:ea typeface="Arial" charset="0"/>
                          <a:cs typeface="Arial" charset="0"/>
                        </a:rPr>
                        <a:t>1:ppn=1</a:t>
                      </a:r>
                      <a:endParaRPr lang="en-US" sz="2000" b="1" i="0" dirty="0">
                        <a:effectLst/>
                        <a:latin typeface="Arial" charset="0"/>
                        <a:ea typeface="Arial" charset="0"/>
                        <a:cs typeface="Arial" charset="0"/>
                      </a:endParaRPr>
                    </a:p>
                  </a:txBody>
                  <a:tcPr marL="68580" marR="68580" marT="0" marB="0" anchor="ctr"/>
                </a:tc>
              </a:tr>
              <a:tr h="454371">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resources_used.cput</a:t>
                      </a:r>
                      <a:r>
                        <a:rPr lang="en-US" sz="2000" b="1" i="0" dirty="0">
                          <a:effectLst/>
                          <a:latin typeface="Arial" charset="0"/>
                          <a:ea typeface="Arial" charset="0"/>
                          <a:cs typeface="Arial" charset="0"/>
                        </a:rPr>
                        <a:t>=07:45:52</a:t>
                      </a:r>
                    </a:p>
                  </a:txBody>
                  <a:tcPr marL="68580" marR="68580" marT="0" marB="0" anchor="ctr"/>
                </a:tc>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resources_used.cput</a:t>
                      </a:r>
                      <a:r>
                        <a:rPr lang="en-US" sz="2000" b="1" i="0" dirty="0">
                          <a:effectLst/>
                          <a:latin typeface="Arial" charset="0"/>
                          <a:ea typeface="Arial" charset="0"/>
                          <a:cs typeface="Arial" charset="0"/>
                        </a:rPr>
                        <a:t>=05:14:17</a:t>
                      </a:r>
                    </a:p>
                  </a:txBody>
                  <a:tcPr marL="68580" marR="68580" marT="0" marB="0" anchor="ctr"/>
                </a:tc>
              </a:tr>
              <a:tr h="454371">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resources_used.mem</a:t>
                      </a:r>
                      <a:r>
                        <a:rPr lang="en-US" sz="2000" b="1" i="0" dirty="0">
                          <a:effectLst/>
                          <a:latin typeface="Arial" charset="0"/>
                          <a:ea typeface="Arial" charset="0"/>
                          <a:cs typeface="Arial" charset="0"/>
                        </a:rPr>
                        <a:t>=3459788kb</a:t>
                      </a:r>
                    </a:p>
                  </a:txBody>
                  <a:tcPr marL="68580" marR="68580" marT="0" marB="0" anchor="ctr"/>
                </a:tc>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resources_used.mem</a:t>
                      </a:r>
                      <a:r>
                        <a:rPr lang="en-US" sz="2000" b="1" i="0" dirty="0">
                          <a:effectLst/>
                          <a:latin typeface="Arial" charset="0"/>
                          <a:ea typeface="Arial" charset="0"/>
                          <a:cs typeface="Arial" charset="0"/>
                        </a:rPr>
                        <a:t>=3453572kb</a:t>
                      </a:r>
                    </a:p>
                  </a:txBody>
                  <a:tcPr marL="68580" marR="68580" marT="0" marB="0" anchor="ctr"/>
                </a:tc>
              </a:tr>
              <a:tr h="454371">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resources_used.vmem</a:t>
                      </a:r>
                      <a:r>
                        <a:rPr lang="en-US" sz="2000" b="1" i="0" dirty="0" smtClean="0">
                          <a:effectLst/>
                          <a:latin typeface="Arial" charset="0"/>
                          <a:ea typeface="Arial" charset="0"/>
                          <a:cs typeface="Arial" charset="0"/>
                        </a:rPr>
                        <a:t>=</a:t>
                      </a:r>
                      <a:br>
                        <a:rPr lang="en-US" sz="2000" b="1" i="0" dirty="0" smtClean="0">
                          <a:effectLst/>
                          <a:latin typeface="Arial" charset="0"/>
                          <a:ea typeface="Arial" charset="0"/>
                          <a:cs typeface="Arial" charset="0"/>
                        </a:rPr>
                      </a:br>
                      <a:r>
                        <a:rPr lang="en-US" sz="2000" b="1" i="0" dirty="0" smtClean="0">
                          <a:effectLst/>
                          <a:latin typeface="Arial" charset="0"/>
                          <a:ea typeface="Arial" charset="0"/>
                          <a:cs typeface="Arial" charset="0"/>
                        </a:rPr>
                        <a:t>3498944kb</a:t>
                      </a:r>
                      <a:endParaRPr lang="en-US" sz="2000" b="1" i="0" dirty="0">
                        <a:effectLst/>
                        <a:latin typeface="Arial" charset="0"/>
                        <a:ea typeface="Arial" charset="0"/>
                        <a:cs typeface="Arial" charset="0"/>
                      </a:endParaRPr>
                    </a:p>
                  </a:txBody>
                  <a:tcPr marL="68580" marR="68580" marT="0" marB="0" anchor="ctr"/>
                </a:tc>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resources_used.vmem</a:t>
                      </a:r>
                      <a:r>
                        <a:rPr lang="en-US" sz="2000" b="1" i="0" dirty="0" smtClean="0">
                          <a:effectLst/>
                          <a:latin typeface="Arial" charset="0"/>
                          <a:ea typeface="Arial" charset="0"/>
                          <a:cs typeface="Arial" charset="0"/>
                        </a:rPr>
                        <a:t>=</a:t>
                      </a:r>
                      <a:br>
                        <a:rPr lang="en-US" sz="2000" b="1" i="0" dirty="0" smtClean="0">
                          <a:effectLst/>
                          <a:latin typeface="Arial" charset="0"/>
                          <a:ea typeface="Arial" charset="0"/>
                          <a:cs typeface="Arial" charset="0"/>
                        </a:rPr>
                      </a:br>
                      <a:r>
                        <a:rPr lang="en-US" sz="2000" b="1" i="0" dirty="0" smtClean="0">
                          <a:effectLst/>
                          <a:latin typeface="Arial" charset="0"/>
                          <a:ea typeface="Arial" charset="0"/>
                          <a:cs typeface="Arial" charset="0"/>
                        </a:rPr>
                        <a:t>3690128kb</a:t>
                      </a:r>
                      <a:endParaRPr lang="en-US" sz="2000" b="1" i="0" dirty="0">
                        <a:effectLst/>
                        <a:latin typeface="Arial" charset="0"/>
                        <a:ea typeface="Arial" charset="0"/>
                        <a:cs typeface="Arial" charset="0"/>
                      </a:endParaRPr>
                    </a:p>
                  </a:txBody>
                  <a:tcPr marL="68580" marR="68580" marT="0" marB="0" anchor="ctr"/>
                </a:tc>
              </a:tr>
              <a:tr h="454371">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resources_used.walltime</a:t>
                      </a:r>
                      <a:r>
                        <a:rPr lang="en-US" sz="2000" b="1" i="0" dirty="0" smtClean="0">
                          <a:effectLst/>
                          <a:latin typeface="Arial" charset="0"/>
                          <a:ea typeface="Arial" charset="0"/>
                          <a:cs typeface="Arial" charset="0"/>
                        </a:rPr>
                        <a:t>=</a:t>
                      </a:r>
                      <a:br>
                        <a:rPr lang="en-US" sz="2000" b="1" i="0" dirty="0" smtClean="0">
                          <a:effectLst/>
                          <a:latin typeface="Arial" charset="0"/>
                          <a:ea typeface="Arial" charset="0"/>
                          <a:cs typeface="Arial" charset="0"/>
                        </a:rPr>
                      </a:br>
                      <a:r>
                        <a:rPr lang="en-US" sz="2000" b="1" i="0" dirty="0" smtClean="0">
                          <a:effectLst/>
                          <a:latin typeface="Arial" charset="0"/>
                          <a:ea typeface="Arial" charset="0"/>
                          <a:cs typeface="Arial" charset="0"/>
                        </a:rPr>
                        <a:t>07:53:22</a:t>
                      </a:r>
                      <a:endParaRPr lang="en-US" sz="2000" b="1" i="0" dirty="0">
                        <a:effectLst/>
                        <a:latin typeface="Arial" charset="0"/>
                        <a:ea typeface="Arial" charset="0"/>
                        <a:cs typeface="Arial" charset="0"/>
                      </a:endParaRPr>
                    </a:p>
                  </a:txBody>
                  <a:tcPr marL="68580" marR="68580" marT="0" marB="0" anchor="ctr"/>
                </a:tc>
                <a:tc>
                  <a:txBody>
                    <a:bodyPr/>
                    <a:lstStyle/>
                    <a:p>
                      <a:pPr marL="0" marR="0" algn="ctr">
                        <a:lnSpc>
                          <a:spcPct val="107000"/>
                        </a:lnSpc>
                        <a:spcBef>
                          <a:spcPts val="0"/>
                        </a:spcBef>
                        <a:spcAft>
                          <a:spcPts val="0"/>
                        </a:spcAft>
                      </a:pPr>
                      <a:r>
                        <a:rPr lang="en-US" sz="2000" b="1" i="0" dirty="0" err="1">
                          <a:effectLst/>
                          <a:latin typeface="Arial" charset="0"/>
                          <a:ea typeface="Arial" charset="0"/>
                          <a:cs typeface="Arial" charset="0"/>
                        </a:rPr>
                        <a:t>resources_used.walltime</a:t>
                      </a:r>
                      <a:r>
                        <a:rPr lang="en-US" sz="2000" b="1" i="0" dirty="0" smtClean="0">
                          <a:effectLst/>
                          <a:latin typeface="Arial" charset="0"/>
                          <a:ea typeface="Arial" charset="0"/>
                          <a:cs typeface="Arial" charset="0"/>
                        </a:rPr>
                        <a:t>=</a:t>
                      </a:r>
                      <a:br>
                        <a:rPr lang="en-US" sz="2000" b="1" i="0" dirty="0" smtClean="0">
                          <a:effectLst/>
                          <a:latin typeface="Arial" charset="0"/>
                          <a:ea typeface="Arial" charset="0"/>
                          <a:cs typeface="Arial" charset="0"/>
                        </a:rPr>
                      </a:br>
                      <a:r>
                        <a:rPr lang="en-US" sz="2000" b="1" i="0" dirty="0" smtClean="0">
                          <a:effectLst/>
                          <a:latin typeface="Arial" charset="0"/>
                          <a:ea typeface="Arial" charset="0"/>
                          <a:cs typeface="Arial" charset="0"/>
                        </a:rPr>
                        <a:t>05:19:17</a:t>
                      </a:r>
                      <a:endParaRPr lang="en-US" sz="2000" b="1" i="0" dirty="0">
                        <a:effectLst/>
                        <a:latin typeface="Arial" charset="0"/>
                        <a:ea typeface="Arial" charset="0"/>
                        <a:cs typeface="Arial" charset="0"/>
                      </a:endParaRPr>
                    </a:p>
                  </a:txBody>
                  <a:tcPr marL="68580" marR="68580" marT="0" marB="0" anchor="ctr"/>
                </a:tc>
              </a:tr>
            </a:tbl>
          </a:graphicData>
        </a:graphic>
      </p:graphicFrame>
      <p:pic>
        <p:nvPicPr>
          <p:cNvPr id="30" name="Picture 2" descr="http://www.broadberry.com/system_files/images/system_images/cut/sys-2022tg-h-libqrf_back_pullou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645557" y="11863137"/>
            <a:ext cx="1563231" cy="97884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www.supermicro.com/a_images/products/chassis/4U/SC846BE16-R920B_spec.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645558" y="5121816"/>
            <a:ext cx="1563231" cy="13090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948653" y="9202590"/>
            <a:ext cx="7686202" cy="5250748"/>
          </a:xfrm>
          <a:prstGeom prst="rect">
            <a:avLst/>
          </a:prstGeom>
        </p:spPr>
      </p:pic>
    </p:spTree>
    <p:extLst>
      <p:ext uri="{BB962C8B-B14F-4D97-AF65-F5344CB8AC3E}">
        <p14:creationId xmlns:p14="http://schemas.microsoft.com/office/powerpoint/2010/main" val="291800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2671</TotalTime>
  <Words>1154</Words>
  <Application>Microsoft Macintosh PowerPoint</Application>
  <PresentationFormat>Custom</PresentationFormat>
  <Paragraphs>113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Calibri Light</vt:lpstr>
      <vt:lpstr>Courier New</vt:lpstr>
      <vt:lpstr>Monotype Corsiva</vt:lpstr>
      <vt:lpstr>Verdana</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Trejo</dc:creator>
  <cp:lastModifiedBy>Joseph Picone</cp:lastModifiedBy>
  <cp:revision>107</cp:revision>
  <dcterms:created xsi:type="dcterms:W3CDTF">2015-07-15T21:31:39Z</dcterms:created>
  <dcterms:modified xsi:type="dcterms:W3CDTF">2015-07-23T05:41:20Z</dcterms:modified>
</cp:coreProperties>
</file>