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6576000" cy="27432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11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1pPr>
    <a:lvl2pPr marL="457149" algn="l" rtl="0" fontAlgn="base">
      <a:spcBef>
        <a:spcPct val="0"/>
      </a:spcBef>
      <a:spcAft>
        <a:spcPct val="0"/>
      </a:spcAft>
      <a:defRPr sz="2411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2pPr>
    <a:lvl3pPr marL="914298" algn="l" rtl="0" fontAlgn="base">
      <a:spcBef>
        <a:spcPct val="0"/>
      </a:spcBef>
      <a:spcAft>
        <a:spcPct val="0"/>
      </a:spcAft>
      <a:defRPr sz="2411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3pPr>
    <a:lvl4pPr marL="1371448" algn="l" rtl="0" fontAlgn="base">
      <a:spcBef>
        <a:spcPct val="0"/>
      </a:spcBef>
      <a:spcAft>
        <a:spcPct val="0"/>
      </a:spcAft>
      <a:defRPr sz="2411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4pPr>
    <a:lvl5pPr marL="1828597" algn="l" rtl="0" fontAlgn="base">
      <a:spcBef>
        <a:spcPct val="0"/>
      </a:spcBef>
      <a:spcAft>
        <a:spcPct val="0"/>
      </a:spcAft>
      <a:defRPr sz="2411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5pPr>
    <a:lvl6pPr marL="2285746" algn="l" defTabSz="914298" rtl="0" eaLnBrk="1" latinLnBrk="0" hangingPunct="1">
      <a:defRPr sz="2411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6pPr>
    <a:lvl7pPr marL="2742895" algn="l" defTabSz="914298" rtl="0" eaLnBrk="1" latinLnBrk="0" hangingPunct="1">
      <a:defRPr sz="2411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7pPr>
    <a:lvl8pPr marL="3200044" algn="l" defTabSz="914298" rtl="0" eaLnBrk="1" latinLnBrk="0" hangingPunct="1">
      <a:defRPr sz="2411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8pPr>
    <a:lvl9pPr marL="3657193" algn="l" defTabSz="914298" rtl="0" eaLnBrk="1" latinLnBrk="0" hangingPunct="1">
      <a:defRPr sz="2411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 userDrawn="1">
          <p15:clr>
            <a:srgbClr val="A4A3A4"/>
          </p15:clr>
        </p15:guide>
        <p15:guide id="2" orient="horz" pos="328" userDrawn="1">
          <p15:clr>
            <a:srgbClr val="A4A3A4"/>
          </p15:clr>
        </p15:guide>
        <p15:guide id="3" pos="2831" userDrawn="1">
          <p15:clr>
            <a:srgbClr val="A4A3A4"/>
          </p15:clr>
        </p15:guide>
        <p15:guide id="5" pos="5736" userDrawn="1">
          <p15:clr>
            <a:srgbClr val="A4A3A4"/>
          </p15:clr>
        </p15:guide>
        <p15:guide id="6" pos="21096" userDrawn="1">
          <p15:clr>
            <a:srgbClr val="A4A3A4"/>
          </p15:clr>
        </p15:guide>
        <p15:guide id="7" pos="14424" userDrawn="1">
          <p15:clr>
            <a:srgbClr val="A4A3A4"/>
          </p15:clr>
        </p15:guide>
        <p15:guide id="8" pos="12796" userDrawn="1">
          <p15:clr>
            <a:srgbClr val="A4A3A4"/>
          </p15:clr>
        </p15:guide>
        <p15:guide id="9" orient="horz" pos="17113" userDrawn="1">
          <p15:clr>
            <a:srgbClr val="A4A3A4"/>
          </p15:clr>
        </p15:guide>
        <p15:guide id="10" pos="14808" userDrawn="1">
          <p15:clr>
            <a:srgbClr val="A4A3A4"/>
          </p15:clr>
        </p15:guide>
        <p15:guide id="11" pos="17424" userDrawn="1">
          <p15:clr>
            <a:srgbClr val="A4A3A4"/>
          </p15:clr>
        </p15:guide>
        <p15:guide id="12" pos="22261" userDrawn="1">
          <p15:clr>
            <a:srgbClr val="A4A3A4"/>
          </p15:clr>
        </p15:guide>
        <p15:guide id="13" pos="288" userDrawn="1">
          <p15:clr>
            <a:srgbClr val="A4A3A4"/>
          </p15:clr>
        </p15:guide>
        <p15:guide id="14" pos="22882" userDrawn="1">
          <p15:clr>
            <a:srgbClr val="A4A3A4"/>
          </p15:clr>
        </p15:guide>
        <p15:guide id="15" orient="horz" pos="16992" userDrawn="1">
          <p15:clr>
            <a:srgbClr val="A4A3A4"/>
          </p15:clr>
        </p15:guide>
        <p15:guide id="16" pos="5976" userDrawn="1">
          <p15:clr>
            <a:srgbClr val="A4A3A4"/>
          </p15:clr>
        </p15:guide>
        <p15:guide id="18" pos="11376" userDrawn="1">
          <p15:clr>
            <a:srgbClr val="A4A3A4"/>
          </p15:clr>
        </p15:guide>
        <p15:guide id="19" pos="11664" userDrawn="1">
          <p15:clr>
            <a:srgbClr val="A4A3A4"/>
          </p15:clr>
        </p15:guide>
        <p15:guide id="20" pos="11520" userDrawn="1">
          <p15:clr>
            <a:srgbClr val="A4A3A4"/>
          </p15:clr>
        </p15:guide>
        <p15:guide id="21" pos="17064" userDrawn="1">
          <p15:clr>
            <a:srgbClr val="A4A3A4"/>
          </p15:clr>
        </p15:guide>
        <p15:guide id="22" pos="173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333399"/>
    <a:srgbClr val="0000FF"/>
    <a:srgbClr val="F9F9F9"/>
    <a:srgbClr val="F2F2F2"/>
    <a:srgbClr val="C9C9ED"/>
    <a:srgbClr val="BE0F34"/>
    <a:srgbClr val="FFF3F3"/>
    <a:srgbClr val="F0F0FA"/>
    <a:srgbClr val="FFF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81" autoAdjust="0"/>
    <p:restoredTop sz="95392" autoAdjust="0"/>
  </p:normalViewPr>
  <p:slideViewPr>
    <p:cSldViewPr snapToGrid="0" showGuides="1">
      <p:cViewPr>
        <p:scale>
          <a:sx n="33" d="100"/>
          <a:sy n="33" d="100"/>
        </p:scale>
        <p:origin x="269" y="19"/>
      </p:cViewPr>
      <p:guideLst>
        <p:guide orient="horz" pos="8640"/>
        <p:guide orient="horz" pos="328"/>
        <p:guide pos="2831"/>
        <p:guide pos="5736"/>
        <p:guide pos="21096"/>
        <p:guide pos="14424"/>
        <p:guide pos="12796"/>
        <p:guide orient="horz" pos="17113"/>
        <p:guide pos="14808"/>
        <p:guide pos="17424"/>
        <p:guide pos="22261"/>
        <p:guide pos="288"/>
        <p:guide pos="22882"/>
        <p:guide orient="horz" pos="16992"/>
        <p:guide pos="5976"/>
        <p:guide pos="11376"/>
        <p:guide pos="11664"/>
        <p:guide pos="11520"/>
        <p:guide pos="17064"/>
        <p:guide pos="1730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200"/>
            </a:lvl1pPr>
          </a:lstStyle>
          <a:p>
            <a:pPr>
              <a:defRPr/>
            </a:pPr>
            <a:fld id="{1D941F17-B025-4BAA-9A7A-F5801763A34F}" type="datetime1">
              <a:rPr lang="en-US"/>
              <a:pPr>
                <a:defRPr/>
              </a:pPr>
              <a:t>12/10/2015</a:t>
            </a:fld>
            <a:endParaRPr lang="en-US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200"/>
            </a:lvl1pPr>
          </a:lstStyle>
          <a:p>
            <a:pPr>
              <a:defRPr/>
            </a:pPr>
            <a:fld id="{7164F600-FCDE-4693-AEFA-BCE463254D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408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17721" tIns="8861" rIns="17721" bIns="8861" rtlCol="0"/>
          <a:lstStyle>
            <a:lvl1pPr algn="l">
              <a:defRPr sz="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algn="r">
              <a:defRPr sz="200"/>
            </a:lvl1pPr>
          </a:lstStyle>
          <a:p>
            <a:pPr>
              <a:defRPr/>
            </a:pPr>
            <a:fld id="{718A947C-AE5D-4AA4-B479-7DBBBB3EE248}" type="datetime1">
              <a:rPr lang="en-US"/>
              <a:pPr>
                <a:defRPr/>
              </a:pPr>
              <a:t>12/10/2015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721" tIns="8861" rIns="17721" bIns="8861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17721" tIns="8861" rIns="17721" bIns="886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17721" tIns="8861" rIns="17721" bIns="8861" rtlCol="0" anchor="b"/>
          <a:lstStyle>
            <a:lvl1pPr algn="l">
              <a:defRPr sz="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algn="r">
              <a:defRPr sz="200"/>
            </a:lvl1pPr>
          </a:lstStyle>
          <a:p>
            <a:pPr>
              <a:defRPr/>
            </a:pPr>
            <a:fld id="{ECB238E2-453A-49B1-BA45-8712F4F11F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7614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149" rtl="0" eaLnBrk="0" fontAlgn="base" hangingPunct="0">
      <a:spcBef>
        <a:spcPct val="30000"/>
      </a:spcBef>
      <a:spcAft>
        <a:spcPct val="0"/>
      </a:spcAft>
      <a:defRPr sz="1167" kern="1200">
        <a:solidFill>
          <a:schemeClr val="tx1"/>
        </a:solidFill>
        <a:latin typeface="+mn-lt"/>
        <a:ea typeface="ＭＳ Ｐゴシック" pitchFamily="-111" charset="-128"/>
        <a:cs typeface="ＭＳ Ｐゴシック" pitchFamily="-111" charset="-128"/>
      </a:defRPr>
    </a:lvl1pPr>
    <a:lvl2pPr marL="457149" algn="l" defTabSz="457149" rtl="0" eaLnBrk="0" fontAlgn="base" hangingPunct="0">
      <a:spcBef>
        <a:spcPct val="30000"/>
      </a:spcBef>
      <a:spcAft>
        <a:spcPct val="0"/>
      </a:spcAft>
      <a:defRPr sz="1167" kern="1200">
        <a:solidFill>
          <a:schemeClr val="tx1"/>
        </a:solidFill>
        <a:latin typeface="+mn-lt"/>
        <a:ea typeface="ＭＳ Ｐゴシック" pitchFamily="-111" charset="-128"/>
        <a:cs typeface="+mn-cs"/>
      </a:defRPr>
    </a:lvl2pPr>
    <a:lvl3pPr marL="914298" algn="l" defTabSz="457149" rtl="0" eaLnBrk="0" fontAlgn="base" hangingPunct="0">
      <a:spcBef>
        <a:spcPct val="30000"/>
      </a:spcBef>
      <a:spcAft>
        <a:spcPct val="0"/>
      </a:spcAft>
      <a:defRPr sz="1167" kern="1200">
        <a:solidFill>
          <a:schemeClr val="tx1"/>
        </a:solidFill>
        <a:latin typeface="+mn-lt"/>
        <a:ea typeface="ＭＳ Ｐゴシック" pitchFamily="-111" charset="-128"/>
        <a:cs typeface="+mn-cs"/>
      </a:defRPr>
    </a:lvl3pPr>
    <a:lvl4pPr marL="1371448" algn="l" defTabSz="457149" rtl="0" eaLnBrk="0" fontAlgn="base" hangingPunct="0">
      <a:spcBef>
        <a:spcPct val="30000"/>
      </a:spcBef>
      <a:spcAft>
        <a:spcPct val="0"/>
      </a:spcAft>
      <a:defRPr sz="1167" kern="1200">
        <a:solidFill>
          <a:schemeClr val="tx1"/>
        </a:solidFill>
        <a:latin typeface="+mn-lt"/>
        <a:ea typeface="ＭＳ Ｐゴシック" pitchFamily="-111" charset="-128"/>
        <a:cs typeface="+mn-cs"/>
      </a:defRPr>
    </a:lvl4pPr>
    <a:lvl5pPr marL="1828597" algn="l" defTabSz="457149" rtl="0" eaLnBrk="0" fontAlgn="base" hangingPunct="0">
      <a:spcBef>
        <a:spcPct val="30000"/>
      </a:spcBef>
      <a:spcAft>
        <a:spcPct val="0"/>
      </a:spcAft>
      <a:defRPr sz="1167" kern="1200">
        <a:solidFill>
          <a:schemeClr val="tx1"/>
        </a:solidFill>
        <a:latin typeface="+mn-lt"/>
        <a:ea typeface="ＭＳ Ｐゴシック" pitchFamily="-111" charset="-128"/>
        <a:cs typeface="+mn-cs"/>
      </a:defRPr>
    </a:lvl5pPr>
    <a:lvl6pPr marL="2285746" algn="l" defTabSz="457149" rtl="0" eaLnBrk="1" latinLnBrk="0" hangingPunct="1">
      <a:defRPr sz="1167" kern="1200">
        <a:solidFill>
          <a:schemeClr val="tx1"/>
        </a:solidFill>
        <a:latin typeface="+mn-lt"/>
        <a:ea typeface="+mn-ea"/>
        <a:cs typeface="+mn-cs"/>
      </a:defRPr>
    </a:lvl6pPr>
    <a:lvl7pPr marL="2742895" algn="l" defTabSz="457149" rtl="0" eaLnBrk="1" latinLnBrk="0" hangingPunct="1">
      <a:defRPr sz="1167" kern="1200">
        <a:solidFill>
          <a:schemeClr val="tx1"/>
        </a:solidFill>
        <a:latin typeface="+mn-lt"/>
        <a:ea typeface="+mn-ea"/>
        <a:cs typeface="+mn-cs"/>
      </a:defRPr>
    </a:lvl7pPr>
    <a:lvl8pPr marL="3200044" algn="l" defTabSz="457149" rtl="0" eaLnBrk="1" latinLnBrk="0" hangingPunct="1">
      <a:defRPr sz="1167" kern="1200">
        <a:solidFill>
          <a:schemeClr val="tx1"/>
        </a:solidFill>
        <a:latin typeface="+mn-lt"/>
        <a:ea typeface="+mn-ea"/>
        <a:cs typeface="+mn-cs"/>
      </a:defRPr>
    </a:lvl8pPr>
    <a:lvl9pPr marL="3657193" algn="l" defTabSz="457149" rtl="0" eaLnBrk="1" latinLnBrk="0" hangingPunct="1">
      <a:defRPr sz="116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6B63862-3AF5-4819-AC91-87370E59704A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5066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165" y="10226676"/>
            <a:ext cx="43526075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325" y="18653126"/>
            <a:ext cx="35845750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19881" indent="0" algn="ctr">
              <a:buNone/>
              <a:defRPr/>
            </a:lvl2pPr>
            <a:lvl3pPr marL="839763" indent="0" algn="ctr">
              <a:buNone/>
              <a:defRPr/>
            </a:lvl3pPr>
            <a:lvl4pPr marL="1259644" indent="0" algn="ctr">
              <a:buNone/>
              <a:defRPr/>
            </a:lvl4pPr>
            <a:lvl5pPr marL="1679525" indent="0" algn="ctr">
              <a:buNone/>
              <a:defRPr/>
            </a:lvl5pPr>
            <a:lvl6pPr marL="2099406" indent="0" algn="ctr">
              <a:buNone/>
              <a:defRPr/>
            </a:lvl6pPr>
            <a:lvl7pPr marL="2519288" indent="0" algn="ctr">
              <a:buNone/>
              <a:defRPr/>
            </a:lvl7pPr>
            <a:lvl8pPr marL="2939169" indent="0" algn="ctr">
              <a:buNone/>
              <a:defRPr/>
            </a:lvl8pPr>
            <a:lvl9pPr marL="335905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5ACE8-194B-4A62-B460-7281DDF9DF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1953E-9503-4DD1-99A1-32841EFF5F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485515" y="2925764"/>
            <a:ext cx="10880725" cy="263350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0163" y="2925764"/>
            <a:ext cx="32492950" cy="263350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84F1E-8517-4ADB-85E5-800CF21BA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C1027-0BBD-4C87-8DBE-7F6A416B1E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3" y="21153438"/>
            <a:ext cx="43526075" cy="6537325"/>
          </a:xfrm>
        </p:spPr>
        <p:txBody>
          <a:bodyPr anchor="t"/>
          <a:lstStyle>
            <a:lvl1pPr algn="l">
              <a:defRPr sz="364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3" y="13952538"/>
            <a:ext cx="43526075" cy="7200900"/>
          </a:xfrm>
        </p:spPr>
        <p:txBody>
          <a:bodyPr anchor="b"/>
          <a:lstStyle>
            <a:lvl1pPr marL="0" indent="0">
              <a:buNone/>
              <a:defRPr sz="1857"/>
            </a:lvl1pPr>
            <a:lvl2pPr marL="419881" indent="0">
              <a:buNone/>
              <a:defRPr sz="1643"/>
            </a:lvl2pPr>
            <a:lvl3pPr marL="839763" indent="0">
              <a:buNone/>
              <a:defRPr sz="1500"/>
            </a:lvl3pPr>
            <a:lvl4pPr marL="1259644" indent="0">
              <a:buNone/>
              <a:defRPr sz="1286"/>
            </a:lvl4pPr>
            <a:lvl5pPr marL="1679525" indent="0">
              <a:buNone/>
              <a:defRPr sz="1286"/>
            </a:lvl5pPr>
            <a:lvl6pPr marL="2099406" indent="0">
              <a:buNone/>
              <a:defRPr sz="1286"/>
            </a:lvl6pPr>
            <a:lvl7pPr marL="2519288" indent="0">
              <a:buNone/>
              <a:defRPr sz="1286"/>
            </a:lvl7pPr>
            <a:lvl8pPr marL="2939169" indent="0">
              <a:buNone/>
              <a:defRPr sz="1286"/>
            </a:lvl8pPr>
            <a:lvl9pPr marL="3359050" indent="0">
              <a:buNone/>
              <a:defRPr sz="128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167A8-4CA0-4DC2-8EF9-929AD6F129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164" y="9510714"/>
            <a:ext cx="21686837" cy="19750087"/>
          </a:xfrm>
        </p:spPr>
        <p:txBody>
          <a:bodyPr/>
          <a:lstStyle>
            <a:lvl1pPr>
              <a:defRPr sz="2571"/>
            </a:lvl1pPr>
            <a:lvl2pPr>
              <a:defRPr sz="2214"/>
            </a:lvl2pPr>
            <a:lvl3pPr>
              <a:defRPr sz="1857"/>
            </a:lvl3pPr>
            <a:lvl4pPr>
              <a:defRPr sz="1643"/>
            </a:lvl4pPr>
            <a:lvl5pPr>
              <a:defRPr sz="1643"/>
            </a:lvl5pPr>
            <a:lvl6pPr>
              <a:defRPr sz="1643"/>
            </a:lvl6pPr>
            <a:lvl7pPr>
              <a:defRPr sz="1643"/>
            </a:lvl7pPr>
            <a:lvl8pPr>
              <a:defRPr sz="1643"/>
            </a:lvl8pPr>
            <a:lvl9pPr>
              <a:defRPr sz="164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79402" y="9510714"/>
            <a:ext cx="21686838" cy="19750087"/>
          </a:xfrm>
        </p:spPr>
        <p:txBody>
          <a:bodyPr/>
          <a:lstStyle>
            <a:lvl1pPr>
              <a:defRPr sz="2571"/>
            </a:lvl1pPr>
            <a:lvl2pPr>
              <a:defRPr sz="2214"/>
            </a:lvl2pPr>
            <a:lvl3pPr>
              <a:defRPr sz="1857"/>
            </a:lvl3pPr>
            <a:lvl4pPr>
              <a:defRPr sz="1643"/>
            </a:lvl4pPr>
            <a:lvl5pPr>
              <a:defRPr sz="1643"/>
            </a:lvl5pPr>
            <a:lvl6pPr>
              <a:defRPr sz="1643"/>
            </a:lvl6pPr>
            <a:lvl7pPr>
              <a:defRPr sz="1643"/>
            </a:lvl7pPr>
            <a:lvl8pPr>
              <a:defRPr sz="1643"/>
            </a:lvl8pPr>
            <a:lvl9pPr>
              <a:defRPr sz="164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BB099-9A7D-4ECF-9460-FE7EFB36B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40" y="1317625"/>
            <a:ext cx="46085125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638" y="7369175"/>
            <a:ext cx="22625050" cy="3070225"/>
          </a:xfrm>
        </p:spPr>
        <p:txBody>
          <a:bodyPr anchor="b"/>
          <a:lstStyle>
            <a:lvl1pPr marL="0" indent="0">
              <a:buNone/>
              <a:defRPr sz="2214" b="1"/>
            </a:lvl1pPr>
            <a:lvl2pPr marL="419881" indent="0">
              <a:buNone/>
              <a:defRPr sz="1857" b="1"/>
            </a:lvl2pPr>
            <a:lvl3pPr marL="839763" indent="0">
              <a:buNone/>
              <a:defRPr sz="1643" b="1"/>
            </a:lvl3pPr>
            <a:lvl4pPr marL="1259644" indent="0">
              <a:buNone/>
              <a:defRPr sz="1500" b="1"/>
            </a:lvl4pPr>
            <a:lvl5pPr marL="1679525" indent="0">
              <a:buNone/>
              <a:defRPr sz="1500" b="1"/>
            </a:lvl5pPr>
            <a:lvl6pPr marL="2099406" indent="0">
              <a:buNone/>
              <a:defRPr sz="1500" b="1"/>
            </a:lvl6pPr>
            <a:lvl7pPr marL="2519288" indent="0">
              <a:buNone/>
              <a:defRPr sz="1500" b="1"/>
            </a:lvl7pPr>
            <a:lvl8pPr marL="2939169" indent="0">
              <a:buNone/>
              <a:defRPr sz="1500" b="1"/>
            </a:lvl8pPr>
            <a:lvl9pPr marL="335905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638" y="10439401"/>
            <a:ext cx="22625050" cy="18965863"/>
          </a:xfrm>
        </p:spPr>
        <p:txBody>
          <a:bodyPr/>
          <a:lstStyle>
            <a:lvl1pPr>
              <a:defRPr sz="2214"/>
            </a:lvl1pPr>
            <a:lvl2pPr>
              <a:defRPr sz="1857"/>
            </a:lvl2pPr>
            <a:lvl3pPr>
              <a:defRPr sz="1643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777" y="7369175"/>
            <a:ext cx="22632988" cy="3070225"/>
          </a:xfrm>
        </p:spPr>
        <p:txBody>
          <a:bodyPr anchor="b"/>
          <a:lstStyle>
            <a:lvl1pPr marL="0" indent="0">
              <a:buNone/>
              <a:defRPr sz="2214" b="1"/>
            </a:lvl1pPr>
            <a:lvl2pPr marL="419881" indent="0">
              <a:buNone/>
              <a:defRPr sz="1857" b="1"/>
            </a:lvl2pPr>
            <a:lvl3pPr marL="839763" indent="0">
              <a:buNone/>
              <a:defRPr sz="1643" b="1"/>
            </a:lvl3pPr>
            <a:lvl4pPr marL="1259644" indent="0">
              <a:buNone/>
              <a:defRPr sz="1500" b="1"/>
            </a:lvl4pPr>
            <a:lvl5pPr marL="1679525" indent="0">
              <a:buNone/>
              <a:defRPr sz="1500" b="1"/>
            </a:lvl5pPr>
            <a:lvl6pPr marL="2099406" indent="0">
              <a:buNone/>
              <a:defRPr sz="1500" b="1"/>
            </a:lvl6pPr>
            <a:lvl7pPr marL="2519288" indent="0">
              <a:buNone/>
              <a:defRPr sz="1500" b="1"/>
            </a:lvl7pPr>
            <a:lvl8pPr marL="2939169" indent="0">
              <a:buNone/>
              <a:defRPr sz="1500" b="1"/>
            </a:lvl8pPr>
            <a:lvl9pPr marL="335905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777" y="10439401"/>
            <a:ext cx="22632988" cy="18965863"/>
          </a:xfrm>
        </p:spPr>
        <p:txBody>
          <a:bodyPr/>
          <a:lstStyle>
            <a:lvl1pPr>
              <a:defRPr sz="2214"/>
            </a:lvl1pPr>
            <a:lvl2pPr>
              <a:defRPr sz="1857"/>
            </a:lvl2pPr>
            <a:lvl3pPr>
              <a:defRPr sz="1643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75151-BAFE-4106-AD5E-7981054C7E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4E174-DED7-4029-8174-28A990BF0D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E7285-BD2F-4FA3-8A94-58E11AFDC3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311277"/>
            <a:ext cx="16846550" cy="5576888"/>
          </a:xfrm>
        </p:spPr>
        <p:txBody>
          <a:bodyPr anchor="b"/>
          <a:lstStyle>
            <a:lvl1pPr algn="l">
              <a:defRPr sz="185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963" y="1311277"/>
            <a:ext cx="28625800" cy="28093988"/>
          </a:xfrm>
        </p:spPr>
        <p:txBody>
          <a:bodyPr/>
          <a:lstStyle>
            <a:lvl1pPr>
              <a:defRPr sz="2929"/>
            </a:lvl1pPr>
            <a:lvl2pPr>
              <a:defRPr sz="2571"/>
            </a:lvl2pPr>
            <a:lvl3pPr>
              <a:defRPr sz="2214"/>
            </a:lvl3pPr>
            <a:lvl4pPr>
              <a:defRPr sz="1857"/>
            </a:lvl4pPr>
            <a:lvl5pPr>
              <a:defRPr sz="1857"/>
            </a:lvl5pPr>
            <a:lvl6pPr>
              <a:defRPr sz="1857"/>
            </a:lvl6pPr>
            <a:lvl7pPr>
              <a:defRPr sz="1857"/>
            </a:lvl7pPr>
            <a:lvl8pPr>
              <a:defRPr sz="1857"/>
            </a:lvl8pPr>
            <a:lvl9pPr>
              <a:defRPr sz="185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638" y="6888163"/>
            <a:ext cx="16846550" cy="22517100"/>
          </a:xfrm>
        </p:spPr>
        <p:txBody>
          <a:bodyPr/>
          <a:lstStyle>
            <a:lvl1pPr marL="0" indent="0">
              <a:buNone/>
              <a:defRPr sz="1286"/>
            </a:lvl1pPr>
            <a:lvl2pPr marL="419881" indent="0">
              <a:buNone/>
              <a:defRPr sz="1071"/>
            </a:lvl2pPr>
            <a:lvl3pPr marL="839763" indent="0">
              <a:buNone/>
              <a:defRPr sz="929"/>
            </a:lvl3pPr>
            <a:lvl4pPr marL="1259644" indent="0">
              <a:buNone/>
              <a:defRPr sz="857"/>
            </a:lvl4pPr>
            <a:lvl5pPr marL="1679525" indent="0">
              <a:buNone/>
              <a:defRPr sz="857"/>
            </a:lvl5pPr>
            <a:lvl6pPr marL="2099406" indent="0">
              <a:buNone/>
              <a:defRPr sz="857"/>
            </a:lvl6pPr>
            <a:lvl7pPr marL="2519288" indent="0">
              <a:buNone/>
              <a:defRPr sz="857"/>
            </a:lvl7pPr>
            <a:lvl8pPr marL="2939169" indent="0">
              <a:buNone/>
              <a:defRPr sz="857"/>
            </a:lvl8pPr>
            <a:lvl9pPr marL="3359050" indent="0">
              <a:buNone/>
              <a:defRPr sz="85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CCDD1-AEC0-4305-B05E-533338B07B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178" y="23042563"/>
            <a:ext cx="30724475" cy="2720975"/>
          </a:xfrm>
        </p:spPr>
        <p:txBody>
          <a:bodyPr anchor="b"/>
          <a:lstStyle>
            <a:lvl1pPr algn="l">
              <a:defRPr sz="185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178" y="2941639"/>
            <a:ext cx="30724475" cy="19750087"/>
          </a:xfrm>
        </p:spPr>
        <p:txBody>
          <a:bodyPr lIns="523996" tIns="261999" rIns="523996" bIns="261999"/>
          <a:lstStyle>
            <a:lvl1pPr marL="0" indent="0">
              <a:buNone/>
              <a:defRPr sz="2929"/>
            </a:lvl1pPr>
            <a:lvl2pPr marL="419881" indent="0">
              <a:buNone/>
              <a:defRPr sz="2571"/>
            </a:lvl2pPr>
            <a:lvl3pPr marL="839763" indent="0">
              <a:buNone/>
              <a:defRPr sz="2214"/>
            </a:lvl3pPr>
            <a:lvl4pPr marL="1259644" indent="0">
              <a:buNone/>
              <a:defRPr sz="1857"/>
            </a:lvl4pPr>
            <a:lvl5pPr marL="1679525" indent="0">
              <a:buNone/>
              <a:defRPr sz="1857"/>
            </a:lvl5pPr>
            <a:lvl6pPr marL="2099406" indent="0">
              <a:buNone/>
              <a:defRPr sz="1857"/>
            </a:lvl6pPr>
            <a:lvl7pPr marL="2519288" indent="0">
              <a:buNone/>
              <a:defRPr sz="1857"/>
            </a:lvl7pPr>
            <a:lvl8pPr marL="2939169" indent="0">
              <a:buNone/>
              <a:defRPr sz="1857"/>
            </a:lvl8pPr>
            <a:lvl9pPr marL="3359050" indent="0">
              <a:buNone/>
              <a:defRPr sz="1857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178" y="25763539"/>
            <a:ext cx="30724475" cy="3862387"/>
          </a:xfrm>
        </p:spPr>
        <p:txBody>
          <a:bodyPr/>
          <a:lstStyle>
            <a:lvl1pPr marL="0" indent="0">
              <a:buNone/>
              <a:defRPr sz="1286"/>
            </a:lvl1pPr>
            <a:lvl2pPr marL="419881" indent="0">
              <a:buNone/>
              <a:defRPr sz="1071"/>
            </a:lvl2pPr>
            <a:lvl3pPr marL="839763" indent="0">
              <a:buNone/>
              <a:defRPr sz="929"/>
            </a:lvl3pPr>
            <a:lvl4pPr marL="1259644" indent="0">
              <a:buNone/>
              <a:defRPr sz="857"/>
            </a:lvl4pPr>
            <a:lvl5pPr marL="1679525" indent="0">
              <a:buNone/>
              <a:defRPr sz="857"/>
            </a:lvl5pPr>
            <a:lvl6pPr marL="2099406" indent="0">
              <a:buNone/>
              <a:defRPr sz="857"/>
            </a:lvl6pPr>
            <a:lvl7pPr marL="2519288" indent="0">
              <a:buNone/>
              <a:defRPr sz="857"/>
            </a:lvl7pPr>
            <a:lvl8pPr marL="2939169" indent="0">
              <a:buNone/>
              <a:defRPr sz="857"/>
            </a:lvl8pPr>
            <a:lvl9pPr marL="3359050" indent="0">
              <a:buNone/>
              <a:defRPr sz="85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219F9-DB05-4D39-98A9-85EC91C4B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3200" y="2438400"/>
            <a:ext cx="3108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3200" y="7926388"/>
            <a:ext cx="31089600" cy="1645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43200" y="24993600"/>
            <a:ext cx="7620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>
            <a:lvl1pPr>
              <a:defRPr sz="4286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496800" y="24993600"/>
            <a:ext cx="11582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>
            <a:lvl1pPr algn="ctr">
              <a:defRPr sz="4286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6212800" y="24993600"/>
            <a:ext cx="7620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>
            <a:lvl1pPr algn="r">
              <a:defRPr sz="4286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7C10EFD-250F-4354-805C-9A21ADF925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47321" rtl="0" eaLnBrk="0" fontAlgn="base" hangingPunct="0">
        <a:spcBef>
          <a:spcPct val="0"/>
        </a:spcBef>
        <a:spcAft>
          <a:spcPct val="0"/>
        </a:spcAft>
        <a:defRPr sz="13715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2847321" rtl="0" eaLnBrk="0" fontAlgn="base" hangingPunct="0">
        <a:spcBef>
          <a:spcPct val="0"/>
        </a:spcBef>
        <a:spcAft>
          <a:spcPct val="0"/>
        </a:spcAft>
        <a:defRPr sz="13715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2847321" rtl="0" eaLnBrk="0" fontAlgn="base" hangingPunct="0">
        <a:spcBef>
          <a:spcPct val="0"/>
        </a:spcBef>
        <a:spcAft>
          <a:spcPct val="0"/>
        </a:spcAft>
        <a:defRPr sz="13715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2847321" rtl="0" eaLnBrk="0" fontAlgn="base" hangingPunct="0">
        <a:spcBef>
          <a:spcPct val="0"/>
        </a:spcBef>
        <a:spcAft>
          <a:spcPct val="0"/>
        </a:spcAft>
        <a:defRPr sz="13715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2847321" rtl="0" eaLnBrk="0" fontAlgn="base" hangingPunct="0">
        <a:spcBef>
          <a:spcPct val="0"/>
        </a:spcBef>
        <a:spcAft>
          <a:spcPct val="0"/>
        </a:spcAft>
        <a:defRPr sz="13715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5pPr>
      <a:lvl6pPr marL="419881" algn="ctr" defTabSz="3742484" rtl="0" fontAlgn="base">
        <a:spcBef>
          <a:spcPct val="0"/>
        </a:spcBef>
        <a:spcAft>
          <a:spcPct val="0"/>
        </a:spcAft>
        <a:defRPr sz="18000">
          <a:solidFill>
            <a:schemeClr val="tx2"/>
          </a:solidFill>
          <a:latin typeface="Times New Roman" pitchFamily="-65" charset="0"/>
        </a:defRPr>
      </a:lvl6pPr>
      <a:lvl7pPr marL="839763" algn="ctr" defTabSz="3742484" rtl="0" fontAlgn="base">
        <a:spcBef>
          <a:spcPct val="0"/>
        </a:spcBef>
        <a:spcAft>
          <a:spcPct val="0"/>
        </a:spcAft>
        <a:defRPr sz="18000">
          <a:solidFill>
            <a:schemeClr val="tx2"/>
          </a:solidFill>
          <a:latin typeface="Times New Roman" pitchFamily="-65" charset="0"/>
        </a:defRPr>
      </a:lvl7pPr>
      <a:lvl8pPr marL="1259644" algn="ctr" defTabSz="3742484" rtl="0" fontAlgn="base">
        <a:spcBef>
          <a:spcPct val="0"/>
        </a:spcBef>
        <a:spcAft>
          <a:spcPct val="0"/>
        </a:spcAft>
        <a:defRPr sz="18000">
          <a:solidFill>
            <a:schemeClr val="tx2"/>
          </a:solidFill>
          <a:latin typeface="Times New Roman" pitchFamily="-65" charset="0"/>
        </a:defRPr>
      </a:lvl8pPr>
      <a:lvl9pPr marL="1679525" algn="ctr" defTabSz="3742484" rtl="0" fontAlgn="base">
        <a:spcBef>
          <a:spcPct val="0"/>
        </a:spcBef>
        <a:spcAft>
          <a:spcPct val="0"/>
        </a:spcAft>
        <a:defRPr sz="18000">
          <a:solidFill>
            <a:schemeClr val="tx2"/>
          </a:solidFill>
          <a:latin typeface="Times New Roman" pitchFamily="-65" charset="0"/>
        </a:defRPr>
      </a:lvl9pPr>
    </p:titleStyle>
    <p:bodyStyle>
      <a:lvl1pPr marL="1068656" indent="-1068656" algn="l" defTabSz="2847321" rtl="0" eaLnBrk="0" fontAlgn="base" hangingPunct="0">
        <a:spcBef>
          <a:spcPct val="20000"/>
        </a:spcBef>
        <a:spcAft>
          <a:spcPct val="0"/>
        </a:spcAft>
        <a:buChar char="•"/>
        <a:defRPr sz="100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2313721" indent="-889332" algn="l" defTabSz="2847321" rtl="0" eaLnBrk="0" fontAlgn="base" hangingPunct="0">
        <a:spcBef>
          <a:spcPct val="20000"/>
        </a:spcBef>
        <a:spcAft>
          <a:spcPct val="0"/>
        </a:spcAft>
        <a:buChar char="–"/>
        <a:defRPr sz="8714">
          <a:solidFill>
            <a:schemeClr val="tx1"/>
          </a:solidFill>
          <a:latin typeface="+mn-lt"/>
          <a:ea typeface="ＭＳ Ｐゴシック" pitchFamily="-65" charset="-128"/>
        </a:defRPr>
      </a:lvl2pPr>
      <a:lvl3pPr marL="3558786" indent="-711466" algn="l" defTabSz="2847321" rtl="0" eaLnBrk="0" fontAlgn="base" hangingPunct="0">
        <a:spcBef>
          <a:spcPct val="20000"/>
        </a:spcBef>
        <a:spcAft>
          <a:spcPct val="0"/>
        </a:spcAft>
        <a:buChar char="•"/>
        <a:defRPr sz="7429">
          <a:solidFill>
            <a:schemeClr val="tx1"/>
          </a:solidFill>
          <a:latin typeface="+mn-lt"/>
          <a:ea typeface="ＭＳ Ｐゴシック" pitchFamily="-65" charset="-128"/>
        </a:defRPr>
      </a:lvl3pPr>
      <a:lvl4pPr marL="4983175" indent="-711466" algn="l" defTabSz="2847321" rtl="0" eaLnBrk="0" fontAlgn="base" hangingPunct="0">
        <a:spcBef>
          <a:spcPct val="20000"/>
        </a:spcBef>
        <a:spcAft>
          <a:spcPct val="0"/>
        </a:spcAft>
        <a:buChar char="–"/>
        <a:defRPr sz="6214">
          <a:solidFill>
            <a:schemeClr val="tx1"/>
          </a:solidFill>
          <a:latin typeface="+mn-lt"/>
          <a:ea typeface="ＭＳ Ｐゴシック" pitchFamily="-65" charset="-128"/>
        </a:defRPr>
      </a:lvl4pPr>
      <a:lvl5pPr marL="6406105" indent="-710008" algn="l" defTabSz="2847321" rtl="0" eaLnBrk="0" fontAlgn="base" hangingPunct="0">
        <a:spcBef>
          <a:spcPct val="20000"/>
        </a:spcBef>
        <a:spcAft>
          <a:spcPct val="0"/>
        </a:spcAft>
        <a:buChar char="»"/>
        <a:defRPr sz="6214">
          <a:solidFill>
            <a:schemeClr val="tx1"/>
          </a:solidFill>
          <a:latin typeface="+mn-lt"/>
          <a:ea typeface="ＭＳ Ｐゴシック" pitchFamily="-65" charset="-128"/>
        </a:defRPr>
      </a:lvl5pPr>
      <a:lvl6pPr marL="8840834" indent="-934528" algn="l" defTabSz="3742484" rtl="0" fontAlgn="base">
        <a:spcBef>
          <a:spcPct val="20000"/>
        </a:spcBef>
        <a:spcAft>
          <a:spcPct val="0"/>
        </a:spcAft>
        <a:buChar char="»"/>
        <a:defRPr sz="8143">
          <a:solidFill>
            <a:schemeClr val="tx1"/>
          </a:solidFill>
          <a:latin typeface="+mn-lt"/>
          <a:ea typeface="ＭＳ Ｐゴシック" pitchFamily="-65" charset="-128"/>
        </a:defRPr>
      </a:lvl6pPr>
      <a:lvl7pPr marL="9260715" indent="-934528" algn="l" defTabSz="3742484" rtl="0" fontAlgn="base">
        <a:spcBef>
          <a:spcPct val="20000"/>
        </a:spcBef>
        <a:spcAft>
          <a:spcPct val="0"/>
        </a:spcAft>
        <a:buChar char="»"/>
        <a:defRPr sz="8143">
          <a:solidFill>
            <a:schemeClr val="tx1"/>
          </a:solidFill>
          <a:latin typeface="+mn-lt"/>
          <a:ea typeface="ＭＳ Ｐゴシック" pitchFamily="-65" charset="-128"/>
        </a:defRPr>
      </a:lvl7pPr>
      <a:lvl8pPr marL="9680596" indent="-934528" algn="l" defTabSz="3742484" rtl="0" fontAlgn="base">
        <a:spcBef>
          <a:spcPct val="20000"/>
        </a:spcBef>
        <a:spcAft>
          <a:spcPct val="0"/>
        </a:spcAft>
        <a:buChar char="»"/>
        <a:defRPr sz="8143">
          <a:solidFill>
            <a:schemeClr val="tx1"/>
          </a:solidFill>
          <a:latin typeface="+mn-lt"/>
          <a:ea typeface="ＭＳ Ｐゴシック" pitchFamily="-65" charset="-128"/>
        </a:defRPr>
      </a:lvl8pPr>
      <a:lvl9pPr marL="10100478" indent="-934528" algn="l" defTabSz="3742484" rtl="0" fontAlgn="base">
        <a:spcBef>
          <a:spcPct val="20000"/>
        </a:spcBef>
        <a:spcAft>
          <a:spcPct val="0"/>
        </a:spcAft>
        <a:buChar char="»"/>
        <a:defRPr sz="8143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19881" rtl="0" eaLnBrk="1" latinLnBrk="0" hangingPunct="1">
        <a:defRPr sz="1643" kern="1200">
          <a:solidFill>
            <a:schemeClr val="tx1"/>
          </a:solidFill>
          <a:latin typeface="+mn-lt"/>
          <a:ea typeface="+mn-ea"/>
          <a:cs typeface="+mn-cs"/>
        </a:defRPr>
      </a:lvl1pPr>
      <a:lvl2pPr marL="419881" algn="l" defTabSz="419881" rtl="0" eaLnBrk="1" latinLnBrk="0" hangingPunct="1">
        <a:defRPr sz="1643" kern="1200">
          <a:solidFill>
            <a:schemeClr val="tx1"/>
          </a:solidFill>
          <a:latin typeface="+mn-lt"/>
          <a:ea typeface="+mn-ea"/>
          <a:cs typeface="+mn-cs"/>
        </a:defRPr>
      </a:lvl2pPr>
      <a:lvl3pPr marL="839763" algn="l" defTabSz="419881" rtl="0" eaLnBrk="1" latinLnBrk="0" hangingPunct="1">
        <a:defRPr sz="1643" kern="1200">
          <a:solidFill>
            <a:schemeClr val="tx1"/>
          </a:solidFill>
          <a:latin typeface="+mn-lt"/>
          <a:ea typeface="+mn-ea"/>
          <a:cs typeface="+mn-cs"/>
        </a:defRPr>
      </a:lvl3pPr>
      <a:lvl4pPr marL="1259644" algn="l" defTabSz="419881" rtl="0" eaLnBrk="1" latinLnBrk="0" hangingPunct="1">
        <a:defRPr sz="1643" kern="1200">
          <a:solidFill>
            <a:schemeClr val="tx1"/>
          </a:solidFill>
          <a:latin typeface="+mn-lt"/>
          <a:ea typeface="+mn-ea"/>
          <a:cs typeface="+mn-cs"/>
        </a:defRPr>
      </a:lvl4pPr>
      <a:lvl5pPr marL="1679525" algn="l" defTabSz="419881" rtl="0" eaLnBrk="1" latinLnBrk="0" hangingPunct="1">
        <a:defRPr sz="1643" kern="1200">
          <a:solidFill>
            <a:schemeClr val="tx1"/>
          </a:solidFill>
          <a:latin typeface="+mn-lt"/>
          <a:ea typeface="+mn-ea"/>
          <a:cs typeface="+mn-cs"/>
        </a:defRPr>
      </a:lvl5pPr>
      <a:lvl6pPr marL="2099406" algn="l" defTabSz="419881" rtl="0" eaLnBrk="1" latinLnBrk="0" hangingPunct="1">
        <a:defRPr sz="1643" kern="1200">
          <a:solidFill>
            <a:schemeClr val="tx1"/>
          </a:solidFill>
          <a:latin typeface="+mn-lt"/>
          <a:ea typeface="+mn-ea"/>
          <a:cs typeface="+mn-cs"/>
        </a:defRPr>
      </a:lvl6pPr>
      <a:lvl7pPr marL="2519288" algn="l" defTabSz="419881" rtl="0" eaLnBrk="1" latinLnBrk="0" hangingPunct="1">
        <a:defRPr sz="1643" kern="1200">
          <a:solidFill>
            <a:schemeClr val="tx1"/>
          </a:solidFill>
          <a:latin typeface="+mn-lt"/>
          <a:ea typeface="+mn-ea"/>
          <a:cs typeface="+mn-cs"/>
        </a:defRPr>
      </a:lvl7pPr>
      <a:lvl8pPr marL="2939169" algn="l" defTabSz="419881" rtl="0" eaLnBrk="1" latinLnBrk="0" hangingPunct="1">
        <a:defRPr sz="1643" kern="1200">
          <a:solidFill>
            <a:schemeClr val="tx1"/>
          </a:solidFill>
          <a:latin typeface="+mn-lt"/>
          <a:ea typeface="+mn-ea"/>
          <a:cs typeface="+mn-cs"/>
        </a:defRPr>
      </a:lvl8pPr>
      <a:lvl9pPr marL="3359050" algn="l" defTabSz="419881" rtl="0" eaLnBrk="1" latinLnBrk="0" hangingPunct="1">
        <a:defRPr sz="16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jp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jpg"/><Relationship Id="rId5" Type="http://schemas.openxmlformats.org/officeDocument/2006/relationships/image" Target="../media/image2.gif"/><Relationship Id="rId4" Type="http://schemas.openxmlformats.org/officeDocument/2006/relationships/image" Target="../media/image1.png"/><Relationship Id="rId9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27528666" y="3068871"/>
            <a:ext cx="8577072" cy="14866335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326571" tIns="32657" rIns="326571" bIns="32657"/>
          <a:lstStyle/>
          <a:p>
            <a:pPr lvl="0" defTabSz="695291">
              <a:spcAft>
                <a:spcPts val="1200"/>
              </a:spcAft>
              <a:tabLst>
                <a:tab pos="380981" algn="l"/>
              </a:tabLst>
              <a:defRPr/>
            </a:pPr>
            <a:r>
              <a:rPr lang="en-US" sz="3429" b="1" dirty="0">
                <a:solidFill>
                  <a:srgbClr val="333399"/>
                </a:solidFill>
                <a:latin typeface="Arial" panose="020B0604020202020204" pitchFamily="34" charset="0"/>
                <a:cs typeface="Arial" pitchFamily="34" charset="0"/>
              </a:rPr>
              <a:t>Preliminary Results</a:t>
            </a:r>
            <a:endParaRPr lang="en-US" sz="2400" b="1" dirty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42900" indent="-342900" defTabSz="171450">
              <a:spcAft>
                <a:spcPts val="54600"/>
              </a:spcAft>
              <a:buFont typeface="Arial" panose="020B0604020202020204" pitchFamily="34" charset="0"/>
              <a:buChar char="•"/>
              <a:tabLst>
                <a:tab pos="3309938" algn="l"/>
              </a:tabLst>
              <a:defRPr/>
            </a:pPr>
            <a:r>
              <a:rPr lang="en-US" sz="2400" b="1" dirty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Detection error rates</a:t>
            </a: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 defTabSz="695291">
              <a:spcAft>
                <a:spcPts val="32400"/>
              </a:spcAft>
              <a:buFont typeface="Arial" panose="020B0604020202020204" pitchFamily="34" charset="0"/>
              <a:buChar char="•"/>
              <a:tabLst>
                <a:tab pos="380981" algn="l"/>
              </a:tabLst>
              <a:defRPr/>
            </a:pPr>
            <a:r>
              <a:rPr lang="en-US" sz="2400" b="1" dirty="0">
                <a:ln w="0"/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Detection Error Tradeoff (DET) </a:t>
            </a:r>
            <a:r>
              <a:rPr lang="en-US" sz="2400" b="1" dirty="0" smtClean="0">
                <a:ln w="0"/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curve:</a:t>
            </a:r>
            <a:endParaRPr lang="en-US" sz="2400" b="1" dirty="0">
              <a:ln w="0"/>
              <a:solidFill>
                <a:srgbClr val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42900" indent="-342900" defTabSz="82296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 smtClean="0">
                <a:ln w="0"/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For low false alarm rates, which is the most important area of the DET curve for this application, performance is comparable.</a:t>
            </a:r>
          </a:p>
          <a:p>
            <a:pPr marL="342900" indent="-342900" defTabSz="82296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 smtClean="0">
                <a:ln w="0"/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additional feature typically increases computation time by </a:t>
            </a:r>
            <a:r>
              <a:rPr lang="en-US" sz="2400" b="1" smtClean="0">
                <a:ln w="0"/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14%.</a:t>
            </a:r>
            <a:endParaRPr lang="en-US" sz="2400" b="1" dirty="0">
              <a:ln w="0"/>
              <a:solidFill>
                <a:srgbClr val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42900" indent="-342900" defTabSz="171450">
              <a:spcAft>
                <a:spcPts val="58200"/>
              </a:spcAft>
              <a:buFont typeface="Arial" panose="020B0604020202020204" pitchFamily="34" charset="0"/>
              <a:buChar char="•"/>
              <a:tabLst>
                <a:tab pos="3309938" algn="l"/>
              </a:tabLst>
              <a:defRPr/>
            </a:pPr>
            <a:endParaRPr lang="en-US" sz="2400" b="1" dirty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9483987" y="3068874"/>
            <a:ext cx="8577072" cy="23905926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326571" tIns="32657" rIns="326571" bIns="32657"/>
          <a:lstStyle/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r>
              <a:rPr lang="en-US" sz="3429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itchFamily="34" charset="0"/>
              </a:rPr>
              <a:t>Mel Frequency Cepstral Coefficients</a:t>
            </a:r>
            <a:endParaRPr lang="en-US" sz="3429" b="1" dirty="0">
              <a:solidFill>
                <a:srgbClr val="333399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Machine learning algorithms based on hidden Markov models and deep learning are used to learn mappings of EEG events to diagnoses.</a:t>
            </a: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system accepts multichannel EEG raw data files as input. Desired output is a transcribed signal and a probability vector with various probable diagnoses.</a:t>
            </a: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Currently a filter bank-based cepstral analysis (</a:t>
            </a:r>
            <a:r>
              <a:rPr lang="en-US" sz="2400" b="1" dirty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MFCC) is used to convert EEG signals to features.</a:t>
            </a: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signal is analyzed in 1 sec epochs using 100 msec frames. HMMs are used to map frames to epochs and classify epochs.</a:t>
            </a: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endParaRPr lang="en-US" sz="2400" b="1" dirty="0" smtClean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endParaRPr lang="en-US" sz="2400" b="1" dirty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endParaRPr lang="en-US" sz="2400" b="1" dirty="0" smtClean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endParaRPr lang="en-US" sz="2400" b="1" dirty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endParaRPr lang="en-US" sz="2400" b="1" dirty="0" smtClean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endParaRPr lang="en-US" sz="2400" b="1" dirty="0" smtClean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endParaRPr lang="en-US" sz="2400" b="1" dirty="0" smtClean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endParaRPr lang="en-US" sz="2400" b="1" dirty="0" smtClean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</a:t>
            </a:r>
            <a:r>
              <a:rPr lang="en-US" sz="2400" b="1" dirty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differential energy feature is defined as the difference between the maximum and minimum energy in a window (typically 9 secs in duration</a:t>
            </a: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).</a:t>
            </a: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performance of a </a:t>
            </a: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pattern recognition </a:t>
            </a:r>
            <a:r>
              <a:rPr lang="en-US" sz="2400" b="1" dirty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system can be greatly enhanced by adding time derivatives to the basic static parameters. </a:t>
            </a: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Derivatives are calculated using a standard regression approach.</a:t>
            </a:r>
            <a:endParaRPr lang="en-US" sz="2400" b="1" dirty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delta features are calculated using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window of 5 frames centered about the current frame.</a:t>
            </a: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delta-delta features (acceleration) are calculated in the same way as the delta coefficients, but over the delta coefficients instead of over the static coefficients.</a:t>
            </a: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Derivatives accentuate spectral dynamics.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95291">
              <a:spcBef>
                <a:spcPts val="1800"/>
              </a:spcBef>
              <a:spcAft>
                <a:spcPts val="1200"/>
              </a:spcAft>
              <a:tabLst>
                <a:tab pos="380981" algn="l"/>
              </a:tabLst>
              <a:defRPr/>
            </a:pPr>
            <a:r>
              <a:rPr lang="en-US" sz="3429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Feature Extraction Methods</a:t>
            </a:r>
            <a:endParaRPr lang="en-US" sz="3429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424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Feature extraction reduces the sampled data sequence to a sequence of vectors that contain the most relevant information for classification:</a:t>
            </a:r>
            <a:endParaRPr lang="en-US" sz="2400" b="1" dirty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endParaRPr lang="en-US" sz="2400" b="1" dirty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defTabSz="638569">
              <a:spcBef>
                <a:spcPts val="0"/>
              </a:spcBef>
              <a:spcAft>
                <a:spcPts val="1286"/>
              </a:spcAft>
              <a:tabLst>
                <a:tab pos="349901" algn="l"/>
              </a:tabLst>
              <a:defRPr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marL="314911" indent="-314911" defTabSz="638569">
              <a:spcBef>
                <a:spcPts val="0"/>
              </a:spcBef>
              <a:spcAft>
                <a:spcPts val="1286"/>
              </a:spcAft>
              <a:buFont typeface="Arial" pitchFamily="34" charset="0"/>
              <a:buChar char="•"/>
              <a:tabLst>
                <a:tab pos="349901" algn="l"/>
              </a:tabLst>
              <a:defRPr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marL="314911" indent="-314911" defTabSz="638569">
              <a:spcBef>
                <a:spcPts val="0"/>
              </a:spcBef>
              <a:spcAft>
                <a:spcPts val="1286"/>
              </a:spcAft>
              <a:buFont typeface="Arial" pitchFamily="34" charset="0"/>
              <a:buChar char="•"/>
              <a:tabLst>
                <a:tab pos="349901" algn="l"/>
              </a:tabLst>
              <a:defRPr/>
            </a:pPr>
            <a:endParaRPr lang="en-US" sz="3200" b="1" dirty="0">
              <a:latin typeface="Arial" pitchFamily="34" charset="0"/>
              <a:cs typeface="Arial" pitchFamily="34" charset="0"/>
            </a:endParaRPr>
          </a:p>
          <a:p>
            <a:pPr marL="314911" indent="-314911" defTabSz="638569">
              <a:spcBef>
                <a:spcPts val="0"/>
              </a:spcBef>
              <a:spcAft>
                <a:spcPts val="1286"/>
              </a:spcAft>
              <a:buFont typeface="Arial" pitchFamily="34" charset="0"/>
              <a:buChar char="•"/>
              <a:tabLst>
                <a:tab pos="349901" algn="l"/>
              </a:tabLst>
              <a:defRPr/>
            </a:pPr>
            <a:endParaRPr lang="en-US" sz="2571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472010" y="3068871"/>
            <a:ext cx="8577072" cy="9438815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326571" tIns="32657" rIns="326571" bIns="32657"/>
          <a:lstStyle/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r>
              <a:rPr lang="en-US" sz="3429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itchFamily="34" charset="0"/>
              </a:rPr>
              <a:t>Abstract</a:t>
            </a:r>
            <a:endParaRPr lang="en-US" sz="3429" b="1" dirty="0">
              <a:solidFill>
                <a:srgbClr val="333399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emergence of big data and deep learning is enabling the ability to automatically learn how to interpret EEGs from a big data archive.</a:t>
            </a: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AutoEEG</a:t>
            </a:r>
            <a:r>
              <a:rPr lang="en-US" sz="2400" b="1" baseline="30000" dirty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TM</a:t>
            </a:r>
            <a:r>
              <a:rPr lang="en-US" sz="2400" b="1" dirty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is a system that automatically recognizes specific events in the EEG data and generates annotations.</a:t>
            </a: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system detects three events of clinical interest (PLED, GPLE and SPSW) and three events used to model background noise (ARTF, EYEM and BCKG).</a:t>
            </a: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current system uses </a:t>
            </a: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an enhanced </a:t>
            </a:r>
            <a:r>
              <a:rPr lang="en-US" sz="2400" b="1" dirty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feature extraction approach based on Mel Frequency Cepstral Coefficients (</a:t>
            </a: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MFCC’s) together with differential energy, first and second derivatives.</a:t>
            </a:r>
            <a:endParaRPr lang="en-US" sz="2400" b="1" dirty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This study evaluated a range of features by augmenting the standard feature vector with one additional feature.</a:t>
            </a: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Maximum Fractal Length (MFL) provided the greatest reduction in error rate, though the improvements were not statistically significant.</a:t>
            </a: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None of the features improved performance over the baseline MFCC approach.</a:t>
            </a:r>
            <a:endParaRPr lang="en-US" sz="2400" b="1" dirty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457200" y="12736287"/>
            <a:ext cx="8577072" cy="14238512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326571" tIns="32657" rIns="326571" bIns="32657"/>
          <a:lstStyle>
            <a:defPPr>
              <a:defRPr lang="en-US"/>
            </a:defPPr>
            <a:lvl1pPr defTabSz="893979">
              <a:spcAft>
                <a:spcPts val="1800"/>
              </a:spcAft>
              <a:tabLst>
                <a:tab pos="489852" algn="l"/>
              </a:tabLst>
              <a:defRPr sz="4800" b="1">
                <a:solidFill>
                  <a:srgbClr val="333399"/>
                </a:solidFill>
                <a:latin typeface="Arial" pitchFamily="34" charset="0"/>
                <a:cs typeface="Arial" pitchFamily="34" charset="0"/>
              </a:defRPr>
            </a:lvl1pPr>
            <a:lvl2pPr lvl="1" defTabSz="893979">
              <a:spcAft>
                <a:spcPts val="1800"/>
              </a:spcAft>
              <a:tabLst>
                <a:tab pos="489852" algn="l"/>
              </a:tabLst>
              <a:defRPr sz="3600" b="1">
                <a:latin typeface="Arial" pitchFamily="34" charset="0"/>
                <a:cs typeface="Arial" pitchFamily="34" charset="0"/>
              </a:defRPr>
            </a:lvl2pPr>
          </a:lstStyle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r>
              <a:rPr lang="en-US" sz="3200" dirty="0"/>
              <a:t>Introduction</a:t>
            </a: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dirty="0">
                <a:ln w="0"/>
                <a:solidFill>
                  <a:schemeClr val="tx1"/>
                </a:solidFill>
                <a:ea typeface="Verdana" panose="020B0604030504040204" pitchFamily="34" charset="0"/>
              </a:rPr>
              <a:t>Electroencephalography (EEG) measures the electrical activity in the brain and is used to diagnose patients suffering from </a:t>
            </a:r>
            <a:r>
              <a:rPr lang="en-US" sz="2400" dirty="0" smtClean="0">
                <a:ln w="0"/>
                <a:solidFill>
                  <a:schemeClr val="tx1"/>
                </a:solidFill>
                <a:ea typeface="Verdana" panose="020B0604030504040204" pitchFamily="34" charset="0"/>
              </a:rPr>
              <a:t>neurological disorders such as epilepsy </a:t>
            </a:r>
            <a:r>
              <a:rPr lang="en-US" sz="2400" dirty="0">
                <a:ln w="0"/>
                <a:solidFill>
                  <a:schemeClr val="tx1"/>
                </a:solidFill>
                <a:ea typeface="Verdana" panose="020B0604030504040204" pitchFamily="34" charset="0"/>
              </a:rPr>
              <a:t>and strokes.</a:t>
            </a:r>
          </a:p>
          <a:p>
            <a:pPr marL="365760" indent="-365760" defTabSz="3072077">
              <a:spcBef>
                <a:spcPts val="0"/>
              </a:spcBef>
              <a:spcAft>
                <a:spcPts val="366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dirty="0" smtClean="0">
                <a:ln w="0"/>
                <a:solidFill>
                  <a:schemeClr val="tx1"/>
                </a:solidFill>
                <a:ea typeface="Verdana" panose="020B0604030504040204" pitchFamily="34" charset="0"/>
              </a:rPr>
              <a:t>AutoEEG</a:t>
            </a:r>
            <a:r>
              <a:rPr lang="en-US" sz="2400" baseline="30000" dirty="0" smtClean="0">
                <a:ln w="0"/>
                <a:solidFill>
                  <a:schemeClr val="tx1"/>
                </a:solidFill>
                <a:ea typeface="Verdana" panose="020B0604030504040204" pitchFamily="34" charset="0"/>
              </a:rPr>
              <a:t>TM</a:t>
            </a:r>
            <a:r>
              <a:rPr lang="en-US" sz="2400" dirty="0" smtClean="0">
                <a:ln w="0"/>
                <a:solidFill>
                  <a:schemeClr val="tx1"/>
                </a:solidFill>
                <a:ea typeface="Verdana" panose="020B0604030504040204" pitchFamily="34" charset="0"/>
              </a:rPr>
              <a:t> uses </a:t>
            </a:r>
            <a:r>
              <a:rPr lang="en-US" sz="2400" dirty="0">
                <a:ln w="0"/>
                <a:solidFill>
                  <a:schemeClr val="tx1"/>
                </a:solidFill>
                <a:ea typeface="Verdana" panose="020B0604030504040204" pitchFamily="34" charset="0"/>
              </a:rPr>
              <a:t>a speech recognition approach for classifying 1 second epochs of an EEG signal into one of events: generalized periodic epileptiform discharge (GPED), periodic lateralized epileptiform discharge (PLEDs), spike and sharp wave (SPSW), artifact (ARTF), eye movement (EYEM), and background activity (BCKG</a:t>
            </a:r>
            <a:r>
              <a:rPr lang="en-US" sz="2400" dirty="0" smtClean="0">
                <a:ln w="0"/>
                <a:solidFill>
                  <a:schemeClr val="tx1"/>
                </a:solidFill>
                <a:ea typeface="Verdana" panose="020B0604030504040204" pitchFamily="34" charset="0"/>
              </a:rPr>
              <a:t>). </a:t>
            </a:r>
            <a:endParaRPr lang="en-US" sz="2400" dirty="0">
              <a:ln w="0"/>
              <a:solidFill>
                <a:schemeClr val="tx1"/>
              </a:solidFill>
              <a:ea typeface="Verdana" panose="020B0604030504040204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dirty="0" smtClean="0">
                <a:ln w="0"/>
                <a:solidFill>
                  <a:schemeClr val="tx1"/>
                </a:solidFill>
                <a:ea typeface="Verdana" panose="020B0604030504040204" pitchFamily="34" charset="0"/>
              </a:rPr>
              <a:t>AutoEEG</a:t>
            </a:r>
            <a:r>
              <a:rPr lang="en-US" sz="2400" baseline="30000" dirty="0" smtClean="0">
                <a:ln w="0"/>
                <a:solidFill>
                  <a:schemeClr val="tx1"/>
                </a:solidFill>
                <a:ea typeface="Verdana" panose="020B0604030504040204" pitchFamily="34" charset="0"/>
              </a:rPr>
              <a:t>TM</a:t>
            </a:r>
            <a:r>
              <a:rPr lang="en-US" sz="2400" dirty="0" smtClean="0">
                <a:ln w="0"/>
                <a:solidFill>
                  <a:schemeClr val="tx1"/>
                </a:solidFill>
                <a:ea typeface="Verdana" panose="020B0604030504040204" pitchFamily="34" charset="0"/>
              </a:rPr>
              <a:t> is based on a hidden Markov model (HMM) approach to modeling the temporal evolution of the spectrum.</a:t>
            </a:r>
          </a:p>
          <a:p>
            <a:pPr marL="314911" indent="-31491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571" dirty="0" smtClean="0">
                <a:solidFill>
                  <a:schemeClr val="tx1"/>
                </a:solidFill>
              </a:rPr>
              <a:t>A maximum likelihood (ML) approach is used to train standard three-state HMMs consisting of </a:t>
            </a:r>
            <a:r>
              <a:rPr lang="en-US" sz="2571" dirty="0">
                <a:solidFill>
                  <a:schemeClr val="tx1"/>
                </a:solidFill>
              </a:rPr>
              <a:t>8</a:t>
            </a:r>
            <a:r>
              <a:rPr lang="en-US" sz="2571" dirty="0" smtClean="0">
                <a:solidFill>
                  <a:schemeClr val="tx1"/>
                </a:solidFill>
              </a:rPr>
              <a:t> Gaussian mixtures per state and diagonal covariance matrices.</a:t>
            </a:r>
          </a:p>
          <a:p>
            <a:pPr marL="314911" indent="-31491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571" dirty="0" smtClean="0">
                <a:solidFill>
                  <a:schemeClr val="tx1"/>
                </a:solidFill>
              </a:rPr>
              <a:t>A frame duration of 0.1 secs is used to model 1second epochs of the signal.</a:t>
            </a:r>
          </a:p>
          <a:p>
            <a:pPr marL="314911" indent="-31491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571" dirty="0" smtClean="0">
                <a:solidFill>
                  <a:schemeClr val="tx1"/>
                </a:solidFill>
              </a:rPr>
              <a:t>An ML approach is used for classification.</a:t>
            </a:r>
            <a:endParaRPr lang="en-US" sz="2571" dirty="0">
              <a:solidFill>
                <a:schemeClr val="tx1"/>
              </a:solidFill>
            </a:endParaRPr>
          </a:p>
          <a:p>
            <a:endParaRPr lang="en-US" sz="3429" dirty="0"/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27528666" y="18190029"/>
            <a:ext cx="8577072" cy="878477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326571" tIns="32657" rIns="326571" bIns="32657"/>
          <a:lstStyle/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r>
              <a:rPr lang="en-US" sz="3429" b="1" dirty="0">
                <a:solidFill>
                  <a:srgbClr val="333399"/>
                </a:solidFill>
                <a:latin typeface="Arial" panose="020B0604020202020204" pitchFamily="34" charset="0"/>
                <a:cs typeface="Arial" pitchFamily="34" charset="0"/>
              </a:rPr>
              <a:t>Summary</a:t>
            </a: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</a:t>
            </a: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results presented here were </a:t>
            </a:r>
            <a:r>
              <a:rPr lang="en-US" sz="2400" b="1" dirty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obtained </a:t>
            </a: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using a small pilot corpus that is designed to give rapid turnaround on experiments.</a:t>
            </a: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Our preliminary </a:t>
            </a:r>
            <a:r>
              <a:rPr lang="en-US" sz="2400" b="1" dirty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results show </a:t>
            </a: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that features such as the Modified Fractal Length and Willison amplitude can improve performance slightly.</a:t>
            </a: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Additional experiments need to be run on the entire TUH EEG Corpus.</a:t>
            </a: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Experiments investigating combinations of these features and optimal ways to weight these combinations will yield more insight into the potential benefits of an expanded feature set.</a:t>
            </a: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Additional features based on frequency domain information (e.g., frequency ratio) will be explored.</a:t>
            </a:r>
            <a:endParaRPr lang="en-US" sz="2400" b="1" dirty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r>
              <a:rPr lang="en-US" sz="3429" b="1" dirty="0">
                <a:solidFill>
                  <a:srgbClr val="333399"/>
                </a:solidFill>
                <a:latin typeface="Arial" panose="020B0604020202020204" pitchFamily="34" charset="0"/>
                <a:cs typeface="Arial" pitchFamily="34" charset="0"/>
              </a:rPr>
              <a:t>Acknowledgements</a:t>
            </a:r>
          </a:p>
          <a:p>
            <a:pPr marL="314911" indent="-314911" defTabSz="638569">
              <a:spcBef>
                <a:spcPts val="0"/>
              </a:spcBef>
              <a:spcAft>
                <a:spcPts val="1286"/>
              </a:spcAft>
              <a:buFont typeface="Arial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This research was also supported by the Brazil Scientific Mobility Program (BSMP) and the Institute of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International Education (IIE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marL="314911" indent="-314911" defTabSz="638569">
              <a:spcBef>
                <a:spcPts val="0"/>
              </a:spcBef>
              <a:spcAft>
                <a:spcPts val="1286"/>
              </a:spcAft>
              <a:buFont typeface="Arial" pitchFamily="34" charset="0"/>
              <a:buChar char="•"/>
              <a:tabLst>
                <a:tab pos="349901" algn="l"/>
              </a:tabLst>
              <a:defRPr/>
            </a:pPr>
            <a:endParaRPr lang="en-US" sz="3429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18529751" y="3068873"/>
            <a:ext cx="8577072" cy="23905927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326571" tIns="32657" rIns="326571" bIns="32657"/>
          <a:lstStyle/>
          <a:p>
            <a:pPr defTabSz="638569">
              <a:spcAft>
                <a:spcPts val="1714"/>
              </a:spcAft>
              <a:tabLst>
                <a:tab pos="349901" algn="l"/>
              </a:tabLst>
              <a:defRPr/>
            </a:pPr>
            <a:r>
              <a:rPr lang="en-US" sz="3429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Experimental Design</a:t>
            </a: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pilot study was conducted on a small data set of 12 EEG sessions for training and an independent set of 12 EEGs for evaluation. This data contains a rich variety of signal events.</a:t>
            </a: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This small set was chosen so that parameter tuning experiments could be conducted quickly.</a:t>
            </a: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data was sampled at 250 Hz and analyzed using a frame duration of 0.1 secs and an analysis window duration of </a:t>
            </a: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0.2 </a:t>
            </a:r>
            <a:r>
              <a:rPr lang="en-US" sz="2400" b="1" dirty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secs </a:t>
            </a: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(50 </a:t>
            </a:r>
            <a:r>
              <a:rPr lang="en-US" sz="2400" b="1" dirty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samples</a:t>
            </a: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).</a:t>
            </a:r>
            <a:endParaRPr lang="en-US" sz="2400" b="1" dirty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defTabSz="3072077">
              <a:spcBef>
                <a:spcPts val="0"/>
              </a:spcBef>
              <a:spcAft>
                <a:spcPts val="1200"/>
              </a:spcAft>
              <a:tabLst>
                <a:tab pos="349901" algn="l"/>
              </a:tabLst>
              <a:defRPr/>
            </a:pPr>
            <a:r>
              <a:rPr lang="en-US" sz="343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Methods</a:t>
            </a:r>
            <a:endParaRPr lang="en-US" sz="3430" b="1" dirty="0">
              <a:latin typeface="Arial"/>
              <a:cs typeface="Arial"/>
            </a:endParaRP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MFCC coefficients for each EDF file (</a:t>
            </a:r>
            <a:r>
              <a:rPr lang="en-US" sz="2400" b="1" dirty="0"/>
              <a:t>EEG </a:t>
            </a:r>
            <a:r>
              <a:rPr lang="en-US" sz="2400" b="1" dirty="0" smtClean="0"/>
              <a:t>Signals</a:t>
            </a: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) are stored in one HTK file per channel before the derivatives computation.</a:t>
            </a: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selected new feature is calculated in a per window basis over each channel of the EEG signals and added to the respective HTK file immediately after the MFCC’s.</a:t>
            </a: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derivatives are then computed over each window (feature vector) resulting in a total of 30 features per vector.</a:t>
            </a:r>
          </a:p>
          <a:p>
            <a:pPr defTabSz="638569">
              <a:spcBef>
                <a:spcPts val="1800"/>
              </a:spcBef>
              <a:spcAft>
                <a:spcPts val="1200"/>
              </a:spcAft>
              <a:tabLst>
                <a:tab pos="349901" algn="l"/>
              </a:tabLst>
              <a:defRPr/>
            </a:pPr>
            <a:r>
              <a:rPr lang="en-US" sz="3429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Baseline Performance</a:t>
            </a:r>
            <a:endParaRPr lang="en-US" sz="2571" b="1" dirty="0" smtClean="0">
              <a:latin typeface="Arial"/>
              <a:cs typeface="Arial"/>
            </a:endParaRPr>
          </a:p>
          <a:p>
            <a:pPr marL="365760" indent="-365760" defTabSz="3072077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An </a:t>
            </a:r>
            <a:r>
              <a:rPr lang="en-US" sz="2400" b="1" dirty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error confusion matrix for the HMM-based system (MFCC’s</a:t>
            </a: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):</a:t>
            </a:r>
          </a:p>
          <a:p>
            <a:pPr marL="365760" indent="-365760" defTabSz="3072077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endParaRPr lang="en-US" sz="2400" b="1" dirty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endParaRPr lang="en-US" sz="2400" b="1" dirty="0" smtClean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endParaRPr lang="en-US" sz="2400" b="1" dirty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endParaRPr lang="en-US" sz="2400" b="1" dirty="0" smtClean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endParaRPr lang="en-US" sz="2400" b="1" dirty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endParaRPr lang="en-US" sz="2400" b="1" dirty="0" smtClean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endParaRPr lang="en-US" sz="2400" b="1" dirty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endParaRPr lang="en-US" sz="2400" b="1" dirty="0" smtClean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endParaRPr lang="en-US" sz="2400" b="1" dirty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endParaRPr lang="en-US" sz="2400" b="1" dirty="0" smtClean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endParaRPr lang="en-US" sz="2400" b="1" dirty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endParaRPr lang="en-US" sz="2400" b="1" dirty="0" smtClean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endParaRPr lang="en-US" sz="2400" b="1" dirty="0" smtClean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Accurate detection of the SPSW class is most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important since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it is the most important indicator of a potential neurological disorder.</a:t>
            </a: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Additional analytics can be applied to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data labeled as PLED or GPED.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244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Collapsing the background noise classes into a single class gives this confusion matrix:</a:t>
            </a: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detection error rate for 6 classes is 33.2% and 17.8% for the collapsed 4 classes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Additional post processing steps are used to further improve performance, but these were not applied in this study.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3198" y="489715"/>
            <a:ext cx="3558206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95325">
              <a:spcAft>
                <a:spcPts val="1200"/>
              </a:spcAft>
              <a:tabLst>
                <a:tab pos="381000" algn="l"/>
              </a:tabLst>
            </a:pPr>
            <a:r>
              <a:rPr lang="en-US" sz="4800" b="1" cap="all" dirty="0" smtClean="0">
                <a:solidFill>
                  <a:srgbClr val="333399"/>
                </a:solidFill>
                <a:latin typeface="Arial" pitchFamily="34" charset="0"/>
                <a:ea typeface="+mn-ea"/>
                <a:cs typeface="Arial" pitchFamily="34" charset="0"/>
              </a:rPr>
              <a:t>feature extraction methods for EEG EVENT DETECTION</a:t>
            </a:r>
          </a:p>
          <a:p>
            <a:pPr algn="ctr" defTabSz="695325">
              <a:spcAft>
                <a:spcPts val="1200"/>
              </a:spcAft>
              <a:tabLst>
                <a:tab pos="381000" algn="l"/>
              </a:tabLst>
            </a:pPr>
            <a:r>
              <a:rPr lang="en-US" sz="3200" b="1" dirty="0">
                <a:latin typeface="Arial" pitchFamily="34" charset="0"/>
                <a:ea typeface="+mn-ea"/>
                <a:cs typeface="Arial" pitchFamily="34" charset="0"/>
              </a:rPr>
              <a:t>Anderson G. Moura, </a:t>
            </a:r>
            <a:r>
              <a:rPr lang="en-US" sz="3200" b="1" dirty="0" smtClean="0">
                <a:latin typeface="Arial" pitchFamily="34" charset="0"/>
                <a:ea typeface="+mn-ea"/>
                <a:cs typeface="Arial" pitchFamily="34" charset="0"/>
              </a:rPr>
              <a:t>S. L</a:t>
            </a:r>
            <a:r>
              <a:rPr lang="es-VE" sz="3200" b="1" dirty="0" err="1" smtClean="0">
                <a:latin typeface="Arial" pitchFamily="34" charset="0"/>
                <a:ea typeface="+mn-ea"/>
                <a:cs typeface="Arial" pitchFamily="34" charset="0"/>
              </a:rPr>
              <a:t>ópez</a:t>
            </a:r>
            <a:r>
              <a:rPr lang="es-VE" sz="3200" b="1" dirty="0" smtClean="0"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US" sz="3200" b="1" dirty="0" smtClean="0">
                <a:latin typeface="Arial" pitchFamily="34" charset="0"/>
                <a:ea typeface="+mn-ea"/>
                <a:cs typeface="Arial" pitchFamily="34" charset="0"/>
              </a:rPr>
              <a:t>Dr</a:t>
            </a:r>
            <a:r>
              <a:rPr lang="en-US" sz="3200" b="1" dirty="0">
                <a:latin typeface="Arial" pitchFamily="34" charset="0"/>
                <a:ea typeface="+mn-ea"/>
                <a:cs typeface="Arial" pitchFamily="34" charset="0"/>
              </a:rPr>
              <a:t>. Iyad Obeid and Dr. Joseph Picone</a:t>
            </a:r>
          </a:p>
          <a:p>
            <a:pPr algn="ctr" defTabSz="695325">
              <a:spcAft>
                <a:spcPts val="0"/>
              </a:spcAft>
              <a:tabLst>
                <a:tab pos="381000" algn="l"/>
              </a:tabLst>
            </a:pPr>
            <a:r>
              <a:rPr lang="en-US" sz="3200" b="1" dirty="0">
                <a:latin typeface="Arial" pitchFamily="34" charset="0"/>
                <a:ea typeface="+mn-ea"/>
                <a:cs typeface="Arial" pitchFamily="34" charset="0"/>
              </a:rPr>
              <a:t>The Neural Engineering Data Consortium, Temple University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198" y="479383"/>
            <a:ext cx="5805866" cy="890157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1807531" y="1193092"/>
            <a:ext cx="4090820" cy="49244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US" sz="3200" i="1" dirty="0" err="1" smtClean="0">
                <a:latin typeface="Monotype Corsiva"/>
                <a:cs typeface="Monotype Corsiva"/>
              </a:rPr>
              <a:t>www.isip.piconepress.com</a:t>
            </a:r>
            <a:endParaRPr lang="en-US" sz="3200" i="1" dirty="0">
              <a:solidFill>
                <a:srgbClr val="000000"/>
              </a:solidFill>
              <a:latin typeface="Monotype Corsiva"/>
              <a:cs typeface="Monotype Corsiva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7200" y="457200"/>
            <a:ext cx="35661600" cy="26517600"/>
          </a:xfrm>
          <a:prstGeom prst="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Text Box 176"/>
          <p:cNvSpPr txBox="1">
            <a:spLocks noChangeArrowheads="1"/>
          </p:cNvSpPr>
          <p:nvPr/>
        </p:nvSpPr>
        <p:spPr bwMode="auto">
          <a:xfrm>
            <a:off x="30345019" y="538097"/>
            <a:ext cx="4428911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0" tIns="0" rIns="0" bIns="0">
            <a:spAutoFit/>
          </a:bodyPr>
          <a:lstStyle/>
          <a:p>
            <a:pPr algn="r" defTabSz="695291">
              <a:tabLst>
                <a:tab pos="3657418" algn="ctr"/>
              </a:tabLst>
              <a:defRPr/>
            </a:pPr>
            <a:r>
              <a:rPr lang="en-US" sz="2800" b="1" dirty="0">
                <a:solidFill>
                  <a:srgbClr val="B30738"/>
                </a:solidFill>
                <a:latin typeface="Arial" pitchFamily="34" charset="0"/>
                <a:cs typeface="Arial" pitchFamily="34" charset="0"/>
              </a:rPr>
              <a:t>College of Engineering</a:t>
            </a:r>
          </a:p>
          <a:p>
            <a:pPr algn="r" defTabSz="695291">
              <a:tabLst>
                <a:tab pos="3657418" algn="ctr"/>
              </a:tabLst>
              <a:defRPr/>
            </a:pPr>
            <a:r>
              <a:rPr lang="en-US" sz="2800" b="1" dirty="0">
                <a:solidFill>
                  <a:srgbClr val="B30738"/>
                </a:solidFill>
                <a:latin typeface="Arial" pitchFamily="34" charset="0"/>
                <a:cs typeface="Arial" pitchFamily="34" charset="0"/>
              </a:rPr>
              <a:t>Temple </a:t>
            </a:r>
            <a:r>
              <a:rPr lang="en-US" sz="2800" b="1" dirty="0" smtClean="0">
                <a:solidFill>
                  <a:srgbClr val="B30738"/>
                </a:solidFill>
                <a:latin typeface="Arial" pitchFamily="34" charset="0"/>
                <a:cs typeface="Arial" pitchFamily="34" charset="0"/>
              </a:rPr>
              <a:t>University</a:t>
            </a:r>
            <a:endParaRPr lang="en-US" sz="2800" b="1" dirty="0">
              <a:solidFill>
                <a:srgbClr val="B30738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Picture 23" descr="logo_temple_basic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5551" y="283094"/>
            <a:ext cx="1310187" cy="1371600"/>
          </a:xfrm>
          <a:prstGeom prst="rect">
            <a:avLst/>
          </a:prstGeom>
        </p:spPr>
      </p:pic>
      <p:pic>
        <p:nvPicPr>
          <p:cNvPr id="33" name="Content Placeholder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94" y="17776489"/>
            <a:ext cx="8010917" cy="3844143"/>
          </a:xfrm>
          <a:prstGeom prst="rect">
            <a:avLst/>
          </a:prstGeom>
        </p:spPr>
      </p:pic>
      <p:sp>
        <p:nvSpPr>
          <p:cNvPr id="40" name="CaixaDeTexto 3"/>
          <p:cNvSpPr txBox="1"/>
          <p:nvPr/>
        </p:nvSpPr>
        <p:spPr>
          <a:xfrm>
            <a:off x="577341" y="21648052"/>
            <a:ext cx="8581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1: An example of a spike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475"/>
          <a:stretch/>
        </p:blipFill>
        <p:spPr>
          <a:xfrm>
            <a:off x="9758240" y="21006263"/>
            <a:ext cx="3963330" cy="4607832"/>
          </a:xfrm>
          <a:prstGeom prst="rect">
            <a:avLst/>
          </a:prstGeom>
        </p:spPr>
      </p:pic>
      <p:pic>
        <p:nvPicPr>
          <p:cNvPr id="41" name="Imagem 40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284"/>
          <a:stretch/>
        </p:blipFill>
        <p:spPr>
          <a:xfrm>
            <a:off x="13912071" y="21005991"/>
            <a:ext cx="3959077" cy="4713604"/>
          </a:xfrm>
          <a:prstGeom prst="rect">
            <a:avLst/>
          </a:prstGeom>
        </p:spPr>
      </p:pic>
      <p:sp>
        <p:nvSpPr>
          <p:cNvPr id="44" name="CaixaDeTexto 3"/>
          <p:cNvSpPr txBox="1"/>
          <p:nvPr/>
        </p:nvSpPr>
        <p:spPr>
          <a:xfrm>
            <a:off x="9479242" y="25874256"/>
            <a:ext cx="8663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3: Mathematical definitions for a variety of</a:t>
            </a:r>
            <a:b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features evaluated in this study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700787" y="9010915"/>
            <a:ext cx="8301377" cy="2904359"/>
          </a:xfrm>
          <a:prstGeom prst="rect">
            <a:avLst/>
          </a:prstGeom>
        </p:spPr>
      </p:pic>
      <p:sp>
        <p:nvSpPr>
          <p:cNvPr id="34" name="CaixaDeTexto 3"/>
          <p:cNvSpPr txBox="1"/>
          <p:nvPr/>
        </p:nvSpPr>
        <p:spPr>
          <a:xfrm>
            <a:off x="9479242" y="12004621"/>
            <a:ext cx="8581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2: Feature Extraction Process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677947"/>
              </p:ext>
            </p:extLst>
          </p:nvPr>
        </p:nvGraphicFramePr>
        <p:xfrm>
          <a:off x="18840450" y="14280542"/>
          <a:ext cx="7991865" cy="4234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1695"/>
                <a:gridCol w="1141695"/>
                <a:gridCol w="1141695"/>
                <a:gridCol w="1141695"/>
                <a:gridCol w="1141695"/>
                <a:gridCol w="1141695"/>
                <a:gridCol w="1141695"/>
              </a:tblGrid>
              <a:tr h="6049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SPSW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GPED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EYEM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ARTF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BCKG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6049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SPSW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23.48%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13.64%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32.58%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3.79%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21.21%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9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11.19%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53.73%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23.88%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2.99%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0.75%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7.46%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9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GPED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28.80%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68.80%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9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EYEM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18.87%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9.43%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64.15%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7.55%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9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ARTF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83.09%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16.43%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9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BCKG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4.47%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6.22%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14.83%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73.61%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870460"/>
              </p:ext>
            </p:extLst>
          </p:nvPr>
        </p:nvGraphicFramePr>
        <p:xfrm>
          <a:off x="28814922" y="4472751"/>
          <a:ext cx="6008478" cy="63144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2826"/>
                <a:gridCol w="2002826"/>
                <a:gridCol w="2002826"/>
              </a:tblGrid>
              <a:tr h="3537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808080"/>
                          </a:highlight>
                        </a:rPr>
                        <a:t> 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80808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en-US" sz="1800" baseline="0" dirty="0" smtClean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80808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</a:t>
                      </a: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80808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lasses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80808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800" baseline="0" dirty="0" smtClean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80808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Classes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006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80808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MFCCs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37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80808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IEMG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37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80808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MAV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37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80808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MMAV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37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80808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SSI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37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80808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VAR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37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80808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RMS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37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80808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V3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37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80808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LOG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37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80808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WL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37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80808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AAC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37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80808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DASDV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37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80808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MFL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37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80808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MYOP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37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80808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WAMP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37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80808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TTP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37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80808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MDF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5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550658"/>
              </p:ext>
            </p:extLst>
          </p:nvPr>
        </p:nvGraphicFramePr>
        <p:xfrm>
          <a:off x="19141239" y="21896618"/>
          <a:ext cx="7395410" cy="2628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9082"/>
                <a:gridCol w="1479082"/>
                <a:gridCol w="1479082"/>
                <a:gridCol w="1479082"/>
                <a:gridCol w="1479082"/>
              </a:tblGrid>
              <a:tr h="525779"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BCKG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SPSW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GPED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5257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BCKG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96.26%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0.25%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7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SPSW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35.61%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40.91%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22.73%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7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GPED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53.60%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40.80%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7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11.19%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18.66%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65.67%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Imagem 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303" y="11558309"/>
            <a:ext cx="8215798" cy="3635429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19802</TotalTime>
  <Words>945</Words>
  <Application>Microsoft Office PowerPoint</Application>
  <PresentationFormat>Custom</PresentationFormat>
  <Paragraphs>216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Helvetica</vt:lpstr>
      <vt:lpstr>Monotype Corsiva</vt:lpstr>
      <vt:lpstr>ＭＳ Ｐゴシック</vt:lpstr>
      <vt:lpstr>Times New Roman</vt:lpstr>
      <vt:lpstr>Verdana</vt:lpstr>
      <vt:lpstr>Default Design</vt:lpstr>
      <vt:lpstr>PowerPoint Presentation</vt:lpstr>
    </vt:vector>
  </TitlesOfParts>
  <Company>Swarthmore College</Company>
  <LinksUpToDate>false</LinksUpToDate>
  <SharedDoc>false</SharedDoc>
  <HyperlinkBase>http://www.swarthmore.edu/NatSci/cpurrin1/posteradvice.htm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for scientific posters (Swarthmore College)</dc:title>
  <dc:creator>Colin Purrington</dc:creator>
  <dc:description>Suggestions and gripes to: cpurrin1@swarthmore.edu</dc:description>
  <cp:lastModifiedBy>S. López de Diego</cp:lastModifiedBy>
  <cp:revision>986</cp:revision>
  <cp:lastPrinted>2009-04-08T18:36:54Z</cp:lastPrinted>
  <dcterms:created xsi:type="dcterms:W3CDTF">2009-07-23T17:37:26Z</dcterms:created>
  <dcterms:modified xsi:type="dcterms:W3CDTF">2015-12-10T15:10:21Z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</Properties>
</file>