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1206400" cy="402336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25"/>
    <p:restoredTop sz="95377" autoAdjust="0"/>
  </p:normalViewPr>
  <p:slideViewPr>
    <p:cSldViewPr snapToGrid="0" snapToObjects="1">
      <p:cViewPr>
        <p:scale>
          <a:sx n="33" d="100"/>
          <a:sy n="33" d="100"/>
        </p:scale>
        <p:origin x="-3344" y="-3976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B510-7B50-4AB9-9906-6F7830DC6B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5263" y="1143000"/>
            <a:ext cx="3927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36AB9-4CA4-4995-966A-7A0A40FA1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6AB9-4CA4-4995-966A-7A0A40FA1B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2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584530"/>
            <a:ext cx="43525440" cy="1400725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1131956"/>
            <a:ext cx="38404800" cy="9713804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2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8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142067"/>
            <a:ext cx="11041380" cy="34096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142067"/>
            <a:ext cx="32484060" cy="34096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0030472"/>
            <a:ext cx="44165520" cy="1673605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6924858"/>
            <a:ext cx="44165520" cy="880109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3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142076"/>
            <a:ext cx="44165520" cy="7776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862823"/>
            <a:ext cx="21662704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696440"/>
            <a:ext cx="21662704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862823"/>
            <a:ext cx="21769390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696440"/>
            <a:ext cx="21769390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7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792902"/>
            <a:ext cx="25923240" cy="285919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792902"/>
            <a:ext cx="25923240" cy="285919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142076"/>
            <a:ext cx="441655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710333"/>
            <a:ext cx="441655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6E40-182F-7E47-AEE3-69B316B50833}" type="datetimeFigureOut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7290595"/>
            <a:ext cx="172821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4603D-84EB-D14B-B3CE-E3C691D24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tiff"/><Relationship Id="rId8" Type="http://schemas.openxmlformats.org/officeDocument/2006/relationships/image" Target="../media/image6.jp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28738286" y="27955165"/>
            <a:ext cx="12132424" cy="1184409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Demonstration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Bef>
                <a:spcPts val="0"/>
              </a:spcBef>
              <a:spcAft>
                <a:spcPts val="4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Python-based user interface: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Waveform and spectrogram views are supported.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User-configurable montages and filtering.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Scrolling by time or by next event.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Channel-dependent scaling.</a:t>
            </a:r>
          </a:p>
          <a:p>
            <a:pPr marL="457200" indent="-457200" defTabSz="893979">
              <a:spcBef>
                <a:spcPts val="0"/>
              </a:spcBef>
              <a:spcAft>
                <a:spcPts val="1543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Events can be viewed per channel, per epoch, or selectively filtered.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107169" y="3990259"/>
            <a:ext cx="15461704" cy="1579926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The TUH EEG Data Corpus</a:t>
            </a:r>
          </a:p>
          <a:p>
            <a:pPr marL="571500" indent="-571500" defTabSz="893979">
              <a:spcAft>
                <a:spcPts val="36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corpus development involved the pairing, de-identification and annotation of EEG data: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EEG reports were manually verified and de-identified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893979">
              <a:spcBef>
                <a:spcPts val="120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The TUH EEG Data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Corpus</a:t>
            </a: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50292000" cy="39319200"/>
          </a:xfrm>
          <a:prstGeom prst="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3920"/>
          <a:stretch/>
        </p:blipFill>
        <p:spPr>
          <a:xfrm>
            <a:off x="507353" y="480060"/>
            <a:ext cx="7863840" cy="125486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51686" y="1620629"/>
            <a:ext cx="6069354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600" i="1" dirty="0">
                <a:latin typeface="Monotype Corsiva"/>
                <a:cs typeface="Monotype Corsiva"/>
              </a:rPr>
              <a:t>www.nedcdata.org</a:t>
            </a:r>
            <a:endParaRPr lang="en-US" sz="36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7" name="Rectangle 180"/>
          <p:cNvSpPr>
            <a:spLocks noChangeArrowheads="1"/>
          </p:cNvSpPr>
          <p:nvPr/>
        </p:nvSpPr>
        <p:spPr bwMode="auto">
          <a:xfrm>
            <a:off x="12801600" y="499308"/>
            <a:ext cx="2560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sz="6000" b="1" cap="all" dirty="0" smtClean="0">
                <a:solidFill>
                  <a:srgbClr val="333399"/>
                </a:solidFill>
                <a:latin typeface="Arial" charset="0"/>
                <a:ea typeface="Arial" charset="0"/>
                <a:cs typeface="Arial" charset="0"/>
              </a:rPr>
              <a:t>EEG Event detection on the TUH EEG Corpus</a:t>
            </a:r>
            <a:endParaRPr lang="en-US" sz="6000" b="1" cap="all" dirty="0">
              <a:solidFill>
                <a:srgbClr val="333399"/>
              </a:solidFill>
            </a:endParaRPr>
          </a:p>
        </p:txBody>
      </p:sp>
      <p:sp>
        <p:nvSpPr>
          <p:cNvPr id="18" name="Rectangle 180"/>
          <p:cNvSpPr>
            <a:spLocks noChangeArrowheads="1"/>
          </p:cNvSpPr>
          <p:nvPr/>
        </p:nvSpPr>
        <p:spPr bwMode="auto">
          <a:xfrm>
            <a:off x="457200" y="1708374"/>
            <a:ext cx="5024884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Meysam</a:t>
            </a: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Golmohammadi</a:t>
            </a: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Silvia Lopez, </a:t>
            </a:r>
            <a:r>
              <a:rPr lang="en-US" sz="36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Iyad</a:t>
            </a: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Obeid and Joseph </a:t>
            </a:r>
            <a:r>
              <a:rPr lang="en-US" sz="3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Picone</a:t>
            </a:r>
            <a:endParaRPr 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Neural Engineering Data </a:t>
            </a: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Consortium</a:t>
            </a:r>
          </a:p>
          <a:p>
            <a:pPr algn="ctr"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Temple University</a:t>
            </a:r>
            <a:endParaRPr 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47881" y="543828"/>
            <a:ext cx="620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Temple University</a:t>
            </a:r>
            <a:br>
              <a:rPr lang="en-US" sz="3600" b="1" dirty="0" smtClean="0">
                <a:latin typeface="Optima" charset="0"/>
                <a:ea typeface="Optima" charset="0"/>
                <a:cs typeface="Optima" charset="0"/>
              </a:rPr>
            </a:br>
            <a:r>
              <a:rPr lang="en-US" sz="3600" b="1" dirty="0" smtClean="0">
                <a:latin typeface="Optima" charset="0"/>
                <a:ea typeface="Optima" charset="0"/>
                <a:cs typeface="Optima" charset="0"/>
              </a:rPr>
              <a:t>College of Engineering</a:t>
            </a:r>
            <a:endParaRPr lang="en-US" sz="3600" b="1" dirty="0">
              <a:latin typeface="Optima" charset="0"/>
              <a:ea typeface="Optima" charset="0"/>
              <a:cs typeface="Optim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47881" y="1670414"/>
            <a:ext cx="6272678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3600" i="1" dirty="0" err="1" smtClean="0">
                <a:latin typeface="Monotype Corsiva"/>
                <a:cs typeface="Monotype Corsiva"/>
              </a:rPr>
              <a:t>www.temple.edu</a:t>
            </a:r>
            <a:r>
              <a:rPr lang="en-US" sz="3600" i="1" dirty="0" smtClean="0">
                <a:latin typeface="Monotype Corsiva"/>
                <a:cs typeface="Monotype Corsiva"/>
              </a:rPr>
              <a:t>/engineering</a:t>
            </a:r>
            <a:endParaRPr lang="en-US" sz="36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575128" y="3990259"/>
            <a:ext cx="12355647" cy="1579926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Abstract 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Electroencephalography (EEG) is a widely used clinical diagnostic tool and is increasingly important in critical care settings such as the ICU.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Manual interpretation of EEGs is time-consuming, costly and has low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interrater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agreement.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emergence of big data and deep learning has played a crucial role in the development of systems that can autonomously learn from data.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TUH EEG Corpus is the largest and most comprehensive publicly-released corpus representing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years of clinical data collected at Temple Hospital. It includes over 15,000 patients,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28,000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+ sessions, 50,000+ EEGs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de-identified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clinical information.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have developed a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system,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recognizes key EEG signal events and generates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time aligned markers indicating points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interest.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 hybrid system based on hidden Markov models and deep learning delivers a misrecognition rate below 10% with a false alarm rate below 5%.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makes dense data such as EEGs searchable from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any portable computing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device. Clinical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consequences include real-time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feedback and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decision making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support.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40976828" y="3990259"/>
            <a:ext cx="9731498" cy="1804177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Summary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TUH EEG Corpus represents a unique opportunity to advance EEG analysis using state of the art machine learning.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2002–2014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data is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publicly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available.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www.nedcdata.org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more details.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Baseline performance of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multi-pass hybrid HMM/deep learning classification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system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promising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89%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 /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4%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FA.</a:t>
            </a:r>
          </a:p>
          <a:p>
            <a:pPr marL="440867" lvl="1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runs hyper real-time on a standard PC processor.</a:t>
            </a:r>
          </a:p>
          <a:p>
            <a:pPr marL="0" lvl="1"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TUH EEG Corpus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will continue to grow at a rate of 3,000 EEGs per year, and will expand to multiple collection sites (pending funding).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Improved active learning will enable training of better models.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Enhanced feature extraction, discriminative decoding and adaptation will improve performance.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Real-time detection of seizures for ICU applications is our next focus.</a:t>
            </a:r>
          </a:p>
          <a:p>
            <a:pPr marL="440867" lvl="1" indent="-440867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Cohort retrieval will be integrated into our Python-based demonstration.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575127" y="19986171"/>
            <a:ext cx="15554725" cy="19813087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Modern machine learning algorithms require big data to accurately train complex statistical models.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TUH EEG Data Corpus is the largest publicly available database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clinical EEGs, and is enabling the development of high performance automatic interpretation systems.</a:t>
            </a:r>
          </a:p>
          <a:p>
            <a:pPr marL="571500" indent="-571500" defTabSz="893979">
              <a:spcAft>
                <a:spcPts val="4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AutoEEG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is a hybrid system based on hidden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Markov models and deep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learning: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	Events of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Interest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Aft>
                <a:spcPts val="32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Six events of interest based on multiple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iterations with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board certified neurologists: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Collapse background classes to one class for scoring (4-way).</a:t>
            </a:r>
          </a:p>
          <a:p>
            <a:pPr marL="571500" indent="-571500" defTabSz="893979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Collapse to two classes (Epileptiform and Background) for DET curve scoring and analysis.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1800" b="1" dirty="0">
              <a:latin typeface="Arial" pitchFamily="34" charset="0"/>
              <a:ea typeface="ＭＳ Ｐゴシック" pitchFamily="-111" charset="-128"/>
              <a:cs typeface="Arial" pitchFamily="34" charset="0"/>
            </a:endParaRP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16259416" y="19983542"/>
            <a:ext cx="12309457" cy="1125845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Feature Extraction</a:t>
            </a:r>
          </a:p>
          <a:p>
            <a:pPr marL="571500" indent="-571500" defTabSz="893979">
              <a:spcAft>
                <a:spcPts val="50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Standard frequency domain analysis is used based on cepstral features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deltas (P1):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40976828" y="22183741"/>
            <a:ext cx="9729216" cy="1032437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Acknowledgements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Research reported in this poster was supported by  National Human Genome Research Institute of the National Institutes of Health under award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3600" b="1" dirty="0" smtClean="0">
                <a:latin typeface="Arial" pitchFamily="34" charset="0"/>
                <a:cs typeface="Arial" pitchFamily="34" charset="0"/>
              </a:rPr>
              <a:t>1U01HG008468</a:t>
            </a:r>
            <a:r>
              <a:rPr lang="is-I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The content is solely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responsibility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the authors and does not necessarily represent the official views of the National Institutes of Health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TUH EEG Corpus development was sponsored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by the Defense Advanced Research Projects Agency (DARPA),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Temple University’s College of Engineering and Office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Vice Provost for Research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is-I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is-I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97596" y="25793825"/>
            <a:ext cx="14739700" cy="5218800"/>
            <a:chOff x="500630" y="860875"/>
            <a:chExt cx="14700787" cy="4236908"/>
          </a:xfrm>
        </p:grpSpPr>
        <p:grpSp>
          <p:nvGrpSpPr>
            <p:cNvPr id="25" name="Group 24"/>
            <p:cNvGrpSpPr/>
            <p:nvPr/>
          </p:nvGrpSpPr>
          <p:grpSpPr>
            <a:xfrm>
              <a:off x="500630" y="860875"/>
              <a:ext cx="2964580" cy="4236908"/>
              <a:chOff x="321149" y="822770"/>
              <a:chExt cx="2964580" cy="4236908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21149" y="822770"/>
                <a:ext cx="2964580" cy="4236908"/>
                <a:chOff x="1221902" y="1341379"/>
                <a:chExt cx="2964580" cy="3243927"/>
              </a:xfrm>
            </p:grpSpPr>
            <p:sp>
              <p:nvSpPr>
                <p:cNvPr id="71" name="Can 70"/>
                <p:cNvSpPr/>
                <p:nvPr/>
              </p:nvSpPr>
              <p:spPr>
                <a:xfrm>
                  <a:off x="1221906" y="3664458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Can 71"/>
                <p:cNvSpPr/>
                <p:nvPr/>
              </p:nvSpPr>
              <p:spPr>
                <a:xfrm>
                  <a:off x="1221905" y="2883814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Can 72"/>
                <p:cNvSpPr/>
                <p:nvPr/>
              </p:nvSpPr>
              <p:spPr>
                <a:xfrm>
                  <a:off x="1221902" y="2112596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Can 73"/>
                <p:cNvSpPr/>
                <p:nvPr/>
              </p:nvSpPr>
              <p:spPr>
                <a:xfrm>
                  <a:off x="1221903" y="1341379"/>
                  <a:ext cx="2964576" cy="920848"/>
                </a:xfrm>
                <a:prstGeom prst="can">
                  <a:avLst/>
                </a:prstGeom>
                <a:solidFill>
                  <a:schemeClr val="accent1"/>
                </a:solidFill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0" name="TextBox 69"/>
              <p:cNvSpPr txBox="1"/>
              <p:nvPr/>
            </p:nvSpPr>
            <p:spPr>
              <a:xfrm>
                <a:off x="464577" y="2541055"/>
                <a:ext cx="262310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TUH EEG CORPUS</a:t>
                </a:r>
                <a:endParaRPr lang="en-US" sz="40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3691766" y="1115021"/>
              <a:ext cx="8962688" cy="3549044"/>
              <a:chOff x="103788" y="1885992"/>
              <a:chExt cx="7690847" cy="3469284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90969" y="1885992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Feature Extraction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345907" y="2980974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Sequential Modeler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335364" y="3004735"/>
                <a:ext cx="1257964" cy="52322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accent5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Post</a:t>
                </a:r>
                <a:b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</a:br>
                <a:r>
                  <a:rPr lang="en-US" sz="1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Processor</a:t>
                </a:r>
                <a:endPara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3" name="Right Arrow 32"/>
              <p:cNvSpPr/>
              <p:nvPr/>
            </p:nvSpPr>
            <p:spPr>
              <a:xfrm>
                <a:off x="3526216" y="3093496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103788" y="2803756"/>
                <a:ext cx="2194326" cy="939218"/>
                <a:chOff x="1107876" y="2582236"/>
                <a:chExt cx="2194326" cy="939218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107876" y="25822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260276" y="27346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412676" y="28870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565076" y="30394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717476" y="31918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1869876" y="3344236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002188" y="2379349"/>
                <a:ext cx="939219" cy="2194326"/>
                <a:chOff x="4977554" y="2241356"/>
                <a:chExt cx="939219" cy="2194326"/>
              </a:xfrm>
            </p:grpSpPr>
            <p:sp>
              <p:nvSpPr>
                <p:cNvPr id="49" name="Rectangle 48"/>
                <p:cNvSpPr/>
                <p:nvPr/>
              </p:nvSpPr>
              <p:spPr>
                <a:xfrm rot="5400000">
                  <a:off x="4350000" y="28689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 rot="5400000">
                  <a:off x="4502400" y="30213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5400000">
                  <a:off x="4654800" y="31737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 rot="5400000">
                  <a:off x="4807200" y="33261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rot="5400000">
                  <a:off x="4959601" y="3478509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5400000">
                  <a:off x="5112001" y="3630910"/>
                  <a:ext cx="1432326" cy="177218"/>
                </a:xfrm>
                <a:prstGeom prst="rect">
                  <a:avLst/>
                </a:prstGeom>
                <a:solidFill>
                  <a:schemeClr val="accent1"/>
                </a:solidFill>
                <a:ln w="25400">
                  <a:solidFill>
                    <a:schemeClr val="accent5">
                      <a:lumMod val="50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Right Arrow 35"/>
              <p:cNvSpPr/>
              <p:nvPr/>
            </p:nvSpPr>
            <p:spPr>
              <a:xfrm>
                <a:off x="4903144" y="3121370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37" name="Right Arrow 36"/>
              <p:cNvSpPr/>
              <p:nvPr/>
            </p:nvSpPr>
            <p:spPr>
              <a:xfrm rot="16200000" flipV="1">
                <a:off x="2741832" y="3522351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38" name="Right Arrow 37"/>
              <p:cNvSpPr/>
              <p:nvPr/>
            </p:nvSpPr>
            <p:spPr>
              <a:xfrm>
                <a:off x="1954725" y="3093496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39" name="Right Arrow 38"/>
              <p:cNvSpPr/>
              <p:nvPr/>
            </p:nvSpPr>
            <p:spPr>
              <a:xfrm>
                <a:off x="6496627" y="3093495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536671" y="3004735"/>
                <a:ext cx="1257964" cy="52322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Epoch</a:t>
                </a:r>
              </a:p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Label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/>
              <a:srcRect l="3256" t="3834" r="5037" b="42288"/>
              <a:stretch/>
            </p:blipFill>
            <p:spPr>
              <a:xfrm>
                <a:off x="1077828" y="3908267"/>
                <a:ext cx="3329434" cy="1032447"/>
              </a:xfrm>
              <a:prstGeom prst="rect">
                <a:avLst/>
              </a:prstGeom>
            </p:spPr>
          </p:pic>
          <p:sp>
            <p:nvSpPr>
              <p:cNvPr id="42" name="TextBox 41"/>
              <p:cNvSpPr txBox="1"/>
              <p:nvPr/>
            </p:nvSpPr>
            <p:spPr>
              <a:xfrm>
                <a:off x="582950" y="3767975"/>
                <a:ext cx="1257964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Epoch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135207" y="2039795"/>
                <a:ext cx="1257964" cy="7386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Temporal and Spatial</a:t>
                </a:r>
                <a:br>
                  <a:rPr lang="en-US" sz="1400" b="1" dirty="0" smtClean="0">
                    <a:latin typeface="Arial"/>
                    <a:cs typeface="Arial"/>
                  </a:rPr>
                </a:br>
                <a:r>
                  <a:rPr lang="en-US" sz="1400" b="1" dirty="0" smtClean="0">
                    <a:latin typeface="Arial"/>
                    <a:cs typeface="Arial"/>
                  </a:rPr>
                  <a:t>Context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269736" y="5047499"/>
                <a:ext cx="319808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Hidden Markov Models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6200000" flipV="1">
                <a:off x="5696894" y="3537651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09239" y="3891818"/>
                <a:ext cx="1255887" cy="1032447"/>
              </a:xfrm>
              <a:prstGeom prst="rect">
                <a:avLst/>
              </a:prstGeom>
            </p:spPr>
          </p:pic>
          <p:sp>
            <p:nvSpPr>
              <p:cNvPr id="47" name="TextBox 46"/>
              <p:cNvSpPr txBox="1"/>
              <p:nvPr/>
            </p:nvSpPr>
            <p:spPr>
              <a:xfrm>
                <a:off x="5073772" y="4956502"/>
                <a:ext cx="20383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/>
                    <a:cs typeface="Arial"/>
                  </a:rPr>
                  <a:t>Finite State Machine</a:t>
                </a:r>
                <a:endParaRPr lang="en-US" sz="1400" b="1" dirty="0">
                  <a:latin typeface="Arial"/>
                  <a:cs typeface="Arial"/>
                </a:endParaRPr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5400000">
                <a:off x="663979" y="2420690"/>
                <a:ext cx="457200" cy="334919"/>
              </a:xfrm>
              <a:prstGeom prst="rightArrow">
                <a:avLst/>
              </a:prstGeom>
              <a:solidFill>
                <a:schemeClr val="accent5">
                  <a:lumMod val="50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>
                  <a:latin typeface="Arial"/>
                  <a:cs typeface="Arial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2251784" y="1583213"/>
              <a:ext cx="2949633" cy="2656656"/>
              <a:chOff x="12251784" y="1583213"/>
              <a:chExt cx="2949633" cy="26566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251784" y="1583213"/>
                <a:ext cx="2949633" cy="2656656"/>
              </a:xfrm>
              <a:prstGeom prst="rect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28" descr="01_screen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273" t="16084" r="56416" b="47506"/>
              <a:stretch/>
            </p:blipFill>
            <p:spPr>
              <a:xfrm>
                <a:off x="12695503" y="1800226"/>
                <a:ext cx="2059365" cy="2205808"/>
              </a:xfrm>
              <a:prstGeom prst="rect">
                <a:avLst/>
              </a:prstGeom>
            </p:spPr>
          </p:pic>
        </p:grpSp>
      </p:grp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28745267" y="3990259"/>
            <a:ext cx="12101997" cy="2381319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Classification Performance</a:t>
            </a:r>
          </a:p>
          <a:p>
            <a:pPr marL="457200" indent="-457200" defTabSz="893979">
              <a:spcAft>
                <a:spcPts val="38000"/>
              </a:spcAft>
              <a:buFont typeface="Arial" panose="020B0604020202020204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6-way confusion matrix after HMM pass (P1):</a:t>
            </a:r>
          </a:p>
          <a:p>
            <a:pPr marL="440867" indent="-440867" defTabSz="893979">
              <a:spcAft>
                <a:spcPts val="400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Confusion matrix after post-processing 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P2+P3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Detection error tradeoff (DET) curve (P1):</a:t>
            </a:r>
          </a:p>
          <a:p>
            <a:pPr marL="942975" indent="-520700" defTabSz="893979">
              <a:spcAft>
                <a:spcPts val="1800"/>
              </a:spcAft>
              <a:buFont typeface="Wingdings" charset="2"/>
              <a:buChar char="§"/>
              <a:tabLst>
                <a:tab pos="877888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Delta features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become more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significant when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detection rate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high.</a:t>
            </a:r>
          </a:p>
          <a:p>
            <a:pPr marL="942975" indent="-520700" defTabSz="893979">
              <a:spcAft>
                <a:spcPts val="1800"/>
              </a:spcAft>
              <a:buFont typeface="Wingdings" charset="2"/>
              <a:buChar char="§"/>
              <a:tabLst>
                <a:tab pos="877888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False alarm rate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rises rapidly at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detection rates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above 70%.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Post-processing improves detection rate while maintaining a low false alarm rate: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13729398" y="6734748"/>
            <a:ext cx="14179313" cy="3379938"/>
            <a:chOff x="289898" y="758154"/>
            <a:chExt cx="11374815" cy="3213740"/>
          </a:xfrm>
        </p:grpSpPr>
        <p:grpSp>
          <p:nvGrpSpPr>
            <p:cNvPr id="129" name="Group 128"/>
            <p:cNvGrpSpPr/>
            <p:nvPr/>
          </p:nvGrpSpPr>
          <p:grpSpPr>
            <a:xfrm>
              <a:off x="289898" y="758154"/>
              <a:ext cx="11374815" cy="3213740"/>
              <a:chOff x="289898" y="758154"/>
              <a:chExt cx="11374815" cy="3213740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289898" y="758154"/>
                <a:ext cx="11374815" cy="3213740"/>
                <a:chOff x="407354" y="752303"/>
                <a:chExt cx="11374815" cy="3213740"/>
              </a:xfrm>
            </p:grpSpPr>
            <p:grpSp>
              <p:nvGrpSpPr>
                <p:cNvPr id="142" name="Grupo 2"/>
                <p:cNvGrpSpPr/>
                <p:nvPr/>
              </p:nvGrpSpPr>
              <p:grpSpPr>
                <a:xfrm>
                  <a:off x="407354" y="752303"/>
                  <a:ext cx="11374815" cy="3213740"/>
                  <a:chOff x="407354" y="752303"/>
                  <a:chExt cx="11374815" cy="3213740"/>
                </a:xfrm>
              </p:grpSpPr>
              <p:sp>
                <p:nvSpPr>
                  <p:cNvPr id="144" name="Rectángulo redondeado 24"/>
                  <p:cNvSpPr/>
                  <p:nvPr/>
                </p:nvSpPr>
                <p:spPr>
                  <a:xfrm>
                    <a:off x="407354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Copy EEG files to Disks</a:t>
                    </a:r>
                    <a:endParaRPr lang="en-US" sz="1800" dirty="0"/>
                  </a:p>
                </p:txBody>
              </p:sp>
              <p:sp>
                <p:nvSpPr>
                  <p:cNvPr id="145" name="Rectángulo redondeado 25"/>
                  <p:cNvSpPr/>
                  <p:nvPr/>
                </p:nvSpPr>
                <p:spPr>
                  <a:xfrm>
                    <a:off x="2730908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Convert EEG files to EDF</a:t>
                    </a:r>
                    <a:endParaRPr lang="en-US" sz="1800" dirty="0"/>
                  </a:p>
                </p:txBody>
              </p:sp>
              <p:sp>
                <p:nvSpPr>
                  <p:cNvPr id="146" name="Rectángulo redondeado 26"/>
                  <p:cNvSpPr/>
                  <p:nvPr/>
                </p:nvSpPr>
                <p:spPr>
                  <a:xfrm>
                    <a:off x="5054462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Capture Physicians' Reports</a:t>
                    </a:r>
                    <a:endParaRPr lang="en-US" sz="1800" dirty="0"/>
                  </a:p>
                </p:txBody>
              </p:sp>
              <p:sp>
                <p:nvSpPr>
                  <p:cNvPr id="147" name="Rectángulo redondeado 27"/>
                  <p:cNvSpPr/>
                  <p:nvPr/>
                </p:nvSpPr>
                <p:spPr>
                  <a:xfrm>
                    <a:off x="7378016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Deidentify Reports</a:t>
                    </a:r>
                    <a:endParaRPr lang="en-US" sz="1800" dirty="0"/>
                  </a:p>
                </p:txBody>
              </p:sp>
              <p:sp>
                <p:nvSpPr>
                  <p:cNvPr id="148" name="Rectángulo redondeado 28"/>
                  <p:cNvSpPr/>
                  <p:nvPr/>
                </p:nvSpPr>
                <p:spPr>
                  <a:xfrm>
                    <a:off x="9701570" y="752303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Label Generation</a:t>
                    </a:r>
                    <a:endParaRPr lang="en-US" sz="1800" dirty="0"/>
                  </a:p>
                </p:txBody>
              </p:sp>
              <p:sp>
                <p:nvSpPr>
                  <p:cNvPr id="149" name="Rectángulo redondeado 33"/>
                  <p:cNvSpPr/>
                  <p:nvPr/>
                </p:nvSpPr>
                <p:spPr>
                  <a:xfrm>
                    <a:off x="801894" y="2155882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Hard Copies</a:t>
                    </a:r>
                    <a:endParaRPr lang="en-US" sz="1800" dirty="0"/>
                  </a:p>
                </p:txBody>
              </p:sp>
              <p:sp>
                <p:nvSpPr>
                  <p:cNvPr id="150" name="Rectángulo redondeado 34"/>
                  <p:cNvSpPr/>
                  <p:nvPr/>
                </p:nvSpPr>
                <p:spPr>
                  <a:xfrm>
                    <a:off x="3494014" y="2155884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Alpha Database </a:t>
                    </a:r>
                    <a:endParaRPr lang="en-US" sz="1800" dirty="0"/>
                  </a:p>
                </p:txBody>
              </p:sp>
              <p:sp>
                <p:nvSpPr>
                  <p:cNvPr id="151" name="Rectángulo redondeado 35"/>
                  <p:cNvSpPr/>
                  <p:nvPr/>
                </p:nvSpPr>
                <p:spPr>
                  <a:xfrm>
                    <a:off x="6213531" y="2155884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M*Modal Database </a:t>
                    </a:r>
                    <a:endParaRPr lang="en-US" sz="1800" dirty="0"/>
                  </a:p>
                </p:txBody>
              </p:sp>
              <p:sp>
                <p:nvSpPr>
                  <p:cNvPr id="152" name="Rectángulo redondeado 43"/>
                  <p:cNvSpPr/>
                  <p:nvPr/>
                </p:nvSpPr>
                <p:spPr>
                  <a:xfrm>
                    <a:off x="3494014" y="3373615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Optical Character Recognition </a:t>
                    </a:r>
                    <a:endParaRPr lang="en-US" sz="1800" dirty="0"/>
                  </a:p>
                </p:txBody>
              </p:sp>
              <p:sp>
                <p:nvSpPr>
                  <p:cNvPr id="153" name="Rectángulo redondeado 21"/>
                  <p:cNvSpPr/>
                  <p:nvPr/>
                </p:nvSpPr>
                <p:spPr>
                  <a:xfrm>
                    <a:off x="6419881" y="3373615"/>
                    <a:ext cx="2080599" cy="592428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800" dirty="0" smtClean="0"/>
                      <a:t>Copy EEG files to Disks</a:t>
                    </a:r>
                    <a:endParaRPr lang="en-US" sz="1800" dirty="0"/>
                  </a:p>
                </p:txBody>
              </p:sp>
            </p:grpSp>
            <p:sp>
              <p:nvSpPr>
                <p:cNvPr id="143" name="Rectángulo redondeado 35"/>
                <p:cNvSpPr/>
                <p:nvPr/>
              </p:nvSpPr>
              <p:spPr>
                <a:xfrm>
                  <a:off x="9118429" y="2155884"/>
                  <a:ext cx="2080599" cy="592428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800" dirty="0" smtClean="0"/>
                    <a:t>Access Database</a:t>
                  </a:r>
                  <a:endParaRPr lang="en-US" sz="1800" dirty="0"/>
                </a:p>
              </p:txBody>
            </p:sp>
          </p:grpSp>
          <p:cxnSp>
            <p:nvCxnSpPr>
              <p:cNvPr id="135" name="Elbow Connector 134"/>
              <p:cNvCxnSpPr>
                <a:stCxn id="146" idx="2"/>
                <a:endCxn id="149" idx="0"/>
              </p:cNvCxnSpPr>
              <p:nvPr/>
            </p:nvCxnSpPr>
            <p:spPr>
              <a:xfrm rot="5400000">
                <a:off x="3445446" y="-370126"/>
                <a:ext cx="811152" cy="4252568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Elbow Connector 135"/>
              <p:cNvCxnSpPr>
                <a:stCxn id="146" idx="2"/>
                <a:endCxn id="150" idx="0"/>
              </p:cNvCxnSpPr>
              <p:nvPr/>
            </p:nvCxnSpPr>
            <p:spPr>
              <a:xfrm rot="5400000">
                <a:off x="4791505" y="975934"/>
                <a:ext cx="811153" cy="1560448"/>
              </a:xfrm>
              <a:prstGeom prst="bentConnector3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Elbow Connector 136"/>
              <p:cNvCxnSpPr>
                <a:stCxn id="146" idx="2"/>
                <a:endCxn id="151" idx="0"/>
              </p:cNvCxnSpPr>
              <p:nvPr/>
            </p:nvCxnSpPr>
            <p:spPr>
              <a:xfrm rot="16200000" flipH="1">
                <a:off x="6151263" y="1176624"/>
                <a:ext cx="811153" cy="1159069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Elbow Connector 137"/>
              <p:cNvCxnSpPr>
                <a:stCxn id="146" idx="2"/>
                <a:endCxn id="143" idx="0"/>
              </p:cNvCxnSpPr>
              <p:nvPr/>
            </p:nvCxnSpPr>
            <p:spPr>
              <a:xfrm rot="16200000" flipH="1">
                <a:off x="7603712" y="-275825"/>
                <a:ext cx="811153" cy="4063967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Elbow Connector 138"/>
              <p:cNvCxnSpPr>
                <a:stCxn id="150" idx="2"/>
                <a:endCxn id="152" idx="0"/>
              </p:cNvCxnSpPr>
              <p:nvPr/>
            </p:nvCxnSpPr>
            <p:spPr>
              <a:xfrm rot="5400000">
                <a:off x="4104206" y="3067758"/>
                <a:ext cx="625304" cy="10188"/>
              </a:xfrm>
              <a:prstGeom prst="bentConnector3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Elbow Connector 139"/>
              <p:cNvCxnSpPr>
                <a:stCxn id="149" idx="2"/>
                <a:endCxn id="152" idx="0"/>
              </p:cNvCxnSpPr>
              <p:nvPr/>
            </p:nvCxnSpPr>
            <p:spPr>
              <a:xfrm rot="16200000" flipH="1">
                <a:off x="2758145" y="1720753"/>
                <a:ext cx="625305" cy="2692120"/>
              </a:xfrm>
              <a:prstGeom prst="bentConnector3">
                <a:avLst>
                  <a:gd name="adj1" fmla="val 50000"/>
                </a:avLst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52" idx="3"/>
                <a:endCxn id="153" idx="1"/>
              </p:cNvCxnSpPr>
              <p:nvPr/>
            </p:nvCxnSpPr>
            <p:spPr>
              <a:xfrm>
                <a:off x="5457157" y="3675681"/>
                <a:ext cx="845268" cy="0"/>
              </a:xfrm>
              <a:prstGeom prst="straightConnector1">
                <a:avLst/>
              </a:prstGeom>
              <a:ln w="10160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Arrow Connector 129"/>
            <p:cNvCxnSpPr>
              <a:stCxn id="144" idx="3"/>
              <a:endCxn id="145" idx="1"/>
            </p:cNvCxnSpPr>
            <p:nvPr/>
          </p:nvCxnSpPr>
          <p:spPr>
            <a:xfrm>
              <a:off x="2370497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45" idx="3"/>
              <a:endCxn id="146" idx="1"/>
            </p:cNvCxnSpPr>
            <p:nvPr/>
          </p:nvCxnSpPr>
          <p:spPr>
            <a:xfrm>
              <a:off x="4694051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46" idx="3"/>
              <a:endCxn id="147" idx="1"/>
            </p:cNvCxnSpPr>
            <p:nvPr/>
          </p:nvCxnSpPr>
          <p:spPr>
            <a:xfrm>
              <a:off x="7017605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47" idx="3"/>
              <a:endCxn id="148" idx="1"/>
            </p:cNvCxnSpPr>
            <p:nvPr/>
          </p:nvCxnSpPr>
          <p:spPr>
            <a:xfrm>
              <a:off x="9341159" y="1054368"/>
              <a:ext cx="242955" cy="0"/>
            </a:xfrm>
            <a:prstGeom prst="straightConnector1">
              <a:avLst/>
            </a:prstGeom>
            <a:ln w="1016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 Box 7"/>
          <p:cNvSpPr txBox="1">
            <a:spLocks noChangeArrowheads="1"/>
          </p:cNvSpPr>
          <p:nvPr/>
        </p:nvSpPr>
        <p:spPr bwMode="auto">
          <a:xfrm>
            <a:off x="16259416" y="31394400"/>
            <a:ext cx="12309458" cy="840485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Active Learning Approach to Training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EEG reports only contain summaries; a small amount of manually-labeled data available.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Seed models based on manually-annotated data.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Train, classify, and select high-confidence data.</a:t>
            </a:r>
          </a:p>
          <a:p>
            <a:pPr marL="440867" indent="-440867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Iterate: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3170"/>
              </p:ext>
            </p:extLst>
          </p:nvPr>
        </p:nvGraphicFramePr>
        <p:xfrm>
          <a:off x="29270852" y="5814916"/>
          <a:ext cx="11203626" cy="423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518"/>
                <a:gridCol w="1600518"/>
                <a:gridCol w="1600518"/>
                <a:gridCol w="1600518"/>
                <a:gridCol w="1600518"/>
                <a:gridCol w="1600518"/>
                <a:gridCol w="1600518"/>
              </a:tblGrid>
              <a:tr h="64805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20%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55%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977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72%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73413"/>
              </p:ext>
            </p:extLst>
          </p:nvPr>
        </p:nvGraphicFramePr>
        <p:xfrm>
          <a:off x="29308665" y="11192326"/>
          <a:ext cx="11165812" cy="441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116"/>
                <a:gridCol w="1595116"/>
                <a:gridCol w="1595116"/>
                <a:gridCol w="1595116"/>
                <a:gridCol w="1595116"/>
                <a:gridCol w="1595116"/>
                <a:gridCol w="1595116"/>
              </a:tblGrid>
              <a:tr h="676111"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SPSW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PLED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GPED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87%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EYBL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29%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ARTF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62361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BCKG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88%</a:t>
                      </a:r>
                      <a:endParaRPr lang="en-US" sz="2800" b="1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2" name="Text Box 7"/>
          <p:cNvSpPr txBox="1">
            <a:spLocks noChangeArrowheads="1"/>
          </p:cNvSpPr>
          <p:nvPr/>
        </p:nvSpPr>
        <p:spPr bwMode="auto">
          <a:xfrm>
            <a:off x="40976828" y="32581308"/>
            <a:ext cx="9731498" cy="721606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274320" tIns="118872" rIns="274320" bIns="118872"/>
          <a:lstStyle>
            <a:defPPr>
              <a:defRPr lang="en-US"/>
            </a:defPPr>
            <a:lvl1pPr defTabSz="695325">
              <a:spcBef>
                <a:spcPts val="0"/>
              </a:spcBef>
              <a:spcAft>
                <a:spcPts val="1200"/>
              </a:spcAft>
              <a:tabLst>
                <a:tab pos="381000" algn="l"/>
              </a:tabLst>
              <a:defRPr sz="40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dirty="0"/>
              <a:t>References</a:t>
            </a: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>
                <a:solidFill>
                  <a:schemeClr val="tx1"/>
                </a:solidFill>
              </a:rPr>
              <a:t>Lopez, S., </a:t>
            </a:r>
            <a:r>
              <a:rPr lang="en-US" sz="2800" i="1" dirty="0" smtClean="0">
                <a:solidFill>
                  <a:schemeClr val="tx1"/>
                </a:solidFill>
              </a:rPr>
              <a:t>et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2015). Automated Identification of Abnormal EEGs. </a:t>
            </a:r>
            <a:r>
              <a:rPr lang="en-US" sz="2800" i="1" dirty="0" smtClean="0">
                <a:solidFill>
                  <a:schemeClr val="tx1"/>
                </a:solidFill>
              </a:rPr>
              <a:t>Proceedings of the EEE </a:t>
            </a:r>
            <a:r>
              <a:rPr lang="en-US" sz="2800" i="1" dirty="0">
                <a:solidFill>
                  <a:schemeClr val="tx1"/>
                </a:solidFill>
              </a:rPr>
              <a:t>Signal Processing in Medicine and Biology Symposium</a:t>
            </a:r>
            <a:r>
              <a:rPr lang="en-US" sz="2800" dirty="0">
                <a:solidFill>
                  <a:schemeClr val="tx1"/>
                </a:solidFill>
              </a:rPr>
              <a:t> (pp. 1–4). Philadelphia, Pennsylvania, 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 err="1">
                <a:solidFill>
                  <a:schemeClr val="tx1"/>
                </a:solidFill>
              </a:rPr>
              <a:t>Harati</a:t>
            </a:r>
            <a:r>
              <a:rPr lang="en-US" sz="2800" dirty="0">
                <a:solidFill>
                  <a:schemeClr val="tx1"/>
                </a:solidFill>
              </a:rPr>
              <a:t>, A., </a:t>
            </a:r>
            <a:r>
              <a:rPr lang="en-US" sz="2800" i="1" dirty="0" smtClean="0">
                <a:solidFill>
                  <a:schemeClr val="tx1"/>
                </a:solidFill>
              </a:rPr>
              <a:t>et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2015). Improved EEG Event Classification Using Differential </a:t>
            </a:r>
            <a:r>
              <a:rPr lang="en-US" sz="2800" dirty="0" smtClean="0">
                <a:solidFill>
                  <a:schemeClr val="tx1"/>
                </a:solidFill>
              </a:rPr>
              <a:t>Energy. </a:t>
            </a:r>
            <a:r>
              <a:rPr lang="en-US" sz="2800" i="1" dirty="0" smtClean="0">
                <a:solidFill>
                  <a:schemeClr val="tx1"/>
                </a:solidFill>
              </a:rPr>
              <a:t>Proceedings </a:t>
            </a:r>
            <a:r>
              <a:rPr lang="en-US" sz="2800" i="1" dirty="0">
                <a:solidFill>
                  <a:schemeClr val="tx1"/>
                </a:solidFill>
              </a:rPr>
              <a:t>of the IEEE Signal Processing in Medicine and Biology Symposium </a:t>
            </a:r>
            <a:r>
              <a:rPr lang="en-US" sz="2800" dirty="0">
                <a:solidFill>
                  <a:schemeClr val="tx1"/>
                </a:solidFill>
              </a:rPr>
              <a:t>(pp. 1–4). Philadelphia, Pennsylvania, 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440867" indent="-440867" defTabSz="893979"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Harati</a:t>
            </a:r>
            <a:r>
              <a:rPr lang="en-US" sz="2800" dirty="0">
                <a:solidFill>
                  <a:schemeClr val="tx1"/>
                </a:solidFill>
              </a:rPr>
              <a:t>, A., </a:t>
            </a:r>
            <a:r>
              <a:rPr lang="en-US" sz="2800" i="1" dirty="0">
                <a:solidFill>
                  <a:schemeClr val="tx1"/>
                </a:solidFill>
              </a:rPr>
              <a:t>e</a:t>
            </a:r>
            <a:r>
              <a:rPr lang="en-US" sz="2800" i="1" dirty="0" smtClean="0">
                <a:solidFill>
                  <a:schemeClr val="tx1"/>
                </a:solidFill>
              </a:rPr>
              <a:t>t al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>
                <a:solidFill>
                  <a:schemeClr val="tx1"/>
                </a:solidFill>
              </a:rPr>
              <a:t>2014). THE TUH EEG CORPUS: A Big Data Resource for Automated EEG Interpretation. </a:t>
            </a:r>
            <a:r>
              <a:rPr lang="en-US" sz="2800" i="1" dirty="0">
                <a:solidFill>
                  <a:schemeClr val="tx1"/>
                </a:solidFill>
              </a:rPr>
              <a:t>Proceedings of the IEEE </a:t>
            </a:r>
            <a:r>
              <a:rPr lang="en-US" sz="2800" i="1" dirty="0" smtClean="0">
                <a:solidFill>
                  <a:schemeClr val="tx1"/>
                </a:solidFill>
              </a:rPr>
              <a:t>SPMB </a:t>
            </a:r>
            <a:r>
              <a:rPr lang="en-US" sz="2800" i="1" dirty="0">
                <a:solidFill>
                  <a:schemeClr val="tx1"/>
                </a:solidFill>
              </a:rPr>
              <a:t>Symposium</a:t>
            </a:r>
            <a:r>
              <a:rPr lang="en-US" sz="2800" dirty="0">
                <a:solidFill>
                  <a:schemeClr val="tx1"/>
                </a:solidFill>
              </a:rPr>
              <a:t> (pp. 1-5). Philadelphia, </a:t>
            </a:r>
            <a:r>
              <a:rPr lang="en-US" sz="2800" dirty="0" smtClean="0">
                <a:solidFill>
                  <a:schemeClr val="tx1"/>
                </a:solidFill>
              </a:rPr>
              <a:t>PA, </a:t>
            </a:r>
            <a:r>
              <a:rPr lang="en-US" sz="2800" dirty="0">
                <a:solidFill>
                  <a:schemeClr val="tx1"/>
                </a:solidFill>
              </a:rPr>
              <a:t>USA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70105" y="531763"/>
            <a:ext cx="1224492" cy="128189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706417"/>
              </p:ext>
            </p:extLst>
          </p:nvPr>
        </p:nvGraphicFramePr>
        <p:xfrm>
          <a:off x="1520168" y="33739049"/>
          <a:ext cx="13702050" cy="322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0940"/>
                <a:gridCol w="4601110"/>
              </a:tblGrid>
              <a:tr h="68490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Epileptiform</a:t>
                      </a:r>
                      <a:endParaRPr lang="en-US" sz="36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Background</a:t>
                      </a:r>
                    </a:p>
                  </a:txBody>
                  <a:tcPr anchor="ctr"/>
                </a:tc>
              </a:tr>
              <a:tr h="678123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SPSW:	Spike and sharp wave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ARTF: Artifact</a:t>
                      </a:r>
                    </a:p>
                  </a:txBody>
                  <a:tcPr anchor="ctr"/>
                </a:tc>
              </a:tr>
              <a:tr h="1136852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GPED:	Generalized periodic epileptiform discharges and triphasic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EYBM: Eye Movement</a:t>
                      </a:r>
                    </a:p>
                  </a:txBody>
                  <a:tcPr anchor="ctr"/>
                </a:tc>
              </a:tr>
              <a:tr h="721800"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PLED:	Periodic lateralized epileptiform discharges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384300" marR="0" lvl="1" indent="-1384300" algn="l" defTabSz="5120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62075" algn="l"/>
                        </a:tabLst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BCKG: Background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95371"/>
              </p:ext>
            </p:extLst>
          </p:nvPr>
        </p:nvGraphicFramePr>
        <p:xfrm>
          <a:off x="16635916" y="22479774"/>
          <a:ext cx="11645928" cy="848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071"/>
                <a:gridCol w="4572000"/>
                <a:gridCol w="1567543"/>
                <a:gridCol w="1763486"/>
                <a:gridCol w="1436914"/>
                <a:gridCol w="1436914"/>
              </a:tblGrid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latin typeface="Arial" charset="0"/>
                          <a:ea typeface="Arial" charset="0"/>
                          <a:cs typeface="Arial" charset="0"/>
                        </a:rPr>
                        <a:t>No.</a:t>
                      </a:r>
                      <a:endParaRPr lang="en-US" sz="2800" b="1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System Description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Dims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2-Way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59.3%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33.6%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24.6%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45.9%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33.0%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24.0%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39.2%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30.0%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20.4%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56.6%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32.6%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23.8%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43.7%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21.2%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42.8%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31.6%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22.4%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51.6%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22.0%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35.4%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25.8%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16.8%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21.8%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27.4%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19.2%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 + E</a:t>
                      </a:r>
                      <a:r>
                        <a:rPr lang="en-US" sz="2800" b="1" baseline="-2500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39.8%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29.6%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21.1%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52.5%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30.1%</a:t>
                      </a:r>
                    </a:p>
                  </a:txBody>
                  <a:tcPr marL="18415" marR="1841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22.6%</a:t>
                      </a:r>
                    </a:p>
                  </a:txBody>
                  <a:tcPr marL="18415" marR="18415" marT="0" marB="0" anchor="ctr"/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15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Cepstral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</a:t>
                      </a:r>
                      <a:r>
                        <a:rPr lang="en-US" sz="2800" b="1" baseline="-25000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35.5%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25.9%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17.2%</a:t>
                      </a:r>
                    </a:p>
                  </a:txBody>
                  <a:tcPr marL="18415" marR="1841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7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16</a:t>
                      </a:r>
                      <a:endParaRPr lang="en-US" sz="28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(15) but no 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  <a:sym typeface="Symbol" charset="2"/>
                        </a:rPr>
                        <a:t></a:t>
                      </a: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for E</a:t>
                      </a:r>
                      <a:r>
                        <a:rPr lang="en-US" sz="2800" b="1" baseline="-25000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lang="en-US" sz="2800" b="1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6830" marR="3683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26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35.0%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25.0%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16.6%</a:t>
                      </a:r>
                    </a:p>
                  </a:txBody>
                  <a:tcPr marL="18415" marR="1841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8" name="Group 157"/>
          <p:cNvGrpSpPr/>
          <p:nvPr/>
        </p:nvGrpSpPr>
        <p:grpSpPr>
          <a:xfrm>
            <a:off x="16651140" y="35784972"/>
            <a:ext cx="11739964" cy="3669483"/>
            <a:chOff x="82091" y="1586383"/>
            <a:chExt cx="12363474" cy="3320464"/>
          </a:xfrm>
        </p:grpSpPr>
        <p:grpSp>
          <p:nvGrpSpPr>
            <p:cNvPr id="159" name="Grupo 18"/>
            <p:cNvGrpSpPr/>
            <p:nvPr/>
          </p:nvGrpSpPr>
          <p:grpSpPr>
            <a:xfrm>
              <a:off x="1309199" y="1586383"/>
              <a:ext cx="10175020" cy="3320464"/>
              <a:chOff x="1184703" y="878045"/>
              <a:chExt cx="10175020" cy="3320464"/>
            </a:xfrm>
          </p:grpSpPr>
          <p:sp>
            <p:nvSpPr>
              <p:cNvPr id="164" name="Rectángulo redondeado 3"/>
              <p:cNvSpPr/>
              <p:nvPr/>
            </p:nvSpPr>
            <p:spPr>
              <a:xfrm>
                <a:off x="1184703" y="3258970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Feature Extraction</a:t>
                </a:r>
                <a:endParaRPr lang="en-US" sz="1800" dirty="0"/>
              </a:p>
            </p:txBody>
          </p:sp>
          <p:sp>
            <p:nvSpPr>
              <p:cNvPr id="165" name="Rectángulo redondeado 4"/>
              <p:cNvSpPr/>
              <p:nvPr/>
            </p:nvSpPr>
            <p:spPr>
              <a:xfrm>
                <a:off x="3499739" y="3069412"/>
                <a:ext cx="2396438" cy="1005314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Find best alignment between primitives and data</a:t>
                </a:r>
                <a:endParaRPr lang="en-US" sz="1800" dirty="0"/>
              </a:p>
            </p:txBody>
          </p:sp>
          <p:sp>
            <p:nvSpPr>
              <p:cNvPr id="166" name="Decisión 5"/>
              <p:cNvSpPr/>
              <p:nvPr/>
            </p:nvSpPr>
            <p:spPr>
              <a:xfrm>
                <a:off x="6284890" y="2975016"/>
                <a:ext cx="2730322" cy="1223493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Alignment Found?</a:t>
                </a:r>
                <a:endParaRPr lang="en-US" sz="1800" dirty="0"/>
              </a:p>
            </p:txBody>
          </p:sp>
          <p:sp>
            <p:nvSpPr>
              <p:cNvPr id="167" name="Rectángulo redondeado 6"/>
              <p:cNvSpPr/>
              <p:nvPr/>
            </p:nvSpPr>
            <p:spPr>
              <a:xfrm>
                <a:off x="9342363" y="3258970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Recall Parameters</a:t>
                </a:r>
                <a:endParaRPr lang="en-US" sz="1800" dirty="0"/>
              </a:p>
            </p:txBody>
          </p:sp>
          <p:sp>
            <p:nvSpPr>
              <p:cNvPr id="168" name="Rectángulo redondeado 7"/>
              <p:cNvSpPr/>
              <p:nvPr/>
            </p:nvSpPr>
            <p:spPr>
              <a:xfrm>
                <a:off x="6641371" y="1913078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Supervised learning process</a:t>
                </a:r>
                <a:endParaRPr lang="en-US" sz="1800" dirty="0"/>
              </a:p>
            </p:txBody>
          </p:sp>
          <p:sp>
            <p:nvSpPr>
              <p:cNvPr id="169" name="Rectángulo redondeado 8"/>
              <p:cNvSpPr/>
              <p:nvPr/>
            </p:nvSpPr>
            <p:spPr>
              <a:xfrm>
                <a:off x="6641371" y="878045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Reestimate Parameters</a:t>
                </a:r>
                <a:endParaRPr lang="en-US" sz="1800" dirty="0"/>
              </a:p>
            </p:txBody>
          </p:sp>
          <p:sp>
            <p:nvSpPr>
              <p:cNvPr id="170" name="Rectángulo redondeado 9"/>
              <p:cNvSpPr/>
              <p:nvPr/>
            </p:nvSpPr>
            <p:spPr>
              <a:xfrm>
                <a:off x="3689278" y="878045"/>
                <a:ext cx="2017360" cy="62619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TUH EEG Corpus</a:t>
                </a:r>
                <a:endParaRPr lang="en-US" sz="1800" dirty="0"/>
              </a:p>
            </p:txBody>
          </p:sp>
          <p:sp>
            <p:nvSpPr>
              <p:cNvPr id="171" name="Flecha abajo 10"/>
              <p:cNvSpPr/>
              <p:nvPr/>
            </p:nvSpPr>
            <p:spPr>
              <a:xfrm rot="16200000">
                <a:off x="3253402" y="328294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2" name="Flecha abajo 11"/>
              <p:cNvSpPr/>
              <p:nvPr/>
            </p:nvSpPr>
            <p:spPr>
              <a:xfrm rot="16200000">
                <a:off x="5920410" y="3297636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3" name="Flecha abajo 12"/>
              <p:cNvSpPr/>
              <p:nvPr/>
            </p:nvSpPr>
            <p:spPr>
              <a:xfrm rot="16200000">
                <a:off x="8975050" y="328294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4" name="Flecha abajo 14"/>
              <p:cNvSpPr/>
              <p:nvPr/>
            </p:nvSpPr>
            <p:spPr>
              <a:xfrm rot="10800000">
                <a:off x="7465631" y="2491160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5" name="Flecha abajo 15"/>
              <p:cNvSpPr/>
              <p:nvPr/>
            </p:nvSpPr>
            <p:spPr>
              <a:xfrm rot="10800000">
                <a:off x="7455341" y="1406082"/>
                <a:ext cx="368839" cy="578252"/>
              </a:xfrm>
              <a:prstGeom prst="downArrow">
                <a:avLst/>
              </a:prstGeom>
              <a:solidFill>
                <a:schemeClr val="accent5">
                  <a:lumMod val="50000"/>
                </a:schemeClr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6" name="Flecha abajo 16"/>
              <p:cNvSpPr/>
              <p:nvPr/>
            </p:nvSpPr>
            <p:spPr>
              <a:xfrm rot="5400000">
                <a:off x="6016757" y="605156"/>
                <a:ext cx="368839" cy="1171976"/>
              </a:xfrm>
              <a:prstGeom prst="down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77" name="Flecha abajo 17"/>
              <p:cNvSpPr/>
              <p:nvPr/>
            </p:nvSpPr>
            <p:spPr>
              <a:xfrm>
                <a:off x="4513538" y="1406082"/>
                <a:ext cx="368839" cy="1663329"/>
              </a:xfrm>
              <a:prstGeom prst="downArrow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381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60" name="Flecha abajo 20"/>
            <p:cNvSpPr/>
            <p:nvPr/>
          </p:nvSpPr>
          <p:spPr>
            <a:xfrm rot="16200000">
              <a:off x="11440273" y="4005974"/>
              <a:ext cx="368839" cy="578252"/>
            </a:xfrm>
            <a:prstGeom prst="downArrow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1" name="Flecha abajo 23"/>
            <p:cNvSpPr/>
            <p:nvPr/>
          </p:nvSpPr>
          <p:spPr>
            <a:xfrm rot="16200000">
              <a:off x="961204" y="3991280"/>
              <a:ext cx="368839" cy="578252"/>
            </a:xfrm>
            <a:prstGeom prst="downArrow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2" name="CuadroTexto 24"/>
            <p:cNvSpPr txBox="1"/>
            <p:nvPr/>
          </p:nvSpPr>
          <p:spPr>
            <a:xfrm>
              <a:off x="82091" y="3519218"/>
              <a:ext cx="1227108" cy="58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Input: EEG Raw Data</a:t>
              </a:r>
              <a:endParaRPr lang="en-US" sz="1800" dirty="0"/>
            </a:p>
          </p:txBody>
        </p:sp>
        <p:sp>
          <p:nvSpPr>
            <p:cNvPr id="163" name="CuadroTexto 25"/>
            <p:cNvSpPr txBox="1"/>
            <p:nvPr/>
          </p:nvSpPr>
          <p:spPr>
            <a:xfrm>
              <a:off x="10644794" y="3304746"/>
              <a:ext cx="1800771" cy="584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Output: Model Parameters</a:t>
              </a:r>
              <a:endParaRPr lang="en-US" sz="1800" dirty="0"/>
            </a:p>
          </p:txBody>
        </p:sp>
      </p:grpSp>
      <p:pic>
        <p:nvPicPr>
          <p:cNvPr id="180" name="Picture 179" descr="01_screen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3"/>
          <a:stretch/>
        </p:blipFill>
        <p:spPr>
          <a:xfrm>
            <a:off x="29245303" y="29703518"/>
            <a:ext cx="11143852" cy="5857625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3" r="5870"/>
          <a:stretch/>
        </p:blipFill>
        <p:spPr bwMode="auto">
          <a:xfrm>
            <a:off x="34283855" y="17049115"/>
            <a:ext cx="6190621" cy="46447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97959"/>
              </p:ext>
            </p:extLst>
          </p:nvPr>
        </p:nvGraphicFramePr>
        <p:xfrm>
          <a:off x="29242910" y="23573807"/>
          <a:ext cx="11015618" cy="39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0862"/>
                <a:gridCol w="1926771"/>
                <a:gridCol w="1469572"/>
                <a:gridCol w="1788413"/>
              </a:tblGrid>
              <a:tr h="7741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System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Detection Rate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False Alarm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Error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Heuristics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99%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64%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74%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Random Forest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85%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6%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37%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HMM (P1)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84%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37%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+ Deep Learning (P1+P2)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82%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39%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  <a:tr h="6103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rial" charset="0"/>
                          <a:ea typeface="Calibri" charset="0"/>
                        </a:rPr>
                        <a:t>+ Language Model (P1+P2+P3)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228600" marR="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89%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charset="0"/>
                          <a:ea typeface="Calibri" charset="0"/>
                        </a:rPr>
                        <a:t>4%</a:t>
                      </a:r>
                      <a:endParaRPr lang="en-US" sz="2800" b="1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charset="0"/>
                          <a:ea typeface="Calibri" charset="0"/>
                        </a:rPr>
                        <a:t>36%</a:t>
                      </a:r>
                      <a:endParaRPr lang="en-US" sz="28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27557" y="16201932"/>
            <a:ext cx="6061378" cy="35432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700262" y="12557441"/>
            <a:ext cx="6991350" cy="3467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385019" y="12649159"/>
            <a:ext cx="5999437" cy="33882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682389" y="16048180"/>
            <a:ext cx="6465230" cy="362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2121</TotalTime>
  <Words>1199</Words>
  <Application>Microsoft Macintosh PowerPoint</Application>
  <PresentationFormat>Custom</PresentationFormat>
  <Paragraphs>323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Calibri</vt:lpstr>
      <vt:lpstr>Calibri Light</vt:lpstr>
      <vt:lpstr>Monotype Corsiva</vt:lpstr>
      <vt:lpstr>ＭＳ Ｐゴシック</vt:lpstr>
      <vt:lpstr>Optima</vt:lpstr>
      <vt:lpstr>Symbol</vt:lpstr>
      <vt:lpstr>Times New Roman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176</cp:revision>
  <dcterms:created xsi:type="dcterms:W3CDTF">2015-10-27T18:57:42Z</dcterms:created>
  <dcterms:modified xsi:type="dcterms:W3CDTF">2015-11-09T12:46:13Z</dcterms:modified>
</cp:coreProperties>
</file>