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51206400" cy="40233600"/>
  <p:notesSz cx="6858000" cy="9144000"/>
  <p:defaultTextStyle>
    <a:defPPr>
      <a:defRPr lang="en-US"/>
    </a:defPPr>
    <a:lvl1pPr marL="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672">
          <p15:clr>
            <a:srgbClr val="A4A3A4"/>
          </p15:clr>
        </p15:guide>
        <p15:guide id="2" pos="16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25"/>
    <p:restoredTop sz="95377"/>
  </p:normalViewPr>
  <p:slideViewPr>
    <p:cSldViewPr snapToGrid="0" snapToObjects="1">
      <p:cViewPr>
        <p:scale>
          <a:sx n="24" d="100"/>
          <a:sy n="24" d="100"/>
        </p:scale>
        <p:origin x="944" y="-1864"/>
      </p:cViewPr>
      <p:guideLst>
        <p:guide orient="horz" pos="12672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E09AA-A242-E049-B248-8B4FDD096718}" type="datetimeFigureOut">
              <a:rPr lang="en-US" smtClean="0"/>
              <a:t>11/4/15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65263" y="1143000"/>
            <a:ext cx="39274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AFFDD-BFFF-AC47-968E-235ED0D5B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83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AFFDD-BFFF-AC47-968E-235ED0D5B7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49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6584530"/>
            <a:ext cx="43525440" cy="14007253"/>
          </a:xfrm>
        </p:spPr>
        <p:txBody>
          <a:bodyPr anchor="b"/>
          <a:lstStyle>
            <a:lvl1pPr algn="ctr">
              <a:defRPr sz="3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21131956"/>
            <a:ext cx="38404800" cy="9713804"/>
          </a:xfrm>
        </p:spPr>
        <p:txBody>
          <a:bodyPr/>
          <a:lstStyle>
            <a:lvl1pPr marL="0" indent="0" algn="ctr">
              <a:buNone/>
              <a:defRPr sz="13440"/>
            </a:lvl1pPr>
            <a:lvl2pPr marL="2560320" indent="0" algn="ctr">
              <a:buNone/>
              <a:defRPr sz="11200"/>
            </a:lvl2pPr>
            <a:lvl3pPr marL="5120640" indent="0" algn="ctr">
              <a:buNone/>
              <a:defRPr sz="10080"/>
            </a:lvl3pPr>
            <a:lvl4pPr marL="7680960" indent="0" algn="ctr">
              <a:buNone/>
              <a:defRPr sz="8960"/>
            </a:lvl4pPr>
            <a:lvl5pPr marL="10241280" indent="0" algn="ctr">
              <a:buNone/>
              <a:defRPr sz="8960"/>
            </a:lvl5pPr>
            <a:lvl6pPr marL="12801600" indent="0" algn="ctr">
              <a:buNone/>
              <a:defRPr sz="8960"/>
            </a:lvl6pPr>
            <a:lvl7pPr marL="15361920" indent="0" algn="ctr">
              <a:buNone/>
              <a:defRPr sz="8960"/>
            </a:lvl7pPr>
            <a:lvl8pPr marL="17922240" indent="0" algn="ctr">
              <a:buNone/>
              <a:defRPr sz="8960"/>
            </a:lvl8pPr>
            <a:lvl9pPr marL="20482560" indent="0" algn="ctr">
              <a:buNone/>
              <a:defRPr sz="89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6E40-182F-7E47-AEE3-69B316B50833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603D-84EB-D14B-B3CE-E3C691D24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26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6E40-182F-7E47-AEE3-69B316B50833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603D-84EB-D14B-B3CE-E3C691D24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8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3" y="2142067"/>
            <a:ext cx="11041380" cy="340961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3" y="2142067"/>
            <a:ext cx="32484060" cy="340961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6E40-182F-7E47-AEE3-69B316B50833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603D-84EB-D14B-B3CE-E3C691D24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6E40-182F-7E47-AEE3-69B316B50833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603D-84EB-D14B-B3CE-E3C691D24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3" y="10030472"/>
            <a:ext cx="44165520" cy="16736057"/>
          </a:xfrm>
        </p:spPr>
        <p:txBody>
          <a:bodyPr anchor="b"/>
          <a:lstStyle>
            <a:lvl1pPr>
              <a:defRPr sz="3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3" y="26924858"/>
            <a:ext cx="44165520" cy="8801097"/>
          </a:xfrm>
        </p:spPr>
        <p:txBody>
          <a:bodyPr/>
          <a:lstStyle>
            <a:lvl1pPr marL="0" indent="0">
              <a:buNone/>
              <a:defRPr sz="13440">
                <a:solidFill>
                  <a:schemeClr val="tx1"/>
                </a:solidFill>
              </a:defRPr>
            </a:lvl1pPr>
            <a:lvl2pPr marL="2560320" indent="0">
              <a:buNone/>
              <a:defRPr sz="11200">
                <a:solidFill>
                  <a:schemeClr val="tx1">
                    <a:tint val="75000"/>
                  </a:schemeClr>
                </a:solidFill>
              </a:defRPr>
            </a:lvl2pPr>
            <a:lvl3pPr marL="512064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3pPr>
            <a:lvl4pPr marL="768096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4pPr>
            <a:lvl5pPr marL="1024128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5pPr>
            <a:lvl6pPr marL="1280160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6pPr>
            <a:lvl7pPr marL="1536192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7pPr>
            <a:lvl8pPr marL="1792224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8pPr>
            <a:lvl9pPr marL="2048256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6E40-182F-7E47-AEE3-69B316B50833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603D-84EB-D14B-B3CE-E3C691D24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3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10710333"/>
            <a:ext cx="21762720" cy="25527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10710333"/>
            <a:ext cx="21762720" cy="25527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6E40-182F-7E47-AEE3-69B316B50833}" type="datetimeFigureOut">
              <a:rPr lang="en-US" smtClean="0"/>
              <a:t>11/4/15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603D-84EB-D14B-B3CE-E3C691D24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3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142076"/>
            <a:ext cx="44165520" cy="7776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5" y="9862823"/>
            <a:ext cx="21662704" cy="4833617"/>
          </a:xfrm>
        </p:spPr>
        <p:txBody>
          <a:bodyPr anchor="b"/>
          <a:lstStyle>
            <a:lvl1pPr marL="0" indent="0">
              <a:buNone/>
              <a:defRPr sz="1344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080" b="1"/>
            </a:lvl3pPr>
            <a:lvl4pPr marL="7680960" indent="0">
              <a:buNone/>
              <a:defRPr sz="8960" b="1"/>
            </a:lvl4pPr>
            <a:lvl5pPr marL="10241280" indent="0">
              <a:buNone/>
              <a:defRPr sz="8960" b="1"/>
            </a:lvl5pPr>
            <a:lvl6pPr marL="12801600" indent="0">
              <a:buNone/>
              <a:defRPr sz="8960" b="1"/>
            </a:lvl6pPr>
            <a:lvl7pPr marL="15361920" indent="0">
              <a:buNone/>
              <a:defRPr sz="8960" b="1"/>
            </a:lvl7pPr>
            <a:lvl8pPr marL="17922240" indent="0">
              <a:buNone/>
              <a:defRPr sz="8960" b="1"/>
            </a:lvl8pPr>
            <a:lvl9pPr marL="20482560" indent="0">
              <a:buNone/>
              <a:defRPr sz="89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5" y="14696440"/>
            <a:ext cx="21662704" cy="21616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3" y="9862823"/>
            <a:ext cx="21769390" cy="4833617"/>
          </a:xfrm>
        </p:spPr>
        <p:txBody>
          <a:bodyPr anchor="b"/>
          <a:lstStyle>
            <a:lvl1pPr marL="0" indent="0">
              <a:buNone/>
              <a:defRPr sz="1344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080" b="1"/>
            </a:lvl3pPr>
            <a:lvl4pPr marL="7680960" indent="0">
              <a:buNone/>
              <a:defRPr sz="8960" b="1"/>
            </a:lvl4pPr>
            <a:lvl5pPr marL="10241280" indent="0">
              <a:buNone/>
              <a:defRPr sz="8960" b="1"/>
            </a:lvl5pPr>
            <a:lvl6pPr marL="12801600" indent="0">
              <a:buNone/>
              <a:defRPr sz="8960" b="1"/>
            </a:lvl6pPr>
            <a:lvl7pPr marL="15361920" indent="0">
              <a:buNone/>
              <a:defRPr sz="8960" b="1"/>
            </a:lvl7pPr>
            <a:lvl8pPr marL="17922240" indent="0">
              <a:buNone/>
              <a:defRPr sz="8960" b="1"/>
            </a:lvl8pPr>
            <a:lvl9pPr marL="20482560" indent="0">
              <a:buNone/>
              <a:defRPr sz="89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3" y="14696440"/>
            <a:ext cx="21769390" cy="21616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6E40-182F-7E47-AEE3-69B316B50833}" type="datetimeFigureOut">
              <a:rPr lang="en-US" smtClean="0"/>
              <a:t>11/4/15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603D-84EB-D14B-B3CE-E3C691D24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7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6E40-182F-7E47-AEE3-69B316B50833}" type="datetimeFigureOut">
              <a:rPr lang="en-US" smtClean="0"/>
              <a:t>11/4/15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603D-84EB-D14B-B3CE-E3C691D24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5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6E40-182F-7E47-AEE3-69B316B50833}" type="datetimeFigureOut">
              <a:rPr lang="en-US" smtClean="0"/>
              <a:t>11/4/15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603D-84EB-D14B-B3CE-E3C691D24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96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682240"/>
            <a:ext cx="16515397" cy="9387840"/>
          </a:xfrm>
        </p:spPr>
        <p:txBody>
          <a:bodyPr anchor="b"/>
          <a:lstStyle>
            <a:lvl1pPr>
              <a:defRPr sz="179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5792902"/>
            <a:ext cx="25923240" cy="28591933"/>
          </a:xfrm>
        </p:spPr>
        <p:txBody>
          <a:bodyPr/>
          <a:lstStyle>
            <a:lvl1pPr>
              <a:defRPr sz="17920"/>
            </a:lvl1pPr>
            <a:lvl2pPr>
              <a:defRPr sz="15680"/>
            </a:lvl2pPr>
            <a:lvl3pPr>
              <a:defRPr sz="13440"/>
            </a:lvl3pPr>
            <a:lvl4pPr>
              <a:defRPr sz="11200"/>
            </a:lvl4pPr>
            <a:lvl5pPr>
              <a:defRPr sz="11200"/>
            </a:lvl5pPr>
            <a:lvl6pPr>
              <a:defRPr sz="11200"/>
            </a:lvl6pPr>
            <a:lvl7pPr>
              <a:defRPr sz="11200"/>
            </a:lvl7pPr>
            <a:lvl8pPr>
              <a:defRPr sz="11200"/>
            </a:lvl8pPr>
            <a:lvl9pPr>
              <a:defRPr sz="1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0" y="12070080"/>
            <a:ext cx="16515397" cy="22361316"/>
          </a:xfrm>
        </p:spPr>
        <p:txBody>
          <a:bodyPr/>
          <a:lstStyle>
            <a:lvl1pPr marL="0" indent="0">
              <a:buNone/>
              <a:defRPr sz="8960"/>
            </a:lvl1pPr>
            <a:lvl2pPr marL="2560320" indent="0">
              <a:buNone/>
              <a:defRPr sz="7840"/>
            </a:lvl2pPr>
            <a:lvl3pPr marL="5120640" indent="0">
              <a:buNone/>
              <a:defRPr sz="6720"/>
            </a:lvl3pPr>
            <a:lvl4pPr marL="7680960" indent="0">
              <a:buNone/>
              <a:defRPr sz="5600"/>
            </a:lvl4pPr>
            <a:lvl5pPr marL="10241280" indent="0">
              <a:buNone/>
              <a:defRPr sz="5600"/>
            </a:lvl5pPr>
            <a:lvl6pPr marL="12801600" indent="0">
              <a:buNone/>
              <a:defRPr sz="5600"/>
            </a:lvl6pPr>
            <a:lvl7pPr marL="15361920" indent="0">
              <a:buNone/>
              <a:defRPr sz="5600"/>
            </a:lvl7pPr>
            <a:lvl8pPr marL="17922240" indent="0">
              <a:buNone/>
              <a:defRPr sz="5600"/>
            </a:lvl8pPr>
            <a:lvl9pPr marL="20482560" indent="0">
              <a:buNone/>
              <a:defRPr sz="5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6E40-182F-7E47-AEE3-69B316B50833}" type="datetimeFigureOut">
              <a:rPr lang="en-US" smtClean="0"/>
              <a:t>11/4/15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603D-84EB-D14B-B3CE-E3C691D24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93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682240"/>
            <a:ext cx="16515397" cy="9387840"/>
          </a:xfrm>
        </p:spPr>
        <p:txBody>
          <a:bodyPr anchor="b"/>
          <a:lstStyle>
            <a:lvl1pPr>
              <a:defRPr sz="179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5792902"/>
            <a:ext cx="25923240" cy="28591933"/>
          </a:xfrm>
        </p:spPr>
        <p:txBody>
          <a:bodyPr anchor="t"/>
          <a:lstStyle>
            <a:lvl1pPr marL="0" indent="0">
              <a:buNone/>
              <a:defRPr sz="17920"/>
            </a:lvl1pPr>
            <a:lvl2pPr marL="2560320" indent="0">
              <a:buNone/>
              <a:defRPr sz="15680"/>
            </a:lvl2pPr>
            <a:lvl3pPr marL="5120640" indent="0">
              <a:buNone/>
              <a:defRPr sz="13440"/>
            </a:lvl3pPr>
            <a:lvl4pPr marL="7680960" indent="0">
              <a:buNone/>
              <a:defRPr sz="11200"/>
            </a:lvl4pPr>
            <a:lvl5pPr marL="10241280" indent="0">
              <a:buNone/>
              <a:defRPr sz="11200"/>
            </a:lvl5pPr>
            <a:lvl6pPr marL="12801600" indent="0">
              <a:buNone/>
              <a:defRPr sz="11200"/>
            </a:lvl6pPr>
            <a:lvl7pPr marL="15361920" indent="0">
              <a:buNone/>
              <a:defRPr sz="11200"/>
            </a:lvl7pPr>
            <a:lvl8pPr marL="17922240" indent="0">
              <a:buNone/>
              <a:defRPr sz="11200"/>
            </a:lvl8pPr>
            <a:lvl9pPr marL="20482560" indent="0">
              <a:buNone/>
              <a:defRPr sz="11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0" y="12070080"/>
            <a:ext cx="16515397" cy="22361316"/>
          </a:xfrm>
        </p:spPr>
        <p:txBody>
          <a:bodyPr/>
          <a:lstStyle>
            <a:lvl1pPr marL="0" indent="0">
              <a:buNone/>
              <a:defRPr sz="8960"/>
            </a:lvl1pPr>
            <a:lvl2pPr marL="2560320" indent="0">
              <a:buNone/>
              <a:defRPr sz="7840"/>
            </a:lvl2pPr>
            <a:lvl3pPr marL="5120640" indent="0">
              <a:buNone/>
              <a:defRPr sz="6720"/>
            </a:lvl3pPr>
            <a:lvl4pPr marL="7680960" indent="0">
              <a:buNone/>
              <a:defRPr sz="5600"/>
            </a:lvl4pPr>
            <a:lvl5pPr marL="10241280" indent="0">
              <a:buNone/>
              <a:defRPr sz="5600"/>
            </a:lvl5pPr>
            <a:lvl6pPr marL="12801600" indent="0">
              <a:buNone/>
              <a:defRPr sz="5600"/>
            </a:lvl6pPr>
            <a:lvl7pPr marL="15361920" indent="0">
              <a:buNone/>
              <a:defRPr sz="5600"/>
            </a:lvl7pPr>
            <a:lvl8pPr marL="17922240" indent="0">
              <a:buNone/>
              <a:defRPr sz="5600"/>
            </a:lvl8pPr>
            <a:lvl9pPr marL="20482560" indent="0">
              <a:buNone/>
              <a:defRPr sz="5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6E40-182F-7E47-AEE3-69B316B50833}" type="datetimeFigureOut">
              <a:rPr lang="en-US" smtClean="0"/>
              <a:t>11/4/15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603D-84EB-D14B-B3CE-E3C691D24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8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2142076"/>
            <a:ext cx="44165520" cy="7776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10710333"/>
            <a:ext cx="44165520" cy="25527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37290595"/>
            <a:ext cx="11521440" cy="2142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56E40-182F-7E47-AEE3-69B316B50833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37290595"/>
            <a:ext cx="17282160" cy="2142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37290595"/>
            <a:ext cx="11521440" cy="2142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4603D-84EB-D14B-B3CE-E3C691D24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6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20640" rtl="0" eaLnBrk="1" latinLnBrk="0" hangingPunct="1">
        <a:lnSpc>
          <a:spcPct val="90000"/>
        </a:lnSpc>
        <a:spcBef>
          <a:spcPct val="0"/>
        </a:spcBef>
        <a:buNone/>
        <a:defRPr sz="2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0160" indent="-1280160" algn="l" defTabSz="5120640" rtl="0" eaLnBrk="1" latinLnBrk="0" hangingPunct="1">
        <a:lnSpc>
          <a:spcPct val="90000"/>
        </a:lnSpc>
        <a:spcBef>
          <a:spcPts val="5600"/>
        </a:spcBef>
        <a:buFont typeface="Arial" panose="020B0604020202020204" pitchFamily="34" charset="0"/>
        <a:buChar char="•"/>
        <a:defRPr sz="1568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896112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5pPr>
      <a:lvl6pPr marL="1408176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6pPr>
      <a:lvl7pPr marL="1664208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emf"/><Relationship Id="rId12" Type="http://schemas.openxmlformats.org/officeDocument/2006/relationships/image" Target="../media/image10.emf"/><Relationship Id="rId13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tif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jp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13209002" y="4937761"/>
            <a:ext cx="24823205" cy="34815778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457200" tIns="45720" rIns="457200" bIns="45720"/>
          <a:lstStyle/>
          <a:p>
            <a:pPr algn="ctr" defTabSz="893979">
              <a:spcAft>
                <a:spcPts val="39800"/>
              </a:spcAft>
              <a:tabLst>
                <a:tab pos="489852" algn="l"/>
              </a:tabLst>
              <a:defRPr/>
            </a:pPr>
            <a:r>
              <a:rPr lang="en-US" sz="48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Big Mechanism for Processing EEG Clinical Information on Big Data </a:t>
            </a:r>
            <a:endParaRPr lang="en-US" sz="48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algn="ctr" defTabSz="893979">
              <a:spcAft>
                <a:spcPts val="63600"/>
              </a:spcAft>
              <a:tabLst>
                <a:tab pos="489852" algn="l"/>
              </a:tabLst>
              <a:defRPr/>
            </a:pPr>
            <a:r>
              <a:rPr lang="en-US" sz="4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Aim 1: Automatically Recognize and Time-Align Events in EEG Signals</a:t>
            </a:r>
          </a:p>
          <a:p>
            <a:pPr algn="ctr" defTabSz="893979">
              <a:spcAft>
                <a:spcPts val="90000"/>
              </a:spcAft>
              <a:tabLst>
                <a:tab pos="489852" algn="l"/>
              </a:tabLst>
              <a:defRPr/>
            </a:pPr>
            <a:r>
              <a:rPr lang="en-US" sz="4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Aim 2: Automatically Recognize Critical Clinical Concepts in </a:t>
            </a:r>
            <a:r>
              <a:rPr lang="en-US" sz="4800" b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EEG Reports</a:t>
            </a:r>
            <a:endParaRPr lang="en-US" sz="48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algn="ctr" defTabSz="893979">
              <a:spcAft>
                <a:spcPts val="1800"/>
              </a:spcAft>
              <a:tabLst>
                <a:tab pos="489852" algn="l"/>
              </a:tabLst>
              <a:defRPr/>
            </a:pPr>
            <a:r>
              <a:rPr lang="en-US" sz="4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Aim 3: Automatic Patient Cohort Retrieval</a:t>
            </a:r>
            <a:endParaRPr lang="en-US" sz="48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defTabSz="893979">
              <a:spcAft>
                <a:spcPts val="1800"/>
              </a:spcAft>
              <a:tabLst>
                <a:tab pos="489852" algn="l"/>
              </a:tabLst>
              <a:defRPr/>
            </a:pPr>
            <a:endParaRPr lang="en-US" sz="48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defTabSz="893979">
              <a:spcAft>
                <a:spcPts val="1800"/>
              </a:spcAft>
              <a:tabLst>
                <a:tab pos="489852" algn="l"/>
              </a:tabLst>
              <a:defRPr/>
            </a:pPr>
            <a:endParaRPr lang="en-US" sz="48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defTabSz="893979">
              <a:spcAft>
                <a:spcPts val="1800"/>
              </a:spcAft>
              <a:tabLst>
                <a:tab pos="489852" algn="l"/>
              </a:tabLst>
              <a:defRPr/>
            </a:pPr>
            <a:endParaRPr lang="en-US" sz="48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defTabSz="893979">
              <a:spcAft>
                <a:spcPts val="1800"/>
              </a:spcAft>
              <a:tabLst>
                <a:tab pos="489852" algn="l"/>
              </a:tabLst>
              <a:defRPr/>
            </a:pPr>
            <a:endParaRPr lang="en-US" sz="48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defTabSz="893979">
              <a:spcBef>
                <a:spcPts val="0"/>
              </a:spcBef>
              <a:spcAft>
                <a:spcPts val="1543"/>
              </a:spcAft>
              <a:tabLst>
                <a:tab pos="489852" algn="l"/>
              </a:tabLst>
              <a:defRPr/>
            </a:pP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defTabSz="893979">
              <a:spcBef>
                <a:spcPts val="0"/>
              </a:spcBef>
              <a:spcAft>
                <a:spcPts val="1543"/>
              </a:spcAft>
              <a:tabLst>
                <a:tab pos="489852" algn="l"/>
              </a:tabLst>
              <a:defRPr/>
            </a:pPr>
            <a:endParaRPr lang="en-US" sz="3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r="3920"/>
          <a:stretch/>
        </p:blipFill>
        <p:spPr>
          <a:xfrm>
            <a:off x="507353" y="480060"/>
            <a:ext cx="7863840" cy="12548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51686" y="1620629"/>
            <a:ext cx="6069354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3600" i="1" dirty="0">
                <a:latin typeface="Monotype Corsiva"/>
                <a:cs typeface="Monotype Corsiva"/>
              </a:rPr>
              <a:t>www.nedcdata.org</a:t>
            </a:r>
            <a:endParaRPr lang="en-US" sz="3600" i="1" dirty="0">
              <a:solidFill>
                <a:srgbClr val="000000"/>
              </a:solidFill>
              <a:latin typeface="Monotype Corsiva"/>
              <a:cs typeface="Monotype Corsiva"/>
            </a:endParaRPr>
          </a:p>
        </p:txBody>
      </p:sp>
      <p:sp>
        <p:nvSpPr>
          <p:cNvPr id="17" name="Rectangle 180"/>
          <p:cNvSpPr>
            <a:spLocks noChangeArrowheads="1"/>
          </p:cNvSpPr>
          <p:nvPr/>
        </p:nvSpPr>
        <p:spPr bwMode="auto">
          <a:xfrm>
            <a:off x="12801600" y="499308"/>
            <a:ext cx="256032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3600"/>
              </a:spcAft>
            </a:pPr>
            <a:r>
              <a:rPr lang="en-US" sz="6000" b="1" cap="all" dirty="0" smtClean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>Automatic </a:t>
            </a:r>
            <a:r>
              <a:rPr lang="en-US" sz="6000" b="1" cap="all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>discovery and processing </a:t>
            </a:r>
            <a:r>
              <a:rPr lang="en-US" sz="6000" b="1" cap="all" dirty="0" smtClean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>of EEG cohorts</a:t>
            </a:r>
            <a:br>
              <a:rPr lang="en-US" sz="6000" b="1" cap="all" dirty="0" smtClean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6000" b="1" cap="all" dirty="0" smtClean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>from </a:t>
            </a:r>
            <a:r>
              <a:rPr lang="en-US" sz="6000" b="1" cap="all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>clinical </a:t>
            </a:r>
            <a:r>
              <a:rPr lang="en-US" sz="6000" b="1" cap="all" dirty="0" smtClean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>records</a:t>
            </a:r>
            <a:endParaRPr lang="en-US" sz="6000" b="1" cap="all" dirty="0">
              <a:solidFill>
                <a:srgbClr val="333399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005302" y="2426828"/>
            <a:ext cx="25195797" cy="1661993"/>
            <a:chOff x="11760105" y="2929748"/>
            <a:chExt cx="26053440" cy="1661993"/>
          </a:xfrm>
        </p:grpSpPr>
        <p:sp>
          <p:nvSpPr>
            <p:cNvPr id="18" name="Rectangle 180"/>
            <p:cNvSpPr>
              <a:spLocks noChangeArrowheads="1"/>
            </p:cNvSpPr>
            <p:nvPr/>
          </p:nvSpPr>
          <p:spPr bwMode="auto">
            <a:xfrm>
              <a:off x="11760105" y="2929748"/>
              <a:ext cx="13237355" cy="1661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3600" b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Iyad</a:t>
              </a:r>
              <a:r>
                <a:rPr lang="en-US" sz="3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Obeid and Joseph </a:t>
              </a:r>
              <a:r>
                <a:rPr lang="en-US" sz="3600" b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Picone</a:t>
              </a:r>
              <a:endParaRPr lang="en-US" sz="36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3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The Neural Engineering Data </a:t>
              </a:r>
              <a:r>
                <a:rPr lang="en-US" sz="3600" b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Consortium</a:t>
              </a:r>
            </a:p>
            <a:p>
              <a:pPr algn="ctr">
                <a:spcAft>
                  <a:spcPts val="0"/>
                </a:spcAft>
              </a:pPr>
              <a:r>
                <a:rPr lang="en-US" sz="3600" b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Temple University</a:t>
              </a:r>
              <a:endParaRPr lang="en-US" sz="36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180"/>
            <p:cNvSpPr>
              <a:spLocks noChangeArrowheads="1"/>
            </p:cNvSpPr>
            <p:nvPr/>
          </p:nvSpPr>
          <p:spPr bwMode="auto">
            <a:xfrm>
              <a:off x="25011945" y="2929748"/>
              <a:ext cx="12801600" cy="1661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3600" b="1" dirty="0" err="1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Sanda</a:t>
              </a:r>
              <a:r>
                <a:rPr lang="en-US" sz="3600" b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3600" b="1" dirty="0" err="1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Harabagiu</a:t>
              </a:r>
              <a:endParaRPr lang="en-US" sz="36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3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The </a:t>
              </a:r>
              <a:r>
                <a:rPr lang="en-US" sz="3600" b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Human Language Technology Research Institute</a:t>
              </a:r>
            </a:p>
            <a:p>
              <a:pPr algn="ctr">
                <a:spcAft>
                  <a:spcPts val="0"/>
                </a:spcAft>
              </a:pPr>
              <a:r>
                <a:rPr lang="en-US" sz="3600" b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University of Texas at Dallas</a:t>
              </a:r>
              <a:endParaRPr lang="en-US" sz="36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2885360" y="521761"/>
            <a:ext cx="7872878" cy="1463040"/>
            <a:chOff x="42885360" y="521761"/>
            <a:chExt cx="7872878" cy="146304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158038" y="521761"/>
              <a:ext cx="1600200" cy="146304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2885360" y="640080"/>
              <a:ext cx="62025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Optima" charset="0"/>
                  <a:ea typeface="Optima" charset="0"/>
                  <a:cs typeface="Optima" charset="0"/>
                </a:rPr>
                <a:t>Human Language Technology</a:t>
              </a:r>
              <a:br>
                <a:rPr lang="en-US" sz="3600" b="1" dirty="0" smtClean="0">
                  <a:latin typeface="Optima" charset="0"/>
                  <a:ea typeface="Optima" charset="0"/>
                  <a:cs typeface="Optima" charset="0"/>
                </a:rPr>
              </a:br>
              <a:r>
                <a:rPr lang="en-US" sz="3600" b="1" dirty="0" smtClean="0">
                  <a:latin typeface="Optima" charset="0"/>
                  <a:ea typeface="Optima" charset="0"/>
                  <a:cs typeface="Optima" charset="0"/>
                </a:rPr>
                <a:t>Research Institute</a:t>
              </a:r>
              <a:endParaRPr lang="en-US" sz="3600" b="1" dirty="0">
                <a:latin typeface="Optima" charset="0"/>
                <a:ea typeface="Optima" charset="0"/>
                <a:cs typeface="Optima" charset="0"/>
              </a:endParaRPr>
            </a:p>
          </p:txBody>
        </p:sp>
      </p:grp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38633400" y="19248120"/>
            <a:ext cx="12115800" cy="20505419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457200" tIns="45720" rIns="457200" bIns="45720"/>
          <a:lstStyle/>
          <a:p>
            <a:pPr defTabSz="893979">
              <a:spcAft>
                <a:spcPts val="1800"/>
              </a:spcAft>
              <a:tabLst>
                <a:tab pos="489852" algn="l"/>
              </a:tabLst>
              <a:defRPr/>
            </a:pPr>
            <a:r>
              <a:rPr lang="en-US" sz="4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Anticipated Outcomes </a:t>
            </a:r>
            <a:endParaRPr lang="en-US" sz="48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440867" indent="-440867" defTabSz="893979">
              <a:spcAft>
                <a:spcPts val="12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World’s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largest publicly available annotated EEG signal corpus and a set of high-performance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BigData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tools that allow rapid development of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new biomedical applications using dense data. 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 marL="440867" indent="-440867" defTabSz="893979">
              <a:spcAft>
                <a:spcPts val="12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High-performance automatic identification of clinical events as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well as medical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concepts, spatial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and temporal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information. 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 marL="440867" indent="-440867" defTabSz="893979">
              <a:spcAft>
                <a:spcPts val="12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 patient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cohort retrieval system operating on a very large corpus of EEG signals and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reports.</a:t>
            </a:r>
          </a:p>
          <a:p>
            <a:pPr marL="440867" indent="-440867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Clinical evaluation of the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patient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cohort system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through clinical expert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judgments.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 defTabSz="893979">
              <a:spcBef>
                <a:spcPts val="0"/>
              </a:spcBef>
              <a:spcAft>
                <a:spcPts val="1800"/>
              </a:spcAft>
              <a:tabLst>
                <a:tab pos="489852" algn="l"/>
              </a:tabLst>
              <a:defRPr/>
            </a:pPr>
            <a:r>
              <a:rPr lang="en-US" sz="48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Acknowledgements</a:t>
            </a:r>
          </a:p>
          <a:p>
            <a:pPr marL="440867" indent="-440867" defTabSz="893979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Research reported in this poster was supported by  National Human Genome Research Institute of the National Institutes of Health under award number </a:t>
            </a:r>
            <a:r>
              <a:rPr lang="is-IS" sz="3600" b="1" dirty="0">
                <a:latin typeface="Arial" pitchFamily="34" charset="0"/>
                <a:cs typeface="Arial" pitchFamily="34" charset="0"/>
              </a:rPr>
              <a:t> 1U01HG008468</a:t>
            </a:r>
            <a:r>
              <a:rPr lang="is-IS" sz="3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40867" indent="-440867" defTabSz="893979">
              <a:spcAft>
                <a:spcPts val="12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The content is solely the responsibility of the authors and does not necessarily represent the official views of the National Institutes of Health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40867" indent="-440867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The TUH EEG Corpus development was sponsored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by the Defense Advanced Research Projects Agency (DARPA),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Temple University’s College of Engineering and Office of Research.</a:t>
            </a:r>
          </a:p>
          <a:p>
            <a:pPr defTabSz="893979">
              <a:spcAft>
                <a:spcPts val="1800"/>
              </a:spcAft>
              <a:tabLst>
                <a:tab pos="489852" algn="l"/>
              </a:tabLst>
              <a:defRPr/>
            </a:pPr>
            <a:r>
              <a:rPr lang="en-US" sz="4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References</a:t>
            </a:r>
            <a:endParaRPr lang="en-US" sz="48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440867" indent="-440867" defTabSz="893979">
              <a:spcAft>
                <a:spcPts val="12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600" b="1" dirty="0" err="1" smtClean="0">
                <a:latin typeface="Arial" charset="0"/>
                <a:ea typeface="Arial" charset="0"/>
                <a:cs typeface="Arial" charset="0"/>
              </a:rPr>
              <a:t>Harati</a:t>
            </a: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, A., </a:t>
            </a:r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et al. (</a:t>
            </a: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2014). THE TUH EEG CORPUS: A Big Data Resource for Automated EEG Interpretation. </a:t>
            </a:r>
            <a:r>
              <a:rPr lang="en-US" sz="3600" b="1" i="1" dirty="0">
                <a:latin typeface="Arial" charset="0"/>
                <a:ea typeface="Arial" charset="0"/>
                <a:cs typeface="Arial" charset="0"/>
              </a:rPr>
              <a:t>Proceedings of </a:t>
            </a:r>
            <a:r>
              <a:rPr lang="en-US" sz="3600" b="1" i="1" dirty="0" smtClean="0">
                <a:latin typeface="Arial" charset="0"/>
                <a:ea typeface="Arial" charset="0"/>
                <a:cs typeface="Arial" charset="0"/>
              </a:rPr>
              <a:t>IEEE SPMB.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marL="440867" indent="-440867" defTabSz="893979">
              <a:spcAft>
                <a:spcPts val="12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G.K</a:t>
            </a: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. Roberts, B. Rink and S.M. </a:t>
            </a:r>
            <a:r>
              <a:rPr lang="en-US" sz="3600" b="1" dirty="0" err="1">
                <a:latin typeface="Arial" charset="0"/>
                <a:ea typeface="Arial" charset="0"/>
                <a:cs typeface="Arial" charset="0"/>
              </a:rPr>
              <a:t>Harabagiu</a:t>
            </a:r>
            <a:r>
              <a:rPr lang="en-US" sz="3600" b="1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b="1" smtClean="0">
                <a:latin typeface="Arial" charset="0"/>
                <a:ea typeface="Arial" charset="0"/>
                <a:cs typeface="Arial" charset="0"/>
              </a:rPr>
              <a:t>“A </a:t>
            </a: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flexible framework for recognizing events, temporal expressions, and temporal relations in clinical </a:t>
            </a:r>
            <a:r>
              <a:rPr lang="en-US" sz="3600" b="1">
                <a:latin typeface="Arial" charset="0"/>
                <a:ea typeface="Arial" charset="0"/>
                <a:cs typeface="Arial" charset="0"/>
              </a:rPr>
              <a:t>text</a:t>
            </a:r>
            <a:r>
              <a:rPr lang="en-US" sz="3600" b="1" smtClean="0">
                <a:latin typeface="Arial" charset="0"/>
                <a:ea typeface="Arial" charset="0"/>
                <a:cs typeface="Arial" charset="0"/>
              </a:rPr>
              <a:t>.” </a:t>
            </a:r>
            <a:r>
              <a:rPr lang="en-US" sz="3600" b="1" i="1" dirty="0" smtClean="0">
                <a:latin typeface="Arial" charset="0"/>
                <a:ea typeface="Arial" charset="0"/>
                <a:cs typeface="Arial" charset="0"/>
              </a:rPr>
              <a:t>JAMIA</a:t>
            </a:r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 2013 </a:t>
            </a: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Sep-Oct;20(5):867-75. </a:t>
            </a: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455930" y="4937760"/>
            <a:ext cx="12115800" cy="13716000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457200" tIns="45720" rIns="457200" bIns="45720"/>
          <a:lstStyle/>
          <a:p>
            <a:pPr defTabSz="893979">
              <a:spcAft>
                <a:spcPts val="1800"/>
              </a:spcAft>
              <a:tabLst>
                <a:tab pos="489852" algn="l"/>
              </a:tabLst>
              <a:defRPr/>
            </a:pPr>
            <a:r>
              <a:rPr lang="en-US" sz="48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Abstract </a:t>
            </a:r>
          </a:p>
          <a:p>
            <a:pPr marL="440867" indent="-440867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Electronic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medical records (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EMRs) contain unstructured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text, temporally constrained measurements (e.g., vital signs), multichannel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signal (e.g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., EEGs), and image data (e.g., MRIs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440867" indent="-440867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We are developing a patient cohort retrieval system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that allows clinicians to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retrieve relevant EEG signals and EEG reports using standard queries (e.g. “Young patients with focal cerebral dysfunction who were treated with Topamax”). </a:t>
            </a:r>
          </a:p>
          <a:p>
            <a:pPr marL="877824" indent="-438912" defTabSz="893979">
              <a:spcAft>
                <a:spcPts val="1800"/>
              </a:spcAft>
              <a:buFont typeface="Wingdings" charset="2"/>
              <a:buChar char="§"/>
              <a:tabLst>
                <a:tab pos="725488" algn="l"/>
              </a:tabLst>
              <a:defRPr/>
            </a:pPr>
            <a:r>
              <a:rPr lang="en-US" sz="3600" b="1" dirty="0" smtClean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>Aim</a:t>
            </a:r>
            <a:r>
              <a:rPr lang="en-US" sz="3600" b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> 1: </a:t>
            </a: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Automatically recognize and time-align EEG events that contribute to a </a:t>
            </a:r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diagnosis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877824" indent="-438912" defTabSz="893979">
              <a:spcAft>
                <a:spcPts val="1800"/>
              </a:spcAft>
              <a:buFont typeface="Wingdings" charset="2"/>
              <a:buChar char="§"/>
              <a:tabLst>
                <a:tab pos="725488" algn="l"/>
              </a:tabLst>
              <a:defRPr/>
            </a:pPr>
            <a:r>
              <a:rPr lang="en-US" sz="3600" b="1" dirty="0" smtClean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>Aim</a:t>
            </a:r>
            <a:r>
              <a:rPr lang="en-US" sz="3600" b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> 2: </a:t>
            </a: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Automatically recognize </a:t>
            </a:r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critical concepts </a:t>
            </a: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in the EEG </a:t>
            </a:r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reports</a:t>
            </a: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.</a:t>
            </a:r>
            <a:endParaRPr lang="en-US" sz="3600" dirty="0" smtClean="0">
              <a:latin typeface="Arial" charset="0"/>
              <a:ea typeface="Arial" charset="0"/>
              <a:cs typeface="Arial" charset="0"/>
            </a:endParaRPr>
          </a:p>
          <a:p>
            <a:pPr marL="877824" indent="-438912" defTabSz="893979">
              <a:spcAft>
                <a:spcPts val="1800"/>
              </a:spcAft>
              <a:buFont typeface="Wingdings" charset="2"/>
              <a:buChar char="§"/>
              <a:tabLst>
                <a:tab pos="725488" algn="l"/>
              </a:tabLst>
              <a:defRPr/>
            </a:pPr>
            <a:r>
              <a:rPr lang="en-US" sz="3600" b="1" dirty="0" smtClean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>Aim</a:t>
            </a:r>
            <a:r>
              <a:rPr lang="en-US" sz="3600" b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> 3: </a:t>
            </a: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Automatic patient cohort </a:t>
            </a:r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retrieval.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  <a:p>
            <a:pPr marL="877824" indent="-438912" defTabSz="893979">
              <a:spcAft>
                <a:spcPts val="1800"/>
              </a:spcAft>
              <a:buFont typeface="Wingdings" charset="2"/>
              <a:buChar char="§"/>
              <a:tabLst>
                <a:tab pos="725488" algn="l"/>
              </a:tabLst>
              <a:defRPr/>
            </a:pPr>
            <a:r>
              <a:rPr lang="en-US" sz="3600" b="1" dirty="0" smtClean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>Aim</a:t>
            </a:r>
            <a:r>
              <a:rPr lang="en-US" sz="3600" b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> 4: </a:t>
            </a: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Evaluation and analysis of the results of the patient cohort </a:t>
            </a:r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retrieval</a:t>
            </a: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.</a:t>
            </a:r>
            <a:endParaRPr lang="en-US" sz="3600" dirty="0" smtClean="0">
              <a:latin typeface="Arial" charset="0"/>
              <a:ea typeface="Arial" charset="0"/>
              <a:cs typeface="Arial" charset="0"/>
            </a:endParaRPr>
          </a:p>
          <a:p>
            <a:pPr marL="440867" indent="-440867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Our focus is the automatic interpretation of a clinical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BigData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resource – the TUH EEG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Corpus.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 marL="440867" indent="-440867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important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outcome will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be the existence of an annotated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BigData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archive of EEGs.</a:t>
            </a:r>
          </a:p>
          <a:p>
            <a:pPr defTabSz="893979">
              <a:spcBef>
                <a:spcPts val="0"/>
              </a:spcBef>
              <a:spcAft>
                <a:spcPts val="1543"/>
              </a:spcAft>
              <a:tabLst>
                <a:tab pos="489852" algn="l"/>
              </a:tabLst>
              <a:defRPr/>
            </a:pPr>
            <a:endParaRPr lang="en-US" sz="32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96804" y="19248120"/>
            <a:ext cx="12115800" cy="20505419"/>
            <a:chOff x="496804" y="19248120"/>
            <a:chExt cx="12115800" cy="20505419"/>
          </a:xfrm>
        </p:grpSpPr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496804" y="19248120"/>
              <a:ext cx="12115800" cy="205054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BE0F34"/>
              </a:solidFill>
              <a:miter lim="800000"/>
              <a:headEnd/>
              <a:tailEnd/>
            </a:ln>
            <a:effectLst>
              <a:outerShdw blurRad="139700" dist="139700" dir="2700000" algn="tl" rotWithShape="0">
                <a:srgbClr val="BE0F34">
                  <a:alpha val="40000"/>
                </a:srgbClr>
              </a:outerShdw>
            </a:effectLst>
          </p:spPr>
          <p:txBody>
            <a:bodyPr lIns="457200" tIns="45720" rIns="457200" bIns="45720"/>
            <a:lstStyle/>
            <a:p>
              <a:pPr defTabSz="893979">
                <a:spcAft>
                  <a:spcPts val="1800"/>
                </a:spcAft>
                <a:tabLst>
                  <a:tab pos="489852" algn="l"/>
                </a:tabLst>
                <a:defRPr/>
              </a:pPr>
              <a:r>
                <a:rPr lang="en-US" sz="4800" b="1" dirty="0" smtClea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The TUH EEG Corpus</a:t>
              </a:r>
              <a:endParaRPr lang="en-US" sz="4800" b="1" dirty="0">
                <a:solidFill>
                  <a:srgbClr val="333399"/>
                </a:solidFill>
                <a:latin typeface="Arial" panose="020B0604020202020204" pitchFamily="34" charset="0"/>
                <a:cs typeface="Arial" pitchFamily="34" charset="0"/>
              </a:endParaRPr>
            </a:p>
            <a:p>
              <a:pPr marL="365760" indent="-365760" defTabSz="3072077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tabLst>
                  <a:tab pos="349901" algn="l"/>
                </a:tabLst>
                <a:defRPr/>
              </a:pPr>
              <a:r>
                <a:rPr lang="en-US" sz="3600" b="1" dirty="0">
                  <a:ln w="0"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An 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electroencephalogram (</a:t>
              </a:r>
              <a:r>
                <a:rPr lang="en-US" sz="3600" b="1" dirty="0">
                  <a:ln w="0"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EEG) </a:t>
              </a:r>
              <a:r>
                <a:rPr lang="en-US" sz="3600" b="1" dirty="0" smtClean="0">
                  <a:ln w="0"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measures </a:t>
              </a:r>
              <a:r>
                <a:rPr lang="en-US" sz="3600" b="1" dirty="0">
                  <a:ln w="0"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electrical activity in the brain. </a:t>
              </a:r>
            </a:p>
            <a:p>
              <a:pPr marL="365760" indent="-365760" defTabSz="3072077">
                <a:spcBef>
                  <a:spcPts val="0"/>
                </a:spcBef>
                <a:spcAft>
                  <a:spcPts val="30000"/>
                </a:spcAft>
                <a:buFont typeface="Arial" panose="020B0604020202020204" pitchFamily="34" charset="0"/>
                <a:buChar char="•"/>
                <a:tabLst>
                  <a:tab pos="349901" algn="l"/>
                </a:tabLst>
                <a:defRPr/>
              </a:pPr>
              <a:r>
                <a:rPr lang="en-US" sz="3600" b="1" dirty="0">
                  <a:ln w="0"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 typical EEG exam following the 10-20 system consists of 21 </a:t>
              </a:r>
              <a:r>
                <a:rPr lang="en-US" sz="3600" b="1" dirty="0" smtClean="0">
                  <a:ln w="0"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electrodes:</a:t>
              </a:r>
              <a:endParaRPr lang="en-US" sz="36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365760" indent="-365760" defTabSz="3072077">
                <a:spcBef>
                  <a:spcPts val="0"/>
                </a:spcBef>
                <a:spcAft>
                  <a:spcPts val="38800"/>
                </a:spcAft>
                <a:buFont typeface="Arial" panose="020B0604020202020204" pitchFamily="34" charset="0"/>
                <a:buChar char="•"/>
                <a:tabLst>
                  <a:tab pos="349901" algn="l"/>
                </a:tabLst>
                <a:defRPr/>
              </a:pPr>
              <a:r>
                <a:rPr lang="en-US" sz="3600" b="1" dirty="0">
                  <a:ln w="0"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The </a:t>
              </a:r>
              <a:r>
                <a:rPr lang="en-US" sz="3600" b="1" dirty="0" smtClean="0">
                  <a:ln w="0"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TUH EEG Corpus contains over 28,000 sessions collected from 15,000+ patients over a period of 14 years at Temple University Hospital.</a:t>
              </a:r>
            </a:p>
            <a:p>
              <a:pPr marL="365760" indent="-365760" defTabSz="3072077">
                <a:spcBef>
                  <a:spcPts val="0"/>
                </a:spcBef>
                <a:spcAft>
                  <a:spcPts val="35000"/>
                </a:spcAft>
                <a:buFont typeface="Arial" panose="020B0604020202020204" pitchFamily="34" charset="0"/>
                <a:buChar char="•"/>
                <a:tabLst>
                  <a:tab pos="349901" algn="l"/>
                </a:tabLst>
                <a:defRPr/>
              </a:pPr>
              <a:r>
                <a:rPr lang="en-US" sz="3600" b="1" dirty="0" smtClean="0">
                  <a:ln w="0"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EEG data is stored in EDF files:</a:t>
              </a:r>
            </a:p>
            <a:p>
              <a:pPr marL="365760" indent="-365760" defTabSz="3072077">
                <a:spcBef>
                  <a:spcPts val="0"/>
                </a:spcBef>
                <a:spcAft>
                  <a:spcPts val="17400"/>
                </a:spcAft>
                <a:buFont typeface="Arial" panose="020B0604020202020204" pitchFamily="34" charset="0"/>
                <a:buChar char="•"/>
                <a:tabLst>
                  <a:tab pos="349901" algn="l"/>
                </a:tabLst>
                <a:defRPr/>
              </a:pPr>
              <a:r>
                <a:rPr lang="en-US" sz="3600" b="1" dirty="0" smtClean="0">
                  <a:ln w="0"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Clinical data has many challenges including variations in channel configurations, report formats, and noise due to patient movements.</a:t>
              </a:r>
            </a:p>
            <a:p>
              <a:pPr marL="365760" indent="-365760" defTabSz="3072077">
                <a:spcBef>
                  <a:spcPts val="0"/>
                </a:spcBef>
                <a:spcAft>
                  <a:spcPts val="17400"/>
                </a:spcAft>
                <a:buFont typeface="Arial" panose="020B0604020202020204" pitchFamily="34" charset="0"/>
                <a:buChar char="•"/>
                <a:tabLst>
                  <a:tab pos="349901" algn="l"/>
                </a:tabLst>
                <a:defRPr/>
              </a:pPr>
              <a:endParaRPr lang="en-US" sz="3200" b="1" dirty="0" smtClean="0">
                <a:latin typeface="Arial" pitchFamily="34" charset="0"/>
                <a:cs typeface="Arial" pitchFamily="34" charset="0"/>
              </a:endParaRPr>
            </a:p>
            <a:p>
              <a:pPr defTabSz="893979">
                <a:spcBef>
                  <a:spcPts val="0"/>
                </a:spcBef>
                <a:spcAft>
                  <a:spcPts val="1543"/>
                </a:spcAft>
                <a:tabLst>
                  <a:tab pos="489852" algn="l"/>
                </a:tabLst>
                <a:defRPr/>
              </a:pPr>
              <a:endParaRPr lang="en-US" sz="3200" b="1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54704" y="23222880"/>
              <a:ext cx="5134678" cy="261704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3" name="Picture 42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2445" r="4436" b="15448"/>
            <a:stretch/>
          </p:blipFill>
          <p:spPr bwMode="auto">
            <a:xfrm>
              <a:off x="1362420" y="22938914"/>
              <a:ext cx="3911260" cy="2980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01252" y="34107282"/>
              <a:ext cx="5407342" cy="325544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1" t="3894" r="3226" b="18239"/>
            <a:stretch/>
          </p:blipFill>
          <p:spPr bwMode="auto">
            <a:xfrm>
              <a:off x="997908" y="28644832"/>
              <a:ext cx="3864291" cy="3648446"/>
            </a:xfrm>
            <a:prstGeom prst="rect">
              <a:avLst/>
            </a:prstGeom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5412877" y="28690552"/>
              <a:ext cx="6794363" cy="3647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2438" indent="-452438">
                <a:spcAft>
                  <a:spcPts val="1800"/>
                </a:spcAft>
                <a:buFont typeface="Arial" charset="0"/>
                <a:buChar char="•"/>
              </a:pPr>
              <a:r>
                <a:rPr lang="en-US" sz="3600" b="1" dirty="0" err="1" smtClean="0">
                  <a:latin typeface="Arial" pitchFamily="34" charset="0"/>
                  <a:cs typeface="Arial" pitchFamily="34" charset="0"/>
                </a:rPr>
                <a:t>Deidentified</a:t>
              </a:r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 medical reports are available that include a brief patient history and a neurologist’s findings.</a:t>
              </a:r>
            </a:p>
            <a:p>
              <a:pPr marL="452438" indent="-452438">
                <a:spcAft>
                  <a:spcPts val="1800"/>
                </a:spcAft>
                <a:buFont typeface="Arial" charset="0"/>
                <a:buChar char="•"/>
              </a:pPr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Data is unstructured and the report formats vary.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5467" y="12644851"/>
            <a:ext cx="9936480" cy="595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Imagen 5"/>
          <p:cNvPicPr>
            <a:picLocks noChangeAspect="1"/>
          </p:cNvPicPr>
          <p:nvPr/>
        </p:nvPicPr>
        <p:blipFill rotWithShape="1">
          <a:blip r:embed="rId10"/>
          <a:srcRect t="19255" b="17480"/>
          <a:stretch/>
        </p:blipFill>
        <p:spPr>
          <a:xfrm>
            <a:off x="25900929" y="15537605"/>
            <a:ext cx="10853693" cy="328827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4927403" y="12392141"/>
            <a:ext cx="1271466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indent="-452438">
              <a:spcAft>
                <a:spcPts val="1800"/>
              </a:spcAft>
              <a:buFont typeface="Arial" charset="0"/>
              <a:buChar char="•"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Hidden Markov models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used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sequential decoding.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marL="452438" indent="-452438">
              <a:spcAft>
                <a:spcPts val="1800"/>
              </a:spcAft>
              <a:buFont typeface="Arial" charset="0"/>
              <a:buChar char="•"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Deep learning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used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3600" b="1" smtClean="0">
                <a:latin typeface="Arial" pitchFamily="34" charset="0"/>
                <a:cs typeface="Arial" pitchFamily="34" charset="0"/>
              </a:rPr>
              <a:t>model </a:t>
            </a:r>
            <a:r>
              <a:rPr lang="en-US" sz="3600" b="1" smtClean="0">
                <a:latin typeface="Arial" pitchFamily="34" charset="0"/>
                <a:cs typeface="Arial" pitchFamily="34" charset="0"/>
              </a:rPr>
              <a:t>spatial/temporal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context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2438" indent="-452438">
              <a:spcAft>
                <a:spcPts val="1800"/>
              </a:spcAft>
              <a:buFont typeface="Arial" charset="0"/>
              <a:buChar char="•"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Active learning is used to do unsupervised training on the signal data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38646646" y="4937760"/>
            <a:ext cx="12115800" cy="13716000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457200" tIns="45720" rIns="457200" bIns="45720"/>
          <a:lstStyle/>
          <a:p>
            <a:pPr defTabSz="893979">
              <a:spcAft>
                <a:spcPts val="1800"/>
              </a:spcAft>
              <a:tabLst>
                <a:tab pos="489852" algn="l"/>
              </a:tabLst>
              <a:defRPr/>
            </a:pPr>
            <a:r>
              <a:rPr lang="en-US" sz="4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Aim 4: Evaluation and Analysis</a:t>
            </a:r>
          </a:p>
          <a:p>
            <a:pPr marL="440867" indent="-440867" defTabSz="893979">
              <a:spcAft>
                <a:spcPts val="16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Experts will </a:t>
            </a: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be recruited to </a:t>
            </a:r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generate query topics. Several sources (e.g., </a:t>
            </a:r>
            <a:r>
              <a:rPr lang="en-US" sz="3600" b="1" dirty="0" err="1" smtClean="0">
                <a:latin typeface="Arial" charset="0"/>
                <a:ea typeface="Arial" charset="0"/>
                <a:cs typeface="Arial" charset="0"/>
              </a:rPr>
              <a:t>ClinicalTrials.gov</a:t>
            </a:r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, PUBMED) will be used to develop topics.</a:t>
            </a:r>
          </a:p>
          <a:p>
            <a:pPr marL="440867" indent="-440867" defTabSz="893979">
              <a:spcAft>
                <a:spcPts val="16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Judges </a:t>
            </a: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who are physicians in residence and medical </a:t>
            </a:r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students will be recruited to evaluate relevance judgments.</a:t>
            </a:r>
          </a:p>
          <a:p>
            <a:pPr marL="440867" indent="-440867" defTabSz="893979">
              <a:spcAft>
                <a:spcPts val="16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We will conduct user </a:t>
            </a: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acceptance testing using three focus groups: expert annotators, clinicians and medical </a:t>
            </a:r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students.</a:t>
            </a:r>
            <a:endParaRPr lang="en-US" sz="3600" b="1" dirty="0">
              <a:latin typeface="Arial" charset="0"/>
              <a:ea typeface="Arial" charset="0"/>
              <a:cs typeface="Arial" charset="0"/>
            </a:endParaRPr>
          </a:p>
          <a:p>
            <a:pPr marL="440867" indent="-440867" defTabSz="893979">
              <a:spcAft>
                <a:spcPts val="16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Several </a:t>
            </a: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formal user acceptance studies </a:t>
            </a:r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will be conducted by </a:t>
            </a: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measuring user satisfaction using a standard 5‑point Likert scale and also collecting open-ended information on its perceived </a:t>
            </a:r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value.</a:t>
            </a:r>
          </a:p>
          <a:p>
            <a:pPr marL="440867" indent="-440867" defTabSz="893979">
              <a:spcAft>
                <a:spcPts val="16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We </a:t>
            </a: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will </a:t>
            </a:r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assess </a:t>
            </a: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quantitatively the impact on productivity by measuring the amount of time required to review an EEG and generate a </a:t>
            </a:r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report.</a:t>
            </a:r>
          </a:p>
          <a:p>
            <a:pPr marL="440867" indent="-440867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We </a:t>
            </a: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will also assess the value of the patient cohort retrieval system for medical student training by working with medical students </a:t>
            </a:r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in training at Temple’s </a:t>
            </a: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School of Medicine. </a:t>
            </a:r>
            <a:endParaRPr lang="en-US" sz="3600" b="1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876" y="33147000"/>
            <a:ext cx="24229071" cy="607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1732" y="6149109"/>
            <a:ext cx="23670339" cy="429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2058" y="20795641"/>
            <a:ext cx="23129741" cy="101513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8" name="Tab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29536"/>
              </p:ext>
            </p:extLst>
          </p:nvPr>
        </p:nvGraphicFramePr>
        <p:xfrm>
          <a:off x="997908" y="33834545"/>
          <a:ext cx="4911443" cy="3528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391"/>
                <a:gridCol w="2119408"/>
                <a:gridCol w="2068644"/>
              </a:tblGrid>
              <a:tr h="176080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Field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Example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6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1</a:t>
                      </a: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Version Number</a:t>
                      </a:r>
                    </a:p>
                  </a:txBody>
                  <a:tcPr marL="48986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0</a:t>
                      </a:r>
                    </a:p>
                  </a:txBody>
                  <a:tcPr marL="130629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>
                          <a:effectLst/>
                          <a:latin typeface="Arial"/>
                          <a:ea typeface="SimSun"/>
                          <a:cs typeface="Arial"/>
                        </a:rPr>
                        <a:t>2</a:t>
                      </a: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Patient ID</a:t>
                      </a:r>
                    </a:p>
                  </a:txBody>
                  <a:tcPr marL="48986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TUH123456789</a:t>
                      </a:r>
                    </a:p>
                  </a:txBody>
                  <a:tcPr marL="130629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3</a:t>
                      </a: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Gender</a:t>
                      </a:r>
                    </a:p>
                  </a:txBody>
                  <a:tcPr marL="48986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M</a:t>
                      </a:r>
                    </a:p>
                  </a:txBody>
                  <a:tcPr marL="130629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4</a:t>
                      </a: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Date of Birth</a:t>
                      </a:r>
                    </a:p>
                  </a:txBody>
                  <a:tcPr marL="48986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57</a:t>
                      </a:r>
                    </a:p>
                  </a:txBody>
                  <a:tcPr marL="130629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>
                          <a:effectLst/>
                          <a:latin typeface="Arial"/>
                          <a:ea typeface="SimSun"/>
                          <a:cs typeface="Arial"/>
                        </a:rPr>
                        <a:t>8</a:t>
                      </a: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Firstname_Lastname</a:t>
                      </a:r>
                    </a:p>
                  </a:txBody>
                  <a:tcPr marL="48986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TUH123456789</a:t>
                      </a:r>
                    </a:p>
                  </a:txBody>
                  <a:tcPr marL="130629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>
                          <a:effectLst/>
                          <a:latin typeface="Arial"/>
                          <a:ea typeface="SimSun"/>
                          <a:cs typeface="Arial"/>
                        </a:rPr>
                        <a:t>11</a:t>
                      </a: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Startdate</a:t>
                      </a:r>
                    </a:p>
                  </a:txBody>
                  <a:tcPr marL="48986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01-MAY-2010</a:t>
                      </a:r>
                    </a:p>
                  </a:txBody>
                  <a:tcPr marL="130629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>
                          <a:effectLst/>
                          <a:latin typeface="Arial"/>
                          <a:ea typeface="SimSun"/>
                          <a:cs typeface="Arial"/>
                        </a:rPr>
                        <a:t>13</a:t>
                      </a: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Study Number/ Tech. ID</a:t>
                      </a:r>
                    </a:p>
                  </a:txBody>
                  <a:tcPr marL="48986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TUH123456789/TAS X</a:t>
                      </a:r>
                    </a:p>
                  </a:txBody>
                  <a:tcPr marL="130629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>
                          <a:effectLst/>
                          <a:latin typeface="Arial"/>
                          <a:ea typeface="SimSun"/>
                          <a:cs typeface="Arial"/>
                        </a:rPr>
                        <a:t>14</a:t>
                      </a: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Start Date</a:t>
                      </a:r>
                    </a:p>
                  </a:txBody>
                  <a:tcPr marL="48986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01.05.10</a:t>
                      </a:r>
                    </a:p>
                  </a:txBody>
                  <a:tcPr marL="130629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>
                          <a:effectLst/>
                          <a:latin typeface="Arial"/>
                          <a:ea typeface="SimSun"/>
                          <a:cs typeface="Arial"/>
                        </a:rPr>
                        <a:t>15</a:t>
                      </a: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Start </a:t>
                      </a:r>
                      <a:r>
                        <a:rPr lang="en-US" sz="10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Time</a:t>
                      </a:r>
                      <a:endParaRPr lang="en-US" sz="10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48986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11.39.35</a:t>
                      </a:r>
                    </a:p>
                  </a:txBody>
                  <a:tcPr marL="130629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>
                          <a:effectLst/>
                          <a:latin typeface="Arial"/>
                          <a:ea typeface="SimSun"/>
                          <a:cs typeface="Arial"/>
                        </a:rPr>
                        <a:t>16</a:t>
                      </a: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Number of Bytes in Header</a:t>
                      </a:r>
                    </a:p>
                  </a:txBody>
                  <a:tcPr marL="48986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6400</a:t>
                      </a:r>
                    </a:p>
                  </a:txBody>
                  <a:tcPr marL="130629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>
                          <a:effectLst/>
                          <a:latin typeface="Arial"/>
                          <a:ea typeface="SimSun"/>
                          <a:cs typeface="Arial"/>
                        </a:rPr>
                        <a:t>17</a:t>
                      </a: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Type of Signal</a:t>
                      </a:r>
                    </a:p>
                  </a:txBody>
                  <a:tcPr marL="48986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EDF+C</a:t>
                      </a:r>
                    </a:p>
                  </a:txBody>
                  <a:tcPr marL="130629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>
                          <a:effectLst/>
                          <a:latin typeface="Arial"/>
                          <a:ea typeface="SimSun"/>
                          <a:cs typeface="Arial"/>
                        </a:rPr>
                        <a:t>19</a:t>
                      </a: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Number of Data Records</a:t>
                      </a:r>
                    </a:p>
                  </a:txBody>
                  <a:tcPr marL="48986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207</a:t>
                      </a:r>
                    </a:p>
                  </a:txBody>
                  <a:tcPr marL="130629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>
                          <a:effectLst/>
                          <a:latin typeface="Arial"/>
                          <a:ea typeface="SimSun"/>
                          <a:cs typeface="Arial"/>
                        </a:rPr>
                        <a:t>20</a:t>
                      </a: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 err="1">
                          <a:effectLst/>
                          <a:latin typeface="Arial"/>
                          <a:ea typeface="SimSun"/>
                          <a:cs typeface="Arial"/>
                        </a:rPr>
                        <a:t>Dur</a:t>
                      </a:r>
                      <a:r>
                        <a:rPr lang="en-US" sz="10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. of a Data Record (</a:t>
                      </a:r>
                      <a:r>
                        <a:rPr lang="en-US" sz="1000" b="1" i="0" dirty="0" err="1">
                          <a:effectLst/>
                          <a:latin typeface="Arial"/>
                          <a:ea typeface="SimSun"/>
                          <a:cs typeface="Arial"/>
                        </a:rPr>
                        <a:t>Secs</a:t>
                      </a:r>
                      <a:r>
                        <a:rPr lang="en-US" sz="10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)</a:t>
                      </a:r>
                    </a:p>
                  </a:txBody>
                  <a:tcPr marL="48986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1</a:t>
                      </a:r>
                    </a:p>
                  </a:txBody>
                  <a:tcPr marL="130629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>
                          <a:effectLst/>
                          <a:latin typeface="Arial"/>
                          <a:ea typeface="SimSun"/>
                          <a:cs typeface="Arial"/>
                        </a:rPr>
                        <a:t>21</a:t>
                      </a: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No. of Signals in a Record</a:t>
                      </a:r>
                    </a:p>
                  </a:txBody>
                  <a:tcPr marL="48986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24</a:t>
                      </a:r>
                    </a:p>
                  </a:txBody>
                  <a:tcPr marL="130629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>
                          <a:effectLst/>
                          <a:latin typeface="Arial"/>
                          <a:ea typeface="SimSun"/>
                          <a:cs typeface="Arial"/>
                        </a:rPr>
                        <a:t>27</a:t>
                      </a: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>
                          <a:effectLst/>
                          <a:latin typeface="Arial"/>
                          <a:ea typeface="SimSun"/>
                          <a:cs typeface="Arial"/>
                        </a:rPr>
                        <a:t>Signal[1] Prefiltering</a:t>
                      </a:r>
                    </a:p>
                  </a:txBody>
                  <a:tcPr marL="48986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HP:1.000 Hz LP:70.0 Hz N:60.0</a:t>
                      </a:r>
                    </a:p>
                  </a:txBody>
                  <a:tcPr marL="130629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28</a:t>
                      </a: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Signal[1] No. Samples/Rec.</a:t>
                      </a:r>
                    </a:p>
                  </a:txBody>
                  <a:tcPr marL="48986" marR="1306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250</a:t>
                      </a:r>
                    </a:p>
                  </a:txBody>
                  <a:tcPr marL="130629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2885360" y="1908430"/>
            <a:ext cx="6272678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3600" i="1" dirty="0" err="1" smtClean="0">
                <a:latin typeface="Monotype Corsiva"/>
                <a:cs typeface="Monotype Corsiva"/>
              </a:rPr>
              <a:t>www.hlt.utdallas.edu</a:t>
            </a:r>
            <a:endParaRPr lang="en-US" sz="3600" i="1" dirty="0">
              <a:solidFill>
                <a:srgbClr val="000000"/>
              </a:solidFill>
              <a:latin typeface="Monotype Corsiva"/>
              <a:cs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val="91566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1035</TotalTime>
  <Words>540</Words>
  <Application>Microsoft Macintosh PowerPoint</Application>
  <PresentationFormat>Custom</PresentationFormat>
  <Paragraphs>109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Calibri Light</vt:lpstr>
      <vt:lpstr>Monotype Corsiva</vt:lpstr>
      <vt:lpstr>Optima</vt:lpstr>
      <vt:lpstr>SimSun</vt:lpstr>
      <vt:lpstr>Verdana</vt:lpstr>
      <vt:lpstr>Wingdings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51</cp:revision>
  <dcterms:created xsi:type="dcterms:W3CDTF">2015-10-27T18:57:42Z</dcterms:created>
  <dcterms:modified xsi:type="dcterms:W3CDTF">2015-11-05T02:53:46Z</dcterms:modified>
</cp:coreProperties>
</file>