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51206400" cy="40233600"/>
  <p:notesSz cx="6858000" cy="9144000"/>
  <p:defaultText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25"/>
    <p:restoredTop sz="95377"/>
  </p:normalViewPr>
  <p:slideViewPr>
    <p:cSldViewPr snapToGrid="0" snapToObjects="1">
      <p:cViewPr>
        <p:scale>
          <a:sx n="28" d="100"/>
          <a:sy n="28" d="100"/>
        </p:scale>
        <p:origin x="-678" y="792"/>
      </p:cViewPr>
      <p:guideLst>
        <p:guide orient="horz" pos="12672"/>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6584530"/>
            <a:ext cx="43525440" cy="14007253"/>
          </a:xfrm>
        </p:spPr>
        <p:txBody>
          <a:bodyPr anchor="b"/>
          <a:lstStyle>
            <a:lvl1pPr algn="ctr">
              <a:defRPr sz="33600"/>
            </a:lvl1pPr>
          </a:lstStyle>
          <a:p>
            <a:r>
              <a:rPr lang="en-US" smtClean="0"/>
              <a:t>Click to edit Master title style</a:t>
            </a:r>
            <a:endParaRPr lang="en-US" dirty="0"/>
          </a:p>
        </p:txBody>
      </p:sp>
      <p:sp>
        <p:nvSpPr>
          <p:cNvPr id="3" name="Subtitle 2"/>
          <p:cNvSpPr>
            <a:spLocks noGrp="1"/>
          </p:cNvSpPr>
          <p:nvPr>
            <p:ph type="subTitle" idx="1"/>
          </p:nvPr>
        </p:nvSpPr>
        <p:spPr>
          <a:xfrm>
            <a:off x="6400800" y="21131956"/>
            <a:ext cx="38404800" cy="9713804"/>
          </a:xfrm>
        </p:spPr>
        <p:txBody>
          <a:bodyPr/>
          <a:lstStyle>
            <a:lvl1pPr marL="0" indent="0" algn="ctr">
              <a:buNone/>
              <a:defRPr sz="13440"/>
            </a:lvl1pPr>
            <a:lvl2pPr marL="2560320" indent="0" algn="ctr">
              <a:buNone/>
              <a:defRPr sz="11200"/>
            </a:lvl2pPr>
            <a:lvl3pPr marL="5120640" indent="0" algn="ctr">
              <a:buNone/>
              <a:defRPr sz="10080"/>
            </a:lvl3pPr>
            <a:lvl4pPr marL="7680960" indent="0" algn="ctr">
              <a:buNone/>
              <a:defRPr sz="8960"/>
            </a:lvl4pPr>
            <a:lvl5pPr marL="10241280" indent="0" algn="ctr">
              <a:buNone/>
              <a:defRPr sz="8960"/>
            </a:lvl5pPr>
            <a:lvl6pPr marL="12801600" indent="0" algn="ctr">
              <a:buNone/>
              <a:defRPr sz="8960"/>
            </a:lvl6pPr>
            <a:lvl7pPr marL="15361920" indent="0" algn="ctr">
              <a:buNone/>
              <a:defRPr sz="8960"/>
            </a:lvl7pPr>
            <a:lvl8pPr marL="17922240" indent="0" algn="ctr">
              <a:buNone/>
              <a:defRPr sz="8960"/>
            </a:lvl8pPr>
            <a:lvl9pPr marL="20482560" indent="0" algn="ctr">
              <a:buNone/>
              <a:defRPr sz="89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A56E40-182F-7E47-AEE3-69B316B50833}"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106142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A56E40-182F-7E47-AEE3-69B316B50833}"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1106284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2142067"/>
            <a:ext cx="11041380" cy="3409611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520443" y="2142067"/>
            <a:ext cx="32484060" cy="340961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A56E40-182F-7E47-AEE3-69B316B50833}"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409705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A56E40-182F-7E47-AEE3-69B316B50833}"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25031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3" y="10030472"/>
            <a:ext cx="44165520" cy="16736057"/>
          </a:xfrm>
        </p:spPr>
        <p:txBody>
          <a:bodyPr anchor="b"/>
          <a:lstStyle>
            <a:lvl1pPr>
              <a:defRPr sz="33600"/>
            </a:lvl1pPr>
          </a:lstStyle>
          <a:p>
            <a:r>
              <a:rPr lang="en-US" smtClean="0"/>
              <a:t>Click to edit Master title style</a:t>
            </a:r>
            <a:endParaRPr lang="en-US" dirty="0"/>
          </a:p>
        </p:txBody>
      </p:sp>
      <p:sp>
        <p:nvSpPr>
          <p:cNvPr id="3" name="Text Placeholder 2"/>
          <p:cNvSpPr>
            <a:spLocks noGrp="1"/>
          </p:cNvSpPr>
          <p:nvPr>
            <p:ph type="body" idx="1"/>
          </p:nvPr>
        </p:nvSpPr>
        <p:spPr>
          <a:xfrm>
            <a:off x="3493773" y="26924858"/>
            <a:ext cx="44165520" cy="8801097"/>
          </a:xfrm>
        </p:spPr>
        <p:txBody>
          <a:bodyPr/>
          <a:lstStyle>
            <a:lvl1pPr marL="0" indent="0">
              <a:buNone/>
              <a:defRPr sz="13440">
                <a:solidFill>
                  <a:schemeClr val="tx1"/>
                </a:solidFill>
              </a:defRPr>
            </a:lvl1pPr>
            <a:lvl2pPr marL="2560320" indent="0">
              <a:buNone/>
              <a:defRPr sz="11200">
                <a:solidFill>
                  <a:schemeClr val="tx1">
                    <a:tint val="75000"/>
                  </a:schemeClr>
                </a:solidFill>
              </a:defRPr>
            </a:lvl2pPr>
            <a:lvl3pPr marL="5120640" indent="0">
              <a:buNone/>
              <a:defRPr sz="10080">
                <a:solidFill>
                  <a:schemeClr val="tx1">
                    <a:tint val="75000"/>
                  </a:schemeClr>
                </a:solidFill>
              </a:defRPr>
            </a:lvl3pPr>
            <a:lvl4pPr marL="7680960" indent="0">
              <a:buNone/>
              <a:defRPr sz="8960">
                <a:solidFill>
                  <a:schemeClr val="tx1">
                    <a:tint val="75000"/>
                  </a:schemeClr>
                </a:solidFill>
              </a:defRPr>
            </a:lvl4pPr>
            <a:lvl5pPr marL="10241280" indent="0">
              <a:buNone/>
              <a:defRPr sz="8960">
                <a:solidFill>
                  <a:schemeClr val="tx1">
                    <a:tint val="75000"/>
                  </a:schemeClr>
                </a:solidFill>
              </a:defRPr>
            </a:lvl5pPr>
            <a:lvl6pPr marL="12801600" indent="0">
              <a:buNone/>
              <a:defRPr sz="8960">
                <a:solidFill>
                  <a:schemeClr val="tx1">
                    <a:tint val="75000"/>
                  </a:schemeClr>
                </a:solidFill>
              </a:defRPr>
            </a:lvl6pPr>
            <a:lvl7pPr marL="15361920" indent="0">
              <a:buNone/>
              <a:defRPr sz="8960">
                <a:solidFill>
                  <a:schemeClr val="tx1">
                    <a:tint val="75000"/>
                  </a:schemeClr>
                </a:solidFill>
              </a:defRPr>
            </a:lvl7pPr>
            <a:lvl8pPr marL="17922240" indent="0">
              <a:buNone/>
              <a:defRPr sz="8960">
                <a:solidFill>
                  <a:schemeClr val="tx1">
                    <a:tint val="75000"/>
                  </a:schemeClr>
                </a:solidFill>
              </a:defRPr>
            </a:lvl8pPr>
            <a:lvl9pPr marL="20482560" indent="0">
              <a:buNone/>
              <a:defRPr sz="89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56E40-182F-7E47-AEE3-69B316B50833}"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63453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520440" y="10710333"/>
            <a:ext cx="21762720" cy="25527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5923240" y="10710333"/>
            <a:ext cx="21762720" cy="25527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A56E40-182F-7E47-AEE3-69B316B50833}"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1316430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142076"/>
            <a:ext cx="44165520" cy="7776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527115" y="9862823"/>
            <a:ext cx="21662704" cy="483361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smtClean="0"/>
              <a:t>Click to edit Master text styles</a:t>
            </a:r>
          </a:p>
        </p:txBody>
      </p:sp>
      <p:sp>
        <p:nvSpPr>
          <p:cNvPr id="4" name="Content Placeholder 3"/>
          <p:cNvSpPr>
            <a:spLocks noGrp="1"/>
          </p:cNvSpPr>
          <p:nvPr>
            <p:ph sz="half" idx="2"/>
          </p:nvPr>
        </p:nvSpPr>
        <p:spPr>
          <a:xfrm>
            <a:off x="3527115" y="14696440"/>
            <a:ext cx="21662704" cy="21616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5923243" y="9862823"/>
            <a:ext cx="21769390" cy="483361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smtClean="0"/>
              <a:t>Click to edit Master text styles</a:t>
            </a:r>
          </a:p>
        </p:txBody>
      </p:sp>
      <p:sp>
        <p:nvSpPr>
          <p:cNvPr id="6" name="Content Placeholder 5"/>
          <p:cNvSpPr>
            <a:spLocks noGrp="1"/>
          </p:cNvSpPr>
          <p:nvPr>
            <p:ph sz="quarter" idx="4"/>
          </p:nvPr>
        </p:nvSpPr>
        <p:spPr>
          <a:xfrm>
            <a:off x="25923243" y="14696440"/>
            <a:ext cx="21769390" cy="21616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A56E40-182F-7E47-AEE3-69B316B50833}" type="datetimeFigureOut">
              <a:rPr lang="en-US" smtClean="0"/>
              <a:t>10/30/2015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1866075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A56E40-182F-7E47-AEE3-69B316B50833}" type="datetimeFigureOut">
              <a:rPr lang="en-US" smtClean="0"/>
              <a:t>10/30/2015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1276453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56E40-182F-7E47-AEE3-69B316B50833}" type="datetimeFigureOut">
              <a:rPr lang="en-US" smtClean="0"/>
              <a:t>10/30/2015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2140496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682240"/>
            <a:ext cx="16515397" cy="9387840"/>
          </a:xfrm>
        </p:spPr>
        <p:txBody>
          <a:bodyPr anchor="b"/>
          <a:lstStyle>
            <a:lvl1pPr>
              <a:defRPr sz="17920"/>
            </a:lvl1pPr>
          </a:lstStyle>
          <a:p>
            <a:r>
              <a:rPr lang="en-US" smtClean="0"/>
              <a:t>Click to edit Master title style</a:t>
            </a:r>
            <a:endParaRPr lang="en-US" dirty="0"/>
          </a:p>
        </p:txBody>
      </p:sp>
      <p:sp>
        <p:nvSpPr>
          <p:cNvPr id="3" name="Content Placeholder 2"/>
          <p:cNvSpPr>
            <a:spLocks noGrp="1"/>
          </p:cNvSpPr>
          <p:nvPr>
            <p:ph idx="1"/>
          </p:nvPr>
        </p:nvSpPr>
        <p:spPr>
          <a:xfrm>
            <a:off x="21769390" y="5792902"/>
            <a:ext cx="25923240" cy="28591933"/>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527110" y="12070080"/>
            <a:ext cx="16515397" cy="22361316"/>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56E40-182F-7E47-AEE3-69B316B50833}"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685293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682240"/>
            <a:ext cx="16515397" cy="9387840"/>
          </a:xfrm>
        </p:spPr>
        <p:txBody>
          <a:bodyPr anchor="b"/>
          <a:lstStyle>
            <a:lvl1pPr>
              <a:defRPr sz="179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1769390" y="5792902"/>
            <a:ext cx="25923240" cy="28591933"/>
          </a:xfrm>
        </p:spPr>
        <p:txBody>
          <a:bodyPr anchor="t"/>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527110" y="12070080"/>
            <a:ext cx="16515397" cy="22361316"/>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56E40-182F-7E47-AEE3-69B316B50833}"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77028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142076"/>
            <a:ext cx="44165520" cy="7776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0440" y="10710333"/>
            <a:ext cx="44165520" cy="255278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0440" y="37290595"/>
            <a:ext cx="11521440" cy="2142067"/>
          </a:xfrm>
          <a:prstGeom prst="rect">
            <a:avLst/>
          </a:prstGeom>
        </p:spPr>
        <p:txBody>
          <a:bodyPr vert="horz" lIns="91440" tIns="45720" rIns="91440" bIns="45720" rtlCol="0" anchor="ctr"/>
          <a:lstStyle>
            <a:lvl1pPr algn="l">
              <a:defRPr sz="6720">
                <a:solidFill>
                  <a:schemeClr val="tx1">
                    <a:tint val="75000"/>
                  </a:schemeClr>
                </a:solidFill>
              </a:defRPr>
            </a:lvl1pPr>
          </a:lstStyle>
          <a:p>
            <a:fld id="{8AA56E40-182F-7E47-AEE3-69B316B50833}" type="datetimeFigureOut">
              <a:rPr lang="en-US" smtClean="0"/>
              <a:t>10/30/2015</a:t>
            </a:fld>
            <a:endParaRPr lang="en-US"/>
          </a:p>
        </p:txBody>
      </p:sp>
      <p:sp>
        <p:nvSpPr>
          <p:cNvPr id="5" name="Footer Placeholder 4"/>
          <p:cNvSpPr>
            <a:spLocks noGrp="1"/>
          </p:cNvSpPr>
          <p:nvPr>
            <p:ph type="ftr" sz="quarter" idx="3"/>
          </p:nvPr>
        </p:nvSpPr>
        <p:spPr>
          <a:xfrm>
            <a:off x="16962120" y="37290595"/>
            <a:ext cx="17282160" cy="2142067"/>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7290595"/>
            <a:ext cx="11521440" cy="2142067"/>
          </a:xfrm>
          <a:prstGeom prst="rect">
            <a:avLst/>
          </a:prstGeom>
        </p:spPr>
        <p:txBody>
          <a:bodyPr vert="horz" lIns="91440" tIns="45720" rIns="91440" bIns="45720" rtlCol="0" anchor="ctr"/>
          <a:lstStyle>
            <a:lvl1pPr algn="r">
              <a:defRPr sz="6720">
                <a:solidFill>
                  <a:schemeClr val="tx1">
                    <a:tint val="75000"/>
                  </a:schemeClr>
                </a:solidFill>
              </a:defRPr>
            </a:lvl1pPr>
          </a:lstStyle>
          <a:p>
            <a:fld id="{9504603D-84EB-D14B-B3CE-E3C691D2464B}" type="slidenum">
              <a:rPr lang="en-US" smtClean="0"/>
              <a:t>‹#›</a:t>
            </a:fld>
            <a:endParaRPr lang="en-US"/>
          </a:p>
        </p:txBody>
      </p:sp>
    </p:spTree>
    <p:extLst>
      <p:ext uri="{BB962C8B-B14F-4D97-AF65-F5344CB8AC3E}">
        <p14:creationId xmlns:p14="http://schemas.microsoft.com/office/powerpoint/2010/main" val="1078468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20640" rtl="0" eaLnBrk="1" latinLnBrk="0" hangingPunct="1">
        <a:lnSpc>
          <a:spcPct val="90000"/>
        </a:lnSpc>
        <a:spcBef>
          <a:spcPct val="0"/>
        </a:spcBef>
        <a:buNone/>
        <a:defRPr sz="24640" kern="1200">
          <a:solidFill>
            <a:schemeClr val="tx1"/>
          </a:solidFill>
          <a:latin typeface="+mj-lt"/>
          <a:ea typeface="+mj-ea"/>
          <a:cs typeface="+mj-cs"/>
        </a:defRPr>
      </a:lvl1pPr>
    </p:titleStyle>
    <p:bodyStyle>
      <a:lvl1pPr marL="1280160" indent="-1280160" algn="l" defTabSz="5120640" rtl="0" eaLnBrk="1" latinLnBrk="0" hangingPunct="1">
        <a:lnSpc>
          <a:spcPct val="90000"/>
        </a:lnSpc>
        <a:spcBef>
          <a:spcPts val="5600"/>
        </a:spcBef>
        <a:buFont typeface="Arial" panose="020B0604020202020204" pitchFamily="34" charset="0"/>
        <a:buChar char="•"/>
        <a:defRPr sz="15680" kern="1200">
          <a:solidFill>
            <a:schemeClr val="tx1"/>
          </a:solidFill>
          <a:latin typeface="+mn-lt"/>
          <a:ea typeface="+mn-ea"/>
          <a:cs typeface="+mn-cs"/>
        </a:defRPr>
      </a:lvl1pPr>
      <a:lvl2pPr marL="3840480" indent="-1280160" algn="l" defTabSz="5120640" rtl="0" eaLnBrk="1" latinLnBrk="0" hangingPunct="1">
        <a:lnSpc>
          <a:spcPct val="90000"/>
        </a:lnSpc>
        <a:spcBef>
          <a:spcPts val="2800"/>
        </a:spcBef>
        <a:buFont typeface="Arial" panose="020B0604020202020204" pitchFamily="34" charset="0"/>
        <a:buChar char="•"/>
        <a:defRPr sz="13440" kern="1200">
          <a:solidFill>
            <a:schemeClr val="tx1"/>
          </a:solidFill>
          <a:latin typeface="+mn-lt"/>
          <a:ea typeface="+mn-ea"/>
          <a:cs typeface="+mn-cs"/>
        </a:defRPr>
      </a:lvl2pPr>
      <a:lvl3pPr marL="6400800" indent="-1280160" algn="l" defTabSz="5120640" rtl="0" eaLnBrk="1" latinLnBrk="0" hangingPunct="1">
        <a:lnSpc>
          <a:spcPct val="90000"/>
        </a:lnSpc>
        <a:spcBef>
          <a:spcPts val="2800"/>
        </a:spcBef>
        <a:buFont typeface="Arial" panose="020B0604020202020204" pitchFamily="34" charset="0"/>
        <a:buChar char="•"/>
        <a:defRPr sz="11200" kern="1200">
          <a:solidFill>
            <a:schemeClr val="tx1"/>
          </a:solidFill>
          <a:latin typeface="+mn-lt"/>
          <a:ea typeface="+mn-ea"/>
          <a:cs typeface="+mn-cs"/>
        </a:defRPr>
      </a:lvl3pPr>
      <a:lvl4pPr marL="89611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4pPr>
      <a:lvl5pPr marL="1152144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5pPr>
      <a:lvl6pPr marL="1408176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6pPr>
      <a:lvl7pPr marL="1664208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7pPr>
      <a:lvl8pPr marL="1920240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8pPr>
      <a:lvl9pPr marL="217627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9pPr>
    </p:bodyStyle>
    <p:otherStyle>
      <a:defPPr>
        <a:defRPr lang="en-US"/>
      </a:defPPr>
      <a:lvl1pPr marL="0" algn="l" defTabSz="5120640" rtl="0" eaLnBrk="1" latinLnBrk="0" hangingPunct="1">
        <a:defRPr sz="10080" kern="1200">
          <a:solidFill>
            <a:schemeClr val="tx1"/>
          </a:solidFill>
          <a:latin typeface="+mn-lt"/>
          <a:ea typeface="+mn-ea"/>
          <a:cs typeface="+mn-cs"/>
        </a:defRPr>
      </a:lvl1pPr>
      <a:lvl2pPr marL="2560320" algn="l" defTabSz="5120640" rtl="0" eaLnBrk="1" latinLnBrk="0" hangingPunct="1">
        <a:defRPr sz="10080" kern="1200">
          <a:solidFill>
            <a:schemeClr val="tx1"/>
          </a:solidFill>
          <a:latin typeface="+mn-lt"/>
          <a:ea typeface="+mn-ea"/>
          <a:cs typeface="+mn-cs"/>
        </a:defRPr>
      </a:lvl2pPr>
      <a:lvl3pPr marL="5120640" algn="l" defTabSz="5120640" rtl="0" eaLnBrk="1" latinLnBrk="0" hangingPunct="1">
        <a:defRPr sz="10080" kern="1200">
          <a:solidFill>
            <a:schemeClr val="tx1"/>
          </a:solidFill>
          <a:latin typeface="+mn-lt"/>
          <a:ea typeface="+mn-ea"/>
          <a:cs typeface="+mn-cs"/>
        </a:defRPr>
      </a:lvl3pPr>
      <a:lvl4pPr marL="7680960" algn="l" defTabSz="5120640" rtl="0" eaLnBrk="1" latinLnBrk="0" hangingPunct="1">
        <a:defRPr sz="10080" kern="1200">
          <a:solidFill>
            <a:schemeClr val="tx1"/>
          </a:solidFill>
          <a:latin typeface="+mn-lt"/>
          <a:ea typeface="+mn-ea"/>
          <a:cs typeface="+mn-cs"/>
        </a:defRPr>
      </a:lvl4pPr>
      <a:lvl5pPr marL="10241280" algn="l" defTabSz="5120640" rtl="0" eaLnBrk="1" latinLnBrk="0" hangingPunct="1">
        <a:defRPr sz="10080" kern="1200">
          <a:solidFill>
            <a:schemeClr val="tx1"/>
          </a:solidFill>
          <a:latin typeface="+mn-lt"/>
          <a:ea typeface="+mn-ea"/>
          <a:cs typeface="+mn-cs"/>
        </a:defRPr>
      </a:lvl5pPr>
      <a:lvl6pPr marL="12801600" algn="l" defTabSz="5120640" rtl="0" eaLnBrk="1" latinLnBrk="0" hangingPunct="1">
        <a:defRPr sz="10080" kern="1200">
          <a:solidFill>
            <a:schemeClr val="tx1"/>
          </a:solidFill>
          <a:latin typeface="+mn-lt"/>
          <a:ea typeface="+mn-ea"/>
          <a:cs typeface="+mn-cs"/>
        </a:defRPr>
      </a:lvl6pPr>
      <a:lvl7pPr marL="15361920" algn="l" defTabSz="5120640" rtl="0" eaLnBrk="1" latinLnBrk="0" hangingPunct="1">
        <a:defRPr sz="10080" kern="1200">
          <a:solidFill>
            <a:schemeClr val="tx1"/>
          </a:solidFill>
          <a:latin typeface="+mn-lt"/>
          <a:ea typeface="+mn-ea"/>
          <a:cs typeface="+mn-cs"/>
        </a:defRPr>
      </a:lvl7pPr>
      <a:lvl8pPr marL="17922240" algn="l" defTabSz="5120640" rtl="0" eaLnBrk="1" latinLnBrk="0" hangingPunct="1">
        <a:defRPr sz="10080" kern="1200">
          <a:solidFill>
            <a:schemeClr val="tx1"/>
          </a:solidFill>
          <a:latin typeface="+mn-lt"/>
          <a:ea typeface="+mn-ea"/>
          <a:cs typeface="+mn-cs"/>
        </a:defRPr>
      </a:lvl8pPr>
      <a:lvl9pPr marL="20482560" algn="l" defTabSz="512064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50292000" cy="39319200"/>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80"/>
          <p:cNvSpPr>
            <a:spLocks noChangeArrowheads="1"/>
          </p:cNvSpPr>
          <p:nvPr/>
        </p:nvSpPr>
        <p:spPr bwMode="auto">
          <a:xfrm>
            <a:off x="496804" y="499308"/>
            <a:ext cx="44918395" cy="2308324"/>
          </a:xfrm>
          <a:prstGeom prst="rect">
            <a:avLst/>
          </a:prstGeom>
          <a:noFill/>
          <a:ln w="9525">
            <a:noFill/>
            <a:miter lim="800000"/>
            <a:headEnd/>
            <a:tailEnd/>
          </a:ln>
        </p:spPr>
        <p:txBody>
          <a:bodyPr wrap="square" lIns="0" tIns="0" rIns="0" bIns="0">
            <a:spAutoFit/>
          </a:bodyPr>
          <a:lstStyle/>
          <a:p>
            <a:pPr algn="ctr">
              <a:spcAft>
                <a:spcPts val="3600"/>
              </a:spcAft>
            </a:pPr>
            <a:r>
              <a:rPr lang="en-US" sz="6000" b="1" dirty="0"/>
              <a:t>Generating and Using a Qualified Medical Knowledge Graph for Patient Cohort Retrieval from Big Clinical Electroencephalography</a:t>
            </a:r>
            <a:r>
              <a:rPr lang="en-US" sz="6000" dirty="0"/>
              <a:t> (</a:t>
            </a:r>
            <a:r>
              <a:rPr lang="en-US" sz="6000" b="1" dirty="0"/>
              <a:t>EEG) Data</a:t>
            </a:r>
            <a:endParaRPr lang="en-US" sz="6000" dirty="0"/>
          </a:p>
          <a:p>
            <a:pPr algn="ctr">
              <a:spcAft>
                <a:spcPts val="3600"/>
              </a:spcAft>
            </a:pPr>
            <a:endParaRPr lang="en-US" sz="6000" b="1" cap="all" dirty="0">
              <a:solidFill>
                <a:srgbClr val="333399"/>
              </a:solidFill>
            </a:endParaRPr>
          </a:p>
        </p:txBody>
      </p:sp>
      <p:sp>
        <p:nvSpPr>
          <p:cNvPr id="19" name="Rectangle 180"/>
          <p:cNvSpPr>
            <a:spLocks noChangeArrowheads="1"/>
          </p:cNvSpPr>
          <p:nvPr/>
        </p:nvSpPr>
        <p:spPr bwMode="auto">
          <a:xfrm>
            <a:off x="16730134" y="2561295"/>
            <a:ext cx="15645811" cy="1661993"/>
          </a:xfrm>
          <a:prstGeom prst="rect">
            <a:avLst/>
          </a:prstGeom>
          <a:noFill/>
          <a:ln w="9525">
            <a:noFill/>
            <a:miter lim="800000"/>
            <a:headEnd/>
            <a:tailEnd/>
          </a:ln>
        </p:spPr>
        <p:txBody>
          <a:bodyPr wrap="square" lIns="0" tIns="0" rIns="0" bIns="0">
            <a:spAutoFit/>
          </a:bodyPr>
          <a:lstStyle/>
          <a:p>
            <a:pPr algn="ctr">
              <a:spcAft>
                <a:spcPts val="0"/>
              </a:spcAft>
            </a:pPr>
            <a:r>
              <a:rPr lang="en-US" sz="3600" b="1" dirty="0" err="1" smtClean="0">
                <a:solidFill>
                  <a:srgbClr val="000000"/>
                </a:solidFill>
                <a:latin typeface="Arial" charset="0"/>
                <a:cs typeface="Arial" charset="0"/>
              </a:rPr>
              <a:t>Sanda</a:t>
            </a:r>
            <a:r>
              <a:rPr lang="en-US" sz="3600" b="1" dirty="0" smtClean="0">
                <a:solidFill>
                  <a:srgbClr val="000000"/>
                </a:solidFill>
                <a:latin typeface="Arial" charset="0"/>
                <a:cs typeface="Arial" charset="0"/>
              </a:rPr>
              <a:t> </a:t>
            </a:r>
            <a:r>
              <a:rPr lang="en-US" sz="3600" b="1" dirty="0" err="1" smtClean="0">
                <a:solidFill>
                  <a:srgbClr val="000000"/>
                </a:solidFill>
                <a:latin typeface="Arial" charset="0"/>
                <a:cs typeface="Arial" charset="0"/>
              </a:rPr>
              <a:t>Harabagiu</a:t>
            </a:r>
            <a:r>
              <a:rPr lang="en-US" sz="3600" b="1" dirty="0" smtClean="0">
                <a:solidFill>
                  <a:srgbClr val="000000"/>
                </a:solidFill>
                <a:latin typeface="Arial" charset="0"/>
                <a:cs typeface="Arial" charset="0"/>
              </a:rPr>
              <a:t>, </a:t>
            </a:r>
            <a:r>
              <a:rPr lang="en-US" sz="3600" dirty="0" smtClean="0">
                <a:solidFill>
                  <a:srgbClr val="000000"/>
                </a:solidFill>
                <a:latin typeface="Arial" charset="0"/>
                <a:cs typeface="Arial" charset="0"/>
              </a:rPr>
              <a:t>PhD</a:t>
            </a:r>
            <a:r>
              <a:rPr lang="en-US" sz="3600" b="1" dirty="0" smtClean="0">
                <a:solidFill>
                  <a:srgbClr val="000000"/>
                </a:solidFill>
                <a:latin typeface="Arial" charset="0"/>
                <a:cs typeface="Arial" charset="0"/>
              </a:rPr>
              <a:t>, Travis Goodwin and Ramon Maldonado</a:t>
            </a:r>
            <a:endParaRPr lang="en-US" sz="3600" b="1" dirty="0">
              <a:solidFill>
                <a:srgbClr val="000000"/>
              </a:solidFill>
              <a:latin typeface="Arial" charset="0"/>
              <a:cs typeface="Arial" charset="0"/>
            </a:endParaRPr>
          </a:p>
          <a:p>
            <a:pPr algn="ctr">
              <a:spcAft>
                <a:spcPts val="0"/>
              </a:spcAft>
            </a:pPr>
            <a:r>
              <a:rPr lang="en-US" sz="3600" b="1" dirty="0">
                <a:solidFill>
                  <a:srgbClr val="000000"/>
                </a:solidFill>
                <a:latin typeface="Arial" charset="0"/>
                <a:cs typeface="Arial" charset="0"/>
              </a:rPr>
              <a:t>The </a:t>
            </a:r>
            <a:r>
              <a:rPr lang="en-US" sz="3600" b="1" dirty="0" smtClean="0">
                <a:solidFill>
                  <a:srgbClr val="000000"/>
                </a:solidFill>
                <a:latin typeface="Arial" charset="0"/>
                <a:cs typeface="Arial" charset="0"/>
              </a:rPr>
              <a:t>Human Language Technology Research Institute</a:t>
            </a:r>
          </a:p>
          <a:p>
            <a:pPr algn="ctr">
              <a:spcAft>
                <a:spcPts val="0"/>
              </a:spcAft>
            </a:pPr>
            <a:r>
              <a:rPr lang="en-US" sz="3600" b="1" dirty="0" smtClean="0">
                <a:solidFill>
                  <a:srgbClr val="000000"/>
                </a:solidFill>
                <a:latin typeface="Arial" charset="0"/>
                <a:cs typeface="Arial" charset="0"/>
              </a:rPr>
              <a:t>University of Texas at Dallas</a:t>
            </a:r>
            <a:endParaRPr lang="en-US" sz="3600" b="1" dirty="0">
              <a:solidFill>
                <a:srgbClr val="000000"/>
              </a:solidFill>
              <a:latin typeface="Arial" charset="0"/>
              <a:cs typeface="Arial" charset="0"/>
            </a:endParaRPr>
          </a:p>
        </p:txBody>
      </p:sp>
      <p:grpSp>
        <p:nvGrpSpPr>
          <p:cNvPr id="8" name="Group 7"/>
          <p:cNvGrpSpPr/>
          <p:nvPr/>
        </p:nvGrpSpPr>
        <p:grpSpPr>
          <a:xfrm>
            <a:off x="42885360" y="2519914"/>
            <a:ext cx="7872878" cy="1463040"/>
            <a:chOff x="42885360" y="521761"/>
            <a:chExt cx="7872878" cy="1463040"/>
          </a:xfrm>
        </p:grpSpPr>
        <p:pic>
          <p:nvPicPr>
            <p:cNvPr id="20" name="Picture 19"/>
            <p:cNvPicPr>
              <a:picLocks noChangeAspect="1"/>
            </p:cNvPicPr>
            <p:nvPr/>
          </p:nvPicPr>
          <p:blipFill>
            <a:blip r:embed="rId2"/>
            <a:stretch>
              <a:fillRect/>
            </a:stretch>
          </p:blipFill>
          <p:spPr>
            <a:xfrm>
              <a:off x="49158038" y="521761"/>
              <a:ext cx="1600200" cy="1463040"/>
            </a:xfrm>
            <a:prstGeom prst="rect">
              <a:avLst/>
            </a:prstGeom>
          </p:spPr>
        </p:pic>
        <p:sp>
          <p:nvSpPr>
            <p:cNvPr id="22" name="TextBox 21"/>
            <p:cNvSpPr txBox="1"/>
            <p:nvPr/>
          </p:nvSpPr>
          <p:spPr>
            <a:xfrm>
              <a:off x="42885360" y="640080"/>
              <a:ext cx="6202509" cy="1200329"/>
            </a:xfrm>
            <a:prstGeom prst="rect">
              <a:avLst/>
            </a:prstGeom>
            <a:noFill/>
          </p:spPr>
          <p:txBody>
            <a:bodyPr wrap="square" rtlCol="0">
              <a:spAutoFit/>
            </a:bodyPr>
            <a:lstStyle/>
            <a:p>
              <a:pPr algn="ctr"/>
              <a:r>
                <a:rPr lang="en-US" sz="3600" b="1" dirty="0" smtClean="0">
                  <a:latin typeface="Optima" charset="0"/>
                  <a:ea typeface="Optima" charset="0"/>
                  <a:cs typeface="Optima" charset="0"/>
                </a:rPr>
                <a:t>Human Language Technology</a:t>
              </a:r>
              <a:br>
                <a:rPr lang="en-US" sz="3600" b="1" dirty="0" smtClean="0">
                  <a:latin typeface="Optima" charset="0"/>
                  <a:ea typeface="Optima" charset="0"/>
                  <a:cs typeface="Optima" charset="0"/>
                </a:rPr>
              </a:br>
              <a:r>
                <a:rPr lang="en-US" sz="3600" b="1" dirty="0" smtClean="0">
                  <a:latin typeface="Optima" charset="0"/>
                  <a:ea typeface="Optima" charset="0"/>
                  <a:cs typeface="Optima" charset="0"/>
                </a:rPr>
                <a:t>Research Institute</a:t>
              </a:r>
              <a:endParaRPr lang="en-US" sz="3600" b="1" dirty="0">
                <a:latin typeface="Optima" charset="0"/>
                <a:ea typeface="Optima" charset="0"/>
                <a:cs typeface="Optima" charset="0"/>
              </a:endParaRPr>
            </a:p>
          </p:txBody>
        </p:sp>
      </p:grpSp>
      <p:sp>
        <p:nvSpPr>
          <p:cNvPr id="23" name="TextBox 22"/>
          <p:cNvSpPr txBox="1"/>
          <p:nvPr/>
        </p:nvSpPr>
        <p:spPr>
          <a:xfrm>
            <a:off x="42885360" y="4402943"/>
            <a:ext cx="6272678" cy="553998"/>
          </a:xfrm>
          <a:prstGeom prst="rect">
            <a:avLst/>
          </a:prstGeom>
          <a:noFill/>
        </p:spPr>
        <p:txBody>
          <a:bodyPr wrap="square" lIns="0" tIns="0" rIns="0" bIns="0" rtlCol="0" anchor="ctr" anchorCtr="1">
            <a:spAutoFit/>
          </a:bodyPr>
          <a:lstStyle/>
          <a:p>
            <a:pPr algn="ctr"/>
            <a:r>
              <a:rPr lang="en-US" sz="3600" i="1" dirty="0" err="1" smtClean="0">
                <a:latin typeface="Monotype Corsiva"/>
                <a:cs typeface="Monotype Corsiva"/>
              </a:rPr>
              <a:t>www.hlt.utdallas.edu</a:t>
            </a:r>
            <a:endParaRPr lang="en-US" sz="3600" i="1" dirty="0">
              <a:solidFill>
                <a:srgbClr val="000000"/>
              </a:solidFill>
              <a:latin typeface="Monotype Corsiva"/>
              <a:cs typeface="Monotype Corsiva"/>
            </a:endParaRPr>
          </a:p>
        </p:txBody>
      </p:sp>
      <p:sp>
        <p:nvSpPr>
          <p:cNvPr id="56" name="Text Box 7"/>
          <p:cNvSpPr txBox="1">
            <a:spLocks noChangeArrowheads="1"/>
          </p:cNvSpPr>
          <p:nvPr/>
        </p:nvSpPr>
        <p:spPr bwMode="auto">
          <a:xfrm>
            <a:off x="455930" y="4937760"/>
            <a:ext cx="24537670" cy="171450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45720" rIns="457200" bIns="45720"/>
          <a:lstStyle/>
          <a:p>
            <a:pPr defTabSz="893979">
              <a:spcAft>
                <a:spcPts val="1800"/>
              </a:spcAft>
              <a:tabLst>
                <a:tab pos="489852" algn="l"/>
              </a:tabLst>
              <a:defRPr/>
            </a:pPr>
            <a:r>
              <a:rPr lang="en-US" sz="4800" b="1" dirty="0">
                <a:solidFill>
                  <a:srgbClr val="333399"/>
                </a:solidFill>
                <a:latin typeface="Arial" pitchFamily="34" charset="0"/>
                <a:cs typeface="Arial" pitchFamily="34" charset="0"/>
              </a:rPr>
              <a:t>Abstract </a:t>
            </a:r>
          </a:p>
          <a:p>
            <a:pPr defTabSz="893979">
              <a:spcAft>
                <a:spcPts val="1543"/>
              </a:spcAft>
              <a:tabLst>
                <a:tab pos="489852" algn="l"/>
              </a:tabLst>
              <a:defRPr/>
            </a:pPr>
            <a:r>
              <a:rPr lang="en-US" sz="4400" b="1" dirty="0"/>
              <a:t>Natural language processing of the narratives from EEG reports enables the recognition of EEG events and EEG activities as well as their clinical correlations, the patient state and the patient’s clinical picture. To organize these medical concepts we have designed an EEG-focused Qualified Medical Knowledge Graph (EEG-QMKG) in which concepts (e.g. EEG events, EEG activities) are qualified by their </a:t>
            </a:r>
            <a:r>
              <a:rPr lang="en-US" sz="4400" b="1" i="1" dirty="0">
                <a:solidFill>
                  <a:srgbClr val="0070C0"/>
                </a:solidFill>
              </a:rPr>
              <a:t>modality</a:t>
            </a:r>
            <a:r>
              <a:rPr lang="en-US" sz="4400" b="1" dirty="0">
                <a:solidFill>
                  <a:srgbClr val="0070C0"/>
                </a:solidFill>
              </a:rPr>
              <a:t> </a:t>
            </a:r>
            <a:r>
              <a:rPr lang="en-US" sz="4400" b="1" dirty="0"/>
              <a:t>(e.g. factual, conditional) and </a:t>
            </a:r>
            <a:r>
              <a:rPr lang="en-US" sz="4400" b="1" i="1" dirty="0">
                <a:solidFill>
                  <a:srgbClr val="0070C0"/>
                </a:solidFill>
              </a:rPr>
              <a:t>polarity</a:t>
            </a:r>
            <a:r>
              <a:rPr lang="en-US" sz="4400" b="1" dirty="0"/>
              <a:t> (</a:t>
            </a:r>
            <a:r>
              <a:rPr lang="en-US" sz="4400" b="1" dirty="0" err="1"/>
              <a:t>e,g</a:t>
            </a:r>
            <a:r>
              <a:rPr lang="en-US" sz="4400" b="1" dirty="0"/>
              <a:t>, positive or negative). The qualification of concepts takes into account the hedging used by physicians in EEG reports. Also, this representation events are grounded </a:t>
            </a:r>
            <a:r>
              <a:rPr lang="en-US" sz="4400" b="1" i="1" dirty="0">
                <a:solidFill>
                  <a:srgbClr val="0070C0"/>
                </a:solidFill>
              </a:rPr>
              <a:t>spatially</a:t>
            </a:r>
            <a:r>
              <a:rPr lang="en-US" sz="4400" b="1" dirty="0">
                <a:solidFill>
                  <a:srgbClr val="0070C0"/>
                </a:solidFill>
              </a:rPr>
              <a:t> </a:t>
            </a:r>
            <a:r>
              <a:rPr lang="en-US" sz="4400" b="1" dirty="0"/>
              <a:t>(e.g. “</a:t>
            </a:r>
            <a:r>
              <a:rPr lang="en-US" sz="4400" b="1" dirty="0" err="1"/>
              <a:t>frontocentral</a:t>
            </a:r>
            <a:r>
              <a:rPr lang="en-US" sz="4400" b="1" dirty="0"/>
              <a:t>”) and </a:t>
            </a:r>
            <a:r>
              <a:rPr lang="en-US" sz="4400" b="1" i="1" dirty="0">
                <a:solidFill>
                  <a:srgbClr val="0070C0"/>
                </a:solidFill>
              </a:rPr>
              <a:t>temporally</a:t>
            </a:r>
            <a:r>
              <a:rPr lang="en-US" sz="4400" b="1" dirty="0"/>
              <a:t> (“before” seizure) and all concepts are associated with their </a:t>
            </a:r>
            <a:r>
              <a:rPr lang="en-US" sz="4400" b="1" i="1" dirty="0">
                <a:solidFill>
                  <a:schemeClr val="accent6">
                    <a:lumMod val="50000"/>
                  </a:schemeClr>
                </a:solidFill>
              </a:rPr>
              <a:t>attributes</a:t>
            </a:r>
            <a:r>
              <a:rPr lang="en-US" sz="4400" b="1" dirty="0"/>
              <a:t> (e.g. “small” amount of theta). Since many of the events and artifacts as well as medical concepts are mentioned multiple times in the same EEG report, </a:t>
            </a:r>
            <a:r>
              <a:rPr lang="en-US" sz="4400" b="1" dirty="0">
                <a:solidFill>
                  <a:schemeClr val="accent1">
                    <a:lumMod val="75000"/>
                  </a:schemeClr>
                </a:solidFill>
              </a:rPr>
              <a:t>co-reference</a:t>
            </a:r>
            <a:r>
              <a:rPr lang="en-US" sz="4400" b="1" dirty="0"/>
              <a:t> was resolved automatically in order to best capture the context of medical concepts. The EEG-QMKG also includes the results of automatically processing the EEG signals interpreted in reports</a:t>
            </a:r>
            <a:r>
              <a:rPr lang="en-US" sz="4400" b="1" dirty="0" smtClean="0"/>
              <a:t>.</a:t>
            </a:r>
          </a:p>
          <a:p>
            <a:pPr defTabSz="893979">
              <a:spcAft>
                <a:spcPts val="1543"/>
              </a:spcAft>
              <a:tabLst>
                <a:tab pos="489852" algn="l"/>
              </a:tabLst>
              <a:defRPr/>
            </a:pPr>
            <a:r>
              <a:rPr lang="en-US" sz="4400" b="1" dirty="0"/>
              <a:t>By capturing automatically the semantics and section-informed cohesion from the EEG reports, we designed the EEG-QMKG as a probabilistic representation, in which edges between nodes are inferred statistically through </a:t>
            </a:r>
            <a:r>
              <a:rPr lang="en-US" sz="4400" b="1" dirty="0" err="1"/>
              <a:t>BigData</a:t>
            </a:r>
            <a:r>
              <a:rPr lang="en-US" sz="4400" b="1" dirty="0"/>
              <a:t> techniques, such as MapReduce. Active learning controls the quality of the knowledge captured in the EEG-QMKG. The EEG-QMKG is a central component our architecture for retrieving patient cohorts when queries such as “</a:t>
            </a:r>
            <a:r>
              <a:rPr lang="en-US" sz="4400" b="1" i="1" dirty="0"/>
              <a:t>young patients with focal cerebral dysfunction treated with Topamax</a:t>
            </a:r>
            <a:r>
              <a:rPr lang="en-US" sz="4400" b="1" dirty="0"/>
              <a:t>“ are being posed. Not only does the EEG-QMKG enable the retrieval of a list of ranked EEG reports and signals that satisfy the inclusion criteria set by the query, but it also informs innovative learning-to-rank techniques based on results of acceptance testing using three focus groups: expert annotators, clinicians and medical students. The learning-to-rank framework will produce optimal patient cohorts and contribute to regularization of interpretations in EEG reports.</a:t>
            </a:r>
          </a:p>
          <a:p>
            <a:pPr defTabSz="893979">
              <a:spcAft>
                <a:spcPts val="1543"/>
              </a:spcAft>
              <a:tabLst>
                <a:tab pos="489852" algn="l"/>
              </a:tabLst>
              <a:defRPr/>
            </a:pPr>
            <a:endParaRPr lang="en-US" sz="4400" b="1" dirty="0"/>
          </a:p>
          <a:p>
            <a:pPr defTabSz="893979">
              <a:spcBef>
                <a:spcPts val="0"/>
              </a:spcBef>
              <a:spcAft>
                <a:spcPts val="1543"/>
              </a:spcAft>
              <a:tabLst>
                <a:tab pos="489852" algn="l"/>
              </a:tabLst>
              <a:defRPr/>
            </a:pPr>
            <a:endParaRPr lang="en-US" sz="3200" b="1" dirty="0" smtClean="0">
              <a:latin typeface="Arial" pitchFamily="34" charset="0"/>
              <a:cs typeface="Arial" pitchFamily="34" charset="0"/>
            </a:endParaRPr>
          </a:p>
          <a:p>
            <a:pPr defTabSz="893979">
              <a:spcBef>
                <a:spcPts val="0"/>
              </a:spcBef>
              <a:spcAft>
                <a:spcPts val="1543"/>
              </a:spcAft>
              <a:tabLst>
                <a:tab pos="489852" algn="l"/>
              </a:tabLst>
              <a:defRPr/>
            </a:pPr>
            <a:endParaRPr lang="en-US" sz="3200" b="1" dirty="0" smtClean="0">
              <a:latin typeface="Arial" pitchFamily="34" charset="0"/>
              <a:cs typeface="Arial" pitchFamily="34" charset="0"/>
            </a:endParaRPr>
          </a:p>
        </p:txBody>
      </p:sp>
      <p:sp>
        <p:nvSpPr>
          <p:cNvPr id="64" name="Text Box 7"/>
          <p:cNvSpPr txBox="1">
            <a:spLocks noChangeArrowheads="1"/>
          </p:cNvSpPr>
          <p:nvPr/>
        </p:nvSpPr>
        <p:spPr bwMode="auto">
          <a:xfrm>
            <a:off x="15409334" y="22476251"/>
            <a:ext cx="8263996" cy="1222650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45720" rIns="457200" bIns="45720"/>
          <a:lstStyle/>
          <a:p>
            <a:pPr defTabSz="893979">
              <a:spcAft>
                <a:spcPts val="1800"/>
              </a:spcAft>
              <a:tabLst>
                <a:tab pos="489852" algn="l"/>
              </a:tabLst>
              <a:defRPr/>
            </a:pPr>
            <a:endParaRPr lang="en-US" sz="4800" b="1" dirty="0" smtClean="0">
              <a:solidFill>
                <a:srgbClr val="333399"/>
              </a:solidFill>
              <a:latin typeface="Arial" pitchFamily="34" charset="0"/>
              <a:cs typeface="Arial" pitchFamily="34" charset="0"/>
            </a:endParaRPr>
          </a:p>
          <a:p>
            <a:pPr defTabSz="893979">
              <a:spcAft>
                <a:spcPts val="1800"/>
              </a:spcAft>
              <a:tabLst>
                <a:tab pos="489852" algn="l"/>
              </a:tabLst>
              <a:defRPr/>
            </a:pPr>
            <a:endParaRPr lang="en-US" sz="4800" b="1" dirty="0">
              <a:solidFill>
                <a:srgbClr val="333399"/>
              </a:solidFill>
              <a:latin typeface="Arial" pitchFamily="34" charset="0"/>
              <a:cs typeface="Arial" pitchFamily="34" charset="0"/>
            </a:endParaRPr>
          </a:p>
          <a:p>
            <a:pPr defTabSz="893979">
              <a:spcAft>
                <a:spcPts val="1800"/>
              </a:spcAft>
              <a:tabLst>
                <a:tab pos="489852" algn="l"/>
              </a:tabLst>
              <a:defRPr/>
            </a:pPr>
            <a:endParaRPr lang="en-US" sz="4800" b="1" dirty="0" smtClean="0">
              <a:solidFill>
                <a:srgbClr val="333399"/>
              </a:solidFill>
              <a:latin typeface="Arial" pitchFamily="34" charset="0"/>
              <a:cs typeface="Arial" pitchFamily="34" charset="0"/>
            </a:endParaRPr>
          </a:p>
          <a:p>
            <a:pPr defTabSz="893979">
              <a:spcAft>
                <a:spcPts val="1800"/>
              </a:spcAft>
              <a:tabLst>
                <a:tab pos="489852" algn="l"/>
              </a:tabLst>
              <a:defRPr/>
            </a:pPr>
            <a:endParaRPr lang="en-US" sz="4800" b="1" dirty="0">
              <a:solidFill>
                <a:srgbClr val="333399"/>
              </a:solidFill>
              <a:latin typeface="Arial" pitchFamily="34" charset="0"/>
              <a:cs typeface="Arial" pitchFamily="34" charset="0"/>
            </a:endParaRPr>
          </a:p>
          <a:p>
            <a:pPr defTabSz="893979">
              <a:spcAft>
                <a:spcPts val="1800"/>
              </a:spcAft>
              <a:tabLst>
                <a:tab pos="489852" algn="l"/>
              </a:tabLst>
              <a:defRPr/>
            </a:pPr>
            <a:endParaRPr lang="en-US" sz="4800" b="1" dirty="0" smtClean="0">
              <a:solidFill>
                <a:srgbClr val="333399"/>
              </a:solidFill>
              <a:latin typeface="Arial" pitchFamily="34" charset="0"/>
              <a:cs typeface="Arial" pitchFamily="34" charset="0"/>
            </a:endParaRPr>
          </a:p>
          <a:p>
            <a:pPr defTabSz="893979">
              <a:spcAft>
                <a:spcPts val="1800"/>
              </a:spcAft>
              <a:tabLst>
                <a:tab pos="489852" algn="l"/>
              </a:tabLst>
              <a:defRPr/>
            </a:pPr>
            <a:endParaRPr lang="en-US" sz="4800" b="1" dirty="0">
              <a:solidFill>
                <a:srgbClr val="333399"/>
              </a:solidFill>
              <a:latin typeface="Arial" pitchFamily="34" charset="0"/>
              <a:cs typeface="Arial" pitchFamily="34" charset="0"/>
            </a:endParaRPr>
          </a:p>
          <a:p>
            <a:pPr defTabSz="893979">
              <a:spcAft>
                <a:spcPts val="1800"/>
              </a:spcAft>
              <a:tabLst>
                <a:tab pos="489852" algn="l"/>
              </a:tabLst>
              <a:defRPr/>
            </a:pPr>
            <a:endParaRPr lang="en-US" sz="4800" b="1" dirty="0" smtClean="0">
              <a:solidFill>
                <a:srgbClr val="333399"/>
              </a:solidFill>
              <a:latin typeface="Arial" pitchFamily="34" charset="0"/>
              <a:cs typeface="Arial" pitchFamily="34" charset="0"/>
            </a:endParaRPr>
          </a:p>
          <a:p>
            <a:pPr defTabSz="893979">
              <a:spcAft>
                <a:spcPts val="1800"/>
              </a:spcAft>
              <a:tabLst>
                <a:tab pos="489852" algn="l"/>
              </a:tabLst>
              <a:defRPr/>
            </a:pPr>
            <a:endParaRPr lang="en-US" sz="4800" b="1" dirty="0" smtClean="0">
              <a:solidFill>
                <a:srgbClr val="333399"/>
              </a:solidFill>
              <a:latin typeface="Arial" pitchFamily="34" charset="0"/>
              <a:cs typeface="Arial" pitchFamily="34" charset="0"/>
            </a:endParaRPr>
          </a:p>
          <a:p>
            <a:pPr algn="ctr" defTabSz="893979">
              <a:spcAft>
                <a:spcPts val="1800"/>
              </a:spcAft>
              <a:tabLst>
                <a:tab pos="489852" algn="l"/>
              </a:tabLst>
              <a:defRPr/>
            </a:pPr>
            <a:r>
              <a:rPr lang="en-US" sz="4800" b="1" dirty="0" smtClean="0">
                <a:solidFill>
                  <a:srgbClr val="333399"/>
                </a:solidFill>
                <a:latin typeface="Arial" pitchFamily="34" charset="0"/>
                <a:cs typeface="Arial" pitchFamily="34" charset="0"/>
              </a:rPr>
              <a:t>EEG-QMKG</a:t>
            </a:r>
            <a:endParaRPr lang="en-US" sz="4800" b="1" dirty="0">
              <a:solidFill>
                <a:srgbClr val="333399"/>
              </a:solidFill>
              <a:latin typeface="Arial" pitchFamily="34" charset="0"/>
              <a:cs typeface="Arial" pitchFamily="34" charset="0"/>
            </a:endParaRPr>
          </a:p>
          <a:p>
            <a:pPr defTabSz="893979">
              <a:spcBef>
                <a:spcPts val="0"/>
              </a:spcBef>
              <a:spcAft>
                <a:spcPts val="1800"/>
              </a:spcAft>
              <a:tabLst>
                <a:tab pos="489852" algn="l"/>
              </a:tabLst>
              <a:defRPr/>
            </a:pPr>
            <a:r>
              <a:rPr lang="en-US" sz="3600" b="1" dirty="0" smtClean="0">
                <a:latin typeface="Arial" pitchFamily="34" charset="0"/>
                <a:cs typeface="Arial" pitchFamily="34" charset="0"/>
              </a:rPr>
              <a:t>Represented as a probabilistic graphical model through a factorized Markov network.</a:t>
            </a:r>
          </a:p>
          <a:p>
            <a:pPr defTabSz="893979">
              <a:spcBef>
                <a:spcPts val="0"/>
              </a:spcBef>
              <a:spcAft>
                <a:spcPts val="1800"/>
              </a:spcAft>
              <a:tabLst>
                <a:tab pos="489852" algn="l"/>
              </a:tabLst>
              <a:defRPr/>
            </a:pPr>
            <a:r>
              <a:rPr lang="en-US" sz="3600" b="1" dirty="0" smtClean="0">
                <a:latin typeface="Arial" pitchFamily="34" charset="0"/>
                <a:cs typeface="Arial" pitchFamily="34" charset="0"/>
              </a:rPr>
              <a:t>The factors are learned by using Big Data methods relying on MapReduce.</a:t>
            </a:r>
            <a:endParaRPr lang="en-US" sz="3600" b="1" dirty="0">
              <a:latin typeface="Arial" pitchFamily="34" charset="0"/>
              <a:cs typeface="Arial" pitchFamily="34" charset="0"/>
            </a:endParaRPr>
          </a:p>
          <a:p>
            <a:pPr defTabSz="893979">
              <a:spcBef>
                <a:spcPts val="0"/>
              </a:spcBef>
              <a:spcAft>
                <a:spcPts val="1543"/>
              </a:spcAft>
              <a:tabLst>
                <a:tab pos="489852" algn="l"/>
              </a:tabLst>
              <a:defRPr/>
            </a:pPr>
            <a:endParaRPr lang="en-US" sz="3200" b="1" dirty="0" smtClean="0">
              <a:latin typeface="Arial" pitchFamily="34" charset="0"/>
              <a:cs typeface="Arial" pitchFamily="34" charset="0"/>
            </a:endParaRPr>
          </a:p>
          <a:p>
            <a:pPr defTabSz="893979">
              <a:spcBef>
                <a:spcPts val="0"/>
              </a:spcBef>
              <a:spcAft>
                <a:spcPts val="1543"/>
              </a:spcAft>
              <a:tabLst>
                <a:tab pos="489852" algn="l"/>
              </a:tabLst>
              <a:defRPr/>
            </a:pPr>
            <a:endParaRPr lang="en-US" sz="3200" b="1" dirty="0" smtClean="0">
              <a:latin typeface="Arial" pitchFamily="34" charset="0"/>
              <a:cs typeface="Arial" pitchFamily="34" charset="0"/>
            </a:endParaRPr>
          </a:p>
        </p:txBody>
      </p:sp>
      <p:sp>
        <p:nvSpPr>
          <p:cNvPr id="67" name="Text Box 7"/>
          <p:cNvSpPr txBox="1">
            <a:spLocks noChangeArrowheads="1"/>
          </p:cNvSpPr>
          <p:nvPr/>
        </p:nvSpPr>
        <p:spPr bwMode="auto">
          <a:xfrm>
            <a:off x="15409335" y="35255200"/>
            <a:ext cx="35339866" cy="4498337"/>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45720" rIns="457200" bIns="45720"/>
          <a:lstStyle/>
          <a:p>
            <a:pPr defTabSz="893979">
              <a:spcBef>
                <a:spcPts val="0"/>
              </a:spcBef>
              <a:spcAft>
                <a:spcPts val="1800"/>
              </a:spcAft>
              <a:tabLst>
                <a:tab pos="489852" algn="l"/>
              </a:tabLst>
              <a:defRPr/>
            </a:pPr>
            <a:r>
              <a:rPr lang="en-US" sz="4800" b="1" dirty="0" smtClean="0">
                <a:solidFill>
                  <a:srgbClr val="333399"/>
                </a:solidFill>
                <a:latin typeface="Arial" pitchFamily="34" charset="0"/>
                <a:cs typeface="Arial" pitchFamily="34" charset="0"/>
              </a:rPr>
              <a:t>Acknowledgements</a:t>
            </a:r>
            <a:endParaRPr lang="en-US" sz="4800" b="1" dirty="0">
              <a:solidFill>
                <a:srgbClr val="333399"/>
              </a:solidFill>
              <a:latin typeface="Arial" pitchFamily="34" charset="0"/>
              <a:cs typeface="Arial" pitchFamily="34" charset="0"/>
            </a:endParaRPr>
          </a:p>
          <a:p>
            <a:pPr marL="440867" indent="-440867" defTabSz="893979">
              <a:spcBef>
                <a:spcPts val="0"/>
              </a:spcBef>
              <a:spcAft>
                <a:spcPts val="1800"/>
              </a:spcAft>
              <a:buFont typeface="Arial" pitchFamily="34" charset="0"/>
              <a:buChar char="•"/>
              <a:tabLst>
                <a:tab pos="489852" algn="l"/>
              </a:tabLst>
              <a:defRPr/>
            </a:pPr>
            <a:r>
              <a:rPr lang="en-US" sz="3600" b="1" dirty="0">
                <a:latin typeface="Arial" pitchFamily="34" charset="0"/>
                <a:cs typeface="Arial" pitchFamily="34" charset="0"/>
              </a:rPr>
              <a:t>Research reported in this poster was supported by </a:t>
            </a:r>
            <a:r>
              <a:rPr lang="en-US" sz="3600" b="1" dirty="0" smtClean="0">
                <a:latin typeface="Arial" pitchFamily="34" charset="0"/>
                <a:cs typeface="Arial" pitchFamily="34" charset="0"/>
              </a:rPr>
              <a:t>the </a:t>
            </a:r>
            <a:r>
              <a:rPr lang="en-US" sz="3600" b="1" dirty="0">
                <a:latin typeface="Arial" pitchFamily="34" charset="0"/>
                <a:cs typeface="Arial" pitchFamily="34" charset="0"/>
              </a:rPr>
              <a:t>National Human Genome Research Institute of the National Institutes of Health under award number </a:t>
            </a:r>
            <a:r>
              <a:rPr lang="is-IS" sz="3600" b="1" dirty="0">
                <a:latin typeface="Arial" pitchFamily="34" charset="0"/>
                <a:cs typeface="Arial" pitchFamily="34" charset="0"/>
              </a:rPr>
              <a:t> 1U01HG008468</a:t>
            </a:r>
            <a:r>
              <a:rPr lang="is-IS" sz="3600" b="1" dirty="0" smtClean="0">
                <a:latin typeface="Arial" pitchFamily="34" charset="0"/>
                <a:cs typeface="Arial" pitchFamily="34" charset="0"/>
              </a:rPr>
              <a:t>.</a:t>
            </a:r>
          </a:p>
          <a:p>
            <a:pPr marL="440867" indent="-440867" defTabSz="893979">
              <a:spcAft>
                <a:spcPts val="1800"/>
              </a:spcAft>
              <a:buFont typeface="Arial" pitchFamily="34" charset="0"/>
              <a:buChar char="•"/>
              <a:tabLst>
                <a:tab pos="489852" algn="l"/>
              </a:tabLst>
              <a:defRPr/>
            </a:pPr>
            <a:r>
              <a:rPr lang="en-US" sz="3600" b="1" dirty="0">
                <a:latin typeface="Arial" pitchFamily="34" charset="0"/>
                <a:cs typeface="Arial" pitchFamily="34" charset="0"/>
              </a:rPr>
              <a:t>The content is solely the responsibility of the authors and does not necessarily represent the official views of the National Institutes of Health</a:t>
            </a:r>
            <a:r>
              <a:rPr lang="en-US" sz="3600" b="1" dirty="0" smtClean="0">
                <a:latin typeface="Arial" pitchFamily="34" charset="0"/>
                <a:cs typeface="Arial" pitchFamily="34" charset="0"/>
              </a:rPr>
              <a:t>.</a:t>
            </a:r>
          </a:p>
          <a:p>
            <a:pPr marL="440867" indent="-440867" defTabSz="893979">
              <a:spcAft>
                <a:spcPts val="1800"/>
              </a:spcAft>
              <a:buFont typeface="Arial" pitchFamily="34" charset="0"/>
              <a:buChar char="•"/>
              <a:tabLst>
                <a:tab pos="489852" algn="l"/>
              </a:tabLst>
              <a:defRPr/>
            </a:pPr>
            <a:r>
              <a:rPr lang="en-US" sz="3600" b="1" dirty="0" smtClean="0">
                <a:latin typeface="Arial" pitchFamily="34" charset="0"/>
                <a:cs typeface="Arial" pitchFamily="34" charset="0"/>
              </a:rPr>
              <a:t>The TUH EEG Corpus development was sponsored </a:t>
            </a:r>
            <a:r>
              <a:rPr lang="en-US" sz="3600" b="1" dirty="0">
                <a:latin typeface="Arial" pitchFamily="34" charset="0"/>
                <a:cs typeface="Arial" pitchFamily="34" charset="0"/>
              </a:rPr>
              <a:t>by the Defense Advanced Research Projects Agency (DARPA), </a:t>
            </a:r>
            <a:r>
              <a:rPr lang="en-US" sz="3600" b="1" dirty="0" smtClean="0">
                <a:latin typeface="Arial" pitchFamily="34" charset="0"/>
                <a:cs typeface="Arial" pitchFamily="34" charset="0"/>
              </a:rPr>
              <a:t>Temple University’s College of Engineering and Office of Research.</a:t>
            </a:r>
            <a:endParaRPr lang="en-US" sz="3600" b="1" dirty="0">
              <a:latin typeface="Arial" pitchFamily="34" charset="0"/>
              <a:cs typeface="Arial" pitchFamily="34" charset="0"/>
            </a:endParaRPr>
          </a:p>
          <a:p>
            <a:pPr marL="440867" indent="-440867" defTabSz="893979">
              <a:spcAft>
                <a:spcPts val="1800"/>
              </a:spcAft>
              <a:buFont typeface="Arial" pitchFamily="34" charset="0"/>
              <a:buChar char="•"/>
              <a:tabLst>
                <a:tab pos="489852" algn="l"/>
              </a:tabLst>
              <a:defRPr/>
            </a:pPr>
            <a:endParaRPr lang="is-IS" sz="3600" b="1" dirty="0">
              <a:latin typeface="Arial" pitchFamily="34" charset="0"/>
              <a:cs typeface="Arial" pitchFamily="34" charset="0"/>
            </a:endParaRPr>
          </a:p>
          <a:p>
            <a:pPr marL="440867" indent="-440867" defTabSz="893979">
              <a:spcBef>
                <a:spcPts val="0"/>
              </a:spcBef>
              <a:spcAft>
                <a:spcPts val="1800"/>
              </a:spcAft>
              <a:buFont typeface="Arial" pitchFamily="34" charset="0"/>
              <a:buChar char="•"/>
              <a:tabLst>
                <a:tab pos="489852" algn="l"/>
              </a:tabLst>
              <a:defRPr/>
            </a:pPr>
            <a:endParaRPr lang="is-IS" sz="3600" b="1" dirty="0">
              <a:latin typeface="Arial" pitchFamily="34" charset="0"/>
              <a:cs typeface="Arial" pitchFamily="34" charset="0"/>
            </a:endParaRPr>
          </a:p>
          <a:p>
            <a:pPr defTabSz="893979">
              <a:spcBef>
                <a:spcPts val="0"/>
              </a:spcBef>
              <a:spcAft>
                <a:spcPts val="1543"/>
              </a:spcAft>
              <a:tabLst>
                <a:tab pos="489852" algn="l"/>
              </a:tabLst>
              <a:defRPr/>
            </a:pPr>
            <a:endParaRPr lang="en-US" sz="3200" b="1" dirty="0" smtClean="0">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69386" y="5090581"/>
            <a:ext cx="24679117" cy="16992179"/>
          </a:xfrm>
          <a:prstGeom prst="rect">
            <a:avLst/>
          </a:prstGeom>
          <a:noFill/>
          <a:ln w="9525">
            <a:no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2" name="Right Arrow 1"/>
          <p:cNvSpPr/>
          <p:nvPr/>
        </p:nvSpPr>
        <p:spPr>
          <a:xfrm rot="16200000" flipV="1">
            <a:off x="34995897" y="20834500"/>
            <a:ext cx="1794639" cy="1557866"/>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42029" y="22510752"/>
            <a:ext cx="26506474" cy="12507384"/>
          </a:xfrm>
          <a:prstGeom prst="rect">
            <a:avLst/>
          </a:prstGeom>
          <a:noFill/>
          <a:ln w="9525">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sp>
        <p:nvSpPr>
          <p:cNvPr id="125" name="Right Arrow 124"/>
          <p:cNvSpPr/>
          <p:nvPr/>
        </p:nvSpPr>
        <p:spPr>
          <a:xfrm flipV="1">
            <a:off x="24705438" y="9330268"/>
            <a:ext cx="1794639" cy="1557866"/>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159" y="22442384"/>
            <a:ext cx="13390034" cy="17278554"/>
          </a:xfrm>
          <a:prstGeom prst="rect">
            <a:avLst/>
          </a:prstGeom>
          <a:noFill/>
          <a:ln w="19050">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cxnSp>
        <p:nvCxnSpPr>
          <p:cNvPr id="9" name="Elbow Connector 8"/>
          <p:cNvCxnSpPr/>
          <p:nvPr/>
        </p:nvCxnSpPr>
        <p:spPr>
          <a:xfrm rot="10800000" flipV="1">
            <a:off x="12395201" y="30513867"/>
            <a:ext cx="4910667" cy="3759200"/>
          </a:xfrm>
          <a:prstGeom prst="bentConnector3">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98671" y="22578698"/>
            <a:ext cx="7756259" cy="7236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56658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1744</TotalTime>
  <Words>426</Words>
  <Application>Microsoft Office PowerPoint</Application>
  <PresentationFormat>Custom</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Picone</dc:creator>
  <cp:lastModifiedBy>sanda</cp:lastModifiedBy>
  <cp:revision>26</cp:revision>
  <dcterms:created xsi:type="dcterms:W3CDTF">2015-10-27T18:57:42Z</dcterms:created>
  <dcterms:modified xsi:type="dcterms:W3CDTF">2015-10-30T16:46:27Z</dcterms:modified>
</cp:coreProperties>
</file>