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88" userDrawn="1">
          <p15:clr>
            <a:srgbClr val="A4A3A4"/>
          </p15:clr>
        </p15:guide>
        <p15:guide id="3" pos="3040" userDrawn="1">
          <p15:clr>
            <a:srgbClr val="A4A3A4"/>
          </p15:clr>
        </p15:guide>
        <p15:guide id="4" pos="22752" userDrawn="1">
          <p15:clr>
            <a:srgbClr val="A4A3A4"/>
          </p15:clr>
        </p15:guide>
        <p15:guide id="5" pos="17040" userDrawn="1">
          <p15:clr>
            <a:srgbClr val="A4A3A4"/>
          </p15:clr>
        </p15:guide>
        <p15:guide id="6" pos="11520" userDrawn="1">
          <p15:clr>
            <a:srgbClr val="A4A3A4"/>
          </p15:clr>
        </p15:guide>
        <p15:guide id="7" pos="14760" userDrawn="1">
          <p15:clr>
            <a:srgbClr val="A4A3A4"/>
          </p15:clr>
        </p15:guide>
        <p15:guide id="8" pos="15696" userDrawn="1">
          <p15:clr>
            <a:srgbClr val="A4A3A4"/>
          </p15:clr>
        </p15:guide>
        <p15:guide id="9" pos="199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 id="2" name="Isabel Rose Hunt" initials="IRH" lastIdx="1" clrIdx="1">
    <p:extLst>
      <p:ext uri="{19B8F6BF-5375-455C-9EA6-DF929625EA0E}">
        <p15:presenceInfo xmlns:p15="http://schemas.microsoft.com/office/powerpoint/2012/main" userId="S::tuj85563@temple.edu::ba7af167-a178-4ca4-b6ac-1c91c632fe58" providerId="AD"/>
      </p:ext>
    </p:extLst>
  </p:cmAuthor>
  <p:cmAuthor id="3" name="Joseph Picone" initials="JP" lastIdx="5" clrIdx="2">
    <p:extLst>
      <p:ext uri="{19B8F6BF-5375-455C-9EA6-DF929625EA0E}">
        <p15:presenceInfo xmlns:p15="http://schemas.microsoft.com/office/powerpoint/2012/main" userId="S::picone@temple.edu::5dfa8936-62e2-4ea1-b5e9-753690ee7549" providerId="AD"/>
      </p:ext>
    </p:extLst>
  </p:cmAuthor>
  <p:cmAuthor id="4" name="Vinit Shah" initials="VS" lastIdx="8" clrIdx="3">
    <p:extLst>
      <p:ext uri="{19B8F6BF-5375-455C-9EA6-DF929625EA0E}">
        <p15:presenceInfo xmlns:p15="http://schemas.microsoft.com/office/powerpoint/2012/main" userId="Vinit Shah" providerId="None"/>
      </p:ext>
    </p:extLst>
  </p:cmAuthor>
  <p:cmAuthor id="5" name="Nabila Shawki" initials="NS" lastIdx="6" clrIdx="4">
    <p:extLst>
      <p:ext uri="{19B8F6BF-5375-455C-9EA6-DF929625EA0E}">
        <p15:presenceInfo xmlns:p15="http://schemas.microsoft.com/office/powerpoint/2012/main" userId="Nabila Shaw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6E84"/>
    <a:srgbClr val="C44340"/>
    <a:srgbClr val="CC5D5A"/>
    <a:srgbClr val="C93756"/>
    <a:srgbClr val="FFFFFF"/>
    <a:srgbClr val="C03734"/>
    <a:srgbClr val="323299"/>
    <a:srgbClr val="E1982C"/>
    <a:srgbClr val="157FF4"/>
    <a:srgbClr val="1CF4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491" autoAdjust="0"/>
    <p:restoredTop sz="94147" autoAdjust="0"/>
  </p:normalViewPr>
  <p:slideViewPr>
    <p:cSldViewPr snapToGrid="0">
      <p:cViewPr>
        <p:scale>
          <a:sx n="66" d="100"/>
          <a:sy n="66" d="100"/>
        </p:scale>
        <p:origin x="-6898" y="-3000"/>
      </p:cViewPr>
      <p:guideLst>
        <p:guide orient="horz" pos="17016"/>
        <p:guide pos="288"/>
        <p:guide pos="3040"/>
        <p:guide pos="22752"/>
        <p:guide pos="17040"/>
        <p:guide pos="11520"/>
        <p:guide pos="14760"/>
        <p:guide pos="15696"/>
        <p:guide pos="19992"/>
      </p:guideLst>
    </p:cSldViewPr>
  </p:slideViewPr>
  <p:outlineViewPr>
    <p:cViewPr>
      <p:scale>
        <a:sx n="33" d="100"/>
        <a:sy n="33" d="100"/>
      </p:scale>
      <p:origin x="0" y="0"/>
    </p:cViewPr>
  </p:outlineViewPr>
  <p:notesTextViewPr>
    <p:cViewPr>
      <p:scale>
        <a:sx n="65" d="100"/>
        <a:sy n="65" d="100"/>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1-22T21:04:05.185" idx="4">
    <p:pos x="3903" y="9899"/>
    <p:text/>
    <p:extLst>
      <p:ext uri="{C676402C-5697-4E1C-873F-D02D1690AC5C}">
        <p15:threadingInfo xmlns:p15="http://schemas.microsoft.com/office/powerpoint/2012/main" timeZoneBias="300"/>
      </p:ext>
    </p:extLst>
  </p:cm>
  <p:cm authorId="3" dt="2020-11-22T21:04:25.362" idx="5">
    <p:pos x="10" y="10"/>
    <p:text>Expand this figure to fix in the space provided.</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12/4/2020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dirty="0"/>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600"/>
              </a:spcAft>
            </a:pPr>
            <a:r>
              <a:rPr lang="en-US" sz="1000" b="1" dirty="0">
                <a:highlight>
                  <a:srgbClr val="FFFF00"/>
                </a:highlight>
                <a:latin typeface="Arial" panose="020B0604020202020204" pitchFamily="34" charset="0"/>
                <a:ea typeface="SimSun" panose="02010600030101010101" pitchFamily="2" charset="-122"/>
                <a:cs typeface="Arial" panose="020B0604020202020204" pitchFamily="34" charset="0"/>
              </a:rPr>
              <a:t>Notes:</a:t>
            </a:r>
          </a:p>
          <a:p>
            <a:pPr marL="342900" indent="-342900">
              <a:spcAft>
                <a:spcPts val="600"/>
              </a:spcAft>
              <a:buAutoNum type="arabicPeriod"/>
            </a:pPr>
            <a:r>
              <a:rPr lang="en-US" sz="1000" b="1" dirty="0" err="1">
                <a:highlight>
                  <a:srgbClr val="FFFF00"/>
                </a:highlight>
                <a:latin typeface="Arial" panose="020B0604020202020204" pitchFamily="34" charset="0"/>
                <a:ea typeface="SimSun" panose="02010600030101010101" pitchFamily="2" charset="-122"/>
                <a:cs typeface="Arial" panose="020B0604020202020204" pitchFamily="34" charset="0"/>
              </a:rPr>
              <a:t>Exps</a:t>
            </a:r>
            <a:r>
              <a:rPr lang="en-US" sz="1000" b="1" dirty="0">
                <a:highlight>
                  <a:srgbClr val="FFFF00"/>
                </a:highlight>
                <a:latin typeface="Arial" panose="020B0604020202020204" pitchFamily="34" charset="0"/>
                <a:ea typeface="SimSun" panose="02010600030101010101" pitchFamily="2" charset="-122"/>
                <a:cs typeface="Arial" panose="020B0604020202020204" pitchFamily="34" charset="0"/>
              </a:rPr>
              <a:t> #1-3 describe the performances of the phases in the research model. Exp #1 is the offline model based on which the online system was developed. </a:t>
            </a:r>
          </a:p>
          <a:p>
            <a:pPr marL="342900" indent="-342900">
              <a:spcAft>
                <a:spcPts val="600"/>
              </a:spcAft>
              <a:buAutoNum type="arabicPeriod"/>
            </a:pPr>
            <a:r>
              <a:rPr lang="en-US" sz="1000" b="1" dirty="0">
                <a:highlight>
                  <a:srgbClr val="FFFF00"/>
                </a:highlight>
                <a:latin typeface="Arial" panose="020B0604020202020204" pitchFamily="34" charset="0"/>
                <a:ea typeface="SimSun" panose="02010600030101010101" pitchFamily="2" charset="-122"/>
                <a:cs typeface="Arial" panose="020B0604020202020204" pitchFamily="34" charset="0"/>
              </a:rPr>
              <a:t>Exp #4 uses the delayed LFCC features generated by the online feature extractor for training a model. We used Temple University Seizure Database (TUSZ) v1.2.1 for training and testing both the online and offline systems. </a:t>
            </a:r>
          </a:p>
          <a:p>
            <a:pPr marL="342900" indent="-342900">
              <a:spcAft>
                <a:spcPts val="600"/>
              </a:spcAft>
              <a:buAutoNum type="arabicPeriod"/>
            </a:pPr>
            <a:r>
              <a:rPr lang="en-US" sz="1000" b="1" dirty="0">
                <a:highlight>
                  <a:srgbClr val="FFFF00"/>
                </a:highlight>
                <a:latin typeface="Arial" panose="020B0604020202020204" pitchFamily="34" charset="0"/>
                <a:ea typeface="SimSun" panose="02010600030101010101" pitchFamily="2" charset="-122"/>
                <a:cs typeface="Arial" panose="020B0604020202020204" pitchFamily="34" charset="0"/>
              </a:rPr>
              <a:t>Exp #5 is the online system that is equipped with the real-time feature extractor, decoder and postprocessor.</a:t>
            </a:r>
          </a:p>
          <a:p>
            <a:pPr marL="342900" indent="-342900">
              <a:spcAft>
                <a:spcPts val="600"/>
              </a:spcAft>
              <a:buAutoNum type="arabicPeriod"/>
            </a:pPr>
            <a:endParaRPr lang="en-US" sz="1000" b="1" dirty="0">
              <a:highlight>
                <a:srgbClr val="FFFF00"/>
              </a:highlight>
              <a:latin typeface="Arial" panose="020B060402020202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dirty="0"/>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dirty="0"/>
              <a:t>Click icon to add picture</a:t>
            </a:r>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12/4/2020</a:t>
            </a:fld>
            <a:endParaRPr lang="en-US" dirty="0"/>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dirty="0"/>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omments" Target="../comments/comment1.xm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800" dirty="0"/>
              <a:t>A Deep Learning-Based Real-Time Seizure Detection System</a:t>
            </a:r>
          </a:p>
          <a:p>
            <a:pPr algn="ctr"/>
            <a:r>
              <a:rPr lang="en-US" sz="3200" dirty="0">
                <a:solidFill>
                  <a:schemeClr val="tx1"/>
                </a:solidFill>
              </a:rPr>
              <a:t>N. Shawki, T. </a:t>
            </a:r>
            <a:r>
              <a:rPr lang="en-US" sz="3200" dirty="0" err="1">
                <a:solidFill>
                  <a:schemeClr val="tx1"/>
                </a:solidFill>
              </a:rPr>
              <a:t>Elseify</a:t>
            </a:r>
            <a:r>
              <a:rPr lang="en-US" sz="3200" dirty="0">
                <a:solidFill>
                  <a:schemeClr val="tx1"/>
                </a:solidFill>
              </a:rPr>
              <a:t>, T. Cap, V. Shah, I. Obeid and J. Picone</a:t>
            </a: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a:latin typeface="Monotype Corsiva"/>
                <a:cs typeface="Monotype Corsiva"/>
              </a:rPr>
              <a:t>www.nedcdata.org</a:t>
            </a:r>
            <a:endParaRPr lang="en-US" sz="3200" i="1" dirty="0">
              <a:solidFill>
                <a:srgbClr val="000000"/>
              </a:solidFill>
              <a:latin typeface="Monotype Corsiva"/>
              <a:cs typeface="Monotype Corsiva"/>
            </a:endParaRPr>
          </a:p>
        </p:txBody>
      </p:sp>
      <p:sp>
        <p:nvSpPr>
          <p:cNvPr id="39" name="Text Box 7"/>
          <p:cNvSpPr txBox="1">
            <a:spLocks noChangeArrowheads="1"/>
          </p:cNvSpPr>
          <p:nvPr/>
        </p:nvSpPr>
        <p:spPr bwMode="auto">
          <a:xfrm>
            <a:off x="27343080" y="16248896"/>
            <a:ext cx="8784864" cy="10759928"/>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nchor="t"/>
          <a:lstStyle/>
          <a:p>
            <a:pPr defTabSz="695291">
              <a:spcAft>
                <a:spcPts val="1200"/>
              </a:spcAft>
              <a:tabLst>
                <a:tab pos="380981" algn="l"/>
              </a:tabLst>
              <a:defRPr/>
            </a:pPr>
            <a:r>
              <a:rPr lang="en-US" sz="3200" b="1" dirty="0">
                <a:solidFill>
                  <a:srgbClr val="323299"/>
                </a:solidFill>
                <a:latin typeface="Arial" pitchFamily="34" charset="0"/>
                <a:cs typeface="Arial" pitchFamily="34" charset="0"/>
              </a:rPr>
              <a:t>Conclusions</a:t>
            </a:r>
          </a:p>
          <a:p>
            <a:pPr marL="342900" indent="-342900" defTabSz="692150">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anose="020B0604020202020204" pitchFamily="34" charset="0"/>
                <a:cs typeface="Arial" panose="020B0604020202020204" pitchFamily="34" charset="0"/>
              </a:rPr>
              <a:t>Developed a low-latency (11.1 secs) real-time seizure detection system suitable for critical care applications.</a:t>
            </a:r>
          </a:p>
          <a:p>
            <a:pPr marL="342900" indent="-342900" defTabSz="692150">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anose="020B0604020202020204" pitchFamily="34" charset="0"/>
                <a:cs typeface="Arial" panose="020B0604020202020204" pitchFamily="34" charset="0"/>
              </a:rPr>
              <a:t>Compared to the offline model, the s</a:t>
            </a:r>
            <a:r>
              <a:rPr lang="en-US" sz="2400" b="1" dirty="0">
                <a:effectLst/>
                <a:latin typeface="Arial" panose="020B0604020202020204" pitchFamily="34" charset="0"/>
                <a:cs typeface="Arial" panose="020B0604020202020204" pitchFamily="34" charset="0"/>
              </a:rPr>
              <a:t>ensitivity</a:t>
            </a:r>
            <a:r>
              <a:rPr lang="en-US" sz="2400" b="1" dirty="0">
                <a:solidFill>
                  <a:schemeClr val="tx1">
                    <a:lumMod val="95000"/>
                    <a:lumOff val="5000"/>
                  </a:schemeClr>
                </a:solidFill>
                <a:latin typeface="Arial" panose="020B0604020202020204" pitchFamily="34" charset="0"/>
                <a:cs typeface="Arial" panose="020B0604020202020204" pitchFamily="34" charset="0"/>
              </a:rPr>
              <a:t> increased by 6.34% absolute while the false alarms increased by 16.34 per 24 hours. </a:t>
            </a:r>
          </a:p>
          <a:p>
            <a:pPr marL="342900" indent="-342900" defTabSz="692150">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anose="020B0604020202020204" pitchFamily="34" charset="0"/>
                <a:cs typeface="Arial" panose="020B0604020202020204" pitchFamily="34" charset="0"/>
              </a:rPr>
              <a:t>Detects seizure onsets with a median latency of 17.1 secs and offsets with a latency of 11.1 secs.</a:t>
            </a:r>
          </a:p>
          <a:p>
            <a:pPr marL="342900" indent="-342900" defTabSz="692150">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anose="020B0604020202020204" pitchFamily="34" charset="0"/>
                <a:cs typeface="Arial" panose="020B0604020202020204" pitchFamily="34" charset="0"/>
              </a:rPr>
              <a:t>Our future research is focused on reducing the false alarm rate by exploring pretrained models such as </a:t>
            </a:r>
            <a:r>
              <a:rPr lang="en-US" sz="2400" b="1" dirty="0" err="1">
                <a:solidFill>
                  <a:schemeClr val="tx1">
                    <a:lumMod val="95000"/>
                    <a:lumOff val="5000"/>
                  </a:schemeClr>
                </a:solidFill>
                <a:latin typeface="Arial" panose="020B0604020202020204" pitchFamily="34" charset="0"/>
                <a:cs typeface="Arial" panose="020B0604020202020204" pitchFamily="34" charset="0"/>
              </a:rPr>
              <a:t>ResNets</a:t>
            </a:r>
            <a:r>
              <a:rPr lang="en-US" sz="2400" b="1" dirty="0">
                <a:solidFill>
                  <a:schemeClr val="tx1">
                    <a:lumMod val="95000"/>
                    <a:lumOff val="5000"/>
                  </a:schemeClr>
                </a:solidFill>
                <a:latin typeface="Arial" panose="020B0604020202020204" pitchFamily="34" charset="0"/>
                <a:cs typeface="Arial" panose="020B0604020202020204" pitchFamily="34" charset="0"/>
              </a:rPr>
              <a:t> and using more advanced architectures. </a:t>
            </a:r>
          </a:p>
          <a:p>
            <a:pPr marL="342900" indent="-342900" defTabSz="692150">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anose="020B0604020202020204" pitchFamily="34" charset="0"/>
                <a:cs typeface="Arial" panose="020B0604020202020204" pitchFamily="34" charset="0"/>
              </a:rPr>
              <a:t>For a video demonstration, see:</a:t>
            </a:r>
          </a:p>
          <a:p>
            <a:pPr marL="465138" defTabSz="692150">
              <a:spcAft>
                <a:spcPts val="1200"/>
              </a:spcAft>
              <a:defRPr/>
            </a:pPr>
            <a:r>
              <a:rPr lang="en-US" sz="1800" b="1" dirty="0">
                <a:solidFill>
                  <a:schemeClr val="tx1">
                    <a:lumMod val="95000"/>
                    <a:lumOff val="5000"/>
                  </a:schemeClr>
                </a:solidFill>
                <a:latin typeface="Arial" panose="020B0604020202020204" pitchFamily="34" charset="0"/>
                <a:cs typeface="Arial" panose="020B0604020202020204" pitchFamily="34" charset="0"/>
              </a:rPr>
              <a:t>https://www.isip.piconepress.com/projects/nsf_pfi_tt/resources/</a:t>
            </a:r>
            <a:br>
              <a:rPr lang="en-US" sz="1800" b="1" dirty="0">
                <a:solidFill>
                  <a:schemeClr val="tx1">
                    <a:lumMod val="95000"/>
                    <a:lumOff val="5000"/>
                  </a:schemeClr>
                </a:solidFill>
                <a:latin typeface="Arial" panose="020B0604020202020204" pitchFamily="34" charset="0"/>
                <a:cs typeface="Arial" panose="020B0604020202020204" pitchFamily="34" charset="0"/>
              </a:rPr>
            </a:br>
            <a:r>
              <a:rPr lang="en-US" sz="1800" b="1" dirty="0">
                <a:solidFill>
                  <a:schemeClr val="tx1">
                    <a:lumMod val="95000"/>
                    <a:lumOff val="5000"/>
                  </a:schemeClr>
                </a:solidFill>
                <a:latin typeface="Arial" panose="020B0604020202020204" pitchFamily="34" charset="0"/>
                <a:cs typeface="Arial" panose="020B0604020202020204" pitchFamily="34" charset="0"/>
              </a:rPr>
              <a:t>videos/</a:t>
            </a:r>
            <a:r>
              <a:rPr lang="en-US" sz="1800" b="1" dirty="0" err="1">
                <a:solidFill>
                  <a:schemeClr val="tx1">
                    <a:lumMod val="95000"/>
                    <a:lumOff val="5000"/>
                  </a:schemeClr>
                </a:solidFill>
                <a:latin typeface="Arial" panose="020B0604020202020204" pitchFamily="34" charset="0"/>
                <a:cs typeface="Arial" panose="020B0604020202020204" pitchFamily="34" charset="0"/>
              </a:rPr>
              <a:t>realtime_eeg_analysis</a:t>
            </a:r>
            <a:r>
              <a:rPr lang="en-US" sz="1800" b="1" dirty="0">
                <a:solidFill>
                  <a:schemeClr val="tx1">
                    <a:lumMod val="95000"/>
                    <a:lumOff val="5000"/>
                  </a:schemeClr>
                </a:solidFill>
                <a:latin typeface="Arial" panose="020B0604020202020204" pitchFamily="34" charset="0"/>
                <a:cs typeface="Arial" panose="020B0604020202020204" pitchFamily="34" charset="0"/>
              </a:rPr>
              <a:t>/current/video_2.5.1.mp4</a:t>
            </a:r>
            <a:endParaRPr lang="en-US" sz="1800" b="1" dirty="0">
              <a:solidFill>
                <a:srgbClr val="323299"/>
              </a:solidFill>
              <a:latin typeface="Arial" pitchFamily="34" charset="0"/>
              <a:cs typeface="Arial" pitchFamily="34" charset="0"/>
            </a:endParaRPr>
          </a:p>
          <a:p>
            <a:pPr defTabSz="695291">
              <a:spcAft>
                <a:spcPts val="1200"/>
              </a:spcAft>
              <a:tabLst>
                <a:tab pos="380981" algn="l"/>
              </a:tabLst>
              <a:defRPr/>
            </a:pPr>
            <a:r>
              <a:rPr lang="en-US" sz="3200" b="1" dirty="0">
                <a:solidFill>
                  <a:srgbClr val="323299"/>
                </a:solidFill>
                <a:latin typeface="Arial" pitchFamily="34" charset="0"/>
                <a:cs typeface="Arial" pitchFamily="34" charset="0"/>
              </a:rPr>
              <a:t>Acknowledgements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anose="020B0604020202020204" pitchFamily="34" charset="0"/>
                <a:cs typeface="Arial" panose="020B0604020202020204" pitchFamily="34" charset="0"/>
              </a:rPr>
              <a:t>Research reported in this publication was most recently supported by the National Science Foundation Partnership for Innovation award number IIP-1827565 and the Pennsylvania Commonwealth Universal Research Enhancement Program (PA CURE). Any opinions, findings, and conclusions or recommendations expressed in this material are those of the author(s) and do not necessarily reflect the official views of any of these organizations.</a:t>
            </a:r>
          </a:p>
          <a:p>
            <a:pPr defTabSz="695291">
              <a:spcAft>
                <a:spcPts val="1200"/>
              </a:spcAft>
              <a:tabLst>
                <a:tab pos="380981" algn="l"/>
              </a:tabLst>
              <a:defRPr/>
            </a:pPr>
            <a:endParaRPr lang="en-US" sz="2400" b="1" dirty="0">
              <a:solidFill>
                <a:schemeClr val="tx1">
                  <a:lumMod val="95000"/>
                  <a:lumOff val="5000"/>
                </a:schemeClr>
              </a:solidFill>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chemeClr val="tx1">
                  <a:lumMod val="95000"/>
                  <a:lumOff val="5000"/>
                </a:schemeClr>
              </a:solidFill>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9" name="Text Box 7">
            <a:extLst>
              <a:ext uri="{FF2B5EF4-FFF2-40B4-BE49-F238E27FC236}">
                <a16:creationId xmlns:a16="http://schemas.microsoft.com/office/drawing/2014/main" id="{4CF6A00A-2E2F-394F-8A98-BBC5B7F5CD05}"/>
              </a:ext>
            </a:extLst>
          </p:cNvPr>
          <p:cNvSpPr txBox="1">
            <a:spLocks noChangeArrowheads="1"/>
          </p:cNvSpPr>
          <p:nvPr/>
        </p:nvSpPr>
        <p:spPr bwMode="auto">
          <a:xfrm>
            <a:off x="27327963" y="2699846"/>
            <a:ext cx="8799981" cy="13294227"/>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nchor="t"/>
          <a:lstStyle/>
          <a:p>
            <a:pPr lvl="0" defTabSz="695291">
              <a:spcAft>
                <a:spcPts val="1200"/>
              </a:spcAft>
              <a:tabLst>
                <a:tab pos="380981" algn="l"/>
              </a:tabLst>
              <a:defRPr/>
            </a:pPr>
            <a:r>
              <a:rPr lang="en-US" sz="3200" b="1" dirty="0">
                <a:solidFill>
                  <a:srgbClr val="323299"/>
                </a:solidFill>
                <a:latin typeface="Arial" pitchFamily="34" charset="0"/>
                <a:cs typeface="Arial" pitchFamily="34" charset="0"/>
              </a:rPr>
              <a:t>Visualizer</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The EEG signal is displayed as soon as signal data is available. Decisions are overlayed on the signal as soon as they are finalized (see Figure 4).</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The system uses the label SEIZ and color red for a seizure. Non-seizure events (background) are displayed using the label BCKG and the color green. </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When the streaming finishes, the system saves three files: a signal file in which the sample frames are saved in the order they were streamed, a time segmented event (TSE) file with the overall decisions and confidences, and a hypothesis (HYP) file that saves the label and confidence for each epoch.</a:t>
            </a:r>
            <a:endParaRPr lang="en-US" sz="2400" b="1" dirty="0">
              <a:solidFill>
                <a:srgbClr val="323299"/>
              </a:solidFill>
              <a:latin typeface="Arial" pitchFamily="34" charset="0"/>
              <a:cs typeface="Arial" pitchFamily="34" charset="0"/>
            </a:endParaRPr>
          </a:p>
          <a:p>
            <a:pPr lvl="0" defTabSz="695291">
              <a:spcBef>
                <a:spcPts val="600"/>
              </a:spcBef>
              <a:spcAft>
                <a:spcPts val="1200"/>
              </a:spcAft>
              <a:tabLst>
                <a:tab pos="380981" algn="l"/>
              </a:tabLst>
              <a:defRPr/>
            </a:pPr>
            <a:r>
              <a:rPr lang="en-US" sz="3200" b="1" dirty="0">
                <a:solidFill>
                  <a:srgbClr val="323299"/>
                </a:solidFill>
                <a:latin typeface="Arial" pitchFamily="34" charset="0"/>
                <a:cs typeface="Arial" pitchFamily="34" charset="0"/>
              </a:rPr>
              <a:t>Performance</a:t>
            </a:r>
            <a:endParaRPr lang="en-US" sz="2000" b="1" dirty="0">
              <a:solidFill>
                <a:schemeClr val="tx1">
                  <a:lumMod val="95000"/>
                  <a:lumOff val="5000"/>
                </a:schemeClr>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The total system delay is 11.1 sec (see Figure 4). TensorFlow and model initialization requires about 20 secs, but this is not a factor in real-time performance.</a:t>
            </a:r>
          </a:p>
          <a:p>
            <a:pPr marL="342900" indent="-342900" defTabSz="695291">
              <a:spcAft>
                <a:spcPts val="294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The system requires 1.81 secs to process 1 sec of data using a single CPU core, so it can easily run in real-time using multiple </a:t>
            </a:r>
            <a:r>
              <a:rPr lang="en-US" sz="2400" b="1">
                <a:solidFill>
                  <a:schemeClr val="tx1">
                    <a:lumMod val="95000"/>
                    <a:lumOff val="5000"/>
                  </a:schemeClr>
                </a:solidFill>
                <a:latin typeface="Arial" pitchFamily="34" charset="0"/>
                <a:cs typeface="Arial" pitchFamily="34" charset="0"/>
              </a:rPr>
              <a:t>cores and/or GPUs.</a:t>
            </a:r>
            <a:endParaRPr lang="en-US" sz="2400" b="1" dirty="0">
              <a:solidFill>
                <a:schemeClr val="tx1">
                  <a:lumMod val="95000"/>
                  <a:lumOff val="5000"/>
                </a:schemeClr>
              </a:solidFill>
              <a:latin typeface="Arial" pitchFamily="34" charset="0"/>
              <a:cs typeface="Arial" pitchFamily="34" charset="0"/>
            </a:endParaRPr>
          </a:p>
          <a:p>
            <a:pPr marL="342900" indent="-342900" defTabSz="695291">
              <a:spcAft>
                <a:spcPts val="6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The decoding process can also be offloaded to GPUs if available and runs hyper real time.</a:t>
            </a:r>
          </a:p>
        </p:txBody>
      </p:sp>
      <p:sp>
        <p:nvSpPr>
          <p:cNvPr id="211" name="TextBox 210">
            <a:extLst>
              <a:ext uri="{FF2B5EF4-FFF2-40B4-BE49-F238E27FC236}">
                <a16:creationId xmlns:a16="http://schemas.microsoft.com/office/drawing/2014/main" id="{9140E31B-9CA8-47E8-B718-4097886E2B16}"/>
              </a:ext>
            </a:extLst>
          </p:cNvPr>
          <p:cNvSpPr txBox="1"/>
          <p:nvPr/>
        </p:nvSpPr>
        <p:spPr>
          <a:xfrm>
            <a:off x="22936199" y="12477750"/>
            <a:ext cx="274320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i="1" dirty="0">
                <a:solidFill>
                  <a:schemeClr val="bg1"/>
                </a:solidFill>
                <a:latin typeface="Arial"/>
                <a:cs typeface="Arial"/>
              </a:rPr>
              <a:t>3694</a:t>
            </a:r>
            <a:endParaRPr lang="en-US" dirty="0"/>
          </a:p>
        </p:txBody>
      </p:sp>
      <p:sp>
        <p:nvSpPr>
          <p:cNvPr id="233" name="TextBox 232">
            <a:extLst>
              <a:ext uri="{FF2B5EF4-FFF2-40B4-BE49-F238E27FC236}">
                <a16:creationId xmlns:a16="http://schemas.microsoft.com/office/drawing/2014/main" id="{C690EFE8-CFAF-46CF-ACED-83E01A8A8941}"/>
              </a:ext>
            </a:extLst>
          </p:cNvPr>
          <p:cNvSpPr txBox="1"/>
          <p:nvPr/>
        </p:nvSpPr>
        <p:spPr>
          <a:xfrm>
            <a:off x="21050249" y="11620500"/>
            <a:ext cx="274320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i="1" dirty="0">
                <a:solidFill>
                  <a:schemeClr val="bg1"/>
                </a:solidFill>
                <a:latin typeface="Arial"/>
                <a:cs typeface="Arial"/>
              </a:rPr>
              <a:t>2657</a:t>
            </a:r>
            <a:endParaRPr lang="en-US" dirty="0"/>
          </a:p>
        </p:txBody>
      </p:sp>
      <p:sp>
        <p:nvSpPr>
          <p:cNvPr id="38" name="Text Box 7"/>
          <p:cNvSpPr txBox="1">
            <a:spLocks noChangeArrowheads="1"/>
          </p:cNvSpPr>
          <p:nvPr/>
        </p:nvSpPr>
        <p:spPr bwMode="auto">
          <a:xfrm>
            <a:off x="9538111" y="14057126"/>
            <a:ext cx="17533540" cy="12917674"/>
          </a:xfrm>
          <a:prstGeom prst="rect">
            <a:avLst/>
          </a:prstGeom>
          <a:solidFill>
            <a:schemeClr val="bg1"/>
          </a:solidFill>
          <a:ln w="12700">
            <a:solidFill>
              <a:srgbClr val="C03734"/>
            </a:solidFill>
            <a:miter lim="800000"/>
            <a:headEnd/>
            <a:tailEnd/>
          </a:ln>
          <a:effectLst>
            <a:outerShdw blurRad="139700" dist="139700" dir="2700000" algn="tl" rotWithShape="0">
              <a:srgbClr val="BE0F34">
                <a:alpha val="40000"/>
              </a:srgbClr>
            </a:outerShdw>
          </a:effectLst>
        </p:spPr>
        <p:txBody>
          <a:bodyPr lIns="274320" tIns="118872" rIns="274320" bIns="118872" anchor="t"/>
          <a:lstStyle>
            <a:defPPr>
              <a:defRPr lang="en-US"/>
            </a:defPPr>
            <a:lvl1pPr defTabSz="695291">
              <a:spcAft>
                <a:spcPts val="1200"/>
              </a:spcAft>
              <a:tabLst>
                <a:tab pos="380981" algn="l"/>
              </a:tabLst>
              <a:defRPr sz="3200" b="1">
                <a:solidFill>
                  <a:srgbClr val="323299"/>
                </a:solidFill>
                <a:latin typeface="Arial" pitchFamily="34" charset="0"/>
                <a:cs typeface="Arial" pitchFamily="34" charset="0"/>
              </a:defRPr>
            </a:lvl1pPr>
          </a:lstStyle>
          <a:p>
            <a:endParaRPr lang="en-US" dirty="0"/>
          </a:p>
        </p:txBody>
      </p:sp>
      <p:sp>
        <p:nvSpPr>
          <p:cNvPr id="18" name="TextBox 17">
            <a:extLst>
              <a:ext uri="{FF2B5EF4-FFF2-40B4-BE49-F238E27FC236}">
                <a16:creationId xmlns:a16="http://schemas.microsoft.com/office/drawing/2014/main" id="{D38C27D7-0D3B-194E-A617-863D5F4FFFCF}"/>
              </a:ext>
            </a:extLst>
          </p:cNvPr>
          <p:cNvSpPr txBox="1"/>
          <p:nvPr/>
        </p:nvSpPr>
        <p:spPr>
          <a:xfrm>
            <a:off x="9538111" y="14058944"/>
            <a:ext cx="8607853" cy="705427"/>
          </a:xfrm>
          <a:prstGeom prst="rect">
            <a:avLst/>
          </a:prstGeom>
          <a:noFill/>
          <a:ln w="12700">
            <a:noFill/>
            <a:miter lim="800000"/>
            <a:headEnd/>
            <a:tailEnd/>
          </a:ln>
          <a:effectLst/>
        </p:spPr>
        <p:txBody>
          <a:bodyPr lIns="274320" tIns="118872" rIns="274320" bIns="118872" anchor="t"/>
          <a:lstStyle>
            <a:defPPr>
              <a:defRPr lang="en-US"/>
            </a:defPPr>
            <a:lvl1pPr defTabSz="695291">
              <a:spcAft>
                <a:spcPts val="1200"/>
              </a:spcAft>
              <a:tabLst>
                <a:tab pos="380981" algn="l"/>
              </a:tabLst>
              <a:defRPr sz="3200" b="1">
                <a:solidFill>
                  <a:srgbClr val="323299"/>
                </a:solidFill>
                <a:latin typeface="Arial" pitchFamily="34" charset="0"/>
                <a:cs typeface="Arial" pitchFamily="34" charset="0"/>
              </a:defRPr>
            </a:lvl1pPr>
          </a:lstStyle>
          <a:p>
            <a:r>
              <a:rPr lang="en-US" dirty="0"/>
              <a:t>The Data Flow Pipeline</a:t>
            </a:r>
          </a:p>
        </p:txBody>
      </p:sp>
      <p:grpSp>
        <p:nvGrpSpPr>
          <p:cNvPr id="2" name="Group 1">
            <a:extLst>
              <a:ext uri="{FF2B5EF4-FFF2-40B4-BE49-F238E27FC236}">
                <a16:creationId xmlns:a16="http://schemas.microsoft.com/office/drawing/2014/main" id="{A0F872B9-3CEA-4376-AC63-49498B148807}"/>
              </a:ext>
            </a:extLst>
          </p:cNvPr>
          <p:cNvGrpSpPr/>
          <p:nvPr/>
        </p:nvGrpSpPr>
        <p:grpSpPr>
          <a:xfrm>
            <a:off x="448056" y="2699846"/>
            <a:ext cx="8757953" cy="11099320"/>
            <a:chOff x="382343" y="3730697"/>
            <a:chExt cx="8672794" cy="11011190"/>
          </a:xfrm>
        </p:grpSpPr>
        <p:sp>
          <p:nvSpPr>
            <p:cNvPr id="52" name="Text Box 7"/>
            <p:cNvSpPr txBox="1">
              <a:spLocks noChangeArrowheads="1"/>
            </p:cNvSpPr>
            <p:nvPr/>
          </p:nvSpPr>
          <p:spPr bwMode="auto">
            <a:xfrm>
              <a:off x="382343" y="3730697"/>
              <a:ext cx="8672794" cy="11011190"/>
            </a:xfrm>
            <a:prstGeom prst="rect">
              <a:avLst/>
            </a:prstGeom>
            <a:solidFill>
              <a:schemeClr val="bg1"/>
            </a:solidFill>
            <a:ln w="12700">
              <a:solidFill>
                <a:srgbClr val="C03734"/>
              </a:solidFill>
              <a:miter lim="800000"/>
              <a:headEnd/>
              <a:tailEnd/>
            </a:ln>
            <a:effectLst>
              <a:outerShdw blurRad="139700" dist="139700" dir="2700000" algn="tl" rotWithShape="0">
                <a:srgbClr val="BE0F34">
                  <a:alpha val="40000"/>
                </a:srgbClr>
              </a:outerShdw>
            </a:effectLst>
          </p:spPr>
          <p:txBody>
            <a:bodyPr lIns="274320" tIns="118872" rIns="274320" bIns="118872" anchor="t"/>
            <a:lstStyle/>
            <a:p>
              <a:pPr defTabSz="695291">
                <a:spcAft>
                  <a:spcPts val="1200"/>
                </a:spcAft>
                <a:tabLst>
                  <a:tab pos="380981" algn="l"/>
                </a:tabLst>
                <a:defRPr/>
              </a:pPr>
              <a:r>
                <a:rPr lang="en-US" sz="3200" b="1" dirty="0">
                  <a:solidFill>
                    <a:srgbClr val="323299"/>
                  </a:solidFill>
                  <a:latin typeface="Arial" pitchFamily="34" charset="0"/>
                  <a:cs typeface="Arial" pitchFamily="34" charset="0"/>
                </a:rPr>
                <a:t>Abstract</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Detecting seizures in a critical care setting is an expensive and tedious task.</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We describe our effort to establish a pipeline for a real-time seizure detection system.</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The real-time system consists of five modules: signal preprocessor, feature extractor, event decoder, postprocessor, and visualizer. </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The current performance of the online system is 45.80% sensitivity with 28.14 FAs per 24 hours. The performance of the research prototype is 40.29% sensitivity and 5.77 FAs per 24 hours.</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The real-time system, implemented in C++ and Python, takes advantage of the Linux piping mechanism, multithreading techniques and multi-core processors. </a:t>
              </a:r>
            </a:p>
            <a:p>
              <a:pPr marL="342900" indent="-342900" defTabSz="695291">
                <a:spcAft>
                  <a:spcPts val="1200"/>
                </a:spcAft>
                <a:buFont typeface="Arial" panose="020B0604020202020204" pitchFamily="34" charset="0"/>
                <a:buChar char="•"/>
                <a:tabLst>
                  <a:tab pos="380981" algn="l"/>
                </a:tabLst>
                <a:defRPr/>
              </a:pPr>
              <a:endParaRPr lang="en-US" sz="1800" b="1" dirty="0">
                <a:solidFill>
                  <a:schemeClr val="tx1">
                    <a:lumMod val="95000"/>
                    <a:lumOff val="5000"/>
                  </a:schemeClr>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1800" b="1" dirty="0">
                <a:solidFill>
                  <a:schemeClr val="tx1">
                    <a:lumMod val="95000"/>
                    <a:lumOff val="5000"/>
                  </a:schemeClr>
                </a:solidFill>
                <a:latin typeface="Arial" pitchFamily="34" charset="0"/>
                <a:cs typeface="Arial" pitchFamily="34" charset="0"/>
              </a:endParaRPr>
            </a:p>
            <a:p>
              <a:pPr defTabSz="695291">
                <a:spcAft>
                  <a:spcPts val="1200"/>
                </a:spcAft>
                <a:tabLst>
                  <a:tab pos="380981" algn="l"/>
                </a:tabLst>
                <a:defRPr/>
              </a:pPr>
              <a:endParaRPr lang="en-US" sz="3200" b="1" dirty="0">
                <a:solidFill>
                  <a:srgbClr val="323299"/>
                </a:solidFill>
                <a:latin typeface="Arial" pitchFamily="34" charset="0"/>
                <a:cs typeface="Arial" pitchFamily="34" charset="0"/>
              </a:endParaRPr>
            </a:p>
            <a:p>
              <a:pPr defTabSz="695291">
                <a:spcAft>
                  <a:spcPts val="1200"/>
                </a:spcAft>
                <a:tabLst>
                  <a:tab pos="380981" algn="l"/>
                </a:tabLst>
                <a:defRPr/>
              </a:pPr>
              <a:endParaRPr lang="en-US" sz="3200" b="1" dirty="0">
                <a:solidFill>
                  <a:srgbClr val="323299"/>
                </a:solidFill>
                <a:latin typeface="Arial" pitchFamily="34" charset="0"/>
                <a:cs typeface="Arial" pitchFamily="34" charset="0"/>
              </a:endParaRPr>
            </a:p>
          </p:txBody>
        </p:sp>
        <p:pic>
          <p:nvPicPr>
            <p:cNvPr id="19" name="Picture 18" descr="Diagram&#10;&#10;Description automatically generated">
              <a:extLst>
                <a:ext uri="{FF2B5EF4-FFF2-40B4-BE49-F238E27FC236}">
                  <a16:creationId xmlns:a16="http://schemas.microsoft.com/office/drawing/2014/main" id="{81A30FDA-4094-4938-988D-4F57CC23D2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7463" y="10431507"/>
              <a:ext cx="6402553" cy="3815241"/>
            </a:xfrm>
            <a:prstGeom prst="rect">
              <a:avLst/>
            </a:prstGeom>
          </p:spPr>
        </p:pic>
      </p:grpSp>
      <p:sp>
        <p:nvSpPr>
          <p:cNvPr id="15" name="Text Box 7"/>
          <p:cNvSpPr txBox="1">
            <a:spLocks noChangeArrowheads="1"/>
          </p:cNvSpPr>
          <p:nvPr/>
        </p:nvSpPr>
        <p:spPr bwMode="auto">
          <a:xfrm>
            <a:off x="448057" y="14057126"/>
            <a:ext cx="8783478" cy="1291767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kumimoji="0" lang="en-US" sz="3200" b="1" i="0" u="none" strike="noStrike" kern="1200" cap="none" spc="0" normalizeH="0" baseline="0" noProof="0" dirty="0">
                <a:ln>
                  <a:noFill/>
                </a:ln>
                <a:solidFill>
                  <a:srgbClr val="323299"/>
                </a:solidFill>
                <a:effectLst/>
                <a:uLnTx/>
                <a:uFillTx/>
                <a:latin typeface="Arial" pitchFamily="34" charset="0"/>
                <a:ea typeface="+mn-ea"/>
                <a:cs typeface="Arial" pitchFamily="34" charset="0"/>
              </a:rPr>
              <a:t>Overview</a:t>
            </a:r>
          </a:p>
          <a:p>
            <a:pPr marL="342900" indent="-342900" defTabSz="695291">
              <a:spcAft>
                <a:spcPts val="306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The research prototype uses two phases of deep learning models and a postprocessor. </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In Phase 1 (P1), a long short term memory (LSTM) model processes linear frequency cepstral coefficients (LFCC) features derived from each EEG channel separately (per-channel features).</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For Phase 2 (P2), we generate additional features using the hypotheses produced in P1. A hybrid convolutional neural network (CNN) and LSTM model is then applied to learn the temporal and spatial aspects of the EEG signal.</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Phase 3 (P3) aggregates the results from P1 and P2 before applying a final postprocessing step.</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Data processing is parallelized and accelerated via Linux pipes. Efficient data structures such as circular buffers and queues are used.</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A network file locking mechanism is used to prevent file and data access collisions.</a:t>
            </a:r>
          </a:p>
          <a:p>
            <a:pPr marL="342900" indent="-342900" defTabSz="695291">
              <a:spcAft>
                <a:spcPts val="1200"/>
              </a:spcAft>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Only P1 is part of the real-time system because P2 and P3 add excessive amounts of latency.</a:t>
            </a:r>
          </a:p>
          <a:p>
            <a:pPr defTabSz="695291">
              <a:spcAft>
                <a:spcPts val="1200"/>
              </a:spcAft>
              <a:tabLst>
                <a:tab pos="380981" algn="l"/>
              </a:tabLst>
              <a:defRPr/>
            </a:pPr>
            <a:endParaRPr lang="en-US" sz="1800" b="1" dirty="0">
              <a:solidFill>
                <a:srgbClr val="323299"/>
              </a:solidFill>
              <a:latin typeface="Arial" pitchFamily="34" charset="0"/>
              <a:cs typeface="Arial" pitchFamily="34" charset="0"/>
            </a:endParaRPr>
          </a:p>
        </p:txBody>
      </p:sp>
      <p:sp>
        <p:nvSpPr>
          <p:cNvPr id="17" name="Text Box 7"/>
          <p:cNvSpPr txBox="1">
            <a:spLocks noChangeArrowheads="1"/>
          </p:cNvSpPr>
          <p:nvPr/>
        </p:nvSpPr>
        <p:spPr bwMode="auto">
          <a:xfrm>
            <a:off x="9506633" y="2699847"/>
            <a:ext cx="8639331" cy="1112469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291">
              <a:spcAft>
                <a:spcPts val="1200"/>
              </a:spcAft>
              <a:tabLst>
                <a:tab pos="380981" algn="l"/>
              </a:tabLst>
              <a:defRPr sz="3200" b="1">
                <a:solidFill>
                  <a:srgbClr val="323299"/>
                </a:solidFill>
                <a:latin typeface="Arial" pitchFamily="34" charset="0"/>
                <a:cs typeface="Arial" pitchFamily="34" charset="0"/>
              </a:defRPr>
            </a:lvl1pPr>
          </a:lstStyle>
          <a:p>
            <a:r>
              <a:rPr lang="en-US" dirty="0"/>
              <a:t>Signal Preprocessor</a:t>
            </a:r>
          </a:p>
          <a:p>
            <a:pPr marL="342900" indent="-342900">
              <a:spcAft>
                <a:spcPts val="1000"/>
              </a:spcAft>
              <a:buFont typeface="Arial" panose="020B0604020202020204" pitchFamily="34" charset="0"/>
              <a:buChar char="•"/>
              <a:defRPr/>
            </a:pPr>
            <a:r>
              <a:rPr lang="en-US" sz="2400" dirty="0">
                <a:solidFill>
                  <a:schemeClr val="tx1">
                    <a:lumMod val="95000"/>
                    <a:lumOff val="5000"/>
                  </a:schemeClr>
                </a:solidFill>
              </a:rPr>
              <a:t>The real-time system accepts streamed EEG data sampled at 250 Hz as input. </a:t>
            </a:r>
          </a:p>
          <a:p>
            <a:pPr marL="342900" indent="-342900">
              <a:spcAft>
                <a:spcPts val="1000"/>
              </a:spcAft>
              <a:buFont typeface="Arial" panose="020B0604020202020204" pitchFamily="34" charset="0"/>
              <a:buChar char="•"/>
              <a:defRPr/>
            </a:pPr>
            <a:r>
              <a:rPr lang="en-US" sz="2400" dirty="0">
                <a:solidFill>
                  <a:schemeClr val="tx1">
                    <a:lumMod val="95000"/>
                    <a:lumOff val="5000"/>
                  </a:schemeClr>
                </a:solidFill>
              </a:rPr>
              <a:t>The first module applies a TCP montage which also determines the channel count and order. The input signal can have either 20 or 22 channels.</a:t>
            </a:r>
          </a:p>
          <a:p>
            <a:pPr marL="342900" indent="-342900">
              <a:spcAft>
                <a:spcPts val="1000"/>
              </a:spcAft>
              <a:buFont typeface="Arial" panose="020B0604020202020204" pitchFamily="34" charset="0"/>
              <a:buChar char="•"/>
              <a:defRPr/>
            </a:pPr>
            <a:r>
              <a:rPr lang="en-US" sz="2400" dirty="0">
                <a:solidFill>
                  <a:schemeClr val="tx1">
                    <a:lumMod val="95000"/>
                    <a:lumOff val="5000"/>
                  </a:schemeClr>
                </a:solidFill>
              </a:rPr>
              <a:t>Each channel is processed in 0.1 second (25 sample) duration frames.</a:t>
            </a:r>
          </a:p>
          <a:p>
            <a:pPr marL="342900" indent="-342900">
              <a:buFont typeface="Arial" panose="020B0604020202020204" pitchFamily="34" charset="0"/>
              <a:buChar char="•"/>
              <a:defRPr/>
            </a:pPr>
            <a:r>
              <a:rPr lang="en-US" sz="2400" dirty="0">
                <a:solidFill>
                  <a:schemeClr val="tx1">
                    <a:lumMod val="95000"/>
                    <a:lumOff val="5000"/>
                  </a:schemeClr>
                </a:solidFill>
              </a:rPr>
              <a:t>Feature extraction and visualization receive a copy of the input signal in parallel so the waveform can be displayed in real time.</a:t>
            </a:r>
          </a:p>
          <a:p>
            <a:pPr>
              <a:defRPr/>
            </a:pPr>
            <a:r>
              <a:rPr lang="en-US" dirty="0"/>
              <a:t>Feature Extractor</a:t>
            </a:r>
          </a:p>
          <a:p>
            <a:pPr marL="342900" indent="-342900">
              <a:spcAft>
                <a:spcPts val="1000"/>
              </a:spcAft>
              <a:buFont typeface="Arial" panose="020B0604020202020204" pitchFamily="34" charset="0"/>
              <a:buChar char="•"/>
              <a:defRPr/>
            </a:pPr>
            <a:r>
              <a:rPr lang="en-US" sz="2400" dirty="0">
                <a:solidFill>
                  <a:schemeClr val="tx1">
                    <a:lumMod val="95000"/>
                    <a:lumOff val="5000"/>
                  </a:schemeClr>
                </a:solidFill>
              </a:rPr>
              <a:t>We produce 26 LFCC features: 8 absolute cepstral coefficients, a differential energy term, 9 first derivatives and 8 second derivatives.</a:t>
            </a:r>
          </a:p>
          <a:p>
            <a:pPr marL="342900" indent="-342900">
              <a:spcAft>
                <a:spcPts val="1000"/>
              </a:spcAft>
              <a:buFont typeface="Arial" panose="020B0604020202020204" pitchFamily="34" charset="0"/>
              <a:buChar char="•"/>
              <a:defRPr/>
            </a:pPr>
            <a:r>
              <a:rPr lang="en-US" sz="2400" dirty="0">
                <a:solidFill>
                  <a:schemeClr val="tx1">
                    <a:lumMod val="95000"/>
                    <a:lumOff val="5000"/>
                  </a:schemeClr>
                </a:solidFill>
              </a:rPr>
              <a:t>The differential energy term is excluded in the computation of the second derivatives.</a:t>
            </a:r>
          </a:p>
          <a:p>
            <a:pPr marL="342900" indent="-342900">
              <a:spcAft>
                <a:spcPts val="1000"/>
              </a:spcAft>
              <a:buFont typeface="Arial" panose="020B0604020202020204" pitchFamily="34" charset="0"/>
              <a:buChar char="•"/>
              <a:defRPr/>
            </a:pPr>
            <a:r>
              <a:rPr lang="en-US" sz="2400" dirty="0">
                <a:solidFill>
                  <a:schemeClr val="tx1">
                    <a:lumMod val="95000"/>
                    <a:lumOff val="5000"/>
                  </a:schemeClr>
                </a:solidFill>
              </a:rPr>
              <a:t>This module uses a 0.3 sec buffer (75 samples) from each channel to extract 0.2 sec (50 sample) center-aligned windows every 0.1 secs.</a:t>
            </a:r>
          </a:p>
          <a:p>
            <a:pPr marL="342900" indent="-342900">
              <a:spcAft>
                <a:spcPts val="1000"/>
              </a:spcAft>
              <a:buFont typeface="Arial" panose="020B0604020202020204" pitchFamily="34" charset="0"/>
              <a:buChar char="•"/>
              <a:defRPr/>
            </a:pPr>
            <a:r>
              <a:rPr lang="en-US" sz="2400" dirty="0">
                <a:solidFill>
                  <a:schemeClr val="tx1">
                    <a:lumMod val="95000"/>
                    <a:lumOff val="5000"/>
                  </a:schemeClr>
                </a:solidFill>
              </a:rPr>
              <a:t>The differential energy feature is calculated in a window of duration 0.9 secs.</a:t>
            </a:r>
          </a:p>
          <a:p>
            <a:pPr marL="342900" indent="-342900">
              <a:spcAft>
                <a:spcPts val="1000"/>
              </a:spcAft>
              <a:buFont typeface="Arial" panose="020B0604020202020204" pitchFamily="34" charset="0"/>
              <a:buChar char="•"/>
              <a:defRPr/>
            </a:pPr>
            <a:r>
              <a:rPr lang="en-US" sz="2400" dirty="0">
                <a:solidFill>
                  <a:schemeClr val="tx1">
                    <a:lumMod val="95000"/>
                    <a:lumOff val="5000"/>
                  </a:schemeClr>
                </a:solidFill>
              </a:rPr>
              <a:t>Computation of the first and second derivatives use 0.9 sec and 0.3 sec windows respectively. </a:t>
            </a:r>
          </a:p>
          <a:p>
            <a:pPr marL="342900" indent="-342900">
              <a:spcAft>
                <a:spcPts val="1000"/>
              </a:spcAft>
              <a:buFont typeface="Arial" panose="020B0604020202020204" pitchFamily="34" charset="0"/>
              <a:buChar char="•"/>
              <a:defRPr/>
            </a:pPr>
            <a:r>
              <a:rPr lang="en-US" sz="2400" dirty="0">
                <a:solidFill>
                  <a:schemeClr val="tx1">
                    <a:lumMod val="95000"/>
                    <a:lumOff val="5000"/>
                  </a:schemeClr>
                </a:solidFill>
              </a:rPr>
              <a:t>Total delay: 1.1 secs</a:t>
            </a:r>
          </a:p>
        </p:txBody>
      </p:sp>
      <p:grpSp>
        <p:nvGrpSpPr>
          <p:cNvPr id="31" name="Group 30">
            <a:extLst>
              <a:ext uri="{FF2B5EF4-FFF2-40B4-BE49-F238E27FC236}">
                <a16:creationId xmlns:a16="http://schemas.microsoft.com/office/drawing/2014/main" id="{4FE931F2-7973-4DD6-8C74-6F4E4472BB9B}"/>
              </a:ext>
            </a:extLst>
          </p:cNvPr>
          <p:cNvGrpSpPr/>
          <p:nvPr/>
        </p:nvGrpSpPr>
        <p:grpSpPr>
          <a:xfrm>
            <a:off x="18431291" y="2725219"/>
            <a:ext cx="8641080" cy="11124692"/>
            <a:chOff x="18522437" y="14542667"/>
            <a:chExt cx="8481839" cy="11124692"/>
          </a:xfrm>
        </p:grpSpPr>
        <p:sp>
          <p:nvSpPr>
            <p:cNvPr id="40" name="TextBox 39"/>
            <p:cNvSpPr txBox="1">
              <a:spLocks/>
            </p:cNvSpPr>
            <p:nvPr/>
          </p:nvSpPr>
          <p:spPr>
            <a:xfrm>
              <a:off x="18522437" y="14542667"/>
              <a:ext cx="8481839" cy="1112469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nchor="t"/>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buSzPct val="125000"/>
                <a:tabLst>
                  <a:tab pos="380981" algn="l"/>
                </a:tabLst>
                <a:defRPr/>
              </a:pPr>
              <a:r>
                <a:rPr lang="en-US" sz="3200" dirty="0">
                  <a:solidFill>
                    <a:srgbClr val="323299"/>
                  </a:solidFill>
                </a:rPr>
                <a:t>Event Decoder</a:t>
              </a:r>
            </a:p>
            <a:p>
              <a:pPr marL="342900" indent="-342900" defTabSz="695291">
                <a:buFont typeface="Arial" panose="020B0604020202020204" pitchFamily="34" charset="0"/>
                <a:buChar char="•"/>
                <a:tabLst>
                  <a:tab pos="380981" algn="l"/>
                </a:tabLst>
                <a:defRPr/>
              </a:pPr>
              <a:r>
                <a:rPr lang="en-US" sz="2400" dirty="0">
                  <a:solidFill>
                    <a:schemeClr val="tx1">
                      <a:lumMod val="95000"/>
                      <a:lumOff val="5000"/>
                    </a:schemeClr>
                  </a:solidFill>
                </a:rPr>
                <a:t>Using the features produced in the previous module, we trained a channel-based LSTM model in TensorFlow for the real-time system.</a:t>
              </a:r>
            </a:p>
            <a:p>
              <a:pPr marL="342900" indent="-342900" defTabSz="695291">
                <a:buFont typeface="Arial" panose="020B0604020202020204" pitchFamily="34" charset="0"/>
                <a:buChar char="•"/>
                <a:tabLst>
                  <a:tab pos="380981" algn="l"/>
                </a:tabLst>
                <a:defRPr/>
              </a:pPr>
              <a:r>
                <a:rPr lang="en-US" sz="2400" dirty="0">
                  <a:solidFill>
                    <a:schemeClr val="tx1">
                      <a:lumMod val="95000"/>
                      <a:lumOff val="5000"/>
                    </a:schemeClr>
                  </a:solidFill>
                </a:rPr>
                <a:t>The research system scales the feature across a channel before applying a sliding window approach. In the real-time system, we normalize each window since it has access to a limited amount of data. </a:t>
              </a:r>
            </a:p>
            <a:p>
              <a:pPr marL="342900" indent="-342900" defTabSz="695291">
                <a:buFont typeface="Arial" panose="020B0604020202020204" pitchFamily="34" charset="0"/>
                <a:buChar char="•"/>
                <a:tabLst>
                  <a:tab pos="380981" algn="l"/>
                </a:tabLst>
                <a:defRPr/>
              </a:pPr>
              <a:r>
                <a:rPr lang="en-US" sz="2400" dirty="0">
                  <a:solidFill>
                    <a:schemeClr val="tx1">
                      <a:lumMod val="95000"/>
                      <a:lumOff val="5000"/>
                    </a:schemeClr>
                  </a:solidFill>
                </a:rPr>
                <a:t>The model processes the feature vectors in a 7-second right-aligned window every 1 sec. The module adds 2 second delay.</a:t>
              </a:r>
            </a:p>
            <a:p>
              <a:pPr defTabSz="695291">
                <a:buSzPct val="125000"/>
                <a:tabLst>
                  <a:tab pos="380981" algn="l"/>
                </a:tabLst>
                <a:defRPr/>
              </a:pPr>
              <a:r>
                <a:rPr lang="en-US" sz="3200" dirty="0">
                  <a:solidFill>
                    <a:srgbClr val="323299"/>
                  </a:solidFill>
                </a:rPr>
                <a:t>Postprocessor</a:t>
              </a:r>
            </a:p>
            <a:p>
              <a:pPr marL="342900" indent="-342900" defTabSz="695291">
                <a:buFont typeface="Arial" panose="020B0604020202020204" pitchFamily="34" charset="0"/>
                <a:buChar char="•"/>
                <a:tabLst>
                  <a:tab pos="380981" algn="l"/>
                </a:tabLst>
                <a:defRPr/>
              </a:pPr>
              <a:r>
                <a:rPr lang="en-US" sz="2400" dirty="0">
                  <a:solidFill>
                    <a:schemeClr val="tx1">
                      <a:lumMod val="95000"/>
                      <a:lumOff val="5000"/>
                    </a:schemeClr>
                  </a:solidFill>
                </a:rPr>
                <a:t>This module receives probabilities for two classes</a:t>
              </a:r>
              <a:br>
                <a:rPr lang="en-US" sz="2400" dirty="0">
                  <a:solidFill>
                    <a:schemeClr val="tx1">
                      <a:lumMod val="95000"/>
                      <a:lumOff val="5000"/>
                    </a:schemeClr>
                  </a:solidFill>
                </a:rPr>
              </a:br>
              <a:r>
                <a:rPr lang="en-US" sz="2400" dirty="0">
                  <a:solidFill>
                    <a:schemeClr val="tx1">
                      <a:lumMod val="95000"/>
                      <a:lumOff val="5000"/>
                    </a:schemeClr>
                  </a:solidFill>
                </a:rPr>
                <a:t>for each epoch and saves </a:t>
              </a:r>
              <a:br>
                <a:rPr lang="en-US" sz="2400" dirty="0">
                  <a:solidFill>
                    <a:schemeClr val="tx1">
                      <a:lumMod val="95000"/>
                      <a:lumOff val="5000"/>
                    </a:schemeClr>
                  </a:solidFill>
                </a:rPr>
              </a:br>
              <a:r>
                <a:rPr lang="en-US" sz="2400" dirty="0">
                  <a:solidFill>
                    <a:schemeClr val="tx1">
                      <a:lumMod val="95000"/>
                      <a:lumOff val="5000"/>
                    </a:schemeClr>
                  </a:solidFill>
                </a:rPr>
                <a:t>8 epochs (8.0 secs) of</a:t>
              </a:r>
              <a:br>
                <a:rPr lang="en-US" sz="2400" dirty="0">
                  <a:solidFill>
                    <a:schemeClr val="tx1">
                      <a:lumMod val="95000"/>
                      <a:lumOff val="5000"/>
                    </a:schemeClr>
                  </a:solidFill>
                </a:rPr>
              </a:br>
              <a:r>
                <a:rPr lang="en-US" sz="2400" dirty="0">
                  <a:solidFill>
                    <a:schemeClr val="tx1">
                      <a:lumMod val="95000"/>
                      <a:lumOff val="5000"/>
                    </a:schemeClr>
                  </a:solidFill>
                </a:rPr>
                <a:t>data to make a decision.</a:t>
              </a:r>
            </a:p>
            <a:p>
              <a:pPr marL="342900" indent="-342900" defTabSz="695291">
                <a:buFont typeface="Arial" panose="020B0604020202020204" pitchFamily="34" charset="0"/>
                <a:buChar char="•"/>
                <a:tabLst>
                  <a:tab pos="380981" algn="l"/>
                </a:tabLst>
                <a:defRPr/>
              </a:pPr>
              <a:r>
                <a:rPr lang="en-US" sz="2400" dirty="0">
                  <a:solidFill>
                    <a:schemeClr val="tx1">
                      <a:lumMod val="95000"/>
                      <a:lumOff val="5000"/>
                    </a:schemeClr>
                  </a:solidFill>
                </a:rPr>
                <a:t>It applies multiple </a:t>
              </a:r>
              <a:br>
                <a:rPr lang="en-US" sz="2400" dirty="0">
                  <a:solidFill>
                    <a:schemeClr val="tx1">
                      <a:lumMod val="95000"/>
                      <a:lumOff val="5000"/>
                    </a:schemeClr>
                  </a:solidFill>
                </a:rPr>
              </a:br>
              <a:r>
                <a:rPr lang="en-US" sz="2400" dirty="0">
                  <a:solidFill>
                    <a:schemeClr val="tx1">
                      <a:lumMod val="95000"/>
                      <a:lumOff val="5000"/>
                    </a:schemeClr>
                  </a:solidFill>
                </a:rPr>
                <a:t>heuristic filters to make </a:t>
              </a:r>
              <a:br>
                <a:rPr lang="en-US" sz="2400" dirty="0">
                  <a:solidFill>
                    <a:schemeClr val="tx1">
                      <a:lumMod val="95000"/>
                      <a:lumOff val="5000"/>
                    </a:schemeClr>
                  </a:solidFill>
                </a:rPr>
              </a:br>
              <a:r>
                <a:rPr lang="en-US" sz="2400" dirty="0">
                  <a:solidFill>
                    <a:schemeClr val="tx1">
                      <a:lumMod val="95000"/>
                      <a:lumOff val="5000"/>
                    </a:schemeClr>
                  </a:solidFill>
                </a:rPr>
                <a:t>an overall decision by </a:t>
              </a:r>
              <a:br>
                <a:rPr lang="en-US" sz="2400" dirty="0">
                  <a:solidFill>
                    <a:schemeClr val="tx1">
                      <a:lumMod val="95000"/>
                      <a:lumOff val="5000"/>
                    </a:schemeClr>
                  </a:solidFill>
                </a:rPr>
              </a:br>
              <a:r>
                <a:rPr lang="en-US" sz="2400" dirty="0">
                  <a:solidFill>
                    <a:schemeClr val="tx1">
                      <a:lumMod val="95000"/>
                      <a:lumOff val="5000"/>
                    </a:schemeClr>
                  </a:solidFill>
                </a:rPr>
                <a:t>combining events</a:t>
              </a:r>
              <a:br>
                <a:rPr lang="en-US" sz="2400" dirty="0">
                  <a:solidFill>
                    <a:schemeClr val="tx1">
                      <a:lumMod val="95000"/>
                      <a:lumOff val="5000"/>
                    </a:schemeClr>
                  </a:solidFill>
                </a:rPr>
              </a:br>
              <a:r>
                <a:rPr lang="en-US" sz="2400" dirty="0">
                  <a:solidFill>
                    <a:schemeClr val="tx1">
                      <a:lumMod val="95000"/>
                      <a:lumOff val="5000"/>
                    </a:schemeClr>
                  </a:solidFill>
                </a:rPr>
                <a:t>across the channels.</a:t>
              </a:r>
            </a:p>
            <a:p>
              <a:pPr marL="342900" indent="-342900" defTabSz="695291">
                <a:buFont typeface="Arial" panose="020B0604020202020204" pitchFamily="34" charset="0"/>
                <a:buChar char="•"/>
                <a:tabLst>
                  <a:tab pos="380981" algn="l"/>
                </a:tabLst>
                <a:defRPr/>
              </a:pPr>
              <a:r>
                <a:rPr lang="en-US" sz="2400" dirty="0">
                  <a:solidFill>
                    <a:schemeClr val="tx1">
                      <a:lumMod val="95000"/>
                      <a:lumOff val="5000"/>
                    </a:schemeClr>
                  </a:solidFill>
                </a:rPr>
                <a:t>These filters use the </a:t>
              </a:r>
              <a:br>
                <a:rPr lang="en-US" sz="2400" dirty="0">
                  <a:solidFill>
                    <a:schemeClr val="tx1">
                      <a:lumMod val="95000"/>
                      <a:lumOff val="5000"/>
                    </a:schemeClr>
                  </a:solidFill>
                </a:rPr>
              </a:br>
              <a:r>
                <a:rPr lang="en-US" sz="2400" dirty="0">
                  <a:solidFill>
                    <a:schemeClr val="tx1">
                      <a:lumMod val="95000"/>
                      <a:lumOff val="5000"/>
                    </a:schemeClr>
                  </a:solidFill>
                </a:rPr>
                <a:t>average confidence, </a:t>
              </a:r>
              <a:br>
                <a:rPr lang="en-US" sz="2400" dirty="0">
                  <a:solidFill>
                    <a:schemeClr val="tx1">
                      <a:lumMod val="95000"/>
                      <a:lumOff val="5000"/>
                    </a:schemeClr>
                  </a:solidFill>
                </a:rPr>
              </a:br>
              <a:r>
                <a:rPr lang="en-US" sz="2400" dirty="0">
                  <a:solidFill>
                    <a:schemeClr val="tx1">
                      <a:lumMod val="95000"/>
                      <a:lumOff val="5000"/>
                    </a:schemeClr>
                  </a:solidFill>
                </a:rPr>
                <a:t>duration, and knowledge</a:t>
              </a:r>
              <a:br>
                <a:rPr lang="en-US" sz="2400" dirty="0">
                  <a:solidFill>
                    <a:schemeClr val="tx1">
                      <a:lumMod val="95000"/>
                      <a:lumOff val="5000"/>
                    </a:schemeClr>
                  </a:solidFill>
                </a:rPr>
              </a:br>
              <a:r>
                <a:rPr lang="en-US" sz="2400" dirty="0">
                  <a:solidFill>
                    <a:schemeClr val="tx1">
                      <a:lumMod val="95000"/>
                      <a:lumOff val="5000"/>
                    </a:schemeClr>
                  </a:solidFill>
                </a:rPr>
                <a:t>of the channel indices to </a:t>
              </a:r>
              <a:br>
                <a:rPr lang="en-US" sz="2400" dirty="0">
                  <a:solidFill>
                    <a:schemeClr val="tx1">
                      <a:lumMod val="95000"/>
                      <a:lumOff val="5000"/>
                    </a:schemeClr>
                  </a:solidFill>
                </a:rPr>
              </a:br>
              <a:r>
                <a:rPr lang="en-US" sz="2400" dirty="0">
                  <a:solidFill>
                    <a:schemeClr val="tx1">
                      <a:lumMod val="95000"/>
                      <a:lumOff val="5000"/>
                    </a:schemeClr>
                  </a:solidFill>
                </a:rPr>
                <a:t>make a decision.</a:t>
              </a:r>
              <a:endParaRPr lang="en-US" sz="1600" dirty="0">
                <a:solidFill>
                  <a:schemeClr val="accent1"/>
                </a:solidFill>
              </a:endParaRPr>
            </a:p>
          </p:txBody>
        </p:sp>
        <p:pic>
          <p:nvPicPr>
            <p:cNvPr id="22" name="Picture 21" descr="Diagram&#10;&#10;Description automatically generated">
              <a:extLst>
                <a:ext uri="{FF2B5EF4-FFF2-40B4-BE49-F238E27FC236}">
                  <a16:creationId xmlns:a16="http://schemas.microsoft.com/office/drawing/2014/main" id="{F97E3DBF-CE8C-4024-86C8-004929F07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44326" y="20937628"/>
              <a:ext cx="3861107" cy="4115277"/>
            </a:xfrm>
            <a:prstGeom prst="rect">
              <a:avLst/>
            </a:prstGeom>
          </p:spPr>
        </p:pic>
      </p:grpSp>
      <p:sp>
        <p:nvSpPr>
          <p:cNvPr id="24" name="TextBox 23">
            <a:extLst>
              <a:ext uri="{FF2B5EF4-FFF2-40B4-BE49-F238E27FC236}">
                <a16:creationId xmlns:a16="http://schemas.microsoft.com/office/drawing/2014/main" id="{F0F20EF7-4D45-4F42-891B-B9AB038283E1}"/>
              </a:ext>
            </a:extLst>
          </p:cNvPr>
          <p:cNvSpPr txBox="1"/>
          <p:nvPr/>
        </p:nvSpPr>
        <p:spPr>
          <a:xfrm>
            <a:off x="19762841" y="14079287"/>
            <a:ext cx="7551419" cy="664740"/>
          </a:xfrm>
          <a:prstGeom prst="rect">
            <a:avLst/>
          </a:prstGeom>
          <a:noFill/>
          <a:ln w="12700">
            <a:noFill/>
            <a:miter lim="800000"/>
            <a:headEnd/>
            <a:tailEnd/>
          </a:ln>
          <a:effectLst/>
        </p:spPr>
        <p:txBody>
          <a:bodyPr lIns="274320" tIns="118872" rIns="274320" bIns="118872" anchor="t"/>
          <a:lstStyle>
            <a:defPPr>
              <a:defRPr lang="en-US"/>
            </a:defPPr>
            <a:lvl1pPr defTabSz="695291">
              <a:spcAft>
                <a:spcPts val="1200"/>
              </a:spcAft>
              <a:tabLst>
                <a:tab pos="380981" algn="l"/>
              </a:tabLst>
              <a:defRPr sz="3200" b="1">
                <a:solidFill>
                  <a:srgbClr val="323299"/>
                </a:solidFill>
                <a:latin typeface="Arial" pitchFamily="34" charset="0"/>
                <a:cs typeface="Arial" pitchFamily="34" charset="0"/>
              </a:defRPr>
            </a:lvl1pPr>
          </a:lstStyle>
          <a:p>
            <a:r>
              <a:rPr lang="en-US" dirty="0"/>
              <a:t>Results</a:t>
            </a:r>
          </a:p>
        </p:txBody>
      </p:sp>
      <p:graphicFrame>
        <p:nvGraphicFramePr>
          <p:cNvPr id="25" name="Table 24">
            <a:extLst>
              <a:ext uri="{FF2B5EF4-FFF2-40B4-BE49-F238E27FC236}">
                <a16:creationId xmlns:a16="http://schemas.microsoft.com/office/drawing/2014/main" id="{A626EE01-4434-4D9A-961A-C7E9CEFBB7D0}"/>
              </a:ext>
            </a:extLst>
          </p:cNvPr>
          <p:cNvGraphicFramePr>
            <a:graphicFrameLocks noGrp="1"/>
          </p:cNvGraphicFramePr>
          <p:nvPr>
            <p:extLst>
              <p:ext uri="{D42A27DB-BD31-4B8C-83A1-F6EECF244321}">
                <p14:modId xmlns:p14="http://schemas.microsoft.com/office/powerpoint/2010/main" val="3716323146"/>
              </p:ext>
            </p:extLst>
          </p:nvPr>
        </p:nvGraphicFramePr>
        <p:xfrm>
          <a:off x="19994462" y="15252144"/>
          <a:ext cx="6800871" cy="3485134"/>
        </p:xfrm>
        <a:graphic>
          <a:graphicData uri="http://schemas.openxmlformats.org/drawingml/2006/table">
            <a:tbl>
              <a:tblPr firstRow="1" firstCol="1" bandRow="1">
                <a:tableStyleId>{5C22544A-7EE6-4342-B048-85BDC9FD1C3A}</a:tableStyleId>
              </a:tblPr>
              <a:tblGrid>
                <a:gridCol w="693916">
                  <a:extLst>
                    <a:ext uri="{9D8B030D-6E8A-4147-A177-3AD203B41FA5}">
                      <a16:colId xmlns:a16="http://schemas.microsoft.com/office/drawing/2014/main" val="657601615"/>
                    </a:ext>
                  </a:extLst>
                </a:gridCol>
                <a:gridCol w="1725750">
                  <a:extLst>
                    <a:ext uri="{9D8B030D-6E8A-4147-A177-3AD203B41FA5}">
                      <a16:colId xmlns:a16="http://schemas.microsoft.com/office/drawing/2014/main" val="2159012789"/>
                    </a:ext>
                  </a:extLst>
                </a:gridCol>
                <a:gridCol w="2764465">
                  <a:extLst>
                    <a:ext uri="{9D8B030D-6E8A-4147-A177-3AD203B41FA5}">
                      <a16:colId xmlns:a16="http://schemas.microsoft.com/office/drawing/2014/main" val="3794048618"/>
                    </a:ext>
                  </a:extLst>
                </a:gridCol>
                <a:gridCol w="795443">
                  <a:extLst>
                    <a:ext uri="{9D8B030D-6E8A-4147-A177-3AD203B41FA5}">
                      <a16:colId xmlns:a16="http://schemas.microsoft.com/office/drawing/2014/main" val="3296906623"/>
                    </a:ext>
                  </a:extLst>
                </a:gridCol>
                <a:gridCol w="821297">
                  <a:extLst>
                    <a:ext uri="{9D8B030D-6E8A-4147-A177-3AD203B41FA5}">
                      <a16:colId xmlns:a16="http://schemas.microsoft.com/office/drawing/2014/main" val="3271402154"/>
                    </a:ext>
                  </a:extLst>
                </a:gridCol>
              </a:tblGrid>
              <a:tr h="0">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Exp. No.</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Systems</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Description</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Sens.</a:t>
                      </a:r>
                      <a:br>
                        <a:rPr lang="en-US" sz="1800" b="1" dirty="0">
                          <a:effectLst/>
                          <a:latin typeface="Arial" panose="020B0604020202020204" pitchFamily="34" charset="0"/>
                          <a:cs typeface="Arial" panose="020B0604020202020204" pitchFamily="34" charset="0"/>
                        </a:rPr>
                      </a:br>
                      <a:r>
                        <a:rPr lang="en-US" sz="1800" b="1" dirty="0">
                          <a:effectLst/>
                          <a:latin typeface="Arial" panose="020B0604020202020204" pitchFamily="34" charset="0"/>
                          <a:cs typeface="Arial" panose="020B0604020202020204" pitchFamily="34" charset="0"/>
                        </a:rPr>
                        <a:t>(%)</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FA/24 Hours</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949364"/>
                  </a:ext>
                </a:extLst>
              </a:tr>
              <a:tr h="0">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1</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Research</a:t>
                      </a:r>
                      <a:br>
                        <a:rPr lang="en-US" sz="1800" b="1" dirty="0">
                          <a:effectLst/>
                          <a:latin typeface="Arial" panose="020B0604020202020204" pitchFamily="34" charset="0"/>
                          <a:cs typeface="Arial" panose="020B0604020202020204" pitchFamily="34" charset="0"/>
                        </a:rPr>
                      </a:br>
                      <a:r>
                        <a:rPr lang="en-US" sz="1800" b="1" dirty="0">
                          <a:effectLst/>
                          <a:latin typeface="Arial" panose="020B0604020202020204" pitchFamily="34" charset="0"/>
                          <a:cs typeface="Arial" panose="020B0604020202020204" pitchFamily="34" charset="0"/>
                        </a:rPr>
                        <a:t>Prototype</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83127" marR="83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Arial" panose="020B0604020202020204" pitchFamily="34" charset="0"/>
                          <a:cs typeface="Arial" panose="020B0604020202020204" pitchFamily="34" charset="0"/>
                        </a:rPr>
                        <a:t>P1 – Channel-based LSTM (infinite latency)</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39.46</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a:effectLst/>
                          <a:latin typeface="Arial" panose="020B0604020202020204" pitchFamily="34" charset="0"/>
                          <a:cs typeface="Arial" panose="020B0604020202020204" pitchFamily="34" charset="0"/>
                        </a:rPr>
                        <a:t>11.62</a:t>
                      </a:r>
                      <a:endParaRPr lang="en-US" sz="1800" b="1">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3811232"/>
                  </a:ext>
                </a:extLst>
              </a:tr>
              <a:tr h="0">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2</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nSpc>
                          <a:spcPct val="100000"/>
                        </a:lnSpc>
                        <a:spcBef>
                          <a:spcPts val="0"/>
                        </a:spcBef>
                        <a:spcAft>
                          <a:spcPts val="0"/>
                        </a:spcAft>
                      </a:pPr>
                      <a:r>
                        <a:rPr lang="en-US" sz="1800" b="1" dirty="0">
                          <a:effectLst/>
                          <a:latin typeface="Arial" panose="020B0604020202020204" pitchFamily="34" charset="0"/>
                          <a:cs typeface="Arial" panose="020B0604020202020204" pitchFamily="34" charset="0"/>
                        </a:rPr>
                        <a:t>P2 – CNN-LSTM aggregation</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41.16</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11.69</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5684622"/>
                  </a:ext>
                </a:extLst>
              </a:tr>
              <a:tr h="160107">
                <a:tc>
                  <a:txBody>
                    <a:bodyPr/>
                    <a:lstStyle/>
                    <a:p>
                      <a:pPr marL="0" marR="0" algn="ctr">
                        <a:lnSpc>
                          <a:spcPct val="115000"/>
                        </a:lnSpc>
                        <a:spcBef>
                          <a:spcPts val="0"/>
                        </a:spcBef>
                        <a:spcAft>
                          <a:spcPts val="0"/>
                        </a:spcAft>
                      </a:pPr>
                      <a:r>
                        <a:rPr lang="en-US" sz="1800" b="1">
                          <a:effectLst/>
                          <a:latin typeface="Arial" panose="020B0604020202020204" pitchFamily="34" charset="0"/>
                          <a:cs typeface="Arial" panose="020B0604020202020204" pitchFamily="34" charset="0"/>
                        </a:rPr>
                        <a:t>3</a:t>
                      </a:r>
                      <a:endParaRPr lang="en-US" sz="1800" b="1">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nSpc>
                          <a:spcPct val="100000"/>
                        </a:lnSpc>
                        <a:spcBef>
                          <a:spcPts val="0"/>
                        </a:spcBef>
                        <a:spcAft>
                          <a:spcPts val="0"/>
                        </a:spcAft>
                      </a:pPr>
                      <a:r>
                        <a:rPr lang="en-US" sz="1800" b="1" dirty="0">
                          <a:effectLst/>
                          <a:latin typeface="Arial" panose="020B0604020202020204" pitchFamily="34" charset="0"/>
                          <a:cs typeface="Arial" panose="020B0604020202020204" pitchFamily="34" charset="0"/>
                        </a:rPr>
                        <a:t>P3 – Final Postprocessing</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40.29</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5.77</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844466"/>
                  </a:ext>
                </a:extLst>
              </a:tr>
              <a:tr h="0">
                <a:tc>
                  <a:txBody>
                    <a:bodyPr/>
                    <a:lstStyle/>
                    <a:p>
                      <a:pPr marL="0" marR="0" algn="ctr">
                        <a:lnSpc>
                          <a:spcPct val="115000"/>
                        </a:lnSpc>
                        <a:spcBef>
                          <a:spcPts val="0"/>
                        </a:spcBef>
                        <a:spcAft>
                          <a:spcPts val="0"/>
                        </a:spcAft>
                      </a:pPr>
                      <a:r>
                        <a:rPr lang="en-US" sz="1800" b="1">
                          <a:effectLst/>
                          <a:latin typeface="Arial" panose="020B0604020202020204" pitchFamily="34" charset="0"/>
                          <a:cs typeface="Arial" panose="020B0604020202020204" pitchFamily="34" charset="0"/>
                        </a:rPr>
                        <a:t>4</a:t>
                      </a:r>
                      <a:endParaRPr lang="en-US" sz="1800" b="1">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Real-Time</a:t>
                      </a:r>
                      <a:br>
                        <a:rPr lang="en-US" sz="1800" b="1" dirty="0">
                          <a:effectLst/>
                          <a:latin typeface="Arial" panose="020B0604020202020204" pitchFamily="34" charset="0"/>
                          <a:cs typeface="Arial" panose="020B0604020202020204" pitchFamily="34" charset="0"/>
                        </a:rPr>
                      </a:br>
                      <a:r>
                        <a:rPr lang="en-US" sz="1800" b="1" dirty="0">
                          <a:effectLst/>
                          <a:latin typeface="Arial" panose="020B0604020202020204" pitchFamily="34" charset="0"/>
                          <a:cs typeface="Arial" panose="020B0604020202020204" pitchFamily="34" charset="0"/>
                        </a:rPr>
                        <a:t>Channel-Based</a:t>
                      </a:r>
                      <a:br>
                        <a:rPr lang="en-US" sz="1800" b="1" dirty="0">
                          <a:effectLst/>
                          <a:latin typeface="Arial" panose="020B0604020202020204" pitchFamily="34" charset="0"/>
                          <a:cs typeface="Arial" panose="020B0604020202020204" pitchFamily="34" charset="0"/>
                        </a:rPr>
                      </a:br>
                      <a:r>
                        <a:rPr lang="en-US" sz="1800" b="1" dirty="0">
                          <a:effectLst/>
                          <a:latin typeface="Arial" panose="020B0604020202020204" pitchFamily="34" charset="0"/>
                          <a:cs typeface="Arial" panose="020B0604020202020204" pitchFamily="34" charset="0"/>
                        </a:rPr>
                        <a:t>LSTM</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83127" marR="83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Arial" panose="020B0604020202020204" pitchFamily="34" charset="0"/>
                          <a:cs typeface="Arial" panose="020B0604020202020204" pitchFamily="34" charset="0"/>
                        </a:rPr>
                        <a:t>Feature extraction +</a:t>
                      </a:r>
                      <a:br>
                        <a:rPr lang="en-US" sz="1800" b="1" dirty="0">
                          <a:effectLst/>
                          <a:latin typeface="Arial" panose="020B0604020202020204" pitchFamily="34" charset="0"/>
                          <a:cs typeface="Arial" panose="020B0604020202020204" pitchFamily="34" charset="0"/>
                        </a:rPr>
                      </a:br>
                      <a:r>
                        <a:rPr lang="en-US" sz="1800" b="1" dirty="0">
                          <a:effectLst/>
                          <a:latin typeface="Arial" panose="020B0604020202020204" pitchFamily="34" charset="0"/>
                          <a:cs typeface="Arial" panose="020B0604020202020204" pitchFamily="34" charset="0"/>
                        </a:rPr>
                        <a:t>non-real-time P1</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36.23</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9.52</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31620"/>
                  </a:ext>
                </a:extLst>
              </a:tr>
              <a:tr h="0">
                <a:tc>
                  <a:txBody>
                    <a:bodyPr/>
                    <a:lstStyle/>
                    <a:p>
                      <a:pPr marL="0" marR="0" algn="ctr">
                        <a:lnSpc>
                          <a:spcPct val="115000"/>
                        </a:lnSpc>
                        <a:spcBef>
                          <a:spcPts val="0"/>
                        </a:spcBef>
                        <a:spcAft>
                          <a:spcPts val="0"/>
                        </a:spcAft>
                      </a:pPr>
                      <a:r>
                        <a:rPr lang="en-US" sz="1800" b="1">
                          <a:effectLst/>
                          <a:latin typeface="Arial" panose="020B0604020202020204" pitchFamily="34" charset="0"/>
                          <a:cs typeface="Arial" panose="020B0604020202020204" pitchFamily="34" charset="0"/>
                        </a:rPr>
                        <a:t>5</a:t>
                      </a:r>
                      <a:endParaRPr lang="en-US" sz="1800" b="1">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nSpc>
                          <a:spcPct val="100000"/>
                        </a:lnSpc>
                        <a:spcBef>
                          <a:spcPts val="0"/>
                        </a:spcBef>
                        <a:spcAft>
                          <a:spcPts val="0"/>
                        </a:spcAft>
                      </a:pPr>
                      <a:r>
                        <a:rPr lang="en-US" sz="1800" b="1" dirty="0">
                          <a:effectLst/>
                          <a:latin typeface="Arial" panose="020B0604020202020204" pitchFamily="34" charset="0"/>
                          <a:cs typeface="Arial" panose="020B0604020202020204" pitchFamily="34" charset="0"/>
                        </a:rPr>
                        <a:t>Feature extraction + real-time P1</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45.80</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28.14</a:t>
                      </a:r>
                      <a:endParaRPr lang="en-US" sz="18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045030"/>
                  </a:ext>
                </a:extLst>
              </a:tr>
            </a:tbl>
          </a:graphicData>
        </a:graphic>
      </p:graphicFrame>
      <p:sp>
        <p:nvSpPr>
          <p:cNvPr id="12" name="TextBox 11">
            <a:extLst>
              <a:ext uri="{FF2B5EF4-FFF2-40B4-BE49-F238E27FC236}">
                <a16:creationId xmlns:a16="http://schemas.microsoft.com/office/drawing/2014/main" id="{06616A7C-0F7C-47B5-9B38-AD31F9925655}"/>
              </a:ext>
            </a:extLst>
          </p:cNvPr>
          <p:cNvSpPr txBox="1"/>
          <p:nvPr/>
        </p:nvSpPr>
        <p:spPr>
          <a:xfrm>
            <a:off x="9538111" y="26526062"/>
            <a:ext cx="8749889" cy="369332"/>
          </a:xfrm>
          <a:prstGeom prst="rect">
            <a:avLst/>
          </a:prstGeom>
          <a:noFill/>
        </p:spPr>
        <p:txBody>
          <a:bodyPr wrap="square" rtlCol="0">
            <a:spAutoFit/>
          </a:bodyPr>
          <a:lstStyle/>
          <a:p>
            <a:pPr marL="0" marR="0" algn="ctr">
              <a:spcBef>
                <a:spcPts val="0"/>
              </a:spcBef>
            </a:pPr>
            <a:r>
              <a:rPr lang="en-US" sz="1800" b="1" dirty="0">
                <a:effectLst/>
                <a:latin typeface="Arial" panose="020B0604020202020204" pitchFamily="34" charset="0"/>
                <a:ea typeface="SimSun" panose="02010600030101010101" pitchFamily="2" charset="-122"/>
                <a:cs typeface="Arial" panose="020B0604020202020204" pitchFamily="34" charset="0"/>
              </a:rPr>
              <a:t>Figure 4: </a:t>
            </a:r>
            <a:r>
              <a:rPr lang="en-US" sz="1800" b="1" dirty="0">
                <a:latin typeface="Arial" panose="020B0604020202020204" pitchFamily="34" charset="0"/>
                <a:ea typeface="SimSun" panose="02010600030101010101" pitchFamily="2" charset="-122"/>
                <a:cs typeface="Arial" panose="020B0604020202020204" pitchFamily="34" charset="0"/>
              </a:rPr>
              <a:t>D</a:t>
            </a:r>
            <a:r>
              <a:rPr lang="en-US" sz="1800" b="1" dirty="0">
                <a:effectLst/>
                <a:latin typeface="Arial" panose="020B0604020202020204" pitchFamily="34" charset="0"/>
                <a:ea typeface="SimSun" panose="02010600030101010101" pitchFamily="2" charset="-122"/>
                <a:cs typeface="Arial" panose="020B0604020202020204" pitchFamily="34" charset="0"/>
              </a:rPr>
              <a:t>ata flow in th</a:t>
            </a:r>
            <a:r>
              <a:rPr lang="en-US" sz="1800" b="1" dirty="0">
                <a:latin typeface="Arial" panose="020B0604020202020204" pitchFamily="34" charset="0"/>
                <a:ea typeface="SimSun" panose="02010600030101010101" pitchFamily="2" charset="-122"/>
                <a:cs typeface="Arial" panose="020B0604020202020204" pitchFamily="34" charset="0"/>
              </a:rPr>
              <a:t>e </a:t>
            </a:r>
            <a:r>
              <a:rPr lang="en-US" sz="1800" b="1" dirty="0">
                <a:effectLst/>
                <a:latin typeface="Arial" panose="020B0604020202020204" pitchFamily="34" charset="0"/>
                <a:ea typeface="SimSun" panose="02010600030101010101" pitchFamily="2" charset="-122"/>
                <a:cs typeface="Arial" panose="020B0604020202020204" pitchFamily="34" charset="0"/>
              </a:rPr>
              <a:t>real-time system</a:t>
            </a:r>
          </a:p>
        </p:txBody>
      </p:sp>
      <p:pic>
        <p:nvPicPr>
          <p:cNvPr id="33" name="Picture 32">
            <a:extLst>
              <a:ext uri="{FF2B5EF4-FFF2-40B4-BE49-F238E27FC236}">
                <a16:creationId xmlns:a16="http://schemas.microsoft.com/office/drawing/2014/main" id="{3F3F1581-5769-489D-83F2-DBD49A5AA5C5}"/>
              </a:ext>
            </a:extLst>
          </p:cNvPr>
          <p:cNvPicPr>
            <a:picLocks noChangeAspect="1"/>
          </p:cNvPicPr>
          <p:nvPr/>
        </p:nvPicPr>
        <p:blipFill rotWithShape="1">
          <a:blip r:embed="rId7">
            <a:extLst>
              <a:ext uri="{28A0092B-C50C-407E-A947-70E740481C1C}">
                <a14:useLocalDpi xmlns:a14="http://schemas.microsoft.com/office/drawing/2010/main" val="0"/>
              </a:ext>
            </a:extLst>
          </a:blip>
          <a:srcRect t="10419" r="7126" b="1588"/>
          <a:stretch/>
        </p:blipFill>
        <p:spPr>
          <a:xfrm>
            <a:off x="21042109" y="18908688"/>
            <a:ext cx="4705576" cy="3343733"/>
          </a:xfrm>
          <a:prstGeom prst="rect">
            <a:avLst/>
          </a:prstGeom>
        </p:spPr>
      </p:pic>
      <p:sp>
        <p:nvSpPr>
          <p:cNvPr id="14" name="TextBox 13">
            <a:extLst>
              <a:ext uri="{FF2B5EF4-FFF2-40B4-BE49-F238E27FC236}">
                <a16:creationId xmlns:a16="http://schemas.microsoft.com/office/drawing/2014/main" id="{2C080720-8BB5-455E-B721-D330399CFB1C}"/>
              </a:ext>
            </a:extLst>
          </p:cNvPr>
          <p:cNvSpPr txBox="1"/>
          <p:nvPr/>
        </p:nvSpPr>
        <p:spPr>
          <a:xfrm>
            <a:off x="20966466" y="22423831"/>
            <a:ext cx="4856863" cy="369332"/>
          </a:xfrm>
          <a:prstGeom prst="rect">
            <a:avLst/>
          </a:prstGeom>
          <a:noFill/>
        </p:spPr>
        <p:txBody>
          <a:bodyPr wrap="square" rtlCol="0">
            <a:spAutoFit/>
          </a:bodyPr>
          <a:lstStyle/>
          <a:p>
            <a:pPr marL="0" marR="0" algn="ctr">
              <a:spcBef>
                <a:spcPts val="0"/>
              </a:spcBef>
            </a:pPr>
            <a:r>
              <a:rPr lang="en-US" sz="1800" b="1" dirty="0">
                <a:effectLst/>
                <a:latin typeface="Arial" panose="020B0604020202020204" pitchFamily="34" charset="0"/>
                <a:ea typeface="SimSun" panose="02010600030101010101" pitchFamily="2" charset="-122"/>
                <a:cs typeface="Arial" panose="020B0604020202020204" pitchFamily="34" charset="0"/>
              </a:rPr>
              <a:t>Figure 5: </a:t>
            </a:r>
            <a:r>
              <a:rPr lang="en-US" sz="1800" b="1" dirty="0">
                <a:latin typeface="Arial" panose="020B0604020202020204" pitchFamily="34" charset="0"/>
                <a:ea typeface="SimSun" panose="02010600030101010101" pitchFamily="2" charset="-122"/>
                <a:cs typeface="Arial" panose="020B0604020202020204" pitchFamily="34" charset="0"/>
              </a:rPr>
              <a:t>ROC comparison of performance</a:t>
            </a:r>
            <a:endParaRPr lang="en-US" sz="1800" b="1" dirty="0">
              <a:effectLst/>
              <a:latin typeface="Arial" panose="020B0604020202020204" pitchFamily="34" charset="0"/>
              <a:ea typeface="SimSun"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1BDC0A1F-5D83-425A-A1DF-109FD7AFDA3C}"/>
              </a:ext>
            </a:extLst>
          </p:cNvPr>
          <p:cNvSpPr txBox="1"/>
          <p:nvPr/>
        </p:nvSpPr>
        <p:spPr>
          <a:xfrm>
            <a:off x="19994461" y="14711402"/>
            <a:ext cx="6800872" cy="369332"/>
          </a:xfrm>
          <a:prstGeom prst="rect">
            <a:avLst/>
          </a:prstGeom>
          <a:noFill/>
        </p:spPr>
        <p:txBody>
          <a:bodyPr wrap="square" rtlCol="0">
            <a:spAutoFit/>
          </a:bodyPr>
          <a:lstStyle/>
          <a:p>
            <a:pPr marL="0" marR="0" algn="ctr">
              <a:spcBef>
                <a:spcPts val="0"/>
              </a:spcBef>
            </a:pPr>
            <a:r>
              <a:rPr lang="en-US" sz="1800" b="1" dirty="0">
                <a:effectLst/>
                <a:latin typeface="Arial" panose="020B0604020202020204" pitchFamily="34" charset="0"/>
                <a:ea typeface="SimSun" panose="02010600030101010101" pitchFamily="2" charset="-122"/>
                <a:cs typeface="Arial" panose="020B0604020202020204" pitchFamily="34" charset="0"/>
              </a:rPr>
              <a:t>Table 1.  </a:t>
            </a:r>
            <a:r>
              <a:rPr lang="en-US" sz="1800" b="1" dirty="0">
                <a:latin typeface="Arial" panose="020B0604020202020204" pitchFamily="34" charset="0"/>
                <a:ea typeface="SimSun" panose="02010600030101010101" pitchFamily="2" charset="-122"/>
                <a:cs typeface="Arial" panose="020B0604020202020204" pitchFamily="34" charset="0"/>
              </a:rPr>
              <a:t>Performance </a:t>
            </a:r>
            <a:r>
              <a:rPr lang="en-US" sz="1800" b="1" dirty="0">
                <a:effectLst/>
                <a:latin typeface="Arial" panose="020B0604020202020204" pitchFamily="34" charset="0"/>
                <a:ea typeface="SimSun" panose="02010600030101010101" pitchFamily="2" charset="-122"/>
                <a:cs typeface="Arial" panose="020B0604020202020204" pitchFamily="34" charset="0"/>
              </a:rPr>
              <a:t>comparison  </a:t>
            </a:r>
          </a:p>
        </p:txBody>
      </p:sp>
      <p:sp>
        <p:nvSpPr>
          <p:cNvPr id="26" name="TextBox 25">
            <a:extLst>
              <a:ext uri="{FF2B5EF4-FFF2-40B4-BE49-F238E27FC236}">
                <a16:creationId xmlns:a16="http://schemas.microsoft.com/office/drawing/2014/main" id="{5BBF3D6F-8F6D-47AA-B476-386E9000D858}"/>
              </a:ext>
            </a:extLst>
          </p:cNvPr>
          <p:cNvSpPr txBox="1"/>
          <p:nvPr/>
        </p:nvSpPr>
        <p:spPr>
          <a:xfrm>
            <a:off x="536735" y="13365503"/>
            <a:ext cx="8628917" cy="372034"/>
          </a:xfrm>
          <a:prstGeom prst="rect">
            <a:avLst/>
          </a:prstGeom>
          <a:noFill/>
        </p:spPr>
        <p:txBody>
          <a:bodyPr wrap="square" rtlCol="0">
            <a:spAutoFit/>
          </a:bodyPr>
          <a:lstStyle/>
          <a:p>
            <a:pPr marL="0" marR="0" algn="ctr">
              <a:spcBef>
                <a:spcPts val="0"/>
              </a:spcBef>
            </a:pPr>
            <a:r>
              <a:rPr lang="en-US" sz="1800" b="1" dirty="0">
                <a:effectLst/>
                <a:latin typeface="Arial" panose="020B0604020202020204" pitchFamily="34" charset="0"/>
                <a:ea typeface="SimSun" panose="02010600030101010101" pitchFamily="2" charset="-122"/>
                <a:cs typeface="Arial" panose="020B0604020202020204" pitchFamily="34" charset="0"/>
              </a:rPr>
              <a:t>Figure </a:t>
            </a:r>
            <a:r>
              <a:rPr lang="en-US" sz="1800" b="1" dirty="0">
                <a:latin typeface="Arial" panose="020B0604020202020204" pitchFamily="34" charset="0"/>
                <a:ea typeface="SimSun" panose="02010600030101010101" pitchFamily="2" charset="-122"/>
                <a:cs typeface="Arial" panose="020B0604020202020204" pitchFamily="34" charset="0"/>
              </a:rPr>
              <a:t>1. A block diagram of a real-time seizure detection system</a:t>
            </a:r>
            <a:endParaRPr lang="en-US" sz="1800" b="1" dirty="0">
              <a:effectLst/>
              <a:latin typeface="Arial" panose="020B0604020202020204" pitchFamily="34" charset="0"/>
              <a:ea typeface="SimSun" panose="02010600030101010101" pitchFamily="2" charset="-122"/>
              <a:cs typeface="Arial" panose="020B0604020202020204" pitchFamily="34" charset="0"/>
            </a:endParaRPr>
          </a:p>
        </p:txBody>
      </p:sp>
      <p:pic>
        <p:nvPicPr>
          <p:cNvPr id="21" name="Picture 20" descr="Diagram&#10;&#10;Description automatically generated">
            <a:extLst>
              <a:ext uri="{FF2B5EF4-FFF2-40B4-BE49-F238E27FC236}">
                <a16:creationId xmlns:a16="http://schemas.microsoft.com/office/drawing/2014/main" id="{4AD7747F-FE2F-4518-B63F-21D2B11BA5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4707" y="15750006"/>
            <a:ext cx="5662586" cy="3198256"/>
          </a:xfrm>
          <a:prstGeom prst="rect">
            <a:avLst/>
          </a:prstGeom>
        </p:spPr>
      </p:pic>
      <p:sp>
        <p:nvSpPr>
          <p:cNvPr id="27" name="TextBox 26">
            <a:extLst>
              <a:ext uri="{FF2B5EF4-FFF2-40B4-BE49-F238E27FC236}">
                <a16:creationId xmlns:a16="http://schemas.microsoft.com/office/drawing/2014/main" id="{B4CCD123-6371-43F9-AEA8-7D2F4111E813}"/>
              </a:ext>
            </a:extLst>
          </p:cNvPr>
          <p:cNvSpPr txBox="1"/>
          <p:nvPr/>
        </p:nvSpPr>
        <p:spPr>
          <a:xfrm>
            <a:off x="943530" y="18988715"/>
            <a:ext cx="7764940" cy="338554"/>
          </a:xfrm>
          <a:prstGeom prst="rect">
            <a:avLst/>
          </a:prstGeom>
          <a:noFill/>
        </p:spPr>
        <p:txBody>
          <a:bodyPr wrap="square" rtlCol="0">
            <a:spAutoFit/>
          </a:bodyPr>
          <a:lstStyle/>
          <a:p>
            <a:pPr marL="0" marR="0" algn="ctr">
              <a:spcBef>
                <a:spcPts val="0"/>
              </a:spcBef>
            </a:pPr>
            <a:r>
              <a:rPr lang="en-US" sz="1600" b="1" dirty="0">
                <a:effectLst/>
                <a:latin typeface="Arial" panose="020B0604020202020204" pitchFamily="34" charset="0"/>
                <a:ea typeface="SimSun" panose="02010600030101010101" pitchFamily="2" charset="-122"/>
                <a:cs typeface="Arial" panose="020B0604020202020204" pitchFamily="34" charset="0"/>
              </a:rPr>
              <a:t>Figure 2</a:t>
            </a:r>
            <a:r>
              <a:rPr lang="en-US" sz="1600" b="1" dirty="0">
                <a:latin typeface="Arial" panose="020B0604020202020204" pitchFamily="34" charset="0"/>
                <a:ea typeface="SimSun" panose="02010600030101010101" pitchFamily="2" charset="-122"/>
                <a:cs typeface="Arial" panose="020B0604020202020204" pitchFamily="34" charset="0"/>
              </a:rPr>
              <a:t>. A system level block diagram of the offline seizure detection system</a:t>
            </a:r>
            <a:endParaRPr lang="en-US" sz="1600" b="1" dirty="0">
              <a:effectLst/>
              <a:latin typeface="Arial" panose="020B0604020202020204" pitchFamily="34" charset="0"/>
              <a:ea typeface="SimSun" panose="02010600030101010101" pitchFamily="2" charset="-122"/>
              <a:cs typeface="Arial" panose="020B0604020202020204" pitchFamily="34" charset="0"/>
            </a:endParaRPr>
          </a:p>
        </p:txBody>
      </p:sp>
      <p:sp>
        <p:nvSpPr>
          <p:cNvPr id="30" name="TextBox 29">
            <a:extLst>
              <a:ext uri="{FF2B5EF4-FFF2-40B4-BE49-F238E27FC236}">
                <a16:creationId xmlns:a16="http://schemas.microsoft.com/office/drawing/2014/main" id="{23BA7774-1ED4-4D85-A037-3F7D10903C96}"/>
              </a:ext>
            </a:extLst>
          </p:cNvPr>
          <p:cNvSpPr txBox="1"/>
          <p:nvPr/>
        </p:nvSpPr>
        <p:spPr>
          <a:xfrm>
            <a:off x="22936198" y="13358018"/>
            <a:ext cx="3933597" cy="369332"/>
          </a:xfrm>
          <a:prstGeom prst="rect">
            <a:avLst/>
          </a:prstGeom>
          <a:noFill/>
        </p:spPr>
        <p:txBody>
          <a:bodyPr wrap="square" rtlCol="0">
            <a:spAutoFit/>
          </a:bodyPr>
          <a:lstStyle/>
          <a:p>
            <a:pPr marL="0" marR="0" algn="ctr">
              <a:spcBef>
                <a:spcPts val="0"/>
              </a:spcBef>
            </a:pPr>
            <a:r>
              <a:rPr lang="en-US" sz="1800" b="1" dirty="0">
                <a:effectLst/>
                <a:latin typeface="Arial" panose="020B0604020202020204" pitchFamily="34" charset="0"/>
                <a:ea typeface="SimSun" panose="02010600030101010101" pitchFamily="2" charset="-122"/>
                <a:cs typeface="Arial" panose="020B0604020202020204" pitchFamily="34" charset="0"/>
              </a:rPr>
              <a:t>Figure 3</a:t>
            </a:r>
            <a:r>
              <a:rPr lang="en-US" sz="1800" b="1" dirty="0">
                <a:latin typeface="Arial" panose="020B0604020202020204" pitchFamily="34" charset="0"/>
                <a:ea typeface="SimSun" panose="02010600030101010101" pitchFamily="2" charset="-122"/>
                <a:cs typeface="Arial" panose="020B0604020202020204" pitchFamily="34" charset="0"/>
              </a:rPr>
              <a:t>. Postprocessing</a:t>
            </a:r>
            <a:endParaRPr lang="en-US" sz="1800" b="1" dirty="0">
              <a:effectLst/>
              <a:latin typeface="Arial" panose="020B0604020202020204" pitchFamily="34" charset="0"/>
              <a:ea typeface="SimSun" panose="02010600030101010101" pitchFamily="2" charset="-122"/>
              <a:cs typeface="Arial" panose="020B0604020202020204" pitchFamily="34" charset="0"/>
            </a:endParaRPr>
          </a:p>
        </p:txBody>
      </p:sp>
      <p:pic>
        <p:nvPicPr>
          <p:cNvPr id="4" name="Picture 3" descr="A picture containing graphical user interface&#10;&#10;Description automatically generated">
            <a:extLst>
              <a:ext uri="{FF2B5EF4-FFF2-40B4-BE49-F238E27FC236}">
                <a16:creationId xmlns:a16="http://schemas.microsoft.com/office/drawing/2014/main" id="{D10C0513-EB95-44E3-B6F0-F3A1EED5E232}"/>
              </a:ext>
            </a:extLst>
          </p:cNvPr>
          <p:cNvPicPr>
            <a:picLocks noChangeAspect="1"/>
          </p:cNvPicPr>
          <p:nvPr/>
        </p:nvPicPr>
        <p:blipFill rotWithShape="1">
          <a:blip r:embed="rId9">
            <a:extLst>
              <a:ext uri="{28A0092B-C50C-407E-A947-70E740481C1C}">
                <a14:useLocalDpi xmlns:a14="http://schemas.microsoft.com/office/drawing/2010/main" val="0"/>
              </a:ext>
            </a:extLst>
          </a:blip>
          <a:srcRect r="3052"/>
          <a:stretch/>
        </p:blipFill>
        <p:spPr>
          <a:xfrm>
            <a:off x="9860774" y="14933952"/>
            <a:ext cx="9660916" cy="11512704"/>
          </a:xfrm>
          <a:prstGeom prst="rect">
            <a:avLst/>
          </a:prstGeom>
        </p:spPr>
      </p:pic>
      <p:graphicFrame>
        <p:nvGraphicFramePr>
          <p:cNvPr id="3" name="Table 5">
            <a:extLst>
              <a:ext uri="{FF2B5EF4-FFF2-40B4-BE49-F238E27FC236}">
                <a16:creationId xmlns:a16="http://schemas.microsoft.com/office/drawing/2014/main" id="{C5CEB40C-4AB2-4E1E-8CE3-85302AF3FA2D}"/>
              </a:ext>
            </a:extLst>
          </p:cNvPr>
          <p:cNvGraphicFramePr>
            <a:graphicFrameLocks noGrp="1"/>
          </p:cNvGraphicFramePr>
          <p:nvPr>
            <p:extLst>
              <p:ext uri="{D42A27DB-BD31-4B8C-83A1-F6EECF244321}">
                <p14:modId xmlns:p14="http://schemas.microsoft.com/office/powerpoint/2010/main" val="3626647598"/>
              </p:ext>
            </p:extLst>
          </p:nvPr>
        </p:nvGraphicFramePr>
        <p:xfrm>
          <a:off x="28084686" y="11905670"/>
          <a:ext cx="7301652" cy="3005328"/>
        </p:xfrm>
        <a:graphic>
          <a:graphicData uri="http://schemas.openxmlformats.org/drawingml/2006/table">
            <a:tbl>
              <a:tblPr firstRow="1" bandRow="1">
                <a:tableStyleId>{5C22544A-7EE6-4342-B048-85BDC9FD1C3A}</a:tableStyleId>
              </a:tblPr>
              <a:tblGrid>
                <a:gridCol w="2700114">
                  <a:extLst>
                    <a:ext uri="{9D8B030D-6E8A-4147-A177-3AD203B41FA5}">
                      <a16:colId xmlns:a16="http://schemas.microsoft.com/office/drawing/2014/main" val="3982794486"/>
                    </a:ext>
                  </a:extLst>
                </a:gridCol>
                <a:gridCol w="2300769">
                  <a:extLst>
                    <a:ext uri="{9D8B030D-6E8A-4147-A177-3AD203B41FA5}">
                      <a16:colId xmlns:a16="http://schemas.microsoft.com/office/drawing/2014/main" val="3812800894"/>
                    </a:ext>
                  </a:extLst>
                </a:gridCol>
                <a:gridCol w="2300769">
                  <a:extLst>
                    <a:ext uri="{9D8B030D-6E8A-4147-A177-3AD203B41FA5}">
                      <a16:colId xmlns:a16="http://schemas.microsoft.com/office/drawing/2014/main" val="16354723"/>
                    </a:ext>
                  </a:extLst>
                </a:gridCol>
              </a:tblGrid>
              <a:tr h="449857">
                <a:tc>
                  <a:txBody>
                    <a:bodyPr/>
                    <a:lstStyle/>
                    <a:p>
                      <a:pPr algn="ctr"/>
                      <a:r>
                        <a:rPr lang="en-US" sz="1600" b="1" dirty="0">
                          <a:latin typeface="Arial" panose="020B0604020202020204" pitchFamily="34" charset="0"/>
                          <a:cs typeface="Arial" panose="020B0604020202020204" pitchFamily="34" charset="0"/>
                        </a:rPr>
                        <a:t>Module</a:t>
                      </a:r>
                    </a:p>
                  </a:txBody>
                  <a:tcPr marL="73152" marR="73152" marT="73152" marB="7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latin typeface="Arial" panose="020B0604020202020204" pitchFamily="34" charset="0"/>
                          <a:cs typeface="Arial" panose="020B0604020202020204" pitchFamily="34" charset="0"/>
                        </a:rPr>
                        <a:t>Processing</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(secs)</a:t>
                      </a:r>
                    </a:p>
                  </a:txBody>
                  <a:tcPr marL="73152" marR="73152" marT="73152" marB="7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latin typeface="Arial" panose="020B0604020202020204" pitchFamily="34" charset="0"/>
                          <a:cs typeface="Arial" panose="020B0604020202020204" pitchFamily="34" charset="0"/>
                        </a:rPr>
                        <a:t>Cumulative</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(secs)</a:t>
                      </a:r>
                    </a:p>
                  </a:txBody>
                  <a:tcPr marL="73152" marR="73152" marT="73152" marB="7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699406"/>
                  </a:ext>
                </a:extLst>
              </a:tr>
              <a:tr h="276835">
                <a:tc>
                  <a:txBody>
                    <a:bodyPr/>
                    <a:lstStyle/>
                    <a:p>
                      <a:pPr algn="l"/>
                      <a:r>
                        <a:rPr lang="en-US" sz="1600" b="1" dirty="0">
                          <a:latin typeface="Arial" panose="020B0604020202020204" pitchFamily="34" charset="0"/>
                          <a:cs typeface="Arial" panose="020B0604020202020204" pitchFamily="34" charset="0"/>
                        </a:rPr>
                        <a:t>Signal Preprocessor</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latin typeface="Arial" panose="020B0604020202020204" pitchFamily="34" charset="0"/>
                          <a:cs typeface="Arial" panose="020B0604020202020204" pitchFamily="34" charset="0"/>
                        </a:rPr>
                        <a:t>0.01 ( 0.55%)</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latin typeface="Arial" panose="020B0604020202020204" pitchFamily="34" charset="0"/>
                          <a:cs typeface="Arial" panose="020B0604020202020204" pitchFamily="34" charset="0"/>
                        </a:rPr>
                        <a:t>0.01 ( 0.55%)</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1542431"/>
                  </a:ext>
                </a:extLst>
              </a:tr>
              <a:tr h="350879">
                <a:tc>
                  <a:txBody>
                    <a:bodyPr/>
                    <a:lstStyle/>
                    <a:p>
                      <a:pPr algn="l"/>
                      <a:r>
                        <a:rPr lang="en-US" sz="1600" b="1" dirty="0">
                          <a:latin typeface="Arial" panose="020B0604020202020204" pitchFamily="34" charset="0"/>
                          <a:cs typeface="Arial" panose="020B0604020202020204" pitchFamily="34" charset="0"/>
                        </a:rPr>
                        <a:t>Feature Extractor</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latin typeface="Arial" panose="020B0604020202020204" pitchFamily="34" charset="0"/>
                          <a:cs typeface="Arial" panose="020B0604020202020204" pitchFamily="34" charset="0"/>
                        </a:rPr>
                        <a:t>0.07 ( 3.87%)</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latin typeface="Arial" panose="020B0604020202020204" pitchFamily="34" charset="0"/>
                          <a:cs typeface="Arial" panose="020B0604020202020204" pitchFamily="34" charset="0"/>
                        </a:rPr>
                        <a:t>0.08 ( 4.42%)</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559818"/>
                  </a:ext>
                </a:extLst>
              </a:tr>
              <a:tr h="350879">
                <a:tc>
                  <a:txBody>
                    <a:bodyPr/>
                    <a:lstStyle/>
                    <a:p>
                      <a:pPr algn="l"/>
                      <a:r>
                        <a:rPr lang="en-US" sz="1600" b="1" dirty="0">
                          <a:latin typeface="Arial" panose="020B0604020202020204" pitchFamily="34" charset="0"/>
                          <a:cs typeface="Arial" panose="020B0604020202020204" pitchFamily="34" charset="0"/>
                        </a:rPr>
                        <a:t>Event Decoder</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latin typeface="Arial" panose="020B0604020202020204" pitchFamily="34" charset="0"/>
                          <a:cs typeface="Arial" panose="020B0604020202020204" pitchFamily="34" charset="0"/>
                        </a:rPr>
                        <a:t>1.56 ( 86.19%)</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latin typeface="Arial" panose="020B0604020202020204" pitchFamily="34" charset="0"/>
                          <a:cs typeface="Arial" panose="020B0604020202020204" pitchFamily="34" charset="0"/>
                        </a:rPr>
                        <a:t>1.64 ( 90.61%)</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27415"/>
                  </a:ext>
                </a:extLst>
              </a:tr>
              <a:tr h="350879">
                <a:tc>
                  <a:txBody>
                    <a:bodyPr/>
                    <a:lstStyle/>
                    <a:p>
                      <a:pPr algn="l"/>
                      <a:r>
                        <a:rPr lang="en-US" sz="1600" b="1" dirty="0">
                          <a:latin typeface="Arial" panose="020B0604020202020204" pitchFamily="34" charset="0"/>
                          <a:cs typeface="Arial" panose="020B0604020202020204" pitchFamily="34" charset="0"/>
                        </a:rPr>
                        <a:t>Postprocessor</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latin typeface="Arial" panose="020B0604020202020204" pitchFamily="34" charset="0"/>
                          <a:cs typeface="Arial" panose="020B0604020202020204" pitchFamily="34" charset="0"/>
                        </a:rPr>
                        <a:t>0.15 ( 8.29%)</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latin typeface="Arial" panose="020B0604020202020204" pitchFamily="34" charset="0"/>
                          <a:cs typeface="Arial" panose="020B0604020202020204" pitchFamily="34" charset="0"/>
                        </a:rPr>
                        <a:t>1.79 ( 98.90%)</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594204"/>
                  </a:ext>
                </a:extLst>
              </a:tr>
              <a:tr h="276835">
                <a:tc>
                  <a:txBody>
                    <a:bodyPr/>
                    <a:lstStyle/>
                    <a:p>
                      <a:pPr algn="l"/>
                      <a:r>
                        <a:rPr lang="en-US" sz="1600" b="1">
                          <a:latin typeface="Arial" panose="020B0604020202020204" pitchFamily="34" charset="0"/>
                          <a:cs typeface="Arial" panose="020B0604020202020204" pitchFamily="34" charset="0"/>
                        </a:rPr>
                        <a:t>Visualizer</a:t>
                      </a:r>
                      <a:endParaRPr lang="en-US" sz="1600" b="1" dirty="0">
                        <a:latin typeface="Arial" panose="020B0604020202020204" pitchFamily="34" charset="0"/>
                        <a:cs typeface="Arial" panose="020B0604020202020204" pitchFamily="34" charset="0"/>
                      </a:endParaRP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latin typeface="Arial" panose="020B0604020202020204" pitchFamily="34" charset="0"/>
                          <a:cs typeface="Arial" panose="020B0604020202020204" pitchFamily="34" charset="0"/>
                        </a:rPr>
                        <a:t>0.02 ( 1.10%)</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latin typeface="Arial" panose="020B0604020202020204" pitchFamily="34" charset="0"/>
                          <a:cs typeface="Arial" panose="020B0604020202020204" pitchFamily="34" charset="0"/>
                        </a:rPr>
                        <a:t>1.81 (100%)</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673836"/>
                  </a:ext>
                </a:extLst>
              </a:tr>
              <a:tr h="298463">
                <a:tc>
                  <a:txBody>
                    <a:bodyPr/>
                    <a:lstStyle/>
                    <a:p>
                      <a:pPr algn="l"/>
                      <a:r>
                        <a:rPr lang="en-US" sz="1800" b="1" dirty="0">
                          <a:latin typeface="Arial" panose="020B0604020202020204" pitchFamily="34" charset="0"/>
                          <a:cs typeface="Arial" panose="020B0604020202020204" pitchFamily="34" charset="0"/>
                        </a:rPr>
                        <a:t>Total</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1" dirty="0">
                          <a:latin typeface="Arial" panose="020B0604020202020204" pitchFamily="34" charset="0"/>
                          <a:cs typeface="Arial" panose="020B0604020202020204" pitchFamily="34" charset="0"/>
                        </a:rPr>
                        <a:t>1.81 (100%)</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1" dirty="0">
                          <a:latin typeface="Arial" panose="020B0604020202020204" pitchFamily="34" charset="0"/>
                          <a:cs typeface="Arial" panose="020B0604020202020204" pitchFamily="34" charset="0"/>
                        </a:rPr>
                        <a:t>1.81 (100%)</a:t>
                      </a:r>
                    </a:p>
                  </a:txBody>
                  <a:tcPr marL="73152" marR="73152"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00462"/>
                  </a:ext>
                </a:extLst>
              </a:tr>
            </a:tbl>
          </a:graphicData>
        </a:graphic>
      </p:graphicFrame>
      <p:sp>
        <p:nvSpPr>
          <p:cNvPr id="35" name="TextBox 34">
            <a:extLst>
              <a:ext uri="{FF2B5EF4-FFF2-40B4-BE49-F238E27FC236}">
                <a16:creationId xmlns:a16="http://schemas.microsoft.com/office/drawing/2014/main" id="{8F88296C-8E78-469C-922E-3BD5F779EF73}"/>
              </a:ext>
            </a:extLst>
          </p:cNvPr>
          <p:cNvSpPr txBox="1"/>
          <p:nvPr/>
        </p:nvSpPr>
        <p:spPr>
          <a:xfrm>
            <a:off x="28084686" y="11435316"/>
            <a:ext cx="7301652" cy="369332"/>
          </a:xfrm>
          <a:prstGeom prst="rect">
            <a:avLst/>
          </a:prstGeom>
          <a:noFill/>
        </p:spPr>
        <p:txBody>
          <a:bodyPr wrap="square" rtlCol="0">
            <a:spAutoFit/>
          </a:bodyPr>
          <a:lstStyle/>
          <a:p>
            <a:pPr marL="0" marR="0" algn="ctr">
              <a:spcBef>
                <a:spcPts val="0"/>
              </a:spcBef>
            </a:pPr>
            <a:r>
              <a:rPr lang="en-US" sz="1800" b="1" dirty="0">
                <a:effectLst/>
                <a:latin typeface="Arial" panose="020B0604020202020204" pitchFamily="34" charset="0"/>
                <a:ea typeface="SimSun" panose="02010600030101010101" pitchFamily="2" charset="-122"/>
                <a:cs typeface="Arial" panose="020B0604020202020204" pitchFamily="34" charset="0"/>
              </a:rPr>
              <a:t>Table 2. The delay in each module</a:t>
            </a:r>
          </a:p>
        </p:txBody>
      </p:sp>
      <p:sp>
        <p:nvSpPr>
          <p:cNvPr id="42" name="TextBox 41">
            <a:extLst>
              <a:ext uri="{FF2B5EF4-FFF2-40B4-BE49-F238E27FC236}">
                <a16:creationId xmlns:a16="http://schemas.microsoft.com/office/drawing/2014/main" id="{7566A71E-57F2-4011-A177-6F4792D85FD0}"/>
              </a:ext>
            </a:extLst>
          </p:cNvPr>
          <p:cNvSpPr txBox="1"/>
          <p:nvPr/>
        </p:nvSpPr>
        <p:spPr>
          <a:xfrm>
            <a:off x="20319915" y="26526357"/>
            <a:ext cx="6149965" cy="369332"/>
          </a:xfrm>
          <a:prstGeom prst="rect">
            <a:avLst/>
          </a:prstGeom>
          <a:noFill/>
        </p:spPr>
        <p:txBody>
          <a:bodyPr wrap="square" rtlCol="0">
            <a:spAutoFit/>
          </a:bodyPr>
          <a:lstStyle/>
          <a:p>
            <a:pPr marL="0" marR="0" algn="ctr">
              <a:spcBef>
                <a:spcPts val="0"/>
              </a:spcBef>
            </a:pPr>
            <a:r>
              <a:rPr lang="en-US" sz="1800" b="1" dirty="0">
                <a:effectLst/>
                <a:latin typeface="Arial" panose="020B0604020202020204" pitchFamily="34" charset="0"/>
                <a:ea typeface="SimSun" panose="02010600030101010101" pitchFamily="2" charset="-122"/>
                <a:cs typeface="Arial" panose="020B0604020202020204" pitchFamily="34" charset="0"/>
              </a:rPr>
              <a:t>Figure 6: S</a:t>
            </a:r>
            <a:r>
              <a:rPr lang="en-US" sz="1800" b="1" dirty="0">
                <a:latin typeface="Arial" panose="020B0604020202020204" pitchFamily="34" charset="0"/>
                <a:ea typeface="SimSun" panose="02010600030101010101" pitchFamily="2" charset="-122"/>
                <a:cs typeface="Arial" panose="020B0604020202020204" pitchFamily="34" charset="0"/>
              </a:rPr>
              <a:t>eizure onset detection latency</a:t>
            </a:r>
            <a:endParaRPr lang="en-US" sz="1800" b="1" dirty="0">
              <a:effectLst/>
              <a:latin typeface="Arial" panose="020B0604020202020204" pitchFamily="34" charset="0"/>
              <a:ea typeface="SimSun" panose="02010600030101010101" pitchFamily="2" charset="-122"/>
              <a:cs typeface="Arial" panose="020B0604020202020204" pitchFamily="34" charset="0"/>
            </a:endParaRPr>
          </a:p>
        </p:txBody>
      </p:sp>
      <p:pic>
        <p:nvPicPr>
          <p:cNvPr id="8" name="Picture 7" descr="Chart, bar chart&#10;&#10;Description automatically generated">
            <a:extLst>
              <a:ext uri="{FF2B5EF4-FFF2-40B4-BE49-F238E27FC236}">
                <a16:creationId xmlns:a16="http://schemas.microsoft.com/office/drawing/2014/main" id="{635F5AFA-1EFC-4C75-8744-90875F7BE2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136618" y="22964573"/>
            <a:ext cx="6516558" cy="3390372"/>
          </a:xfrm>
          <a:prstGeom prst="rect">
            <a:avLst/>
          </a:prstGeom>
        </p:spPr>
      </p:pic>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27874</TotalTime>
  <Words>1360</Words>
  <Application>Microsoft Office PowerPoint</Application>
  <PresentationFormat>Custom</PresentationFormat>
  <Paragraphs>125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Monotype Corsiva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Nabila Shawki</cp:lastModifiedBy>
  <cp:revision>1016</cp:revision>
  <dcterms:created xsi:type="dcterms:W3CDTF">2015-07-15T21:31:39Z</dcterms:created>
  <dcterms:modified xsi:type="dcterms:W3CDTF">2020-12-05T02:06:09Z</dcterms:modified>
</cp:coreProperties>
</file>