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388" r:id="rId2"/>
    <p:sldId id="402" r:id="rId3"/>
    <p:sldId id="333" r:id="rId4"/>
    <p:sldId id="378" r:id="rId5"/>
    <p:sldId id="377" r:id="rId6"/>
    <p:sldId id="398" r:id="rId7"/>
    <p:sldId id="379" r:id="rId8"/>
    <p:sldId id="336" r:id="rId9"/>
    <p:sldId id="337" r:id="rId10"/>
    <p:sldId id="401" r:id="rId11"/>
    <p:sldId id="387" r:id="rId12"/>
    <p:sldId id="400" r:id="rId13"/>
    <p:sldId id="338" r:id="rId14"/>
    <p:sldId id="390" r:id="rId15"/>
    <p:sldId id="392" r:id="rId16"/>
    <p:sldId id="397" r:id="rId17"/>
    <p:sldId id="399" r:id="rId18"/>
    <p:sldId id="375" r:id="rId19"/>
    <p:sldId id="381" r:id="rId20"/>
  </p:sldIdLst>
  <p:sldSz cx="9144000" cy="6858000" type="screen4x3"/>
  <p:notesSz cx="6997700" cy="9271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892034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892034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892034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892034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892034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892034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892034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892034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892034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7E"/>
    <a:srgbClr val="33338F"/>
    <a:srgbClr val="FFFFFF"/>
    <a:srgbClr val="FAFAFA"/>
    <a:srgbClr val="88002B"/>
    <a:srgbClr val="8F0024"/>
    <a:srgbClr val="89203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697" autoAdjust="0"/>
    <p:restoredTop sz="94607" autoAdjust="0"/>
  </p:normalViewPr>
  <p:slideViewPr>
    <p:cSldViewPr>
      <p:cViewPr varScale="1">
        <p:scale>
          <a:sx n="122" d="100"/>
          <a:sy n="122" d="100"/>
        </p:scale>
        <p:origin x="-864" y="-102"/>
      </p:cViewPr>
      <p:guideLst>
        <p:guide orient="horz" pos="480"/>
        <p:guide pos="14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956" y="-84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7.wmf"/><Relationship Id="rId7" Type="http://schemas.openxmlformats.org/officeDocument/2006/relationships/image" Target="../media/image1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93F7EA76-67D3-47AF-BD28-7B02463D8A8C}" type="datetime1">
              <a:rPr lang="en-US"/>
              <a:pPr>
                <a:defRPr/>
              </a:pPr>
              <a:t>9/18/2008</a:t>
            </a:fld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F1AC7BCE-2BFC-4C98-85C6-6B267B127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7CF9723B-52FF-4AE9-B818-84C9CE051EC0}" type="datetime1">
              <a:rPr lang="en-US"/>
              <a:pPr>
                <a:defRPr/>
              </a:pPr>
              <a:t>9/18/2008</a:t>
            </a:fld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5F527F1B-9282-458A-84EC-A3E3D3910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C9D9FD-BD0D-46F4-8D61-1D774EE9F812}" type="slidenum">
              <a:rPr lang="en-US" smtClean="0"/>
              <a:pPr/>
              <a:t>0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4403725"/>
            <a:ext cx="6503987" cy="46132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A18E50-956F-4305-B803-2556DFFF9A9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25A4D-8EF1-4A29-9719-5EB33AC512B2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3E2F5-2F9B-41AC-9658-F30A916D0EC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8F5FF-B4F1-4D8F-8CE4-42598A44199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99F27-720D-42F6-9747-0609E2A19E0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61925"/>
            <a:ext cx="2171700" cy="125571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61925"/>
            <a:ext cx="6362700" cy="1255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1925"/>
            <a:ext cx="4267200" cy="352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1925"/>
            <a:ext cx="4267200" cy="100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4338"/>
            <a:ext cx="4267200" cy="100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1925"/>
            <a:ext cx="4267200" cy="352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925"/>
            <a:ext cx="4267200" cy="352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1925"/>
            <a:ext cx="4267200" cy="35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925"/>
            <a:ext cx="4267200" cy="35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1925"/>
            <a:ext cx="868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</p:txBody>
      </p:sp>
      <p:sp>
        <p:nvSpPr>
          <p:cNvPr id="249859" name="Text Box 3"/>
          <p:cNvSpPr txBox="1">
            <a:spLocks noChangeArrowheads="1"/>
          </p:cNvSpPr>
          <p:nvPr userDrawn="1"/>
        </p:nvSpPr>
        <p:spPr bwMode="auto">
          <a:xfrm>
            <a:off x="228600" y="6400800"/>
            <a:ext cx="3352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endParaRPr lang="en-US" sz="1000" b="1" i="1">
              <a:solidFill>
                <a:srgbClr val="88002B"/>
              </a:solidFill>
              <a:latin typeface="Arial" charset="0"/>
            </a:endParaRPr>
          </a:p>
        </p:txBody>
      </p:sp>
      <p:sp>
        <p:nvSpPr>
          <p:cNvPr id="249860" name="Text Box 4"/>
          <p:cNvSpPr txBox="1">
            <a:spLocks noChangeArrowheads="1"/>
          </p:cNvSpPr>
          <p:nvPr userDrawn="1"/>
        </p:nvSpPr>
        <p:spPr bwMode="auto">
          <a:xfrm>
            <a:off x="7296150" y="6384925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91440" rIns="0" bIns="91440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1000" b="1" i="1" dirty="0">
                <a:latin typeface="Arial" charset="0"/>
              </a:rPr>
              <a:t>Page </a:t>
            </a:r>
            <a:fld id="{BAB475A9-C68D-435C-B685-468D36C2ECC5}" type="slidenum">
              <a:rPr lang="en-US" sz="1000" b="1" i="1">
                <a:latin typeface="Arial" charset="0"/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b="1" i="1" dirty="0">
                <a:latin typeface="Arial" charset="0"/>
              </a:rPr>
              <a:t> of </a:t>
            </a:r>
            <a:r>
              <a:rPr lang="en-US" sz="1000" b="1" i="1" dirty="0" smtClean="0">
                <a:latin typeface="Arial" charset="0"/>
              </a:rPr>
              <a:t>18</a:t>
            </a:r>
            <a:endParaRPr lang="en-US" sz="1000" b="1" i="1" dirty="0">
              <a:latin typeface="Arial" charset="0"/>
            </a:endParaRPr>
          </a:p>
        </p:txBody>
      </p:sp>
      <p:sp>
        <p:nvSpPr>
          <p:cNvPr id="249861" name="Rectangle 5"/>
          <p:cNvSpPr>
            <a:spLocks noChangeArrowheads="1"/>
          </p:cNvSpPr>
          <p:nvPr userDrawn="1"/>
        </p:nvSpPr>
        <p:spPr bwMode="auto">
          <a:xfrm>
            <a:off x="228600" y="563563"/>
            <a:ext cx="8686800" cy="46037"/>
          </a:xfrm>
          <a:prstGeom prst="rect">
            <a:avLst/>
          </a:prstGeom>
          <a:gradFill rotWithShape="0">
            <a:gsLst>
              <a:gs pos="0">
                <a:srgbClr val="88002B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49862" name="Rectangle 6"/>
          <p:cNvSpPr>
            <a:spLocks noChangeArrowheads="1"/>
          </p:cNvSpPr>
          <p:nvPr userDrawn="1"/>
        </p:nvSpPr>
        <p:spPr bwMode="auto">
          <a:xfrm>
            <a:off x="228600" y="6354763"/>
            <a:ext cx="8686800" cy="46037"/>
          </a:xfrm>
          <a:prstGeom prst="rect">
            <a:avLst/>
          </a:prstGeom>
          <a:gradFill rotWithShape="0">
            <a:gsLst>
              <a:gs pos="0">
                <a:srgbClr val="88002B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49863" name="Text Box 7"/>
          <p:cNvSpPr txBox="1">
            <a:spLocks noChangeArrowheads="1"/>
          </p:cNvSpPr>
          <p:nvPr userDrawn="1"/>
        </p:nvSpPr>
        <p:spPr bwMode="auto">
          <a:xfrm>
            <a:off x="228600" y="6400800"/>
            <a:ext cx="495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92034"/>
                </a:solidFill>
                <a:latin typeface="Arial" pitchFamily="34" charset="0"/>
                <a:cs typeface="Times New Roman" pitchFamily="18" charset="0"/>
              </a:rPr>
              <a:t>Nonlinear Mixture Autoregressive Hidden Markov Models for Speech Recognition</a:t>
            </a:r>
            <a:endParaRPr lang="en-US" sz="1400" b="1" dirty="0">
              <a:latin typeface="Times New Roman" pitchFamily="18" charset="0"/>
            </a:endParaRPr>
          </a:p>
        </p:txBody>
      </p:sp>
      <p:pic>
        <p:nvPicPr>
          <p:cNvPr id="5128" name="Picture 9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458200" y="6330950"/>
            <a:ext cx="457200" cy="450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89203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88002B"/>
          </a:solidFill>
          <a:latin typeface="Helvetic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8002B"/>
          </a:solidFill>
          <a:latin typeface="Helvetic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8002B"/>
          </a:solidFill>
          <a:latin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8002B"/>
          </a:solidFill>
          <a:latin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8002B"/>
          </a:solidFill>
          <a:latin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8002B"/>
          </a:solidFill>
          <a:latin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8002B"/>
          </a:solidFill>
          <a:latin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8002B"/>
          </a:solidFill>
          <a:latin typeface="Helvetic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233363" y="304800"/>
            <a:ext cx="8605837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609600"/>
            <a:ext cx="848360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5000"/>
              </a:lnSpc>
            </a:pPr>
            <a:r>
              <a:rPr lang="en-US" sz="2800" b="1" dirty="0" smtClean="0">
                <a:solidFill>
                  <a:srgbClr val="892034"/>
                </a:solidFill>
                <a:latin typeface="Arial" pitchFamily="34" charset="0"/>
                <a:cs typeface="Times New Roman" pitchFamily="18" charset="0"/>
              </a:rPr>
              <a:t>Nonlinear Mixture Autoregressive Hidden Markov Models for Speech Recognition</a:t>
            </a:r>
            <a:endParaRPr lang="en-US" sz="2800" b="1" dirty="0" smtClean="0">
              <a:solidFill>
                <a:srgbClr val="892034"/>
              </a:solidFill>
              <a:latin typeface="Arial" pitchFamily="34" charset="0"/>
            </a:endParaRPr>
          </a:p>
        </p:txBody>
      </p:sp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457200" y="114300"/>
            <a:ext cx="1600200" cy="457200"/>
            <a:chOff x="288" y="72"/>
            <a:chExt cx="1008" cy="288"/>
          </a:xfrm>
        </p:grpSpPr>
        <p:sp>
          <p:nvSpPr>
            <p:cNvPr id="6158" name="Rectangle 7"/>
            <p:cNvSpPr>
              <a:spLocks noChangeArrowheads="1"/>
            </p:cNvSpPr>
            <p:nvPr/>
          </p:nvSpPr>
          <p:spPr bwMode="auto">
            <a:xfrm>
              <a:off x="288" y="144"/>
              <a:ext cx="100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59" name="Picture 8" descr="Wordmar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4" y="72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9" name="Text Box 15"/>
          <p:cNvSpPr txBox="1">
            <a:spLocks noChangeArrowheads="1"/>
          </p:cNvSpPr>
          <p:nvPr/>
        </p:nvSpPr>
        <p:spPr bwMode="auto">
          <a:xfrm>
            <a:off x="304800" y="4953000"/>
            <a:ext cx="85344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en-US" sz="1800" b="1" dirty="0">
                <a:solidFill>
                  <a:srgbClr val="33338F"/>
                </a:solidFill>
              </a:rPr>
              <a:t>S. </a:t>
            </a:r>
            <a:r>
              <a:rPr lang="en-US" sz="1800" b="1" dirty="0" err="1">
                <a:solidFill>
                  <a:srgbClr val="33338F"/>
                </a:solidFill>
              </a:rPr>
              <a:t>Srinivasan</a:t>
            </a:r>
            <a:r>
              <a:rPr lang="en-US" sz="1800" b="1" dirty="0"/>
              <a:t>, T. Ma, D. May, G. </a:t>
            </a:r>
            <a:r>
              <a:rPr lang="en-US" sz="1800" b="1" dirty="0" err="1"/>
              <a:t>Lazarou</a:t>
            </a:r>
            <a:r>
              <a:rPr lang="en-US" sz="1800" b="1" dirty="0"/>
              <a:t> and J. </a:t>
            </a:r>
            <a:r>
              <a:rPr lang="en-US" sz="1800" b="1" dirty="0" err="1"/>
              <a:t>Picone</a:t>
            </a:r>
            <a:endParaRPr lang="en-US" sz="1800" b="1" dirty="0">
              <a:solidFill>
                <a:srgbClr val="333399"/>
              </a:solidFill>
            </a:endParaRPr>
          </a:p>
          <a:p>
            <a:r>
              <a:rPr lang="en-US" sz="1800" b="1" dirty="0"/>
              <a:t>Department of Electrical and Computer Engineering</a:t>
            </a:r>
          </a:p>
          <a:p>
            <a:r>
              <a:rPr lang="en-US" sz="1800" b="1" dirty="0"/>
              <a:t>Mississippi State University</a:t>
            </a:r>
          </a:p>
          <a:p>
            <a:r>
              <a:rPr lang="en-US" sz="1200" b="1" dirty="0">
                <a:solidFill>
                  <a:srgbClr val="333399"/>
                </a:solidFill>
              </a:rPr>
              <a:t>URL:</a:t>
            </a:r>
            <a:r>
              <a:rPr lang="en-US" sz="14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1200" b="1" dirty="0"/>
              <a:t>http://www.ece.msstate.edu/research/isip/publications/conferences/interspeech/2008/mar_hmm/</a:t>
            </a:r>
          </a:p>
        </p:txBody>
      </p:sp>
      <p:pic>
        <p:nvPicPr>
          <p:cNvPr id="6151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8638" y="6343650"/>
            <a:ext cx="533400" cy="51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7200" y="61076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/>
              <a:t>This material is based upon work supported by the National Science Foundation under Grant No. IIS-0414450. Any opinions, findings, and conclusions or recommendations expressed in this material are those of the author(s) and do not necessarily reflect the views of the National Science Foundation.</a:t>
            </a:r>
            <a:endParaRPr lang="en-US" sz="900" dirty="0"/>
          </a:p>
        </p:txBody>
      </p:sp>
      <p:pic>
        <p:nvPicPr>
          <p:cNvPr id="18" name="Picture 17" descr="plot_sn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352800"/>
            <a:ext cx="2743200" cy="137160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3352800"/>
            <a:ext cx="327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1828800"/>
            <a:ext cx="365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MAR Parameter Estimation Using EM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059" name="Text Box 50"/>
          <p:cNvSpPr txBox="1">
            <a:spLocks noChangeArrowheads="1"/>
          </p:cNvSpPr>
          <p:nvPr/>
        </p:nvSpPr>
        <p:spPr bwMode="auto">
          <a:xfrm>
            <a:off x="185736" y="7620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8600" lvl="1" indent="-228600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 smtClean="0">
                <a:solidFill>
                  <a:srgbClr val="33338F"/>
                </a:solidFill>
                <a:cs typeface="Times New Roman" pitchFamily="18" charset="0"/>
              </a:rPr>
              <a:t>M-step:</a:t>
            </a:r>
          </a:p>
          <a:p>
            <a:pPr marL="228600" lvl="1" indent="-228600" algn="l" eaLnBrk="0" hangingPunct="0">
              <a:spcAft>
                <a:spcPct val="50000"/>
              </a:spcAft>
            </a:pPr>
            <a:r>
              <a:rPr lang="en-US" sz="1800" b="1" dirty="0" smtClean="0">
                <a:solidFill>
                  <a:srgbClr val="33338F"/>
                </a:solidFill>
                <a:cs typeface="Times New Roman" pitchFamily="18" charset="0"/>
              </a:rPr>
              <a:t>	</a:t>
            </a:r>
            <a:r>
              <a:rPr lang="en-US" sz="1800" b="1" dirty="0" smtClean="0">
                <a:cs typeface="Times New Roman" pitchFamily="18" charset="0"/>
              </a:rPr>
              <a:t>Parameter Updates</a:t>
            </a:r>
          </a:p>
          <a:p>
            <a:pPr marL="228600" lvl="1" indent="-228600" algn="l" eaLnBrk="0" hangingPunct="0">
              <a:spcAft>
                <a:spcPct val="50000"/>
              </a:spcAft>
            </a:pPr>
            <a:endParaRPr lang="en-US" sz="1800" b="1" dirty="0" smtClean="0">
              <a:cs typeface="Times New Roman" pitchFamily="18" charset="0"/>
            </a:endParaRPr>
          </a:p>
          <a:p>
            <a:pPr marL="228600" lvl="1" indent="-228600" algn="l" eaLnBrk="0" hangingPunct="0">
              <a:spcAft>
                <a:spcPct val="50000"/>
              </a:spcAft>
            </a:pPr>
            <a:endParaRPr lang="en-US" sz="1800" b="1" dirty="0" smtClean="0">
              <a:cs typeface="Times New Roman" pitchFamily="18" charset="0"/>
            </a:endParaRPr>
          </a:p>
          <a:p>
            <a:pPr marL="228600" lvl="1" indent="-228600" algn="l" eaLnBrk="0" hangingPunct="0">
              <a:spcAft>
                <a:spcPct val="50000"/>
              </a:spcAft>
            </a:pPr>
            <a:endParaRPr lang="en-US" sz="1800" b="1" dirty="0" smtClean="0">
              <a:cs typeface="Times New Roman" pitchFamily="18" charset="0"/>
            </a:endParaRPr>
          </a:p>
          <a:p>
            <a:pPr marL="228600" lvl="1" indent="-228600" algn="l" eaLnBrk="0" hangingPunct="0">
              <a:spcAft>
                <a:spcPct val="50000"/>
              </a:spcAft>
            </a:pPr>
            <a:endParaRPr lang="en-US" sz="1800" b="1" dirty="0" smtClean="0">
              <a:cs typeface="Times New Roman" pitchFamily="18" charset="0"/>
            </a:endParaRPr>
          </a:p>
          <a:p>
            <a:pPr marL="228600" lvl="1" indent="-228600" algn="l" eaLnBrk="0" hangingPunct="0">
              <a:spcAft>
                <a:spcPct val="50000"/>
              </a:spcAft>
            </a:pPr>
            <a:endParaRPr lang="en-US" sz="1800" b="1" dirty="0" smtClean="0">
              <a:cs typeface="Times New Roman" pitchFamily="18" charset="0"/>
            </a:endParaRPr>
          </a:p>
          <a:p>
            <a:pPr marL="228600" lvl="1" indent="-228600" algn="l" eaLnBrk="0" hangingPunct="0">
              <a:spcAft>
                <a:spcPct val="50000"/>
              </a:spcAft>
            </a:pPr>
            <a:endParaRPr lang="en-US" sz="1800" b="1" dirty="0" smtClean="0">
              <a:cs typeface="Times New Roman" pitchFamily="18" charset="0"/>
            </a:endParaRPr>
          </a:p>
          <a:p>
            <a:pPr marL="228600" lvl="1" indent="-228600" algn="l" eaLnBrk="0" hangingPunct="0">
              <a:spcAft>
                <a:spcPct val="50000"/>
              </a:spcAft>
            </a:pPr>
            <a:endParaRPr lang="en-US" sz="1800" b="1" dirty="0" smtClean="0">
              <a:cs typeface="Times New Roman" pitchFamily="18" charset="0"/>
            </a:endParaRPr>
          </a:p>
          <a:p>
            <a:pPr marL="228600" lvl="1" indent="-228600" algn="l" eaLnBrk="0" hangingPunct="0">
              <a:spcAft>
                <a:spcPct val="50000"/>
              </a:spcAft>
            </a:pPr>
            <a:endParaRPr lang="en-US" sz="1800" b="1" dirty="0" smtClean="0">
              <a:cs typeface="Times New Roman" pitchFamily="18" charset="0"/>
            </a:endParaRPr>
          </a:p>
          <a:p>
            <a:pPr marL="228600" lvl="1" algn="l" eaLnBrk="0" hangingPunct="0">
              <a:lnSpc>
                <a:spcPct val="150000"/>
              </a:lnSpc>
              <a:spcAft>
                <a:spcPct val="50000"/>
              </a:spcAft>
            </a:pPr>
            <a:endParaRPr lang="en-US" sz="1800" b="1" dirty="0" smtClean="0">
              <a:cs typeface="Times New Roman" pitchFamily="18" charset="0"/>
            </a:endParaRPr>
          </a:p>
          <a:p>
            <a:pPr marL="228600" lvl="1" algn="l" eaLnBrk="0" hangingPunct="0">
              <a:lnSpc>
                <a:spcPct val="150000"/>
              </a:lnSpc>
              <a:spcAft>
                <a:spcPct val="50000"/>
              </a:spcAft>
            </a:pPr>
            <a:r>
              <a:rPr lang="en-US" sz="1800" b="1" dirty="0" smtClean="0">
                <a:cs typeface="Times New Roman" pitchFamily="18" charset="0"/>
              </a:rPr>
              <a:t>Again, for</a:t>
            </a:r>
            <a:r>
              <a:rPr lang="en-US" sz="1800" b="1" dirty="0" smtClean="0"/>
              <a:t> GMM-HMM,                for           , and          is the component mean, reducing to the familiar EM equations.</a:t>
            </a:r>
            <a:endParaRPr lang="en-US" sz="1800" b="1" dirty="0" smtClean="0">
              <a:cs typeface="Times New Roman" pitchFamily="18" charset="0"/>
            </a:endParaRPr>
          </a:p>
          <a:p>
            <a:pPr marL="569913" lvl="1" indent="-236538" algn="l" eaLnBrk="0" hangingPunct="0">
              <a:spcAft>
                <a:spcPct val="50000"/>
              </a:spcAft>
            </a:pPr>
            <a:endParaRPr lang="en-US" sz="1800" b="1" dirty="0">
              <a:cs typeface="Times New Roman" pitchFamily="18" charset="0"/>
            </a:endParaRPr>
          </a:p>
          <a:p>
            <a:pPr marL="569913" lvl="1" indent="-236538" algn="l" eaLnBrk="0" hangingPunct="0">
              <a:spcAft>
                <a:spcPct val="50000"/>
              </a:spcAft>
              <a:buFontTx/>
              <a:buChar char="•"/>
            </a:pPr>
            <a:endParaRPr lang="en-US" sz="1800" b="1" dirty="0">
              <a:cs typeface="Times New Roman" pitchFamily="18" charset="0"/>
            </a:endParaRPr>
          </a:p>
          <a:p>
            <a:pPr marL="569913" lvl="1" indent="-236538" algn="l" eaLnBrk="0" hangingPunct="0">
              <a:spcAft>
                <a:spcPct val="50000"/>
              </a:spcAft>
              <a:buFontTx/>
              <a:buChar char="•"/>
            </a:pPr>
            <a:endParaRPr lang="en-US" sz="1800" b="1" dirty="0"/>
          </a:p>
          <a:p>
            <a:pPr marL="230188" indent="-230188" algn="l" eaLnBrk="0" hangingPunct="0">
              <a:spcAft>
                <a:spcPct val="50000"/>
              </a:spcAft>
            </a:pPr>
            <a:r>
              <a:rPr lang="en-US" sz="1800" b="1" dirty="0"/>
              <a:t>	</a:t>
            </a:r>
            <a:endParaRPr lang="en-US" sz="1800" b="1" dirty="0">
              <a:cs typeface="Times New Roman" pitchFamily="18" charset="0"/>
            </a:endParaRPr>
          </a:p>
        </p:txBody>
      </p:sp>
      <p:graphicFrame>
        <p:nvGraphicFramePr>
          <p:cNvPr id="2052" name="Object 1028"/>
          <p:cNvGraphicFramePr>
            <a:graphicFrameLocks noChangeAspect="1"/>
          </p:cNvGraphicFramePr>
          <p:nvPr/>
        </p:nvGraphicFramePr>
        <p:xfrm>
          <a:off x="1143000" y="1524000"/>
          <a:ext cx="2503714" cy="1298222"/>
        </p:xfrm>
        <a:graphic>
          <a:graphicData uri="http://schemas.openxmlformats.org/presentationml/2006/ole">
            <p:oleObj spid="_x0000_s30724" name="Equation" r:id="rId3" imgW="711000" imgH="533160" progId="Equation.3">
              <p:embed/>
            </p:oleObj>
          </a:graphicData>
        </a:graphic>
      </p:graphicFrame>
      <p:graphicFrame>
        <p:nvGraphicFramePr>
          <p:cNvPr id="2053" name="Object 1029"/>
          <p:cNvGraphicFramePr>
            <a:graphicFrameLocks noChangeAspect="1"/>
          </p:cNvGraphicFramePr>
          <p:nvPr/>
        </p:nvGraphicFramePr>
        <p:xfrm>
          <a:off x="2209800" y="4724400"/>
          <a:ext cx="1219199" cy="505522"/>
        </p:xfrm>
        <a:graphic>
          <a:graphicData uri="http://schemas.openxmlformats.org/presentationml/2006/ole">
            <p:oleObj spid="_x0000_s30725" name="Equation" r:id="rId4" imgW="520560" imgH="215640" progId="Equation.3">
              <p:embed/>
            </p:oleObj>
          </a:graphicData>
        </a:graphic>
      </p:graphicFrame>
      <p:graphicFrame>
        <p:nvGraphicFramePr>
          <p:cNvPr id="2054" name="Object 1030"/>
          <p:cNvGraphicFramePr>
            <a:graphicFrameLocks noChangeAspect="1"/>
          </p:cNvGraphicFramePr>
          <p:nvPr/>
        </p:nvGraphicFramePr>
        <p:xfrm>
          <a:off x="381000" y="2895600"/>
          <a:ext cx="4464796" cy="1766864"/>
        </p:xfrm>
        <a:graphic>
          <a:graphicData uri="http://schemas.openxmlformats.org/presentationml/2006/ole">
            <p:oleObj spid="_x0000_s30726" name="Equation" r:id="rId5" imgW="2209680" imgH="711000" progId="Equation.3">
              <p:embed/>
            </p:oleObj>
          </a:graphicData>
        </a:graphic>
      </p:graphicFrame>
      <p:graphicFrame>
        <p:nvGraphicFramePr>
          <p:cNvPr id="2055" name="Object 1031"/>
          <p:cNvGraphicFramePr>
            <a:graphicFrameLocks noChangeAspect="1"/>
          </p:cNvGraphicFramePr>
          <p:nvPr/>
        </p:nvGraphicFramePr>
        <p:xfrm>
          <a:off x="5029200" y="3048000"/>
          <a:ext cx="3481607" cy="990600"/>
        </p:xfrm>
        <a:graphic>
          <a:graphicData uri="http://schemas.openxmlformats.org/presentationml/2006/ole">
            <p:oleObj spid="_x0000_s30727" name="Equation" r:id="rId6" imgW="1295280" imgH="368280" progId="Equation.3">
              <p:embed/>
            </p:oleObj>
          </a:graphicData>
        </a:graphic>
      </p:graphicFrame>
      <p:graphicFrame>
        <p:nvGraphicFramePr>
          <p:cNvPr id="2056" name="Object 1032"/>
          <p:cNvGraphicFramePr>
            <a:graphicFrameLocks noChangeAspect="1"/>
          </p:cNvGraphicFramePr>
          <p:nvPr/>
        </p:nvGraphicFramePr>
        <p:xfrm>
          <a:off x="5105400" y="1676400"/>
          <a:ext cx="3352800" cy="1034645"/>
        </p:xfrm>
        <a:graphic>
          <a:graphicData uri="http://schemas.openxmlformats.org/presentationml/2006/ole">
            <p:oleObj spid="_x0000_s30728" name="Equation" r:id="rId7" imgW="1193760" imgH="368280" progId="Equation.3">
              <p:embed/>
            </p:oleObj>
          </a:graphicData>
        </a:graphic>
      </p:graphicFrame>
      <p:graphicFrame>
        <p:nvGraphicFramePr>
          <p:cNvPr id="2057" name="Object 1033"/>
          <p:cNvGraphicFramePr>
            <a:graphicFrameLocks noChangeAspect="1"/>
          </p:cNvGraphicFramePr>
          <p:nvPr/>
        </p:nvGraphicFramePr>
        <p:xfrm>
          <a:off x="4800600" y="4800600"/>
          <a:ext cx="4008120" cy="457200"/>
        </p:xfrm>
        <a:graphic>
          <a:graphicData uri="http://schemas.openxmlformats.org/presentationml/2006/ole">
            <p:oleObj spid="_x0000_s30729" name="Equation" r:id="rId8" imgW="1892160" imgH="215640" progId="Equation.3">
              <p:embed/>
            </p:oleObj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2647952" y="5403850"/>
          <a:ext cx="1120775" cy="539750"/>
        </p:xfrm>
        <a:graphic>
          <a:graphicData uri="http://schemas.openxmlformats.org/presentationml/2006/ole">
            <p:oleObj spid="_x0000_s30730" name="Equation" r:id="rId9" imgW="406080" imgH="190440" progId="Equation.3">
              <p:embed/>
            </p:oleObj>
          </a:graphicData>
        </a:graphic>
      </p:graphicFrame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4095752" y="5429250"/>
          <a:ext cx="685800" cy="431800"/>
        </p:xfrm>
        <a:graphic>
          <a:graphicData uri="http://schemas.openxmlformats.org/presentationml/2006/ole">
            <p:oleObj spid="_x0000_s30731" name="Equation" r:id="rId10" imgW="253800" imgH="152280" progId="Equation.3">
              <p:embed/>
            </p:oleObj>
          </a:graphicData>
        </a:graphic>
      </p:graphicFrame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5259389" y="5403850"/>
          <a:ext cx="665163" cy="539750"/>
        </p:xfrm>
        <a:graphic>
          <a:graphicData uri="http://schemas.openxmlformats.org/presentationml/2006/ole">
            <p:oleObj spid="_x0000_s30732" name="Equation" r:id="rId11" imgW="24120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Vector Extension of MAR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85736" y="7620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Basic formulation of MAR </a:t>
            </a:r>
            <a:r>
              <a:rPr lang="en-US" sz="1800" b="1" dirty="0" smtClean="0">
                <a:cs typeface="Times New Roman" pitchFamily="18" charset="0"/>
              </a:rPr>
              <a:t>was only </a:t>
            </a:r>
            <a:r>
              <a:rPr lang="en-US" sz="1800" b="1" dirty="0">
                <a:cs typeface="Times New Roman" pitchFamily="18" charset="0"/>
              </a:rPr>
              <a:t>for scalar time series.</a:t>
            </a: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How can we extend MAR to handle vector time series (e.g. MFCCs) without fundamental modifications to </a:t>
            </a:r>
            <a:r>
              <a:rPr lang="en-US" sz="1800" b="1" dirty="0" smtClean="0">
                <a:cs typeface="Times New Roman" pitchFamily="18" charset="0"/>
              </a:rPr>
              <a:t>the EM </a:t>
            </a:r>
            <a:r>
              <a:rPr lang="en-US" sz="1800" b="1" dirty="0">
                <a:cs typeface="Times New Roman" pitchFamily="18" charset="0"/>
              </a:rPr>
              <a:t>equations?</a:t>
            </a: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Solution: Tie MAR mixture components across scalar components using a single </a:t>
            </a:r>
            <a:r>
              <a:rPr lang="en-US" sz="1800" b="1" dirty="0" smtClean="0">
                <a:cs typeface="Times New Roman" pitchFamily="18" charset="0"/>
              </a:rPr>
              <a:t>weight estimated by combining likelihood of all scalar components for each mixture:</a:t>
            </a: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endParaRPr lang="en-US" sz="1800" b="1" dirty="0">
              <a:cs typeface="Times New Roman" pitchFamily="18" charset="0"/>
            </a:endParaRP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endParaRPr lang="en-US" sz="1800" b="1" dirty="0" smtClean="0"/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endParaRPr lang="en-US" sz="1800" b="1" dirty="0" smtClean="0"/>
          </a:p>
          <a:p>
            <a:pPr marL="230188" indent="-230188" algn="l" eaLnBrk="0" hangingPunct="0">
              <a:spcAft>
                <a:spcPct val="50000"/>
              </a:spcAft>
            </a:pPr>
            <a:endParaRPr lang="en-US" sz="1800" b="1" dirty="0" smtClean="0"/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 smtClean="0"/>
              <a:t>Pros: Only </a:t>
            </a:r>
            <a:r>
              <a:rPr lang="en-US" sz="1800" b="1" dirty="0"/>
              <a:t>simple modification to weight </a:t>
            </a:r>
            <a:r>
              <a:rPr lang="en-US" sz="1800" b="1" dirty="0" smtClean="0"/>
              <a:t>update during </a:t>
            </a:r>
            <a:r>
              <a:rPr lang="en-US" sz="1800" b="1" dirty="0"/>
              <a:t>EM </a:t>
            </a:r>
            <a:r>
              <a:rPr lang="en-US" sz="1800" b="1" dirty="0" smtClean="0"/>
              <a:t>training</a:t>
            </a:r>
            <a:r>
              <a:rPr lang="en-US" sz="1800" b="1" dirty="0"/>
              <a:t>.</a:t>
            </a: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 smtClean="0"/>
              <a:t>Cons: </a:t>
            </a:r>
            <a:r>
              <a:rPr lang="en-US" sz="1800" b="1" dirty="0"/>
              <a:t>Assumes scalar components are decoupled (except for the shared mixture weight parameter). </a:t>
            </a:r>
            <a:r>
              <a:rPr lang="en-US" sz="1800" b="1" dirty="0">
                <a:cs typeface="Times New Roman" pitchFamily="18" charset="0"/>
              </a:rPr>
              <a:t>This is similar to </a:t>
            </a:r>
            <a:r>
              <a:rPr lang="en-US" sz="1800" b="1" dirty="0" smtClean="0">
                <a:cs typeface="Times New Roman" pitchFamily="18" charset="0"/>
              </a:rPr>
              <a:t>an assumption of a diagonal covariance in GMMs </a:t>
            </a:r>
            <a:r>
              <a:rPr lang="en-US" sz="1800" b="1" dirty="0">
                <a:cs typeface="Times New Roman" pitchFamily="18" charset="0"/>
              </a:rPr>
              <a:t>– a very common assumption for MFCC features.</a:t>
            </a: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endParaRPr lang="en-US" sz="1800" b="1" dirty="0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457200" y="2790824"/>
          <a:ext cx="3048000" cy="1676400"/>
        </p:xfrm>
        <a:graphic>
          <a:graphicData uri="http://schemas.openxmlformats.org/presentationml/2006/ole">
            <p:oleObj spid="_x0000_s3075" name="Equation" r:id="rId4" imgW="1218960" imgH="698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Relationship to Other AR-HMMs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rgbClr val="33338F"/>
                </a:solidFill>
                <a:cs typeface="Times New Roman" pitchFamily="18" charset="0"/>
              </a:rPr>
              <a:t>(</a:t>
            </a:r>
            <a:r>
              <a:rPr lang="en-US" sz="1800" b="1" dirty="0" err="1" smtClean="0">
                <a:solidFill>
                  <a:srgbClr val="33338F"/>
                </a:solidFill>
                <a:cs typeface="Times New Roman" pitchFamily="18" charset="0"/>
              </a:rPr>
              <a:t>Poritz</a:t>
            </a:r>
            <a:r>
              <a:rPr lang="en-US" sz="1800" b="1" dirty="0" smtClean="0">
                <a:solidFill>
                  <a:srgbClr val="33338F"/>
                </a:solidFill>
                <a:cs typeface="Times New Roman" pitchFamily="18" charset="0"/>
              </a:rPr>
              <a:t>, 1980) </a:t>
            </a:r>
            <a:r>
              <a:rPr lang="en-US" sz="1800" b="1" dirty="0">
                <a:solidFill>
                  <a:srgbClr val="33338F"/>
                </a:solidFill>
                <a:cs typeface="Times New Roman" pitchFamily="18" charset="0"/>
              </a:rPr>
              <a:t>Linear Predictive HMM: </a:t>
            </a:r>
            <a:r>
              <a:rPr lang="en-US" sz="1800" b="1" dirty="0">
                <a:cs typeface="Times New Roman" pitchFamily="18" charset="0"/>
              </a:rPr>
              <a:t>Equivalent to MAR-HMM with a single mixture component.</a:t>
            </a: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rgbClr val="33338F"/>
                </a:solidFill>
                <a:cs typeface="Times New Roman" pitchFamily="18" charset="0"/>
              </a:rPr>
              <a:t>(Juang and </a:t>
            </a:r>
            <a:r>
              <a:rPr lang="en-US" sz="1800" b="1" dirty="0" smtClean="0">
                <a:solidFill>
                  <a:srgbClr val="33338F"/>
                </a:solidFill>
                <a:cs typeface="Times New Roman" pitchFamily="18" charset="0"/>
              </a:rPr>
              <a:t>Rabiner, 1985) </a:t>
            </a:r>
            <a:r>
              <a:rPr lang="en-US" sz="1800" b="1" dirty="0">
                <a:solidFill>
                  <a:srgbClr val="33338F"/>
                </a:solidFill>
                <a:cs typeface="Times New Roman" pitchFamily="18" charset="0"/>
              </a:rPr>
              <a:t>Mixture Autoregressive HMM: </a:t>
            </a:r>
            <a:r>
              <a:rPr lang="en-US" sz="1800" b="1" dirty="0">
                <a:cs typeface="Times New Roman" pitchFamily="18" charset="0"/>
              </a:rPr>
              <a:t>Somewhat similar to the current model investigated (even identical in name!), but with two major </a:t>
            </a:r>
            <a:r>
              <a:rPr lang="en-US" sz="1800" b="1" dirty="0" smtClean="0">
                <a:cs typeface="Times New Roman" pitchFamily="18" charset="0"/>
              </a:rPr>
              <a:t>differences:</a:t>
            </a:r>
            <a:endParaRPr lang="en-US" sz="1800" b="1" dirty="0">
              <a:cs typeface="Times New Roman" pitchFamily="18" charset="0"/>
            </a:endParaRPr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>
                <a:cs typeface="Times New Roman" pitchFamily="18" charset="0"/>
              </a:rPr>
              <a:t>Component means were assumed </a:t>
            </a:r>
            <a:r>
              <a:rPr lang="en-US" sz="1800" b="1" dirty="0" smtClean="0">
                <a:cs typeface="Times New Roman" pitchFamily="18" charset="0"/>
              </a:rPr>
              <a:t>to be zero.</a:t>
            </a:r>
            <a:endParaRPr lang="en-US" sz="1800" b="1" dirty="0">
              <a:cs typeface="Times New Roman" pitchFamily="18" charset="0"/>
            </a:endParaRPr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>
                <a:cs typeface="Times New Roman" pitchFamily="18" charset="0"/>
              </a:rPr>
              <a:t>Variances were assumed </a:t>
            </a:r>
            <a:r>
              <a:rPr lang="en-US" sz="1800" b="1" dirty="0" smtClean="0">
                <a:cs typeface="Times New Roman" pitchFamily="18" charset="0"/>
              </a:rPr>
              <a:t>to be equal </a:t>
            </a:r>
            <a:r>
              <a:rPr lang="en-US" sz="1800" b="1" dirty="0">
                <a:cs typeface="Times New Roman" pitchFamily="18" charset="0"/>
              </a:rPr>
              <a:t>across </a:t>
            </a:r>
            <a:r>
              <a:rPr lang="en-US" sz="1800" b="1" dirty="0" smtClean="0">
                <a:cs typeface="Times New Roman" pitchFamily="18" charset="0"/>
              </a:rPr>
              <a:t>components.</a:t>
            </a:r>
            <a:endParaRPr lang="en-US" sz="1800" b="1" dirty="0">
              <a:cs typeface="Times New Roman" pitchFamily="18" charset="0"/>
            </a:endParaRP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rgbClr val="33338F"/>
                </a:solidFill>
                <a:cs typeface="Times New Roman" pitchFamily="18" charset="0"/>
              </a:rPr>
              <a:t>(Ephraim and </a:t>
            </a:r>
            <a:r>
              <a:rPr lang="en-US" sz="1800" b="1" dirty="0" smtClean="0">
                <a:solidFill>
                  <a:srgbClr val="33338F"/>
                </a:solidFill>
                <a:cs typeface="Times New Roman" pitchFamily="18" charset="0"/>
              </a:rPr>
              <a:t>Robert, 2005) </a:t>
            </a:r>
            <a:r>
              <a:rPr lang="en-US" sz="1800" b="1" dirty="0">
                <a:solidFill>
                  <a:srgbClr val="33338F"/>
                </a:solidFill>
                <a:cs typeface="Times New Roman" pitchFamily="18" charset="0"/>
              </a:rPr>
              <a:t>Switching AR-HMM: </a:t>
            </a:r>
            <a:r>
              <a:rPr lang="en-US" sz="1800" b="1" dirty="0">
                <a:cs typeface="Times New Roman" pitchFamily="18" charset="0"/>
              </a:rPr>
              <a:t>Restricted to single-component MAR-HMM.</a:t>
            </a: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All the above </a:t>
            </a:r>
            <a:r>
              <a:rPr lang="en-US" sz="1800" b="1" dirty="0" smtClean="0">
                <a:cs typeface="Times New Roman" pitchFamily="18" charset="0"/>
              </a:rPr>
              <a:t>were applied to scalar time series with speech </a:t>
            </a:r>
            <a:r>
              <a:rPr lang="en-US" sz="1800" b="1" dirty="0">
                <a:cs typeface="Times New Roman" pitchFamily="18" charset="0"/>
              </a:rPr>
              <a:t>samples as </a:t>
            </a:r>
            <a:r>
              <a:rPr lang="en-US" sz="1800" b="1" dirty="0" smtClean="0">
                <a:cs typeface="Times New Roman" pitchFamily="18" charset="0"/>
              </a:rPr>
              <a:t>observations.</a:t>
            </a:r>
            <a:endParaRPr lang="en-US" sz="1800" b="1" dirty="0">
              <a:cs typeface="Times New Roman" pitchFamily="18" charset="0"/>
            </a:endParaRP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Our vector extension of MAR </a:t>
            </a:r>
            <a:r>
              <a:rPr lang="en-US" sz="1800" b="1" dirty="0" smtClean="0">
                <a:cs typeface="Times New Roman" pitchFamily="18" charset="0"/>
              </a:rPr>
              <a:t>has been applied to modeling of the MFCC </a:t>
            </a:r>
            <a:r>
              <a:rPr lang="en-US" sz="1800" b="1" dirty="0">
                <a:cs typeface="Times New Roman" pitchFamily="18" charset="0"/>
              </a:rPr>
              <a:t>vector feature stream.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1925"/>
            <a:ext cx="8534400" cy="352425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(Synthetic) Signal Classification – Experimental Design</a:t>
            </a: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 smtClean="0">
                <a:cs typeface="Times New Roman" pitchFamily="18" charset="0"/>
              </a:rPr>
              <a:t>Two-class </a:t>
            </a:r>
            <a:r>
              <a:rPr lang="en-US" sz="1800" b="1" dirty="0">
                <a:cs typeface="Times New Roman" pitchFamily="18" charset="0"/>
              </a:rPr>
              <a:t>problem</a:t>
            </a: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Same marginal distribution</a:t>
            </a: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Different dynamics</a:t>
            </a:r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>
                <a:cs typeface="Times New Roman" pitchFamily="18" charset="0"/>
              </a:rPr>
              <a:t>Signal 1: no dependence on past samples</a:t>
            </a:r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>
                <a:cs typeface="Times New Roman" pitchFamily="18" charset="0"/>
              </a:rPr>
              <a:t>Signal 2: nonlinear dependence on past </a:t>
            </a:r>
            <a:r>
              <a:rPr lang="en-US" sz="1800" b="1" dirty="0" smtClean="0">
                <a:cs typeface="Times New Roman" pitchFamily="18" charset="0"/>
              </a:rPr>
              <a:t>samples</a:t>
            </a:r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>
                <a:cs typeface="Times New Roman" pitchFamily="18" charset="0"/>
              </a:rPr>
              <a:t>S</a:t>
            </a:r>
            <a:r>
              <a:rPr lang="en-US" sz="1800" b="1" dirty="0" smtClean="0">
                <a:cs typeface="Times New Roman" pitchFamily="18" charset="0"/>
              </a:rPr>
              <a:t>ignal parameters for the two classes:</a:t>
            </a:r>
            <a:endParaRPr lang="en-US" sz="1800" b="1" dirty="0">
              <a:cs typeface="Times New Roman" pitchFamily="18" charset="0"/>
            </a:endParaRPr>
          </a:p>
          <a:p>
            <a:pPr marL="230188" indent="-230188" algn="l" eaLnBrk="0" hangingPunct="0">
              <a:spcAft>
                <a:spcPct val="50000"/>
              </a:spcAft>
            </a:pPr>
            <a:r>
              <a:rPr lang="en-US" sz="1800" b="1" dirty="0">
                <a:cs typeface="Times New Roman" pitchFamily="18" charset="0"/>
              </a:rPr>
              <a:t>	</a:t>
            </a:r>
          </a:p>
          <a:p>
            <a:pPr marL="230188" indent="-230188" algn="l" eaLnBrk="0" hangingPunct="0">
              <a:spcAft>
                <a:spcPct val="50000"/>
              </a:spcAft>
            </a:pPr>
            <a:endParaRPr lang="en-US" sz="1800" b="1" dirty="0">
              <a:cs typeface="Times New Roman" pitchFamily="18" charset="0"/>
            </a:endParaRPr>
          </a:p>
          <a:p>
            <a:pPr marL="230188" indent="-230188" algn="l" eaLnBrk="0" hangingPunct="0">
              <a:spcAft>
                <a:spcPct val="50000"/>
              </a:spcAft>
            </a:pPr>
            <a:endParaRPr lang="en-US" sz="1800" b="1" dirty="0">
              <a:cs typeface="Times New Roman" pitchFamily="18" charset="0"/>
            </a:endParaRPr>
          </a:p>
          <a:p>
            <a:pPr marL="230188" indent="-230188" algn="l" eaLnBrk="0" hangingPunct="0">
              <a:spcAft>
                <a:spcPct val="50000"/>
              </a:spcAft>
            </a:pPr>
            <a:endParaRPr lang="en-US" sz="1800" b="1" dirty="0">
              <a:cs typeface="Times New Roman" pitchFamily="18" charset="0"/>
            </a:endParaRPr>
          </a:p>
          <a:p>
            <a:pPr marL="230188" indent="-230188" algn="l" eaLnBrk="0" hangingPunct="0">
              <a:spcAft>
                <a:spcPct val="50000"/>
              </a:spcAft>
            </a:pPr>
            <a:r>
              <a:rPr lang="en-US" sz="1800" b="1" dirty="0">
                <a:cs typeface="Times New Roman" pitchFamily="18" charset="0"/>
              </a:rPr>
              <a:t>	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274763" y="377825"/>
          <a:ext cx="279400" cy="26988"/>
        </p:xfrm>
        <a:graphic>
          <a:graphicData uri="http://schemas.openxmlformats.org/presentationml/2006/ole">
            <p:oleObj spid="_x0000_s4098" name="Equation" r:id="rId4" imgW="152280" imgH="203040" progId="Equation.3">
              <p:embed/>
            </p:oleObj>
          </a:graphicData>
        </a:graphic>
      </p:graphicFrame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aphicFrame>
        <p:nvGraphicFramePr>
          <p:cNvPr id="4099" name="Object 9"/>
          <p:cNvGraphicFramePr>
            <a:graphicFrameLocks noChangeAspect="1"/>
          </p:cNvGraphicFramePr>
          <p:nvPr/>
        </p:nvGraphicFramePr>
        <p:xfrm>
          <a:off x="533400" y="3505200"/>
          <a:ext cx="3973200" cy="1295400"/>
        </p:xfrm>
        <a:graphic>
          <a:graphicData uri="http://schemas.openxmlformats.org/presentationml/2006/ole">
            <p:oleObj spid="_x0000_s4099" name="Equation" r:id="rId5" imgW="2031840" imgH="583920" progId="Equation.3">
              <p:embed/>
            </p:oleObj>
          </a:graphicData>
        </a:graphic>
      </p:graphicFrame>
      <p:graphicFrame>
        <p:nvGraphicFramePr>
          <p:cNvPr id="4100" name="Object 10"/>
          <p:cNvGraphicFramePr>
            <a:graphicFrameLocks noChangeAspect="1"/>
          </p:cNvGraphicFramePr>
          <p:nvPr/>
        </p:nvGraphicFramePr>
        <p:xfrm>
          <a:off x="4648200" y="3429000"/>
          <a:ext cx="3802328" cy="2362200"/>
        </p:xfrm>
        <a:graphic>
          <a:graphicData uri="http://schemas.openxmlformats.org/presentationml/2006/ole">
            <p:oleObj spid="_x0000_s4100" name="Equation" r:id="rId6" imgW="1968480" imgH="1104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(Synthetic) Signal Classification – Results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0188" indent="-230188" algn="l" eaLnBrk="0" hangingPunct="0">
              <a:spcAft>
                <a:spcPct val="50000"/>
              </a:spcAft>
            </a:pPr>
            <a:r>
              <a:rPr lang="en-US" sz="1800" b="1" dirty="0">
                <a:cs typeface="Times New Roman" pitchFamily="18" charset="0"/>
              </a:rPr>
              <a:t>		Table 1: Classification (% accuracy) results for synthetic data</a:t>
            </a:r>
          </a:p>
          <a:p>
            <a:pPr marL="230188" indent="-230188" algn="l" eaLnBrk="0" hangingPunct="0">
              <a:spcAft>
                <a:spcPct val="50000"/>
              </a:spcAft>
            </a:pPr>
            <a:endParaRPr lang="en-US" sz="1800" b="1" dirty="0">
              <a:cs typeface="Times New Roman" pitchFamily="18" charset="0"/>
            </a:endParaRPr>
          </a:p>
          <a:p>
            <a:pPr marL="230188" indent="-230188" algn="l" eaLnBrk="0" hangingPunct="0">
              <a:spcAft>
                <a:spcPct val="50000"/>
              </a:spcAft>
            </a:pPr>
            <a:endParaRPr lang="en-US" sz="1800" b="1" dirty="0">
              <a:cs typeface="Times New Roman" pitchFamily="18" charset="0"/>
            </a:endParaRPr>
          </a:p>
          <a:p>
            <a:pPr marL="230188" indent="-230188" algn="l" eaLnBrk="0" hangingPunct="0">
              <a:spcAft>
                <a:spcPct val="50000"/>
              </a:spcAft>
            </a:pPr>
            <a:endParaRPr lang="en-US" sz="1800" b="1" dirty="0">
              <a:cs typeface="Times New Roman" pitchFamily="18" charset="0"/>
            </a:endParaRPr>
          </a:p>
          <a:p>
            <a:pPr marL="230188" indent="-230188" algn="l" eaLnBrk="0" hangingPunct="0">
              <a:spcAft>
                <a:spcPct val="50000"/>
              </a:spcAft>
            </a:pPr>
            <a:endParaRPr lang="en-US" sz="1800" b="1" dirty="0">
              <a:cs typeface="Times New Roman" pitchFamily="18" charset="0"/>
            </a:endParaRPr>
          </a:p>
          <a:p>
            <a:pPr marL="230188" indent="-230188" algn="l" eaLnBrk="0" hangingPunct="0">
              <a:spcAft>
                <a:spcPct val="50000"/>
              </a:spcAft>
            </a:pPr>
            <a:endParaRPr lang="en-US" sz="1800" b="1" dirty="0">
              <a:cs typeface="Times New Roman" pitchFamily="18" charset="0"/>
            </a:endParaRP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endParaRPr lang="en-US" sz="1800" dirty="0"/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rgbClr val="33338F"/>
                </a:solidFill>
                <a:cs typeface="Times New Roman" pitchFamily="18" charset="0"/>
              </a:rPr>
              <a:t>Static-only features:</a:t>
            </a:r>
            <a:r>
              <a:rPr lang="en-US" sz="1800" b="1" dirty="0"/>
              <a:t> GMM can only do as good as a random guess (because both signals have the same marginal); MAR uses the distinct signal dynamics to yield 100% classification accuracy.</a:t>
            </a: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rgbClr val="33338F"/>
                </a:solidFill>
                <a:cs typeface="Times New Roman" pitchFamily="18" charset="0"/>
              </a:rPr>
              <a:t>Static+</a:t>
            </a:r>
            <a:r>
              <a:rPr lang="en-US" sz="1800" b="1" dirty="0">
                <a:solidFill>
                  <a:srgbClr val="33338F"/>
                </a:solidFill>
                <a:latin typeface="Times New Roman" pitchFamily="18" charset="0"/>
                <a:cs typeface="Times New Roman" pitchFamily="18" charset="0"/>
              </a:rPr>
              <a:t>∆+∆∆</a:t>
            </a:r>
            <a:r>
              <a:rPr lang="en-US" sz="1800" b="1" dirty="0">
                <a:solidFill>
                  <a:srgbClr val="33338F"/>
                </a:solidFill>
                <a:cs typeface="Times New Roman" pitchFamily="18" charset="0"/>
              </a:rPr>
              <a:t> :</a:t>
            </a:r>
            <a:r>
              <a:rPr lang="en-US" sz="1800" b="1" dirty="0">
                <a:solidFill>
                  <a:srgbClr val="33338F"/>
                </a:solidFill>
              </a:rPr>
              <a:t> </a:t>
            </a:r>
            <a:r>
              <a:rPr lang="en-US" sz="1800" b="1" dirty="0"/>
              <a:t>GMM </a:t>
            </a:r>
            <a:r>
              <a:rPr lang="en-US" sz="1800" b="1" dirty="0" smtClean="0"/>
              <a:t>performance improves </a:t>
            </a:r>
            <a:r>
              <a:rPr lang="en-US" sz="1800" b="1" dirty="0"/>
              <a:t>significantly due to </a:t>
            </a:r>
            <a:r>
              <a:rPr lang="en-US" sz="1800" b="1" dirty="0" smtClean="0"/>
              <a:t>the addition </a:t>
            </a:r>
            <a:r>
              <a:rPr lang="en-US" sz="1800" b="1" dirty="0"/>
              <a:t>of </a:t>
            </a:r>
            <a:r>
              <a:rPr lang="en-US" sz="1800" b="1" dirty="0" smtClean="0"/>
              <a:t>dynamic information</a:t>
            </a:r>
            <a:r>
              <a:rPr lang="en-US" sz="1800" b="1" dirty="0"/>
              <a:t>. Yet, MAR outperforms </a:t>
            </a:r>
            <a:r>
              <a:rPr lang="en-US" sz="1800" b="1" dirty="0" smtClean="0"/>
              <a:t>GMM because </a:t>
            </a:r>
            <a:r>
              <a:rPr lang="en-US" sz="1800" b="1" dirty="0"/>
              <a:t>it can capture nonlinear dynamics in the signals.</a:t>
            </a:r>
            <a:endParaRPr lang="en-US" sz="1800" b="1" dirty="0">
              <a:solidFill>
                <a:srgbClr val="33338F"/>
              </a:solidFill>
              <a:cs typeface="Times New Roman" pitchFamily="18" charset="0"/>
            </a:endParaRP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endParaRPr lang="en-US" sz="1800" b="1" dirty="0">
              <a:cs typeface="Times New Roman" pitchFamily="18" charset="0"/>
            </a:endParaRP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endParaRPr lang="en-US" sz="1800" b="1" dirty="0">
              <a:cs typeface="Times New Roman" pitchFamily="18" charset="0"/>
            </a:endParaRPr>
          </a:p>
          <a:p>
            <a:pPr marL="230188" indent="-230188" algn="l" eaLnBrk="0" hangingPunct="0">
              <a:spcAft>
                <a:spcPct val="50000"/>
              </a:spcAft>
            </a:pPr>
            <a:r>
              <a:rPr lang="en-US" sz="1800" b="1" dirty="0">
                <a:cs typeface="Times New Roman" pitchFamily="18" charset="0"/>
              </a:rPr>
              <a:t>	</a:t>
            </a:r>
          </a:p>
          <a:p>
            <a:pPr marL="230188" indent="-230188" algn="l" eaLnBrk="0" hangingPunct="0">
              <a:spcAft>
                <a:spcPct val="50000"/>
              </a:spcAft>
            </a:pPr>
            <a:r>
              <a:rPr lang="en-US" sz="1800" b="1" dirty="0">
                <a:cs typeface="Times New Roman" pitchFamily="18" charset="0"/>
              </a:rPr>
              <a:t>	</a:t>
            </a:r>
            <a:endParaRPr lang="en-US" sz="1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397000"/>
          <a:ext cx="6705600" cy="2208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120"/>
                <a:gridCol w="1341120"/>
                <a:gridCol w="1341120"/>
                <a:gridCol w="1341120"/>
                <a:gridCol w="1341120"/>
              </a:tblGrid>
              <a:tr h="616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#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mixts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7305" marR="27305" marT="91440" marB="18288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Static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only</a:t>
                      </a:r>
                    </a:p>
                  </a:txBody>
                  <a:tcPr marL="36830" marR="36830" marT="91440" marB="18288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Static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only</a:t>
                      </a:r>
                    </a:p>
                  </a:txBody>
                  <a:tcPr marL="36830" marR="36830" marT="91440" marB="18288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static+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∆+∆∆</a:t>
                      </a:r>
                    </a:p>
                  </a:txBody>
                  <a:tcPr marL="36830" marR="36830" marT="91440" marB="18288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static+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∆+∆∆</a:t>
                      </a:r>
                    </a:p>
                  </a:txBody>
                  <a:tcPr marL="36830" marR="36830" marT="91440" marB="182880" horzOverflow="overflow"/>
                </a:tc>
              </a:tr>
              <a:tr h="555443">
                <a:tc>
                  <a:txBody>
                    <a:bodyPr/>
                    <a:lstStyle/>
                    <a:p>
                      <a:pPr marL="0" marR="0" lvl="0" indent="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7305" marR="27305" marT="91440" marB="18288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DejaVu LGC Sans"/>
                          <a:cs typeface="DejaVu LGC Sans"/>
                        </a:rPr>
                        <a:t>47.5  (6)</a:t>
                      </a:r>
                    </a:p>
                  </a:txBody>
                  <a:tcPr marL="36830" marR="36830" marT="91440" marB="18288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DejaVu LGC Sans"/>
                          <a:cs typeface="DejaVu LGC Sans"/>
                        </a:rPr>
                        <a:t>100.0  (8)</a:t>
                      </a:r>
                    </a:p>
                  </a:txBody>
                  <a:tcPr marL="36830" marR="36830" marT="91440" marB="18288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DejaVu LGC Sans"/>
                          <a:cs typeface="DejaVu LGC Sans"/>
                        </a:rPr>
                        <a:t>82.5 (14)</a:t>
                      </a:r>
                    </a:p>
                  </a:txBody>
                  <a:tcPr marL="36830" marR="36830" marT="91440" marB="18288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DejaVu LGC Sans"/>
                          <a:cs typeface="DejaVu LGC Sans"/>
                        </a:rPr>
                        <a:t>100.0 (20)</a:t>
                      </a:r>
                    </a:p>
                  </a:txBody>
                  <a:tcPr marL="36830" marR="36830" marT="91440" marB="182880" horzOverflow="overflow"/>
                </a:tc>
              </a:tr>
              <a:tr h="555443">
                <a:tc>
                  <a:txBody>
                    <a:bodyPr/>
                    <a:lstStyle/>
                    <a:p>
                      <a:pPr marL="0" marR="0" lvl="0" indent="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7305" marR="27305" marT="91440" marB="18288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DejaVu LGC Sans"/>
                          <a:cs typeface="DejaVu LGC Sans"/>
                        </a:rPr>
                        <a:t>52.5 (12)</a:t>
                      </a:r>
                    </a:p>
                  </a:txBody>
                  <a:tcPr marL="36830" marR="36830" marT="91440" marB="18288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DejaVu LGC Sans"/>
                          <a:cs typeface="DejaVu LGC Sans"/>
                        </a:rPr>
                        <a:t>100.0 (16)</a:t>
                      </a:r>
                    </a:p>
                  </a:txBody>
                  <a:tcPr marL="36830" marR="36830" marT="91440" marB="18288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DejaVu LGC Sans"/>
                          <a:cs typeface="DejaVu LGC Sans"/>
                        </a:rPr>
                        <a:t>85.0 (28)</a:t>
                      </a:r>
                    </a:p>
                  </a:txBody>
                  <a:tcPr marL="36830" marR="36830" marT="91440" marB="18288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DejaVu LGC Sans"/>
                          <a:cs typeface="DejaVu LGC Sans"/>
                        </a:rPr>
                        <a:t>100.0 (40)</a:t>
                      </a:r>
                    </a:p>
                  </a:txBody>
                  <a:tcPr marL="36830" marR="36830" marT="91440" marB="182880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Sustained Phone Classification – Experimental Design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Collected artificially elongated pronunciations of three sounds: vowel /</a:t>
            </a:r>
            <a:r>
              <a:rPr lang="en-US" sz="1800" b="1" dirty="0" err="1">
                <a:cs typeface="Times New Roman" pitchFamily="18" charset="0"/>
              </a:rPr>
              <a:t>aa</a:t>
            </a:r>
            <a:r>
              <a:rPr lang="en-US" sz="1800" b="1" dirty="0">
                <a:cs typeface="Times New Roman" pitchFamily="18" charset="0"/>
              </a:rPr>
              <a:t>/, nasal /m/, sibilant /</a:t>
            </a:r>
            <a:r>
              <a:rPr lang="en-US" sz="1800" b="1" dirty="0" err="1" smtClean="0">
                <a:cs typeface="Times New Roman" pitchFamily="18" charset="0"/>
              </a:rPr>
              <a:t>sh</a:t>
            </a:r>
            <a:r>
              <a:rPr lang="en-US" sz="1800" b="1" dirty="0" smtClean="0">
                <a:cs typeface="Times New Roman" pitchFamily="18" charset="0"/>
              </a:rPr>
              <a:t>/, sampled </a:t>
            </a:r>
            <a:r>
              <a:rPr lang="en-US" sz="1800" b="1" dirty="0">
                <a:cs typeface="Times New Roman" pitchFamily="18" charset="0"/>
              </a:rPr>
              <a:t>at 16 kHz. </a:t>
            </a: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For this preliminary study, we wanted to avoid artifacts introduced by </a:t>
            </a:r>
            <a:r>
              <a:rPr lang="en-US" sz="1800" b="1" dirty="0" err="1">
                <a:cs typeface="Times New Roman" pitchFamily="18" charset="0"/>
              </a:rPr>
              <a:t>coarticulation</a:t>
            </a:r>
            <a:r>
              <a:rPr lang="en-US" sz="1800" b="1" dirty="0">
                <a:cs typeface="Times New Roman" pitchFamily="18" charset="0"/>
              </a:rPr>
              <a:t>. </a:t>
            </a: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Static feature database: 13 MFCCs (including energy) extracted at a frame rate of 10 ms and window duration of 25 </a:t>
            </a:r>
            <a:r>
              <a:rPr lang="en-US" sz="1800" b="1" dirty="0" err="1">
                <a:cs typeface="Times New Roman" pitchFamily="18" charset="0"/>
              </a:rPr>
              <a:t>ms.</a:t>
            </a:r>
            <a:endParaRPr lang="en-US" sz="1800" b="1" dirty="0">
              <a:cs typeface="Times New Roman" pitchFamily="18" charset="0"/>
            </a:endParaRP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Static+∆+∆∆  database: Static + velocity + acceleration MFCC coefficients.</a:t>
            </a: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Training: 70 recordings of each phone.</a:t>
            </a: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Testing: 30 recordings of each phone.</a:t>
            </a:r>
          </a:p>
        </p:txBody>
      </p:sp>
      <p:pic>
        <p:nvPicPr>
          <p:cNvPr id="4" name="Picture 3" descr="plot_s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000500"/>
            <a:ext cx="4572000" cy="2324100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038600"/>
            <a:ext cx="388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Sustained Phone Classification (Static Features)</a:t>
            </a:r>
            <a:r>
              <a:rPr lang="en-US" dirty="0" smtClean="0"/>
              <a:t> </a:t>
            </a:r>
            <a:r>
              <a:rPr lang="en-US" dirty="0" smtClean="0">
                <a:cs typeface="Times New Roman" pitchFamily="18" charset="0"/>
              </a:rPr>
              <a:t>– Results</a:t>
            </a:r>
            <a:endParaRPr lang="en-US" dirty="0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0188" indent="-230188" algn="l" eaLnBrk="0" hangingPunct="0">
              <a:spcAft>
                <a:spcPct val="50000"/>
              </a:spcAft>
            </a:pPr>
            <a:r>
              <a:rPr lang="en-US" sz="1800" b="1" dirty="0">
                <a:cs typeface="Times New Roman" pitchFamily="18" charset="0"/>
              </a:rPr>
              <a:t>	Table 2: Sustained phone classification (% accuracy) results with MAR and GMM using static (13) MFCC features</a:t>
            </a:r>
          </a:p>
          <a:p>
            <a:pPr marL="230188" indent="-230188" eaLnBrk="0" hangingPunct="0">
              <a:spcAft>
                <a:spcPct val="50000"/>
              </a:spcAft>
            </a:pPr>
            <a:endParaRPr lang="en-US" sz="1800" b="1" dirty="0">
              <a:cs typeface="Times New Roman" pitchFamily="18" charset="0"/>
            </a:endParaRPr>
          </a:p>
          <a:p>
            <a:pPr marL="230188" indent="-230188" eaLnBrk="0" hangingPunct="0">
              <a:spcAft>
                <a:spcPct val="50000"/>
              </a:spcAft>
            </a:pPr>
            <a:endParaRPr lang="en-US" sz="1800" b="1" dirty="0">
              <a:cs typeface="Times New Roman" pitchFamily="18" charset="0"/>
            </a:endParaRPr>
          </a:p>
          <a:p>
            <a:pPr marL="230188" indent="-230188" eaLnBrk="0" hangingPunct="0">
              <a:spcAft>
                <a:spcPct val="50000"/>
              </a:spcAft>
            </a:pPr>
            <a:endParaRPr lang="en-US" sz="1800" b="1" dirty="0">
              <a:cs typeface="Times New Roman" pitchFamily="18" charset="0"/>
            </a:endParaRPr>
          </a:p>
          <a:p>
            <a:pPr marL="230188" indent="-230188" eaLnBrk="0" hangingPunct="0">
              <a:spcAft>
                <a:spcPct val="50000"/>
              </a:spcAft>
            </a:pPr>
            <a:endParaRPr lang="en-US" sz="1800" b="1" dirty="0">
              <a:cs typeface="Times New Roman" pitchFamily="18" charset="0"/>
            </a:endParaRPr>
          </a:p>
          <a:p>
            <a:pPr marL="230188" indent="-230188" eaLnBrk="0" hangingPunct="0">
              <a:spcAft>
                <a:spcPct val="50000"/>
              </a:spcAft>
            </a:pPr>
            <a:endParaRPr lang="en-US" sz="1800" b="1" dirty="0">
              <a:cs typeface="Times New Roman" pitchFamily="18" charset="0"/>
            </a:endParaRP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endParaRPr lang="en-US" sz="1800" dirty="0" smtClean="0"/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endParaRPr lang="en-US" sz="1800" dirty="0" smtClean="0"/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endParaRPr lang="en-US" sz="1800" dirty="0"/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rgbClr val="33338F"/>
                </a:solidFill>
                <a:cs typeface="Times New Roman" pitchFamily="18" charset="0"/>
              </a:rPr>
              <a:t>For </a:t>
            </a:r>
            <a:r>
              <a:rPr lang="en-US" sz="1800" b="1" dirty="0" smtClean="0">
                <a:solidFill>
                  <a:srgbClr val="33338F"/>
                </a:solidFill>
                <a:cs typeface="Times New Roman" pitchFamily="18" charset="0"/>
              </a:rPr>
              <a:t>an equal </a:t>
            </a:r>
            <a:r>
              <a:rPr lang="en-US" sz="1800" b="1" dirty="0">
                <a:solidFill>
                  <a:srgbClr val="33338F"/>
                </a:solidFill>
                <a:cs typeface="Times New Roman" pitchFamily="18" charset="0"/>
              </a:rPr>
              <a:t>number of parameters, MAR outperforms GMM.</a:t>
            </a:r>
            <a:endParaRPr lang="en-US" sz="1800" b="1" dirty="0">
              <a:cs typeface="Times New Roman" pitchFamily="18" charset="0"/>
            </a:endParaRP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 smtClean="0">
                <a:solidFill>
                  <a:srgbClr val="33338F"/>
                </a:solidFill>
                <a:cs typeface="Times New Roman" pitchFamily="18" charset="0"/>
              </a:rPr>
              <a:t>MAR </a:t>
            </a:r>
            <a:r>
              <a:rPr lang="en-US" sz="1800" b="1" dirty="0">
                <a:solidFill>
                  <a:srgbClr val="33338F"/>
                </a:solidFill>
                <a:cs typeface="Times New Roman" pitchFamily="18" charset="0"/>
              </a:rPr>
              <a:t>exploits </a:t>
            </a:r>
            <a:r>
              <a:rPr lang="en-US" sz="1800" b="1" dirty="0" smtClean="0">
                <a:solidFill>
                  <a:srgbClr val="33338F"/>
                </a:solidFill>
                <a:cs typeface="Times New Roman" pitchFamily="18" charset="0"/>
              </a:rPr>
              <a:t>dynamic information </a:t>
            </a:r>
            <a:r>
              <a:rPr lang="en-US" sz="1800" b="1" dirty="0">
                <a:solidFill>
                  <a:srgbClr val="33338F"/>
                </a:solidFill>
                <a:cs typeface="Times New Roman" pitchFamily="18" charset="0"/>
              </a:rPr>
              <a:t>to better model evolution of MFCCs for phones that GMM is unable to model.</a:t>
            </a:r>
          </a:p>
          <a:p>
            <a:pPr marL="230188" indent="-230188" algn="l" eaLnBrk="0" hangingPunct="0">
              <a:spcAft>
                <a:spcPct val="50000"/>
              </a:spcAft>
            </a:pPr>
            <a:endParaRPr lang="en-US" sz="1800" b="1" dirty="0"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47800" y="1600200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# mixtures</a:t>
                      </a:r>
                    </a:p>
                  </a:txBody>
                  <a:tcPr marL="27305" marR="27305" marT="91440" marB="182880"/>
                </a:tc>
                <a:tc>
                  <a:txBody>
                    <a:bodyPr/>
                    <a:lstStyle/>
                    <a:p>
                      <a:pPr marL="0" marR="0" indent="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GMM</a:t>
                      </a:r>
                    </a:p>
                  </a:txBody>
                  <a:tcPr marL="68580" marR="68580" marT="91440" marB="182880"/>
                </a:tc>
                <a:tc>
                  <a:txBody>
                    <a:bodyPr/>
                    <a:lstStyle/>
                    <a:p>
                      <a:pPr marL="0" marR="0" indent="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MAR</a:t>
                      </a:r>
                    </a:p>
                  </a:txBody>
                  <a:tcPr marL="68580" marR="68580" marT="91440" marB="1828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7305" marR="27305" marT="91440" marB="1828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DejaVu LGC Sans"/>
                          <a:cs typeface="DejaVu LGC Sans"/>
                        </a:rPr>
                        <a:t>77.8  (54)</a:t>
                      </a:r>
                    </a:p>
                  </a:txBody>
                  <a:tcPr marL="68580" marR="68580" marT="91440" marB="1828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DejaVu LGC Sans"/>
                          <a:cs typeface="DejaVu LGC Sans"/>
                        </a:rPr>
                        <a:t>83.3  (80)</a:t>
                      </a:r>
                    </a:p>
                  </a:txBody>
                  <a:tcPr marL="68580" marR="68580" marT="91440" marB="1828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7305" marR="27305" marT="91440" marB="1828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DejaVu LGC Sans"/>
                          <a:cs typeface="DejaVu LGC Sans"/>
                        </a:rPr>
                        <a:t>86.7 (108)</a:t>
                      </a:r>
                    </a:p>
                  </a:txBody>
                  <a:tcPr marL="68580" marR="68580" marT="91440" marB="1828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DejaVu LGC Sans"/>
                          <a:cs typeface="DejaVu LGC Sans"/>
                        </a:rPr>
                        <a:t>90.0 (160)</a:t>
                      </a:r>
                    </a:p>
                  </a:txBody>
                  <a:tcPr marL="68580" marR="68580" marT="91440" marB="1828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27305" marR="27305" marT="91440" marB="1828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DejaVu LGC Sans"/>
                          <a:cs typeface="DejaVu LGC Sans"/>
                        </a:rPr>
                        <a:t>91.1 (216)</a:t>
                      </a:r>
                    </a:p>
                  </a:txBody>
                  <a:tcPr marL="68580" marR="68580" marT="91440" marB="1828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DejaVu LGC Sans"/>
                          <a:cs typeface="DejaVu LGC Sans"/>
                        </a:rPr>
                        <a:t>94.4 (320)</a:t>
                      </a:r>
                    </a:p>
                  </a:txBody>
                  <a:tcPr marL="68580" marR="68580" marT="91440" marB="1828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27305" marR="27305" marT="91440" marB="1828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DejaVu LGC Sans"/>
                          <a:cs typeface="DejaVu LGC Sans"/>
                        </a:rPr>
                        <a:t>93.3 (432)</a:t>
                      </a:r>
                    </a:p>
                  </a:txBody>
                  <a:tcPr marL="68580" marR="68580" marT="91440" marB="1828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DejaVu LGC Sans"/>
                          <a:cs typeface="DejaVu LGC Sans"/>
                        </a:rPr>
                        <a:t>95.6 (640)</a:t>
                      </a:r>
                    </a:p>
                  </a:txBody>
                  <a:tcPr marL="68580" marR="68580" marT="91440" marB="18288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Sustained Phone Classification (Static +∆+∆∆ ) – Results</a:t>
            </a:r>
            <a:endParaRPr lang="en-US" dirty="0" smtClean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85736" y="7620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>
              <a:spcAft>
                <a:spcPct val="50000"/>
              </a:spcAft>
            </a:pPr>
            <a:r>
              <a:rPr lang="en-US" sz="1800" b="1" dirty="0" smtClean="0">
                <a:cs typeface="Times New Roman" pitchFamily="18" charset="0"/>
              </a:rPr>
              <a:t>Table </a:t>
            </a:r>
            <a:r>
              <a:rPr lang="en-US" sz="1800" b="1" dirty="0">
                <a:cs typeface="Times New Roman" pitchFamily="18" charset="0"/>
              </a:rPr>
              <a:t>3: Sustained phone classification (% accuracy) results with MAR and GMM using static+∆+∆∆ (39) MFCC features</a:t>
            </a:r>
          </a:p>
          <a:p>
            <a:pPr marL="230188" indent="-230188" eaLnBrk="0" hangingPunct="0">
              <a:spcAft>
                <a:spcPct val="50000"/>
              </a:spcAft>
            </a:pPr>
            <a:endParaRPr lang="en-US" sz="1800" b="1" dirty="0">
              <a:cs typeface="Times New Roman" pitchFamily="18" charset="0"/>
            </a:endParaRPr>
          </a:p>
          <a:p>
            <a:pPr marL="230188" indent="-230188" eaLnBrk="0" hangingPunct="0">
              <a:spcAft>
                <a:spcPct val="50000"/>
              </a:spcAft>
            </a:pPr>
            <a:endParaRPr lang="en-US" sz="1800" b="1" dirty="0">
              <a:cs typeface="Times New Roman" pitchFamily="18" charset="0"/>
            </a:endParaRPr>
          </a:p>
          <a:p>
            <a:pPr marL="230188" indent="-230188" eaLnBrk="0" hangingPunct="0">
              <a:spcAft>
                <a:spcPct val="50000"/>
              </a:spcAft>
            </a:pPr>
            <a:endParaRPr lang="en-US" sz="1800" b="1" dirty="0" smtClean="0">
              <a:cs typeface="Times New Roman" pitchFamily="18" charset="0"/>
            </a:endParaRPr>
          </a:p>
          <a:p>
            <a:pPr marL="230188" indent="-230188" eaLnBrk="0" hangingPunct="0">
              <a:spcAft>
                <a:spcPct val="50000"/>
              </a:spcAft>
            </a:pPr>
            <a:endParaRPr lang="en-US" sz="1800" b="1" dirty="0" smtClean="0">
              <a:cs typeface="Times New Roman" pitchFamily="18" charset="0"/>
            </a:endParaRPr>
          </a:p>
          <a:p>
            <a:pPr marL="230188" indent="-230188" eaLnBrk="0" hangingPunct="0">
              <a:spcAft>
                <a:spcPct val="50000"/>
              </a:spcAft>
            </a:pPr>
            <a:endParaRPr lang="en-US" sz="1800" b="1" dirty="0" smtClean="0">
              <a:cs typeface="Times New Roman" pitchFamily="18" charset="0"/>
            </a:endParaRPr>
          </a:p>
          <a:p>
            <a:pPr marL="230188" indent="-230188" eaLnBrk="0" hangingPunct="0">
              <a:spcAft>
                <a:spcPct val="50000"/>
              </a:spcAft>
            </a:pPr>
            <a:endParaRPr lang="en-US" sz="1800" b="1" dirty="0">
              <a:cs typeface="Times New Roman" pitchFamily="18" charset="0"/>
            </a:endParaRPr>
          </a:p>
          <a:p>
            <a:pPr marL="230188" indent="-230188" eaLnBrk="0" hangingPunct="0">
              <a:spcAft>
                <a:spcPct val="50000"/>
              </a:spcAft>
            </a:pPr>
            <a:endParaRPr lang="en-US" sz="1800" b="1" dirty="0">
              <a:cs typeface="Times New Roman" pitchFamily="18" charset="0"/>
            </a:endParaRP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rgbClr val="33338F"/>
                </a:solidFill>
                <a:cs typeface="Times New Roman" pitchFamily="18" charset="0"/>
              </a:rPr>
              <a:t>MAR performs better than GMM when </a:t>
            </a:r>
            <a:r>
              <a:rPr lang="en-US" sz="1800" b="1" dirty="0" smtClean="0">
                <a:solidFill>
                  <a:srgbClr val="33338F"/>
                </a:solidFill>
                <a:cs typeface="Times New Roman" pitchFamily="18" charset="0"/>
              </a:rPr>
              <a:t>the number </a:t>
            </a:r>
            <a:r>
              <a:rPr lang="en-US" sz="1800" b="1" dirty="0">
                <a:solidFill>
                  <a:srgbClr val="33338F"/>
                </a:solidFill>
                <a:cs typeface="Times New Roman" pitchFamily="18" charset="0"/>
              </a:rPr>
              <a:t>of parameters </a:t>
            </a:r>
            <a:r>
              <a:rPr lang="en-US" sz="1800" b="1" dirty="0" smtClean="0">
                <a:solidFill>
                  <a:srgbClr val="33338F"/>
                </a:solidFill>
                <a:cs typeface="Times New Roman" pitchFamily="18" charset="0"/>
              </a:rPr>
              <a:t>are equal.</a:t>
            </a:r>
            <a:endParaRPr lang="en-US" sz="1800" b="1" dirty="0">
              <a:solidFill>
                <a:srgbClr val="33338F"/>
              </a:solidFill>
              <a:cs typeface="Times New Roman" pitchFamily="18" charset="0"/>
            </a:endParaRP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rgbClr val="33338F"/>
                </a:solidFill>
                <a:cs typeface="Times New Roman" pitchFamily="18" charset="0"/>
              </a:rPr>
              <a:t>MAR performance </a:t>
            </a:r>
            <a:r>
              <a:rPr lang="en-US" sz="1800" b="1" dirty="0" smtClean="0">
                <a:solidFill>
                  <a:srgbClr val="33338F"/>
                </a:solidFill>
                <a:cs typeface="Times New Roman" pitchFamily="18" charset="0"/>
              </a:rPr>
              <a:t>saturates as the number </a:t>
            </a:r>
            <a:r>
              <a:rPr lang="en-US" sz="1800" b="1" dirty="0">
                <a:solidFill>
                  <a:srgbClr val="33338F"/>
                </a:solidFill>
                <a:cs typeface="Times New Roman" pitchFamily="18" charset="0"/>
              </a:rPr>
              <a:t>of </a:t>
            </a:r>
            <a:r>
              <a:rPr lang="en-US" sz="1800" b="1" dirty="0" smtClean="0">
                <a:solidFill>
                  <a:srgbClr val="33338F"/>
                </a:solidFill>
                <a:cs typeface="Times New Roman" pitchFamily="18" charset="0"/>
              </a:rPr>
              <a:t>parameters increases.</a:t>
            </a:r>
            <a:endParaRPr lang="en-US" sz="1800" b="1" dirty="0">
              <a:solidFill>
                <a:srgbClr val="33338F"/>
              </a:solidFill>
              <a:cs typeface="Times New Roman" pitchFamily="18" charset="0"/>
            </a:endParaRP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rgbClr val="33338F"/>
                </a:solidFill>
                <a:cs typeface="Times New Roman" pitchFamily="18" charset="0"/>
              </a:rPr>
              <a:t>Why?: </a:t>
            </a:r>
            <a:r>
              <a:rPr lang="en-US" sz="1800" b="1" dirty="0">
                <a:cs typeface="Times New Roman" pitchFamily="18" charset="0"/>
              </a:rPr>
              <a:t>Assumption that features are uncorrelated during MAR training is </a:t>
            </a:r>
            <a:r>
              <a:rPr lang="en-US" sz="1800" b="1" dirty="0" smtClean="0">
                <a:cs typeface="Times New Roman" pitchFamily="18" charset="0"/>
              </a:rPr>
              <a:t>invalid. Static </a:t>
            </a:r>
            <a:r>
              <a:rPr lang="en-US" sz="1800" b="1" dirty="0">
                <a:cs typeface="Times New Roman" pitchFamily="18" charset="0"/>
              </a:rPr>
              <a:t>features may be unrelated but obviously ∆ features are related to static features. Causes problems both for diagonal covariance GMMs and MAR, but more severe for MAR due to its explicit </a:t>
            </a:r>
            <a:r>
              <a:rPr lang="en-US" sz="1800" b="1" dirty="0" smtClean="0">
                <a:cs typeface="Times New Roman" pitchFamily="18" charset="0"/>
              </a:rPr>
              <a:t>modeling of dynamics.</a:t>
            </a:r>
            <a:endParaRPr lang="en-US" sz="1800" b="1" dirty="0"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47800" y="1414456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#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Mixtures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91440" marB="182880"/>
                </a:tc>
                <a:tc>
                  <a:txBody>
                    <a:bodyPr/>
                    <a:lstStyle/>
                    <a:p>
                      <a:pPr marL="0" marR="0" indent="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GMM</a:t>
                      </a:r>
                    </a:p>
                  </a:txBody>
                  <a:tcPr marL="68580" marR="68580" marT="91440" marB="182880"/>
                </a:tc>
                <a:tc>
                  <a:txBody>
                    <a:bodyPr/>
                    <a:lstStyle/>
                    <a:p>
                      <a:pPr marL="0" marR="0" indent="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MAR</a:t>
                      </a:r>
                    </a:p>
                  </a:txBody>
                  <a:tcPr marL="68580" marR="68580" marT="91440" marB="1828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7305" marR="27305" marT="91440" marB="1828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DejaVu LGC Sans"/>
                          <a:cs typeface="DejaVu LGC Sans"/>
                        </a:rPr>
                        <a:t>92.2  (158)</a:t>
                      </a:r>
                    </a:p>
                  </a:txBody>
                  <a:tcPr marL="68580" marR="68580" marT="91440" marB="1828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DejaVu LGC Sans"/>
                          <a:cs typeface="DejaVu LGC Sans"/>
                        </a:rPr>
                        <a:t>94.4  (236)</a:t>
                      </a:r>
                    </a:p>
                  </a:txBody>
                  <a:tcPr marL="68580" marR="68580" marT="91440" marB="1828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7305" marR="27305" marT="91440" marB="1828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DejaVu LGC Sans"/>
                          <a:cs typeface="DejaVu LGC Sans"/>
                        </a:rPr>
                        <a:t>94.4  (316)</a:t>
                      </a:r>
                    </a:p>
                  </a:txBody>
                  <a:tcPr marL="68580" marR="68580" marT="91440" marB="1828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DejaVu LGC Sans"/>
                          <a:cs typeface="DejaVu LGC Sans"/>
                        </a:rPr>
                        <a:t>97.8  (472)</a:t>
                      </a:r>
                    </a:p>
                  </a:txBody>
                  <a:tcPr marL="68580" marR="68580" marT="91440" marB="1828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27305" marR="27305" marT="91440" marB="1828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DejaVu LGC Sans"/>
                          <a:cs typeface="DejaVu LGC Sans"/>
                        </a:rPr>
                        <a:t>96.7  (632)</a:t>
                      </a:r>
                    </a:p>
                  </a:txBody>
                  <a:tcPr marL="68580" marR="68580" marT="91440" marB="1828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DejaVu LGC Sans"/>
                          <a:cs typeface="DejaVu LGC Sans"/>
                        </a:rPr>
                        <a:t>97.8  (944)</a:t>
                      </a:r>
                    </a:p>
                  </a:txBody>
                  <a:tcPr marL="68580" marR="68580" marT="91440" marB="1828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27305" marR="27305" marT="91440" marB="1828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DejaVu LGC Sans"/>
                          <a:cs typeface="DejaVu LGC Sans"/>
                        </a:rPr>
                        <a:t>100 (1264)</a:t>
                      </a:r>
                    </a:p>
                  </a:txBody>
                  <a:tcPr marL="68580" marR="68580" marT="91440" marB="1828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DejaVu LGC Sans"/>
                          <a:cs typeface="DejaVu LGC Sans"/>
                        </a:rPr>
                        <a:t>98.9 (1888)</a:t>
                      </a:r>
                    </a:p>
                  </a:txBody>
                  <a:tcPr marL="68580" marR="68580" marT="91440" marB="18288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and Future Work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8600" indent="-228600" algn="l" eaLnBrk="0" hangingPunct="0">
              <a:spcAft>
                <a:spcPct val="50000"/>
              </a:spcAft>
            </a:pPr>
            <a:r>
              <a:rPr lang="en-US" sz="1800" b="1" dirty="0">
                <a:solidFill>
                  <a:schemeClr val="folHlink"/>
                </a:solidFill>
              </a:rPr>
              <a:t>Conclusions:</a:t>
            </a:r>
            <a:endParaRPr lang="en-US" sz="1800" b="1" dirty="0">
              <a:cs typeface="Times New Roman" pitchFamily="18" charset="0"/>
            </a:endParaRPr>
          </a:p>
          <a:p>
            <a:pPr marL="228600" indent="-228600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Presented a novel nonlinear mixture autoregressive HMM (MAR-HMM) for speech recognition with a vector extension.</a:t>
            </a:r>
          </a:p>
          <a:p>
            <a:pPr marL="228600" indent="-228600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Demonstrated the efficacy of MAR-HMM over GMM-HMM for signal classification with a two-class problem using synthetic </a:t>
            </a:r>
            <a:r>
              <a:rPr lang="en-US" sz="1800" b="1" dirty="0" smtClean="0">
                <a:cs typeface="Times New Roman" pitchFamily="18" charset="0"/>
              </a:rPr>
              <a:t>signals.</a:t>
            </a:r>
            <a:endParaRPr lang="en-US" sz="1800" b="1" dirty="0">
              <a:cs typeface="Times New Roman" pitchFamily="18" charset="0"/>
            </a:endParaRPr>
          </a:p>
          <a:p>
            <a:pPr marL="228600" indent="-228600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Showed the superiority of MAR-HMM over GMM-HMM for sustained phone classification using static MFCC features.</a:t>
            </a:r>
          </a:p>
          <a:p>
            <a:pPr marL="228600" indent="-228600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Experiments with static+ ∆+∆∆ features were not </a:t>
            </a:r>
            <a:r>
              <a:rPr lang="en-US" sz="1800" b="1" dirty="0" smtClean="0">
                <a:cs typeface="Times New Roman" pitchFamily="18" charset="0"/>
              </a:rPr>
              <a:t>as conclusive </a:t>
            </a:r>
            <a:r>
              <a:rPr lang="en-US" sz="1800" b="1" dirty="0">
                <a:cs typeface="Times New Roman" pitchFamily="18" charset="0"/>
              </a:rPr>
              <a:t>– MAR-HMM performance saturated </a:t>
            </a:r>
            <a:r>
              <a:rPr lang="en-US" sz="1800" b="1" dirty="0" smtClean="0">
                <a:cs typeface="Times New Roman" pitchFamily="18" charset="0"/>
              </a:rPr>
              <a:t>more quickly than </a:t>
            </a:r>
            <a:r>
              <a:rPr lang="en-US" sz="1800" b="1" dirty="0">
                <a:cs typeface="Times New Roman" pitchFamily="18" charset="0"/>
              </a:rPr>
              <a:t>GMM-HMM.</a:t>
            </a:r>
          </a:p>
          <a:p>
            <a:pPr marL="228600" indent="-228600" algn="l" eaLnBrk="0" hangingPunct="0">
              <a:spcAft>
                <a:spcPct val="50000"/>
              </a:spcAft>
            </a:pPr>
            <a:r>
              <a:rPr lang="en-US" sz="1800" b="1" dirty="0">
                <a:solidFill>
                  <a:schemeClr val="folHlink"/>
                </a:solidFill>
              </a:rPr>
              <a:t>Future Work:</a:t>
            </a:r>
            <a:endParaRPr lang="en-US" sz="1800" b="1" dirty="0">
              <a:cs typeface="Times New Roman" pitchFamily="18" charset="0"/>
            </a:endParaRPr>
          </a:p>
          <a:p>
            <a:pPr marL="228600" indent="-228600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Perform </a:t>
            </a:r>
            <a:r>
              <a:rPr lang="en-US" sz="1800" b="1" dirty="0" smtClean="0">
                <a:cs typeface="Times New Roman" pitchFamily="18" charset="0"/>
              </a:rPr>
              <a:t>large-scale </a:t>
            </a:r>
            <a:r>
              <a:rPr lang="en-US" sz="1800" b="1" dirty="0">
                <a:cs typeface="Times New Roman" pitchFamily="18" charset="0"/>
              </a:rPr>
              <a:t>phone recognition experiments to study MAR-HMM performance in more practical </a:t>
            </a:r>
            <a:r>
              <a:rPr lang="en-US" sz="1800" b="1" dirty="0" smtClean="0">
                <a:cs typeface="Times New Roman" pitchFamily="18" charset="0"/>
              </a:rPr>
              <a:t>scenarios involving noise (e.g. Aurora-4).</a:t>
            </a:r>
            <a:endParaRPr lang="en-US" sz="1800" b="1" dirty="0">
              <a:cs typeface="Times New Roman" pitchFamily="18" charset="0"/>
            </a:endParaRPr>
          </a:p>
          <a:p>
            <a:pPr marL="228600" indent="-228600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Investigate whether phone-dependent </a:t>
            </a:r>
            <a:r>
              <a:rPr lang="en-US" sz="1800" b="1" dirty="0" err="1">
                <a:cs typeface="Times New Roman" pitchFamily="18" charset="0"/>
              </a:rPr>
              <a:t>decorrelation</a:t>
            </a:r>
            <a:r>
              <a:rPr lang="en-US" sz="1800" b="1" dirty="0">
                <a:cs typeface="Times New Roman" pitchFamily="18" charset="0"/>
              </a:rPr>
              <a:t> (class-based PCA) of </a:t>
            </a:r>
            <a:r>
              <a:rPr lang="en-US" sz="1800" b="1" dirty="0" smtClean="0">
                <a:cs typeface="Times New Roman" pitchFamily="18" charset="0"/>
              </a:rPr>
              <a:t>the features </a:t>
            </a:r>
            <a:r>
              <a:rPr lang="en-US" sz="1800" b="1" dirty="0">
                <a:cs typeface="Times New Roman" pitchFamily="18" charset="0"/>
              </a:rPr>
              <a:t>improves MAR-HMM performance.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References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8686800" cy="507831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sz="1800" b="1" dirty="0" smtClean="0"/>
              <a:t>D. May, </a:t>
            </a:r>
            <a:r>
              <a:rPr lang="en-US" sz="1800" b="1" i="1" dirty="0" smtClean="0"/>
              <a:t>Nonlinear Dynamic Invariants For Continuous Speech Recognition</a:t>
            </a:r>
            <a:r>
              <a:rPr lang="en-US" sz="1800" b="1" dirty="0" smtClean="0"/>
              <a:t>, M.S. Thesis, Department of Electrical and Computer Engineering, Mississippi State University, May 2008.</a:t>
            </a:r>
            <a:endParaRPr lang="en-US" sz="1800" b="1" dirty="0"/>
          </a:p>
          <a:p>
            <a:pPr marL="342900" indent="-342900" algn="l">
              <a:buFontTx/>
              <a:buAutoNum type="arabicPeriod"/>
            </a:pPr>
            <a:endParaRPr lang="en-US" sz="1800" b="1" dirty="0"/>
          </a:p>
          <a:p>
            <a:pPr marL="342900" indent="-342900" algn="l">
              <a:buFontTx/>
              <a:buAutoNum type="arabicPeriod"/>
            </a:pPr>
            <a:r>
              <a:rPr lang="en-US" sz="1800" b="1" dirty="0"/>
              <a:t>Wong, C. S. and Li, W. K., “On a Mixture Autoregressive Model,”</a:t>
            </a:r>
            <a:r>
              <a:rPr lang="en-US" sz="1800" b="1" i="1" dirty="0"/>
              <a:t> Journal of the Royal Statistical Society</a:t>
            </a:r>
            <a:r>
              <a:rPr lang="en-US" sz="1800" b="1" dirty="0"/>
              <a:t>, vol. 62, no. 1, pp. 95‑115, Feb. 2000.</a:t>
            </a:r>
          </a:p>
          <a:p>
            <a:pPr marL="342900" indent="-342900" algn="l">
              <a:buFontTx/>
              <a:buAutoNum type="arabicPeriod"/>
            </a:pPr>
            <a:endParaRPr lang="en-US" sz="1800" b="1" dirty="0"/>
          </a:p>
          <a:p>
            <a:pPr marL="342900" indent="-342900" algn="l">
              <a:buFontTx/>
              <a:buAutoNum type="arabicPeriod"/>
            </a:pPr>
            <a:r>
              <a:rPr lang="en-US" sz="1800" b="1" dirty="0" err="1"/>
              <a:t>Poritz</a:t>
            </a:r>
            <a:r>
              <a:rPr lang="en-US" sz="1800" b="1" dirty="0"/>
              <a:t>, A. B., “Linear Predictive Hidden Markov Models,” </a:t>
            </a:r>
            <a:r>
              <a:rPr lang="en-US" sz="1800" b="1" i="1" dirty="0"/>
              <a:t>Proceedings of the Symposium on the Application of Hidden Markov Models to Text and Speech</a:t>
            </a:r>
            <a:r>
              <a:rPr lang="en-US" sz="1800" b="1" dirty="0"/>
              <a:t>, Princeton, New Jersey, USA, pp. 88-142, Oct. 1980.</a:t>
            </a:r>
          </a:p>
          <a:p>
            <a:pPr marL="342900" indent="-342900" algn="l">
              <a:buFontTx/>
              <a:buAutoNum type="arabicPeriod"/>
            </a:pPr>
            <a:endParaRPr lang="en-US" sz="1800" b="1" dirty="0"/>
          </a:p>
          <a:p>
            <a:pPr marL="342900" indent="-342900" algn="l">
              <a:buFontTx/>
              <a:buAutoNum type="arabicPeriod"/>
            </a:pPr>
            <a:r>
              <a:rPr lang="en-US" sz="1800" b="1" dirty="0" err="1"/>
              <a:t>Juang</a:t>
            </a:r>
            <a:r>
              <a:rPr lang="en-US" sz="1800" b="1" dirty="0"/>
              <a:t>, B. H., and </a:t>
            </a:r>
            <a:r>
              <a:rPr lang="en-US" sz="1800" b="1" dirty="0" err="1"/>
              <a:t>Rabiner</a:t>
            </a:r>
            <a:r>
              <a:rPr lang="en-US" sz="1800" b="1" dirty="0"/>
              <a:t>, L. R., “Mixture Autoregressive Hidden Markov Models for Speech Signals,” </a:t>
            </a:r>
            <a:r>
              <a:rPr lang="en-US" sz="1800" b="1" i="1" dirty="0"/>
              <a:t>IEEE Transactions on Acoustics, Speech and Signal Processing</a:t>
            </a:r>
            <a:r>
              <a:rPr lang="en-US" sz="1800" b="1" dirty="0"/>
              <a:t>, vol. 33, no. 6, pp. 1404-1413, Dec. 1985.</a:t>
            </a:r>
          </a:p>
          <a:p>
            <a:pPr marL="342900" indent="-342900" algn="l">
              <a:buFontTx/>
              <a:buAutoNum type="arabicPeriod"/>
            </a:pPr>
            <a:endParaRPr lang="en-US" sz="1800" b="1" dirty="0"/>
          </a:p>
          <a:p>
            <a:pPr marL="342900" indent="-342900" algn="l">
              <a:buFontTx/>
              <a:buAutoNum type="arabicPeriod"/>
            </a:pPr>
            <a:r>
              <a:rPr lang="en-US" sz="1800" b="1" dirty="0"/>
              <a:t>Ephraim, Y. and Roberts, W. J. J., “Revisiting Autoregressive Hidden Markov Modeling of Speech Signals,” </a:t>
            </a:r>
            <a:r>
              <a:rPr lang="en-US" sz="1800" b="1" i="1" dirty="0"/>
              <a:t>IEEE Signal Processing Letters</a:t>
            </a:r>
            <a:r>
              <a:rPr lang="en-US" sz="1800" b="1" dirty="0"/>
              <a:t>, vol. 12, no. 2, pp. 166-169, Feb. 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8610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b="1" dirty="0" smtClean="0"/>
              <a:t>Gaussian mixture models are a very successful method for modeling the output distribution of a state in a hidden Markov model (HMM). However, this approach is limited by the assumption that the dynamics of speech features are linear and can be modeled with static features and their derivatives.</a:t>
            </a:r>
          </a:p>
          <a:p>
            <a:pPr algn="l">
              <a:spcAft>
                <a:spcPts val="1200"/>
              </a:spcAft>
            </a:pPr>
            <a:r>
              <a:rPr lang="en-US" sz="2400" b="1" dirty="0" smtClean="0"/>
              <a:t>In this paper, a nonlinear mixture autoregressive model is used to model state output distributions (MAR-HMM). Estimation of model parameters is extended to handle vector features. MAR-HMMs are shown to provide superior performance to comparable Gaussian mixture model-based HMMs (GMM-HMM) with lower complexity on two pilot classification tasks.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" y="161925"/>
            <a:ext cx="8686800" cy="3524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Abstract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0188" indent="-230188" algn="just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 smtClean="0">
                <a:solidFill>
                  <a:srgbClr val="33338F"/>
                </a:solidFill>
              </a:rPr>
              <a:t>Popular approaches to speech recognition use:</a:t>
            </a:r>
            <a:endParaRPr lang="en-US" sz="1800" b="1" dirty="0"/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/>
              <a:t>Gaussian Mixture Models (GMMs</a:t>
            </a:r>
            <a:r>
              <a:rPr lang="en-US" sz="1800" b="1" dirty="0" smtClean="0"/>
              <a:t>) to model state output distributions in  hidden </a:t>
            </a:r>
            <a:r>
              <a:rPr lang="en-US" sz="1800" b="1" dirty="0"/>
              <a:t>Markov </a:t>
            </a:r>
            <a:r>
              <a:rPr lang="en-US" sz="1800" b="1" dirty="0" smtClean="0"/>
              <a:t>model-based acoustic models.</a:t>
            </a:r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 smtClean="0"/>
              <a:t>Additional passes of discriminative training to optimize model performance.</a:t>
            </a:r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 smtClean="0"/>
              <a:t>Discriminative classifiers such as Support Vector Machines for rescoring or combining hypotheses.</a:t>
            </a:r>
            <a:endParaRPr lang="en-US" sz="1800" b="1" dirty="0"/>
          </a:p>
          <a:p>
            <a:pPr marL="230188" indent="-230188" algn="just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 smtClean="0">
                <a:solidFill>
                  <a:srgbClr val="33338F"/>
                </a:solidFill>
              </a:rPr>
              <a:t>Limitations of current approaches:</a:t>
            </a:r>
            <a:endParaRPr lang="en-US" sz="1800" b="1" dirty="0"/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 smtClean="0"/>
              <a:t>GMMs model the marginal pdf and do not explicitly model dynamics.</a:t>
            </a:r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 smtClean="0"/>
              <a:t>Adding differential </a:t>
            </a:r>
            <a:r>
              <a:rPr lang="en-US" sz="1800" b="1" dirty="0" smtClean="0">
                <a:cs typeface="Times New Roman" pitchFamily="18" charset="0"/>
              </a:rPr>
              <a:t>features to GMMs still only allows modeling of linear dynamic system and does not directly model nonlinear dynamics.</a:t>
            </a:r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 smtClean="0">
                <a:cs typeface="Times New Roman" pitchFamily="18" charset="0"/>
              </a:rPr>
              <a:t>Extraction of features that explicitly model nonlinear dynamics of speech [May, 2008] has not provided significant improvements that are robust to noise or mismatched training conditions.</a:t>
            </a:r>
            <a:endParaRPr lang="en-US" sz="1800" b="1" dirty="0"/>
          </a:p>
          <a:p>
            <a:pPr marL="230188" indent="-230188" algn="just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 smtClean="0">
                <a:solidFill>
                  <a:srgbClr val="33338F"/>
                </a:solidFill>
                <a:cs typeface="Times New Roman" pitchFamily="18" charset="0"/>
              </a:rPr>
              <a:t>Goal: </a:t>
            </a:r>
            <a:r>
              <a:rPr lang="en-US" sz="1800" b="1" dirty="0" smtClean="0">
                <a:cs typeface="Times New Roman" pitchFamily="18" charset="0"/>
              </a:rPr>
              <a:t>Directly capture dynamic information in our acoustic model.</a:t>
            </a:r>
            <a:endParaRPr lang="en-US" sz="1800" b="1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Motivation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1925"/>
            <a:ext cx="8612188" cy="352425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Nonlinear Dynamic Invariants as Features (May, 2008)</a:t>
            </a:r>
          </a:p>
        </p:txBody>
      </p:sp>
      <p:sp>
        <p:nvSpPr>
          <p:cNvPr id="11267" name="Text Box 1027"/>
          <p:cNvSpPr txBox="1">
            <a:spLocks noChangeArrowheads="1"/>
          </p:cNvSpPr>
          <p:nvPr/>
        </p:nvSpPr>
        <p:spPr bwMode="auto">
          <a:xfrm>
            <a:off x="228600" y="8382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0188" indent="-230188" algn="just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en-US" sz="1800" b="1" dirty="0">
                <a:solidFill>
                  <a:srgbClr val="33338F"/>
                </a:solidFill>
                <a:latin typeface="Arial" charset="0"/>
              </a:rPr>
              <a:t>Nonlinear </a:t>
            </a:r>
            <a:r>
              <a:rPr lang="en-US" sz="1800" b="1" dirty="0" smtClean="0">
                <a:solidFill>
                  <a:srgbClr val="33338F"/>
                </a:solidFill>
                <a:latin typeface="Arial" charset="0"/>
              </a:rPr>
              <a:t>Features: </a:t>
            </a:r>
            <a:r>
              <a:rPr lang="en-US" sz="1800" b="1" dirty="0" smtClean="0">
                <a:latin typeface="Arial" charset="0"/>
              </a:rPr>
              <a:t>Quantify </a:t>
            </a:r>
            <a:r>
              <a:rPr lang="en-US" sz="1800" b="1" dirty="0">
                <a:latin typeface="Arial" charset="0"/>
              </a:rPr>
              <a:t>the amount of nonlinearity in </a:t>
            </a:r>
            <a:r>
              <a:rPr lang="en-US" sz="1800" b="1" dirty="0" smtClean="0">
                <a:latin typeface="Arial" charset="0"/>
              </a:rPr>
              <a:t>the signal (e.g. Lyapunov </a:t>
            </a:r>
            <a:r>
              <a:rPr lang="en-US" sz="1800" b="1" dirty="0">
                <a:latin typeface="Arial" charset="0"/>
              </a:rPr>
              <a:t>e</a:t>
            </a:r>
            <a:r>
              <a:rPr lang="en-US" sz="1800" b="1" dirty="0" smtClean="0">
                <a:latin typeface="Arial" charset="0"/>
              </a:rPr>
              <a:t>xponents</a:t>
            </a:r>
            <a:r>
              <a:rPr lang="en-US" sz="1800" b="1" dirty="0">
                <a:latin typeface="Arial" charset="0"/>
              </a:rPr>
              <a:t>, </a:t>
            </a:r>
            <a:r>
              <a:rPr lang="en-US" sz="1800" b="1" dirty="0" smtClean="0">
                <a:latin typeface="Arial" charset="0"/>
              </a:rPr>
              <a:t>fractal dimension, and correlation entropy).</a:t>
            </a:r>
            <a:endParaRPr lang="en-US" sz="1800" b="1" dirty="0" smtClean="0">
              <a:solidFill>
                <a:srgbClr val="33338F"/>
              </a:solidFill>
              <a:latin typeface="Arial" charset="0"/>
            </a:endParaRPr>
          </a:p>
          <a:p>
            <a:pPr marL="230188" indent="-230188" algn="just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en-US" sz="1800" b="1" dirty="0" smtClean="0">
                <a:solidFill>
                  <a:srgbClr val="33338F"/>
                </a:solidFill>
                <a:latin typeface="Arial" charset="0"/>
              </a:rPr>
              <a:t>Pros: </a:t>
            </a:r>
            <a:r>
              <a:rPr lang="en-US" sz="1800" b="1" dirty="0" smtClean="0">
                <a:latin typeface="Arial" charset="0"/>
              </a:rPr>
              <a:t>Invariant </a:t>
            </a:r>
            <a:r>
              <a:rPr lang="en-US" sz="1800" b="1" dirty="0">
                <a:latin typeface="Arial" charset="0"/>
              </a:rPr>
              <a:t>to signal transformations: noise distortions, channel effects (at least in theory</a:t>
            </a:r>
            <a:r>
              <a:rPr lang="en-US" sz="1800" b="1" dirty="0" smtClean="0">
                <a:latin typeface="Arial" charset="0"/>
              </a:rPr>
              <a:t>). This leads to expectations that nonlinear invariants could be noise-robust.</a:t>
            </a:r>
            <a:endParaRPr lang="en-US" sz="1800" b="1" dirty="0">
              <a:solidFill>
                <a:srgbClr val="33338F"/>
              </a:solidFill>
              <a:latin typeface="Arial" charset="0"/>
            </a:endParaRPr>
          </a:p>
          <a:p>
            <a:pPr marL="230188" indent="-230188" algn="just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en-US" sz="1800" b="1" dirty="0" smtClean="0">
                <a:solidFill>
                  <a:srgbClr val="33338F"/>
                </a:solidFill>
                <a:latin typeface="Arial" charset="0"/>
              </a:rPr>
              <a:t>Cons: </a:t>
            </a:r>
            <a:r>
              <a:rPr lang="en-US" sz="1800" b="1" dirty="0" smtClean="0">
                <a:latin typeface="Arial" charset="0"/>
              </a:rPr>
              <a:t>Contrary to expectations, experiments with continuous speech data show that performance with invariants are not noise-robust (May, 2008). While there is a 11.1%  relative increase in recognition performance with clean evaluation set, a relative 7.6%  decrease is noted with noisy set.</a:t>
            </a:r>
          </a:p>
          <a:p>
            <a:pPr marL="230188" indent="-230188" algn="just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en-US" sz="1800" b="1" dirty="0" smtClean="0">
                <a:solidFill>
                  <a:srgbClr val="33338F"/>
                </a:solidFill>
                <a:latin typeface="Arial" charset="0"/>
              </a:rPr>
              <a:t>Hypotheses:</a:t>
            </a:r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  <a:defRPr/>
            </a:pPr>
            <a:r>
              <a:rPr lang="en-US" sz="1800" b="1" dirty="0" smtClean="0">
                <a:latin typeface="Arial" charset="0"/>
              </a:rPr>
              <a:t>(Theoretical) Even when estimated correctly, the amount of nonlinearity is only a very crude measure of dynamic information. Invariant values can be similar even when the signals are quite different. This places a limit to the gain achievable by using nonlinear invariants as features.</a:t>
            </a:r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  <a:defRPr/>
            </a:pPr>
            <a:r>
              <a:rPr lang="en-US" sz="1800" b="1" dirty="0" smtClean="0">
                <a:latin typeface="Arial" charset="0"/>
              </a:rPr>
              <a:t>(Practical</a:t>
            </a:r>
            <a:r>
              <a:rPr lang="en-US" sz="1800" b="1" dirty="0">
                <a:latin typeface="Arial" charset="0"/>
              </a:rPr>
              <a:t>) </a:t>
            </a:r>
            <a:r>
              <a:rPr lang="en-US" sz="1800" b="1" dirty="0" smtClean="0">
                <a:latin typeface="Arial" charset="0"/>
              </a:rPr>
              <a:t>Invariant feature estimation </a:t>
            </a:r>
            <a:r>
              <a:rPr lang="en-US" sz="1800" b="1" dirty="0">
                <a:latin typeface="Arial" charset="0"/>
              </a:rPr>
              <a:t>algorithms </a:t>
            </a:r>
            <a:r>
              <a:rPr lang="en-US" sz="1800" b="1" dirty="0" smtClean="0">
                <a:latin typeface="Arial" charset="0"/>
              </a:rPr>
              <a:t>are very sensitive to changes in </a:t>
            </a:r>
            <a:r>
              <a:rPr lang="en-US" sz="1800" b="1" smtClean="0">
                <a:latin typeface="Arial" charset="0"/>
              </a:rPr>
              <a:t>channel conditions </a:t>
            </a:r>
            <a:r>
              <a:rPr lang="en-US" sz="1800" b="1" dirty="0">
                <a:latin typeface="Arial" charset="0"/>
              </a:rPr>
              <a:t>– almost never </a:t>
            </a:r>
            <a:r>
              <a:rPr lang="en-US" sz="1800" b="1">
                <a:latin typeface="Arial" charset="0"/>
              </a:rPr>
              <a:t>“</a:t>
            </a:r>
            <a:r>
              <a:rPr lang="en-US" sz="1800" b="1" smtClean="0">
                <a:latin typeface="Arial" charset="0"/>
              </a:rPr>
              <a:t>invariant.”</a:t>
            </a:r>
            <a:endParaRPr lang="en-US" sz="1800" b="1" dirty="0">
              <a:latin typeface="Arial" charset="0"/>
            </a:endParaRPr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  <a:defRPr/>
            </a:pPr>
            <a:endParaRPr lang="en-US" sz="1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1925"/>
            <a:ext cx="7467600" cy="352425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A Mixture Autoregressive Model (MAR)</a:t>
            </a:r>
          </a:p>
        </p:txBody>
      </p:sp>
      <p:sp>
        <p:nvSpPr>
          <p:cNvPr id="1028" name="Text Box 1027"/>
          <p:cNvSpPr txBox="1">
            <a:spLocks noChangeArrowheads="1"/>
          </p:cNvSpPr>
          <p:nvPr/>
        </p:nvSpPr>
        <p:spPr bwMode="auto">
          <a:xfrm>
            <a:off x="228600" y="7620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eaLnBrk="0" hangingPunct="0">
              <a:spcAft>
                <a:spcPct val="50000"/>
              </a:spcAft>
            </a:pPr>
            <a:r>
              <a:rPr lang="en-US" sz="1800" b="1" dirty="0" smtClean="0"/>
              <a:t>MAR (Wong and Li, 2000) of </a:t>
            </a:r>
            <a:r>
              <a:rPr lang="en-US" sz="1800" b="1" dirty="0"/>
              <a:t>order p with m </a:t>
            </a:r>
            <a:r>
              <a:rPr lang="en-US" sz="1800" b="1" dirty="0" smtClean="0"/>
              <a:t>components:</a:t>
            </a:r>
            <a:endParaRPr lang="en-US" sz="1800" b="1" dirty="0"/>
          </a:p>
          <a:p>
            <a:pPr marL="230188" indent="-230188" algn="just" eaLnBrk="0" hangingPunct="0">
              <a:spcAft>
                <a:spcPct val="50000"/>
              </a:spcAft>
            </a:pPr>
            <a:endParaRPr lang="en-US" sz="1800" b="1" dirty="0"/>
          </a:p>
          <a:p>
            <a:pPr marL="230188" indent="-230188" algn="just" eaLnBrk="0" hangingPunct="0">
              <a:spcAft>
                <a:spcPct val="50000"/>
              </a:spcAft>
            </a:pPr>
            <a:endParaRPr lang="en-US" sz="1800" b="1" dirty="0"/>
          </a:p>
          <a:p>
            <a:pPr marL="230188" indent="-230188" algn="just" eaLnBrk="0" hangingPunct="0">
              <a:spcAft>
                <a:spcPct val="50000"/>
              </a:spcAft>
            </a:pPr>
            <a:endParaRPr lang="en-US" sz="1800" b="1" dirty="0"/>
          </a:p>
          <a:p>
            <a:pPr marL="230188" indent="-230188" algn="just" eaLnBrk="0" hangingPunct="0">
              <a:spcAft>
                <a:spcPct val="50000"/>
              </a:spcAft>
            </a:pPr>
            <a:endParaRPr lang="en-US" sz="1800" b="1" dirty="0"/>
          </a:p>
          <a:p>
            <a:pPr marL="230188" indent="-230188" algn="just" eaLnBrk="0" hangingPunct="0">
              <a:spcAft>
                <a:spcPct val="50000"/>
              </a:spcAft>
            </a:pPr>
            <a:endParaRPr lang="en-US" sz="1800" b="1" dirty="0"/>
          </a:p>
          <a:p>
            <a:pPr marL="230188" indent="-230188" algn="just" eaLnBrk="0" hangingPunct="0">
              <a:spcAft>
                <a:spcPct val="50000"/>
              </a:spcAft>
            </a:pPr>
            <a:endParaRPr lang="en-US" sz="1800" b="1" dirty="0"/>
          </a:p>
          <a:p>
            <a:pPr marL="230188" indent="-230188" algn="just" eaLnBrk="0" hangingPunct="0">
              <a:spcAft>
                <a:spcPct val="50000"/>
              </a:spcAft>
            </a:pPr>
            <a:endParaRPr lang="en-US" sz="1800" b="1" dirty="0" smtClean="0"/>
          </a:p>
          <a:p>
            <a:pPr marL="230188" indent="-230188" algn="just" eaLnBrk="0" hangingPunct="0">
              <a:spcAft>
                <a:spcPct val="50000"/>
              </a:spcAft>
            </a:pPr>
            <a:r>
              <a:rPr lang="en-US" sz="1800" b="1" dirty="0" smtClean="0"/>
              <a:t>where,</a:t>
            </a:r>
          </a:p>
          <a:p>
            <a:pPr marL="230188" indent="-230188" algn="just" eaLnBrk="0" hangingPunct="0">
              <a:spcAft>
                <a:spcPct val="50000"/>
              </a:spcAft>
            </a:pPr>
            <a:r>
              <a:rPr lang="en-US" sz="1800" b="1" dirty="0"/>
              <a:t>	</a:t>
            </a:r>
            <a:r>
              <a:rPr lang="en-US" sz="1800" dirty="0"/>
              <a:t> </a:t>
            </a:r>
            <a:r>
              <a:rPr lang="en-US" sz="2000" dirty="0" err="1"/>
              <a:t>ε</a:t>
            </a:r>
            <a:r>
              <a:rPr lang="en-US" sz="2000" baseline="-25000" dirty="0" err="1"/>
              <a:t>i</a:t>
            </a:r>
            <a:r>
              <a:rPr lang="en-US" sz="1800" baseline="-25000" dirty="0"/>
              <a:t>  </a:t>
            </a:r>
            <a:r>
              <a:rPr lang="en-US" sz="1800" b="1" dirty="0"/>
              <a:t>: zero mean Gaussian with variance </a:t>
            </a:r>
            <a:r>
              <a:rPr lang="en-US" sz="2000" dirty="0"/>
              <a:t>σ</a:t>
            </a:r>
            <a:r>
              <a:rPr lang="en-US" sz="2000" baseline="-25000" dirty="0"/>
              <a:t>j</a:t>
            </a:r>
            <a:r>
              <a:rPr lang="en-US" sz="2000" baseline="30000" dirty="0"/>
              <a:t>2</a:t>
            </a:r>
          </a:p>
          <a:p>
            <a:pPr marL="230188" indent="-230188" algn="just" eaLnBrk="0" hangingPunct="0">
              <a:spcAft>
                <a:spcPct val="50000"/>
              </a:spcAft>
            </a:pPr>
            <a:r>
              <a:rPr lang="en-US" sz="2000" b="1" dirty="0"/>
              <a:t>	“</a:t>
            </a:r>
            <a:r>
              <a:rPr lang="en-US" sz="2000" b="1" dirty="0" err="1"/>
              <a:t>w.p</a:t>
            </a:r>
            <a:r>
              <a:rPr lang="en-US" sz="2000" b="1" dirty="0"/>
              <a:t>. </a:t>
            </a:r>
            <a:r>
              <a:rPr lang="en-US" sz="2000" i="1" dirty="0" err="1"/>
              <a:t>w</a:t>
            </a:r>
            <a:r>
              <a:rPr lang="en-US" sz="2000" baseline="-25000" dirty="0" err="1"/>
              <a:t>i</a:t>
            </a:r>
            <a:r>
              <a:rPr lang="en-US" sz="2000" b="1" dirty="0"/>
              <a:t>” : with probability </a:t>
            </a:r>
            <a:r>
              <a:rPr lang="en-US" sz="2000" i="1" dirty="0" err="1"/>
              <a:t>w</a:t>
            </a:r>
            <a:r>
              <a:rPr lang="en-US" sz="2000" baseline="-25000" dirty="0" err="1"/>
              <a:t>i</a:t>
            </a:r>
            <a:endParaRPr lang="en-US" sz="2000" baseline="-25000" dirty="0"/>
          </a:p>
          <a:p>
            <a:pPr marL="230188" indent="-230188" algn="just" eaLnBrk="0" hangingPunct="0">
              <a:spcAft>
                <a:spcPct val="50000"/>
              </a:spcAft>
            </a:pPr>
            <a:r>
              <a:rPr lang="en-US" sz="2000" baseline="-25000" dirty="0"/>
              <a:t>	 </a:t>
            </a:r>
            <a:r>
              <a:rPr lang="en-US" sz="2000" i="1" dirty="0" err="1"/>
              <a:t>a</a:t>
            </a:r>
            <a:r>
              <a:rPr lang="en-US" sz="2000" baseline="-25000" dirty="0" err="1"/>
              <a:t>i,j</a:t>
            </a:r>
            <a:r>
              <a:rPr lang="en-US" sz="2000" b="1" dirty="0"/>
              <a:t> </a:t>
            </a:r>
            <a:r>
              <a:rPr lang="en-US" sz="2000" dirty="0"/>
              <a:t>(j&gt;0) </a:t>
            </a:r>
            <a:r>
              <a:rPr lang="en-US" sz="2000" b="1" dirty="0"/>
              <a:t>: AR predictor coefficients</a:t>
            </a:r>
          </a:p>
          <a:p>
            <a:pPr marL="230188" indent="-230188" algn="just" eaLnBrk="0" hangingPunct="0">
              <a:spcAft>
                <a:spcPct val="50000"/>
              </a:spcAft>
            </a:pPr>
            <a:r>
              <a:rPr lang="en-US" sz="2000" i="1" dirty="0"/>
              <a:t>	 a</a:t>
            </a:r>
            <a:r>
              <a:rPr lang="en-US" sz="2000" baseline="-25000" dirty="0"/>
              <a:t>i,0</a:t>
            </a:r>
            <a:r>
              <a:rPr lang="en-US" sz="2000" b="1" dirty="0"/>
              <a:t> : mean for component </a:t>
            </a:r>
            <a:r>
              <a:rPr lang="en-US" sz="2000" dirty="0" err="1"/>
              <a:t>i</a:t>
            </a:r>
            <a:endParaRPr lang="en-US" sz="2000" dirty="0"/>
          </a:p>
          <a:p>
            <a:pPr marL="230188" indent="-230188" algn="just" eaLnBrk="0" hangingPunct="0">
              <a:spcAft>
                <a:spcPct val="50000"/>
              </a:spcAft>
            </a:pPr>
            <a:r>
              <a:rPr lang="en-US" sz="2000" b="1" dirty="0"/>
              <a:t>	</a:t>
            </a:r>
          </a:p>
        </p:txBody>
      </p:sp>
      <p:sp>
        <p:nvSpPr>
          <p:cNvPr id="1029" name="Rectangle 10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036"/>
          <p:cNvGraphicFramePr>
            <a:graphicFrameLocks noChangeAspect="1"/>
          </p:cNvGraphicFramePr>
          <p:nvPr/>
        </p:nvGraphicFramePr>
        <p:xfrm>
          <a:off x="438136" y="1200144"/>
          <a:ext cx="7019636" cy="2895600"/>
        </p:xfrm>
        <a:graphic>
          <a:graphicData uri="http://schemas.openxmlformats.org/presentationml/2006/ole">
            <p:oleObj spid="_x0000_s1026" name="Equation" r:id="rId3" imgW="4305300" imgH="1892300" progId="Equation.3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605072" y="1223960"/>
            <a:ext cx="2057400" cy="290512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892034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648200" y="4114800"/>
            <a:ext cx="1295400" cy="533400"/>
          </a:xfrm>
          <a:prstGeom prst="straightConnector1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867400" y="4624400"/>
            <a:ext cx="2895600" cy="1200329"/>
          </a:xfrm>
          <a:prstGeom prst="rect">
            <a:avLst/>
          </a:prstGeom>
          <a:noFill/>
          <a:ln w="38100"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Additional nonlinear components – weighted sum of Gaussian AR processes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1925"/>
            <a:ext cx="7467600" cy="352425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Interpretations</a:t>
            </a:r>
          </a:p>
        </p:txBody>
      </p:sp>
      <p:sp>
        <p:nvSpPr>
          <p:cNvPr id="9219" name="Text Box 1027"/>
          <p:cNvSpPr txBox="1">
            <a:spLocks noChangeArrowheads="1"/>
          </p:cNvSpPr>
          <p:nvPr/>
        </p:nvSpPr>
        <p:spPr bwMode="auto">
          <a:xfrm>
            <a:off x="228600" y="8382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 smtClean="0">
                <a:solidFill>
                  <a:srgbClr val="33338F"/>
                </a:solidFill>
              </a:rPr>
              <a:t>MAR as a weighted </a:t>
            </a:r>
            <a:r>
              <a:rPr lang="en-US" sz="1800" b="1" dirty="0">
                <a:solidFill>
                  <a:srgbClr val="33338F"/>
                </a:solidFill>
              </a:rPr>
              <a:t>sum of Gaussian autoregressive </a:t>
            </a:r>
            <a:r>
              <a:rPr lang="en-US" sz="1800" b="1" dirty="0" smtClean="0">
                <a:solidFill>
                  <a:srgbClr val="33338F"/>
                </a:solidFill>
              </a:rPr>
              <a:t>(AR) processes:</a:t>
            </a:r>
            <a:endParaRPr lang="en-US" sz="1800" b="1" dirty="0"/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 smtClean="0">
                <a:cs typeface="Times New Roman" pitchFamily="18" charset="0"/>
              </a:rPr>
              <a:t>Analysis/Modeling: Conditional distribution modeled as a weighted combination of AR filters with Gaussian white noise inputs (hence, this models data as colored non-Gaussian signals).</a:t>
            </a:r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 smtClean="0"/>
              <a:t>Synthesis: A </a:t>
            </a:r>
            <a:r>
              <a:rPr lang="en-US" sz="1800" b="1" dirty="0"/>
              <a:t>random process in which data </a:t>
            </a:r>
            <a:r>
              <a:rPr lang="en-US" sz="1800" b="1" dirty="0" smtClean="0"/>
              <a:t>sampled </a:t>
            </a:r>
            <a:r>
              <a:rPr lang="en-US" sz="1800" b="1" dirty="0"/>
              <a:t>at any one point in time is generated from one of the </a:t>
            </a:r>
            <a:r>
              <a:rPr lang="en-US" sz="1800" b="1" dirty="0" smtClean="0"/>
              <a:t>components of an AR </a:t>
            </a:r>
            <a:r>
              <a:rPr lang="en-US" sz="1800" b="1" dirty="0"/>
              <a:t>mixture process chosen randomly according to its weight, </a:t>
            </a:r>
            <a:r>
              <a:rPr lang="en-US" sz="2000" i="1" dirty="0" err="1"/>
              <a:t>w</a:t>
            </a:r>
            <a:r>
              <a:rPr lang="en-US" sz="2000" baseline="-25000" dirty="0" err="1"/>
              <a:t>i</a:t>
            </a:r>
            <a:r>
              <a:rPr lang="en-US" sz="1800" b="1" dirty="0"/>
              <a:t>.	</a:t>
            </a:r>
            <a:endParaRPr lang="en-US" sz="1800" b="1" dirty="0" smtClean="0"/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 smtClean="0">
                <a:solidFill>
                  <a:srgbClr val="33338F"/>
                </a:solidFill>
              </a:rPr>
              <a:t>Comparisons to GMMs:</a:t>
            </a:r>
            <a:endParaRPr lang="en-US" sz="1800" b="1" dirty="0">
              <a:solidFill>
                <a:srgbClr val="33338F"/>
              </a:solidFill>
            </a:endParaRPr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 smtClean="0"/>
              <a:t>GMMs model the marginal distribution as a </a:t>
            </a:r>
            <a:r>
              <a:rPr lang="en-US" sz="1800" b="1" dirty="0"/>
              <a:t>weighted sum of Gaussian random </a:t>
            </a:r>
            <a:r>
              <a:rPr lang="en-US" sz="1800" b="1" dirty="0" smtClean="0"/>
              <a:t>variables.</a:t>
            </a:r>
            <a:endParaRPr lang="en-US" sz="1800" b="1" dirty="0"/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/>
              <a:t>MAR with AR filter order 0 </a:t>
            </a:r>
            <a:r>
              <a:rPr lang="en-US" sz="1800" b="1" dirty="0" smtClean="0"/>
              <a:t>is equivalent to a GMM.</a:t>
            </a:r>
            <a:endParaRPr lang="en-US" sz="1800" b="1" dirty="0"/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/>
              <a:t>MAR can capture information in dynamics in addition to </a:t>
            </a:r>
            <a:r>
              <a:rPr lang="en-US" sz="1800" b="1" dirty="0" smtClean="0"/>
              <a:t>the static </a:t>
            </a:r>
            <a:r>
              <a:rPr lang="en-US" sz="1800" b="1" dirty="0"/>
              <a:t>information captured by </a:t>
            </a:r>
            <a:r>
              <a:rPr lang="en-US" sz="1800" b="1" dirty="0" smtClean="0"/>
              <a:t>a GMM.</a:t>
            </a:r>
            <a:endParaRPr lang="en-US" sz="1800" b="1" dirty="0"/>
          </a:p>
          <a:p>
            <a:pPr marL="230188" indent="-230188" algn="just" eaLnBrk="0" hangingPunct="0">
              <a:spcAft>
                <a:spcPct val="50000"/>
              </a:spcAft>
            </a:pPr>
            <a:endParaRPr lang="en-US" sz="1800" b="1" dirty="0"/>
          </a:p>
          <a:p>
            <a:pPr marL="230188" indent="-230188" algn="just" eaLnBrk="0" hangingPunct="0">
              <a:spcAft>
                <a:spcPct val="50000"/>
              </a:spcAft>
            </a:pPr>
            <a:r>
              <a:rPr lang="en-US" sz="1800" b="1" dirty="0"/>
              <a:t>	</a:t>
            </a:r>
          </a:p>
          <a:p>
            <a:pPr marL="230188" indent="-230188" algn="just" eaLnBrk="0" hangingPunct="0">
              <a:spcAft>
                <a:spcPct val="50000"/>
              </a:spcAft>
            </a:pPr>
            <a:endParaRPr lang="en-US" sz="1800" b="1" dirty="0"/>
          </a:p>
          <a:p>
            <a:pPr marL="230188" indent="-230188" algn="just" eaLnBrk="0" hangingPunct="0">
              <a:spcAft>
                <a:spcPct val="50000"/>
              </a:spcAft>
            </a:pPr>
            <a:r>
              <a:rPr lang="en-US" sz="1800" b="1" dirty="0"/>
              <a:t>	</a:t>
            </a:r>
            <a:endParaRPr lang="en-US" sz="2000" b="1" dirty="0"/>
          </a:p>
        </p:txBody>
      </p:sp>
      <p:sp>
        <p:nvSpPr>
          <p:cNvPr id="9220" name="Rectangle 10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1925"/>
            <a:ext cx="8077200" cy="352425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Overview of the MAR-HMM Approach	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endParaRPr lang="en-US" sz="1800" b="1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32155"/>
            <a:ext cx="8686800" cy="354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027"/>
          <p:cNvSpPr txBox="1">
            <a:spLocks noChangeArrowheads="1"/>
          </p:cNvSpPr>
          <p:nvPr/>
        </p:nvSpPr>
        <p:spPr bwMode="auto">
          <a:xfrm>
            <a:off x="228600" y="7620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8600" indent="-228600" algn="l" eaLnBrk="0" hangingPunct="0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1800" b="1" dirty="0" smtClean="0"/>
              <a:t>An </a:t>
            </a:r>
            <a:r>
              <a:rPr lang="en-US" sz="1800" b="1" dirty="0"/>
              <a:t>example MAR-HMM system with 3 </a:t>
            </a:r>
            <a:r>
              <a:rPr lang="en-US" sz="1800" b="1" dirty="0" smtClean="0"/>
              <a:t>states: each </a:t>
            </a:r>
            <a:r>
              <a:rPr lang="en-US" sz="1800" b="1" dirty="0"/>
              <a:t>state observation </a:t>
            </a:r>
            <a:r>
              <a:rPr lang="en-US" sz="1800" b="1" dirty="0" smtClean="0"/>
              <a:t>is modeled </a:t>
            </a:r>
            <a:r>
              <a:rPr lang="en-US" sz="1800" b="1" dirty="0"/>
              <a:t>by a 2-component </a:t>
            </a:r>
            <a:r>
              <a:rPr lang="en-US" sz="1800" b="1" dirty="0" smtClean="0"/>
              <a:t>MAR.</a:t>
            </a:r>
            <a:endParaRPr lang="en-US" sz="1800" b="1" dirty="0"/>
          </a:p>
          <a:p>
            <a:pPr marL="230188" indent="-230188" algn="just" eaLnBrk="0" hangingPunct="0">
              <a:spcAft>
                <a:spcPct val="50000"/>
              </a:spcAft>
            </a:pPr>
            <a:r>
              <a:rPr lang="en-US" sz="1800" b="1" dirty="0"/>
              <a:t>	</a:t>
            </a:r>
          </a:p>
          <a:p>
            <a:pPr marL="230188" indent="-230188" algn="just" eaLnBrk="0" hangingPunct="0">
              <a:spcAft>
                <a:spcPct val="50000"/>
              </a:spcAft>
            </a:pPr>
            <a:endParaRPr lang="en-US" sz="1800" b="1" dirty="0"/>
          </a:p>
          <a:p>
            <a:pPr marL="230188" indent="-230188" algn="just" eaLnBrk="0" hangingPunct="0">
              <a:spcAft>
                <a:spcPct val="50000"/>
              </a:spcAft>
            </a:pPr>
            <a:r>
              <a:rPr lang="en-US" sz="1800" b="1" dirty="0"/>
              <a:t>	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1925"/>
            <a:ext cx="8763000" cy="352425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MAR Properties</a:t>
            </a:r>
          </a:p>
        </p:txBody>
      </p:sp>
      <p:sp>
        <p:nvSpPr>
          <p:cNvPr id="11267" name="Text Box 24"/>
          <p:cNvSpPr txBox="1">
            <a:spLocks noChangeArrowheads="1"/>
          </p:cNvSpPr>
          <p:nvPr/>
        </p:nvSpPr>
        <p:spPr bwMode="auto">
          <a:xfrm>
            <a:off x="228600" y="7620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hlink"/>
                </a:solidFill>
              </a:rPr>
              <a:t>Ability to </a:t>
            </a:r>
            <a:r>
              <a:rPr lang="en-US" sz="1800" b="1" dirty="0" smtClean="0">
                <a:solidFill>
                  <a:schemeClr val="hlink"/>
                </a:solidFill>
              </a:rPr>
              <a:t>model </a:t>
            </a:r>
            <a:r>
              <a:rPr lang="en-US" sz="1800" b="1" dirty="0">
                <a:solidFill>
                  <a:schemeClr val="hlink"/>
                </a:solidFill>
              </a:rPr>
              <a:t>n</a:t>
            </a:r>
            <a:r>
              <a:rPr lang="en-US" sz="1800" b="1" dirty="0" smtClean="0">
                <a:solidFill>
                  <a:schemeClr val="hlink"/>
                </a:solidFill>
              </a:rPr>
              <a:t>onlinearities</a:t>
            </a:r>
            <a:r>
              <a:rPr lang="en-US" sz="1800" b="1" dirty="0">
                <a:solidFill>
                  <a:schemeClr val="hlink"/>
                </a:solidFill>
              </a:rPr>
              <a:t>:</a:t>
            </a:r>
            <a:endParaRPr lang="en-US" sz="1800" b="1" dirty="0"/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/>
              <a:t>Each AR component </a:t>
            </a:r>
            <a:r>
              <a:rPr lang="en-US" sz="1800" b="1" dirty="0" smtClean="0"/>
              <a:t>linear.</a:t>
            </a:r>
            <a:endParaRPr lang="en-US" sz="1800" b="1" dirty="0"/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>
                <a:cs typeface="Times New Roman" pitchFamily="18" charset="0"/>
              </a:rPr>
              <a:t>Probabilistic mixing of AR processes leads to </a:t>
            </a:r>
            <a:r>
              <a:rPr lang="en-US" sz="1800" b="1" dirty="0" smtClean="0">
                <a:cs typeface="Times New Roman" pitchFamily="18" charset="0"/>
              </a:rPr>
              <a:t>nonlinearities.</a:t>
            </a:r>
          </a:p>
          <a:p>
            <a:pPr marL="230188" indent="-230188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 smtClean="0">
                <a:solidFill>
                  <a:srgbClr val="33338F"/>
                </a:solidFill>
                <a:cs typeface="Times New Roman" pitchFamily="18" charset="0"/>
              </a:rPr>
              <a:t>Dynamics </a:t>
            </a:r>
            <a:r>
              <a:rPr lang="en-US" sz="1800" b="1" dirty="0">
                <a:solidFill>
                  <a:srgbClr val="33338F"/>
                </a:solidFill>
                <a:cs typeface="Times New Roman" pitchFamily="18" charset="0"/>
              </a:rPr>
              <a:t>of probability distribution:</a:t>
            </a:r>
            <a:endParaRPr lang="en-US" sz="1800" b="1" dirty="0"/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/>
              <a:t>In GMM</a:t>
            </a:r>
            <a:r>
              <a:rPr lang="en-US" sz="1800" b="1" dirty="0" smtClean="0"/>
              <a:t>:</a:t>
            </a:r>
          </a:p>
          <a:p>
            <a:pPr marL="800100" lvl="1" indent="-228600" algn="l" eaLnBrk="0" hangingPunct="0">
              <a:spcAft>
                <a:spcPct val="50000"/>
              </a:spcAft>
              <a:buSzPct val="75000"/>
              <a:buFont typeface="Wingdings" pitchFamily="2" charset="2"/>
              <a:buChar char="§"/>
            </a:pPr>
            <a:r>
              <a:rPr lang="en-US" sz="1800" b="1" dirty="0" smtClean="0"/>
              <a:t>Distribution </a:t>
            </a:r>
            <a:r>
              <a:rPr lang="en-US" sz="1800" b="1" dirty="0"/>
              <a:t>invariant to past </a:t>
            </a:r>
            <a:r>
              <a:rPr lang="en-US" sz="1800" b="1" dirty="0" smtClean="0"/>
              <a:t>samples</a:t>
            </a:r>
            <a:r>
              <a:rPr lang="en-US" sz="1800" b="1" dirty="0" smtClean="0"/>
              <a:t>.</a:t>
            </a:r>
          </a:p>
          <a:p>
            <a:pPr marL="800100" lvl="1" indent="-228600" algn="l" eaLnBrk="0" hangingPunct="0">
              <a:spcAft>
                <a:spcPct val="50000"/>
              </a:spcAft>
              <a:buSzPct val="75000"/>
              <a:buFont typeface="Wingdings" pitchFamily="2" charset="2"/>
              <a:buChar char="§"/>
            </a:pPr>
            <a:r>
              <a:rPr lang="en-US" sz="1800" b="1" dirty="0" smtClean="0"/>
              <a:t>Only marginal distribution is  modeled.</a:t>
            </a:r>
            <a:endParaRPr lang="en-US" sz="1800" b="1" dirty="0"/>
          </a:p>
          <a:p>
            <a:pPr marL="569913" lvl="1" indent="-236538" algn="l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/>
              <a:t>In MAR:</a:t>
            </a:r>
          </a:p>
          <a:p>
            <a:pPr marL="800100" lvl="1" indent="-228600" algn="l" eaLnBrk="0" hangingPunct="0">
              <a:spcAft>
                <a:spcPct val="50000"/>
              </a:spcAft>
              <a:buSzPct val="75000"/>
              <a:buFont typeface="Wingdings" pitchFamily="2" charset="2"/>
              <a:buChar char="§"/>
            </a:pPr>
            <a:r>
              <a:rPr lang="en-US" sz="1800" b="1" dirty="0" smtClean="0"/>
              <a:t>Conditional </a:t>
            </a:r>
            <a:r>
              <a:rPr lang="en-US" sz="1800" b="1" dirty="0"/>
              <a:t>distribution varies with past </a:t>
            </a:r>
            <a:r>
              <a:rPr lang="en-US" sz="1800" b="1" dirty="0" smtClean="0"/>
              <a:t>samples.</a:t>
            </a:r>
            <a:endParaRPr lang="en-US" sz="1800" b="1" dirty="0"/>
          </a:p>
          <a:p>
            <a:pPr marL="800100" lvl="1" indent="-228600" algn="l" eaLnBrk="0" hangingPunct="0">
              <a:spcAft>
                <a:spcPct val="50000"/>
              </a:spcAft>
              <a:buSzPct val="75000"/>
              <a:buFont typeface="Wingdings" pitchFamily="2" charset="2"/>
              <a:buChar char="§"/>
            </a:pPr>
            <a:r>
              <a:rPr lang="en-US" sz="1800" b="1" dirty="0" smtClean="0"/>
              <a:t>Joint distribution of random process is modeled.</a:t>
            </a:r>
            <a:endParaRPr lang="en-US" sz="1800" b="1" dirty="0" smtClean="0"/>
          </a:p>
          <a:p>
            <a:pPr marL="800100" lvl="1" indent="-228600" algn="l" eaLnBrk="0" hangingPunct="0">
              <a:spcAft>
                <a:spcPct val="50000"/>
              </a:spcAft>
              <a:buSzPct val="75000"/>
              <a:buFont typeface="Wingdings" pitchFamily="2" charset="2"/>
              <a:buChar char="§"/>
            </a:pPr>
            <a:r>
              <a:rPr lang="en-US" sz="1800" b="1" dirty="0" smtClean="0"/>
              <a:t>Nonlinear evolution in time series is modeled using a probabilistic mixing of linear AR processes.</a:t>
            </a:r>
            <a:endParaRPr lang="en-US" sz="18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MAR Parameter Estimation Using EM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059" name="Text Box 50"/>
          <p:cNvSpPr txBox="1">
            <a:spLocks noChangeArrowheads="1"/>
          </p:cNvSpPr>
          <p:nvPr/>
        </p:nvSpPr>
        <p:spPr bwMode="auto">
          <a:xfrm>
            <a:off x="200024" y="8382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8600" lvl="1" indent="-228600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 smtClean="0">
                <a:solidFill>
                  <a:srgbClr val="33338F"/>
                </a:solidFill>
                <a:cs typeface="Times New Roman" pitchFamily="18" charset="0"/>
              </a:rPr>
              <a:t>E-step:</a:t>
            </a:r>
          </a:p>
          <a:p>
            <a:pPr marL="228600" lvl="1" indent="-228600" algn="l" eaLnBrk="0" hangingPunct="0">
              <a:spcAft>
                <a:spcPct val="50000"/>
              </a:spcAft>
            </a:pPr>
            <a:r>
              <a:rPr lang="en-US" sz="1800" b="1" dirty="0" smtClean="0">
                <a:solidFill>
                  <a:srgbClr val="33338F"/>
                </a:solidFill>
                <a:cs typeface="Times New Roman" pitchFamily="18" charset="0"/>
              </a:rPr>
              <a:t>	</a:t>
            </a:r>
            <a:r>
              <a:rPr lang="en-US" sz="1800" b="1" dirty="0" smtClean="0">
                <a:cs typeface="Times New Roman" pitchFamily="18" charset="0"/>
              </a:rPr>
              <a:t>Conditional probability sample          came from  mixture component   :</a:t>
            </a:r>
            <a:endParaRPr lang="en-US" sz="1800" b="1" dirty="0">
              <a:cs typeface="Times New Roman" pitchFamily="18" charset="0"/>
            </a:endParaRPr>
          </a:p>
          <a:p>
            <a:pPr marL="569913" lvl="1" indent="-236538" algn="l" eaLnBrk="0" hangingPunct="0">
              <a:spcAft>
                <a:spcPct val="50000"/>
              </a:spcAft>
              <a:buFontTx/>
              <a:buChar char="•"/>
            </a:pPr>
            <a:endParaRPr lang="en-US" sz="1800" b="1" dirty="0">
              <a:cs typeface="Times New Roman" pitchFamily="18" charset="0"/>
            </a:endParaRPr>
          </a:p>
          <a:p>
            <a:pPr marL="569913" lvl="1" indent="-236538" algn="l" eaLnBrk="0" hangingPunct="0">
              <a:spcAft>
                <a:spcPct val="50000"/>
              </a:spcAft>
            </a:pPr>
            <a:endParaRPr lang="en-US" sz="1800" b="1" dirty="0" smtClean="0">
              <a:cs typeface="Times New Roman" pitchFamily="18" charset="0"/>
            </a:endParaRPr>
          </a:p>
          <a:p>
            <a:pPr marL="569913" lvl="1" indent="-236538" algn="l" eaLnBrk="0" hangingPunct="0">
              <a:spcAft>
                <a:spcPct val="50000"/>
              </a:spcAft>
            </a:pPr>
            <a:endParaRPr lang="en-US" sz="1800" b="1" dirty="0" smtClean="0">
              <a:cs typeface="Times New Roman" pitchFamily="18" charset="0"/>
            </a:endParaRPr>
          </a:p>
          <a:p>
            <a:pPr lvl="1" indent="-228600" algn="l" eaLnBrk="0" hangingPunct="0">
              <a:spcAft>
                <a:spcPct val="50000"/>
              </a:spcAft>
            </a:pPr>
            <a:r>
              <a:rPr lang="en-US" sz="1800" b="1" dirty="0" smtClean="0">
                <a:cs typeface="Times New Roman" pitchFamily="18" charset="0"/>
              </a:rPr>
              <a:t>where:</a:t>
            </a:r>
          </a:p>
          <a:p>
            <a:pPr marL="569913" lvl="1" indent="-236538" algn="l" eaLnBrk="0" hangingPunct="0">
              <a:spcAft>
                <a:spcPct val="50000"/>
              </a:spcAft>
            </a:pPr>
            <a:endParaRPr lang="en-US" sz="1800" b="1" dirty="0">
              <a:cs typeface="Times New Roman" pitchFamily="18" charset="0"/>
            </a:endParaRPr>
          </a:p>
          <a:p>
            <a:pPr marL="569913" lvl="1" indent="-236538" algn="l" eaLnBrk="0" hangingPunct="0">
              <a:spcAft>
                <a:spcPct val="50000"/>
              </a:spcAft>
            </a:pPr>
            <a:endParaRPr lang="en-US" sz="1800" b="1" dirty="0">
              <a:cs typeface="Times New Roman" pitchFamily="18" charset="0"/>
            </a:endParaRPr>
          </a:p>
          <a:p>
            <a:pPr marL="569913" lvl="1" indent="-236538" algn="l" eaLnBrk="0" hangingPunct="0">
              <a:spcAft>
                <a:spcPct val="50000"/>
              </a:spcAft>
              <a:buFontTx/>
              <a:buChar char="•"/>
            </a:pPr>
            <a:endParaRPr lang="en-US" sz="1800" b="1" dirty="0">
              <a:cs typeface="Times New Roman" pitchFamily="18" charset="0"/>
            </a:endParaRPr>
          </a:p>
          <a:p>
            <a:pPr marL="228600" lvl="1" algn="l" eaLnBrk="0" hangingPunct="0">
              <a:lnSpc>
                <a:spcPct val="150000"/>
              </a:lnSpc>
              <a:spcAft>
                <a:spcPct val="50000"/>
              </a:spcAft>
            </a:pPr>
            <a:r>
              <a:rPr lang="en-US" sz="1800" b="1" dirty="0" smtClean="0"/>
              <a:t>In a GMM-HMM,                for          , while          corresponds to the mean. This reduces to the familiar EM equations.</a:t>
            </a:r>
            <a:endParaRPr lang="en-US" sz="1800" b="1" dirty="0">
              <a:cs typeface="Times New Roman" pitchFamily="18" charset="0"/>
            </a:endParaRPr>
          </a:p>
        </p:txBody>
      </p:sp>
      <p:graphicFrame>
        <p:nvGraphicFramePr>
          <p:cNvPr id="2050" name="Object 1026"/>
          <p:cNvGraphicFramePr>
            <a:graphicFrameLocks noChangeAspect="1"/>
          </p:cNvGraphicFramePr>
          <p:nvPr/>
        </p:nvGraphicFramePr>
        <p:xfrm>
          <a:off x="685799" y="2743200"/>
          <a:ext cx="5743575" cy="1295400"/>
        </p:xfrm>
        <a:graphic>
          <a:graphicData uri="http://schemas.openxmlformats.org/presentationml/2006/ole">
            <p:oleObj spid="_x0000_s2050" name="Equation" r:id="rId3" imgW="2082600" imgH="457200" progId="Equation.3">
              <p:embed/>
            </p:oleObj>
          </a:graphicData>
        </a:graphic>
      </p:graphicFrame>
      <p:graphicFrame>
        <p:nvGraphicFramePr>
          <p:cNvPr id="2051" name="Object 1027"/>
          <p:cNvGraphicFramePr>
            <a:graphicFrameLocks noChangeAspect="1"/>
          </p:cNvGraphicFramePr>
          <p:nvPr/>
        </p:nvGraphicFramePr>
        <p:xfrm>
          <a:off x="914400" y="1604960"/>
          <a:ext cx="2869703" cy="1219200"/>
        </p:xfrm>
        <a:graphic>
          <a:graphicData uri="http://schemas.openxmlformats.org/presentationml/2006/ole">
            <p:oleObj spid="_x0000_s2051" name="Equation" r:id="rId4" imgW="1244520" imgH="495000" progId="Equation.3">
              <p:embed/>
            </p:oleObj>
          </a:graphicData>
        </a:graphic>
      </p:graphicFrame>
      <p:graphicFrame>
        <p:nvGraphicFramePr>
          <p:cNvPr id="2" name="Object 1027"/>
          <p:cNvGraphicFramePr>
            <a:graphicFrameLocks noChangeAspect="1"/>
          </p:cNvGraphicFramePr>
          <p:nvPr/>
        </p:nvGraphicFramePr>
        <p:xfrm>
          <a:off x="7762872" y="1190626"/>
          <a:ext cx="263525" cy="438150"/>
        </p:xfrm>
        <a:graphic>
          <a:graphicData uri="http://schemas.openxmlformats.org/presentationml/2006/ole">
            <p:oleObj spid="_x0000_s2058" name="Equation" r:id="rId5" imgW="114120" imgH="177480" progId="Equation.3">
              <p:embed/>
            </p:oleObj>
          </a:graphicData>
        </a:graphic>
      </p:graphicFrame>
      <p:graphicFrame>
        <p:nvGraphicFramePr>
          <p:cNvPr id="2060" name="Object 1026"/>
          <p:cNvGraphicFramePr>
            <a:graphicFrameLocks noChangeAspect="1"/>
          </p:cNvGraphicFramePr>
          <p:nvPr/>
        </p:nvGraphicFramePr>
        <p:xfrm>
          <a:off x="2005008" y="4541842"/>
          <a:ext cx="1120775" cy="539750"/>
        </p:xfrm>
        <a:graphic>
          <a:graphicData uri="http://schemas.openxmlformats.org/presentationml/2006/ole">
            <p:oleObj spid="_x0000_s2060" name="Equation" r:id="rId6" imgW="406080" imgH="190440" progId="Equation.3">
              <p:embed/>
            </p:oleObj>
          </a:graphicData>
        </a:graphic>
      </p:graphicFrame>
      <p:graphicFrame>
        <p:nvGraphicFramePr>
          <p:cNvPr id="2061" name="Object 1026"/>
          <p:cNvGraphicFramePr>
            <a:graphicFrameLocks noChangeAspect="1"/>
          </p:cNvGraphicFramePr>
          <p:nvPr/>
        </p:nvGraphicFramePr>
        <p:xfrm>
          <a:off x="3452808" y="4548192"/>
          <a:ext cx="685800" cy="431800"/>
        </p:xfrm>
        <a:graphic>
          <a:graphicData uri="http://schemas.openxmlformats.org/presentationml/2006/ole">
            <p:oleObj spid="_x0000_s2061" name="Equation" r:id="rId7" imgW="253800" imgH="152280" progId="Equation.3">
              <p:embed/>
            </p:oleObj>
          </a:graphicData>
        </a:graphic>
      </p:graphicFrame>
      <p:graphicFrame>
        <p:nvGraphicFramePr>
          <p:cNvPr id="2062" name="Object 1026"/>
          <p:cNvGraphicFramePr>
            <a:graphicFrameLocks noChangeAspect="1"/>
          </p:cNvGraphicFramePr>
          <p:nvPr/>
        </p:nvGraphicFramePr>
        <p:xfrm>
          <a:off x="3757608" y="1173162"/>
          <a:ext cx="665162" cy="427038"/>
        </p:xfrm>
        <a:graphic>
          <a:graphicData uri="http://schemas.openxmlformats.org/presentationml/2006/ole">
            <p:oleObj spid="_x0000_s2062" name="Equation" r:id="rId8" imgW="241200" imgH="164880" progId="Equation.3">
              <p:embed/>
            </p:oleObj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4705344" y="4532330"/>
          <a:ext cx="665162" cy="539750"/>
        </p:xfrm>
        <a:graphic>
          <a:graphicData uri="http://schemas.openxmlformats.org/presentationml/2006/ole">
            <p:oleObj spid="_x0000_s2063" name="Equation" r:id="rId9" imgW="24120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8F"/>
      </a:hlink>
      <a:folHlink>
        <a:srgbClr val="33338F"/>
      </a:folHlink>
    </a:clrScheme>
    <a:fontScheme name="1_Blank Presentation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89203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89203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8F"/>
        </a:hlink>
        <a:folHlink>
          <a:srgbClr val="3333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9427</TotalTime>
  <Words>1415</Words>
  <Application>Microsoft PowerPoint</Application>
  <PresentationFormat>On-screen Show (4:3)</PresentationFormat>
  <Paragraphs>250</Paragraphs>
  <Slides>19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1_Blank Presentation</vt:lpstr>
      <vt:lpstr>Equation</vt:lpstr>
      <vt:lpstr>Nonlinear Mixture Autoregressive Hidden Markov Models for Speech Recognition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Mississippi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Simmons</dc:creator>
  <cp:lastModifiedBy>Saurabh Prasad</cp:lastModifiedBy>
  <cp:revision>1096</cp:revision>
  <dcterms:created xsi:type="dcterms:W3CDTF">2004-05-04T16:53:27Z</dcterms:created>
  <dcterms:modified xsi:type="dcterms:W3CDTF">2008-09-19T03:38:02Z</dcterms:modified>
</cp:coreProperties>
</file>