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9" r:id="rId1"/>
    <p:sldMasterId id="2147483663" r:id="rId2"/>
  </p:sldMasterIdLst>
  <p:notesMasterIdLst>
    <p:notesMasterId r:id="rId25"/>
  </p:notesMasterIdLst>
  <p:handoutMasterIdLst>
    <p:handoutMasterId r:id="rId26"/>
  </p:handoutMasterIdLst>
  <p:sldIdLst>
    <p:sldId id="388" r:id="rId3"/>
    <p:sldId id="333" r:id="rId4"/>
    <p:sldId id="404" r:id="rId5"/>
    <p:sldId id="403" r:id="rId6"/>
    <p:sldId id="405" r:id="rId7"/>
    <p:sldId id="402" r:id="rId8"/>
    <p:sldId id="406" r:id="rId9"/>
    <p:sldId id="407" r:id="rId10"/>
    <p:sldId id="408" r:id="rId11"/>
    <p:sldId id="409" r:id="rId12"/>
    <p:sldId id="422" r:id="rId13"/>
    <p:sldId id="423" r:id="rId14"/>
    <p:sldId id="424" r:id="rId15"/>
    <p:sldId id="421" r:id="rId16"/>
    <p:sldId id="425" r:id="rId17"/>
    <p:sldId id="411" r:id="rId18"/>
    <p:sldId id="412" r:id="rId19"/>
    <p:sldId id="427" r:id="rId20"/>
    <p:sldId id="428" r:id="rId21"/>
    <p:sldId id="413" r:id="rId22"/>
    <p:sldId id="414" r:id="rId23"/>
    <p:sldId id="426" r:id="rId2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892034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rgbClr val="892034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rgbClr val="892034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rgbClr val="892034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rgbClr val="892034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88002B"/>
    <a:srgbClr val="00007E"/>
    <a:srgbClr val="33338F"/>
    <a:srgbClr val="FFFFFF"/>
    <a:srgbClr val="FAFAFA"/>
    <a:srgbClr val="8F0024"/>
    <a:srgbClr val="89203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5695" autoAdjust="0"/>
    <p:restoredTop sz="94568" autoAdjust="0"/>
  </p:normalViewPr>
  <p:slideViewPr>
    <p:cSldViewPr showGuides="1">
      <p:cViewPr varScale="1">
        <p:scale>
          <a:sx n="82" d="100"/>
          <a:sy n="82" d="100"/>
        </p:scale>
        <p:origin x="-1373" y="-77"/>
      </p:cViewPr>
      <p:guideLst>
        <p:guide orient="horz" pos="480"/>
        <p:guide pos="1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1956" y="-84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11.xml"/><Relationship Id="rId1" Type="http://schemas.openxmlformats.org/officeDocument/2006/relationships/slide" Target="slides/slide1.xml"/><Relationship Id="rId5" Type="http://schemas.openxmlformats.org/officeDocument/2006/relationships/slide" Target="slides/slide22.xml"/><Relationship Id="rId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fld id="{A9613A40-5EF3-47F2-86C9-90FB6AFFCD45}" type="datetime1">
              <a:rPr lang="en-US"/>
              <a:pPr/>
              <a:t>7/9/2009</a:t>
            </a:fld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fld id="{11ABE551-623E-4B2C-BD64-3ED1CE28F0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fld id="{CC473E0E-4AFE-464C-B845-E644AA29C000}" type="datetime1">
              <a:rPr lang="en-US"/>
              <a:pPr/>
              <a:t>7/9/2009</a:t>
            </a:fld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solidFill>
                  <a:schemeClr val="tx1"/>
                </a:solidFill>
                <a:latin typeface="Times"/>
              </a:defRPr>
            </a:lvl1pPr>
          </a:lstStyle>
          <a:p>
            <a:fld id="{CA7B9F44-45FA-4B66-BB62-6351C7C9071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CC550C0-5C07-472D-AE04-42A87EC08B67}" type="slidenum">
              <a:rPr lang="en-US"/>
              <a:pPr/>
              <a:t>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0188" y="4403725"/>
            <a:ext cx="6503987" cy="46132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CE79139-3A31-4A16-945D-0AF2CBD2D284}" type="slidenum">
              <a:rPr lang="en-US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3725"/>
            <a:ext cx="6276975" cy="417195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/>
              </a:rPr>
              <a:t>This slide seems really boring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62B67AF-EC06-4261-8420-6F2BF183B040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3725"/>
            <a:ext cx="6276975" cy="41719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643FDE4-5532-4D8C-B7DA-A98963C6E638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3725"/>
            <a:ext cx="6276975" cy="41719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4F62AFC-3850-4E67-9377-8EEF6081AE94}" type="slidenum">
              <a:rPr lang="en-US"/>
              <a:pPr/>
              <a:t>21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403725"/>
            <a:ext cx="6276975" cy="417195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61925"/>
            <a:ext cx="2171700" cy="12557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1925"/>
            <a:ext cx="6362700" cy="1255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1925"/>
            <a:ext cx="4267200" cy="352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1925"/>
            <a:ext cx="4267200" cy="100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4338"/>
            <a:ext cx="4267200" cy="100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1925"/>
            <a:ext cx="4267200" cy="352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925"/>
            <a:ext cx="4267200" cy="352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4FBA71F5-9EF5-43A5-AE4C-6163DC04E94C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AAB4A893-E024-4302-B1D4-4370425CD1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099FB2DD-DC49-4644-B396-1F75B7682DFF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64635DC0-7147-4EDA-83ED-EE57E7455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C6DEC01-6ACD-4453-B22E-374449F5D7CD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2FAC0CDF-767B-4F45-BB14-42CB20BD34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49F966CD-147D-4827-9684-A49A5878CF44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FC8F0BBA-B18A-455F-B4B8-3D6373293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6E1EA76A-119C-4329-90C5-E000417D323B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9D9BB2EA-4A68-4632-AD20-479AF4E63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3F8D64D7-94F2-44C1-BB77-3A8AC8E66A2C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7A920C8E-CB3B-41D8-AD17-2FDD0E51E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96FB088C-A028-48F2-AA53-388561B775BC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A6FD4048-0557-4A53-885E-84D822E172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426FDB0F-3284-4D4C-8D91-94EA270494CF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EF8F778F-5A5D-4BE2-A845-971BE4555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E1F4C0A7-9AB1-44F1-AD8B-938D90E6FD7B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AA09AD11-023F-46E9-B3B9-B16124F0A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1C7C84A0-8EA4-4066-9249-6092838847F6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A439C36B-A98B-4B76-B571-0A01D0503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AC4E3B0C-EDF4-4D37-9C05-FDFE3799C622}" type="datetimeFigureOut">
              <a:rPr lang="en-US"/>
              <a:pPr/>
              <a:t>7/9/2009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30F77953-3634-40C4-9A7A-C00EC1097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1925"/>
            <a:ext cx="4267200" cy="35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925"/>
            <a:ext cx="4267200" cy="352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1925"/>
            <a:ext cx="8686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 userDrawn="1"/>
        </p:nvSpPr>
        <p:spPr bwMode="auto">
          <a:xfrm>
            <a:off x="228600" y="6400800"/>
            <a:ext cx="3352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000" b="1" i="1">
              <a:solidFill>
                <a:srgbClr val="88002B"/>
              </a:solidFill>
            </a:endParaRPr>
          </a:p>
        </p:txBody>
      </p:sp>
      <p:sp>
        <p:nvSpPr>
          <p:cNvPr id="249860" name="Text Box 4"/>
          <p:cNvSpPr txBox="1">
            <a:spLocks noChangeArrowheads="1"/>
          </p:cNvSpPr>
          <p:nvPr userDrawn="1"/>
        </p:nvSpPr>
        <p:spPr bwMode="auto">
          <a:xfrm>
            <a:off x="7296150" y="6384925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91440" rIns="0" bIns="91440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b="1" i="1" dirty="0">
                <a:latin typeface="Arial" charset="0"/>
                <a:cs typeface="+mn-cs"/>
              </a:rPr>
              <a:t>Page </a:t>
            </a:r>
            <a:fld id="{C70A6AA5-8623-480F-97CC-528846DD858F}" type="slidenum">
              <a:rPr lang="en-US" sz="1000" b="1" i="1">
                <a:latin typeface="Arial" charset="0"/>
                <a:cs typeface="+mn-cs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lang="en-US" sz="1000" b="1" i="1" dirty="0">
                <a:latin typeface="Arial" charset="0"/>
                <a:cs typeface="+mn-cs"/>
              </a:rPr>
              <a:t> of </a:t>
            </a:r>
            <a:r>
              <a:rPr lang="en-US" sz="1000" b="1" i="1" dirty="0" smtClean="0">
                <a:latin typeface="Arial" charset="0"/>
                <a:cs typeface="+mn-cs"/>
              </a:rPr>
              <a:t>21</a:t>
            </a:r>
            <a:endParaRPr lang="en-US" sz="1000" b="1" i="1" dirty="0">
              <a:latin typeface="Arial" charset="0"/>
              <a:cs typeface="+mn-cs"/>
            </a:endParaRPr>
          </a:p>
        </p:txBody>
      </p:sp>
      <p:sp>
        <p:nvSpPr>
          <p:cNvPr id="249861" name="Rectangle 5"/>
          <p:cNvSpPr>
            <a:spLocks noChangeArrowheads="1"/>
          </p:cNvSpPr>
          <p:nvPr userDrawn="1"/>
        </p:nvSpPr>
        <p:spPr bwMode="auto">
          <a:xfrm>
            <a:off x="228600" y="563563"/>
            <a:ext cx="8686800" cy="46037"/>
          </a:xfrm>
          <a:prstGeom prst="rect">
            <a:avLst/>
          </a:prstGeom>
          <a:gradFill rotWithShape="0">
            <a:gsLst>
              <a:gs pos="0">
                <a:srgbClr val="88002B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9862" name="Rectangle 6"/>
          <p:cNvSpPr>
            <a:spLocks noChangeArrowheads="1"/>
          </p:cNvSpPr>
          <p:nvPr userDrawn="1"/>
        </p:nvSpPr>
        <p:spPr bwMode="auto">
          <a:xfrm>
            <a:off x="228600" y="6354763"/>
            <a:ext cx="8686800" cy="46037"/>
          </a:xfrm>
          <a:prstGeom prst="rect">
            <a:avLst/>
          </a:prstGeom>
          <a:gradFill rotWithShape="0">
            <a:gsLst>
              <a:gs pos="0">
                <a:srgbClr val="88002B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9863" name="Text Box 7"/>
          <p:cNvSpPr txBox="1">
            <a:spLocks noChangeArrowheads="1"/>
          </p:cNvSpPr>
          <p:nvPr userDrawn="1"/>
        </p:nvSpPr>
        <p:spPr bwMode="auto">
          <a:xfrm>
            <a:off x="228600" y="6400800"/>
            <a:ext cx="4953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>
                <a:cs typeface="Times New Roman" pitchFamily="18" charset="0"/>
              </a:rPr>
              <a:t>Nonlinear Statistical Modeling of Speech</a:t>
            </a:r>
            <a:endParaRPr lang="en-US" sz="1400" b="1">
              <a:latin typeface="Times New Roman" pitchFamily="18" charset="0"/>
            </a:endParaRPr>
          </a:p>
        </p:txBody>
      </p:sp>
      <p:pic>
        <p:nvPicPr>
          <p:cNvPr id="4104" name="Picture 9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6330950"/>
            <a:ext cx="457200" cy="45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89203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8002B"/>
          </a:solidFill>
          <a:latin typeface="Helvetic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8002B"/>
          </a:solidFill>
          <a:latin typeface="Helvetic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8002B"/>
          </a:solidFill>
          <a:latin typeface="Helvetic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8002B"/>
          </a:solidFill>
          <a:latin typeface="Helvetic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msstate.edu/projects/speech/software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sip.msstate.edu/projects/aurora" TargetMode="External"/><Relationship Id="rId5" Type="http://schemas.openxmlformats.org/officeDocument/2006/relationships/hyperlink" Target="http://www.isip.msstate.edu/projects/speech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33363" y="304800"/>
            <a:ext cx="8605837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9600"/>
            <a:ext cx="84836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125000"/>
              </a:lnSpc>
            </a:pPr>
            <a:r>
              <a:rPr lang="en-US" sz="2800" b="1" dirty="0" smtClean="0">
                <a:solidFill>
                  <a:srgbClr val="892034"/>
                </a:solidFill>
                <a:latin typeface="Arial" pitchFamily="34" charset="0"/>
                <a:cs typeface="Times New Roman" pitchFamily="18" charset="0"/>
              </a:rPr>
              <a:t>Nonlinear Statistical Modeling of Speech</a:t>
            </a:r>
            <a:endParaRPr lang="en-US" sz="2800" b="1" dirty="0" smtClean="0">
              <a:solidFill>
                <a:srgbClr val="892034"/>
              </a:solidFill>
              <a:latin typeface="Arial" pitchFamily="34" charset="0"/>
            </a:endParaRPr>
          </a:p>
        </p:txBody>
      </p:sp>
      <p:grpSp>
        <p:nvGrpSpPr>
          <p:cNvPr id="16388" name="Group 6"/>
          <p:cNvGrpSpPr>
            <a:grpSpLocks/>
          </p:cNvGrpSpPr>
          <p:nvPr/>
        </p:nvGrpSpPr>
        <p:grpSpPr bwMode="auto">
          <a:xfrm>
            <a:off x="457200" y="114300"/>
            <a:ext cx="1600200" cy="457200"/>
            <a:chOff x="288" y="72"/>
            <a:chExt cx="1008" cy="288"/>
          </a:xfrm>
        </p:grpSpPr>
        <p:sp>
          <p:nvSpPr>
            <p:cNvPr id="16396" name="Rectangle 7"/>
            <p:cNvSpPr>
              <a:spLocks noChangeArrowheads="1"/>
            </p:cNvSpPr>
            <p:nvPr/>
          </p:nvSpPr>
          <p:spPr bwMode="auto">
            <a:xfrm>
              <a:off x="288" y="144"/>
              <a:ext cx="1008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pic>
          <p:nvPicPr>
            <p:cNvPr id="16397" name="Picture 8" descr="Wordmar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" y="7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304800" y="4953000"/>
            <a:ext cx="8534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800" b="1" dirty="0"/>
              <a:t>S. </a:t>
            </a:r>
            <a:r>
              <a:rPr lang="en-US" sz="1800" b="1" dirty="0" err="1"/>
              <a:t>Srinivasan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333399"/>
                </a:solidFill>
              </a:rPr>
              <a:t>T. Ma</a:t>
            </a:r>
            <a:r>
              <a:rPr lang="en-US" sz="1800" b="1" dirty="0"/>
              <a:t>, D. May, G. </a:t>
            </a:r>
            <a:r>
              <a:rPr lang="en-US" sz="1800" b="1" dirty="0" err="1"/>
              <a:t>Lazarou</a:t>
            </a:r>
            <a:r>
              <a:rPr lang="en-US" sz="1800" b="1" dirty="0"/>
              <a:t> and J. </a:t>
            </a:r>
            <a:r>
              <a:rPr lang="en-US" sz="1800" b="1" dirty="0" err="1"/>
              <a:t>Picone</a:t>
            </a:r>
            <a:endParaRPr lang="en-US" sz="1800" b="1" dirty="0">
              <a:solidFill>
                <a:srgbClr val="333399"/>
              </a:solidFill>
            </a:endParaRPr>
          </a:p>
          <a:p>
            <a:pPr algn="ctr"/>
            <a:r>
              <a:rPr lang="en-US" sz="1800" b="1" dirty="0"/>
              <a:t>Department of Electrical and Computer Engineering</a:t>
            </a:r>
          </a:p>
          <a:p>
            <a:pPr algn="ctr"/>
            <a:r>
              <a:rPr lang="en-US" sz="1800" b="1" dirty="0"/>
              <a:t>Mississippi State University</a:t>
            </a:r>
          </a:p>
          <a:p>
            <a:pPr algn="ctr"/>
            <a:r>
              <a:rPr lang="en-US" sz="1200" b="1" dirty="0">
                <a:solidFill>
                  <a:srgbClr val="333399"/>
                </a:solidFill>
              </a:rPr>
              <a:t>URL:</a:t>
            </a:r>
            <a:r>
              <a:rPr lang="en-US" sz="1400" b="1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en-US" sz="1200" b="1" dirty="0"/>
              <a:t>http://www.isip.piconepress.com/publications/conferences/maxent/2009/nonlinear_models/</a:t>
            </a:r>
          </a:p>
        </p:txBody>
      </p:sp>
      <p:pic>
        <p:nvPicPr>
          <p:cNvPr id="1639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8638" y="6343650"/>
            <a:ext cx="533400" cy="514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457200" y="6107113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This material is based upon work supported by the National Science Foundation under Grant No. IIS-0414450. Any opinions, findings, and conclusions or recommendations expressed in this material are those of the author(s) and do not necessarily reflect the views of the National Science Foundation.</a:t>
            </a:r>
          </a:p>
        </p:txBody>
      </p:sp>
      <p:grpSp>
        <p:nvGrpSpPr>
          <p:cNvPr id="16392" name="Group 44"/>
          <p:cNvGrpSpPr>
            <a:grpSpLocks/>
          </p:cNvGrpSpPr>
          <p:nvPr/>
        </p:nvGrpSpPr>
        <p:grpSpPr bwMode="auto">
          <a:xfrm>
            <a:off x="990600" y="1447800"/>
            <a:ext cx="7086600" cy="3429000"/>
            <a:chOff x="990600" y="1447800"/>
            <a:chExt cx="7086600" cy="34290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48300" y="2032000"/>
              <a:ext cx="2628900" cy="2844800"/>
            </a:xfrm>
            <a:prstGeom prst="rect">
              <a:avLst/>
            </a:prstGeom>
            <a:ln w="25400">
              <a:solidFill>
                <a:schemeClr val="accent2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4200" y="1685925"/>
              <a:ext cx="2667000" cy="2657475"/>
            </a:xfrm>
            <a:prstGeom prst="rect">
              <a:avLst/>
            </a:prstGeom>
            <a:ln w="25400">
              <a:solidFill>
                <a:schemeClr val="accent2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9" name="Picture 38" descr="xxx.gif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" y="1447800"/>
              <a:ext cx="2476500" cy="2362200"/>
            </a:xfrm>
            <a:prstGeom prst="rect">
              <a:avLst/>
            </a:prstGeom>
            <a:ln w="25400">
              <a:solidFill>
                <a:schemeClr val="accent2"/>
              </a:solidFill>
            </a:ln>
            <a:effectLst>
              <a:outerShdw blurRad="50800" dist="1143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Phoneme Classification Experiments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57200" y="9906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</a:t>
            </a:r>
            <a:r>
              <a:rPr lang="en-US" sz="1800" b="1" dirty="0" smtClean="0"/>
              <a:t>Results</a:t>
            </a:r>
            <a:r>
              <a:rPr lang="en-US" sz="1800" b="1" dirty="0"/>
              <a:t>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66800" y="1447800"/>
          <a:ext cx="7010400" cy="2438400"/>
        </p:xfrm>
        <a:graphic>
          <a:graphicData uri="http://schemas.openxmlformats.org/drawingml/2006/table">
            <a:tbl>
              <a:tblPr/>
              <a:tblGrid>
                <a:gridCol w="1687513"/>
                <a:gridCol w="1817687"/>
                <a:gridCol w="1752600"/>
                <a:gridCol w="1752600"/>
              </a:tblGrid>
              <a:tr h="2413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relative phoneme classification improvements using MFCC/Invariant combination.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Correlation Dimension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Lyapunov Exponent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Correlation Entropy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Affricates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10.3%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2.9%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3.9%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Stops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3.6%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4.2%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Fricatives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-2.2%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-0.6%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-1.1%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Nasals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-1.5%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1.9%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Glides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-0.7%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-0.1%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0.2%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Vowels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0.4%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0.4%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1.1%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9" name="Rectangle 8"/>
          <p:cNvSpPr>
            <a:spLocks noChangeArrowheads="1"/>
          </p:cNvSpPr>
          <p:nvPr/>
        </p:nvSpPr>
        <p:spPr bwMode="auto">
          <a:xfrm>
            <a:off x="457200" y="4343400"/>
            <a:ext cx="73914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Conclusions:</a:t>
            </a:r>
          </a:p>
          <a:p>
            <a:endParaRPr lang="en-US" sz="800" b="1" dirty="0"/>
          </a:p>
          <a:p>
            <a:r>
              <a:rPr lang="en-US" sz="1800" b="1" dirty="0"/>
              <a:t>  - Each new feature vector resulted in an </a:t>
            </a:r>
            <a:r>
              <a:rPr lang="en-US" sz="1800" b="1" dirty="0" smtClean="0"/>
              <a:t>overall increase in classification accuracy.</a:t>
            </a:r>
            <a:endParaRPr lang="en-US" sz="1800" b="1" dirty="0"/>
          </a:p>
          <a:p>
            <a:endParaRPr lang="en-US" sz="800" b="1" dirty="0"/>
          </a:p>
          <a:p>
            <a:r>
              <a:rPr lang="en-US" sz="1800" b="1" dirty="0"/>
              <a:t>  - The results suggest that improvements can be expected for larger scale speech recognition experiments.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163513"/>
            <a:ext cx="7926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latin typeface="+mn-lt"/>
                <a:cs typeface="+mn-cs"/>
              </a:rPr>
              <a:t>Continuous Speech Recognition Experiments</a:t>
            </a:r>
          </a:p>
        </p:txBody>
      </p:sp>
      <p:sp>
        <p:nvSpPr>
          <p:cNvPr id="24582" name="Rectangle 14"/>
          <p:cNvSpPr>
            <a:spLocks noChangeArrowheads="1"/>
          </p:cNvSpPr>
          <p:nvPr/>
        </p:nvSpPr>
        <p:spPr bwMode="auto">
          <a:xfrm>
            <a:off x="228600" y="795338"/>
            <a:ext cx="82296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buFont typeface="Wingdings" pitchFamily="2" charset="2"/>
              <a:buChar char="q"/>
            </a:pPr>
            <a:r>
              <a:rPr lang="en-US" sz="1800" b="1" dirty="0"/>
              <a:t> Baseline System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1800" b="1" dirty="0"/>
              <a:t>Adapted from previous Aurora Evaluation Experiments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1800" b="1" dirty="0"/>
              <a:t>Uses 39 dimension MFCC features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1800" b="1" dirty="0"/>
              <a:t>Uses state-tied 4-mixture cross-word </a:t>
            </a:r>
            <a:r>
              <a:rPr lang="en-US" sz="1800" b="1" dirty="0" err="1"/>
              <a:t>triphone</a:t>
            </a:r>
            <a:r>
              <a:rPr lang="en-US" sz="1800" b="1" dirty="0"/>
              <a:t> acoustic models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1800" b="1" dirty="0"/>
              <a:t>Model parameter estimation achieved using Baum-Welch algorithm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sz="1800" b="1" dirty="0" err="1"/>
              <a:t>Viterbi</a:t>
            </a:r>
            <a:r>
              <a:rPr lang="en-US" sz="1800" b="1" dirty="0"/>
              <a:t> beam search used for evaluations </a:t>
            </a:r>
          </a:p>
          <a:p>
            <a:pPr marL="682625" lvl="1" indent="-225425">
              <a:buFont typeface="Arial" pitchFamily="34" charset="0"/>
              <a:buChar char="•"/>
            </a:pPr>
            <a:endParaRPr lang="en-US" sz="1800" b="1" dirty="0"/>
          </a:p>
          <a:p>
            <a:pPr marL="225425" indent="-225425">
              <a:buFont typeface="Wingdings" pitchFamily="2" charset="2"/>
              <a:buChar char="q"/>
            </a:pPr>
            <a:r>
              <a:rPr lang="en-US" sz="1800" b="1" dirty="0"/>
              <a:t> Four different feature combinations were used for these evaluations and compared to the baseline: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1800" dirty="0"/>
          </a:p>
          <a:p>
            <a:pPr marL="225425" indent="-225425">
              <a:buFont typeface="Arial" pitchFamily="34" charset="0"/>
              <a:buChar char="•"/>
            </a:pPr>
            <a:endParaRPr lang="en-US" sz="1800" dirty="0"/>
          </a:p>
          <a:p>
            <a:pPr marL="225425" indent="-225425">
              <a:buFont typeface="Arial" pitchFamily="34" charset="0"/>
              <a:buChar char="•"/>
            </a:pPr>
            <a:endParaRPr lang="en-US" sz="1800" dirty="0"/>
          </a:p>
          <a:p>
            <a:pPr marL="225425" indent="-225425"/>
            <a:endParaRPr lang="en-US" sz="1800" dirty="0"/>
          </a:p>
          <a:p>
            <a:pPr marL="225425" indent="-225425"/>
            <a:endParaRPr lang="en-US" sz="1800" dirty="0"/>
          </a:p>
          <a:p>
            <a:pPr marL="225425" indent="-225425">
              <a:buFont typeface="Arial" pitchFamily="34" charset="0"/>
              <a:buChar char="•"/>
            </a:pPr>
            <a:endParaRPr lang="en-US" sz="1800" dirty="0"/>
          </a:p>
          <a:p>
            <a:pPr marL="225425" indent="-225425">
              <a:buFont typeface="Arial" pitchFamily="34" charset="0"/>
              <a:buChar char="•"/>
            </a:pPr>
            <a:endParaRPr lang="en-US" sz="1800" dirty="0"/>
          </a:p>
          <a:p>
            <a:pPr marL="225425" indent="-225425">
              <a:buFont typeface="Arial" pitchFamily="34" charset="0"/>
              <a:buChar char="•"/>
            </a:pPr>
            <a:endParaRPr lang="en-US" sz="1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62138" y="3397250"/>
          <a:ext cx="4995862" cy="2706693"/>
        </p:xfrm>
        <a:graphic>
          <a:graphicData uri="http://schemas.openxmlformats.org/drawingml/2006/table">
            <a:tbl>
              <a:tblPr/>
              <a:tblGrid>
                <a:gridCol w="2259012"/>
                <a:gridCol w="415925"/>
                <a:gridCol w="2320925"/>
              </a:tblGrid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 Set 1 (FS1)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 Set 2 (FS2)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MFCCs (39)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MFCCs (39)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Correlation Dimension (1)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Lyapunov Exponent (1)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Dimensions 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Dimensions 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 Set 3 (FS3)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 Set 4 (FS4)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MFCCs (39)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MFCCs (39)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Correlation Entropy (1)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Correlation Dimension (1)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Lyapunov Exponent (1)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Correlation Entropy (1)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Dimensions 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Dimensions Total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8002B"/>
                </a:solidFill>
              </a:rPr>
              <a:t>Results for Clean Evaluation Sets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66700" y="1143000"/>
            <a:ext cx="52197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>
              <a:buFont typeface="Wingdings" pitchFamily="2" charset="2"/>
              <a:buChar char="q"/>
            </a:pPr>
            <a:r>
              <a:rPr lang="en-US" sz="1800" b="1" dirty="0"/>
              <a:t> Each of the four feature sets resulted in a recognition accuracy increase for the clean evaluation set.</a:t>
            </a:r>
          </a:p>
          <a:p>
            <a:pPr marL="225425" indent="-225425"/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  <a:p>
            <a:pPr marL="225425" indent="-225425">
              <a:buFont typeface="Arial" pitchFamily="34" charset="0"/>
              <a:buChar char="•"/>
            </a:pPr>
            <a:endParaRPr lang="en-US" sz="1800" b="1" dirty="0"/>
          </a:p>
          <a:p>
            <a:pPr marL="688975" lvl="1" indent="-231775"/>
            <a:endParaRPr lang="en-US" sz="1800" b="1" dirty="0">
              <a:solidFill>
                <a:schemeClr val="bg1"/>
              </a:solidFill>
            </a:endParaRPr>
          </a:p>
          <a:p>
            <a:pPr marL="225425" indent="-225425">
              <a:spcBef>
                <a:spcPct val="50000"/>
              </a:spcBef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25607" name="Picture 1" descr="clear_resu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838200"/>
            <a:ext cx="38735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438400"/>
          <a:ext cx="5029200" cy="1733550"/>
        </p:xfrm>
        <a:graphic>
          <a:graphicData uri="http://schemas.openxmlformats.org/drawingml/2006/table">
            <a:tbl>
              <a:tblPr/>
              <a:tblGrid>
                <a:gridCol w="1371600"/>
                <a:gridCol w="857250"/>
                <a:gridCol w="1257300"/>
                <a:gridCol w="154305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Dynamic Invariant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WER (%)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Improvement (%)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Significance Level (</a:t>
                      </a: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Baseline (FS0)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13.5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 Set 1 (FS1)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9.6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0.030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 Set 2 (FS2)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12.5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7.4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0.075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 Set 3 (FS3)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12.0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11.1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0.001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 Set 4 (FS4)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12.8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DejaVu LGC Sans" charset="0"/>
                          <a:cs typeface="Times New Roman" pitchFamily="18" charset="0"/>
                        </a:rPr>
                        <a:t>0.267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5" name="Rectangle 14"/>
          <p:cNvSpPr>
            <a:spLocks noChangeArrowheads="1"/>
          </p:cNvSpPr>
          <p:nvPr/>
        </p:nvSpPr>
        <p:spPr bwMode="auto">
          <a:xfrm>
            <a:off x="304800" y="4651375"/>
            <a:ext cx="84597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buFont typeface="Wingdings" pitchFamily="2" charset="2"/>
              <a:buChar char="q"/>
            </a:pPr>
            <a:r>
              <a:rPr lang="en-US" sz="1800" b="1" dirty="0"/>
              <a:t> The improvement for FS3 was the only one found to be statistically significant with a relative improvement of 11% over the baseline system.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8002B"/>
                </a:solidFill>
              </a:rPr>
              <a:t>Results for Noisy Evaluation Sets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19200" y="1676400"/>
          <a:ext cx="5410200" cy="1676400"/>
        </p:xfrm>
        <a:graphic>
          <a:graphicData uri="http://schemas.openxmlformats.org/drawingml/2006/table">
            <a:tbl>
              <a:tblPr/>
              <a:tblGrid>
                <a:gridCol w="722313"/>
                <a:gridCol w="722312"/>
                <a:gridCol w="722313"/>
                <a:gridCol w="1033462"/>
                <a:gridCol w="1031875"/>
                <a:gridCol w="619125"/>
                <a:gridCol w="558800"/>
              </a:tblGrid>
              <a:tr h="276225">
                <a:tc rowSpan="2">
                  <a:txBody>
                    <a:bodyPr/>
                    <a:lstStyle/>
                    <a:p>
                      <a:pPr marL="0" marR="0" lvl="0" indent="182563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 Improvements for Noisy Dataset (%)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Airport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Babble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Restaurant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Street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Train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FS1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-7.7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-5.7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-14.8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-4.4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-7.8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-5.3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FS2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-7.2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-8.8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-5.6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-8.6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-8.5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-4.4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FS3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-1.6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-2.6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-2.6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0.6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FFFFFF"/>
                      </a:fgClr>
                      <a:bgClr>
                        <a:srgbClr val="D9D9D9"/>
                      </a:bgClr>
                    </a:patt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FS4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-10.6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-13.2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-26.5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-13.5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-15.1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-9.7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Nimbus Roman No9 L" charset="0"/>
                        <a:cs typeface="Arial" pitchFamily="34" charset="0"/>
                      </a:endParaRPr>
                    </a:p>
                  </a:txBody>
                  <a:tcPr marL="27305" marR="273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82" name="Rectangle 14"/>
          <p:cNvSpPr>
            <a:spLocks noChangeArrowheads="1"/>
          </p:cNvSpPr>
          <p:nvPr/>
        </p:nvSpPr>
        <p:spPr bwMode="auto">
          <a:xfrm>
            <a:off x="152400" y="1008063"/>
            <a:ext cx="7848600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buFont typeface="Wingdings" pitchFamily="2" charset="2"/>
              <a:buChar char="q"/>
            </a:pPr>
            <a:r>
              <a:rPr lang="en-US" sz="1800" b="1" dirty="0"/>
              <a:t>Most of the noisy evaluation sets resulted in a </a:t>
            </a:r>
            <a:r>
              <a:rPr lang="en-US" sz="1800" b="1" dirty="0" smtClean="0"/>
              <a:t>decrease in recognition accuracy.</a:t>
            </a:r>
            <a:endParaRPr lang="en-US" sz="1800" b="1" dirty="0"/>
          </a:p>
        </p:txBody>
      </p:sp>
      <p:sp>
        <p:nvSpPr>
          <p:cNvPr id="26683" name="Rectangle 14"/>
          <p:cNvSpPr>
            <a:spLocks noChangeArrowheads="1"/>
          </p:cNvSpPr>
          <p:nvPr/>
        </p:nvSpPr>
        <p:spPr bwMode="auto">
          <a:xfrm>
            <a:off x="152400" y="3505200"/>
            <a:ext cx="8582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buFont typeface="Wingdings" pitchFamily="2" charset="2"/>
              <a:buChar char="q"/>
            </a:pPr>
            <a:r>
              <a:rPr lang="en-US" sz="1800" b="1" dirty="0"/>
              <a:t>FS3 resulted in a slight improvement for a few of the evaluation sets, but these improvements are not statistically significant</a:t>
            </a:r>
            <a:endParaRPr lang="en-US" sz="1800" b="1" dirty="0">
              <a:solidFill>
                <a:schemeClr val="bg1"/>
              </a:solidFill>
            </a:endParaRPr>
          </a:p>
          <a:p>
            <a:pPr marL="225425" indent="-225425">
              <a:buFont typeface="Arial" pitchFamily="34" charset="0"/>
              <a:buChar char="•"/>
            </a:pPr>
            <a:endParaRPr lang="en-US" sz="1800" b="1" dirty="0"/>
          </a:p>
          <a:p>
            <a:pPr marL="225425" indent="-225425">
              <a:buFont typeface="Wingdings" pitchFamily="2" charset="2"/>
              <a:buChar char="q"/>
            </a:pPr>
            <a:r>
              <a:rPr lang="en-US" sz="1800" b="1" dirty="0"/>
              <a:t>The average relative performance decrease was around 7% for FS1 and FS2 and around 14% for FS4. </a:t>
            </a:r>
          </a:p>
          <a:p>
            <a:pPr marL="225425" indent="-225425">
              <a:buFont typeface="Arial" pitchFamily="34" charset="0"/>
              <a:buChar char="•"/>
            </a:pPr>
            <a:endParaRPr lang="en-US" sz="1800" b="1" dirty="0"/>
          </a:p>
          <a:p>
            <a:pPr marL="225425" indent="-225425">
              <a:buFont typeface="Wingdings" pitchFamily="2" charset="2"/>
              <a:buChar char="q"/>
            </a:pPr>
            <a:r>
              <a:rPr lang="en-US" sz="1800" b="1" dirty="0"/>
              <a:t>The performance degradations seem to contradict the theory that dynamic invariants are noise-robust. 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Linear Dynamic Model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57200" y="1057275"/>
            <a:ext cx="739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Linear Dynamic Model (LDM) is derived from </a:t>
            </a:r>
            <a:r>
              <a:rPr lang="en-US" sz="1800" b="1" dirty="0" smtClean="0"/>
              <a:t>a state space model. It incorporates </a:t>
            </a:r>
            <a:r>
              <a:rPr lang="en-US" sz="1800" b="1" dirty="0"/>
              <a:t>frame </a:t>
            </a:r>
            <a:r>
              <a:rPr lang="en-US" sz="1800" b="1" dirty="0" smtClean="0"/>
              <a:t>to frame correlations in speech signals.</a:t>
            </a:r>
            <a:endParaRPr lang="en-US" sz="1800" b="1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22860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</a:t>
            </a:r>
            <a:r>
              <a:rPr lang="en-US" sz="1800" b="1" dirty="0" err="1"/>
              <a:t>Kalman</a:t>
            </a:r>
            <a:r>
              <a:rPr lang="en-US" sz="1800" b="1" dirty="0"/>
              <a:t> filter based model, “filter” characteristic of LDM has potential to improve noise robustness of speech recognition</a:t>
            </a:r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24200"/>
            <a:ext cx="4960938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Linear Dynamic Model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533400" y="1219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ko-KR" sz="1800" b="1" dirty="0">
                <a:latin typeface="+mn-lt"/>
                <a:ea typeface="Gulim" pitchFamily="34" charset="-127"/>
              </a:rPr>
              <a:t>Equations </a:t>
            </a:r>
            <a:r>
              <a:rPr lang="en-US" altLang="ko-KR" sz="1800" b="1" dirty="0" smtClean="0">
                <a:latin typeface="+mn-lt"/>
                <a:ea typeface="Gulim" pitchFamily="34" charset="-127"/>
              </a:rPr>
              <a:t>for a Linear </a:t>
            </a:r>
            <a:r>
              <a:rPr lang="en-US" altLang="ko-KR" sz="1800" b="1" dirty="0">
                <a:latin typeface="+mn-lt"/>
                <a:ea typeface="Gulim" pitchFamily="34" charset="-127"/>
              </a:rPr>
              <a:t>Dynamic Model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ko-KR" sz="1800" b="1" dirty="0">
                <a:solidFill>
                  <a:srgbClr val="88002B"/>
                </a:solidFill>
                <a:latin typeface="+mn-lt"/>
                <a:ea typeface="Gulim" pitchFamily="34" charset="-127"/>
              </a:rPr>
              <a:t>Current state is only determined by previous state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ko-KR" sz="1800" b="1" dirty="0">
                <a:solidFill>
                  <a:srgbClr val="88002B"/>
                </a:solidFill>
                <a:latin typeface="+mn-lt"/>
                <a:ea typeface="Gulim" pitchFamily="34" charset="-127"/>
              </a:rPr>
              <a:t>H, F are linear transform matrices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487613"/>
            <a:ext cx="5943600" cy="941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524000" y="3609975"/>
            <a:ext cx="6172200" cy="1292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1400" b="1" i="1" dirty="0" err="1">
                <a:solidFill>
                  <a:schemeClr val="tx1"/>
                </a:solidFill>
                <a:ea typeface="Gulim" pitchFamily="34" charset="-127"/>
              </a:rPr>
              <a:t>y</a:t>
            </a:r>
            <a:r>
              <a:rPr lang="en-US" altLang="ko-KR" sz="1400" b="1" i="1" baseline="-25000" dirty="0" err="1">
                <a:solidFill>
                  <a:schemeClr val="tx1"/>
                </a:solidFill>
                <a:ea typeface="Gulim" pitchFamily="34" charset="-127"/>
              </a:rPr>
              <a:t>t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: </a:t>
            </a:r>
            <a:r>
              <a:rPr lang="en-US" altLang="ko-KR" sz="1400" b="1" i="1" dirty="0">
                <a:solidFill>
                  <a:schemeClr val="tx1"/>
                </a:solidFill>
                <a:ea typeface="Gulim" pitchFamily="34" charset="-127"/>
              </a:rPr>
              <a:t>p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-dimensional observation feature vectors</a:t>
            </a:r>
          </a:p>
          <a:p>
            <a:r>
              <a:rPr lang="en-US" altLang="ko-KR" sz="1400" b="1" i="1" dirty="0" err="1">
                <a:solidFill>
                  <a:schemeClr val="tx1"/>
                </a:solidFill>
                <a:ea typeface="Gulim" pitchFamily="34" charset="-127"/>
              </a:rPr>
              <a:t>x</a:t>
            </a:r>
            <a:r>
              <a:rPr lang="en-US" altLang="ko-KR" sz="1400" b="1" i="1" baseline="-25000" dirty="0" err="1">
                <a:solidFill>
                  <a:schemeClr val="tx1"/>
                </a:solidFill>
                <a:ea typeface="Gulim" pitchFamily="34" charset="-127"/>
              </a:rPr>
              <a:t>t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: </a:t>
            </a:r>
            <a:r>
              <a:rPr lang="en-US" altLang="ko-KR" sz="1400" b="1" i="1" dirty="0">
                <a:solidFill>
                  <a:schemeClr val="tx1"/>
                </a:solidFill>
                <a:ea typeface="Gulim" pitchFamily="34" charset="-127"/>
              </a:rPr>
              <a:t>q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-dimensional internal state vectors</a:t>
            </a:r>
          </a:p>
          <a:p>
            <a:r>
              <a:rPr lang="en-US" altLang="ko-KR" sz="1400" b="1" i="1" dirty="0">
                <a:solidFill>
                  <a:schemeClr val="tx1"/>
                </a:solidFill>
                <a:ea typeface="Gulim" pitchFamily="34" charset="-127"/>
              </a:rPr>
              <a:t>H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: observation transformation matrix</a:t>
            </a:r>
          </a:p>
          <a:p>
            <a:r>
              <a:rPr lang="en-US" altLang="ko-KR" sz="1400" b="1" i="1" dirty="0">
                <a:solidFill>
                  <a:schemeClr val="tx1"/>
                </a:solidFill>
                <a:ea typeface="Gulim" pitchFamily="34" charset="-127"/>
              </a:rPr>
              <a:t>F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: state evolution matrix</a:t>
            </a:r>
          </a:p>
          <a:p>
            <a:r>
              <a:rPr lang="en-US" sz="1400" b="1" i="1" dirty="0" err="1">
                <a:solidFill>
                  <a:schemeClr val="tx1"/>
                </a:solidFill>
              </a:rPr>
              <a:t>ɛ</a:t>
            </a:r>
            <a:r>
              <a:rPr lang="en-US" sz="1400" b="1" i="1" baseline="-25000" dirty="0" err="1">
                <a:solidFill>
                  <a:schemeClr val="tx1"/>
                </a:solidFill>
              </a:rPr>
              <a:t>t</a:t>
            </a:r>
            <a:r>
              <a:rPr lang="en-US" sz="1400" b="1" dirty="0">
                <a:solidFill>
                  <a:schemeClr val="tx1"/>
                </a:solidFill>
              </a:rPr>
              <a:t>: white Gaussian noise</a:t>
            </a:r>
          </a:p>
          <a:p>
            <a:r>
              <a:rPr lang="en-US" sz="1400" b="1" i="1" dirty="0" err="1">
                <a:solidFill>
                  <a:schemeClr val="tx1"/>
                </a:solidFill>
              </a:rPr>
              <a:t>ƞ</a:t>
            </a:r>
            <a:r>
              <a:rPr lang="en-US" sz="1400" b="1" i="1" baseline="-25000" dirty="0" err="1">
                <a:solidFill>
                  <a:schemeClr val="tx1"/>
                </a:solidFill>
              </a:rPr>
              <a:t>t</a:t>
            </a:r>
            <a:r>
              <a:rPr lang="en-US" sz="1400" b="1" dirty="0">
                <a:solidFill>
                  <a:schemeClr val="tx1"/>
                </a:solidFill>
              </a:rPr>
              <a:t>: white Gaussian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LDM for Phoneme Classification</a:t>
            </a:r>
          </a:p>
        </p:txBody>
      </p:sp>
      <p:graphicFrame>
        <p:nvGraphicFramePr>
          <p:cNvPr id="28697" name="Group 25"/>
          <p:cNvGraphicFramePr>
            <a:graphicFrameLocks noGrp="1"/>
          </p:cNvGraphicFramePr>
          <p:nvPr/>
        </p:nvGraphicFramePr>
        <p:xfrm>
          <a:off x="2057400" y="3200400"/>
          <a:ext cx="4419600" cy="1522413"/>
        </p:xfrm>
        <a:graphic>
          <a:graphicData uri="http://schemas.openxmlformats.org/drawingml/2006/table">
            <a:tbl>
              <a:tblPr/>
              <a:tblGrid>
                <a:gridCol w="1655763"/>
                <a:gridCol w="1381125"/>
                <a:gridCol w="1382712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Model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Clean Data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Noisy Data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HMM (4-mixt)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46.9 (-)</a:t>
                      </a:r>
                    </a:p>
                  </a:txBody>
                  <a:tcPr marL="0" marR="45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36.8 (-)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LDM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49.2 (4.9%)</a:t>
                      </a:r>
                    </a:p>
                  </a:txBody>
                  <a:tcPr marL="0" marR="45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39.2 (6.5%)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76400" y="2743200"/>
            <a:ext cx="5562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+mj-lt"/>
                <a:cs typeface="+mn-cs"/>
              </a:rPr>
              <a:t>Classification (% accuracy) results for the Aurora-4 large vocabulary corpus (the relative improvements are shown in parentheses).</a:t>
            </a:r>
          </a:p>
        </p:txBody>
      </p:sp>
      <p:sp>
        <p:nvSpPr>
          <p:cNvPr id="29718" name="Rectangle 6"/>
          <p:cNvSpPr>
            <a:spLocks noChangeArrowheads="1"/>
          </p:cNvSpPr>
          <p:nvPr/>
        </p:nvSpPr>
        <p:spPr bwMode="auto">
          <a:xfrm>
            <a:off x="685800" y="973138"/>
            <a:ext cx="7924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</a:t>
            </a:r>
            <a:r>
              <a:rPr lang="en-US" sz="1800" b="1" dirty="0" smtClean="0"/>
              <a:t>Experimental design:</a:t>
            </a:r>
            <a:endParaRPr lang="en-US" sz="1800" b="1" dirty="0"/>
          </a:p>
          <a:p>
            <a:r>
              <a:rPr lang="en-US" sz="1400" b="1" dirty="0"/>
              <a:t>    - Wall Street Journal derived Aurora-4 large vocabulary evaluation corpus with 5,000 word vocabulary. </a:t>
            </a:r>
          </a:p>
          <a:p>
            <a:r>
              <a:rPr lang="en-US" sz="1400" b="1" dirty="0"/>
              <a:t>    - The training set consists of 7,138 utterances from 83 speakers totaling 14 hours of speech.</a:t>
            </a:r>
          </a:p>
          <a:p>
            <a:r>
              <a:rPr lang="en-US" sz="1400" b="1" dirty="0"/>
              <a:t>    - Signal frames of the training data are then each classified as one of the phonemes.</a:t>
            </a:r>
          </a:p>
        </p:txBody>
      </p:sp>
      <p:sp>
        <p:nvSpPr>
          <p:cNvPr id="29719" name="Rectangle 7"/>
          <p:cNvSpPr>
            <a:spLocks noChangeArrowheads="1"/>
          </p:cNvSpPr>
          <p:nvPr/>
        </p:nvSpPr>
        <p:spPr bwMode="auto">
          <a:xfrm>
            <a:off x="762000" y="4800600"/>
            <a:ext cx="7391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Conclusions:</a:t>
            </a:r>
          </a:p>
          <a:p>
            <a:endParaRPr lang="en-US" sz="800" b="1" dirty="0"/>
          </a:p>
          <a:p>
            <a:r>
              <a:rPr lang="en-US" sz="1800" b="1" dirty="0"/>
              <a:t>  - For noisy evaluation dataset, LDM generated </a:t>
            </a:r>
            <a:r>
              <a:rPr lang="en-US" sz="1800" b="1" dirty="0" smtClean="0"/>
              <a:t>a 6.5</a:t>
            </a:r>
            <a:r>
              <a:rPr lang="en-US" sz="1800" b="1" dirty="0"/>
              <a:t>% relative increase in performance over a comparable HMM system.</a:t>
            </a:r>
          </a:p>
          <a:p>
            <a:r>
              <a:rPr lang="en-US" sz="1800" b="1" dirty="0" smtClean="0"/>
              <a:t>  </a:t>
            </a:r>
            <a:r>
              <a:rPr lang="en-US" sz="1800" b="1" dirty="0"/>
              <a:t>- Hybrid LDM/HMM speech decoder is expected to increase noise robustness.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Nonlinear Mixture of Autoregressive (MixAR) Models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" y="990600"/>
            <a:ext cx="7391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Directly addresses modeling of nonlinear and data-dependent dynamics. Relieves conventional speech and speaker recognition systems of the linearity assumption.</a:t>
            </a:r>
          </a:p>
          <a:p>
            <a:pPr>
              <a:buFont typeface="Wingdings" pitchFamily="2" charset="2"/>
              <a:buChar char="q"/>
            </a:pPr>
            <a:endParaRPr lang="en-US" sz="1800" b="1" dirty="0"/>
          </a:p>
          <a:p>
            <a:pPr>
              <a:buFont typeface="Wingdings" pitchFamily="2" charset="2"/>
              <a:buChar char="q"/>
            </a:pPr>
            <a:r>
              <a:rPr lang="en-US" sz="1800" b="1" dirty="0"/>
              <a:t> Can potentially increase performance with fewer parameters since it can incorporate the information in first and higher order linear derivatives, and even more.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352800"/>
            <a:ext cx="510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752600" y="50292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i="1" dirty="0"/>
              <a:t>An overview of the </a:t>
            </a:r>
            <a:r>
              <a:rPr lang="en-US" sz="1800" b="1" i="1" dirty="0" err="1"/>
              <a:t>MixAR</a:t>
            </a:r>
            <a:r>
              <a:rPr lang="en-US" sz="1800" b="1" i="1" dirty="0"/>
              <a:t> approach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Nonlinear Mixture of Autoregressive (MixAR) Models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219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</a:pPr>
            <a:r>
              <a:rPr lang="en-US" altLang="ko-KR" sz="1800" b="1" dirty="0">
                <a:latin typeface="+mn-lt"/>
                <a:ea typeface="Gulim" pitchFamily="34" charset="-127"/>
              </a:rPr>
              <a:t>Equations for </a:t>
            </a:r>
            <a:r>
              <a:rPr lang="en-US" altLang="ko-KR" sz="1800" b="1" dirty="0" err="1">
                <a:latin typeface="+mn-lt"/>
                <a:ea typeface="Gulim" pitchFamily="34" charset="-127"/>
              </a:rPr>
              <a:t>MixAR</a:t>
            </a:r>
            <a:r>
              <a:rPr lang="en-US" altLang="ko-KR" sz="1800" b="1" dirty="0">
                <a:latin typeface="+mn-lt"/>
                <a:ea typeface="Gulim" pitchFamily="34" charset="-127"/>
              </a:rPr>
              <a:t> model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ko-KR" sz="1800" b="1" dirty="0">
                <a:solidFill>
                  <a:srgbClr val="88002B"/>
                </a:solidFill>
                <a:latin typeface="+mn-lt"/>
                <a:ea typeface="Gulim" pitchFamily="34" charset="-127"/>
              </a:rPr>
              <a:t>Each component has a mean and an AR prediction filter.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ko-KR" sz="1800" b="1" dirty="0">
                <a:solidFill>
                  <a:srgbClr val="88002B"/>
                </a:solidFill>
                <a:latin typeface="+mn-lt"/>
                <a:ea typeface="Gulim" pitchFamily="34" charset="-127"/>
              </a:rPr>
              <a:t>The components are mixed with data-dependent weights (similar to a mixture of experts).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67200" y="2895600"/>
            <a:ext cx="3429000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ko-KR" sz="1400" b="1" dirty="0">
                <a:solidFill>
                  <a:srgbClr val="000000"/>
                </a:solidFill>
                <a:ea typeface="Gulim" pitchFamily="34" charset="-127"/>
                <a:cs typeface="Times New Roman" pitchFamily="18" charset="0"/>
              </a:rPr>
              <a:t>where,</a:t>
            </a:r>
          </a:p>
          <a:p>
            <a:r>
              <a:rPr lang="en-US" altLang="ko-KR" sz="1400" b="1" i="1" dirty="0" err="1">
                <a:solidFill>
                  <a:srgbClr val="000000"/>
                </a:solidFill>
                <a:ea typeface="Gulim" pitchFamily="34" charset="-127"/>
                <a:cs typeface="Times New Roman" pitchFamily="18" charset="0"/>
              </a:rPr>
              <a:t>ε</a:t>
            </a:r>
            <a:r>
              <a:rPr lang="en-US" altLang="ko-KR" sz="1400" b="1" i="1" baseline="-30000" dirty="0" err="1">
                <a:solidFill>
                  <a:srgbClr val="000000"/>
                </a:solidFill>
                <a:ea typeface="Gulim" pitchFamily="34" charset="-127"/>
                <a:cs typeface="Times New Roman" pitchFamily="18" charset="0"/>
              </a:rPr>
              <a:t>i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  <a:cs typeface="Times New Roman" pitchFamily="18" charset="0"/>
              </a:rPr>
              <a:t> : </a:t>
            </a:r>
            <a:r>
              <a:rPr lang="en-US" sz="1400" b="1" dirty="0">
                <a:solidFill>
                  <a:schemeClr val="tx1"/>
                </a:solidFill>
                <a:ea typeface="Gulim" pitchFamily="34" charset="-127"/>
              </a:rPr>
              <a:t>white Gaussian noise with</a:t>
            </a:r>
          </a:p>
          <a:p>
            <a:r>
              <a:rPr lang="en-US" sz="1400" b="1" dirty="0">
                <a:solidFill>
                  <a:schemeClr val="tx1"/>
                </a:solidFill>
                <a:ea typeface="Gulim" pitchFamily="34" charset="-127"/>
              </a:rPr>
              <a:t>     </a:t>
            </a:r>
            <a:r>
              <a:rPr lang="en-US" sz="1400" b="1" dirty="0" err="1">
                <a:solidFill>
                  <a:schemeClr val="tx1"/>
                </a:solidFill>
                <a:ea typeface="Gulim" pitchFamily="34" charset="-127"/>
              </a:rPr>
              <a:t>variace</a:t>
            </a:r>
            <a:r>
              <a:rPr lang="en-US" sz="1400" b="1" dirty="0">
                <a:solidFill>
                  <a:schemeClr val="tx1"/>
                </a:solidFill>
                <a:ea typeface="Gulim" pitchFamily="34" charset="-127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ea typeface="Gulim" pitchFamily="34" charset="-127"/>
                <a:cs typeface="Times New Roman" pitchFamily="18" charset="0"/>
              </a:rPr>
              <a:t>σ</a:t>
            </a:r>
            <a:r>
              <a:rPr lang="en-US" altLang="ko-KR" sz="1400" b="1" baseline="-30000" dirty="0">
                <a:solidFill>
                  <a:srgbClr val="000000"/>
                </a:solidFill>
                <a:ea typeface="Gulim" pitchFamily="34" charset="-127"/>
                <a:cs typeface="Times New Roman" pitchFamily="18" charset="0"/>
              </a:rPr>
              <a:t>j</a:t>
            </a:r>
            <a:r>
              <a:rPr lang="en-US" altLang="ko-KR" sz="1400" b="1" baseline="30000" dirty="0">
                <a:solidFill>
                  <a:srgbClr val="000000"/>
                </a:solidFill>
                <a:ea typeface="Gulim" pitchFamily="34" charset="-127"/>
                <a:cs typeface="Times New Roman" pitchFamily="18" charset="0"/>
              </a:rPr>
              <a:t>2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 </a:t>
            </a:r>
          </a:p>
          <a:p>
            <a:r>
              <a:rPr lang="en-US" altLang="ko-KR" sz="1400" b="1" i="1" dirty="0" err="1">
                <a:solidFill>
                  <a:schemeClr val="tx1"/>
                </a:solidFill>
                <a:ea typeface="Gulim" pitchFamily="34" charset="-127"/>
              </a:rPr>
              <a:t>w.p</a:t>
            </a:r>
            <a:r>
              <a:rPr lang="en-US" altLang="ko-KR" sz="1400" b="1" i="1" dirty="0">
                <a:solidFill>
                  <a:schemeClr val="tx1"/>
                </a:solidFill>
                <a:ea typeface="Gulim" pitchFamily="34" charset="-127"/>
              </a:rPr>
              <a:t>.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: with probability</a:t>
            </a:r>
          </a:p>
          <a:p>
            <a:r>
              <a:rPr lang="en-US" altLang="ko-KR" sz="1400" b="1" i="1" dirty="0">
                <a:solidFill>
                  <a:srgbClr val="000000"/>
                </a:solidFill>
                <a:ea typeface="Gulim" pitchFamily="34" charset="-127"/>
              </a:rPr>
              <a:t>a</a:t>
            </a:r>
            <a:r>
              <a:rPr lang="en-US" altLang="ko-KR" sz="1400" b="1" i="1" baseline="-30000" dirty="0">
                <a:solidFill>
                  <a:srgbClr val="000000"/>
                </a:solidFill>
                <a:ea typeface="Gulim" pitchFamily="34" charset="-127"/>
              </a:rPr>
              <a:t>i,0 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: component means</a:t>
            </a:r>
          </a:p>
          <a:p>
            <a:r>
              <a:rPr lang="en-US" altLang="ko-KR" sz="1400" b="1" i="1" dirty="0" err="1">
                <a:solidFill>
                  <a:srgbClr val="000000"/>
                </a:solidFill>
                <a:ea typeface="Gulim" pitchFamily="34" charset="-127"/>
              </a:rPr>
              <a:t>a</a:t>
            </a:r>
            <a:r>
              <a:rPr lang="en-US" altLang="ko-KR" sz="1400" b="1" i="1" baseline="-30000" dirty="0" err="1">
                <a:solidFill>
                  <a:srgbClr val="000000"/>
                </a:solidFill>
                <a:ea typeface="Gulim" pitchFamily="34" charset="-127"/>
              </a:rPr>
              <a:t>i,j</a:t>
            </a:r>
            <a:r>
              <a:rPr lang="en-US" altLang="ko-KR" sz="1400" b="1" i="1" baseline="-30000" dirty="0">
                <a:solidFill>
                  <a:srgbClr val="000000"/>
                </a:solidFill>
                <a:ea typeface="Gulim" pitchFamily="34" charset="-127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ea typeface="Gulim" pitchFamily="34" charset="-127"/>
              </a:rPr>
              <a:t>: AR prediction filter</a:t>
            </a:r>
          </a:p>
          <a:p>
            <a:r>
              <a:rPr lang="en-US" altLang="ko-KR" sz="1400" b="1" dirty="0">
                <a:solidFill>
                  <a:srgbClr val="000000"/>
                </a:solidFill>
                <a:ea typeface="Gulim" pitchFamily="34" charset="-127"/>
              </a:rPr>
              <a:t>      coefficients</a:t>
            </a:r>
            <a:endParaRPr lang="en-US" altLang="ko-KR" sz="1400" b="1" i="1" dirty="0">
              <a:solidFill>
                <a:srgbClr val="000000"/>
              </a:solidFill>
              <a:ea typeface="Gulim" pitchFamily="34" charset="-127"/>
            </a:endParaRPr>
          </a:p>
          <a:p>
            <a:r>
              <a:rPr lang="en-US" altLang="ko-KR" sz="1400" b="1" i="1" dirty="0" err="1">
                <a:solidFill>
                  <a:srgbClr val="000000"/>
                </a:solidFill>
                <a:ea typeface="Gulim" pitchFamily="34" charset="-127"/>
              </a:rPr>
              <a:t>W</a:t>
            </a:r>
            <a:r>
              <a:rPr lang="en-US" altLang="ko-KR" sz="1400" b="1" i="1" baseline="-30000" dirty="0" err="1">
                <a:solidFill>
                  <a:srgbClr val="000000"/>
                </a:solidFill>
                <a:ea typeface="Gulim" pitchFamily="34" charset="-127"/>
              </a:rPr>
              <a:t>i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 : gating weights, summing to 1</a:t>
            </a:r>
          </a:p>
          <a:p>
            <a:r>
              <a:rPr lang="en-US" altLang="ko-KR" sz="1400" b="1" i="1" dirty="0">
                <a:solidFill>
                  <a:srgbClr val="000000"/>
                </a:solidFill>
                <a:ea typeface="Gulim" pitchFamily="34" charset="-127"/>
              </a:rPr>
              <a:t>{</a:t>
            </a:r>
            <a:r>
              <a:rPr lang="en-US" altLang="ko-KR" sz="1400" b="1" i="1" dirty="0" err="1">
                <a:solidFill>
                  <a:srgbClr val="000000"/>
                </a:solidFill>
                <a:ea typeface="Gulim" pitchFamily="34" charset="-127"/>
              </a:rPr>
              <a:t>w</a:t>
            </a:r>
            <a:r>
              <a:rPr lang="en-US" altLang="ko-KR" sz="1400" b="1" i="1" baseline="-30000" dirty="0" err="1">
                <a:solidFill>
                  <a:srgbClr val="000000"/>
                </a:solidFill>
                <a:ea typeface="Gulim" pitchFamily="34" charset="-127"/>
              </a:rPr>
              <a:t>i</a:t>
            </a:r>
            <a:r>
              <a:rPr lang="en-US" altLang="ko-KR" sz="1400" b="1" i="1" dirty="0">
                <a:solidFill>
                  <a:srgbClr val="000000"/>
                </a:solidFill>
                <a:ea typeface="Gulim" pitchFamily="34" charset="-127"/>
              </a:rPr>
              <a:t>, </a:t>
            </a:r>
            <a:r>
              <a:rPr lang="en-US" altLang="ko-KR" sz="1400" b="1" i="1" dirty="0" err="1">
                <a:solidFill>
                  <a:srgbClr val="000000"/>
                </a:solidFill>
                <a:ea typeface="Gulim" pitchFamily="34" charset="-127"/>
              </a:rPr>
              <a:t>g</a:t>
            </a:r>
            <a:r>
              <a:rPr lang="en-US" altLang="ko-KR" sz="1400" b="1" i="1" baseline="-30000" dirty="0" err="1">
                <a:solidFill>
                  <a:srgbClr val="000000"/>
                </a:solidFill>
                <a:ea typeface="Gulim" pitchFamily="34" charset="-127"/>
              </a:rPr>
              <a:t>i</a:t>
            </a:r>
            <a:r>
              <a:rPr lang="en-US" altLang="ko-KR" sz="1400" b="1" i="1" dirty="0">
                <a:solidFill>
                  <a:srgbClr val="000000"/>
                </a:solidFill>
                <a:ea typeface="Gulim" pitchFamily="34" charset="-127"/>
              </a:rPr>
              <a:t>}</a:t>
            </a:r>
            <a:r>
              <a:rPr lang="en-US" altLang="ko-KR" sz="1400" b="1" i="1" dirty="0">
                <a:solidFill>
                  <a:schemeClr val="tx1"/>
                </a:solidFill>
                <a:ea typeface="Gulim" pitchFamily="34" charset="-127"/>
              </a:rPr>
              <a:t> </a:t>
            </a:r>
            <a:r>
              <a:rPr lang="en-US" altLang="ko-KR" sz="1400" b="1" dirty="0">
                <a:solidFill>
                  <a:schemeClr val="tx1"/>
                </a:solidFill>
                <a:ea typeface="Gulim" pitchFamily="34" charset="-127"/>
              </a:rPr>
              <a:t>: gating coefficients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744538" y="2590800"/>
          <a:ext cx="3306762" cy="3352800"/>
        </p:xfrm>
        <a:graphic>
          <a:graphicData uri="http://schemas.openxmlformats.org/presentationml/2006/ole">
            <p:oleObj spid="_x0000_s3074" name="Equation" r:id="rId3" imgW="1803400" imgH="246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MixAR for Speaker Recognition</a:t>
            </a:r>
          </a:p>
        </p:txBody>
      </p:sp>
      <p:graphicFrame>
        <p:nvGraphicFramePr>
          <p:cNvPr id="67690" name="Group 106"/>
          <p:cNvGraphicFramePr>
            <a:graphicFrameLocks noGrp="1"/>
          </p:cNvGraphicFramePr>
          <p:nvPr/>
        </p:nvGraphicFramePr>
        <p:xfrm>
          <a:off x="1524000" y="2743199"/>
          <a:ext cx="5334000" cy="1600201"/>
        </p:xfrm>
        <a:graphic>
          <a:graphicData uri="http://schemas.openxmlformats.org/drawingml/2006/table">
            <a:tbl>
              <a:tblPr/>
              <a:tblGrid>
                <a:gridCol w="1998663"/>
                <a:gridCol w="1666875"/>
                <a:gridCol w="1668462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#mix.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GMM Static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+∆+∆∆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MixAR Static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 Only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SimSun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23.1 (216)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24.1 (120)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21.7 (432)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19.2 (240)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20.5 (864)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19.1 (480)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20.5 (1728)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SimSun" pitchFamily="2" charset="-122"/>
                          <a:cs typeface="Times New Roman" pitchFamily="18" charset="0"/>
                        </a:rPr>
                        <a:t>19.2 (960)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73" name="Rectangle 5"/>
          <p:cNvSpPr>
            <a:spLocks noChangeArrowheads="1"/>
          </p:cNvSpPr>
          <p:nvPr/>
        </p:nvSpPr>
        <p:spPr bwMode="auto">
          <a:xfrm>
            <a:off x="1676400" y="2285999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Times"/>
                <a:cs typeface="Times New Roman" pitchFamily="18" charset="0"/>
              </a:rPr>
              <a:t>Speaker recognition EER with </a:t>
            </a:r>
            <a:r>
              <a:rPr lang="en-US" sz="1200" b="1" dirty="0" err="1">
                <a:solidFill>
                  <a:srgbClr val="000000"/>
                </a:solidFill>
                <a:latin typeface="Times"/>
                <a:cs typeface="Times New Roman" pitchFamily="18" charset="0"/>
              </a:rPr>
              <a:t>MixAR</a:t>
            </a:r>
            <a:r>
              <a:rPr lang="en-US" sz="1200" b="1" dirty="0">
                <a:solidFill>
                  <a:srgbClr val="000000"/>
                </a:solidFill>
                <a:latin typeface="Times"/>
                <a:cs typeface="Times New Roman" pitchFamily="18" charset="0"/>
              </a:rPr>
              <a:t> and GMM as a function of #mix. (the numbers of parameters are shown in parentheses)</a:t>
            </a:r>
            <a:r>
              <a:rPr lang="en-US" sz="1200" b="1" dirty="0">
                <a:solidFill>
                  <a:schemeClr val="tx1"/>
                </a:solidFill>
                <a:latin typeface="Times"/>
              </a:rPr>
              <a:t> </a:t>
            </a:r>
          </a:p>
        </p:txBody>
      </p:sp>
      <p:sp>
        <p:nvSpPr>
          <p:cNvPr id="31774" name="Rectangle 6"/>
          <p:cNvSpPr>
            <a:spLocks noChangeArrowheads="1"/>
          </p:cNvSpPr>
          <p:nvPr/>
        </p:nvSpPr>
        <p:spPr bwMode="auto">
          <a:xfrm>
            <a:off x="685800" y="973138"/>
            <a:ext cx="7924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</a:t>
            </a:r>
            <a:r>
              <a:rPr lang="en-US" sz="1800" b="1" dirty="0" smtClean="0"/>
              <a:t>Experimental design:</a:t>
            </a:r>
            <a:endParaRPr lang="en-US" sz="1800" b="1" dirty="0"/>
          </a:p>
          <a:p>
            <a:r>
              <a:rPr lang="en-US" sz="1400" b="1" dirty="0"/>
              <a:t>    - NIST 2001 dev data.</a:t>
            </a:r>
          </a:p>
          <a:p>
            <a:r>
              <a:rPr lang="en-US" sz="1400" b="1" dirty="0"/>
              <a:t>    - 60 enrollment speakers, about 2 min. each.</a:t>
            </a:r>
          </a:p>
          <a:p>
            <a:r>
              <a:rPr lang="en-US" sz="1400" b="1" dirty="0"/>
              <a:t>    - 78 test utterances under different noise conditions, about 60 sec. each.</a:t>
            </a:r>
          </a:p>
          <a:p>
            <a:r>
              <a:rPr lang="en-US" sz="1400" b="1" dirty="0"/>
              <a:t>    - Equal Error Rate (EER) as measure of performance (lower EER =&gt; better </a:t>
            </a:r>
            <a:r>
              <a:rPr lang="en-US" sz="1400" b="1" dirty="0" err="1"/>
              <a:t>perf</a:t>
            </a:r>
            <a:r>
              <a:rPr lang="en-US" sz="1400" b="1" dirty="0"/>
              <a:t>.)</a:t>
            </a:r>
          </a:p>
          <a:p>
            <a:endParaRPr lang="en-US" sz="1800" b="1" dirty="0"/>
          </a:p>
        </p:txBody>
      </p:sp>
      <p:sp>
        <p:nvSpPr>
          <p:cNvPr id="31775" name="Rectangle 7"/>
          <p:cNvSpPr>
            <a:spLocks noChangeArrowheads="1"/>
          </p:cNvSpPr>
          <p:nvPr/>
        </p:nvSpPr>
        <p:spPr bwMode="auto">
          <a:xfrm>
            <a:off x="685800" y="4343400"/>
            <a:ext cx="7391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Conclusions:</a:t>
            </a:r>
          </a:p>
          <a:p>
            <a:r>
              <a:rPr lang="en-US" sz="1800" b="1" dirty="0" smtClean="0"/>
              <a:t>  </a:t>
            </a:r>
            <a:r>
              <a:rPr lang="en-US" sz="1800" b="1" dirty="0"/>
              <a:t>- Efficiency: There is a 4x reduction in number of parameters with </a:t>
            </a:r>
            <a:r>
              <a:rPr lang="en-US" sz="1800" b="1" dirty="0" err="1"/>
              <a:t>MixAR</a:t>
            </a:r>
            <a:r>
              <a:rPr lang="en-US" sz="1800" b="1" dirty="0"/>
              <a:t> to achieve similar performance  as a GMM.</a:t>
            </a:r>
          </a:p>
          <a:p>
            <a:r>
              <a:rPr lang="en-US" sz="1800" b="1" dirty="0"/>
              <a:t>  - Improved Performance: There is a 10.6% relative reduction in EER with </a:t>
            </a:r>
            <a:r>
              <a:rPr lang="en-US" sz="1800" b="1" dirty="0" err="1"/>
              <a:t>MixAR</a:t>
            </a:r>
            <a:r>
              <a:rPr lang="en-US" sz="1800" b="1" dirty="0"/>
              <a:t> compared to the best GMM (this also validates our belief that speech has nonlinear dynamic information that conventional models fail to capture.)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algn="just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</a:rPr>
              <a:t>Traditional approach to speech and speaker recognition:</a:t>
            </a:r>
            <a:endParaRPr lang="en-US" sz="1800" b="1" dirty="0"/>
          </a:p>
          <a:p>
            <a:pPr marL="569913" lvl="1" indent="-236538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/>
              <a:t>Gaussian Mixture Models (GMMs) to model state output distributions in  hidden Markov model-based linear acoustic models.</a:t>
            </a:r>
          </a:p>
          <a:p>
            <a:pPr marL="569913" lvl="1" indent="-236538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/>
              <a:t>However, this popular approach suffers from an inherent assumption of linearity in speech signal dynamics. Such approaches are prone to </a:t>
            </a:r>
            <a:r>
              <a:rPr lang="en-US" sz="1800" b="1" dirty="0" err="1"/>
              <a:t>overfitting</a:t>
            </a:r>
            <a:r>
              <a:rPr lang="en-US" sz="1800" b="1" dirty="0"/>
              <a:t> and have problems with generalization.</a:t>
            </a:r>
          </a:p>
          <a:p>
            <a:pPr marL="230188" indent="-230188" algn="just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rgbClr val="33338F"/>
                </a:solidFill>
              </a:rPr>
              <a:t>Nonlinear Statistical Modeling of Speech:</a:t>
            </a:r>
            <a:endParaRPr lang="en-US" sz="1800" b="1" dirty="0"/>
          </a:p>
          <a:p>
            <a:pPr marL="569913" lvl="1" indent="-236538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/>
              <a:t>Original inspiration was based on nonlinear devices such as phase locked loop (PLL) and the property of strange attraction of a chaotic system.</a:t>
            </a:r>
          </a:p>
          <a:p>
            <a:pPr marL="569913" lvl="1" indent="-236538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/>
              <a:t>Augment speech </a:t>
            </a:r>
            <a:r>
              <a:rPr lang="en-US" sz="1800" b="1" dirty="0"/>
              <a:t>features </a:t>
            </a:r>
            <a:r>
              <a:rPr lang="en-US" sz="1800" b="1" dirty="0" smtClean="0"/>
              <a:t>with nonlinear </a:t>
            </a:r>
            <a:r>
              <a:rPr lang="en-US" sz="1800" b="1" dirty="0"/>
              <a:t>invariants: Lyapunov exponents, correlation fractal dimension, and correlation entropy.</a:t>
            </a:r>
            <a:endParaRPr lang="en-US" sz="1800" b="1" dirty="0">
              <a:cs typeface="Times New Roman" pitchFamily="18" charset="0"/>
            </a:endParaRPr>
          </a:p>
          <a:p>
            <a:pPr marL="569913" lvl="1" indent="-236538" eaLnBrk="0" hangingPunct="0">
              <a:spcAft>
                <a:spcPct val="50000"/>
              </a:spcAft>
              <a:buSzPct val="75000"/>
              <a:buFont typeface="Wingdings" pitchFamily="2" charset="2"/>
              <a:buChar char="q"/>
            </a:pPr>
            <a:r>
              <a:rPr lang="en-US" sz="1800" b="1" dirty="0" smtClean="0">
                <a:cs typeface="Times New Roman" pitchFamily="18" charset="0"/>
              </a:rPr>
              <a:t>Introduce two </a:t>
            </a:r>
            <a:r>
              <a:rPr lang="en-US" sz="1800" b="1" dirty="0">
                <a:cs typeface="Times New Roman" pitchFamily="18" charset="0"/>
              </a:rPr>
              <a:t>dynamic models: nonlinear mixture of autoregressive </a:t>
            </a:r>
            <a:r>
              <a:rPr lang="en-US" sz="1800" b="1" dirty="0" smtClean="0">
                <a:cs typeface="Times New Roman" pitchFamily="18" charset="0"/>
              </a:rPr>
              <a:t>models (MixAR) </a:t>
            </a:r>
            <a:r>
              <a:rPr lang="en-US" sz="1800" b="1" dirty="0">
                <a:cs typeface="Times New Roman" pitchFamily="18" charset="0"/>
              </a:rPr>
              <a:t>and linear dynamic model (LDM).</a:t>
            </a:r>
            <a:endParaRPr lang="en-US" sz="1800" b="1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Summary and Future Work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8600" indent="-228600" eaLnBrk="0" hangingPunct="0">
              <a:spcAft>
                <a:spcPct val="50000"/>
              </a:spcAft>
            </a:pPr>
            <a:r>
              <a:rPr lang="en-US" sz="1800" b="1" dirty="0">
                <a:solidFill>
                  <a:schemeClr val="folHlink"/>
                </a:solidFill>
              </a:rPr>
              <a:t>Conclusions:</a:t>
            </a:r>
            <a:endParaRPr lang="en-US" sz="1800" b="1" dirty="0">
              <a:cs typeface="Times New Roman" pitchFamily="18" charset="0"/>
            </a:endParaRPr>
          </a:p>
          <a:p>
            <a:pPr marL="228600" indent="-228600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Nonlinear dynamical invariants (LE, </a:t>
            </a:r>
            <a:r>
              <a:rPr lang="en-US" sz="1800" b="1" dirty="0" err="1">
                <a:cs typeface="Times New Roman" pitchFamily="18" charset="0"/>
              </a:rPr>
              <a:t>Kolmogorov</a:t>
            </a:r>
            <a:r>
              <a:rPr lang="en-US" sz="1800" b="1" dirty="0">
                <a:cs typeface="Times New Roman" pitchFamily="18" charset="0"/>
              </a:rPr>
              <a:t> entropy, and Correlation Dimension) resulted in relative improvement of 11% for noise-free data.</a:t>
            </a:r>
          </a:p>
          <a:p>
            <a:pPr marL="228600" indent="-228600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cs typeface="Times New Roman" pitchFamily="18" charset="0"/>
              </a:rPr>
              <a:t>The Linear </a:t>
            </a:r>
            <a:r>
              <a:rPr lang="en-US" sz="1800" b="1" dirty="0">
                <a:cs typeface="Times New Roman" pitchFamily="18" charset="0"/>
              </a:rPr>
              <a:t>dynamic model (LDM) is a promising acoustic modeling technique for noise-robust speech recognition.</a:t>
            </a:r>
          </a:p>
          <a:p>
            <a:pPr marL="228600" indent="-228600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Nonlinear mixture of autoregressive (MixAR) models improved speaker recognition performance with 4x fewer parameters.</a:t>
            </a:r>
          </a:p>
          <a:p>
            <a:pPr marL="228600" indent="-228600" eaLnBrk="0" hangingPunct="0">
              <a:spcAft>
                <a:spcPct val="50000"/>
              </a:spcAft>
            </a:pPr>
            <a:r>
              <a:rPr lang="en-US" sz="1800" b="1" dirty="0">
                <a:solidFill>
                  <a:schemeClr val="folHlink"/>
                </a:solidFill>
              </a:rPr>
              <a:t>Future Work:</a:t>
            </a:r>
            <a:endParaRPr lang="en-US" sz="1800" b="1" dirty="0">
              <a:cs typeface="Times New Roman" pitchFamily="18" charset="0"/>
            </a:endParaRPr>
          </a:p>
          <a:p>
            <a:pPr marL="228600" indent="-228600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Investigate Bayesian parameter estimation and discriminative training algorithms for LDM and MixAR.</a:t>
            </a:r>
          </a:p>
          <a:p>
            <a:pPr marL="228600" indent="-228600" eaLnBrk="0" hangingPunct="0">
              <a:spcAft>
                <a:spcPct val="50000"/>
              </a:spcAft>
              <a:buFontTx/>
              <a:buChar char="•"/>
            </a:pPr>
            <a:r>
              <a:rPr lang="en-US" sz="1800" b="1" dirty="0">
                <a:cs typeface="Times New Roman" pitchFamily="18" charset="0"/>
              </a:rPr>
              <a:t>Further evaluate LDM and MixAR performance base on conversational speech corpus, such as </a:t>
            </a:r>
            <a:r>
              <a:rPr lang="en-US" sz="1800" b="1" dirty="0" err="1">
                <a:cs typeface="Times New Roman" pitchFamily="18" charset="0"/>
              </a:rPr>
              <a:t>Swithboard</a:t>
            </a:r>
            <a:r>
              <a:rPr lang="en-US" sz="1800" b="1" dirty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References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990600"/>
            <a:ext cx="73914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Times"/>
              <a:buAutoNum type="arabicPeriod"/>
            </a:pPr>
            <a:r>
              <a:rPr lang="en-US" sz="1400" b="1" dirty="0"/>
              <a:t>P. Maragos, A.G. </a:t>
            </a:r>
            <a:r>
              <a:rPr lang="en-US" sz="1400" b="1" dirty="0" err="1"/>
              <a:t>Dimakis</a:t>
            </a:r>
            <a:r>
              <a:rPr lang="en-US" sz="1400" b="1" dirty="0"/>
              <a:t> and I. Kokkinos, “Some Advances in Nonlinear Speech Modeling Using Modulations, Fractals, and Chaos,” in </a:t>
            </a:r>
            <a:r>
              <a:rPr lang="en-US" sz="1400" b="1" i="1" dirty="0"/>
              <a:t>Proc. Int. Conf. on Digital Signal Processing (DSP-2002)</a:t>
            </a:r>
            <a:r>
              <a:rPr lang="en-US" sz="1400" b="1" dirty="0"/>
              <a:t>, </a:t>
            </a:r>
            <a:r>
              <a:rPr lang="en-US" sz="1400" b="1" dirty="0" err="1"/>
              <a:t>Santorini</a:t>
            </a:r>
            <a:r>
              <a:rPr lang="en-US" sz="1400" b="1" dirty="0"/>
              <a:t>, Greece, July 2002.</a:t>
            </a:r>
          </a:p>
          <a:p>
            <a:pPr marL="342900" indent="-342900">
              <a:buFont typeface="Times"/>
              <a:buAutoNum type="arabicPeriod"/>
            </a:pPr>
            <a:r>
              <a:rPr lang="en-US" sz="1400" b="1" dirty="0"/>
              <a:t>A.C. Lindgren, M.T. Johnson, and R.J. </a:t>
            </a:r>
            <a:r>
              <a:rPr lang="en-US" sz="1400" b="1" dirty="0" err="1"/>
              <a:t>Povinelli</a:t>
            </a:r>
            <a:r>
              <a:rPr lang="en-US" sz="1400" b="1" dirty="0"/>
              <a:t>, “Speech Recognition Using Reconstructed Phase Space Features,” in </a:t>
            </a:r>
            <a:r>
              <a:rPr lang="en-US" sz="1400" b="1" i="1" dirty="0"/>
              <a:t>Proc. of the IEEE Int. Conf. on Acoustics, Speech and Signal Processing</a:t>
            </a:r>
            <a:r>
              <a:rPr lang="en-US" sz="1400" b="1" dirty="0"/>
              <a:t>, pp. 60-63, April 2003.</a:t>
            </a:r>
          </a:p>
          <a:p>
            <a:pPr marL="342900" indent="-342900">
              <a:buFont typeface="Times"/>
              <a:buAutoNum type="arabicPeriod"/>
            </a:pPr>
            <a:r>
              <a:rPr lang="en-US" sz="1400" b="1" dirty="0"/>
              <a:t>A. Kumar, and S.K. </a:t>
            </a:r>
            <a:r>
              <a:rPr lang="en-US" sz="1400" b="1" dirty="0" err="1"/>
              <a:t>Mullick</a:t>
            </a:r>
            <a:r>
              <a:rPr lang="en-US" sz="1400" b="1" dirty="0"/>
              <a:t>, “Nonlinear Dynamical Analysis of Speech,” </a:t>
            </a:r>
            <a:r>
              <a:rPr lang="en-US" sz="1400" b="1" i="1" dirty="0"/>
              <a:t>Journal of the Acoustical Society of America</a:t>
            </a:r>
            <a:r>
              <a:rPr lang="en-US" sz="1400" b="1" dirty="0"/>
              <a:t>, vol.  100, no.  1, pp.  615-629, July 1996.</a:t>
            </a:r>
          </a:p>
          <a:p>
            <a:pPr marL="342900" indent="-342900">
              <a:buFont typeface="Times"/>
              <a:buAutoNum type="arabicPeriod"/>
            </a:pPr>
            <a:r>
              <a:rPr lang="en-US" sz="1400" b="1" dirty="0"/>
              <a:t>I. Kokkinos and P. Maragos, “Nonlinear Speech Analysis using Models for Chaotic Systems,” </a:t>
            </a:r>
            <a:r>
              <a:rPr lang="en-US" sz="1400" b="1" i="1" dirty="0"/>
              <a:t>IEEE Transactions on Speech and Audio Processing</a:t>
            </a:r>
            <a:r>
              <a:rPr lang="en-US" sz="1400" b="1" dirty="0"/>
              <a:t>, pp. 1098-1109, November 2005.</a:t>
            </a:r>
          </a:p>
          <a:p>
            <a:pPr marL="342900" indent="-342900">
              <a:buFont typeface="Times"/>
              <a:buAutoNum type="arabicPeriod"/>
            </a:pPr>
            <a:r>
              <a:rPr lang="en-US" sz="1400" b="1" dirty="0"/>
              <a:t>J.P. </a:t>
            </a:r>
            <a:r>
              <a:rPr lang="en-US" sz="1400" b="1" dirty="0" err="1"/>
              <a:t>Eckmann</a:t>
            </a:r>
            <a:r>
              <a:rPr lang="en-US" sz="1400" b="1" dirty="0"/>
              <a:t> and D. </a:t>
            </a:r>
            <a:r>
              <a:rPr lang="en-US" sz="1400" b="1" dirty="0" err="1"/>
              <a:t>Ruelle</a:t>
            </a:r>
            <a:r>
              <a:rPr lang="en-US" sz="1400" b="1" dirty="0"/>
              <a:t>, “</a:t>
            </a:r>
            <a:r>
              <a:rPr lang="en-US" sz="1400" b="1" dirty="0" err="1"/>
              <a:t>Ergodic</a:t>
            </a:r>
            <a:r>
              <a:rPr lang="en-US" sz="1400" b="1" dirty="0"/>
              <a:t> Theory of Chaos and Strange Attractors,” </a:t>
            </a:r>
            <a:r>
              <a:rPr lang="en-US" sz="1400" b="1" i="1" dirty="0"/>
              <a:t>Reviews of Modern Physics</a:t>
            </a:r>
            <a:r>
              <a:rPr lang="en-US" sz="1400" b="1" dirty="0"/>
              <a:t>, vol. 57, pp. 617-656, July 1985.</a:t>
            </a:r>
          </a:p>
          <a:p>
            <a:pPr marL="342900" indent="-342900">
              <a:buFont typeface="Times"/>
              <a:buAutoNum type="arabicPeriod"/>
            </a:pPr>
            <a:r>
              <a:rPr lang="en-US" sz="1400" b="1" dirty="0"/>
              <a:t>D. May, Nonlinear Dynamic Invariants For Continuous Speech Recognition, M.S. Thesis, Dept. of Elect. and Comp. Eng., Mississippi State University, May 2008.</a:t>
            </a:r>
          </a:p>
          <a:p>
            <a:pPr marL="342900" indent="-342900">
              <a:buFont typeface="Times"/>
              <a:buAutoNum type="arabicPeriod"/>
            </a:pPr>
            <a:r>
              <a:rPr lang="en-US" sz="1400" b="1" dirty="0"/>
              <a:t>J. Frankel and S. King, “Speech Recognition Using Linear Dynamic Models,” </a:t>
            </a:r>
            <a:r>
              <a:rPr lang="en-US" sz="1400" b="1" i="1" dirty="0"/>
              <a:t>IEEE Trans. on Speech and Audio Proc.</a:t>
            </a:r>
            <a:r>
              <a:rPr lang="en-US" sz="1400" b="1" dirty="0"/>
              <a:t>, vol. 15, no. 1, pp. 246-256, January 2007.</a:t>
            </a:r>
          </a:p>
          <a:p>
            <a:pPr marL="342900" indent="-342900">
              <a:buFont typeface="Times"/>
              <a:buAutoNum type="arabicPeriod"/>
            </a:pPr>
            <a:r>
              <a:rPr lang="en-US" sz="1400" b="1" dirty="0"/>
              <a:t>Y. Ephraim, and W.J. Roberts, “Revisiting Autoregressive Hidden Markov Modeling of Speech Signals,” </a:t>
            </a:r>
            <a:r>
              <a:rPr lang="en-US" sz="1400" b="1" i="1" dirty="0"/>
              <a:t>IEEE Signal Processing Letters</a:t>
            </a:r>
            <a:r>
              <a:rPr lang="en-US" sz="1400" b="1" dirty="0"/>
              <a:t>, vol. 12, no. 2, pp. 166-169, February 2005.</a:t>
            </a:r>
          </a:p>
          <a:p>
            <a:pPr marL="342900" indent="-342900">
              <a:buFont typeface="Times"/>
              <a:buAutoNum type="arabicPeriod"/>
            </a:pPr>
            <a:r>
              <a:rPr lang="en-US" sz="1400" b="1" dirty="0"/>
              <a:t>C.S. Wong and W.K. Li, “On a Mixture Autoregressive Model,” </a:t>
            </a:r>
            <a:r>
              <a:rPr lang="en-US" sz="1400" b="1" i="1" dirty="0"/>
              <a:t>Journal of the Royal Statistical Society</a:t>
            </a:r>
            <a:r>
              <a:rPr lang="en-US" sz="1400" b="1" dirty="0"/>
              <a:t>, vol. 62, no. 1, pp. 95-115, February 2000.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/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227013" y="239713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88002B"/>
                </a:solidFill>
              </a:rPr>
              <a:t>Available Resources</a:t>
            </a:r>
          </a:p>
        </p:txBody>
      </p:sp>
      <p:grpSp>
        <p:nvGrpSpPr>
          <p:cNvPr id="34822" name="Group 4"/>
          <p:cNvGrpSpPr>
            <a:grpSpLocks/>
          </p:cNvGrpSpPr>
          <p:nvPr/>
        </p:nvGrpSpPr>
        <p:grpSpPr bwMode="auto">
          <a:xfrm>
            <a:off x="149225" y="2501900"/>
            <a:ext cx="7240588" cy="2325688"/>
            <a:chOff x="94" y="1899"/>
            <a:chExt cx="4561" cy="1465"/>
          </a:xfrm>
        </p:grpSpPr>
        <p:pic>
          <p:nvPicPr>
            <p:cNvPr id="34826" name="Picture 5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 l="12523" t="12939" r="26996" b="12471"/>
            <a:stretch>
              <a:fillRect/>
            </a:stretch>
          </p:blipFill>
          <p:spPr bwMode="auto">
            <a:xfrm>
              <a:off x="3200" y="1929"/>
              <a:ext cx="1455" cy="1435"/>
            </a:xfrm>
            <a:prstGeom prst="rect">
              <a:avLst/>
            </a:prstGeom>
            <a:solidFill>
              <a:srgbClr val="00CC00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34827" name="Text Box 6"/>
            <p:cNvSpPr txBox="1">
              <a:spLocks noChangeArrowheads="1"/>
            </p:cNvSpPr>
            <p:nvPr/>
          </p:nvSpPr>
          <p:spPr bwMode="auto">
            <a:xfrm>
              <a:off x="94" y="1899"/>
              <a:ext cx="298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marL="173038" indent="-173038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rgbClr val="88002B"/>
                  </a:solidFill>
                  <a:hlinkClick r:id="rId5"/>
                </a:rPr>
                <a:t>Speech Recognition Toolkits</a:t>
              </a:r>
              <a:r>
                <a:rPr lang="en-US" sz="1800" b="1" dirty="0">
                  <a:solidFill>
                    <a:srgbClr val="88002B"/>
                  </a:solidFill>
                </a:rPr>
                <a:t>: compare front ends to standard approaches using a state of the art ASR toolkit</a:t>
              </a:r>
            </a:p>
          </p:txBody>
        </p:sp>
      </p:grpSp>
      <p:grpSp>
        <p:nvGrpSpPr>
          <p:cNvPr id="34823" name="Group 12"/>
          <p:cNvGrpSpPr>
            <a:grpSpLocks/>
          </p:cNvGrpSpPr>
          <p:nvPr/>
        </p:nvGrpSpPr>
        <p:grpSpPr bwMode="auto">
          <a:xfrm>
            <a:off x="161925" y="866775"/>
            <a:ext cx="8709025" cy="2205038"/>
            <a:chOff x="102" y="869"/>
            <a:chExt cx="5486" cy="1389"/>
          </a:xfrm>
        </p:grpSpPr>
        <p:sp>
          <p:nvSpPr>
            <p:cNvPr id="34824" name="Text Box 13"/>
            <p:cNvSpPr txBox="1">
              <a:spLocks noChangeArrowheads="1"/>
            </p:cNvSpPr>
            <p:nvPr/>
          </p:nvSpPr>
          <p:spPr bwMode="auto">
            <a:xfrm>
              <a:off x="102" y="869"/>
              <a:ext cx="3615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>
              <a:spAutoFit/>
            </a:bodyPr>
            <a:lstStyle/>
            <a:p>
              <a:pPr marL="173038" indent="-173038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rgbClr val="88002B"/>
                  </a:solidFill>
                  <a:hlinkClick r:id="rId6"/>
                </a:rPr>
                <a:t>Aurora Project Website</a:t>
              </a:r>
              <a:r>
                <a:rPr lang="en-US" sz="1800" b="1" dirty="0">
                  <a:solidFill>
                    <a:srgbClr val="88002B"/>
                  </a:solidFill>
                </a:rPr>
                <a:t>: recognition toolkit, multi-CPU scripts, database definitions, publications, and performance summary of the baseline MFCC front end</a:t>
              </a:r>
            </a:p>
          </p:txBody>
        </p:sp>
        <p:pic>
          <p:nvPicPr>
            <p:cNvPr id="34825" name="Picture 14" descr="auror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60" y="880"/>
              <a:ext cx="1828" cy="1378"/>
            </a:xfrm>
            <a:prstGeom prst="rect">
              <a:avLst/>
            </a:prstGeom>
            <a:solidFill>
              <a:srgbClr val="00CC00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Probabilistic interpretation of speech recognition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81000" y="914400"/>
            <a:ext cx="762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dirty="0"/>
              <a:t> </a:t>
            </a:r>
            <a:r>
              <a:rPr lang="en-US" sz="1800" b="1" dirty="0"/>
              <a:t>Speech recognition problem is essentially a probabilistic problem: finding the word sequence, </a:t>
            </a:r>
            <a:r>
              <a:rPr lang="en-US" sz="1800" b="1" i="1" dirty="0">
                <a:solidFill>
                  <a:schemeClr val="tx1"/>
                </a:solidFill>
              </a:rPr>
              <a:t>Ŵ</a:t>
            </a:r>
            <a:r>
              <a:rPr lang="en-US" sz="1800" b="1" dirty="0">
                <a:solidFill>
                  <a:schemeClr val="tx1"/>
                </a:solidFill>
              </a:rPr>
              <a:t>,</a:t>
            </a:r>
            <a:r>
              <a:rPr lang="en-US" sz="1800" b="1" dirty="0"/>
              <a:t> that is most probable given the acoustic observations, </a:t>
            </a:r>
            <a:r>
              <a:rPr lang="en-US" sz="1800" b="1" i="1" dirty="0">
                <a:solidFill>
                  <a:schemeClr val="tx1"/>
                </a:solidFill>
              </a:rPr>
              <a:t>A</a:t>
            </a:r>
            <a:r>
              <a:rPr lang="en-US" sz="1800" b="1" dirty="0">
                <a:solidFill>
                  <a:srgbClr val="88002B"/>
                </a:solidFill>
              </a:rPr>
              <a:t>.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54200"/>
            <a:ext cx="330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57200" y="3657600"/>
            <a:ext cx="3356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1800" b="1" dirty="0"/>
              <a:t> After applying </a:t>
            </a:r>
            <a:r>
              <a:rPr lang="en-US" sz="1800" b="1" dirty="0" err="1">
                <a:solidFill>
                  <a:srgbClr val="333399"/>
                </a:solidFill>
              </a:rPr>
              <a:t>Bayes</a:t>
            </a:r>
            <a:r>
              <a:rPr lang="en-US" sz="1800" b="1" dirty="0">
                <a:solidFill>
                  <a:srgbClr val="333399"/>
                </a:solidFill>
              </a:rPr>
              <a:t>’ rule</a:t>
            </a:r>
            <a:r>
              <a:rPr lang="en-US" sz="1800" b="1" dirty="0"/>
              <a:t>: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103688"/>
            <a:ext cx="3937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2133600" y="4789488"/>
            <a:ext cx="5867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p(A|W)</a:t>
            </a:r>
            <a:r>
              <a:rPr lang="en-US" sz="1400" b="1" dirty="0"/>
              <a:t>: acoustic probability conditioned on a specific word sequence (</a:t>
            </a:r>
            <a:r>
              <a:rPr lang="en-US" sz="1400" b="1" dirty="0">
                <a:solidFill>
                  <a:schemeClr val="accent2"/>
                </a:solidFill>
              </a:rPr>
              <a:t>Acoustic Model</a:t>
            </a:r>
            <a:r>
              <a:rPr lang="en-US" sz="1400" b="1" dirty="0"/>
              <a:t>)</a:t>
            </a:r>
          </a:p>
          <a:p>
            <a:endParaRPr lang="en-US" sz="1400" dirty="0"/>
          </a:p>
          <a:p>
            <a:r>
              <a:rPr lang="en-US" sz="1400" b="1" i="1" dirty="0">
                <a:solidFill>
                  <a:schemeClr val="tx1"/>
                </a:solidFill>
              </a:rPr>
              <a:t>p(W)</a:t>
            </a:r>
            <a:r>
              <a:rPr lang="en-US" sz="1400" b="1" dirty="0"/>
              <a:t>: priori probability of a word sequence (</a:t>
            </a:r>
            <a:r>
              <a:rPr lang="en-US" sz="1400" b="1" dirty="0">
                <a:solidFill>
                  <a:schemeClr val="accent2"/>
                </a:solidFill>
              </a:rPr>
              <a:t>Language Model</a:t>
            </a:r>
            <a:r>
              <a:rPr lang="en-US" sz="1400" b="1" dirty="0"/>
              <a:t>)</a:t>
            </a: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2057400" y="2616200"/>
            <a:ext cx="571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solidFill>
                  <a:schemeClr val="tx1"/>
                </a:solidFill>
              </a:rPr>
              <a:t>p(W|A)</a:t>
            </a:r>
            <a:r>
              <a:rPr lang="en-US" sz="1400" b="1" dirty="0"/>
              <a:t>: posteriori probability of a word sequence after observing the acoustic signal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/>
          <a:srcRect l="9480" t="33400" r="46156" b="6010"/>
          <a:stretch>
            <a:fillRect/>
          </a:stretch>
        </p:blipFill>
        <p:spPr bwMode="auto">
          <a:xfrm>
            <a:off x="4419600" y="1025525"/>
            <a:ext cx="35814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Traditional HMM-based Speech Recognition System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35290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685800" y="4759325"/>
            <a:ext cx="33528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/>
              <a:t>Hidden Markov Models with Gaussian Mixture Models (GMMs) to model state output distributions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038600" y="5181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/>
              <a:t>Bayesian model based approach for speech recognition system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6096000" y="1752600"/>
            <a:ext cx="1676400" cy="7620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3733800" y="5791200"/>
            <a:ext cx="762000" cy="5334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943600" y="1724025"/>
            <a:ext cx="2057400" cy="838200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88002B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715000" y="2781300"/>
            <a:ext cx="2590800" cy="838200"/>
          </a:xfrm>
          <a:prstGeom prst="roundRect">
            <a:avLst>
              <a:gd name="adj" fmla="val 16667"/>
            </a:avLst>
          </a:prstGeom>
          <a:noFill/>
          <a:ln w="50800" algn="ctr">
            <a:solidFill>
              <a:srgbClr val="88002B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257550" y="2905125"/>
            <a:ext cx="2819400" cy="484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Difficulties of Speech Recognition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81000" y="838200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</a:t>
            </a:r>
            <a:r>
              <a:rPr lang="en-US" sz="1800" b="1" dirty="0">
                <a:solidFill>
                  <a:srgbClr val="333399"/>
                </a:solidFill>
              </a:rPr>
              <a:t>Segmentation problem</a:t>
            </a:r>
            <a:r>
              <a:rPr lang="en-US" sz="1800" b="1" dirty="0"/>
              <a:t>: the begin and end times of units are unknown. </a:t>
            </a:r>
          </a:p>
          <a:p>
            <a:endParaRPr lang="en-US" sz="1800" b="1" dirty="0"/>
          </a:p>
          <a:p>
            <a:pPr>
              <a:buFont typeface="Wingdings" pitchFamily="2" charset="2"/>
              <a:buChar char="q"/>
            </a:pPr>
            <a:r>
              <a:rPr lang="en-US" sz="1800" b="1" dirty="0"/>
              <a:t> </a:t>
            </a:r>
            <a:r>
              <a:rPr lang="en-US" sz="1800" b="1" dirty="0">
                <a:solidFill>
                  <a:srgbClr val="333399"/>
                </a:solidFill>
              </a:rPr>
              <a:t>Poor articulation</a:t>
            </a:r>
            <a:r>
              <a:rPr lang="en-US" sz="1800" b="1" dirty="0"/>
              <a:t>: speakers often delete or poorly </a:t>
            </a:r>
            <a:r>
              <a:rPr lang="en-US" sz="1800" b="1" dirty="0" smtClean="0"/>
              <a:t>articulate sounds </a:t>
            </a:r>
            <a:r>
              <a:rPr lang="en-US" sz="1800" b="1" dirty="0"/>
              <a:t>when speaking casually. </a:t>
            </a:r>
          </a:p>
          <a:p>
            <a:endParaRPr lang="en-US" sz="1800" b="1" dirty="0"/>
          </a:p>
          <a:p>
            <a:pPr>
              <a:buFont typeface="Wingdings" pitchFamily="2" charset="2"/>
              <a:buChar char="q"/>
            </a:pPr>
            <a:r>
              <a:rPr lang="en-US" sz="1800" b="1" dirty="0"/>
              <a:t> </a:t>
            </a:r>
            <a:r>
              <a:rPr lang="en-US" sz="1800" b="1" dirty="0">
                <a:solidFill>
                  <a:srgbClr val="333399"/>
                </a:solidFill>
              </a:rPr>
              <a:t>Ambiguous features</a:t>
            </a:r>
            <a:r>
              <a:rPr lang="en-US" sz="1800" b="1" dirty="0"/>
              <a:t>: ambiguous speech features </a:t>
            </a:r>
            <a:r>
              <a:rPr lang="en-US" sz="1800" b="1" dirty="0" smtClean="0"/>
              <a:t>lead to </a:t>
            </a:r>
            <a:r>
              <a:rPr lang="en-US" sz="1800" b="1" dirty="0"/>
              <a:t>high error rates, based solely on feature measurements.</a:t>
            </a:r>
          </a:p>
        </p:txBody>
      </p:sp>
      <p:pic>
        <p:nvPicPr>
          <p:cNvPr id="5" name="Picture 4" descr="x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124200"/>
            <a:ext cx="3657600" cy="2514600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x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3124200"/>
            <a:ext cx="3505200" cy="2524125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572000" y="5726113"/>
            <a:ext cx="411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smtClean="0"/>
              <a:t>O</a:t>
            </a:r>
            <a:r>
              <a:rPr lang="en-US" sz="1800" b="1" dirty="0" smtClean="0"/>
              <a:t>verlap </a:t>
            </a:r>
            <a:r>
              <a:rPr lang="en-US" sz="1800" b="1" dirty="0"/>
              <a:t>in the feature space 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7200" y="5726113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"</a:t>
            </a:r>
            <a:r>
              <a:rPr lang="en-US" sz="1800" b="1" dirty="0">
                <a:solidFill>
                  <a:schemeClr val="accent2"/>
                </a:solidFill>
              </a:rPr>
              <a:t>Did you get</a:t>
            </a:r>
            <a:r>
              <a:rPr lang="en-US" sz="1800" b="1" dirty="0"/>
              <a:t>" are significantly </a:t>
            </a:r>
            <a:r>
              <a:rPr lang="en-US" sz="1800" b="1" dirty="0" smtClean="0"/>
              <a:t>reduced as “</a:t>
            </a:r>
            <a:r>
              <a:rPr lang="en-US" sz="1800" b="1" dirty="0" err="1" smtClean="0">
                <a:solidFill>
                  <a:srgbClr val="333399"/>
                </a:solidFill>
              </a:rPr>
              <a:t>jyuge</a:t>
            </a:r>
            <a:r>
              <a:rPr lang="en-US" sz="1800" b="1" dirty="0" smtClean="0"/>
              <a:t>”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228600" y="257175"/>
            <a:ext cx="8686800" cy="35242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/>
              <a:t>Nonlinearity: a phased-locked loop and a strange attractor</a:t>
            </a:r>
          </a:p>
        </p:txBody>
      </p:sp>
      <p:pic>
        <p:nvPicPr>
          <p:cNvPr id="4" name="Picture 3" descr="xxx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066800"/>
            <a:ext cx="3048000" cy="2743200"/>
          </a:xfrm>
          <a:prstGeom prst="rect">
            <a:avLst/>
          </a:prstGeom>
          <a:ln w="25400">
            <a:solidFill>
              <a:schemeClr val="accent2"/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3886200"/>
            <a:ext cx="3962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b="1" dirty="0"/>
              <a:t> A phased-locked loop (PPL) is a nonlinear device that is robust to unexplained variations in the input signal.</a:t>
            </a:r>
          </a:p>
          <a:p>
            <a:endParaRPr lang="en-US" sz="1400" b="1" dirty="0"/>
          </a:p>
          <a:p>
            <a:pPr>
              <a:buFont typeface="Wingdings" pitchFamily="2" charset="2"/>
              <a:buChar char="q"/>
            </a:pPr>
            <a:r>
              <a:rPr lang="en-US" sz="1400" b="1" dirty="0"/>
              <a:t> Over time it synchronizes with the input signal without the need for extensive offline </a:t>
            </a:r>
            <a:r>
              <a:rPr lang="en-US" sz="1400" b="1" dirty="0" smtClean="0"/>
              <a:t>training.</a:t>
            </a:r>
            <a:endParaRPr lang="en-US" sz="1400" b="1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066800"/>
            <a:ext cx="2819400" cy="26670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876800" y="3810000"/>
            <a:ext cx="3962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400" b="1" dirty="0"/>
              <a:t> A strange attractor is a set of points or region which bounds the long-term, or steady-state behavior of a chaotic system. </a:t>
            </a:r>
          </a:p>
          <a:p>
            <a:endParaRPr lang="en-US" sz="1400" b="1" dirty="0"/>
          </a:p>
          <a:p>
            <a:pPr>
              <a:buFont typeface="Wingdings" pitchFamily="2" charset="2"/>
              <a:buChar char="q"/>
            </a:pPr>
            <a:r>
              <a:rPr lang="en-US" sz="1400" b="1" dirty="0"/>
              <a:t> Systems can have multiple strange attractors, and the initial conditions determine which strange attractor is reached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Content Placeholder 2"/>
          <p:cNvSpPr>
            <a:spLocks noGrp="1"/>
          </p:cNvSpPr>
          <p:nvPr>
            <p:ph idx="1"/>
          </p:nvPr>
        </p:nvSpPr>
        <p:spPr>
          <a:xfrm>
            <a:off x="228600" y="257175"/>
            <a:ext cx="8686800" cy="352425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smtClean="0"/>
              <a:t>Reconstructed phase space (RPS) to represent a nonlinear system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457200" y="1141413"/>
            <a:ext cx="7848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A nonlinear system can be represented by its phase space which defines every possible state of the system.</a:t>
            </a:r>
          </a:p>
          <a:p>
            <a:endParaRPr lang="en-US" sz="1800" b="1" dirty="0"/>
          </a:p>
          <a:p>
            <a:pPr>
              <a:buFont typeface="Wingdings" pitchFamily="2" charset="2"/>
              <a:buChar char="q"/>
            </a:pPr>
            <a:r>
              <a:rPr lang="en-US" sz="1800" b="1" dirty="0"/>
              <a:t> Using embedding, we can reconstruct a phase space from the time series. Letting {</a:t>
            </a:r>
            <a:r>
              <a:rPr lang="en-US" sz="1800" b="1" i="1" dirty="0"/>
              <a:t>x</a:t>
            </a:r>
            <a:r>
              <a:rPr lang="en-US" sz="1800" b="1" i="1" baseline="-25000" dirty="0"/>
              <a:t>i</a:t>
            </a:r>
            <a:r>
              <a:rPr lang="en-US" sz="1800" b="1" dirty="0"/>
              <a:t>} represent the time series, the reconstructed phase space (RPS) is represented as: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2133600" y="2895600"/>
          <a:ext cx="3810000" cy="2306638"/>
        </p:xfrm>
        <a:graphic>
          <a:graphicData uri="http://schemas.openxmlformats.org/presentationml/2006/ole">
            <p:oleObj spid="_x0000_s1026" name="Equation" r:id="rId3" imgW="1625600" imgH="990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Nonlinear Dynamic Invariants as Speech Features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457200" y="9906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Three nonlinear dynamic invariants are considered to characterize system's phase space:</a:t>
            </a: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2667000" y="2205038"/>
          <a:ext cx="3429000" cy="766762"/>
        </p:xfrm>
        <a:graphic>
          <a:graphicData uri="http://schemas.openxmlformats.org/presentationml/2006/ole">
            <p:oleObj spid="_x0000_s2050" name="Equation" r:id="rId3" imgW="1625600" imgH="457200" progId="Equation.3">
              <p:embed/>
            </p:oleObj>
          </a:graphicData>
        </a:graphic>
      </p:graphicFrame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457200" y="19812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chemeClr val="accent2"/>
                </a:solidFill>
              </a:rPr>
              <a:t>Lyapunov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Exponent </a:t>
            </a:r>
            <a:r>
              <a:rPr lang="en-US" sz="1800" b="1" dirty="0">
                <a:solidFill>
                  <a:schemeClr val="accent2"/>
                </a:solidFill>
              </a:rPr>
              <a:t>(LE):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457200" y="32766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Correlation Dimension (CD):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0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67000" y="3581400"/>
          <a:ext cx="3852863" cy="685800"/>
        </p:xfrm>
        <a:graphic>
          <a:graphicData uri="http://schemas.openxmlformats.org/presentationml/2006/ole">
            <p:oleObj spid="_x0000_s2051" name="Equation" r:id="rId4" imgW="2514600" imgH="444500" progId="Equation.3">
              <p:embed/>
            </p:oleObj>
          </a:graphicData>
        </a:graphic>
      </p:graphicFrame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2052" name="Object 5"/>
          <p:cNvGraphicFramePr>
            <a:graphicFrameLocks noChangeAspect="1"/>
          </p:cNvGraphicFramePr>
          <p:nvPr/>
        </p:nvGraphicFramePr>
        <p:xfrm>
          <a:off x="2667000" y="4876800"/>
          <a:ext cx="2819400" cy="762000"/>
        </p:xfrm>
        <a:graphic>
          <a:graphicData uri="http://schemas.openxmlformats.org/presentationml/2006/ole">
            <p:oleObj spid="_x0000_s2052" name="Equation" r:id="rId5" imgW="1435100" imgH="482600" progId="Equation.3">
              <p:embed/>
            </p:oleObj>
          </a:graphicData>
        </a:graphic>
      </p:graphicFrame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457200" y="4572000"/>
            <a:ext cx="2967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Correlation Entropy (CE):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Phoneme Classification Experiments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57200" y="9906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Phonetic classification experiments are used to assess the extent to which dynamic invariants are able to represent speech.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457200" y="20574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Each dynamic invariant is combined with traditional MFCC features to produce three new feature vectors.</a:t>
            </a: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457200" y="3124200"/>
            <a:ext cx="79248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800" b="1" dirty="0"/>
              <a:t> </a:t>
            </a:r>
            <a:r>
              <a:rPr lang="en-US" sz="1800" b="1" dirty="0" smtClean="0"/>
              <a:t>Experimental setup</a:t>
            </a:r>
            <a:r>
              <a:rPr lang="en-US" sz="1800" b="1" dirty="0"/>
              <a:t>:</a:t>
            </a:r>
          </a:p>
          <a:p>
            <a:r>
              <a:rPr lang="en-US" sz="1400" b="1" dirty="0"/>
              <a:t>    - Wall Street Journal derived Aurora-4 large vocabulary evaluation corpus with 5,000 word vocabulary. </a:t>
            </a:r>
          </a:p>
          <a:p>
            <a:r>
              <a:rPr lang="en-US" sz="1400" b="1" dirty="0"/>
              <a:t>    - The training set consists of 7,138 utterances from 83 speakers totaling 14 hours of speech.</a:t>
            </a:r>
          </a:p>
          <a:p>
            <a:r>
              <a:rPr lang="en-US" sz="1400" b="1" dirty="0"/>
              <a:t>    - Using time-alignments of the training data, a 16-mixture GMM is trained for each of the 40 phonemes.</a:t>
            </a:r>
          </a:p>
          <a:p>
            <a:r>
              <a:rPr lang="en-US" sz="1400" b="1" dirty="0"/>
              <a:t>    - Signal frames of the training data are then each classified as one of the phonemes.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8F"/>
      </a:hlink>
      <a:folHlink>
        <a:srgbClr val="33338F"/>
      </a:folHlink>
    </a:clrScheme>
    <a:fontScheme name="1_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89203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89203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8F"/>
        </a:hlink>
        <a:folHlink>
          <a:srgbClr val="3333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10199</TotalTime>
  <Words>1958</Words>
  <Application>Microsoft Office PowerPoint</Application>
  <PresentationFormat>On-screen Show (4:3)</PresentationFormat>
  <Paragraphs>297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1_Blank Presentation</vt:lpstr>
      <vt:lpstr>Custom Design</vt:lpstr>
      <vt:lpstr>Equation</vt:lpstr>
      <vt:lpstr>Nonlinear Statistical Modeling of Speech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Mississippi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Simmons</dc:creator>
  <cp:lastModifiedBy>Tao Ma</cp:lastModifiedBy>
  <cp:revision>1398</cp:revision>
  <dcterms:created xsi:type="dcterms:W3CDTF">2004-05-04T16:53:27Z</dcterms:created>
  <dcterms:modified xsi:type="dcterms:W3CDTF">2009-07-09T15:56:22Z</dcterms:modified>
</cp:coreProperties>
</file>