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</p:sldMasterIdLst>
  <p:notesMasterIdLst>
    <p:notesMasterId r:id="rId25"/>
  </p:notesMasterIdLst>
  <p:sldIdLst>
    <p:sldId id="258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59" r:id="rId19"/>
    <p:sldId id="298" r:id="rId20"/>
    <p:sldId id="299" r:id="rId21"/>
    <p:sldId id="300" r:id="rId22"/>
    <p:sldId id="301" r:id="rId23"/>
    <p:sldId id="29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860A8"/>
    <a:srgbClr val="610179"/>
    <a:srgbClr val="6AADE4"/>
    <a:srgbClr val="F20017"/>
    <a:srgbClr val="FF5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80" autoAdjust="0"/>
    <p:restoredTop sz="94660"/>
  </p:normalViewPr>
  <p:slideViewPr>
    <p:cSldViewPr snapToGrid="0">
      <p:cViewPr>
        <p:scale>
          <a:sx n="60" d="100"/>
          <a:sy n="60" d="100"/>
        </p:scale>
        <p:origin x="-1710" y="-25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o\Desktop\ICASSP_2010\Presentation\GMM_Search_Percenta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Deisher\My%20Documents\Publications\CIbackoff\results\sphinx_vtu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Deisher\My%20Documents\Publications\CIbackoff\results\sphinx_vtu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Deisher\My%20Documents\Publications\CIbackoff\results\sphinx_vtu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Sheet1!$A$1:$C$1</c:f>
              <c:strCache>
                <c:ptCount val="3"/>
                <c:pt idx="0">
                  <c:v>GMM Scoring</c:v>
                </c:pt>
                <c:pt idx="1">
                  <c:v>AM/LM Search</c:v>
                </c:pt>
                <c:pt idx="2">
                  <c:v>Other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81</c:v>
                </c:pt>
                <c:pt idx="1">
                  <c:v>17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l"/>
      <c:layout>
        <c:manualLayout>
          <c:xMode val="edge"/>
          <c:yMode val="edge"/>
          <c:x val="5.1146383769440154E-3"/>
          <c:y val="0.18729975633980092"/>
          <c:w val="0.4215528467595398"/>
          <c:h val="0.55315367906597879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spPr>
    <a:solidFill>
      <a:schemeClr val="accent3">
        <a:lumMod val="65000"/>
      </a:schemeClr>
    </a:solidFill>
    <a:ln w="50800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Plots!$A$1</c:f>
              <c:strCache>
                <c:ptCount val="1"/>
                <c:pt idx="0">
                  <c:v>Sphinx20k</c:v>
                </c:pt>
              </c:strCache>
            </c:strRef>
          </c:tx>
          <c:spPr>
            <a:solidFill>
              <a:srgbClr val="0860A8"/>
            </a:solidFill>
          </c:spPr>
          <c:cat>
            <c:strRef>
              <c:f>Plots!$A$15:$A$18</c:f>
              <c:strCache>
                <c:ptCount val="4"/>
                <c:pt idx="0">
                  <c:v>None</c:v>
                </c:pt>
                <c:pt idx="1">
                  <c:v>SIMD</c:v>
                </c:pt>
                <c:pt idx="2">
                  <c:v>Precomp</c:v>
                </c:pt>
                <c:pt idx="3">
                  <c:v>Backoff</c:v>
                </c:pt>
              </c:strCache>
            </c:strRef>
          </c:cat>
          <c:val>
            <c:numRef>
              <c:f>Plots!$E$2:$E$5</c:f>
              <c:numCache>
                <c:formatCode>0.00%</c:formatCode>
                <c:ptCount val="4"/>
                <c:pt idx="0">
                  <c:v>2.2553000000000001</c:v>
                </c:pt>
                <c:pt idx="1">
                  <c:v>1.4824999999999939</c:v>
                </c:pt>
                <c:pt idx="2">
                  <c:v>1.4416999999999895</c:v>
                </c:pt>
                <c:pt idx="3">
                  <c:v>1.1356999999999939</c:v>
                </c:pt>
              </c:numCache>
            </c:numRef>
          </c:val>
        </c:ser>
        <c:axId val="63898752"/>
        <c:axId val="63900672"/>
      </c:barChart>
      <c:catAx>
        <c:axId val="6389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Optimization</a:t>
                </a:r>
              </a:p>
            </c:rich>
          </c:tx>
        </c:title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3900672"/>
        <c:crosses val="autoZero"/>
        <c:auto val="1"/>
        <c:lblAlgn val="ctr"/>
        <c:lblOffset val="100"/>
      </c:catAx>
      <c:valAx>
        <c:axId val="63900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of Speaking Time</a:t>
                </a:r>
              </a:p>
            </c:rich>
          </c:tx>
        </c:title>
        <c:numFmt formatCode="0.00%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3898752"/>
        <c:crosses val="autoZero"/>
        <c:crossBetween val="between"/>
      </c:valAx>
    </c:plotArea>
    <c:plotVisOnly val="1"/>
  </c:chart>
  <c:spPr>
    <a:ln w="50800"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v>BW</c:v>
          </c:tx>
          <c:spPr>
            <a:solidFill>
              <a:srgbClr val="0860A8"/>
            </a:solidFill>
          </c:spPr>
          <c:cat>
            <c:strRef>
              <c:f>Plots!$A$15:$A$18</c:f>
              <c:strCache>
                <c:ptCount val="4"/>
                <c:pt idx="0">
                  <c:v>None</c:v>
                </c:pt>
                <c:pt idx="1">
                  <c:v>SIMD</c:v>
                </c:pt>
                <c:pt idx="2">
                  <c:v>Precomp</c:v>
                </c:pt>
                <c:pt idx="3">
                  <c:v>Backoff</c:v>
                </c:pt>
              </c:strCache>
            </c:strRef>
          </c:cat>
          <c:val>
            <c:numRef>
              <c:f>Plots!$D$2:$D$5</c:f>
              <c:numCache>
                <c:formatCode>General</c:formatCode>
                <c:ptCount val="4"/>
                <c:pt idx="0">
                  <c:v>644.24509890283559</c:v>
                </c:pt>
                <c:pt idx="1">
                  <c:v>1118.638360000079</c:v>
                </c:pt>
                <c:pt idx="2">
                  <c:v>600.57465257212004</c:v>
                </c:pt>
                <c:pt idx="3">
                  <c:v>471.79482737755404</c:v>
                </c:pt>
              </c:numCache>
            </c:numRef>
          </c:val>
        </c:ser>
        <c:axId val="63931136"/>
        <c:axId val="63933056"/>
      </c:barChart>
      <c:lineChart>
        <c:grouping val="standard"/>
        <c:ser>
          <c:idx val="1"/>
          <c:order val="1"/>
          <c:tx>
            <c:v>MPI</c:v>
          </c:tx>
          <c:val>
            <c:numRef>
              <c:f>Plots!$C$2:$C$5</c:f>
              <c:numCache>
                <c:formatCode>General</c:formatCode>
                <c:ptCount val="4"/>
                <c:pt idx="0">
                  <c:v>1.6828266276009623E-2</c:v>
                </c:pt>
                <c:pt idx="1">
                  <c:v>3.1020533790616887E-2</c:v>
                </c:pt>
                <c:pt idx="2">
                  <c:v>1.473762161582803E-2</c:v>
                </c:pt>
                <c:pt idx="3">
                  <c:v>1.047099731310258E-2</c:v>
                </c:pt>
              </c:numCache>
            </c:numRef>
          </c:val>
        </c:ser>
        <c:marker val="1"/>
        <c:axId val="63941248"/>
        <c:axId val="63939328"/>
      </c:lineChart>
      <c:catAx>
        <c:axId val="63931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Optimization</a:t>
                </a:r>
              </a:p>
            </c:rich>
          </c:tx>
        </c:title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3933056"/>
        <c:crosses val="autoZero"/>
        <c:auto val="1"/>
        <c:lblAlgn val="ctr"/>
        <c:lblOffset val="100"/>
      </c:catAx>
      <c:valAx>
        <c:axId val="63933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Memory Bandwidth (MB/sec)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3931136"/>
        <c:crosses val="autoZero"/>
        <c:crossBetween val="between"/>
      </c:valAx>
      <c:valAx>
        <c:axId val="6393932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Cache Misses Per Instruction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3941248"/>
        <c:crosses val="max"/>
        <c:crossBetween val="between"/>
      </c:valAx>
      <c:catAx>
        <c:axId val="63941248"/>
        <c:scaling>
          <c:orientation val="minMax"/>
        </c:scaling>
        <c:delete val="1"/>
        <c:axPos val="b"/>
        <c:tickLblPos val="none"/>
        <c:crossAx val="63939328"/>
        <c:crosses val="autoZero"/>
        <c:auto val="1"/>
        <c:lblAlgn val="ctr"/>
        <c:lblOffset val="100"/>
      </c:catAx>
    </c:plotArea>
    <c:plotVisOnly val="1"/>
    <c:dispBlanksAs val="gap"/>
  </c:chart>
  <c:spPr>
    <a:ln w="50800"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v>Accuracy</c:v>
          </c:tx>
          <c:spPr>
            <a:solidFill>
              <a:srgbClr val="0860A8"/>
            </a:solidFill>
          </c:spPr>
          <c:cat>
            <c:strRef>
              <c:f>Plots!$A$15:$A$18</c:f>
              <c:strCache>
                <c:ptCount val="4"/>
                <c:pt idx="0">
                  <c:v>None</c:v>
                </c:pt>
                <c:pt idx="1">
                  <c:v>SIMD</c:v>
                </c:pt>
                <c:pt idx="2">
                  <c:v>Precomp</c:v>
                </c:pt>
                <c:pt idx="3">
                  <c:v>Backoff</c:v>
                </c:pt>
              </c:strCache>
            </c:strRef>
          </c:cat>
          <c:val>
            <c:numRef>
              <c:f>Plots!$C$15:$C$18</c:f>
              <c:numCache>
                <c:formatCode>0.00%</c:formatCode>
                <c:ptCount val="4"/>
                <c:pt idx="0">
                  <c:v>0.90500000000000003</c:v>
                </c:pt>
                <c:pt idx="1">
                  <c:v>0.90500000000000003</c:v>
                </c:pt>
                <c:pt idx="2">
                  <c:v>0.90500000000000003</c:v>
                </c:pt>
                <c:pt idx="3">
                  <c:v>0.90100000000000002</c:v>
                </c:pt>
              </c:numCache>
            </c:numRef>
          </c:val>
        </c:ser>
        <c:axId val="64235392"/>
        <c:axId val="64249856"/>
      </c:barChart>
      <c:catAx>
        <c:axId val="64235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Optimization</a:t>
                </a:r>
              </a:p>
            </c:rich>
          </c:tx>
        </c:title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4249856"/>
        <c:crosses val="autoZero"/>
        <c:auto val="1"/>
        <c:lblAlgn val="ctr"/>
        <c:lblOffset val="100"/>
      </c:catAx>
      <c:valAx>
        <c:axId val="64249856"/>
        <c:scaling>
          <c:orientation val="minMax"/>
          <c:max val="0.92"/>
          <c:min val="0.8500000000000006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Words Correct</a:t>
                </a:r>
              </a:p>
            </c:rich>
          </c:tx>
        </c:title>
        <c:numFmt formatCode="0.00%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4235392"/>
        <c:crosses val="autoZero"/>
        <c:crossBetween val="between"/>
      </c:valAx>
    </c:plotArea>
    <c:plotVisOnly val="1"/>
  </c:chart>
  <c:spPr>
    <a:ln w="50800">
      <a:solidFill>
        <a:schemeClr val="tx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fld id="{EDF75CA8-A9F5-429D-9A5F-98E3DF6D11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4E993-A4EC-42AE-8F3D-1DA8841F10B6}" type="slidenum">
              <a:rPr lang="en-US"/>
              <a:pPr/>
              <a:t>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5CA8-A9F5-429D-9A5F-98E3DF6D11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8BD95-1D87-48B0-98E4-C52C217B61A6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8213" y="3055809"/>
            <a:ext cx="7742237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440097"/>
            <a:ext cx="7754937" cy="1125537"/>
          </a:xfrm>
        </p:spPr>
        <p:txBody>
          <a:bodyPr lIns="64264" tIns="32131" rIns="64264" bIns="32131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7" descr="intel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94149" y="201138"/>
            <a:ext cx="989012" cy="711200"/>
          </a:xfrm>
          <a:prstGeom prst="rect">
            <a:avLst/>
          </a:prstGeom>
          <a:noFill/>
        </p:spPr>
      </p:pic>
      <p:sp>
        <p:nvSpPr>
          <p:cNvPr id="9" name="Text Box 54"/>
          <p:cNvSpPr txBox="1">
            <a:spLocks noChangeArrowheads="1"/>
          </p:cNvSpPr>
          <p:nvPr userDrawn="1"/>
        </p:nvSpPr>
        <p:spPr bwMode="auto">
          <a:xfrm>
            <a:off x="4655128" y="6298961"/>
            <a:ext cx="4488872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effectLst/>
                <a:latin typeface="Neo Sans Intel" pitchFamily="34" charset="0"/>
              </a:rPr>
              <a:t>Intel® Labs – Microprocessor &amp; Programming Research</a:t>
            </a:r>
            <a:endParaRPr lang="en-US" sz="1400" dirty="0">
              <a:solidFill>
                <a:schemeClr val="bg1"/>
              </a:solidFill>
              <a:effectLst/>
              <a:latin typeface="Neo Sans Int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96950"/>
            <a:ext cx="412750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7163"/>
            <a:ext cx="21018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157163"/>
            <a:ext cx="61563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54" y="0"/>
            <a:ext cx="9140894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8213" y="3055809"/>
            <a:ext cx="7742237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440097"/>
            <a:ext cx="7754937" cy="1125537"/>
          </a:xfrm>
        </p:spPr>
        <p:txBody>
          <a:bodyPr lIns="64264" tIns="32131" rIns="64264" bIns="32131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7" descr="intel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94149" y="201138"/>
            <a:ext cx="989012" cy="711200"/>
          </a:xfrm>
          <a:prstGeom prst="rect">
            <a:avLst/>
          </a:prstGeom>
          <a:noFill/>
        </p:spPr>
      </p:pic>
      <p:sp>
        <p:nvSpPr>
          <p:cNvPr id="9" name="Text Box 54"/>
          <p:cNvSpPr txBox="1">
            <a:spLocks noChangeArrowheads="1"/>
          </p:cNvSpPr>
          <p:nvPr userDrawn="1"/>
        </p:nvSpPr>
        <p:spPr bwMode="auto">
          <a:xfrm>
            <a:off x="4240924" y="6298961"/>
            <a:ext cx="448900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Intel® Labs – Microprocessor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&amp; Programming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Research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hysic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277"/>
            <a:ext cx="9144000" cy="685544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8213" y="3055809"/>
            <a:ext cx="7742237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440097"/>
            <a:ext cx="7754937" cy="1125537"/>
          </a:xfrm>
        </p:spPr>
        <p:txBody>
          <a:bodyPr lIns="64264" tIns="32131" rIns="64264" bIns="32131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7" descr="intel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94149" y="201138"/>
            <a:ext cx="989012" cy="711200"/>
          </a:xfrm>
          <a:prstGeom prst="rect">
            <a:avLst/>
          </a:prstGeom>
          <a:noFill/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auto">
          <a:xfrm>
            <a:off x="4240924" y="6298961"/>
            <a:ext cx="448900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Intel® Labs – Microprocessor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&amp; Programming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Research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sem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14" y="0"/>
            <a:ext cx="9140573" cy="6857999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8213" y="3055809"/>
            <a:ext cx="7742237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440097"/>
            <a:ext cx="7754937" cy="1125537"/>
          </a:xfrm>
        </p:spPr>
        <p:txBody>
          <a:bodyPr lIns="64264" tIns="32131" rIns="64264" bIns="32131"/>
          <a:lstStyle>
            <a:lvl1pPr algn="r">
              <a:defRPr sz="3200">
                <a:solidFill>
                  <a:srgbClr val="0860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7" descr="intel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94149" y="201138"/>
            <a:ext cx="989012" cy="711200"/>
          </a:xfrm>
          <a:prstGeom prst="rect">
            <a:avLst/>
          </a:prstGeom>
          <a:noFill/>
        </p:spPr>
      </p:pic>
      <p:sp>
        <p:nvSpPr>
          <p:cNvPr id="12" name="Text Box 54"/>
          <p:cNvSpPr txBox="1">
            <a:spLocks noChangeArrowheads="1"/>
          </p:cNvSpPr>
          <p:nvPr userDrawn="1"/>
        </p:nvSpPr>
        <p:spPr bwMode="auto">
          <a:xfrm>
            <a:off x="4240924" y="6298961"/>
            <a:ext cx="448900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Intel® Labs – Microprocessor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&amp; Programming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Research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ta 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8213" y="3055809"/>
            <a:ext cx="7742237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rgbClr val="0860A8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440097"/>
            <a:ext cx="7754937" cy="1125537"/>
          </a:xfrm>
        </p:spPr>
        <p:txBody>
          <a:bodyPr lIns="64264" tIns="32131" rIns="64264" bIns="32131"/>
          <a:lstStyle>
            <a:lvl1pPr algn="r">
              <a:defRPr sz="3200">
                <a:solidFill>
                  <a:srgbClr val="0860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7" descr="intel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94149" y="201138"/>
            <a:ext cx="989012" cy="711200"/>
          </a:xfrm>
          <a:prstGeom prst="rect">
            <a:avLst/>
          </a:prstGeom>
          <a:noFill/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auto">
          <a:xfrm>
            <a:off x="4240924" y="6298961"/>
            <a:ext cx="448900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Intel® Labs – Microprocessor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&amp; Programming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Research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289"/>
            <a:ext cx="9144000" cy="685542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8213" y="3055809"/>
            <a:ext cx="7742237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440097"/>
            <a:ext cx="7754937" cy="1125537"/>
          </a:xfrm>
        </p:spPr>
        <p:txBody>
          <a:bodyPr lIns="64264" tIns="32131" rIns="64264" bIns="32131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7" descr="intel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94149" y="201138"/>
            <a:ext cx="989012" cy="711200"/>
          </a:xfrm>
          <a:prstGeom prst="rect">
            <a:avLst/>
          </a:prstGeom>
          <a:noFill/>
        </p:spPr>
      </p:pic>
      <p:sp>
        <p:nvSpPr>
          <p:cNvPr id="8" name="Text Box 54"/>
          <p:cNvSpPr txBox="1">
            <a:spLocks noChangeArrowheads="1"/>
          </p:cNvSpPr>
          <p:nvPr userDrawn="1"/>
        </p:nvSpPr>
        <p:spPr bwMode="auto">
          <a:xfrm>
            <a:off x="4240924" y="6298961"/>
            <a:ext cx="448900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Intel® Labs – Microprocessor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&amp; Programming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Research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ioCompu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85" y="3557"/>
            <a:ext cx="9134515" cy="6850886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8213" y="3055809"/>
            <a:ext cx="7742237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440097"/>
            <a:ext cx="7754937" cy="1125537"/>
          </a:xfrm>
        </p:spPr>
        <p:txBody>
          <a:bodyPr lIns="64264" tIns="32131" rIns="64264" bIns="32131"/>
          <a:lstStyle>
            <a:lvl1pPr algn="r">
              <a:defRPr sz="3200">
                <a:solidFill>
                  <a:srgbClr val="0860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7" descr="intel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94149" y="201138"/>
            <a:ext cx="989012" cy="711200"/>
          </a:xfrm>
          <a:prstGeom prst="rect">
            <a:avLst/>
          </a:prstGeom>
          <a:noFill/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auto">
          <a:xfrm>
            <a:off x="4240924" y="6298961"/>
            <a:ext cx="4489008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Intel® Labs – Microprocessor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&amp; Programming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</a:rPr>
              <a:t> Research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ChangeArrowheads="1"/>
          </p:cNvSpPr>
          <p:nvPr userDrawn="1"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996950"/>
            <a:ext cx="84074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pic>
        <p:nvPicPr>
          <p:cNvPr id="6151" name="Picture 7" descr="intellogo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black">
          <a:xfrm>
            <a:off x="8316870" y="6234815"/>
            <a:ext cx="784762" cy="563810"/>
          </a:xfrm>
          <a:prstGeom prst="rect">
            <a:avLst/>
          </a:prstGeom>
          <a:noFill/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634365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eaLnBrk="0" hangingPunct="0"/>
            <a:fld id="{E5EE7074-79C8-4594-9A1B-FFF4534D9487}" type="slidenum">
              <a:rPr lang="en-US" sz="900" b="1">
                <a:solidFill>
                  <a:schemeClr val="bg1"/>
                </a:solidFill>
                <a:effectLst/>
              </a:rPr>
              <a:pPr eaLnBrk="0" hangingPunct="0"/>
              <a:t>‹#›</a:t>
            </a:fld>
            <a:endParaRPr lang="en-US" sz="900" b="1">
              <a:solidFill>
                <a:schemeClr val="bg1"/>
              </a:solidFill>
              <a:effectLst/>
            </a:endParaRP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4" y="6257925"/>
            <a:ext cx="1454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March 17, 2010</a:t>
            </a:r>
            <a:endParaRPr lang="en-US" dirty="0"/>
          </a:p>
        </p:txBody>
      </p:sp>
      <p:sp>
        <p:nvSpPr>
          <p:cNvPr id="10" name="Text Box 54"/>
          <p:cNvSpPr txBox="1">
            <a:spLocks noChangeArrowheads="1"/>
          </p:cNvSpPr>
          <p:nvPr userDrawn="1"/>
        </p:nvSpPr>
        <p:spPr bwMode="auto">
          <a:xfrm>
            <a:off x="5391807" y="6267844"/>
            <a:ext cx="2837793" cy="4770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  <a:ea typeface="+mn-ea"/>
                <a:cs typeface="+mn-cs"/>
              </a:rPr>
              <a:t>Intel® Labs</a:t>
            </a:r>
          </a:p>
          <a:p>
            <a:pPr algn="r">
              <a:spcBef>
                <a:spcPct val="50000"/>
              </a:spcBef>
            </a:pPr>
            <a:r>
              <a:rPr lang="en-US" sz="1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" pitchFamily="34" charset="0"/>
                <a:ea typeface="+mn-ea"/>
                <a:cs typeface="+mn-cs"/>
              </a:rPr>
              <a:t>Microprocessor &amp; Programming Research</a:t>
            </a:r>
            <a:endParaRPr lang="en-US" sz="1000" dirty="0">
              <a:solidFill>
                <a:schemeClr val="bg1"/>
              </a:solidFill>
              <a:latin typeface="Neo Sans Int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60A8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11225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cs typeface="+mn-cs"/>
        </a:defRPr>
      </a:lvl3pPr>
      <a:lvl4pPr marL="1265238" indent="-2397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 New Roman" pitchFamily="18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27200" indent="-230188" algn="l" rtl="0" fontAlgn="base">
        <a:spcBef>
          <a:spcPct val="20000"/>
        </a:spcBef>
        <a:spcAft>
          <a:spcPct val="0"/>
        </a:spcAft>
        <a:buClr>
          <a:srgbClr val="0860A8"/>
        </a:buClr>
        <a:buChar char="•"/>
        <a:defRPr sz="1400">
          <a:solidFill>
            <a:schemeClr val="tx1"/>
          </a:solidFill>
          <a:effectLst/>
          <a:latin typeface="+mj-lt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 descr="intel_rgb_100ta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447800" y="1585913"/>
            <a:ext cx="6311900" cy="27971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cs typeface="+mn-cs"/>
        </a:defRPr>
      </a:lvl3pPr>
      <a:lvl4pPr marL="1382713" indent="-2397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4pPr>
      <a:lvl5pPr marL="17272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musphinx.org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8213" y="2866616"/>
            <a:ext cx="7742237" cy="2036453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 Ma                                     Michael Deisher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Mississippi State University       Intel Corporation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17,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ICASSP 2010, Dallas Texas, USA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20255" y="1298203"/>
            <a:ext cx="7926880" cy="112553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CI-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Backoff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Scheme for Real-time Embedded Speech Recognition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423863" y="6218238"/>
            <a:ext cx="4144962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Experimental Setup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Speech Corpus: Wall Street Journal 20,000 words</a:t>
            </a:r>
          </a:p>
          <a:p>
            <a:r>
              <a:rPr lang="en-US" dirty="0" smtClean="0"/>
              <a:t>Recognizer: CMU Sphinx3 revision 0.7</a:t>
            </a:r>
          </a:p>
          <a:p>
            <a:r>
              <a:rPr lang="en-US" dirty="0" smtClean="0"/>
              <a:t>39mfcc, 8000 tied states, 16-mixture GMM</a:t>
            </a:r>
          </a:p>
          <a:p>
            <a:r>
              <a:rPr lang="en-US" dirty="0" smtClean="0"/>
              <a:t>Hardware: Atom Z530 @ 1.6 GHz</a:t>
            </a:r>
          </a:p>
          <a:p>
            <a:pPr lvl="1"/>
            <a:r>
              <a:rPr lang="en-US" dirty="0" smtClean="0"/>
              <a:t>533 MHz front side bus</a:t>
            </a:r>
          </a:p>
          <a:p>
            <a:pPr lvl="1"/>
            <a:r>
              <a:rPr lang="en-US" dirty="0" smtClean="0"/>
              <a:t>1GB DDR2 RAM</a:t>
            </a:r>
          </a:p>
          <a:p>
            <a:pPr lvl="1"/>
            <a:r>
              <a:rPr lang="en-US" dirty="0" smtClean="0"/>
              <a:t>512 KB L2 cache</a:t>
            </a:r>
          </a:p>
          <a:p>
            <a:r>
              <a:rPr lang="en-US" dirty="0" smtClean="0"/>
              <a:t>Performance Analyzer: Intel® </a:t>
            </a:r>
            <a:r>
              <a:rPr lang="en-US" dirty="0" err="1" smtClean="0"/>
              <a:t>VTune</a:t>
            </a:r>
            <a:r>
              <a:rPr lang="en-US" baseline="30000" dirty="0" err="1" smtClean="0"/>
              <a:t>TM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Experimental Results</a:t>
            </a:r>
            <a:br>
              <a:rPr lang="en-US" sz="3600" dirty="0" smtClean="0"/>
            </a:br>
            <a:r>
              <a:rPr lang="en-US" sz="2700" dirty="0" smtClean="0"/>
              <a:t>Four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No optimization (“None”)</a:t>
            </a:r>
          </a:p>
          <a:p>
            <a:pPr lvl="1"/>
            <a:r>
              <a:rPr lang="en-US" sz="2400" dirty="0" smtClean="0"/>
              <a:t>Baseline original Sphinx3 revision 0.7</a:t>
            </a:r>
          </a:p>
          <a:p>
            <a:r>
              <a:rPr lang="en-US" sz="2800" dirty="0" smtClean="0"/>
              <a:t>SIMD</a:t>
            </a:r>
          </a:p>
          <a:p>
            <a:pPr lvl="1"/>
            <a:r>
              <a:rPr lang="en-US" sz="2400" dirty="0" smtClean="0"/>
              <a:t>GMM computation optimized with SIMD vector instructions</a:t>
            </a:r>
          </a:p>
          <a:p>
            <a:pPr lvl="1"/>
            <a:r>
              <a:rPr lang="en-US" sz="2400" dirty="0" smtClean="0"/>
              <a:t>Intel® Integrated Performance Primitives (IPP)</a:t>
            </a:r>
          </a:p>
          <a:p>
            <a:r>
              <a:rPr lang="en-US" sz="2800" dirty="0" err="1" smtClean="0"/>
              <a:t>Precomp</a:t>
            </a:r>
            <a:r>
              <a:rPr lang="en-US" dirty="0" smtClean="0"/>
              <a:t> (includes SIMD)</a:t>
            </a:r>
          </a:p>
          <a:p>
            <a:pPr lvl="1"/>
            <a:r>
              <a:rPr lang="en-US" sz="2400" dirty="0" smtClean="0"/>
              <a:t>Pre-compute GMM scores, store in score buffer</a:t>
            </a:r>
          </a:p>
          <a:p>
            <a:r>
              <a:rPr lang="en-US" sz="2800" dirty="0" err="1" smtClean="0"/>
              <a:t>Backoff</a:t>
            </a:r>
            <a:r>
              <a:rPr lang="en-US" dirty="0" smtClean="0"/>
              <a:t> (includes SIMD and </a:t>
            </a:r>
            <a:r>
              <a:rPr lang="en-US" dirty="0" err="1" smtClean="0"/>
              <a:t>Precomp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Proposed buffer-based CI </a:t>
            </a:r>
            <a:r>
              <a:rPr lang="en-US" sz="2400" dirty="0" err="1" smtClean="0"/>
              <a:t>Backoff</a:t>
            </a:r>
            <a:r>
              <a:rPr lang="en-US" sz="2400" dirty="0" smtClean="0"/>
              <a:t> scheme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Experimental Results</a:t>
            </a:r>
            <a:br>
              <a:rPr lang="en-US" sz="3200" dirty="0" smtClean="0"/>
            </a:br>
            <a:r>
              <a:rPr lang="en-US" sz="2000" dirty="0" smtClean="0"/>
              <a:t>Average Processing Time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87820" y="1277008"/>
          <a:ext cx="7015656" cy="389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08537" y="5254123"/>
            <a:ext cx="6826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Average processing time as a percentage of speaking time for WSJ20k task versus optimization method.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Experimental Results</a:t>
            </a:r>
            <a:br>
              <a:rPr lang="en-US" sz="3200" dirty="0" smtClean="0"/>
            </a:br>
            <a:r>
              <a:rPr lang="en-US" sz="2000" dirty="0" smtClean="0"/>
              <a:t>Memory Bandwidth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66648" y="1245476"/>
          <a:ext cx="6921062" cy="384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55835" y="5228897"/>
            <a:ext cx="6461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Average memory bandwidth (bars) and cache misses per instruction (line) versus optimization method.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Experimental Results</a:t>
            </a:r>
            <a:br>
              <a:rPr lang="en-US" sz="3200" dirty="0" smtClean="0"/>
            </a:br>
            <a:r>
              <a:rPr lang="en-US" sz="2000" dirty="0" smtClean="0"/>
              <a:t>Word Accuracy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50883" y="1150883"/>
          <a:ext cx="6921062" cy="398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52604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Word accuracy on WSJ20k task versus optimization technique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69675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“SIMD” reduces execution time, increases bandwidth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Precomp</a:t>
            </a:r>
            <a:r>
              <a:rPr lang="en-US" sz="2400" dirty="0" smtClean="0"/>
              <a:t>” reduces bandwidth to original level</a:t>
            </a:r>
            <a:endParaRPr lang="en-US" dirty="0" smtClean="0"/>
          </a:p>
          <a:p>
            <a:pPr lvl="1"/>
            <a:r>
              <a:rPr lang="en-US" sz="2000" dirty="0" smtClean="0"/>
              <a:t>execution time reduction offset by overhead of computing the missing state likelihood scores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Backoff</a:t>
            </a:r>
            <a:r>
              <a:rPr lang="en-US" sz="2400" dirty="0" smtClean="0"/>
              <a:t>” reduces memory bandwidth by 58% and execution time by 23%</a:t>
            </a:r>
          </a:p>
          <a:p>
            <a:pPr lvl="1"/>
            <a:r>
              <a:rPr lang="en-US" sz="2000" dirty="0" smtClean="0"/>
              <a:t>Recognition accuracy deceased by 0.4%</a:t>
            </a:r>
          </a:p>
          <a:p>
            <a:pPr lvl="1"/>
            <a:r>
              <a:rPr lang="en-US" sz="2000" dirty="0" smtClean="0"/>
              <a:t>Recognition latency increased by 3 frames or 30 </a:t>
            </a:r>
            <a:r>
              <a:rPr lang="en-US" sz="2000" dirty="0" err="1" smtClean="0"/>
              <a:t>msec</a:t>
            </a:r>
            <a:endParaRPr lang="en-US" sz="2000" dirty="0" smtClean="0"/>
          </a:p>
          <a:p>
            <a:r>
              <a:rPr lang="en-US" sz="2400" dirty="0" smtClean="0"/>
              <a:t>The reduced memory bandwidth and computation is expected to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decrease thermal design power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improve response time </a:t>
            </a:r>
            <a:r>
              <a:rPr lang="en-US" sz="2400" dirty="0" smtClean="0"/>
              <a:t>for embedded speech recognition applications.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Speech Recognition on Embedded Devices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sz="2800" dirty="0" smtClean="0"/>
              <a:t>Embedded Devices:</a:t>
            </a:r>
          </a:p>
          <a:p>
            <a:pPr>
              <a:buNone/>
            </a:pPr>
            <a:r>
              <a:rPr lang="en-US" sz="2000" dirty="0" smtClean="0"/>
              <a:t>	- Small screen, mini keyboard, with limited computation power</a:t>
            </a:r>
          </a:p>
          <a:p>
            <a:pPr>
              <a:buNone/>
            </a:pPr>
            <a:r>
              <a:rPr lang="en-US" sz="2000" dirty="0" smtClean="0"/>
              <a:t>	- Speech interface has great potential to improve the usability of </a:t>
            </a:r>
            <a:r>
              <a:rPr lang="en-US" sz="2000" dirty="0" err="1" smtClean="0"/>
              <a:t>smartphone</a:t>
            </a:r>
            <a:r>
              <a:rPr lang="en-US" sz="2000" dirty="0" smtClean="0"/>
              <a:t>, GPS, and PDA, etc.</a:t>
            </a:r>
            <a:endParaRPr lang="en-US" sz="2000" dirty="0"/>
          </a:p>
        </p:txBody>
      </p:sp>
      <p:pic>
        <p:nvPicPr>
          <p:cNvPr id="4" name="Picture 3" descr="smart_ph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581400"/>
            <a:ext cx="845820" cy="1028700"/>
          </a:xfrm>
          <a:prstGeom prst="rect">
            <a:avLst/>
          </a:prstGeom>
        </p:spPr>
      </p:pic>
      <p:pic>
        <p:nvPicPr>
          <p:cNvPr id="5" name="Picture 4" descr="gp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581400"/>
            <a:ext cx="838200" cy="990600"/>
          </a:xfrm>
          <a:prstGeom prst="rect">
            <a:avLst/>
          </a:prstGeom>
        </p:spPr>
      </p:pic>
      <p:pic>
        <p:nvPicPr>
          <p:cNvPr id="6" name="Picture 5" descr="iPa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5638800"/>
            <a:ext cx="701040" cy="952500"/>
          </a:xfrm>
          <a:prstGeom prst="rect">
            <a:avLst/>
          </a:prstGeom>
        </p:spPr>
      </p:pic>
      <p:pic>
        <p:nvPicPr>
          <p:cNvPr id="7" name="Picture 6" descr="pd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5638800"/>
            <a:ext cx="990600" cy="853440"/>
          </a:xfrm>
          <a:prstGeom prst="rect">
            <a:avLst/>
          </a:prstGeom>
        </p:spPr>
      </p:pic>
      <p:pic>
        <p:nvPicPr>
          <p:cNvPr id="10" name="Picture 9" descr="speech_recogniti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4103" y="4648200"/>
            <a:ext cx="1717497" cy="12954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581400" y="3810000"/>
            <a:ext cx="1447800" cy="609600"/>
          </a:xfrm>
          <a:prstGeom prst="wedgeRoundRectCallout">
            <a:avLst>
              <a:gd name="adj1" fmla="val 32257"/>
              <a:gd name="adj2" fmla="val 1106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Speech Recognition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334000" y="4191000"/>
            <a:ext cx="762000" cy="609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4600" y="4038600"/>
            <a:ext cx="838200" cy="762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67000" y="5562600"/>
            <a:ext cx="685800" cy="5334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0" y="5791200"/>
            <a:ext cx="914400" cy="381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 Optimization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VQ-based Gaussian Selection</a:t>
            </a:r>
          </a:p>
          <a:p>
            <a:pPr>
              <a:buNone/>
            </a:pPr>
            <a:r>
              <a:rPr lang="en-US" sz="2400" dirty="0" smtClean="0"/>
              <a:t>	-</a:t>
            </a:r>
            <a:r>
              <a:rPr lang="en-US" sz="2400" dirty="0" err="1" smtClean="0"/>
              <a:t>Bocchieri</a:t>
            </a:r>
            <a:r>
              <a:rPr lang="en-US" sz="2400" dirty="0" smtClean="0"/>
              <a:t> 2001 IEEE Trans SAP, MSFT’s research engine, IBM PPC405LP</a:t>
            </a:r>
          </a:p>
          <a:p>
            <a:pPr>
              <a:buNone/>
            </a:pPr>
            <a:r>
              <a:rPr lang="en-US" sz="2400" dirty="0" smtClean="0"/>
              <a:t>	-Core computations still sum-of-squared difference, log addition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600" dirty="0" smtClean="0"/>
              <a:t>	-Gaussian selection eliminates irrelevant mixtures, saves log-adds (Mixture scores compared to adaptive threshold)</a:t>
            </a:r>
            <a:endParaRPr lang="en-US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3505200"/>
            <a:ext cx="5867400" cy="1143000"/>
            <a:chOff x="1447800" y="2438400"/>
            <a:chExt cx="5867400" cy="1143000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09800" y="2590800"/>
              <a:ext cx="76200" cy="914400"/>
              <a:chOff x="1143000" y="2133600"/>
              <a:chExt cx="76200" cy="914400"/>
            </a:xfrm>
          </p:grpSpPr>
          <p:sp>
            <p:nvSpPr>
              <p:cNvPr id="43" name="Rectangle 3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1143000" y="22098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1143000" y="22860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6"/>
              <p:cNvSpPr>
                <a:spLocks noChangeArrowheads="1"/>
              </p:cNvSpPr>
              <p:nvPr/>
            </p:nvSpPr>
            <p:spPr bwMode="auto">
              <a:xfrm>
                <a:off x="1143000" y="23622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7"/>
              <p:cNvSpPr>
                <a:spLocks noChangeArrowheads="1"/>
              </p:cNvSpPr>
              <p:nvPr/>
            </p:nvSpPr>
            <p:spPr bwMode="auto">
              <a:xfrm>
                <a:off x="1143000" y="24384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1143000" y="25146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9"/>
              <p:cNvSpPr>
                <a:spLocks noChangeArrowheads="1"/>
              </p:cNvSpPr>
              <p:nvPr/>
            </p:nvSpPr>
            <p:spPr bwMode="auto">
              <a:xfrm>
                <a:off x="1143000" y="25908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1143000" y="26670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1143000" y="27432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2"/>
              <p:cNvSpPr>
                <a:spLocks noChangeArrowheads="1"/>
              </p:cNvSpPr>
              <p:nvPr/>
            </p:nvSpPr>
            <p:spPr bwMode="auto">
              <a:xfrm>
                <a:off x="1143000" y="28194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13"/>
              <p:cNvSpPr>
                <a:spLocks noChangeArrowheads="1"/>
              </p:cNvSpPr>
              <p:nvPr/>
            </p:nvSpPr>
            <p:spPr bwMode="auto">
              <a:xfrm>
                <a:off x="1143000" y="28956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4"/>
              <p:cNvSpPr>
                <a:spLocks noChangeArrowheads="1"/>
              </p:cNvSpPr>
              <p:nvPr/>
            </p:nvSpPr>
            <p:spPr bwMode="auto">
              <a:xfrm>
                <a:off x="1143000" y="29718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895600" y="2514600"/>
              <a:ext cx="76200" cy="304800"/>
              <a:chOff x="1524000" y="2057400"/>
              <a:chExt cx="76200" cy="304800"/>
            </a:xfrm>
          </p:grpSpPr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1524000" y="20574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1524000" y="21336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1524000" y="22098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1524000" y="22860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895600" y="2895600"/>
              <a:ext cx="76200" cy="304800"/>
              <a:chOff x="1524000" y="2438400"/>
              <a:chExt cx="76200" cy="30480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1524000" y="24384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20"/>
              <p:cNvSpPr>
                <a:spLocks noChangeArrowheads="1"/>
              </p:cNvSpPr>
              <p:nvPr/>
            </p:nvSpPr>
            <p:spPr bwMode="auto">
              <a:xfrm>
                <a:off x="1524000" y="25146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524000" y="25908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1524000" y="26670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895600" y="3276600"/>
              <a:ext cx="76200" cy="304800"/>
              <a:chOff x="1524000" y="2819400"/>
              <a:chExt cx="76200" cy="304800"/>
            </a:xfrm>
          </p:grpSpPr>
          <p:sp>
            <p:nvSpPr>
              <p:cNvPr id="31" name="Rectangle 23"/>
              <p:cNvSpPr>
                <a:spLocks noChangeArrowheads="1"/>
              </p:cNvSpPr>
              <p:nvPr/>
            </p:nvSpPr>
            <p:spPr bwMode="auto">
              <a:xfrm>
                <a:off x="1524000" y="28194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4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1524000" y="29718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1524000" y="3048000"/>
                <a:ext cx="76200" cy="762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2362200" y="2667000"/>
              <a:ext cx="457200" cy="76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33"/>
            <p:cNvCxnSpPr>
              <a:cxnSpLocks noChangeShapeType="1"/>
            </p:cNvCxnSpPr>
            <p:nvPr/>
          </p:nvCxnSpPr>
          <p:spPr bwMode="auto">
            <a:xfrm>
              <a:off x="2362200" y="3352800"/>
              <a:ext cx="457200" cy="76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Arrow Connector 37"/>
            <p:cNvCxnSpPr>
              <a:cxnSpLocks noChangeShapeType="1"/>
            </p:cNvCxnSpPr>
            <p:nvPr/>
          </p:nvCxnSpPr>
          <p:spPr bwMode="auto">
            <a:xfrm>
              <a:off x="2362200" y="3048000"/>
              <a:ext cx="4572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655638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39-dim</a:t>
              </a:r>
            </a:p>
            <a:p>
              <a:r>
                <a:rPr lang="en-US" sz="1000"/>
                <a:t>feature</a:t>
              </a:r>
            </a:p>
            <a:p>
              <a:r>
                <a:rPr lang="en-US" sz="1000"/>
                <a:t>vectors</a:t>
              </a:r>
            </a:p>
          </p:txBody>
        </p:sp>
        <p:sp>
          <p:nvSpPr>
            <p:cNvPr id="13" name="TextBox 39"/>
            <p:cNvSpPr txBox="1">
              <a:spLocks noChangeArrowheads="1"/>
            </p:cNvSpPr>
            <p:nvPr/>
          </p:nvSpPr>
          <p:spPr bwMode="auto">
            <a:xfrm>
              <a:off x="3473450" y="2514600"/>
              <a:ext cx="412750" cy="276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VQ</a:t>
              </a:r>
            </a:p>
          </p:txBody>
        </p:sp>
        <p:sp>
          <p:nvSpPr>
            <p:cNvPr id="14" name="TextBox 40"/>
            <p:cNvSpPr txBox="1">
              <a:spLocks noChangeArrowheads="1"/>
            </p:cNvSpPr>
            <p:nvPr/>
          </p:nvSpPr>
          <p:spPr bwMode="auto">
            <a:xfrm>
              <a:off x="3473450" y="2895600"/>
              <a:ext cx="412750" cy="276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VQ</a:t>
              </a:r>
            </a:p>
          </p:txBody>
        </p:sp>
        <p:sp>
          <p:nvSpPr>
            <p:cNvPr id="15" name="TextBox 41"/>
            <p:cNvSpPr txBox="1">
              <a:spLocks noChangeArrowheads="1"/>
            </p:cNvSpPr>
            <p:nvPr/>
          </p:nvSpPr>
          <p:spPr bwMode="auto">
            <a:xfrm>
              <a:off x="3473450" y="3276600"/>
              <a:ext cx="412750" cy="276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VQ</a:t>
              </a:r>
            </a:p>
          </p:txBody>
        </p:sp>
        <p:cxnSp>
          <p:nvCxnSpPr>
            <p:cNvPr id="16" name="Straight Arrow Connector 44"/>
            <p:cNvCxnSpPr>
              <a:cxnSpLocks noChangeShapeType="1"/>
            </p:cNvCxnSpPr>
            <p:nvPr/>
          </p:nvCxnSpPr>
          <p:spPr bwMode="auto">
            <a:xfrm>
              <a:off x="3048000" y="2667000"/>
              <a:ext cx="381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45"/>
            <p:cNvCxnSpPr>
              <a:cxnSpLocks noChangeShapeType="1"/>
            </p:cNvCxnSpPr>
            <p:nvPr/>
          </p:nvCxnSpPr>
          <p:spPr bwMode="auto">
            <a:xfrm>
              <a:off x="3048000" y="3048000"/>
              <a:ext cx="381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46"/>
            <p:cNvCxnSpPr>
              <a:cxnSpLocks noChangeShapeType="1"/>
            </p:cNvCxnSpPr>
            <p:nvPr/>
          </p:nvCxnSpPr>
          <p:spPr bwMode="auto">
            <a:xfrm>
              <a:off x="3048000" y="3427413"/>
              <a:ext cx="381000" cy="158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48"/>
            <p:cNvCxnSpPr>
              <a:cxnSpLocks noChangeShapeType="1"/>
            </p:cNvCxnSpPr>
            <p:nvPr/>
          </p:nvCxnSpPr>
          <p:spPr bwMode="auto">
            <a:xfrm>
              <a:off x="3962400" y="2667000"/>
              <a:ext cx="381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49"/>
            <p:cNvCxnSpPr>
              <a:cxnSpLocks noChangeShapeType="1"/>
            </p:cNvCxnSpPr>
            <p:nvPr/>
          </p:nvCxnSpPr>
          <p:spPr bwMode="auto">
            <a:xfrm>
              <a:off x="3962400" y="3048000"/>
              <a:ext cx="381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50"/>
            <p:cNvCxnSpPr>
              <a:cxnSpLocks noChangeShapeType="1"/>
            </p:cNvCxnSpPr>
            <p:nvPr/>
          </p:nvCxnSpPr>
          <p:spPr bwMode="auto">
            <a:xfrm>
              <a:off x="3962400" y="3427413"/>
              <a:ext cx="381000" cy="158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51"/>
            <p:cNvSpPr txBox="1">
              <a:spLocks noChangeArrowheads="1"/>
            </p:cNvSpPr>
            <p:nvPr/>
          </p:nvSpPr>
          <p:spPr bwMode="auto">
            <a:xfrm>
              <a:off x="3886200" y="2438400"/>
              <a:ext cx="4191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dist</a:t>
              </a:r>
            </a:p>
          </p:txBody>
        </p:sp>
        <p:sp>
          <p:nvSpPr>
            <p:cNvPr id="23" name="TextBox 52"/>
            <p:cNvSpPr txBox="1">
              <a:spLocks noChangeArrowheads="1"/>
            </p:cNvSpPr>
            <p:nvPr/>
          </p:nvSpPr>
          <p:spPr bwMode="auto">
            <a:xfrm>
              <a:off x="3886200" y="2819400"/>
              <a:ext cx="4191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dist</a:t>
              </a:r>
            </a:p>
          </p:txBody>
        </p:sp>
        <p:sp>
          <p:nvSpPr>
            <p:cNvPr id="24" name="TextBox 53"/>
            <p:cNvSpPr txBox="1">
              <a:spLocks noChangeArrowheads="1"/>
            </p:cNvSpPr>
            <p:nvPr/>
          </p:nvSpPr>
          <p:spPr bwMode="auto">
            <a:xfrm>
              <a:off x="3886200" y="3200400"/>
              <a:ext cx="4191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dist</a:t>
              </a:r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4419600" y="2514600"/>
              <a:ext cx="762000" cy="10668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dirty="0"/>
                <a:t>map</a:t>
              </a:r>
            </a:p>
            <a:p>
              <a:r>
                <a:rPr lang="en-US" sz="1600" dirty="0"/>
                <a:t>to</a:t>
              </a:r>
            </a:p>
            <a:p>
              <a:r>
                <a:rPr lang="en-US" sz="1600" dirty="0"/>
                <a:t>tied</a:t>
              </a:r>
            </a:p>
            <a:p>
              <a:r>
                <a:rPr lang="en-US" sz="1600" dirty="0"/>
                <a:t>states</a:t>
              </a:r>
            </a:p>
          </p:txBody>
        </p:sp>
        <p:cxnSp>
          <p:nvCxnSpPr>
            <p:cNvPr id="26" name="Straight Arrow Connector 56"/>
            <p:cNvCxnSpPr>
              <a:cxnSpLocks noChangeShapeType="1"/>
            </p:cNvCxnSpPr>
            <p:nvPr/>
          </p:nvCxnSpPr>
          <p:spPr bwMode="auto">
            <a:xfrm rot="16200000" flipH="1">
              <a:off x="6096000" y="2590800"/>
              <a:ext cx="381000" cy="3810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Arrow Connector 57"/>
            <p:cNvCxnSpPr>
              <a:cxnSpLocks noChangeShapeType="1"/>
            </p:cNvCxnSpPr>
            <p:nvPr/>
          </p:nvCxnSpPr>
          <p:spPr bwMode="auto">
            <a:xfrm rot="5400000" flipH="1" flipV="1">
              <a:off x="6096000" y="3124200"/>
              <a:ext cx="381000" cy="3810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8" name="Straight Arrow Connector 59"/>
            <p:cNvCxnSpPr>
              <a:cxnSpLocks noChangeShapeType="1"/>
            </p:cNvCxnSpPr>
            <p:nvPr/>
          </p:nvCxnSpPr>
          <p:spPr bwMode="auto">
            <a:xfrm>
              <a:off x="6096000" y="3046413"/>
              <a:ext cx="381000" cy="158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9" name="Rectangle 60"/>
            <p:cNvSpPr>
              <a:spLocks noChangeArrowheads="1"/>
            </p:cNvSpPr>
            <p:nvPr/>
          </p:nvSpPr>
          <p:spPr bwMode="auto">
            <a:xfrm>
              <a:off x="5257800" y="2514600"/>
              <a:ext cx="762000" cy="10668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select</a:t>
              </a:r>
              <a:endParaRPr lang="en-US" dirty="0"/>
            </a:p>
          </p:txBody>
        </p:sp>
        <p:sp>
          <p:nvSpPr>
            <p:cNvPr id="30" name="Rectangle 61"/>
            <p:cNvSpPr>
              <a:spLocks noChangeArrowheads="1"/>
            </p:cNvSpPr>
            <p:nvPr/>
          </p:nvSpPr>
          <p:spPr bwMode="auto">
            <a:xfrm>
              <a:off x="6553200" y="2514600"/>
              <a:ext cx="762000" cy="10668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/>
                <a:t>store</a:t>
              </a:r>
            </a:p>
            <a:p>
              <a:r>
                <a:rPr lang="en-US" sz="1800" dirty="0" err="1"/>
                <a:t>NxM</a:t>
              </a:r>
              <a:endParaRPr lang="en-US" sz="1800" dirty="0"/>
            </a:p>
            <a:p>
              <a:r>
                <a:rPr lang="en-US" sz="1800" dirty="0"/>
                <a:t>scores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method to reduce LVCSR computation and memory bandwidth </a:t>
            </a:r>
          </a:p>
          <a:p>
            <a:r>
              <a:rPr lang="en-US" dirty="0" smtClean="0"/>
              <a:t>Modifies HMM state likelihood computation</a:t>
            </a:r>
          </a:p>
          <a:p>
            <a:pPr lvl="1"/>
            <a:r>
              <a:rPr lang="en-US" dirty="0" smtClean="0"/>
              <a:t>Selected </a:t>
            </a:r>
            <a:r>
              <a:rPr lang="en-US" dirty="0" err="1" smtClean="0"/>
              <a:t>triphone</a:t>
            </a:r>
            <a:r>
              <a:rPr lang="en-US" dirty="0" smtClean="0"/>
              <a:t> state scores computed several frames ahead</a:t>
            </a:r>
          </a:p>
          <a:p>
            <a:pPr lvl="1"/>
            <a:r>
              <a:rPr lang="en-US" dirty="0" err="1" smtClean="0"/>
              <a:t>Monophone</a:t>
            </a:r>
            <a:r>
              <a:rPr lang="en-US" dirty="0" smtClean="0"/>
              <a:t> state scores substituted for missing scores</a:t>
            </a:r>
          </a:p>
          <a:p>
            <a:r>
              <a:rPr lang="en-US" dirty="0" smtClean="0"/>
              <a:t>On Wall Street Journal 20,000-word LVCSR task</a:t>
            </a:r>
          </a:p>
          <a:p>
            <a:pPr lvl="1"/>
            <a:r>
              <a:rPr lang="en-US" dirty="0" smtClean="0"/>
              <a:t>Compared with assembly optimized Sphinx3</a:t>
            </a:r>
          </a:p>
          <a:p>
            <a:pPr lvl="1"/>
            <a:r>
              <a:rPr lang="en-US" dirty="0" smtClean="0"/>
              <a:t>58% reduction in memory bandwidth</a:t>
            </a:r>
          </a:p>
          <a:p>
            <a:pPr lvl="1"/>
            <a:r>
              <a:rPr lang="en-US" dirty="0" smtClean="0"/>
              <a:t>23% reduction in execution time</a:t>
            </a:r>
          </a:p>
          <a:p>
            <a:pPr lvl="1"/>
            <a:r>
              <a:rPr lang="en-US" dirty="0" smtClean="0"/>
              <a:t>Negligible increase in word error rate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Our Proposed Scheme: buffer-based CI </a:t>
            </a:r>
            <a:r>
              <a:rPr lang="en-US" sz="3200" dirty="0" err="1" smtClean="0"/>
              <a:t>Backoff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/>
            <a:r>
              <a:rPr lang="en-US" sz="5800" dirty="0" smtClean="0"/>
              <a:t>Algorithm:</a:t>
            </a:r>
          </a:p>
          <a:p>
            <a:pPr marL="514350" lvl="0" indent="-514350">
              <a:buNone/>
            </a:pPr>
            <a:endParaRPr lang="en-US" sz="1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Buffer N speech (or equivalently speech feature vector) frames</a:t>
            </a:r>
            <a:endParaRPr lang="en-US" sz="4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For each CD tied-state</a:t>
            </a:r>
            <a:endParaRPr lang="en-US" sz="4400" dirty="0" smtClean="0"/>
          </a:p>
          <a:p>
            <a:pPr lvl="1"/>
            <a:r>
              <a:rPr lang="en-US" dirty="0" smtClean="0"/>
              <a:t>If associated with an active HMM state and previous frame’s score exceeds a fixed “</a:t>
            </a:r>
            <a:r>
              <a:rPr lang="en-US" dirty="0" err="1" smtClean="0"/>
              <a:t>precompute</a:t>
            </a:r>
            <a:r>
              <a:rPr lang="en-US" dirty="0" smtClean="0"/>
              <a:t>” threshold</a:t>
            </a:r>
            <a:endParaRPr lang="en-US" sz="4000" dirty="0" smtClean="0"/>
          </a:p>
          <a:p>
            <a:pPr lvl="2"/>
            <a:r>
              <a:rPr lang="en-US" dirty="0" smtClean="0"/>
              <a:t>pre-compute scores for all N frames and store in “cache”</a:t>
            </a:r>
            <a:endParaRPr lang="en-US" sz="3600" dirty="0" smtClean="0"/>
          </a:p>
          <a:p>
            <a:pPr lvl="2"/>
            <a:r>
              <a:rPr lang="en-US" dirty="0" smtClean="0"/>
              <a:t>add to active state mapping table</a:t>
            </a:r>
            <a:endParaRPr lang="en-US" sz="3600" dirty="0" smtClean="0"/>
          </a:p>
          <a:p>
            <a:pPr lvl="1"/>
            <a:r>
              <a:rPr lang="en-US" dirty="0" smtClean="0"/>
              <a:t>Otherwise, add to inactive state mapping table</a:t>
            </a:r>
            <a:endParaRPr lang="en-US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For each CI tied-state pre-compute scores for all N frames and store in “cache”</a:t>
            </a:r>
            <a:endParaRPr lang="en-US" sz="4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For each of the N frames</a:t>
            </a:r>
            <a:endParaRPr lang="en-US" sz="4400" dirty="0" smtClean="0"/>
          </a:p>
          <a:p>
            <a:pPr lvl="1"/>
            <a:r>
              <a:rPr lang="en-US" dirty="0" smtClean="0"/>
              <a:t>For tied-state scores associated with active HMM states</a:t>
            </a:r>
            <a:endParaRPr lang="en-US" sz="4000" dirty="0" smtClean="0"/>
          </a:p>
          <a:p>
            <a:pPr lvl="2"/>
            <a:r>
              <a:rPr lang="en-US" dirty="0" smtClean="0"/>
              <a:t>If score is available in score cache, copy to score buffer using mapping table</a:t>
            </a:r>
            <a:endParaRPr lang="en-US" sz="3600" dirty="0" smtClean="0"/>
          </a:p>
          <a:p>
            <a:pPr lvl="2"/>
            <a:r>
              <a:rPr lang="en-US" dirty="0" smtClean="0"/>
              <a:t>Otherwise copy corresponding CI tied-state score to score buffer using mapping table</a:t>
            </a:r>
            <a:endParaRPr lang="en-US" sz="3600" dirty="0" smtClean="0"/>
          </a:p>
          <a:p>
            <a:pPr lvl="1"/>
            <a:r>
              <a:rPr lang="en-US" dirty="0" smtClean="0"/>
              <a:t>For tied-state scores not associated with active HMM states, copy corresponding CI tied-state score to score buffer using mapping table</a:t>
            </a:r>
            <a:endParaRPr lang="en-US" sz="4000" dirty="0" smtClean="0"/>
          </a:p>
          <a:p>
            <a:pPr lvl="1"/>
            <a:r>
              <a:rPr lang="en-US" dirty="0" smtClean="0"/>
              <a:t>Perform one step of </a:t>
            </a:r>
            <a:r>
              <a:rPr lang="en-US" dirty="0" err="1" smtClean="0"/>
              <a:t>Viterbi</a:t>
            </a:r>
            <a:r>
              <a:rPr lang="en-US" dirty="0" smtClean="0"/>
              <a:t> search with scores from score buffer</a:t>
            </a:r>
            <a:endParaRPr lang="en-US" sz="4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Repeat steps 1 through 4</a:t>
            </a:r>
            <a:endParaRPr lang="en-US" sz="4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Our Proposed Scheme: buffer-based CI </a:t>
            </a:r>
            <a:r>
              <a:rPr lang="en-US" sz="3200" dirty="0" err="1" smtClean="0"/>
              <a:t>Backoff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800" dirty="0" smtClean="0"/>
              <a:t>Block Diagram</a:t>
            </a:r>
          </a:p>
          <a:p>
            <a:pPr marL="514350" lvl="0" indent="-514350">
              <a:buNone/>
            </a:pPr>
            <a:endParaRPr lang="en-US" sz="1500" dirty="0" smtClean="0"/>
          </a:p>
        </p:txBody>
      </p:sp>
      <p:grpSp>
        <p:nvGrpSpPr>
          <p:cNvPr id="4" name="Group 25"/>
          <p:cNvGrpSpPr/>
          <p:nvPr/>
        </p:nvGrpSpPr>
        <p:grpSpPr>
          <a:xfrm>
            <a:off x="1600200" y="2286000"/>
            <a:ext cx="5524500" cy="3819652"/>
            <a:chOff x="381000" y="914400"/>
            <a:chExt cx="7086600" cy="5562600"/>
          </a:xfrm>
        </p:grpSpPr>
        <p:sp>
          <p:nvSpPr>
            <p:cNvPr id="27" name="Rectangle 26"/>
            <p:cNvSpPr/>
            <p:nvPr/>
          </p:nvSpPr>
          <p:spPr>
            <a:xfrm>
              <a:off x="1143000" y="2024742"/>
              <a:ext cx="2057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95400" y="2177142"/>
              <a:ext cx="228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00200" y="2177142"/>
              <a:ext cx="228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05000" y="2177142"/>
              <a:ext cx="228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09800" y="2177142"/>
              <a:ext cx="228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14600" y="2177142"/>
              <a:ext cx="228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19400" y="2177142"/>
              <a:ext cx="228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endCxn id="27" idx="1"/>
            </p:cNvCxnSpPr>
            <p:nvPr/>
          </p:nvCxnSpPr>
          <p:spPr>
            <a:xfrm>
              <a:off x="381000" y="2481942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1"/>
            <p:cNvSpPr txBox="1"/>
            <p:nvPr/>
          </p:nvSpPr>
          <p:spPr>
            <a:xfrm>
              <a:off x="967477" y="1538796"/>
              <a:ext cx="1946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buffer speech frames</a:t>
              </a:r>
              <a:endParaRPr lang="en-US" sz="1600" dirty="0"/>
            </a:p>
          </p:txBody>
        </p:sp>
        <p:sp>
          <p:nvSpPr>
            <p:cNvPr id="36" name="Can 35"/>
            <p:cNvSpPr/>
            <p:nvPr/>
          </p:nvSpPr>
          <p:spPr>
            <a:xfrm>
              <a:off x="4267200" y="2971800"/>
              <a:ext cx="914400" cy="9906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model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parameters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43600" y="914400"/>
              <a:ext cx="13716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Active CD GMM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Score cache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43600" y="2209800"/>
              <a:ext cx="13716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Active CI GMM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Score cache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38600" y="1600200"/>
              <a:ext cx="13716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Find Active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Models</a:t>
              </a:r>
            </a:p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Precompute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27" idx="3"/>
            </p:cNvCxnSpPr>
            <p:nvPr/>
          </p:nvCxnSpPr>
          <p:spPr>
            <a:xfrm flipV="1">
              <a:off x="3200400" y="2476500"/>
              <a:ext cx="609600" cy="54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0" idx="3"/>
              <a:endCxn id="38" idx="1"/>
            </p:cNvCxnSpPr>
            <p:nvPr/>
          </p:nvCxnSpPr>
          <p:spPr>
            <a:xfrm flipV="1">
              <a:off x="5410200" y="1447800"/>
              <a:ext cx="533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40" idx="3"/>
              <a:endCxn id="39" idx="1"/>
            </p:cNvCxnSpPr>
            <p:nvPr/>
          </p:nvCxnSpPr>
          <p:spPr>
            <a:xfrm>
              <a:off x="5410200" y="2133600"/>
              <a:ext cx="533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943600" y="3352800"/>
              <a:ext cx="13716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Mapping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Table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36" idx="1"/>
              <a:endCxn id="40" idx="2"/>
            </p:cNvCxnSpPr>
            <p:nvPr/>
          </p:nvCxnSpPr>
          <p:spPr>
            <a:xfrm rot="5400000" flipH="1" flipV="1">
              <a:off x="4572000" y="2819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810000" y="4953000"/>
              <a:ext cx="36576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Acoustic / Language Model Search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4838700" y="3467100"/>
              <a:ext cx="3429000" cy="158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/>
              <a:t>[1] Huang et al., “Spoken Language Processing: A Guide to Theory Algorithm and System Development”, 2001.</a:t>
            </a:r>
          </a:p>
          <a:p>
            <a:pPr>
              <a:buNone/>
            </a:pPr>
            <a:r>
              <a:rPr lang="en-US" sz="1200" dirty="0" smtClean="0"/>
              <a:t>[2] J. </a:t>
            </a:r>
            <a:r>
              <a:rPr lang="en-US" sz="1200" dirty="0" err="1" smtClean="0"/>
              <a:t>Cai</a:t>
            </a:r>
            <a:r>
              <a:rPr lang="en-US" sz="1200" dirty="0" smtClean="0"/>
              <a:t>, G. </a:t>
            </a:r>
            <a:r>
              <a:rPr lang="en-US" sz="1200" dirty="0" err="1" smtClean="0"/>
              <a:t>Bouselmi</a:t>
            </a:r>
            <a:r>
              <a:rPr lang="en-US" sz="1200" dirty="0" smtClean="0"/>
              <a:t>, Y. </a:t>
            </a:r>
            <a:r>
              <a:rPr lang="en-US" sz="1200" dirty="0" err="1" smtClean="0"/>
              <a:t>Laprie</a:t>
            </a:r>
            <a:r>
              <a:rPr lang="en-US" sz="1200" dirty="0" smtClean="0"/>
              <a:t>, J. </a:t>
            </a:r>
            <a:r>
              <a:rPr lang="en-US" sz="1200" dirty="0" err="1" smtClean="0"/>
              <a:t>Haton</a:t>
            </a:r>
            <a:r>
              <a:rPr lang="en-US" sz="1200" dirty="0" smtClean="0"/>
              <a:t>, “Efficient likelihood evaluation and dynamic Gaussian selection for HMM-based speech recognition”, Computer Speech and Language, Volume 23 ,  Issue 2 pp.147-164, April 2009.</a:t>
            </a:r>
          </a:p>
          <a:p>
            <a:pPr>
              <a:buNone/>
            </a:pPr>
            <a:r>
              <a:rPr lang="en-US" sz="1200" dirty="0" smtClean="0"/>
              <a:t>[3] </a:t>
            </a:r>
            <a:r>
              <a:rPr lang="en-US" sz="1200" dirty="0" err="1" smtClean="0"/>
              <a:t>Srivastava</a:t>
            </a:r>
            <a:r>
              <a:rPr lang="en-US" sz="1200" dirty="0" smtClean="0"/>
              <a:t>, S, “Fast Gaussian Evaluations in Large Vocabulary Continuous Speech Recognition.” Master’s Degree Thesis, Department of Electrical and Computer Engineering, Mississippi State University, December 2002.</a:t>
            </a:r>
          </a:p>
          <a:p>
            <a:pPr>
              <a:buNone/>
            </a:pPr>
            <a:r>
              <a:rPr lang="en-US" sz="1200" dirty="0" smtClean="0"/>
              <a:t>[4] Lin, E., </a:t>
            </a:r>
            <a:r>
              <a:rPr lang="en-US" sz="1200" i="1" dirty="0" smtClean="0"/>
              <a:t>et al</a:t>
            </a:r>
            <a:r>
              <a:rPr lang="en-US" sz="1200" dirty="0" smtClean="0"/>
              <a:t>., “A 1000-Word Vocabulary, Speaker-Independent, Continuous Live-Mode Speech Recognizer Implemented in a Single FPGA”, FPGA’07, Monterey, CA, USA, Feb. 2007.</a:t>
            </a:r>
          </a:p>
          <a:p>
            <a:pPr>
              <a:buNone/>
            </a:pPr>
            <a:r>
              <a:rPr lang="en-US" sz="1200" dirty="0" smtClean="0"/>
              <a:t>[5] A. Lee, T. Kawahara, K. </a:t>
            </a:r>
            <a:r>
              <a:rPr lang="en-US" sz="1200" dirty="0" err="1" smtClean="0"/>
              <a:t>Shikano</a:t>
            </a:r>
            <a:r>
              <a:rPr lang="en-US" sz="1200" dirty="0" smtClean="0"/>
              <a:t>, “Gaussian Mixture Selection using Context-independent”, Proceedings of ICASSP, 2001.</a:t>
            </a:r>
          </a:p>
          <a:p>
            <a:pPr>
              <a:buNone/>
            </a:pPr>
            <a:r>
              <a:rPr lang="en-US" sz="1200" dirty="0" smtClean="0"/>
              <a:t>[6] B. K. Mathew, A. Davis, Z. Fang, “A Low-Power Accelerator for the SPHINX 3 Speech Recognition System”, International Conference on Compilers, Architecture and Synthesis for Embedded Systems (CASES), 2003.</a:t>
            </a:r>
          </a:p>
          <a:p>
            <a:pPr>
              <a:buNone/>
            </a:pPr>
            <a:r>
              <a:rPr lang="en-US" sz="1200" dirty="0" smtClean="0"/>
              <a:t>[7] Y.-K. </a:t>
            </a:r>
            <a:r>
              <a:rPr lang="en-US" sz="1200" dirty="0" err="1" smtClean="0"/>
              <a:t>Choi</a:t>
            </a:r>
            <a:r>
              <a:rPr lang="en-US" sz="1200" dirty="0" smtClean="0"/>
              <a:t>, K. You, W. Sung, “FPGA-Based Implementation of a Real-Time 5000-Word Continuous Speech Recognizer”, EUSIPCO, 2008.</a:t>
            </a:r>
          </a:p>
          <a:p>
            <a:pPr>
              <a:buNone/>
            </a:pPr>
            <a:r>
              <a:rPr lang="en-US" sz="1200" dirty="0" smtClean="0"/>
              <a:t>[8] </a:t>
            </a:r>
            <a:r>
              <a:rPr lang="en-US" sz="1200" dirty="0" err="1" smtClean="0"/>
              <a:t>Bocchieri</a:t>
            </a:r>
            <a:r>
              <a:rPr lang="en-US" sz="1200" dirty="0" smtClean="0"/>
              <a:t>, </a:t>
            </a:r>
            <a:r>
              <a:rPr lang="en-US" sz="1200" dirty="0" err="1" smtClean="0"/>
              <a:t>Mak</a:t>
            </a:r>
            <a:r>
              <a:rPr lang="en-US" sz="1200" dirty="0" smtClean="0"/>
              <a:t>, “Subspace distribution clustering Hidden Markov Model”. IEEE Transactions on Speech and Audio Processing. pp. 264-275., 2001.</a:t>
            </a:r>
          </a:p>
          <a:p>
            <a:pPr>
              <a:buNone/>
            </a:pPr>
            <a:r>
              <a:rPr lang="en-US" sz="1200" dirty="0" smtClean="0"/>
              <a:t>[9] Chan, A., </a:t>
            </a:r>
            <a:r>
              <a:rPr lang="en-US" sz="1200" dirty="0" err="1" smtClean="0"/>
              <a:t>Sherwani</a:t>
            </a:r>
            <a:r>
              <a:rPr lang="en-US" sz="1200" dirty="0" smtClean="0"/>
              <a:t>, J., </a:t>
            </a:r>
            <a:r>
              <a:rPr lang="en-US" sz="1200" dirty="0" err="1" smtClean="0"/>
              <a:t>Ravishankar</a:t>
            </a:r>
            <a:r>
              <a:rPr lang="en-US" sz="1200" dirty="0" smtClean="0"/>
              <a:t>, M., </a:t>
            </a:r>
            <a:r>
              <a:rPr lang="en-US" sz="1200" dirty="0" err="1" smtClean="0"/>
              <a:t>Rudnicky</a:t>
            </a:r>
            <a:r>
              <a:rPr lang="en-US" sz="1200" dirty="0" smtClean="0"/>
              <a:t>, A, “Four-layer categorization scheme of fast </a:t>
            </a:r>
            <a:r>
              <a:rPr lang="en-US" sz="1200" dirty="0" err="1" smtClean="0"/>
              <a:t>gmm</a:t>
            </a:r>
            <a:r>
              <a:rPr lang="en-US" sz="1200" dirty="0" smtClean="0"/>
              <a:t> computation techniques in large vocabulary continuous speech recognition systems”, Proceedings of INTERSPEECH, pp. 689-692., 2004.</a:t>
            </a:r>
          </a:p>
          <a:p>
            <a:pPr>
              <a:buNone/>
            </a:pPr>
            <a:r>
              <a:rPr lang="en-US" sz="1200" dirty="0" smtClean="0"/>
              <a:t>[10] </a:t>
            </a:r>
            <a:r>
              <a:rPr lang="en-US" sz="1200" dirty="0" err="1" smtClean="0"/>
              <a:t>Bocchieri</a:t>
            </a:r>
            <a:r>
              <a:rPr lang="en-US" sz="1200" dirty="0" smtClean="0"/>
              <a:t>, E., “Vector Quantization for the Efficient Computation of Continuous Density Likelihood,” Proc. ICASSP, Vol. 2, pp. 692-695, 2003.</a:t>
            </a:r>
          </a:p>
          <a:p>
            <a:pPr>
              <a:buNone/>
            </a:pPr>
            <a:r>
              <a:rPr lang="en-US" sz="1200" dirty="0" smtClean="0"/>
              <a:t>[11] Paul, D. B. and Baker, J. M., “The design for the wall street journal-based CSR corpus,”  Proc. Workshop on Speech and Natural Language, Harriman, New York, Human Language Technology Conference, Feb. 1992.</a:t>
            </a:r>
          </a:p>
          <a:p>
            <a:pPr>
              <a:buNone/>
            </a:pPr>
            <a:r>
              <a:rPr lang="en-US" sz="1200" dirty="0" smtClean="0"/>
              <a:t>[12] Lee, K.F., “Large-Vocabulary Speaker-Independent Continuous Speech Recognition:  The SPHINX System,” Ph.D. dissertation, Carnegie-Mellon University, April 1988.</a:t>
            </a:r>
          </a:p>
          <a:p>
            <a:pPr>
              <a:buNone/>
            </a:pPr>
            <a:r>
              <a:rPr lang="en-US" sz="1200" dirty="0" smtClean="0"/>
              <a:t>[13] CMU Sphinx 3, </a:t>
            </a:r>
            <a:r>
              <a:rPr lang="en-US" sz="1200" u="sng" dirty="0" smtClean="0">
                <a:hlinkClick r:id="rId2"/>
              </a:rPr>
              <a:t>http://cmusphinx.org/</a:t>
            </a:r>
            <a:r>
              <a:rPr lang="en-US" sz="1200" dirty="0" smtClean="0"/>
              <a:t>.</a:t>
            </a:r>
          </a:p>
          <a:p>
            <a:pPr>
              <a:buNone/>
            </a:pPr>
            <a:r>
              <a:rPr lang="en-US" sz="1200" dirty="0" smtClean="0"/>
              <a:t>[14] Intel® Integrated Performance Primitives for Intel® Architecture: Reference Manual Volume 1: Signal Processing, Doc. No. A24968-023US, August 2008.</a:t>
            </a:r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163"/>
            <a:ext cx="9143999" cy="757237"/>
          </a:xfrm>
        </p:spPr>
        <p:txBody>
          <a:bodyPr>
            <a:noAutofit/>
          </a:bodyPr>
          <a:lstStyle/>
          <a:p>
            <a:r>
              <a:rPr lang="en-US" dirty="0" smtClean="0"/>
              <a:t>Speech Recognition on Embedded Devices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/ Benefit</a:t>
            </a:r>
          </a:p>
          <a:p>
            <a:pPr lvl="1"/>
            <a:r>
              <a:rPr lang="en-US" dirty="0" smtClean="0"/>
              <a:t>Text entry is difficult on small devices</a:t>
            </a:r>
          </a:p>
          <a:p>
            <a:pPr lvl="1"/>
            <a:r>
              <a:rPr lang="en-US" dirty="0" smtClean="0"/>
              <a:t>Mobility creates true eyes busy / hands busy situation (safety, convenience)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Size, portability limit space for keyboard</a:t>
            </a:r>
          </a:p>
          <a:p>
            <a:pPr lvl="1"/>
            <a:r>
              <a:rPr lang="en-US" dirty="0" smtClean="0"/>
              <a:t>Computation and memory bandwidth limited by battery life</a:t>
            </a:r>
          </a:p>
          <a:p>
            <a:r>
              <a:rPr lang="en-US" dirty="0" smtClean="0"/>
              <a:t>Speech interface has potential to improve safety and usability of </a:t>
            </a:r>
            <a:r>
              <a:rPr lang="en-US" dirty="0" err="1" smtClean="0"/>
              <a:t>smartphone</a:t>
            </a:r>
            <a:r>
              <a:rPr lang="en-US" dirty="0" smtClean="0"/>
              <a:t>, PDA, GPS, …</a:t>
            </a:r>
            <a:endParaRPr lang="en-US" dirty="0"/>
          </a:p>
        </p:txBody>
      </p:sp>
      <p:pic>
        <p:nvPicPr>
          <p:cNvPr id="19" name="Picture 18" descr="smart_ph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1559" y="4782206"/>
            <a:ext cx="845820" cy="1028700"/>
          </a:xfrm>
          <a:prstGeom prst="rect">
            <a:avLst/>
          </a:prstGeom>
        </p:spPr>
      </p:pic>
      <p:pic>
        <p:nvPicPr>
          <p:cNvPr id="20" name="Picture 19" descr="gp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6159" y="4782206"/>
            <a:ext cx="838200" cy="990600"/>
          </a:xfrm>
          <a:prstGeom prst="rect">
            <a:avLst/>
          </a:prstGeom>
        </p:spPr>
      </p:pic>
      <p:pic>
        <p:nvPicPr>
          <p:cNvPr id="21" name="Picture 20" descr="iPa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9159" y="4858406"/>
            <a:ext cx="701040" cy="952500"/>
          </a:xfrm>
          <a:prstGeom prst="rect">
            <a:avLst/>
          </a:prstGeom>
        </p:spPr>
      </p:pic>
      <p:pic>
        <p:nvPicPr>
          <p:cNvPr id="22" name="Picture 21" descr="pd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0759" y="4782206"/>
            <a:ext cx="990600" cy="8534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HMM-Based Speech Recognition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9480" t="33400" r="46156" b="6010"/>
          <a:stretch>
            <a:fillRect/>
          </a:stretch>
        </p:blipFill>
        <p:spPr bwMode="auto">
          <a:xfrm>
            <a:off x="4419600" y="1001092"/>
            <a:ext cx="35814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29692"/>
            <a:ext cx="35290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85800" y="5171494"/>
            <a:ext cx="33528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HMM with continuous density Gaussian mixture model</a:t>
            </a:r>
            <a:endParaRPr lang="en-US" sz="18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24400" y="5154804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Bayesian  based approach for speech recognition system</a:t>
            </a:r>
          </a:p>
        </p:txBody>
      </p:sp>
      <p:sp>
        <p:nvSpPr>
          <p:cNvPr id="8" name="Left Arrow 7"/>
          <p:cNvSpPr/>
          <p:nvPr/>
        </p:nvSpPr>
        <p:spPr>
          <a:xfrm>
            <a:off x="3625702" y="2924236"/>
            <a:ext cx="1980441" cy="484188"/>
          </a:xfrm>
          <a:prstGeom prst="lef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758544" y="2724209"/>
            <a:ext cx="2438400" cy="838200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Challenges of HMM-Based LVCSR </a:t>
            </a:r>
            <a:br>
              <a:rPr lang="en-US" sz="3200" dirty="0" smtClean="0"/>
            </a:br>
            <a:r>
              <a:rPr lang="en-US" sz="3200" dirty="0" smtClean="0"/>
              <a:t>on Embedded Devices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Desire quick response time, low thermal design power, long battery life</a:t>
            </a:r>
          </a:p>
          <a:p>
            <a:r>
              <a:rPr lang="en-US" sz="2800" dirty="0" smtClean="0"/>
              <a:t>Minimal impact on accuracy and delay</a:t>
            </a:r>
          </a:p>
          <a:p>
            <a:r>
              <a:rPr lang="en-US" sz="2800" dirty="0" smtClean="0"/>
              <a:t>But HMM computation time and memory bandwidth may be large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630621" y="4022822"/>
          <a:ext cx="4918841" cy="195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486400" y="4414354"/>
            <a:ext cx="3657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GMM takes 70-80% processing time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(Important to optimize GMM!)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Gaussian mixture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450428"/>
            <a:ext cx="8407400" cy="45392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PDF of continuous density GMM: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Diagonal covariance: 2MK+M parameters</a:t>
            </a:r>
          </a:p>
          <a:p>
            <a:r>
              <a:rPr lang="en-US" sz="2800" dirty="0" smtClean="0"/>
              <a:t>Practical system: logarithm of </a:t>
            </a:r>
            <a:r>
              <a:rPr lang="en-US" sz="2800" i="1" dirty="0" smtClean="0"/>
              <a:t>f(x)</a:t>
            </a:r>
          </a:p>
          <a:p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dirty="0" smtClean="0"/>
              <a:t>Acoustic models could be as large as 50MB with no compression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12570" y="1857312"/>
          <a:ext cx="4229100" cy="906236"/>
        </p:xfrm>
        <a:graphic>
          <a:graphicData uri="http://schemas.openxmlformats.org/presentationml/2006/ole">
            <p:oleObj spid="_x0000_s1026" name="Equation" r:id="rId3" imgW="2666880" imgH="57132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342684" y="3878494"/>
          <a:ext cx="6254750" cy="824878"/>
        </p:xfrm>
        <a:graphic>
          <a:graphicData uri="http://schemas.openxmlformats.org/presentationml/2006/ole">
            <p:oleObj spid="_x0000_s1027" name="Equation" r:id="rId4" imgW="4241520" imgH="558720" progId="Equation.3">
              <p:embed/>
            </p:oleObj>
          </a:graphicData>
        </a:graphic>
      </p:graphicFrame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6740525" y="495300"/>
            <a:ext cx="2479675" cy="2494241"/>
            <a:chOff x="4368" y="242"/>
            <a:chExt cx="1202" cy="1280"/>
          </a:xfrm>
        </p:grpSpPr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>
              <a:off x="4452" y="456"/>
              <a:ext cx="112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4480" y="473"/>
              <a:ext cx="3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latin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4511" y="503"/>
              <a:ext cx="2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4480" y="540"/>
              <a:ext cx="3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latin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" name="Rectangle 55"/>
            <p:cNvSpPr>
              <a:spLocks noChangeArrowheads="1"/>
            </p:cNvSpPr>
            <p:nvPr/>
          </p:nvSpPr>
          <p:spPr bwMode="auto">
            <a:xfrm>
              <a:off x="4511" y="571"/>
              <a:ext cx="2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" name="Rectangle 56"/>
            <p:cNvSpPr>
              <a:spLocks noChangeArrowheads="1"/>
            </p:cNvSpPr>
            <p:nvPr/>
          </p:nvSpPr>
          <p:spPr bwMode="auto">
            <a:xfrm>
              <a:off x="4480" y="608"/>
              <a:ext cx="3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latin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>
              <a:off x="4511" y="638"/>
              <a:ext cx="2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Rectangle 58"/>
            <p:cNvSpPr>
              <a:spLocks noChangeArrowheads="1"/>
            </p:cNvSpPr>
            <p:nvPr/>
          </p:nvSpPr>
          <p:spPr bwMode="auto">
            <a:xfrm>
              <a:off x="4480" y="689"/>
              <a:ext cx="1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.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Rectangle 59"/>
            <p:cNvSpPr>
              <a:spLocks noChangeArrowheads="1"/>
            </p:cNvSpPr>
            <p:nvPr/>
          </p:nvSpPr>
          <p:spPr bwMode="auto">
            <a:xfrm>
              <a:off x="4480" y="727"/>
              <a:ext cx="15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Arial Black" pitchFamily="34" charset="0"/>
                </a:rPr>
                <a:t>.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" name="Rectangle 60"/>
            <p:cNvSpPr>
              <a:spLocks noChangeArrowheads="1"/>
            </p:cNvSpPr>
            <p:nvPr/>
          </p:nvSpPr>
          <p:spPr bwMode="auto">
            <a:xfrm>
              <a:off x="4480" y="773"/>
              <a:ext cx="15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Arial Black" pitchFamily="34" charset="0"/>
                </a:rPr>
                <a:t>.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4480" y="815"/>
              <a:ext cx="3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latin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Rectangle 62"/>
            <p:cNvSpPr>
              <a:spLocks noChangeArrowheads="1"/>
            </p:cNvSpPr>
            <p:nvPr/>
          </p:nvSpPr>
          <p:spPr bwMode="auto">
            <a:xfrm>
              <a:off x="4511" y="846"/>
              <a:ext cx="2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n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4454" y="456"/>
              <a:ext cx="128" cy="439"/>
              <a:chOff x="2453" y="1487"/>
              <a:chExt cx="175" cy="667"/>
            </a:xfrm>
          </p:grpSpPr>
          <p:sp>
            <p:nvSpPr>
              <p:cNvPr id="58" name="Freeform 64"/>
              <p:cNvSpPr>
                <a:spLocks/>
              </p:cNvSpPr>
              <p:nvPr/>
            </p:nvSpPr>
            <p:spPr bwMode="auto">
              <a:xfrm>
                <a:off x="2453" y="1487"/>
                <a:ext cx="30" cy="667"/>
              </a:xfrm>
              <a:custGeom>
                <a:avLst/>
                <a:gdLst>
                  <a:gd name="T0" fmla="*/ 1 w 59"/>
                  <a:gd name="T1" fmla="*/ 0 h 1334"/>
                  <a:gd name="T2" fmla="*/ 1 w 59"/>
                  <a:gd name="T3" fmla="*/ 1 h 1334"/>
                  <a:gd name="T4" fmla="*/ 1 w 59"/>
                  <a:gd name="T5" fmla="*/ 1 h 1334"/>
                  <a:gd name="T6" fmla="*/ 1 w 59"/>
                  <a:gd name="T7" fmla="*/ 1 h 1334"/>
                  <a:gd name="T8" fmla="*/ 1 w 59"/>
                  <a:gd name="T9" fmla="*/ 1 h 1334"/>
                  <a:gd name="T10" fmla="*/ 1 w 59"/>
                  <a:gd name="T11" fmla="*/ 1 h 1334"/>
                  <a:gd name="T12" fmla="*/ 1 w 59"/>
                  <a:gd name="T13" fmla="*/ 1 h 1334"/>
                  <a:gd name="T14" fmla="*/ 1 w 59"/>
                  <a:gd name="T15" fmla="*/ 1 h 1334"/>
                  <a:gd name="T16" fmla="*/ 0 w 59"/>
                  <a:gd name="T17" fmla="*/ 1 h 1334"/>
                  <a:gd name="T18" fmla="*/ 0 w 59"/>
                  <a:gd name="T19" fmla="*/ 3 h 1334"/>
                  <a:gd name="T20" fmla="*/ 1 w 59"/>
                  <a:gd name="T21" fmla="*/ 3 h 1334"/>
                  <a:gd name="T22" fmla="*/ 1 w 59"/>
                  <a:gd name="T23" fmla="*/ 3 h 1334"/>
                  <a:gd name="T24" fmla="*/ 1 w 59"/>
                  <a:gd name="T25" fmla="*/ 3 h 1334"/>
                  <a:gd name="T26" fmla="*/ 1 w 59"/>
                  <a:gd name="T27" fmla="*/ 3 h 1334"/>
                  <a:gd name="T28" fmla="*/ 1 w 59"/>
                  <a:gd name="T29" fmla="*/ 3 h 1334"/>
                  <a:gd name="T30" fmla="*/ 1 w 59"/>
                  <a:gd name="T31" fmla="*/ 3 h 1334"/>
                  <a:gd name="T32" fmla="*/ 1 w 59"/>
                  <a:gd name="T33" fmla="*/ 3 h 1334"/>
                  <a:gd name="T34" fmla="*/ 1 w 59"/>
                  <a:gd name="T35" fmla="*/ 3 h 13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1334"/>
                  <a:gd name="T56" fmla="*/ 59 w 59"/>
                  <a:gd name="T57" fmla="*/ 1334 h 13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1334">
                    <a:moveTo>
                      <a:pt x="59" y="0"/>
                    </a:moveTo>
                    <a:lnTo>
                      <a:pt x="47" y="1"/>
                    </a:lnTo>
                    <a:lnTo>
                      <a:pt x="36" y="5"/>
                    </a:lnTo>
                    <a:lnTo>
                      <a:pt x="27" y="10"/>
                    </a:lnTo>
                    <a:lnTo>
                      <a:pt x="18" y="17"/>
                    </a:lnTo>
                    <a:lnTo>
                      <a:pt x="11" y="26"/>
                    </a:lnTo>
                    <a:lnTo>
                      <a:pt x="6" y="36"/>
                    </a:lnTo>
                    <a:lnTo>
                      <a:pt x="2" y="46"/>
                    </a:lnTo>
                    <a:lnTo>
                      <a:pt x="0" y="58"/>
                    </a:lnTo>
                    <a:lnTo>
                      <a:pt x="0" y="1275"/>
                    </a:lnTo>
                    <a:lnTo>
                      <a:pt x="2" y="1287"/>
                    </a:lnTo>
                    <a:lnTo>
                      <a:pt x="6" y="1298"/>
                    </a:lnTo>
                    <a:lnTo>
                      <a:pt x="11" y="1308"/>
                    </a:lnTo>
                    <a:lnTo>
                      <a:pt x="18" y="1316"/>
                    </a:lnTo>
                    <a:lnTo>
                      <a:pt x="27" y="1323"/>
                    </a:lnTo>
                    <a:lnTo>
                      <a:pt x="36" y="1330"/>
                    </a:lnTo>
                    <a:lnTo>
                      <a:pt x="47" y="1332"/>
                    </a:lnTo>
                    <a:lnTo>
                      <a:pt x="59" y="1334"/>
                    </a:lnTo>
                  </a:path>
                </a:pathLst>
              </a:custGeom>
              <a:noFill/>
              <a:ln w="6350">
                <a:solidFill>
                  <a:srgbClr val="00264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Verdana" pitchFamily="34" charset="0"/>
                </a:endParaRPr>
              </a:p>
            </p:txBody>
          </p:sp>
          <p:sp>
            <p:nvSpPr>
              <p:cNvPr id="59" name="Freeform 65"/>
              <p:cNvSpPr>
                <a:spLocks/>
              </p:cNvSpPr>
              <p:nvPr/>
            </p:nvSpPr>
            <p:spPr bwMode="auto">
              <a:xfrm>
                <a:off x="2599" y="1487"/>
                <a:ext cx="29" cy="667"/>
              </a:xfrm>
              <a:custGeom>
                <a:avLst/>
                <a:gdLst>
                  <a:gd name="T0" fmla="*/ 0 w 59"/>
                  <a:gd name="T1" fmla="*/ 0 h 1334"/>
                  <a:gd name="T2" fmla="*/ 0 w 59"/>
                  <a:gd name="T3" fmla="*/ 1 h 1334"/>
                  <a:gd name="T4" fmla="*/ 0 w 59"/>
                  <a:gd name="T5" fmla="*/ 1 h 1334"/>
                  <a:gd name="T6" fmla="*/ 0 w 59"/>
                  <a:gd name="T7" fmla="*/ 1 h 1334"/>
                  <a:gd name="T8" fmla="*/ 0 w 59"/>
                  <a:gd name="T9" fmla="*/ 1 h 1334"/>
                  <a:gd name="T10" fmla="*/ 0 w 59"/>
                  <a:gd name="T11" fmla="*/ 1 h 1334"/>
                  <a:gd name="T12" fmla="*/ 0 w 59"/>
                  <a:gd name="T13" fmla="*/ 1 h 1334"/>
                  <a:gd name="T14" fmla="*/ 0 w 59"/>
                  <a:gd name="T15" fmla="*/ 1 h 1334"/>
                  <a:gd name="T16" fmla="*/ 0 w 59"/>
                  <a:gd name="T17" fmla="*/ 1 h 1334"/>
                  <a:gd name="T18" fmla="*/ 0 w 59"/>
                  <a:gd name="T19" fmla="*/ 3 h 1334"/>
                  <a:gd name="T20" fmla="*/ 0 w 59"/>
                  <a:gd name="T21" fmla="*/ 3 h 1334"/>
                  <a:gd name="T22" fmla="*/ 0 w 59"/>
                  <a:gd name="T23" fmla="*/ 3 h 1334"/>
                  <a:gd name="T24" fmla="*/ 0 w 59"/>
                  <a:gd name="T25" fmla="*/ 3 h 1334"/>
                  <a:gd name="T26" fmla="*/ 0 w 59"/>
                  <a:gd name="T27" fmla="*/ 3 h 1334"/>
                  <a:gd name="T28" fmla="*/ 0 w 59"/>
                  <a:gd name="T29" fmla="*/ 3 h 1334"/>
                  <a:gd name="T30" fmla="*/ 0 w 59"/>
                  <a:gd name="T31" fmla="*/ 3 h 1334"/>
                  <a:gd name="T32" fmla="*/ 0 w 59"/>
                  <a:gd name="T33" fmla="*/ 3 h 1334"/>
                  <a:gd name="T34" fmla="*/ 0 w 59"/>
                  <a:gd name="T35" fmla="*/ 3 h 13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1334"/>
                  <a:gd name="T56" fmla="*/ 59 w 59"/>
                  <a:gd name="T57" fmla="*/ 1334 h 13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1334">
                    <a:moveTo>
                      <a:pt x="0" y="0"/>
                    </a:moveTo>
                    <a:lnTo>
                      <a:pt x="12" y="1"/>
                    </a:lnTo>
                    <a:lnTo>
                      <a:pt x="22" y="5"/>
                    </a:lnTo>
                    <a:lnTo>
                      <a:pt x="33" y="10"/>
                    </a:lnTo>
                    <a:lnTo>
                      <a:pt x="41" y="17"/>
                    </a:lnTo>
                    <a:lnTo>
                      <a:pt x="48" y="26"/>
                    </a:lnTo>
                    <a:lnTo>
                      <a:pt x="55" y="36"/>
                    </a:lnTo>
                    <a:lnTo>
                      <a:pt x="57" y="46"/>
                    </a:lnTo>
                    <a:lnTo>
                      <a:pt x="59" y="58"/>
                    </a:lnTo>
                    <a:lnTo>
                      <a:pt x="59" y="1275"/>
                    </a:lnTo>
                    <a:lnTo>
                      <a:pt x="57" y="1287"/>
                    </a:lnTo>
                    <a:lnTo>
                      <a:pt x="55" y="1298"/>
                    </a:lnTo>
                    <a:lnTo>
                      <a:pt x="48" y="1308"/>
                    </a:lnTo>
                    <a:lnTo>
                      <a:pt x="41" y="1316"/>
                    </a:lnTo>
                    <a:lnTo>
                      <a:pt x="33" y="1323"/>
                    </a:lnTo>
                    <a:lnTo>
                      <a:pt x="22" y="1330"/>
                    </a:lnTo>
                    <a:lnTo>
                      <a:pt x="12" y="1332"/>
                    </a:lnTo>
                    <a:lnTo>
                      <a:pt x="0" y="1334"/>
                    </a:lnTo>
                  </a:path>
                </a:pathLst>
              </a:custGeom>
              <a:noFill/>
              <a:ln w="6350">
                <a:solidFill>
                  <a:srgbClr val="00264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Verdana" pitchFamily="34" charset="0"/>
                </a:endParaRPr>
              </a:p>
            </p:txBody>
          </p:sp>
        </p:grpSp>
        <p:sp>
          <p:nvSpPr>
            <p:cNvPr id="23" name="Rectangle 66"/>
            <p:cNvSpPr>
              <a:spLocks noChangeArrowheads="1"/>
            </p:cNvSpPr>
            <p:nvPr/>
          </p:nvSpPr>
          <p:spPr bwMode="auto">
            <a:xfrm>
              <a:off x="4452" y="456"/>
              <a:ext cx="112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4" name="Rectangle 67"/>
            <p:cNvSpPr>
              <a:spLocks noChangeArrowheads="1"/>
            </p:cNvSpPr>
            <p:nvPr/>
          </p:nvSpPr>
          <p:spPr bwMode="auto">
            <a:xfrm>
              <a:off x="4480" y="473"/>
              <a:ext cx="3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latin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/>
          </p:nvSpPr>
          <p:spPr bwMode="auto">
            <a:xfrm>
              <a:off x="4511" y="503"/>
              <a:ext cx="2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/>
          </p:nvSpPr>
          <p:spPr bwMode="auto">
            <a:xfrm>
              <a:off x="4480" y="540"/>
              <a:ext cx="3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latin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" name="Rectangle 70"/>
            <p:cNvSpPr>
              <a:spLocks noChangeArrowheads="1"/>
            </p:cNvSpPr>
            <p:nvPr/>
          </p:nvSpPr>
          <p:spPr bwMode="auto">
            <a:xfrm>
              <a:off x="4511" y="571"/>
              <a:ext cx="2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Rectangle 71"/>
            <p:cNvSpPr>
              <a:spLocks noChangeArrowheads="1"/>
            </p:cNvSpPr>
            <p:nvPr/>
          </p:nvSpPr>
          <p:spPr bwMode="auto">
            <a:xfrm>
              <a:off x="4480" y="608"/>
              <a:ext cx="3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latin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" name="Rectangle 72"/>
            <p:cNvSpPr>
              <a:spLocks noChangeArrowheads="1"/>
            </p:cNvSpPr>
            <p:nvPr/>
          </p:nvSpPr>
          <p:spPr bwMode="auto">
            <a:xfrm>
              <a:off x="4511" y="638"/>
              <a:ext cx="2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" name="Rectangle 73"/>
            <p:cNvSpPr>
              <a:spLocks noChangeArrowheads="1"/>
            </p:cNvSpPr>
            <p:nvPr/>
          </p:nvSpPr>
          <p:spPr bwMode="auto">
            <a:xfrm>
              <a:off x="4480" y="689"/>
              <a:ext cx="1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.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" name="Rectangle 74"/>
            <p:cNvSpPr>
              <a:spLocks noChangeArrowheads="1"/>
            </p:cNvSpPr>
            <p:nvPr/>
          </p:nvSpPr>
          <p:spPr bwMode="auto">
            <a:xfrm>
              <a:off x="4480" y="727"/>
              <a:ext cx="15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Arial Black" pitchFamily="34" charset="0"/>
                </a:rPr>
                <a:t>.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" name="Rectangle 75"/>
            <p:cNvSpPr>
              <a:spLocks noChangeArrowheads="1"/>
            </p:cNvSpPr>
            <p:nvPr/>
          </p:nvSpPr>
          <p:spPr bwMode="auto">
            <a:xfrm>
              <a:off x="4480" y="773"/>
              <a:ext cx="15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Arial Black" pitchFamily="34" charset="0"/>
                </a:rPr>
                <a:t>.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" name="Rectangle 76"/>
            <p:cNvSpPr>
              <a:spLocks noChangeArrowheads="1"/>
            </p:cNvSpPr>
            <p:nvPr/>
          </p:nvSpPr>
          <p:spPr bwMode="auto">
            <a:xfrm>
              <a:off x="4480" y="815"/>
              <a:ext cx="3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100">
                  <a:latin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" name="Rectangle 77"/>
            <p:cNvSpPr>
              <a:spLocks noChangeArrowheads="1"/>
            </p:cNvSpPr>
            <p:nvPr/>
          </p:nvSpPr>
          <p:spPr bwMode="auto">
            <a:xfrm>
              <a:off x="4511" y="846"/>
              <a:ext cx="2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700">
                  <a:latin typeface="Times New Roman" pitchFamily="18" charset="0"/>
                </a:rPr>
                <a:t>n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78"/>
            <p:cNvGrpSpPr>
              <a:grpSpLocks/>
            </p:cNvGrpSpPr>
            <p:nvPr/>
          </p:nvGrpSpPr>
          <p:grpSpPr bwMode="auto">
            <a:xfrm>
              <a:off x="4454" y="456"/>
              <a:ext cx="128" cy="439"/>
              <a:chOff x="2453" y="1487"/>
              <a:chExt cx="175" cy="667"/>
            </a:xfrm>
          </p:grpSpPr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2453" y="1487"/>
                <a:ext cx="30" cy="667"/>
              </a:xfrm>
              <a:custGeom>
                <a:avLst/>
                <a:gdLst>
                  <a:gd name="T0" fmla="*/ 1 w 59"/>
                  <a:gd name="T1" fmla="*/ 0 h 1334"/>
                  <a:gd name="T2" fmla="*/ 1 w 59"/>
                  <a:gd name="T3" fmla="*/ 1 h 1334"/>
                  <a:gd name="T4" fmla="*/ 1 w 59"/>
                  <a:gd name="T5" fmla="*/ 1 h 1334"/>
                  <a:gd name="T6" fmla="*/ 1 w 59"/>
                  <a:gd name="T7" fmla="*/ 1 h 1334"/>
                  <a:gd name="T8" fmla="*/ 1 w 59"/>
                  <a:gd name="T9" fmla="*/ 1 h 1334"/>
                  <a:gd name="T10" fmla="*/ 1 w 59"/>
                  <a:gd name="T11" fmla="*/ 1 h 1334"/>
                  <a:gd name="T12" fmla="*/ 1 w 59"/>
                  <a:gd name="T13" fmla="*/ 1 h 1334"/>
                  <a:gd name="T14" fmla="*/ 1 w 59"/>
                  <a:gd name="T15" fmla="*/ 1 h 1334"/>
                  <a:gd name="T16" fmla="*/ 0 w 59"/>
                  <a:gd name="T17" fmla="*/ 1 h 1334"/>
                  <a:gd name="T18" fmla="*/ 0 w 59"/>
                  <a:gd name="T19" fmla="*/ 3 h 1334"/>
                  <a:gd name="T20" fmla="*/ 1 w 59"/>
                  <a:gd name="T21" fmla="*/ 3 h 1334"/>
                  <a:gd name="T22" fmla="*/ 1 w 59"/>
                  <a:gd name="T23" fmla="*/ 3 h 1334"/>
                  <a:gd name="T24" fmla="*/ 1 w 59"/>
                  <a:gd name="T25" fmla="*/ 3 h 1334"/>
                  <a:gd name="T26" fmla="*/ 1 w 59"/>
                  <a:gd name="T27" fmla="*/ 3 h 1334"/>
                  <a:gd name="T28" fmla="*/ 1 w 59"/>
                  <a:gd name="T29" fmla="*/ 3 h 1334"/>
                  <a:gd name="T30" fmla="*/ 1 w 59"/>
                  <a:gd name="T31" fmla="*/ 3 h 1334"/>
                  <a:gd name="T32" fmla="*/ 1 w 59"/>
                  <a:gd name="T33" fmla="*/ 3 h 1334"/>
                  <a:gd name="T34" fmla="*/ 1 w 59"/>
                  <a:gd name="T35" fmla="*/ 3 h 13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1334"/>
                  <a:gd name="T56" fmla="*/ 59 w 59"/>
                  <a:gd name="T57" fmla="*/ 1334 h 13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1334">
                    <a:moveTo>
                      <a:pt x="59" y="0"/>
                    </a:moveTo>
                    <a:lnTo>
                      <a:pt x="47" y="1"/>
                    </a:lnTo>
                    <a:lnTo>
                      <a:pt x="36" y="5"/>
                    </a:lnTo>
                    <a:lnTo>
                      <a:pt x="27" y="10"/>
                    </a:lnTo>
                    <a:lnTo>
                      <a:pt x="18" y="17"/>
                    </a:lnTo>
                    <a:lnTo>
                      <a:pt x="11" y="26"/>
                    </a:lnTo>
                    <a:lnTo>
                      <a:pt x="6" y="36"/>
                    </a:lnTo>
                    <a:lnTo>
                      <a:pt x="2" y="46"/>
                    </a:lnTo>
                    <a:lnTo>
                      <a:pt x="0" y="58"/>
                    </a:lnTo>
                    <a:lnTo>
                      <a:pt x="0" y="1275"/>
                    </a:lnTo>
                    <a:lnTo>
                      <a:pt x="2" y="1287"/>
                    </a:lnTo>
                    <a:lnTo>
                      <a:pt x="6" y="1298"/>
                    </a:lnTo>
                    <a:lnTo>
                      <a:pt x="11" y="1308"/>
                    </a:lnTo>
                    <a:lnTo>
                      <a:pt x="18" y="1316"/>
                    </a:lnTo>
                    <a:lnTo>
                      <a:pt x="27" y="1323"/>
                    </a:lnTo>
                    <a:lnTo>
                      <a:pt x="36" y="1330"/>
                    </a:lnTo>
                    <a:lnTo>
                      <a:pt x="47" y="1332"/>
                    </a:lnTo>
                    <a:lnTo>
                      <a:pt x="59" y="1334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Verdana" pitchFamily="34" charset="0"/>
                </a:endParaRPr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2599" y="1487"/>
                <a:ext cx="29" cy="667"/>
              </a:xfrm>
              <a:custGeom>
                <a:avLst/>
                <a:gdLst>
                  <a:gd name="T0" fmla="*/ 0 w 59"/>
                  <a:gd name="T1" fmla="*/ 0 h 1334"/>
                  <a:gd name="T2" fmla="*/ 0 w 59"/>
                  <a:gd name="T3" fmla="*/ 1 h 1334"/>
                  <a:gd name="T4" fmla="*/ 0 w 59"/>
                  <a:gd name="T5" fmla="*/ 1 h 1334"/>
                  <a:gd name="T6" fmla="*/ 0 w 59"/>
                  <a:gd name="T7" fmla="*/ 1 h 1334"/>
                  <a:gd name="T8" fmla="*/ 0 w 59"/>
                  <a:gd name="T9" fmla="*/ 1 h 1334"/>
                  <a:gd name="T10" fmla="*/ 0 w 59"/>
                  <a:gd name="T11" fmla="*/ 1 h 1334"/>
                  <a:gd name="T12" fmla="*/ 0 w 59"/>
                  <a:gd name="T13" fmla="*/ 1 h 1334"/>
                  <a:gd name="T14" fmla="*/ 0 w 59"/>
                  <a:gd name="T15" fmla="*/ 1 h 1334"/>
                  <a:gd name="T16" fmla="*/ 0 w 59"/>
                  <a:gd name="T17" fmla="*/ 1 h 1334"/>
                  <a:gd name="T18" fmla="*/ 0 w 59"/>
                  <a:gd name="T19" fmla="*/ 3 h 1334"/>
                  <a:gd name="T20" fmla="*/ 0 w 59"/>
                  <a:gd name="T21" fmla="*/ 3 h 1334"/>
                  <a:gd name="T22" fmla="*/ 0 w 59"/>
                  <a:gd name="T23" fmla="*/ 3 h 1334"/>
                  <a:gd name="T24" fmla="*/ 0 w 59"/>
                  <a:gd name="T25" fmla="*/ 3 h 1334"/>
                  <a:gd name="T26" fmla="*/ 0 w 59"/>
                  <a:gd name="T27" fmla="*/ 3 h 1334"/>
                  <a:gd name="T28" fmla="*/ 0 w 59"/>
                  <a:gd name="T29" fmla="*/ 3 h 1334"/>
                  <a:gd name="T30" fmla="*/ 0 w 59"/>
                  <a:gd name="T31" fmla="*/ 3 h 1334"/>
                  <a:gd name="T32" fmla="*/ 0 w 59"/>
                  <a:gd name="T33" fmla="*/ 3 h 1334"/>
                  <a:gd name="T34" fmla="*/ 0 w 59"/>
                  <a:gd name="T35" fmla="*/ 3 h 13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1334"/>
                  <a:gd name="T56" fmla="*/ 59 w 59"/>
                  <a:gd name="T57" fmla="*/ 1334 h 13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1334">
                    <a:moveTo>
                      <a:pt x="0" y="0"/>
                    </a:moveTo>
                    <a:lnTo>
                      <a:pt x="12" y="1"/>
                    </a:lnTo>
                    <a:lnTo>
                      <a:pt x="22" y="5"/>
                    </a:lnTo>
                    <a:lnTo>
                      <a:pt x="33" y="10"/>
                    </a:lnTo>
                    <a:lnTo>
                      <a:pt x="41" y="17"/>
                    </a:lnTo>
                    <a:lnTo>
                      <a:pt x="48" y="26"/>
                    </a:lnTo>
                    <a:lnTo>
                      <a:pt x="55" y="36"/>
                    </a:lnTo>
                    <a:lnTo>
                      <a:pt x="57" y="46"/>
                    </a:lnTo>
                    <a:lnTo>
                      <a:pt x="59" y="58"/>
                    </a:lnTo>
                    <a:lnTo>
                      <a:pt x="59" y="1275"/>
                    </a:lnTo>
                    <a:lnTo>
                      <a:pt x="57" y="1287"/>
                    </a:lnTo>
                    <a:lnTo>
                      <a:pt x="55" y="1298"/>
                    </a:lnTo>
                    <a:lnTo>
                      <a:pt x="48" y="1308"/>
                    </a:lnTo>
                    <a:lnTo>
                      <a:pt x="41" y="1316"/>
                    </a:lnTo>
                    <a:lnTo>
                      <a:pt x="33" y="1323"/>
                    </a:lnTo>
                    <a:lnTo>
                      <a:pt x="22" y="1330"/>
                    </a:lnTo>
                    <a:lnTo>
                      <a:pt x="12" y="1332"/>
                    </a:lnTo>
                    <a:lnTo>
                      <a:pt x="0" y="1334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Verdana" pitchFamily="34" charset="0"/>
                </a:endParaRPr>
              </a:p>
            </p:txBody>
          </p:sp>
        </p:grpSp>
        <p:sp>
          <p:nvSpPr>
            <p:cNvPr id="36" name="Rectangle 87"/>
            <p:cNvSpPr>
              <a:spLocks noChangeArrowheads="1"/>
            </p:cNvSpPr>
            <p:nvPr/>
          </p:nvSpPr>
          <p:spPr bwMode="auto">
            <a:xfrm>
              <a:off x="4368" y="919"/>
              <a:ext cx="25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7" name="Rectangle 90"/>
            <p:cNvSpPr>
              <a:spLocks noChangeArrowheads="1"/>
            </p:cNvSpPr>
            <p:nvPr/>
          </p:nvSpPr>
          <p:spPr bwMode="auto">
            <a:xfrm>
              <a:off x="4661" y="782"/>
              <a:ext cx="31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8" name="AutoShape 321"/>
            <p:cNvSpPr>
              <a:spLocks noChangeArrowheads="1"/>
            </p:cNvSpPr>
            <p:nvPr/>
          </p:nvSpPr>
          <p:spPr bwMode="auto">
            <a:xfrm flipH="1" flipV="1">
              <a:off x="4688" y="372"/>
              <a:ext cx="622" cy="501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9" name="Oval 322"/>
            <p:cNvSpPr>
              <a:spLocks noChangeArrowheads="1"/>
            </p:cNvSpPr>
            <p:nvPr/>
          </p:nvSpPr>
          <p:spPr bwMode="auto">
            <a:xfrm rot="1445132">
              <a:off x="4750" y="520"/>
              <a:ext cx="66" cy="141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0" name="Oval 323"/>
            <p:cNvSpPr>
              <a:spLocks noChangeArrowheads="1"/>
            </p:cNvSpPr>
            <p:nvPr/>
          </p:nvSpPr>
          <p:spPr bwMode="auto">
            <a:xfrm>
              <a:off x="4935" y="645"/>
              <a:ext cx="107" cy="88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F7E0D8"/>
                </a:gs>
              </a:gsLst>
              <a:lin ang="2700000" scaled="1"/>
            </a:gra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1" name="Oval 324"/>
            <p:cNvSpPr>
              <a:spLocks noChangeArrowheads="1"/>
            </p:cNvSpPr>
            <p:nvPr/>
          </p:nvSpPr>
          <p:spPr bwMode="auto">
            <a:xfrm rot="20082705">
              <a:off x="4847" y="385"/>
              <a:ext cx="106" cy="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2" name="Oval 325"/>
            <p:cNvSpPr>
              <a:spLocks noChangeArrowheads="1"/>
            </p:cNvSpPr>
            <p:nvPr/>
          </p:nvSpPr>
          <p:spPr bwMode="auto">
            <a:xfrm>
              <a:off x="4757" y="753"/>
              <a:ext cx="49" cy="8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3" name="Oval 326"/>
            <p:cNvSpPr>
              <a:spLocks noChangeArrowheads="1"/>
            </p:cNvSpPr>
            <p:nvPr/>
          </p:nvSpPr>
          <p:spPr bwMode="auto">
            <a:xfrm>
              <a:off x="5013" y="403"/>
              <a:ext cx="66" cy="2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4" name="Oval 327"/>
            <p:cNvSpPr>
              <a:spLocks noChangeArrowheads="1"/>
            </p:cNvSpPr>
            <p:nvPr/>
          </p:nvSpPr>
          <p:spPr bwMode="auto">
            <a:xfrm rot="1243794">
              <a:off x="5050" y="495"/>
              <a:ext cx="106" cy="16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5" name="Oval 328"/>
            <p:cNvSpPr>
              <a:spLocks noChangeArrowheads="1"/>
            </p:cNvSpPr>
            <p:nvPr/>
          </p:nvSpPr>
          <p:spPr bwMode="auto">
            <a:xfrm>
              <a:off x="5040" y="717"/>
              <a:ext cx="200" cy="8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6" name="Oval 329"/>
            <p:cNvSpPr>
              <a:spLocks noChangeArrowheads="1"/>
            </p:cNvSpPr>
            <p:nvPr/>
          </p:nvSpPr>
          <p:spPr bwMode="auto">
            <a:xfrm>
              <a:off x="5140" y="394"/>
              <a:ext cx="152" cy="11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7" name="AutoShape 330"/>
            <p:cNvSpPr>
              <a:spLocks noChangeArrowheads="1"/>
            </p:cNvSpPr>
            <p:nvPr/>
          </p:nvSpPr>
          <p:spPr bwMode="auto">
            <a:xfrm>
              <a:off x="4689" y="372"/>
              <a:ext cx="621" cy="501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8" name="Line 331"/>
            <p:cNvSpPr>
              <a:spLocks noChangeShapeType="1"/>
            </p:cNvSpPr>
            <p:nvPr/>
          </p:nvSpPr>
          <p:spPr bwMode="auto">
            <a:xfrm flipV="1">
              <a:off x="4977" y="611"/>
              <a:ext cx="11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AutoShape 332"/>
            <p:cNvSpPr>
              <a:spLocks noChangeArrowheads="1"/>
            </p:cNvSpPr>
            <p:nvPr/>
          </p:nvSpPr>
          <p:spPr bwMode="auto">
            <a:xfrm>
              <a:off x="4587" y="646"/>
              <a:ext cx="347" cy="96"/>
            </a:xfrm>
            <a:prstGeom prst="rightArrow">
              <a:avLst>
                <a:gd name="adj1" fmla="val 40139"/>
                <a:gd name="adj2" fmla="val 80575"/>
              </a:avLst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0" name="AutoShape 333"/>
            <p:cNvSpPr>
              <a:spLocks noChangeArrowheads="1"/>
            </p:cNvSpPr>
            <p:nvPr/>
          </p:nvSpPr>
          <p:spPr bwMode="auto">
            <a:xfrm>
              <a:off x="5138" y="565"/>
              <a:ext cx="375" cy="97"/>
            </a:xfrm>
            <a:prstGeom prst="rightArrow">
              <a:avLst>
                <a:gd name="adj1" fmla="val 40139"/>
                <a:gd name="adj2" fmla="val 86179"/>
              </a:avLst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1" name="Text Box 334"/>
            <p:cNvSpPr txBox="1">
              <a:spLocks noChangeArrowheads="1"/>
            </p:cNvSpPr>
            <p:nvPr/>
          </p:nvSpPr>
          <p:spPr bwMode="auto">
            <a:xfrm>
              <a:off x="5284" y="386"/>
              <a:ext cx="2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>
                  <a:latin typeface="Times New Roman" pitchFamily="18" charset="0"/>
                </a:rPr>
                <a:t>“ay”</a:t>
              </a:r>
            </a:p>
          </p:txBody>
        </p:sp>
        <p:sp>
          <p:nvSpPr>
            <p:cNvPr id="52" name="Text Box 335"/>
            <p:cNvSpPr txBox="1">
              <a:spLocks noChangeArrowheads="1"/>
            </p:cNvSpPr>
            <p:nvPr/>
          </p:nvSpPr>
          <p:spPr bwMode="auto">
            <a:xfrm>
              <a:off x="4763" y="876"/>
              <a:ext cx="40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/>
                <a:t>Feature</a:t>
              </a:r>
            </a:p>
            <a:p>
              <a:pPr eaLnBrk="0" hangingPunct="0"/>
              <a:r>
                <a:rPr lang="en-US" sz="1600" dirty="0"/>
                <a:t>Scoring</a:t>
              </a:r>
            </a:p>
          </p:txBody>
        </p:sp>
        <p:sp>
          <p:nvSpPr>
            <p:cNvPr id="53" name="AutoShape 338"/>
            <p:cNvSpPr>
              <a:spLocks/>
            </p:cNvSpPr>
            <p:nvPr/>
          </p:nvSpPr>
          <p:spPr bwMode="auto">
            <a:xfrm rot="5400000">
              <a:off x="5035" y="862"/>
              <a:ext cx="98" cy="810"/>
            </a:xfrm>
            <a:prstGeom prst="rightBrace">
              <a:avLst>
                <a:gd name="adj1" fmla="val 6887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4" name="Text Box 339"/>
            <p:cNvSpPr txBox="1">
              <a:spLocks noChangeArrowheads="1"/>
            </p:cNvSpPr>
            <p:nvPr/>
          </p:nvSpPr>
          <p:spPr bwMode="auto">
            <a:xfrm>
              <a:off x="4868" y="1317"/>
              <a:ext cx="51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+mj-lt"/>
                </a:rPr>
                <a:t>Scoring  </a:t>
              </a:r>
            </a:p>
          </p:txBody>
        </p:sp>
        <p:sp>
          <p:nvSpPr>
            <p:cNvPr id="55" name="TextBox 309"/>
            <p:cNvSpPr txBox="1">
              <a:spLocks noChangeArrowheads="1"/>
            </p:cNvSpPr>
            <p:nvPr/>
          </p:nvSpPr>
          <p:spPr bwMode="auto">
            <a:xfrm>
              <a:off x="4906" y="242"/>
              <a:ext cx="27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 dirty="0">
                  <a:latin typeface="Verdana" pitchFamily="34" charset="0"/>
                </a:rPr>
                <a:t>GMM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Backing Off to CI Models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3288"/>
            <a:ext cx="8382000" cy="2808905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en-US" sz="2400" dirty="0" smtClean="0"/>
              <a:t>Acoustic models:</a:t>
            </a:r>
          </a:p>
          <a:p>
            <a:pPr lvl="1"/>
            <a:r>
              <a:rPr lang="en-US" sz="2000" dirty="0" smtClean="0"/>
              <a:t>~40 context-independent (CI) </a:t>
            </a:r>
            <a:r>
              <a:rPr lang="en-US" sz="2000" dirty="0" err="1" smtClean="0"/>
              <a:t>monophone</a:t>
            </a:r>
            <a:r>
              <a:rPr lang="en-US" sz="2000" dirty="0" smtClean="0"/>
              <a:t> HMMs</a:t>
            </a:r>
          </a:p>
          <a:p>
            <a:pPr lvl="1"/>
            <a:r>
              <a:rPr lang="en-US" sz="2000" dirty="0" smtClean="0"/>
              <a:t>&lt;40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(64, 000) context-dependent (CD) </a:t>
            </a:r>
            <a:r>
              <a:rPr lang="en-US" sz="2000" dirty="0" err="1" smtClean="0"/>
              <a:t>triphone</a:t>
            </a:r>
            <a:r>
              <a:rPr lang="en-US" sz="2000" dirty="0" smtClean="0"/>
              <a:t> HMMs</a:t>
            </a:r>
          </a:p>
          <a:p>
            <a:r>
              <a:rPr lang="en-US" sz="2400" dirty="0" smtClean="0"/>
              <a:t>Example - for “Mike” (m ay k):  </a:t>
            </a:r>
            <a:r>
              <a:rPr lang="en-US" sz="2400" dirty="0" smtClean="0">
                <a:solidFill>
                  <a:schemeClr val="tx2"/>
                </a:solidFill>
              </a:rPr>
              <a:t>ay</a:t>
            </a:r>
            <a:r>
              <a:rPr lang="en-US" sz="2400" dirty="0" smtClean="0"/>
              <a:t> versus </a:t>
            </a:r>
            <a:r>
              <a:rPr lang="en-US" sz="2400" dirty="0" smtClean="0">
                <a:solidFill>
                  <a:schemeClr val="tx2"/>
                </a:solidFill>
              </a:rPr>
              <a:t>m-ay-k</a:t>
            </a:r>
          </a:p>
          <a:p>
            <a:r>
              <a:rPr lang="en-US" sz="2400" dirty="0" smtClean="0"/>
              <a:t>Even after state-tying, there are still 8000 GMMs</a:t>
            </a:r>
          </a:p>
          <a:p>
            <a:r>
              <a:rPr lang="en-US" sz="2400" dirty="0" smtClean="0"/>
              <a:t>Lee proposed CI-</a:t>
            </a:r>
            <a:r>
              <a:rPr lang="en-US" sz="2400" dirty="0" err="1" smtClean="0"/>
              <a:t>backoff</a:t>
            </a:r>
            <a:r>
              <a:rPr lang="en-US" sz="2400" dirty="0" smtClean="0"/>
              <a:t> using a threshold</a:t>
            </a:r>
            <a:endParaRPr lang="en-US" sz="2400" dirty="0"/>
          </a:p>
        </p:txBody>
      </p:sp>
      <p:sp>
        <p:nvSpPr>
          <p:cNvPr id="5" name="Text Box 339"/>
          <p:cNvSpPr txBox="1">
            <a:spLocks noChangeArrowheads="1"/>
          </p:cNvSpPr>
          <p:nvPr/>
        </p:nvSpPr>
        <p:spPr bwMode="auto">
          <a:xfrm>
            <a:off x="5097467" y="5379119"/>
            <a:ext cx="1488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smtClean="0">
                <a:latin typeface="Arial Black" pitchFamily="34" charset="0"/>
              </a:rPr>
              <a:t>CD-states </a:t>
            </a:r>
            <a:endParaRPr lang="en-US" sz="1800" dirty="0">
              <a:latin typeface="Arial Black" pitchFamily="34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157783" y="3816553"/>
            <a:ext cx="1363663" cy="1209675"/>
            <a:chOff x="1581" y="1577"/>
            <a:chExt cx="859" cy="762"/>
          </a:xfrm>
        </p:grpSpPr>
        <p:sp>
          <p:nvSpPr>
            <p:cNvPr id="20" name="AutoShape 321"/>
            <p:cNvSpPr>
              <a:spLocks noChangeArrowheads="1"/>
            </p:cNvSpPr>
            <p:nvPr/>
          </p:nvSpPr>
          <p:spPr bwMode="auto">
            <a:xfrm flipH="1" flipV="1">
              <a:off x="1581" y="1577"/>
              <a:ext cx="858" cy="762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1" name="Oval 322"/>
            <p:cNvSpPr>
              <a:spLocks noChangeArrowheads="1"/>
            </p:cNvSpPr>
            <p:nvPr/>
          </p:nvSpPr>
          <p:spPr bwMode="auto">
            <a:xfrm rot="1445132">
              <a:off x="1703" y="1804"/>
              <a:ext cx="27" cy="12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2" name="Oval 323"/>
            <p:cNvSpPr>
              <a:spLocks noChangeArrowheads="1"/>
            </p:cNvSpPr>
            <p:nvPr/>
          </p:nvSpPr>
          <p:spPr bwMode="auto">
            <a:xfrm>
              <a:off x="1941" y="1992"/>
              <a:ext cx="128" cy="96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F7E0D8"/>
                </a:gs>
              </a:gsLst>
              <a:lin ang="2700000" scaled="1"/>
            </a:gra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3" name="Oval 324"/>
            <p:cNvSpPr>
              <a:spLocks noChangeArrowheads="1"/>
            </p:cNvSpPr>
            <p:nvPr/>
          </p:nvSpPr>
          <p:spPr bwMode="auto">
            <a:xfrm rot="20082705">
              <a:off x="1796" y="1721"/>
              <a:ext cx="43" cy="13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4" name="Oval 325"/>
            <p:cNvSpPr>
              <a:spLocks noChangeArrowheads="1"/>
            </p:cNvSpPr>
            <p:nvPr/>
          </p:nvSpPr>
          <p:spPr bwMode="auto">
            <a:xfrm>
              <a:off x="1676" y="2156"/>
              <a:ext cx="31" cy="7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5" name="Oval 326"/>
            <p:cNvSpPr>
              <a:spLocks noChangeArrowheads="1"/>
            </p:cNvSpPr>
            <p:nvPr/>
          </p:nvSpPr>
          <p:spPr bwMode="auto">
            <a:xfrm>
              <a:off x="2052" y="1651"/>
              <a:ext cx="44" cy="8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6" name="Oval 327"/>
            <p:cNvSpPr>
              <a:spLocks noChangeArrowheads="1"/>
            </p:cNvSpPr>
            <p:nvPr/>
          </p:nvSpPr>
          <p:spPr bwMode="auto">
            <a:xfrm rot="1243794">
              <a:off x="2061" y="1865"/>
              <a:ext cx="78" cy="13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7" name="Oval 328"/>
            <p:cNvSpPr>
              <a:spLocks noChangeArrowheads="1"/>
            </p:cNvSpPr>
            <p:nvPr/>
          </p:nvSpPr>
          <p:spPr bwMode="auto">
            <a:xfrm>
              <a:off x="2135" y="2186"/>
              <a:ext cx="117" cy="4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8" name="Oval 329"/>
            <p:cNvSpPr>
              <a:spLocks noChangeArrowheads="1"/>
            </p:cNvSpPr>
            <p:nvPr/>
          </p:nvSpPr>
          <p:spPr bwMode="auto">
            <a:xfrm>
              <a:off x="2284" y="1735"/>
              <a:ext cx="84" cy="71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29" name="Line 331"/>
            <p:cNvSpPr>
              <a:spLocks noChangeShapeType="1"/>
            </p:cNvSpPr>
            <p:nvPr/>
          </p:nvSpPr>
          <p:spPr bwMode="auto">
            <a:xfrm flipV="1">
              <a:off x="1979" y="1941"/>
              <a:ext cx="153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Oval 322"/>
            <p:cNvSpPr>
              <a:spLocks noChangeArrowheads="1"/>
            </p:cNvSpPr>
            <p:nvPr/>
          </p:nvSpPr>
          <p:spPr bwMode="auto">
            <a:xfrm rot="1445132">
              <a:off x="1862" y="1887"/>
              <a:ext cx="28" cy="8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1" name="Oval 324"/>
            <p:cNvSpPr>
              <a:spLocks noChangeArrowheads="1"/>
            </p:cNvSpPr>
            <p:nvPr/>
          </p:nvSpPr>
          <p:spPr bwMode="auto">
            <a:xfrm rot="20082705">
              <a:off x="1919" y="1727"/>
              <a:ext cx="27" cy="8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2" name="Oval 325"/>
            <p:cNvSpPr>
              <a:spLocks noChangeArrowheads="1"/>
            </p:cNvSpPr>
            <p:nvPr/>
          </p:nvSpPr>
          <p:spPr bwMode="auto">
            <a:xfrm>
              <a:off x="1775" y="2074"/>
              <a:ext cx="69" cy="8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3" name="Oval 326"/>
            <p:cNvSpPr>
              <a:spLocks noChangeArrowheads="1"/>
            </p:cNvSpPr>
            <p:nvPr/>
          </p:nvSpPr>
          <p:spPr bwMode="auto">
            <a:xfrm>
              <a:off x="2159" y="1739"/>
              <a:ext cx="35" cy="11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4" name="Oval 328"/>
            <p:cNvSpPr>
              <a:spLocks noChangeArrowheads="1"/>
            </p:cNvSpPr>
            <p:nvPr/>
          </p:nvSpPr>
          <p:spPr bwMode="auto">
            <a:xfrm>
              <a:off x="2133" y="1976"/>
              <a:ext cx="119" cy="5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5" name="Oval 329"/>
            <p:cNvSpPr>
              <a:spLocks noChangeArrowheads="1"/>
            </p:cNvSpPr>
            <p:nvPr/>
          </p:nvSpPr>
          <p:spPr bwMode="auto">
            <a:xfrm>
              <a:off x="2123" y="1600"/>
              <a:ext cx="70" cy="6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6" name="Oval 322"/>
            <p:cNvSpPr>
              <a:spLocks noChangeArrowheads="1"/>
            </p:cNvSpPr>
            <p:nvPr/>
          </p:nvSpPr>
          <p:spPr bwMode="auto">
            <a:xfrm rot="1445132">
              <a:off x="1919" y="2104"/>
              <a:ext cx="43" cy="10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7" name="Oval 324"/>
            <p:cNvSpPr>
              <a:spLocks noChangeArrowheads="1"/>
            </p:cNvSpPr>
            <p:nvPr/>
          </p:nvSpPr>
          <p:spPr bwMode="auto">
            <a:xfrm rot="20082705">
              <a:off x="1904" y="1618"/>
              <a:ext cx="43" cy="10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8" name="Oval 325"/>
            <p:cNvSpPr>
              <a:spLocks noChangeArrowheads="1"/>
            </p:cNvSpPr>
            <p:nvPr/>
          </p:nvSpPr>
          <p:spPr bwMode="auto">
            <a:xfrm>
              <a:off x="1995" y="2184"/>
              <a:ext cx="61" cy="7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9" name="Oval 326"/>
            <p:cNvSpPr>
              <a:spLocks noChangeArrowheads="1"/>
            </p:cNvSpPr>
            <p:nvPr/>
          </p:nvSpPr>
          <p:spPr bwMode="auto">
            <a:xfrm>
              <a:off x="2269" y="1987"/>
              <a:ext cx="59" cy="1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0" name="Oval 328"/>
            <p:cNvSpPr>
              <a:spLocks noChangeArrowheads="1"/>
            </p:cNvSpPr>
            <p:nvPr/>
          </p:nvSpPr>
          <p:spPr bwMode="auto">
            <a:xfrm>
              <a:off x="2219" y="1842"/>
              <a:ext cx="109" cy="3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1" name="Oval 329"/>
            <p:cNvSpPr>
              <a:spLocks noChangeArrowheads="1"/>
            </p:cNvSpPr>
            <p:nvPr/>
          </p:nvSpPr>
          <p:spPr bwMode="auto">
            <a:xfrm>
              <a:off x="1695" y="2008"/>
              <a:ext cx="65" cy="5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 rot="1445132">
              <a:off x="1667" y="1893"/>
              <a:ext cx="27" cy="12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3" name="Oval 324"/>
            <p:cNvSpPr>
              <a:spLocks noChangeArrowheads="1"/>
            </p:cNvSpPr>
            <p:nvPr/>
          </p:nvSpPr>
          <p:spPr bwMode="auto">
            <a:xfrm rot="20082705">
              <a:off x="1649" y="1781"/>
              <a:ext cx="43" cy="13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4" name="Oval 325"/>
            <p:cNvSpPr>
              <a:spLocks noChangeArrowheads="1"/>
            </p:cNvSpPr>
            <p:nvPr/>
          </p:nvSpPr>
          <p:spPr bwMode="auto">
            <a:xfrm>
              <a:off x="1832" y="1997"/>
              <a:ext cx="31" cy="7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5" name="Oval 326"/>
            <p:cNvSpPr>
              <a:spLocks noChangeArrowheads="1"/>
            </p:cNvSpPr>
            <p:nvPr/>
          </p:nvSpPr>
          <p:spPr bwMode="auto">
            <a:xfrm>
              <a:off x="1874" y="1629"/>
              <a:ext cx="44" cy="8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6" name="Oval 328"/>
            <p:cNvSpPr>
              <a:spLocks noChangeArrowheads="1"/>
            </p:cNvSpPr>
            <p:nvPr/>
          </p:nvSpPr>
          <p:spPr bwMode="auto">
            <a:xfrm>
              <a:off x="1988" y="2246"/>
              <a:ext cx="117" cy="4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7" name="Oval 329"/>
            <p:cNvSpPr>
              <a:spLocks noChangeArrowheads="1"/>
            </p:cNvSpPr>
            <p:nvPr/>
          </p:nvSpPr>
          <p:spPr bwMode="auto">
            <a:xfrm>
              <a:off x="2183" y="1670"/>
              <a:ext cx="84" cy="71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8" name="Oval 322"/>
            <p:cNvSpPr>
              <a:spLocks noChangeArrowheads="1"/>
            </p:cNvSpPr>
            <p:nvPr/>
          </p:nvSpPr>
          <p:spPr bwMode="auto">
            <a:xfrm rot="1445132">
              <a:off x="1715" y="1947"/>
              <a:ext cx="28" cy="8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49" name="Oval 324"/>
            <p:cNvSpPr>
              <a:spLocks noChangeArrowheads="1"/>
            </p:cNvSpPr>
            <p:nvPr/>
          </p:nvSpPr>
          <p:spPr bwMode="auto">
            <a:xfrm rot="20082705">
              <a:off x="1772" y="1787"/>
              <a:ext cx="27" cy="8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0" name="Oval 325"/>
            <p:cNvSpPr>
              <a:spLocks noChangeArrowheads="1"/>
            </p:cNvSpPr>
            <p:nvPr/>
          </p:nvSpPr>
          <p:spPr bwMode="auto">
            <a:xfrm>
              <a:off x="1628" y="2134"/>
              <a:ext cx="69" cy="8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1" name="Oval 326"/>
            <p:cNvSpPr>
              <a:spLocks noChangeArrowheads="1"/>
            </p:cNvSpPr>
            <p:nvPr/>
          </p:nvSpPr>
          <p:spPr bwMode="auto">
            <a:xfrm>
              <a:off x="2012" y="1799"/>
              <a:ext cx="35" cy="11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2" name="Oval 328"/>
            <p:cNvSpPr>
              <a:spLocks noChangeArrowheads="1"/>
            </p:cNvSpPr>
            <p:nvPr/>
          </p:nvSpPr>
          <p:spPr bwMode="auto">
            <a:xfrm>
              <a:off x="2015" y="2121"/>
              <a:ext cx="119" cy="5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3" name="Oval 329"/>
            <p:cNvSpPr>
              <a:spLocks noChangeArrowheads="1"/>
            </p:cNvSpPr>
            <p:nvPr/>
          </p:nvSpPr>
          <p:spPr bwMode="auto">
            <a:xfrm>
              <a:off x="1976" y="1660"/>
              <a:ext cx="70" cy="6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4" name="Oval 322"/>
            <p:cNvSpPr>
              <a:spLocks noChangeArrowheads="1"/>
            </p:cNvSpPr>
            <p:nvPr/>
          </p:nvSpPr>
          <p:spPr bwMode="auto">
            <a:xfrm rot="1445132">
              <a:off x="1772" y="2164"/>
              <a:ext cx="43" cy="10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5" name="Oval 324"/>
            <p:cNvSpPr>
              <a:spLocks noChangeArrowheads="1"/>
            </p:cNvSpPr>
            <p:nvPr/>
          </p:nvSpPr>
          <p:spPr bwMode="auto">
            <a:xfrm rot="20082705">
              <a:off x="1822" y="1644"/>
              <a:ext cx="43" cy="10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6" name="Oval 325"/>
            <p:cNvSpPr>
              <a:spLocks noChangeArrowheads="1"/>
            </p:cNvSpPr>
            <p:nvPr/>
          </p:nvSpPr>
          <p:spPr bwMode="auto">
            <a:xfrm>
              <a:off x="1848" y="2244"/>
              <a:ext cx="61" cy="7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7" name="Oval 326"/>
            <p:cNvSpPr>
              <a:spLocks noChangeArrowheads="1"/>
            </p:cNvSpPr>
            <p:nvPr/>
          </p:nvSpPr>
          <p:spPr bwMode="auto">
            <a:xfrm>
              <a:off x="2141" y="2039"/>
              <a:ext cx="59" cy="1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8" name="Oval 328"/>
            <p:cNvSpPr>
              <a:spLocks noChangeArrowheads="1"/>
            </p:cNvSpPr>
            <p:nvPr/>
          </p:nvSpPr>
          <p:spPr bwMode="auto">
            <a:xfrm>
              <a:off x="2218" y="1614"/>
              <a:ext cx="109" cy="3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59" name="Oval 329"/>
            <p:cNvSpPr>
              <a:spLocks noChangeArrowheads="1"/>
            </p:cNvSpPr>
            <p:nvPr/>
          </p:nvSpPr>
          <p:spPr bwMode="auto">
            <a:xfrm>
              <a:off x="1629" y="2065"/>
              <a:ext cx="65" cy="5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0" name="Oval 322"/>
            <p:cNvSpPr>
              <a:spLocks noChangeArrowheads="1"/>
            </p:cNvSpPr>
            <p:nvPr/>
          </p:nvSpPr>
          <p:spPr bwMode="auto">
            <a:xfrm rot="1445132">
              <a:off x="1787" y="1912"/>
              <a:ext cx="27" cy="12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1" name="Oval 324"/>
            <p:cNvSpPr>
              <a:spLocks noChangeArrowheads="1"/>
            </p:cNvSpPr>
            <p:nvPr/>
          </p:nvSpPr>
          <p:spPr bwMode="auto">
            <a:xfrm rot="20082705">
              <a:off x="1880" y="1829"/>
              <a:ext cx="43" cy="13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2" name="Oval 325"/>
            <p:cNvSpPr>
              <a:spLocks noChangeArrowheads="1"/>
            </p:cNvSpPr>
            <p:nvPr/>
          </p:nvSpPr>
          <p:spPr bwMode="auto">
            <a:xfrm>
              <a:off x="1717" y="2224"/>
              <a:ext cx="31" cy="7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3" name="Oval 326"/>
            <p:cNvSpPr>
              <a:spLocks noChangeArrowheads="1"/>
            </p:cNvSpPr>
            <p:nvPr/>
          </p:nvSpPr>
          <p:spPr bwMode="auto">
            <a:xfrm>
              <a:off x="2105" y="1677"/>
              <a:ext cx="44" cy="8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4" name="Oval 328"/>
            <p:cNvSpPr>
              <a:spLocks noChangeArrowheads="1"/>
            </p:cNvSpPr>
            <p:nvPr/>
          </p:nvSpPr>
          <p:spPr bwMode="auto">
            <a:xfrm>
              <a:off x="2113" y="2226"/>
              <a:ext cx="117" cy="4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5" name="Oval 329"/>
            <p:cNvSpPr>
              <a:spLocks noChangeArrowheads="1"/>
            </p:cNvSpPr>
            <p:nvPr/>
          </p:nvSpPr>
          <p:spPr bwMode="auto">
            <a:xfrm>
              <a:off x="1881" y="1802"/>
              <a:ext cx="84" cy="71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6" name="Oval 322"/>
            <p:cNvSpPr>
              <a:spLocks noChangeArrowheads="1"/>
            </p:cNvSpPr>
            <p:nvPr/>
          </p:nvSpPr>
          <p:spPr bwMode="auto">
            <a:xfrm rot="1445132">
              <a:off x="1941" y="1877"/>
              <a:ext cx="28" cy="8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7" name="Oval 324"/>
            <p:cNvSpPr>
              <a:spLocks noChangeArrowheads="1"/>
            </p:cNvSpPr>
            <p:nvPr/>
          </p:nvSpPr>
          <p:spPr bwMode="auto">
            <a:xfrm rot="20082705">
              <a:off x="2003" y="1835"/>
              <a:ext cx="27" cy="8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8" name="Oval 325"/>
            <p:cNvSpPr>
              <a:spLocks noChangeArrowheads="1"/>
            </p:cNvSpPr>
            <p:nvPr/>
          </p:nvSpPr>
          <p:spPr bwMode="auto">
            <a:xfrm>
              <a:off x="1859" y="2182"/>
              <a:ext cx="69" cy="8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69" name="Oval 326"/>
            <p:cNvSpPr>
              <a:spLocks noChangeArrowheads="1"/>
            </p:cNvSpPr>
            <p:nvPr/>
          </p:nvSpPr>
          <p:spPr bwMode="auto">
            <a:xfrm>
              <a:off x="2193" y="1849"/>
              <a:ext cx="35" cy="11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70" name="Oval 328"/>
            <p:cNvSpPr>
              <a:spLocks noChangeArrowheads="1"/>
            </p:cNvSpPr>
            <p:nvPr/>
          </p:nvSpPr>
          <p:spPr bwMode="auto">
            <a:xfrm>
              <a:off x="2236" y="2137"/>
              <a:ext cx="119" cy="5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71" name="Oval 329"/>
            <p:cNvSpPr>
              <a:spLocks noChangeArrowheads="1"/>
            </p:cNvSpPr>
            <p:nvPr/>
          </p:nvSpPr>
          <p:spPr bwMode="auto">
            <a:xfrm>
              <a:off x="2049" y="1771"/>
              <a:ext cx="70" cy="6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72" name="Oval 322"/>
            <p:cNvSpPr>
              <a:spLocks noChangeArrowheads="1"/>
            </p:cNvSpPr>
            <p:nvPr/>
          </p:nvSpPr>
          <p:spPr bwMode="auto">
            <a:xfrm rot="1445132">
              <a:off x="2003" y="2212"/>
              <a:ext cx="43" cy="10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73" name="Oval 324"/>
            <p:cNvSpPr>
              <a:spLocks noChangeArrowheads="1"/>
            </p:cNvSpPr>
            <p:nvPr/>
          </p:nvSpPr>
          <p:spPr bwMode="auto">
            <a:xfrm rot="20082705">
              <a:off x="1988" y="1726"/>
              <a:ext cx="43" cy="10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74" name="Oval 325"/>
            <p:cNvSpPr>
              <a:spLocks noChangeArrowheads="1"/>
            </p:cNvSpPr>
            <p:nvPr/>
          </p:nvSpPr>
          <p:spPr bwMode="auto">
            <a:xfrm>
              <a:off x="1868" y="2079"/>
              <a:ext cx="61" cy="7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75" name="Oval 326"/>
            <p:cNvSpPr>
              <a:spLocks noChangeArrowheads="1"/>
            </p:cNvSpPr>
            <p:nvPr/>
          </p:nvSpPr>
          <p:spPr bwMode="auto">
            <a:xfrm>
              <a:off x="2338" y="1970"/>
              <a:ext cx="59" cy="1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76" name="Oval 328"/>
            <p:cNvSpPr>
              <a:spLocks noChangeArrowheads="1"/>
            </p:cNvSpPr>
            <p:nvPr/>
          </p:nvSpPr>
          <p:spPr bwMode="auto">
            <a:xfrm>
              <a:off x="2298" y="1895"/>
              <a:ext cx="109" cy="3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77" name="Oval 329"/>
            <p:cNvSpPr>
              <a:spLocks noChangeArrowheads="1"/>
            </p:cNvSpPr>
            <p:nvPr/>
          </p:nvSpPr>
          <p:spPr bwMode="auto">
            <a:xfrm>
              <a:off x="1779" y="2116"/>
              <a:ext cx="65" cy="5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78" name="AutoShape 330"/>
            <p:cNvSpPr>
              <a:spLocks noChangeArrowheads="1"/>
            </p:cNvSpPr>
            <p:nvPr/>
          </p:nvSpPr>
          <p:spPr bwMode="auto">
            <a:xfrm>
              <a:off x="1582" y="1577"/>
              <a:ext cx="858" cy="762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</p:grpSp>
      <p:sp>
        <p:nvSpPr>
          <p:cNvPr id="8" name="AutoShape 338"/>
          <p:cNvSpPr>
            <a:spLocks/>
          </p:cNvSpPr>
          <p:nvPr/>
        </p:nvSpPr>
        <p:spPr bwMode="auto">
          <a:xfrm rot="5400000">
            <a:off x="5746750" y="4379417"/>
            <a:ext cx="234950" cy="1530350"/>
          </a:xfrm>
          <a:prstGeom prst="rightBrace">
            <a:avLst>
              <a:gd name="adj1" fmla="val 5427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2400">
              <a:latin typeface="Verdana" pitchFamily="34" charset="0"/>
            </a:endParaRP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2312287" y="3846786"/>
            <a:ext cx="1408386" cy="1172889"/>
            <a:chOff x="3089" y="2290"/>
            <a:chExt cx="859" cy="762"/>
          </a:xfrm>
        </p:grpSpPr>
        <p:sp>
          <p:nvSpPr>
            <p:cNvPr id="12" name="Oval 328"/>
            <p:cNvSpPr>
              <a:spLocks noChangeArrowheads="1"/>
            </p:cNvSpPr>
            <p:nvPr/>
          </p:nvSpPr>
          <p:spPr bwMode="auto">
            <a:xfrm>
              <a:off x="3574" y="2814"/>
              <a:ext cx="277" cy="13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13" name="AutoShape 321"/>
            <p:cNvSpPr>
              <a:spLocks noChangeArrowheads="1"/>
            </p:cNvSpPr>
            <p:nvPr/>
          </p:nvSpPr>
          <p:spPr bwMode="auto">
            <a:xfrm flipH="1" flipV="1">
              <a:off x="3089" y="2290"/>
              <a:ext cx="858" cy="762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14" name="Oval 322"/>
            <p:cNvSpPr>
              <a:spLocks noChangeArrowheads="1"/>
            </p:cNvSpPr>
            <p:nvPr/>
          </p:nvSpPr>
          <p:spPr bwMode="auto">
            <a:xfrm rot="1445132">
              <a:off x="3284" y="2400"/>
              <a:ext cx="91" cy="21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15" name="Oval 323"/>
            <p:cNvSpPr>
              <a:spLocks noChangeArrowheads="1"/>
            </p:cNvSpPr>
            <p:nvPr/>
          </p:nvSpPr>
          <p:spPr bwMode="auto">
            <a:xfrm>
              <a:off x="3430" y="2705"/>
              <a:ext cx="147" cy="134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F7E0D8"/>
                </a:gs>
              </a:gsLst>
              <a:lin ang="2700000" scaled="1"/>
            </a:gra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16" name="Oval 325"/>
            <p:cNvSpPr>
              <a:spLocks noChangeArrowheads="1"/>
            </p:cNvSpPr>
            <p:nvPr/>
          </p:nvSpPr>
          <p:spPr bwMode="auto">
            <a:xfrm>
              <a:off x="3241" y="2816"/>
              <a:ext cx="136" cy="18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17" name="Oval 327"/>
            <p:cNvSpPr>
              <a:spLocks noChangeArrowheads="1"/>
            </p:cNvSpPr>
            <p:nvPr/>
          </p:nvSpPr>
          <p:spPr bwMode="auto">
            <a:xfrm rot="1243794">
              <a:off x="3588" y="2477"/>
              <a:ext cx="147" cy="24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  <p:sp>
          <p:nvSpPr>
            <p:cNvPr id="18" name="Line 331"/>
            <p:cNvSpPr>
              <a:spLocks noChangeShapeType="1"/>
            </p:cNvSpPr>
            <p:nvPr/>
          </p:nvSpPr>
          <p:spPr bwMode="auto">
            <a:xfrm flipV="1">
              <a:off x="3487" y="2654"/>
              <a:ext cx="153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AutoShape 330"/>
            <p:cNvSpPr>
              <a:spLocks noChangeArrowheads="1"/>
            </p:cNvSpPr>
            <p:nvPr/>
          </p:nvSpPr>
          <p:spPr bwMode="auto">
            <a:xfrm>
              <a:off x="3090" y="2290"/>
              <a:ext cx="858" cy="762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latin typeface="Verdana" pitchFamily="34" charset="0"/>
              </a:endParaRPr>
            </a:p>
          </p:txBody>
        </p:sp>
      </p:grpSp>
      <p:sp>
        <p:nvSpPr>
          <p:cNvPr id="10" name="AutoShape 338"/>
          <p:cNvSpPr>
            <a:spLocks/>
          </p:cNvSpPr>
          <p:nvPr/>
        </p:nvSpPr>
        <p:spPr bwMode="auto">
          <a:xfrm rot="5400000">
            <a:off x="2839336" y="4388519"/>
            <a:ext cx="234950" cy="1530350"/>
          </a:xfrm>
          <a:prstGeom prst="rightBrace">
            <a:avLst>
              <a:gd name="adj1" fmla="val 5427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2400">
              <a:latin typeface="Verdana" pitchFamily="34" charset="0"/>
            </a:endParaRPr>
          </a:p>
        </p:txBody>
      </p:sp>
      <p:sp>
        <p:nvSpPr>
          <p:cNvPr id="11" name="Text Box 339"/>
          <p:cNvSpPr txBox="1">
            <a:spLocks noChangeArrowheads="1"/>
          </p:cNvSpPr>
          <p:nvPr/>
        </p:nvSpPr>
        <p:spPr bwMode="auto">
          <a:xfrm>
            <a:off x="2217164" y="5379119"/>
            <a:ext cx="1475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smtClean="0">
                <a:latin typeface="Arial Black" pitchFamily="34" charset="0"/>
              </a:rPr>
              <a:t>CI-states  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962400" y="4274379"/>
            <a:ext cx="745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vs.</a:t>
            </a:r>
            <a:endParaRPr lang="en-US" sz="4000" dirty="0"/>
          </a:p>
        </p:txBody>
      </p:sp>
      <p:sp>
        <p:nvSpPr>
          <p:cNvPr id="80" name="TextBox 79"/>
          <p:cNvSpPr txBox="1"/>
          <p:nvPr/>
        </p:nvSpPr>
        <p:spPr>
          <a:xfrm>
            <a:off x="0" y="5720246"/>
            <a:ext cx="9238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Substituting CI for CD scores would save computation and memory bandwidth</a:t>
            </a:r>
            <a:endParaRPr lang="en-US" sz="1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New Selection Scheme</a:t>
            </a:r>
            <a:br>
              <a:rPr lang="en-US" sz="3600" dirty="0" smtClean="0"/>
            </a:br>
            <a:r>
              <a:rPr lang="en-US" sz="2200" dirty="0" smtClean="0"/>
              <a:t>based on GMM Score Pre-Computing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351"/>
            <a:ext cx="8229600" cy="2680139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Investigation leads to an effective </a:t>
            </a:r>
            <a:r>
              <a:rPr lang="en-US" dirty="0" err="1" smtClean="0"/>
              <a:t>backoff</a:t>
            </a:r>
            <a:r>
              <a:rPr lang="en-US" dirty="0" smtClean="0"/>
              <a:t> rule:</a:t>
            </a:r>
          </a:p>
          <a:p>
            <a:pPr lvl="1"/>
            <a:r>
              <a:rPr lang="en-US" dirty="0" smtClean="0"/>
              <a:t>Mathew and Choi independently proposed pre-computing tied state scores</a:t>
            </a:r>
          </a:p>
          <a:p>
            <a:pPr lvl="1"/>
            <a:r>
              <a:rPr lang="en-US" dirty="0" smtClean="0"/>
              <a:t>Pre-computing scores of N frames could potentially reduce memory bandwidth by N times</a:t>
            </a:r>
          </a:p>
          <a:p>
            <a:pPr lvl="1"/>
            <a:r>
              <a:rPr lang="en-US" dirty="0" smtClean="0"/>
              <a:t>Problem:  conflicts with “deactivation” of tied-states</a:t>
            </a:r>
          </a:p>
          <a:p>
            <a:pPr lvl="1"/>
            <a:r>
              <a:rPr lang="en-US" dirty="0" smtClean="0"/>
              <a:t>Our observations: active states tend to stay active</a:t>
            </a:r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78318"/>
            <a:ext cx="8153400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20227"/>
            <a:ext cx="8410575" cy="75723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New Selection Scheme</a:t>
            </a:r>
            <a:br>
              <a:rPr lang="en-US" sz="3600" dirty="0" smtClean="0"/>
            </a:br>
            <a:r>
              <a:rPr lang="en-US" sz="2200" dirty="0" smtClean="0"/>
              <a:t>based on GMM Score Pre-Computing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41" y="1659122"/>
            <a:ext cx="8407400" cy="37169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possibilities:</a:t>
            </a:r>
          </a:p>
          <a:p>
            <a:pPr lvl="1"/>
            <a:r>
              <a:rPr lang="en-US" dirty="0" smtClean="0"/>
              <a:t>C1:  active state remains active in next frame</a:t>
            </a:r>
          </a:p>
          <a:p>
            <a:pPr lvl="1"/>
            <a:r>
              <a:rPr lang="en-US" dirty="0" smtClean="0"/>
              <a:t>C2:  active state becomes inactive</a:t>
            </a:r>
          </a:p>
          <a:p>
            <a:pPr lvl="1"/>
            <a:r>
              <a:rPr lang="en-US" dirty="0" smtClean="0"/>
              <a:t>C3:  inactive state becomes active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|C2| + |C3| &lt;&lt; |C1|  </a:t>
            </a:r>
            <a:r>
              <a:rPr lang="en-US" dirty="0" smtClean="0">
                <a:sym typeface="Wingdings" pitchFamily="2" charset="2"/>
              </a:rPr>
              <a:t> p</a:t>
            </a:r>
            <a:r>
              <a:rPr lang="en-US" dirty="0" smtClean="0"/>
              <a:t>re-computing beneficial</a:t>
            </a:r>
          </a:p>
          <a:p>
            <a:r>
              <a:rPr lang="en-US" dirty="0" smtClean="0"/>
              <a:t>|C3| &gt;&gt; 1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benefit reduced</a:t>
            </a:r>
          </a:p>
          <a:p>
            <a:pPr lvl="1"/>
            <a:r>
              <a:rPr lang="en-US" dirty="0" smtClean="0"/>
              <a:t>must load </a:t>
            </a:r>
            <a:r>
              <a:rPr lang="en-US" dirty="0" err="1" smtClean="0"/>
              <a:t>params</a:t>
            </a:r>
            <a:r>
              <a:rPr lang="en-US" dirty="0" smtClean="0"/>
              <a:t> and compute new scores</a:t>
            </a:r>
          </a:p>
          <a:p>
            <a:pPr lvl="1">
              <a:buNone/>
            </a:pPr>
            <a:endParaRPr lang="en-US" sz="1100" dirty="0" smtClean="0"/>
          </a:p>
          <a:p>
            <a:r>
              <a:rPr lang="en-US" dirty="0" smtClean="0"/>
              <a:t>Idea:  use CI scores in place of CD scores for C3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567EB9"/>
      </a:hlink>
      <a:folHlink>
        <a:srgbClr val="AA014C"/>
      </a:folHlink>
    </a:clrScheme>
    <a:fontScheme name="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1_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1432</Words>
  <Application>Microsoft Office PowerPoint</Application>
  <PresentationFormat>On-screen Show (4:3)</PresentationFormat>
  <Paragraphs>221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intel3.0-blue</vt:lpstr>
      <vt:lpstr>1_intel3.0-blue</vt:lpstr>
      <vt:lpstr>Equation</vt:lpstr>
      <vt:lpstr>Novel CI-Backoff Scheme for Real-time Embedded Speech Recognition</vt:lpstr>
      <vt:lpstr>Results</vt:lpstr>
      <vt:lpstr>Speech Recognition on Embedded Devices</vt:lpstr>
      <vt:lpstr>HMM-Based Speech Recognition</vt:lpstr>
      <vt:lpstr>Challenges of HMM-Based LVCSR  on Embedded Devices</vt:lpstr>
      <vt:lpstr>Gaussian mixture model</vt:lpstr>
      <vt:lpstr>Backing Off to CI Models</vt:lpstr>
      <vt:lpstr>A New Selection Scheme based on GMM Score Pre-Computing</vt:lpstr>
      <vt:lpstr>A New Selection Scheme based on GMM Score Pre-Computing</vt:lpstr>
      <vt:lpstr>Experimental Setup</vt:lpstr>
      <vt:lpstr>Experimental Results Four Cases</vt:lpstr>
      <vt:lpstr>Experimental Results Average Processing Time</vt:lpstr>
      <vt:lpstr>Experimental Results Memory Bandwidth</vt:lpstr>
      <vt:lpstr>Experimental Results Word Accuracy</vt:lpstr>
      <vt:lpstr>Summary and Conclusions</vt:lpstr>
      <vt:lpstr>Thank you!</vt:lpstr>
      <vt:lpstr>Slide 17</vt:lpstr>
      <vt:lpstr>Speech Recognition on Embedded Devices</vt:lpstr>
      <vt:lpstr>GMM Optimization Techniques</vt:lpstr>
      <vt:lpstr>Our Proposed Scheme: buffer-based CI Backoff</vt:lpstr>
      <vt:lpstr>Our Proposed Scheme: buffer-based CI Backoff</vt:lpstr>
      <vt:lpstr>References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Intel IT Marketing</dc:creator>
  <cp:lastModifiedBy>Tao</cp:lastModifiedBy>
  <cp:revision>180</cp:revision>
  <dcterms:created xsi:type="dcterms:W3CDTF">2005-12-21T22:20:09Z</dcterms:created>
  <dcterms:modified xsi:type="dcterms:W3CDTF">2010-04-26T02:44:35Z</dcterms:modified>
</cp:coreProperties>
</file>