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51206400" cy="31089600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Helvetica" pitchFamily="-111" charset="0"/>
        <a:ea typeface="ＭＳ Ｐゴシック" pitchFamily="-111" charset="-128"/>
        <a:cs typeface="+mn-cs"/>
      </a:defRPr>
    </a:lvl1pPr>
    <a:lvl2pPr marL="587822" algn="l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Helvetica" pitchFamily="-111" charset="0"/>
        <a:ea typeface="ＭＳ Ｐゴシック" pitchFamily="-111" charset="-128"/>
        <a:cs typeface="+mn-cs"/>
      </a:defRPr>
    </a:lvl2pPr>
    <a:lvl3pPr marL="1175644" algn="l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Helvetica" pitchFamily="-111" charset="0"/>
        <a:ea typeface="ＭＳ Ｐゴシック" pitchFamily="-111" charset="-128"/>
        <a:cs typeface="+mn-cs"/>
      </a:defRPr>
    </a:lvl3pPr>
    <a:lvl4pPr marL="1763466" algn="l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Helvetica" pitchFamily="-111" charset="0"/>
        <a:ea typeface="ＭＳ Ｐゴシック" pitchFamily="-111" charset="-128"/>
        <a:cs typeface="+mn-cs"/>
      </a:defRPr>
    </a:lvl4pPr>
    <a:lvl5pPr marL="2351288" algn="l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Helvetica" pitchFamily="-111" charset="0"/>
        <a:ea typeface="ＭＳ Ｐゴシック" pitchFamily="-111" charset="-128"/>
        <a:cs typeface="+mn-cs"/>
      </a:defRPr>
    </a:lvl5pPr>
    <a:lvl6pPr marL="2939110" algn="l" defTabSz="1175644" rtl="0" eaLnBrk="1" latinLnBrk="0" hangingPunct="1">
      <a:defRPr sz="3100" kern="1200">
        <a:solidFill>
          <a:schemeClr val="tx1"/>
        </a:solidFill>
        <a:latin typeface="Helvetica" pitchFamily="-111" charset="0"/>
        <a:ea typeface="ＭＳ Ｐゴシック" pitchFamily="-111" charset="-128"/>
        <a:cs typeface="+mn-cs"/>
      </a:defRPr>
    </a:lvl6pPr>
    <a:lvl7pPr marL="3526932" algn="l" defTabSz="1175644" rtl="0" eaLnBrk="1" latinLnBrk="0" hangingPunct="1">
      <a:defRPr sz="3100" kern="1200">
        <a:solidFill>
          <a:schemeClr val="tx1"/>
        </a:solidFill>
        <a:latin typeface="Helvetica" pitchFamily="-111" charset="0"/>
        <a:ea typeface="ＭＳ Ｐゴシック" pitchFamily="-111" charset="-128"/>
        <a:cs typeface="+mn-cs"/>
      </a:defRPr>
    </a:lvl7pPr>
    <a:lvl8pPr marL="4114754" algn="l" defTabSz="1175644" rtl="0" eaLnBrk="1" latinLnBrk="0" hangingPunct="1">
      <a:defRPr sz="3100" kern="1200">
        <a:solidFill>
          <a:schemeClr val="tx1"/>
        </a:solidFill>
        <a:latin typeface="Helvetica" pitchFamily="-111" charset="0"/>
        <a:ea typeface="ＭＳ Ｐゴシック" pitchFamily="-111" charset="-128"/>
        <a:cs typeface="+mn-cs"/>
      </a:defRPr>
    </a:lvl8pPr>
    <a:lvl9pPr marL="4702576" algn="l" defTabSz="1175644" rtl="0" eaLnBrk="1" latinLnBrk="0" hangingPunct="1">
      <a:defRPr sz="3100" kern="1200">
        <a:solidFill>
          <a:schemeClr val="tx1"/>
        </a:solidFill>
        <a:latin typeface="Helvetica" pitchFamily="-111" charset="0"/>
        <a:ea typeface="ＭＳ Ｐゴシック" pitchFamily="-111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F9F9"/>
    <a:srgbClr val="F2F2F2"/>
    <a:srgbClr val="C9C9ED"/>
    <a:srgbClr val="BE0F34"/>
    <a:srgbClr val="FFF3F3"/>
    <a:srgbClr val="333399"/>
    <a:srgbClr val="F0F0FA"/>
    <a:srgbClr val="0000FF"/>
    <a:srgbClr val="FFFFE1"/>
    <a:srgbClr val="800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73" autoAdjust="0"/>
    <p:restoredTop sz="96552" autoAdjust="0"/>
  </p:normalViewPr>
  <p:slideViewPr>
    <p:cSldViewPr snapToGrid="0" showGuides="1">
      <p:cViewPr>
        <p:scale>
          <a:sx n="25" d="100"/>
          <a:sy n="25" d="100"/>
        </p:scale>
        <p:origin x="-944" y="456"/>
      </p:cViewPr>
      <p:guideLst>
        <p:guide orient="horz" pos="19385"/>
        <p:guide orient="horz" pos="19446"/>
        <p:guide pos="3963"/>
        <p:guide pos="112"/>
        <p:guide pos="8050"/>
        <p:guide pos="29566"/>
        <p:guide pos="20158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7721" tIns="8861" rIns="17721" bIns="8861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7721" tIns="8861" rIns="17721" bIns="8861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200"/>
            </a:lvl1pPr>
          </a:lstStyle>
          <a:p>
            <a:pPr>
              <a:defRPr/>
            </a:pPr>
            <a:fld id="{1D941F17-B025-4BAA-9A7A-F5801763A34F}" type="datetime1">
              <a:rPr lang="en-US"/>
              <a:pPr>
                <a:defRPr/>
              </a:pPr>
              <a:t>2/16/13</a:t>
            </a:fld>
            <a:endParaRPr lang="en-US" dirty="0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7721" tIns="8861" rIns="17721" bIns="8861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7721" tIns="8861" rIns="17721" bIns="8861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200"/>
            </a:lvl1pPr>
          </a:lstStyle>
          <a:p>
            <a:pPr>
              <a:defRPr/>
            </a:pPr>
            <a:fld id="{7164F600-FCDE-4693-AEFA-BCE463254DD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4084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17721" tIns="8861" rIns="17721" bIns="8861" rtlCol="0"/>
          <a:lstStyle>
            <a:lvl1pPr algn="l">
              <a:defRPr sz="200"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wrap="square" lIns="17721" tIns="8861" rIns="17721" bIns="8861" numCol="1" anchor="t" anchorCtr="0" compatLnSpc="1">
            <a:prstTxWarp prst="textNoShape">
              <a:avLst/>
            </a:prstTxWarp>
          </a:bodyPr>
          <a:lstStyle>
            <a:lvl1pPr algn="r">
              <a:defRPr sz="200"/>
            </a:lvl1pPr>
          </a:lstStyle>
          <a:p>
            <a:pPr>
              <a:defRPr/>
            </a:pPr>
            <a:fld id="{718A947C-AE5D-4AA4-B479-7DBBBB3EE248}" type="datetime1">
              <a:rPr lang="en-US"/>
              <a:pPr>
                <a:defRPr/>
              </a:pPr>
              <a:t>2/16/13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35000" y="696913"/>
            <a:ext cx="57404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7721" tIns="8861" rIns="17721" bIns="8861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17721" tIns="8861" rIns="17721" bIns="8861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17721" tIns="8861" rIns="17721" bIns="8861" rtlCol="0" anchor="b"/>
          <a:lstStyle>
            <a:lvl1pPr algn="l">
              <a:defRPr sz="200"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17721" tIns="8861" rIns="17721" bIns="8861" numCol="1" anchor="b" anchorCtr="0" compatLnSpc="1">
            <a:prstTxWarp prst="textNoShape">
              <a:avLst/>
            </a:prstTxWarp>
          </a:bodyPr>
          <a:lstStyle>
            <a:lvl1pPr algn="r">
              <a:defRPr sz="200"/>
            </a:lvl1pPr>
          </a:lstStyle>
          <a:p>
            <a:pPr>
              <a:defRPr/>
            </a:pPr>
            <a:fld id="{ECB238E2-453A-49B1-BA45-8712F4F11F7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7614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587822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+mn-lt"/>
        <a:ea typeface="ＭＳ Ｐゴシック" pitchFamily="-111" charset="-128"/>
        <a:cs typeface="ＭＳ Ｐゴシック" pitchFamily="-111" charset="-128"/>
      </a:defRPr>
    </a:lvl1pPr>
    <a:lvl2pPr marL="587822" algn="l" defTabSz="587822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+mn-lt"/>
        <a:ea typeface="ＭＳ Ｐゴシック" pitchFamily="-111" charset="-128"/>
        <a:cs typeface="+mn-cs"/>
      </a:defRPr>
    </a:lvl2pPr>
    <a:lvl3pPr marL="1175644" algn="l" defTabSz="587822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+mn-lt"/>
        <a:ea typeface="ＭＳ Ｐゴシック" pitchFamily="-111" charset="-128"/>
        <a:cs typeface="+mn-cs"/>
      </a:defRPr>
    </a:lvl3pPr>
    <a:lvl4pPr marL="1763466" algn="l" defTabSz="587822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+mn-lt"/>
        <a:ea typeface="ＭＳ Ｐゴシック" pitchFamily="-111" charset="-128"/>
        <a:cs typeface="+mn-cs"/>
      </a:defRPr>
    </a:lvl4pPr>
    <a:lvl5pPr marL="2351288" algn="l" defTabSz="587822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+mn-lt"/>
        <a:ea typeface="ＭＳ Ｐゴシック" pitchFamily="-111" charset="-128"/>
        <a:cs typeface="+mn-cs"/>
      </a:defRPr>
    </a:lvl5pPr>
    <a:lvl6pPr marL="2939110" algn="l" defTabSz="58782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58782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58782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58782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35000" y="696913"/>
            <a:ext cx="57404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6B63862-3AF5-4819-AC91-87370E59704A}" type="slidenum">
              <a:rPr lang="en-US" smtClean="0"/>
              <a:pPr/>
              <a:t>1</a:t>
            </a:fld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76231" y="11590232"/>
            <a:ext cx="60936505" cy="79954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52455" y="21140209"/>
            <a:ext cx="50184050" cy="9535583"/>
          </a:xfrm>
        </p:spPr>
        <p:txBody>
          <a:bodyPr/>
          <a:lstStyle>
            <a:lvl1pPr marL="0" indent="0" algn="ctr">
              <a:buNone/>
              <a:defRPr/>
            </a:lvl1pPr>
            <a:lvl2pPr marL="587822" indent="0" algn="ctr">
              <a:buNone/>
              <a:defRPr/>
            </a:lvl2pPr>
            <a:lvl3pPr marL="1175644" indent="0" algn="ctr">
              <a:buNone/>
              <a:defRPr/>
            </a:lvl3pPr>
            <a:lvl4pPr marL="1763466" indent="0" algn="ctr">
              <a:buNone/>
              <a:defRPr/>
            </a:lvl4pPr>
            <a:lvl5pPr marL="2351288" indent="0" algn="ctr">
              <a:buNone/>
              <a:defRPr/>
            </a:lvl5pPr>
            <a:lvl6pPr marL="2939110" indent="0" algn="ctr">
              <a:buNone/>
              <a:defRPr/>
            </a:lvl6pPr>
            <a:lvl7pPr marL="3526932" indent="0" algn="ctr">
              <a:buNone/>
              <a:defRPr/>
            </a:lvl7pPr>
            <a:lvl8pPr marL="4114754" indent="0" algn="ctr">
              <a:buNone/>
              <a:defRPr/>
            </a:lvl8pPr>
            <a:lvl9pPr marL="4702576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A5ACE8-194B-4A62-B460-7281DDF9DF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1953E-9503-4DD1-99A1-32841EFF5FC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079721" y="3315865"/>
            <a:ext cx="15233015" cy="29846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76228" y="3315865"/>
            <a:ext cx="45490130" cy="29846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584F1E-8517-4ADB-85E5-800CF21BA48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FC1027-0BBD-4C87-8DBE-7F6A416B1E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2933" y="23973897"/>
            <a:ext cx="60936505" cy="7408968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2933" y="15812876"/>
            <a:ext cx="60936505" cy="8161020"/>
          </a:xfrm>
        </p:spPr>
        <p:txBody>
          <a:bodyPr anchor="b"/>
          <a:lstStyle>
            <a:lvl1pPr marL="0" indent="0">
              <a:buNone/>
              <a:defRPr sz="2600"/>
            </a:lvl1pPr>
            <a:lvl2pPr marL="587822" indent="0">
              <a:buNone/>
              <a:defRPr sz="2300"/>
            </a:lvl2pPr>
            <a:lvl3pPr marL="1175644" indent="0">
              <a:buNone/>
              <a:defRPr sz="2100"/>
            </a:lvl3pPr>
            <a:lvl4pPr marL="1763466" indent="0">
              <a:buNone/>
              <a:defRPr sz="1800"/>
            </a:lvl4pPr>
            <a:lvl5pPr marL="2351288" indent="0">
              <a:buNone/>
              <a:defRPr sz="1800"/>
            </a:lvl5pPr>
            <a:lvl6pPr marL="2939110" indent="0">
              <a:buNone/>
              <a:defRPr sz="1800"/>
            </a:lvl6pPr>
            <a:lvl7pPr marL="3526932" indent="0">
              <a:buNone/>
              <a:defRPr sz="1800"/>
            </a:lvl7pPr>
            <a:lvl8pPr marL="4114754" indent="0">
              <a:buNone/>
              <a:defRPr sz="1800"/>
            </a:lvl8pPr>
            <a:lvl9pPr marL="4702576" indent="0">
              <a:buNone/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C167A8-4CA0-4DC2-8EF9-929AD6F129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76229" y="10778809"/>
            <a:ext cx="30361572" cy="22383432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951162" y="10778809"/>
            <a:ext cx="30361573" cy="22383432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CBB099-9A7D-4ECF-9460-FE7EFB36B4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4896" y="1493308"/>
            <a:ext cx="64519175" cy="621792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84893" y="8351732"/>
            <a:ext cx="31675070" cy="3479588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84893" y="11831320"/>
            <a:ext cx="31675070" cy="21494645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417887" y="8351732"/>
            <a:ext cx="31686183" cy="3479588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417887" y="11831320"/>
            <a:ext cx="31686183" cy="21494645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E75151-BAFE-4106-AD5E-7981054C7E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B4E174-DED7-4029-8174-28A990BF0D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9E7285-BD2F-4FA3-8A94-58E11AFDC3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4893" y="1486113"/>
            <a:ext cx="23585170" cy="6320473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027948" y="1486113"/>
            <a:ext cx="40076120" cy="31839853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84893" y="7806585"/>
            <a:ext cx="23585170" cy="25519380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6CCDD1-AEC0-4305-B05E-533338B07B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50648" y="26114905"/>
            <a:ext cx="43014265" cy="3083772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050648" y="3333857"/>
            <a:ext cx="43014265" cy="22383432"/>
          </a:xfrm>
        </p:spPr>
        <p:txBody>
          <a:bodyPr lIns="523996" tIns="261999" rIns="523996" bIns="261999"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050648" y="29198677"/>
            <a:ext cx="43014265" cy="4377372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2219F9-DB05-4D39-98A9-85EC91C4B9E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40480" y="2763520"/>
            <a:ext cx="4352544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98656" tIns="199328" rIns="398656" bIns="19932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40480" y="8983240"/>
            <a:ext cx="43525440" cy="18651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98656" tIns="199328" rIns="398656" bIns="19932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40480" y="28326080"/>
            <a:ext cx="10668000" cy="2072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98656" tIns="199328" rIns="398656" bIns="199328" numCol="1" anchor="t" anchorCtr="0" compatLnSpc="1">
            <a:prstTxWarp prst="textNoShape">
              <a:avLst/>
            </a:prstTxWarp>
          </a:bodyPr>
          <a:lstStyle>
            <a:lvl1pPr>
              <a:defRPr sz="60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7495520" y="28326080"/>
            <a:ext cx="16215360" cy="2072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98656" tIns="199328" rIns="398656" bIns="199328" numCol="1" anchor="t" anchorCtr="0" compatLnSpc="1">
            <a:prstTxWarp prst="textNoShape">
              <a:avLst/>
            </a:prstTxWarp>
          </a:bodyPr>
          <a:lstStyle>
            <a:lvl1pPr algn="ctr">
              <a:defRPr sz="60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6697920" y="28326080"/>
            <a:ext cx="10668000" cy="2072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98656" tIns="199328" rIns="398656" bIns="199328" numCol="1" anchor="t" anchorCtr="0" compatLnSpc="1">
            <a:prstTxWarp prst="textNoShape">
              <a:avLst/>
            </a:prstTxWarp>
          </a:bodyPr>
          <a:lstStyle>
            <a:lvl1pPr algn="r">
              <a:defRPr sz="60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D7C10EFD-250F-4354-805C-9A21ADF9259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986169" rtl="0" eaLnBrk="0" fontAlgn="base" hangingPunct="0">
        <a:spcBef>
          <a:spcPct val="0"/>
        </a:spcBef>
        <a:spcAft>
          <a:spcPct val="0"/>
        </a:spcAft>
        <a:defRPr sz="19200">
          <a:solidFill>
            <a:schemeClr val="tx2"/>
          </a:solidFill>
          <a:latin typeface="+mj-lt"/>
          <a:ea typeface="ＭＳ Ｐゴシック" pitchFamily="-65" charset="-128"/>
          <a:cs typeface="ＭＳ Ｐゴシック" pitchFamily="-65" charset="-128"/>
        </a:defRPr>
      </a:lvl1pPr>
      <a:lvl2pPr algn="ctr" defTabSz="3986169" rtl="0" eaLnBrk="0" fontAlgn="base" hangingPunct="0">
        <a:spcBef>
          <a:spcPct val="0"/>
        </a:spcBef>
        <a:spcAft>
          <a:spcPct val="0"/>
        </a:spcAft>
        <a:defRPr sz="19200">
          <a:solidFill>
            <a:schemeClr val="tx2"/>
          </a:solidFill>
          <a:latin typeface="Times New Roman" pitchFamily="-65" charset="0"/>
          <a:ea typeface="ＭＳ Ｐゴシック" pitchFamily="-65" charset="-128"/>
          <a:cs typeface="ＭＳ Ｐゴシック" pitchFamily="-65" charset="-128"/>
        </a:defRPr>
      </a:lvl2pPr>
      <a:lvl3pPr algn="ctr" defTabSz="3986169" rtl="0" eaLnBrk="0" fontAlgn="base" hangingPunct="0">
        <a:spcBef>
          <a:spcPct val="0"/>
        </a:spcBef>
        <a:spcAft>
          <a:spcPct val="0"/>
        </a:spcAft>
        <a:defRPr sz="19200">
          <a:solidFill>
            <a:schemeClr val="tx2"/>
          </a:solidFill>
          <a:latin typeface="Times New Roman" pitchFamily="-65" charset="0"/>
          <a:ea typeface="ＭＳ Ｐゴシック" pitchFamily="-65" charset="-128"/>
          <a:cs typeface="ＭＳ Ｐゴシック" pitchFamily="-65" charset="-128"/>
        </a:defRPr>
      </a:lvl3pPr>
      <a:lvl4pPr algn="ctr" defTabSz="3986169" rtl="0" eaLnBrk="0" fontAlgn="base" hangingPunct="0">
        <a:spcBef>
          <a:spcPct val="0"/>
        </a:spcBef>
        <a:spcAft>
          <a:spcPct val="0"/>
        </a:spcAft>
        <a:defRPr sz="19200">
          <a:solidFill>
            <a:schemeClr val="tx2"/>
          </a:solidFill>
          <a:latin typeface="Times New Roman" pitchFamily="-65" charset="0"/>
          <a:ea typeface="ＭＳ Ｐゴシック" pitchFamily="-65" charset="-128"/>
          <a:cs typeface="ＭＳ Ｐゴシック" pitchFamily="-65" charset="-128"/>
        </a:defRPr>
      </a:lvl4pPr>
      <a:lvl5pPr algn="ctr" defTabSz="3986169" rtl="0" eaLnBrk="0" fontAlgn="base" hangingPunct="0">
        <a:spcBef>
          <a:spcPct val="0"/>
        </a:spcBef>
        <a:spcAft>
          <a:spcPct val="0"/>
        </a:spcAft>
        <a:defRPr sz="19200">
          <a:solidFill>
            <a:schemeClr val="tx2"/>
          </a:solidFill>
          <a:latin typeface="Times New Roman" pitchFamily="-65" charset="0"/>
          <a:ea typeface="ＭＳ Ｐゴシック" pitchFamily="-65" charset="-128"/>
          <a:cs typeface="ＭＳ Ｐゴシック" pitchFamily="-65" charset="-128"/>
        </a:defRPr>
      </a:lvl5pPr>
      <a:lvl6pPr marL="587822" algn="ctr" defTabSz="5239373" rtl="0" fontAlgn="base">
        <a:spcBef>
          <a:spcPct val="0"/>
        </a:spcBef>
        <a:spcAft>
          <a:spcPct val="0"/>
        </a:spcAft>
        <a:defRPr sz="25200">
          <a:solidFill>
            <a:schemeClr val="tx2"/>
          </a:solidFill>
          <a:latin typeface="Times New Roman" pitchFamily="-65" charset="0"/>
        </a:defRPr>
      </a:lvl6pPr>
      <a:lvl7pPr marL="1175644" algn="ctr" defTabSz="5239373" rtl="0" fontAlgn="base">
        <a:spcBef>
          <a:spcPct val="0"/>
        </a:spcBef>
        <a:spcAft>
          <a:spcPct val="0"/>
        </a:spcAft>
        <a:defRPr sz="25200">
          <a:solidFill>
            <a:schemeClr val="tx2"/>
          </a:solidFill>
          <a:latin typeface="Times New Roman" pitchFamily="-65" charset="0"/>
        </a:defRPr>
      </a:lvl7pPr>
      <a:lvl8pPr marL="1763466" algn="ctr" defTabSz="5239373" rtl="0" fontAlgn="base">
        <a:spcBef>
          <a:spcPct val="0"/>
        </a:spcBef>
        <a:spcAft>
          <a:spcPct val="0"/>
        </a:spcAft>
        <a:defRPr sz="25200">
          <a:solidFill>
            <a:schemeClr val="tx2"/>
          </a:solidFill>
          <a:latin typeface="Times New Roman" pitchFamily="-65" charset="0"/>
        </a:defRPr>
      </a:lvl8pPr>
      <a:lvl9pPr marL="2351288" algn="ctr" defTabSz="5239373" rtl="0" fontAlgn="base">
        <a:spcBef>
          <a:spcPct val="0"/>
        </a:spcBef>
        <a:spcAft>
          <a:spcPct val="0"/>
        </a:spcAft>
        <a:defRPr sz="25200">
          <a:solidFill>
            <a:schemeClr val="tx2"/>
          </a:solidFill>
          <a:latin typeface="Times New Roman" pitchFamily="-65" charset="0"/>
        </a:defRPr>
      </a:lvl9pPr>
    </p:titleStyle>
    <p:bodyStyle>
      <a:lvl1pPr marL="1496089" indent="-1496089" algn="l" defTabSz="3986169" rtl="0" eaLnBrk="0" fontAlgn="base" hangingPunct="0">
        <a:spcBef>
          <a:spcPct val="20000"/>
        </a:spcBef>
        <a:spcAft>
          <a:spcPct val="0"/>
        </a:spcAft>
        <a:buChar char="•"/>
        <a:defRPr sz="14000">
          <a:solidFill>
            <a:schemeClr val="tx1"/>
          </a:solidFill>
          <a:latin typeface="+mn-lt"/>
          <a:ea typeface="ＭＳ Ｐゴシック" pitchFamily="-65" charset="-128"/>
          <a:cs typeface="ＭＳ Ｐゴシック" pitchFamily="-65" charset="-128"/>
        </a:defRPr>
      </a:lvl1pPr>
      <a:lvl2pPr marL="3239145" indent="-1245040" algn="l" defTabSz="3986169" rtl="0" eaLnBrk="0" fontAlgn="base" hangingPunct="0">
        <a:spcBef>
          <a:spcPct val="20000"/>
        </a:spcBef>
        <a:spcAft>
          <a:spcPct val="0"/>
        </a:spcAft>
        <a:buChar char="–"/>
        <a:defRPr sz="12200">
          <a:solidFill>
            <a:schemeClr val="tx1"/>
          </a:solidFill>
          <a:latin typeface="+mn-lt"/>
          <a:ea typeface="ＭＳ Ｐゴシック" pitchFamily="-65" charset="-128"/>
        </a:defRPr>
      </a:lvl2pPr>
      <a:lvl3pPr marL="4982201" indent="-996032" algn="l" defTabSz="3986169" rtl="0" eaLnBrk="0" fontAlgn="base" hangingPunct="0">
        <a:spcBef>
          <a:spcPct val="20000"/>
        </a:spcBef>
        <a:spcAft>
          <a:spcPct val="0"/>
        </a:spcAft>
        <a:buChar char="•"/>
        <a:defRPr sz="10400">
          <a:solidFill>
            <a:schemeClr val="tx1"/>
          </a:solidFill>
          <a:latin typeface="+mn-lt"/>
          <a:ea typeface="ＭＳ Ｐゴシック" pitchFamily="-65" charset="-128"/>
        </a:defRPr>
      </a:lvl3pPr>
      <a:lvl4pPr marL="6976305" indent="-996032" algn="l" defTabSz="3986169" rtl="0" eaLnBrk="0" fontAlgn="base" hangingPunct="0">
        <a:spcBef>
          <a:spcPct val="20000"/>
        </a:spcBef>
        <a:spcAft>
          <a:spcPct val="0"/>
        </a:spcAft>
        <a:buChar char="–"/>
        <a:defRPr sz="8700">
          <a:solidFill>
            <a:schemeClr val="tx1"/>
          </a:solidFill>
          <a:latin typeface="+mn-lt"/>
          <a:ea typeface="ＭＳ Ｐゴシック" pitchFamily="-65" charset="-128"/>
        </a:defRPr>
      </a:lvl4pPr>
      <a:lvl5pPr marL="8968368" indent="-993991" algn="l" defTabSz="3986169" rtl="0" eaLnBrk="0" fontAlgn="base" hangingPunct="0">
        <a:spcBef>
          <a:spcPct val="20000"/>
        </a:spcBef>
        <a:spcAft>
          <a:spcPct val="0"/>
        </a:spcAft>
        <a:buChar char="»"/>
        <a:defRPr sz="8700">
          <a:solidFill>
            <a:schemeClr val="tx1"/>
          </a:solidFill>
          <a:latin typeface="+mn-lt"/>
          <a:ea typeface="ＭＳ Ｐゴシック" pitchFamily="-65" charset="-128"/>
        </a:defRPr>
      </a:lvl5pPr>
      <a:lvl6pPr marL="12376920" indent="-1308313" algn="l" defTabSz="5239373" rtl="0" fontAlgn="base">
        <a:spcBef>
          <a:spcPct val="20000"/>
        </a:spcBef>
        <a:spcAft>
          <a:spcPct val="0"/>
        </a:spcAft>
        <a:buChar char="»"/>
        <a:defRPr sz="11400">
          <a:solidFill>
            <a:schemeClr val="tx1"/>
          </a:solidFill>
          <a:latin typeface="+mn-lt"/>
          <a:ea typeface="ＭＳ Ｐゴシック" pitchFamily="-65" charset="-128"/>
        </a:defRPr>
      </a:lvl6pPr>
      <a:lvl7pPr marL="12964742" indent="-1308313" algn="l" defTabSz="5239373" rtl="0" fontAlgn="base">
        <a:spcBef>
          <a:spcPct val="20000"/>
        </a:spcBef>
        <a:spcAft>
          <a:spcPct val="0"/>
        </a:spcAft>
        <a:buChar char="»"/>
        <a:defRPr sz="11400">
          <a:solidFill>
            <a:schemeClr val="tx1"/>
          </a:solidFill>
          <a:latin typeface="+mn-lt"/>
          <a:ea typeface="ＭＳ Ｐゴシック" pitchFamily="-65" charset="-128"/>
        </a:defRPr>
      </a:lvl7pPr>
      <a:lvl8pPr marL="13552564" indent="-1308313" algn="l" defTabSz="5239373" rtl="0" fontAlgn="base">
        <a:spcBef>
          <a:spcPct val="20000"/>
        </a:spcBef>
        <a:spcAft>
          <a:spcPct val="0"/>
        </a:spcAft>
        <a:buChar char="»"/>
        <a:defRPr sz="11400">
          <a:solidFill>
            <a:schemeClr val="tx1"/>
          </a:solidFill>
          <a:latin typeface="+mn-lt"/>
          <a:ea typeface="ＭＳ Ｐゴシック" pitchFamily="-65" charset="-128"/>
        </a:defRPr>
      </a:lvl8pPr>
      <a:lvl9pPr marL="14140386" indent="-1308313" algn="l" defTabSz="5239373" rtl="0" fontAlgn="base">
        <a:spcBef>
          <a:spcPct val="20000"/>
        </a:spcBef>
        <a:spcAft>
          <a:spcPct val="0"/>
        </a:spcAft>
        <a:buChar char="»"/>
        <a:defRPr sz="11400"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587822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587822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587822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587822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587822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587822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587822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587822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587822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4" Type="http://schemas.openxmlformats.org/officeDocument/2006/relationships/image" Target="../media/image1.jpeg"/><Relationship Id="rId5" Type="http://schemas.openxmlformats.org/officeDocument/2006/relationships/image" Target="../media/image2.png"/><Relationship Id="rId6" Type="http://schemas.openxmlformats.org/officeDocument/2006/relationships/image" Target="../media/image3.jpg"/><Relationship Id="rId7" Type="http://schemas.openxmlformats.org/officeDocument/2006/relationships/image" Target="../media/image4.jpg"/><Relationship Id="rId8" Type="http://schemas.openxmlformats.org/officeDocument/2006/relationships/image" Target="../media/image5.jpeg"/><Relationship Id="rId9" Type="http://schemas.openxmlformats.org/officeDocument/2006/relationships/image" Target="../media/image6.png"/><Relationship Id="rId1" Type="http://schemas.openxmlformats.org/officeDocument/2006/relationships/themeOverride" Target="../theme/themeOverride1.xml"/><Relationship Id="rId2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 Box 7"/>
          <p:cNvSpPr txBox="1">
            <a:spLocks noChangeArrowheads="1"/>
          </p:cNvSpPr>
          <p:nvPr/>
        </p:nvSpPr>
        <p:spPr bwMode="auto">
          <a:xfrm>
            <a:off x="26035644" y="18024634"/>
            <a:ext cx="11887200" cy="12801600"/>
          </a:xfrm>
          <a:prstGeom prst="rect">
            <a:avLst/>
          </a:prstGeom>
          <a:solidFill>
            <a:schemeClr val="bg1"/>
          </a:solidFill>
          <a:ln w="12700">
            <a:solidFill>
              <a:srgbClr val="BE0F34"/>
            </a:solidFill>
            <a:miter lim="800000"/>
            <a:headEnd/>
            <a:tailEnd/>
          </a:ln>
          <a:effectLst>
            <a:outerShdw blurRad="139700" dist="139700" dir="2700000" algn="tl" rotWithShape="0">
              <a:srgbClr val="BE0F34">
                <a:alpha val="40000"/>
              </a:srgbClr>
            </a:outerShdw>
          </a:effectLst>
        </p:spPr>
        <p:txBody>
          <a:bodyPr lIns="457200" tIns="45720" rIns="457200" bIns="45720"/>
          <a:lstStyle/>
          <a:p>
            <a:pPr defTabSz="893979">
              <a:spcAft>
                <a:spcPts val="31800"/>
              </a:spcAft>
              <a:tabLst>
                <a:tab pos="489852" algn="l"/>
              </a:tabLst>
              <a:defRPr/>
            </a:pPr>
            <a:r>
              <a:rPr lang="en-US" sz="4800" b="1" dirty="0" smtClean="0">
                <a:solidFill>
                  <a:srgbClr val="333399"/>
                </a:solidFill>
                <a:latin typeface="Arial" pitchFamily="34" charset="0"/>
                <a:cs typeface="Arial" pitchFamily="34" charset="0"/>
              </a:rPr>
              <a:t>Experimentation</a:t>
            </a:r>
            <a:endParaRPr lang="en-US" sz="3600" b="1" dirty="0" smtClean="0">
              <a:latin typeface="Arial" pitchFamily="34" charset="0"/>
              <a:cs typeface="Arial" pitchFamily="34" charset="0"/>
            </a:endParaRPr>
          </a:p>
          <a:p>
            <a:pPr marL="457200" lvl="1" indent="-457200" defTabSz="893979">
              <a:spcBef>
                <a:spcPts val="0"/>
              </a:spcBef>
              <a:spcAft>
                <a:spcPts val="1800"/>
              </a:spcAft>
              <a:buFont typeface="Arial" pitchFamily="34" charset="0"/>
              <a:buChar char="•"/>
              <a:tabLst>
                <a:tab pos="489852" algn="l"/>
              </a:tabLst>
              <a:defRPr/>
            </a:pP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Duration is the most significant feature with around 40% correlation.</a:t>
            </a:r>
            <a:endParaRPr lang="en-US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527" name="Text Box 114"/>
          <p:cNvSpPr txBox="1">
            <a:spLocks noChangeArrowheads="1"/>
          </p:cNvSpPr>
          <p:nvPr/>
        </p:nvSpPr>
        <p:spPr bwMode="auto">
          <a:xfrm>
            <a:off x="13196886" y="4528147"/>
            <a:ext cx="11887200" cy="12801600"/>
          </a:xfrm>
          <a:prstGeom prst="rect">
            <a:avLst/>
          </a:prstGeom>
          <a:solidFill>
            <a:schemeClr val="bg1"/>
          </a:solidFill>
          <a:ln w="12700">
            <a:solidFill>
              <a:srgbClr val="BE0F34"/>
            </a:solidFill>
            <a:miter lim="800000"/>
            <a:headEnd/>
            <a:tailEnd/>
          </a:ln>
          <a:effectLst>
            <a:outerShdw blurRad="139700" dist="139700" dir="2700000" algn="tl" rotWithShape="0">
              <a:srgbClr val="BE0F34">
                <a:alpha val="40000"/>
              </a:srgbClr>
            </a:outerShdw>
          </a:effectLst>
        </p:spPr>
        <p:txBody>
          <a:bodyPr lIns="457200" tIns="45720" rIns="457200" bIns="45720"/>
          <a:lstStyle/>
          <a:p>
            <a:pPr defTabSz="893979">
              <a:spcAft>
                <a:spcPts val="1800"/>
              </a:spcAft>
              <a:tabLst>
                <a:tab pos="489852" algn="l"/>
              </a:tabLst>
              <a:defRPr/>
            </a:pPr>
            <a:r>
              <a:rPr lang="en-US" sz="4800" b="1" dirty="0" smtClean="0">
                <a:solidFill>
                  <a:srgbClr val="333399"/>
                </a:solidFill>
                <a:latin typeface="Arial" pitchFamily="34" charset="0"/>
                <a:cs typeface="Arial" pitchFamily="34" charset="0"/>
              </a:rPr>
              <a:t>Core Features</a:t>
            </a:r>
            <a:endParaRPr lang="en-US" sz="3600" b="1" dirty="0" smtClean="0">
              <a:latin typeface="Arial" pitchFamily="34" charset="0"/>
              <a:cs typeface="Arial" pitchFamily="34" charset="0"/>
            </a:endParaRPr>
          </a:p>
          <a:p>
            <a:pPr defTabSz="893979">
              <a:spcBef>
                <a:spcPts val="0"/>
              </a:spcBef>
              <a:spcAft>
                <a:spcPts val="1800"/>
              </a:spcAft>
              <a:tabLst>
                <a:tab pos="489852" algn="l"/>
              </a:tabLst>
              <a:defRPr/>
            </a:pPr>
            <a:endParaRPr lang="en-US" sz="3600" b="1" dirty="0">
              <a:latin typeface="Arial" pitchFamily="34" charset="0"/>
              <a:cs typeface="Arial" pitchFamily="34" charset="0"/>
            </a:endParaRPr>
          </a:p>
          <a:p>
            <a:pPr defTabSz="893979">
              <a:spcBef>
                <a:spcPts val="0"/>
              </a:spcBef>
              <a:spcAft>
                <a:spcPts val="1800"/>
              </a:spcAft>
              <a:tabLst>
                <a:tab pos="489852" algn="l"/>
              </a:tabLst>
              <a:defRPr/>
            </a:pPr>
            <a:endParaRPr lang="en-US" sz="3600" b="1" dirty="0">
              <a:latin typeface="Arial" pitchFamily="34" charset="0"/>
              <a:cs typeface="Arial" pitchFamily="34" charset="0"/>
            </a:endParaRPr>
          </a:p>
          <a:p>
            <a:pPr defTabSz="893979">
              <a:spcBef>
                <a:spcPts val="0"/>
              </a:spcBef>
              <a:spcAft>
                <a:spcPts val="1800"/>
              </a:spcAft>
              <a:tabLst>
                <a:tab pos="489852" algn="l"/>
              </a:tabLst>
              <a:defRPr/>
            </a:pPr>
            <a:endParaRPr lang="en-US" sz="3600" b="1" dirty="0" smtClean="0">
              <a:latin typeface="Arial" pitchFamily="34" charset="0"/>
              <a:cs typeface="Arial" pitchFamily="34" charset="0"/>
            </a:endParaRPr>
          </a:p>
          <a:p>
            <a:pPr defTabSz="893979">
              <a:spcBef>
                <a:spcPts val="0"/>
              </a:spcBef>
              <a:spcAft>
                <a:spcPts val="1800"/>
              </a:spcAft>
              <a:tabLst>
                <a:tab pos="489852" algn="l"/>
              </a:tabLst>
              <a:defRPr/>
            </a:pPr>
            <a:endParaRPr lang="en-US" sz="3600" b="1" dirty="0">
              <a:latin typeface="Arial" pitchFamily="34" charset="0"/>
              <a:cs typeface="Arial" pitchFamily="34" charset="0"/>
            </a:endParaRPr>
          </a:p>
          <a:p>
            <a:pPr defTabSz="893979">
              <a:spcBef>
                <a:spcPts val="0"/>
              </a:spcBef>
              <a:spcAft>
                <a:spcPts val="1800"/>
              </a:spcAft>
              <a:tabLst>
                <a:tab pos="489852" algn="l"/>
              </a:tabLst>
              <a:defRPr/>
            </a:pPr>
            <a:endParaRPr lang="en-US" sz="3600" b="1" dirty="0" smtClean="0">
              <a:latin typeface="Arial" pitchFamily="34" charset="0"/>
              <a:cs typeface="Arial" pitchFamily="34" charset="0"/>
            </a:endParaRPr>
          </a:p>
          <a:p>
            <a:pPr defTabSz="893979">
              <a:spcBef>
                <a:spcPts val="0"/>
              </a:spcBef>
              <a:spcAft>
                <a:spcPts val="1800"/>
              </a:spcAft>
              <a:tabLst>
                <a:tab pos="489852" algn="l"/>
              </a:tabLst>
              <a:defRPr/>
            </a:pPr>
            <a:endParaRPr lang="en-US" sz="3600" b="1" dirty="0" smtClean="0">
              <a:latin typeface="Arial" pitchFamily="34" charset="0"/>
              <a:cs typeface="Arial" pitchFamily="34" charset="0"/>
            </a:endParaRPr>
          </a:p>
          <a:p>
            <a:pPr defTabSz="893979">
              <a:spcBef>
                <a:spcPts val="0"/>
              </a:spcBef>
              <a:spcAft>
                <a:spcPts val="1800"/>
              </a:spcAft>
              <a:tabLst>
                <a:tab pos="489852" algn="l"/>
              </a:tabLst>
              <a:defRPr/>
            </a:pPr>
            <a:endParaRPr lang="en-US" sz="3600" b="1" dirty="0">
              <a:latin typeface="Arial" pitchFamily="34" charset="0"/>
              <a:cs typeface="Arial" pitchFamily="34" charset="0"/>
            </a:endParaRPr>
          </a:p>
          <a:p>
            <a:pPr defTabSz="893979">
              <a:spcBef>
                <a:spcPts val="0"/>
              </a:spcBef>
              <a:spcAft>
                <a:spcPts val="1800"/>
              </a:spcAft>
              <a:tabLst>
                <a:tab pos="489852" algn="l"/>
              </a:tabLst>
              <a:defRPr/>
            </a:pPr>
            <a:endParaRPr lang="en-US" sz="3600" b="1" dirty="0" smtClean="0">
              <a:latin typeface="Arial" pitchFamily="34" charset="0"/>
              <a:cs typeface="Arial" pitchFamily="34" charset="0"/>
            </a:endParaRPr>
          </a:p>
          <a:p>
            <a:pPr defTabSz="893979">
              <a:spcBef>
                <a:spcPts val="0"/>
              </a:spcBef>
              <a:spcAft>
                <a:spcPts val="1800"/>
              </a:spcAft>
              <a:tabLst>
                <a:tab pos="489852" algn="l"/>
              </a:tabLst>
              <a:defRPr/>
            </a:pPr>
            <a:endParaRPr lang="en-US" sz="3600" b="1" dirty="0">
              <a:latin typeface="Arial" pitchFamily="34" charset="0"/>
              <a:cs typeface="Arial" pitchFamily="34" charset="0"/>
            </a:endParaRPr>
          </a:p>
          <a:p>
            <a:pPr defTabSz="893979">
              <a:spcBef>
                <a:spcPts val="0"/>
              </a:spcBef>
              <a:spcAft>
                <a:spcPts val="1800"/>
              </a:spcAft>
              <a:tabLst>
                <a:tab pos="489852" algn="l"/>
              </a:tabLst>
              <a:defRPr/>
            </a:pPr>
            <a:endParaRPr lang="en-US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Text Box 7"/>
          <p:cNvSpPr txBox="1">
            <a:spLocks noChangeArrowheads="1"/>
          </p:cNvSpPr>
          <p:nvPr/>
        </p:nvSpPr>
        <p:spPr bwMode="auto">
          <a:xfrm>
            <a:off x="13196301" y="17983200"/>
            <a:ext cx="11887200" cy="12801600"/>
          </a:xfrm>
          <a:prstGeom prst="rect">
            <a:avLst/>
          </a:prstGeom>
          <a:solidFill>
            <a:schemeClr val="bg1"/>
          </a:solidFill>
          <a:ln w="12700">
            <a:solidFill>
              <a:srgbClr val="BE0F34"/>
            </a:solidFill>
            <a:miter lim="800000"/>
            <a:headEnd/>
            <a:tailEnd/>
          </a:ln>
          <a:effectLst>
            <a:outerShdw blurRad="139700" dist="139700" dir="2700000" algn="tl" rotWithShape="0">
              <a:srgbClr val="BE0F34">
                <a:alpha val="40000"/>
              </a:srgbClr>
            </a:outerShdw>
          </a:effectLst>
        </p:spPr>
        <p:txBody>
          <a:bodyPr lIns="457200" tIns="45720" rIns="457200" bIns="45720"/>
          <a:lstStyle/>
          <a:p>
            <a:pPr defTabSz="893979">
              <a:spcAft>
                <a:spcPts val="1800"/>
              </a:spcAft>
              <a:tabLst>
                <a:tab pos="489852" algn="l"/>
              </a:tabLst>
              <a:defRPr/>
            </a:pPr>
            <a:r>
              <a:rPr lang="en-US" sz="4800" b="1" dirty="0" smtClean="0">
                <a:solidFill>
                  <a:srgbClr val="333399"/>
                </a:solidFill>
                <a:latin typeface="Arial" pitchFamily="34" charset="0"/>
                <a:cs typeface="Arial" pitchFamily="34" charset="0"/>
              </a:rPr>
              <a:t>Machine Learning Algorithms </a:t>
            </a:r>
            <a:endParaRPr lang="en-US" sz="4800" b="1" dirty="0">
              <a:solidFill>
                <a:srgbClr val="333399"/>
              </a:solidFill>
              <a:latin typeface="Arial" pitchFamily="34" charset="0"/>
              <a:cs typeface="Arial" pitchFamily="34" charset="0"/>
            </a:endParaRPr>
          </a:p>
          <a:p>
            <a:pPr marL="440867" indent="-440867" defTabSz="893979">
              <a:spcBef>
                <a:spcPts val="0"/>
              </a:spcBef>
              <a:spcAft>
                <a:spcPts val="1800"/>
              </a:spcAft>
              <a:buFont typeface="Arial" pitchFamily="34" charset="0"/>
              <a:buChar char="•"/>
              <a:tabLst>
                <a:tab pos="489852" algn="l"/>
              </a:tabLst>
              <a:defRPr/>
            </a:pP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Machine 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learning algorithms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used to 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learn the relationship between a phonetic representation of a word and its word error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rate (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WER)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440867" indent="-440867" defTabSz="893979">
              <a:spcBef>
                <a:spcPts val="0"/>
              </a:spcBef>
              <a:spcAft>
                <a:spcPts val="1800"/>
              </a:spcAft>
              <a:buFont typeface="Arial" pitchFamily="34" charset="0"/>
              <a:buChar char="•"/>
              <a:tabLst>
                <a:tab pos="489852" algn="l"/>
              </a:tabLst>
              <a:defRPr/>
            </a:pPr>
            <a:endParaRPr lang="en-US" sz="3600" b="1" dirty="0">
              <a:latin typeface="Arial" pitchFamily="34" charset="0"/>
              <a:cs typeface="Arial" pitchFamily="34" charset="0"/>
            </a:endParaRPr>
          </a:p>
          <a:p>
            <a:pPr marL="440867" indent="-440867" defTabSz="893979">
              <a:spcBef>
                <a:spcPts val="0"/>
              </a:spcBef>
              <a:spcAft>
                <a:spcPts val="1800"/>
              </a:spcAft>
              <a:buFont typeface="Arial" pitchFamily="34" charset="0"/>
              <a:buChar char="•"/>
              <a:tabLst>
                <a:tab pos="489852" algn="l"/>
              </a:tabLst>
              <a:defRPr/>
            </a:pPr>
            <a:endParaRPr lang="en-US" sz="3600" b="1" dirty="0">
              <a:latin typeface="Arial" pitchFamily="34" charset="0"/>
              <a:cs typeface="Arial" pitchFamily="34" charset="0"/>
            </a:endParaRPr>
          </a:p>
          <a:p>
            <a:pPr marL="440867" indent="-440867" defTabSz="893979">
              <a:spcBef>
                <a:spcPts val="0"/>
              </a:spcBef>
              <a:spcAft>
                <a:spcPts val="1800"/>
              </a:spcAft>
              <a:buFont typeface="Arial" pitchFamily="34" charset="0"/>
              <a:buChar char="•"/>
              <a:tabLst>
                <a:tab pos="489852" algn="l"/>
              </a:tabLst>
              <a:defRPr/>
            </a:pPr>
            <a:endParaRPr lang="en-US" sz="3600" b="1" dirty="0" smtClean="0">
              <a:latin typeface="Arial" pitchFamily="34" charset="0"/>
              <a:cs typeface="Arial" pitchFamily="34" charset="0"/>
            </a:endParaRPr>
          </a:p>
          <a:p>
            <a:pPr marL="440867" indent="-440867" defTabSz="893979">
              <a:spcBef>
                <a:spcPts val="0"/>
              </a:spcBef>
              <a:spcAft>
                <a:spcPts val="1800"/>
              </a:spcAft>
              <a:buFont typeface="Arial" pitchFamily="34" charset="0"/>
              <a:buChar char="•"/>
              <a:tabLst>
                <a:tab pos="489852" algn="l"/>
              </a:tabLst>
              <a:defRPr/>
            </a:pPr>
            <a:endParaRPr lang="en-US" sz="3600" b="1" dirty="0">
              <a:latin typeface="Arial" pitchFamily="34" charset="0"/>
              <a:cs typeface="Arial" pitchFamily="34" charset="0"/>
            </a:endParaRPr>
          </a:p>
          <a:p>
            <a:pPr marL="440867" indent="-440867" defTabSz="893979">
              <a:spcBef>
                <a:spcPts val="0"/>
              </a:spcBef>
              <a:spcAft>
                <a:spcPts val="1800"/>
              </a:spcAft>
              <a:buFont typeface="Arial" pitchFamily="34" charset="0"/>
              <a:buChar char="•"/>
              <a:tabLst>
                <a:tab pos="489852" algn="l"/>
              </a:tabLst>
              <a:defRPr/>
            </a:pP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The score is defined based on average WER predicted for a word:  </a:t>
            </a:r>
          </a:p>
          <a:p>
            <a:pPr lvl="4" defTabSz="893979">
              <a:spcBef>
                <a:spcPts val="0"/>
              </a:spcBef>
              <a:spcAft>
                <a:spcPts val="1800"/>
              </a:spcAft>
              <a:tabLst>
                <a:tab pos="489852" algn="l"/>
              </a:tabLst>
              <a:defRPr/>
            </a:pPr>
            <a:r>
              <a:rPr lang="en-US" sz="3600" b="1" dirty="0" smtClean="0">
                <a:solidFill>
                  <a:srgbClr val="333399"/>
                </a:solidFill>
                <a:latin typeface="Arial" pitchFamily="34" charset="0"/>
                <a:cs typeface="Arial" pitchFamily="34" charset="0"/>
              </a:rPr>
              <a:t>Strength Score = 1 − WER</a:t>
            </a:r>
          </a:p>
          <a:p>
            <a:pPr marL="440867" indent="-440867" defTabSz="893979">
              <a:spcBef>
                <a:spcPts val="0"/>
              </a:spcBef>
              <a:spcAft>
                <a:spcPts val="1800"/>
              </a:spcAft>
              <a:buFont typeface="Arial" pitchFamily="34" charset="0"/>
              <a:buChar char="•"/>
              <a:tabLst>
                <a:tab pos="489852" algn="l"/>
              </a:tabLst>
              <a:defRPr/>
            </a:pP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Algorithms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: Linear Regression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, Feed-Forward Neural 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Network, Regression Tree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and K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-nearest neighbors (KNN) in the phonetic space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440867" indent="-440867" defTabSz="893979">
              <a:spcBef>
                <a:spcPts val="0"/>
              </a:spcBef>
              <a:spcAft>
                <a:spcPts val="1800"/>
              </a:spcAft>
              <a:buFont typeface="Arial" pitchFamily="34" charset="0"/>
              <a:buChar char="•"/>
              <a:tabLst>
                <a:tab pos="489852" algn="l"/>
              </a:tabLst>
              <a:defRPr/>
            </a:pPr>
            <a:r>
              <a:rPr lang="en-US" sz="3600" b="1" dirty="0">
                <a:latin typeface="Arial" pitchFamily="34" charset="0"/>
                <a:cs typeface="Arial" pitchFamily="34" charset="0"/>
              </a:rPr>
              <a:t>Preprocessing includes whitening using singular value decomposition (SVD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).</a:t>
            </a:r>
          </a:p>
          <a:p>
            <a:pPr marL="440867" indent="-440867" defTabSz="893979">
              <a:spcBef>
                <a:spcPts val="0"/>
              </a:spcBef>
              <a:spcAft>
                <a:spcPts val="1800"/>
              </a:spcAft>
              <a:buFont typeface="Arial" pitchFamily="34" charset="0"/>
              <a:buChar char="•"/>
              <a:tabLst>
                <a:tab pos="489852" algn="l"/>
              </a:tabLst>
              <a:defRPr/>
            </a:pP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Two-layer, 30-neuron neural 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n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etwork that used back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-propagation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for training.</a:t>
            </a:r>
            <a:endParaRPr lang="en-US" sz="3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4" name="Picture 53" descr="Description: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97" t="1628" r="7355" b="2455"/>
          <a:stretch>
            <a:fillRect/>
          </a:stretch>
        </p:blipFill>
        <p:spPr bwMode="auto">
          <a:xfrm>
            <a:off x="27383970" y="24490712"/>
            <a:ext cx="9189264" cy="482619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Rectangle 55"/>
          <p:cNvSpPr/>
          <p:nvPr/>
        </p:nvSpPr>
        <p:spPr>
          <a:xfrm>
            <a:off x="26052220" y="29652658"/>
            <a:ext cx="1186500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274320" rIns="274320">
            <a:spAutoFit/>
          </a:bodyPr>
          <a:lstStyle/>
          <a:p>
            <a:pPr defTabSz="695325"/>
            <a:r>
              <a:rPr lang="en-US" sz="2800" b="1" dirty="0">
                <a:latin typeface="Arial" pitchFamily="34" charset="0"/>
                <a:cs typeface="Arial" pitchFamily="34" charset="0"/>
              </a:rPr>
              <a:t>Figure 4. The relationship between duration and error rate shows that longer words generally result in better performance.</a:t>
            </a:r>
          </a:p>
        </p:txBody>
      </p:sp>
      <p:sp>
        <p:nvSpPr>
          <p:cNvPr id="42" name="Text Box 7"/>
          <p:cNvSpPr txBox="1">
            <a:spLocks noChangeArrowheads="1"/>
          </p:cNvSpPr>
          <p:nvPr/>
        </p:nvSpPr>
        <p:spPr bwMode="auto">
          <a:xfrm>
            <a:off x="26035154" y="4528147"/>
            <a:ext cx="24780549" cy="12801600"/>
          </a:xfrm>
          <a:prstGeom prst="rect">
            <a:avLst/>
          </a:prstGeom>
          <a:solidFill>
            <a:schemeClr val="bg1"/>
          </a:solidFill>
          <a:ln w="12700">
            <a:solidFill>
              <a:srgbClr val="BE0F34"/>
            </a:solidFill>
            <a:miter lim="800000"/>
            <a:headEnd/>
            <a:tailEnd/>
          </a:ln>
          <a:effectLst>
            <a:outerShdw blurRad="139700" dist="139700" dir="2700000" algn="tl" rotWithShape="0">
              <a:srgbClr val="BE0F34">
                <a:alpha val="40000"/>
              </a:srgbClr>
            </a:outerShdw>
          </a:effectLst>
        </p:spPr>
        <p:txBody>
          <a:bodyPr lIns="457200" tIns="45720" rIns="457200" bIns="45720"/>
          <a:lstStyle/>
          <a:p>
            <a:pPr defTabSz="893979">
              <a:spcAft>
                <a:spcPts val="4800"/>
              </a:spcAft>
              <a:tabLst>
                <a:tab pos="489852" algn="l"/>
              </a:tabLst>
              <a:defRPr/>
            </a:pPr>
            <a:r>
              <a:rPr lang="en-US" sz="4800" b="1" dirty="0" smtClean="0">
                <a:solidFill>
                  <a:srgbClr val="333399"/>
                </a:solidFill>
                <a:latin typeface="Arial" pitchFamily="34" charset="0"/>
                <a:cs typeface="Arial" pitchFamily="34" charset="0"/>
              </a:rPr>
              <a:t>Results</a:t>
            </a:r>
          </a:p>
          <a:p>
            <a:pPr marL="471488" indent="-471488" defTabSz="893979">
              <a:spcAft>
                <a:spcPts val="1800"/>
              </a:spcAft>
              <a:buFont typeface="Arial"/>
              <a:buChar char="•"/>
              <a:tabLst>
                <a:tab pos="1958975" algn="l"/>
              </a:tabLst>
              <a:defRPr/>
            </a:pPr>
            <a:endParaRPr lang="en-US" sz="3600" b="1" dirty="0" smtClean="0">
              <a:latin typeface="Arial"/>
              <a:cs typeface="Arial"/>
            </a:endParaRPr>
          </a:p>
          <a:p>
            <a:pPr marL="471488" indent="-471488" defTabSz="893979">
              <a:spcAft>
                <a:spcPts val="1800"/>
              </a:spcAft>
              <a:buFont typeface="Arial"/>
              <a:buChar char="•"/>
              <a:tabLst>
                <a:tab pos="1958975" algn="l"/>
              </a:tabLst>
              <a:defRPr/>
            </a:pPr>
            <a:endParaRPr lang="en-US" sz="3600" b="1" dirty="0">
              <a:latin typeface="Arial"/>
              <a:cs typeface="Arial"/>
            </a:endParaRPr>
          </a:p>
          <a:p>
            <a:pPr marL="685800" indent="-685800" defTabSz="893979">
              <a:spcAft>
                <a:spcPts val="1800"/>
              </a:spcAft>
              <a:buFont typeface="Arial"/>
              <a:buChar char="•"/>
              <a:tabLst>
                <a:tab pos="489852" algn="l"/>
              </a:tabLst>
              <a:defRPr/>
            </a:pPr>
            <a:endParaRPr lang="en-US" sz="4800" b="1" dirty="0">
              <a:solidFill>
                <a:srgbClr val="33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44116310" y="15705666"/>
            <a:ext cx="6400800" cy="8617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hangingPunct="0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Table 2.  KNN’s predictions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correlate well with reference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WER. 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Text Box 7"/>
          <p:cNvSpPr txBox="1">
            <a:spLocks noChangeArrowheads="1"/>
          </p:cNvSpPr>
          <p:nvPr/>
        </p:nvSpPr>
        <p:spPr bwMode="auto">
          <a:xfrm>
            <a:off x="38928504" y="17991521"/>
            <a:ext cx="11887200" cy="12801600"/>
          </a:xfrm>
          <a:prstGeom prst="rect">
            <a:avLst/>
          </a:prstGeom>
          <a:solidFill>
            <a:schemeClr val="bg1"/>
          </a:solidFill>
          <a:ln w="12700">
            <a:solidFill>
              <a:srgbClr val="BE0F34"/>
            </a:solidFill>
            <a:miter lim="800000"/>
            <a:headEnd/>
            <a:tailEnd/>
          </a:ln>
          <a:effectLst>
            <a:outerShdw blurRad="139700" dist="139700" dir="2700000" algn="tl" rotWithShape="0">
              <a:srgbClr val="BE0F34">
                <a:alpha val="40000"/>
              </a:srgbClr>
            </a:outerShdw>
          </a:effectLst>
        </p:spPr>
        <p:txBody>
          <a:bodyPr lIns="457200" tIns="45720" rIns="457200" bIns="45720"/>
          <a:lstStyle/>
          <a:p>
            <a:pPr defTabSz="893979">
              <a:spcAft>
                <a:spcPts val="1800"/>
              </a:spcAft>
              <a:tabLst>
                <a:tab pos="489852" algn="l"/>
              </a:tabLst>
              <a:defRPr/>
            </a:pPr>
            <a:r>
              <a:rPr lang="en-US" sz="4800" b="1" dirty="0" smtClean="0">
                <a:solidFill>
                  <a:srgbClr val="333399"/>
                </a:solidFill>
                <a:latin typeface="Arial" pitchFamily="34" charset="0"/>
                <a:cs typeface="Arial" pitchFamily="34" charset="0"/>
              </a:rPr>
              <a:t>Summary </a:t>
            </a:r>
            <a:endParaRPr lang="en-US" sz="4800" b="1" dirty="0">
              <a:solidFill>
                <a:srgbClr val="333399"/>
              </a:solidFill>
              <a:latin typeface="Arial" pitchFamily="34" charset="0"/>
              <a:cs typeface="Arial" pitchFamily="34" charset="0"/>
            </a:endParaRPr>
          </a:p>
          <a:p>
            <a:pPr marL="440867" indent="-440867" defTabSz="893979">
              <a:spcBef>
                <a:spcPts val="0"/>
              </a:spcBef>
              <a:spcAft>
                <a:spcPts val="1800"/>
              </a:spcAft>
              <a:buFont typeface="Arial" pitchFamily="34" charset="0"/>
              <a:buChar char="•"/>
              <a:tabLst>
                <a:tab pos="489852" algn="l"/>
              </a:tabLst>
              <a:defRPr/>
            </a:pP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The overall correlation between the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predictions and the reference is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not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high, indicating that there are factors beyon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d the phonetic content of a search term that influence performance.</a:t>
            </a:r>
            <a:endParaRPr lang="en-US" sz="3600" b="1" dirty="0" smtClean="0">
              <a:latin typeface="Arial" pitchFamily="34" charset="0"/>
              <a:cs typeface="Arial" pitchFamily="34" charset="0"/>
            </a:endParaRPr>
          </a:p>
          <a:p>
            <a:pPr marL="440867" indent="-440867" defTabSz="893979">
              <a:spcBef>
                <a:spcPts val="0"/>
              </a:spcBef>
              <a:spcAft>
                <a:spcPts val="1800"/>
              </a:spcAft>
              <a:buFont typeface="Arial" pitchFamily="34" charset="0"/>
              <a:buChar char="•"/>
              <a:tabLst>
                <a:tab pos="489852" algn="l"/>
              </a:tabLst>
              <a:defRPr/>
            </a:pP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A serious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limitation for the current work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is the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size and quality of the data set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. Input from more word-based and phone-based systems is needed, as well as a much larger training set.</a:t>
            </a:r>
            <a:endParaRPr lang="en-US" sz="3600" b="1" dirty="0" smtClean="0">
              <a:latin typeface="Arial" pitchFamily="34" charset="0"/>
              <a:cs typeface="Arial" pitchFamily="34" charset="0"/>
            </a:endParaRPr>
          </a:p>
          <a:p>
            <a:pPr marL="440867" indent="-440867" defTabSz="893979">
              <a:spcBef>
                <a:spcPts val="0"/>
              </a:spcBef>
              <a:spcAft>
                <a:spcPts val="3600"/>
              </a:spcAft>
              <a:buFont typeface="Arial" pitchFamily="34" charset="0"/>
              <a:buChar char="•"/>
              <a:tabLst>
                <a:tab pos="489852" algn="l"/>
              </a:tabLst>
              <a:defRPr/>
            </a:pP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Despite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these problems, the demonstration system provides useful feedback to users and can serve as a valuable training aid.</a:t>
            </a:r>
            <a:endParaRPr lang="en-US" sz="3600" b="1" dirty="0" smtClean="0">
              <a:latin typeface="Arial" pitchFamily="34" charset="0"/>
              <a:cs typeface="Arial" pitchFamily="34" charset="0"/>
            </a:endParaRPr>
          </a:p>
          <a:p>
            <a:pPr defTabSz="893979">
              <a:spcBef>
                <a:spcPts val="0"/>
              </a:spcBef>
              <a:spcAft>
                <a:spcPts val="1800"/>
              </a:spcAft>
              <a:tabLst>
                <a:tab pos="489852" algn="l"/>
              </a:tabLst>
              <a:defRPr/>
            </a:pPr>
            <a:r>
              <a:rPr lang="en-US" sz="4800" b="1" dirty="0" smtClean="0">
                <a:solidFill>
                  <a:srgbClr val="333399"/>
                </a:solidFill>
                <a:latin typeface="Arial" pitchFamily="34" charset="0"/>
                <a:cs typeface="Arial" pitchFamily="34" charset="0"/>
              </a:rPr>
              <a:t>Future Work</a:t>
            </a:r>
          </a:p>
          <a:p>
            <a:pPr marL="440867" indent="-440867" defTabSz="893979">
              <a:spcBef>
                <a:spcPts val="0"/>
              </a:spcBef>
              <a:spcAft>
                <a:spcPts val="1800"/>
              </a:spcAft>
              <a:buFont typeface="Arial" pitchFamily="34" charset="0"/>
              <a:buChar char="•"/>
              <a:tabLst>
                <a:tab pos="489852" algn="l"/>
              </a:tabLst>
              <a:defRPr/>
            </a:pP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The next NIST STD evaluation should provide significantly more data from a variety of application environments.</a:t>
            </a:r>
            <a:endParaRPr lang="en-US" sz="3600" b="1" dirty="0" smtClean="0">
              <a:latin typeface="Arial" pitchFamily="34" charset="0"/>
              <a:cs typeface="Arial" pitchFamily="34" charset="0"/>
            </a:endParaRPr>
          </a:p>
          <a:p>
            <a:pPr marL="440867" indent="-440867" defTabSz="893979">
              <a:spcBef>
                <a:spcPts val="0"/>
              </a:spcBef>
              <a:spcAft>
                <a:spcPts val="1800"/>
              </a:spcAft>
              <a:buFont typeface="Arial" pitchFamily="34" charset="0"/>
              <a:buChar char="•"/>
              <a:tabLst>
                <a:tab pos="489852" algn="l"/>
              </a:tabLst>
              <a:defRPr/>
            </a:pP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With more data, we can examine acoustic scoring-based metrics to move beyond word spelling as a predictor of performance.</a:t>
            </a:r>
            <a:endParaRPr lang="en-US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339" name="Text Box 7"/>
          <p:cNvSpPr txBox="1">
            <a:spLocks noChangeArrowheads="1"/>
          </p:cNvSpPr>
          <p:nvPr/>
        </p:nvSpPr>
        <p:spPr bwMode="auto">
          <a:xfrm>
            <a:off x="381000" y="4528147"/>
            <a:ext cx="11887200" cy="12801600"/>
          </a:xfrm>
          <a:prstGeom prst="rect">
            <a:avLst/>
          </a:prstGeom>
          <a:solidFill>
            <a:schemeClr val="bg1"/>
          </a:solidFill>
          <a:ln w="12700">
            <a:solidFill>
              <a:srgbClr val="BE0F34"/>
            </a:solidFill>
            <a:miter lim="800000"/>
            <a:headEnd/>
            <a:tailEnd/>
          </a:ln>
          <a:effectLst>
            <a:outerShdw blurRad="139700" dist="139700" dir="2700000" algn="tl" rotWithShape="0">
              <a:srgbClr val="BE0F34">
                <a:alpha val="40000"/>
              </a:srgbClr>
            </a:outerShdw>
          </a:effectLst>
        </p:spPr>
        <p:txBody>
          <a:bodyPr lIns="457200" tIns="45720" rIns="457200" bIns="45720"/>
          <a:lstStyle/>
          <a:p>
            <a:pPr defTabSz="893979">
              <a:spcAft>
                <a:spcPts val="1800"/>
              </a:spcAft>
              <a:tabLst>
                <a:tab pos="489852" algn="l"/>
              </a:tabLst>
              <a:defRPr/>
            </a:pPr>
            <a:r>
              <a:rPr lang="en-US" sz="4800" b="1" dirty="0">
                <a:solidFill>
                  <a:srgbClr val="333399"/>
                </a:solidFill>
                <a:latin typeface="Arial" pitchFamily="34" charset="0"/>
                <a:cs typeface="Arial" pitchFamily="34" charset="0"/>
              </a:rPr>
              <a:t>Introduction</a:t>
            </a:r>
          </a:p>
          <a:p>
            <a:pPr marL="440867" indent="-440867" defTabSz="893979">
              <a:spcBef>
                <a:spcPts val="0"/>
              </a:spcBef>
              <a:spcAft>
                <a:spcPts val="1800"/>
              </a:spcAft>
              <a:buFont typeface="Arial" pitchFamily="34" charset="0"/>
              <a:buChar char="•"/>
              <a:tabLst>
                <a:tab pos="489852" algn="l"/>
              </a:tabLst>
              <a:defRPr/>
            </a:pP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Searching audio, unlike  text data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, is approximate and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is based 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on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likelihoods.</a:t>
            </a:r>
          </a:p>
          <a:p>
            <a:pPr marL="440867" indent="-440867" defTabSz="893979">
              <a:spcBef>
                <a:spcPts val="0"/>
              </a:spcBef>
              <a:spcAft>
                <a:spcPts val="1800"/>
              </a:spcAft>
              <a:buFont typeface="Arial" pitchFamily="34" charset="0"/>
              <a:buChar char="•"/>
              <a:tabLst>
                <a:tab pos="489852" algn="l"/>
              </a:tabLst>
              <a:defRPr/>
            </a:pP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Performance  depends 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on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acoustic channel, speech rate, accent,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language and confusability.</a:t>
            </a:r>
          </a:p>
          <a:p>
            <a:pPr marL="440867" indent="-440867" defTabSz="893979">
              <a:spcBef>
                <a:spcPts val="0"/>
              </a:spcBef>
              <a:spcAft>
                <a:spcPts val="1800"/>
              </a:spcAft>
              <a:buFont typeface="Arial" pitchFamily="34" charset="0"/>
              <a:buChar char="•"/>
              <a:tabLst>
                <a:tab pos="489852" algn="l"/>
              </a:tabLst>
              <a:defRPr/>
            </a:pP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Unlike 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text-based searches, the quality of the search term plays a significant role in the overall perception of the usability of the system. </a:t>
            </a:r>
          </a:p>
          <a:p>
            <a:pPr marL="440867" indent="-440867" defTabSz="893979">
              <a:spcBef>
                <a:spcPts val="0"/>
              </a:spcBef>
              <a:spcAft>
                <a:spcPts val="1800"/>
              </a:spcAft>
              <a:buFont typeface="Arial" pitchFamily="34" charset="0"/>
              <a:buChar char="•"/>
              <a:tabLst>
                <a:tab pos="489852" algn="l"/>
              </a:tabLst>
              <a:defRPr/>
            </a:pPr>
            <a:r>
              <a:rPr lang="en-US" sz="3600" b="1" dirty="0">
                <a:solidFill>
                  <a:srgbClr val="333399"/>
                </a:solidFill>
                <a:latin typeface="Arial" pitchFamily="34" charset="0"/>
                <a:cs typeface="Arial" pitchFamily="34" charset="0"/>
              </a:rPr>
              <a:t>Goal: 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Develop a tool similar to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how password checkers assess the strength of a password.</a:t>
            </a:r>
            <a:endParaRPr lang="en-US" sz="3600" b="1" dirty="0">
              <a:latin typeface="Arial" pitchFamily="34" charset="0"/>
              <a:cs typeface="Arial" pitchFamily="34" charset="0"/>
            </a:endParaRPr>
          </a:p>
          <a:p>
            <a:pPr marL="440867" indent="-440867" defTabSz="893979">
              <a:spcBef>
                <a:spcPts val="0"/>
              </a:spcBef>
              <a:spcAft>
                <a:spcPts val="1800"/>
              </a:spcAft>
              <a:buFont typeface="Arial" pitchFamily="34" charset="0"/>
              <a:buChar char="•"/>
              <a:tabLst>
                <a:tab pos="489852" algn="l"/>
              </a:tabLst>
              <a:defRPr/>
            </a:pPr>
            <a:endParaRPr lang="en-US" sz="3200" b="1" dirty="0" smtClean="0">
              <a:latin typeface="Arial" pitchFamily="34" charset="0"/>
              <a:cs typeface="Arial" pitchFamily="34" charset="0"/>
            </a:endParaRPr>
          </a:p>
          <a:p>
            <a:pPr defTabSz="893979">
              <a:spcBef>
                <a:spcPts val="0"/>
              </a:spcBef>
              <a:spcAft>
                <a:spcPts val="1543"/>
              </a:spcAft>
              <a:tabLst>
                <a:tab pos="489852" algn="l"/>
              </a:tabLst>
              <a:defRPr/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defTabSz="893979">
              <a:spcBef>
                <a:spcPts val="0"/>
              </a:spcBef>
              <a:spcAft>
                <a:spcPts val="1543"/>
              </a:spcAft>
              <a:tabLst>
                <a:tab pos="489852" algn="l"/>
              </a:tabLst>
              <a:defRPr/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defTabSz="893979">
              <a:spcBef>
                <a:spcPts val="0"/>
              </a:spcBef>
              <a:spcAft>
                <a:spcPts val="1543"/>
              </a:spcAft>
              <a:tabLst>
                <a:tab pos="489852" algn="l"/>
              </a:tabLst>
              <a:defRPr/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Text Box 161"/>
          <p:cNvSpPr txBox="1">
            <a:spLocks noChangeArrowheads="1"/>
          </p:cNvSpPr>
          <p:nvPr/>
        </p:nvSpPr>
        <p:spPr bwMode="auto">
          <a:xfrm>
            <a:off x="381000" y="16218111"/>
            <a:ext cx="11861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274320" rIns="274320">
            <a:spAutoFit/>
          </a:bodyPr>
          <a:lstStyle/>
          <a:p>
            <a:pPr defTabSz="695325">
              <a:defRPr/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Figure 1. A screenshot of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our demonstration software:</a:t>
            </a:r>
          </a:p>
          <a:p>
            <a:pPr algn="ctr" defTabSz="695325">
              <a:defRPr/>
            </a:pPr>
            <a:r>
              <a:rPr lang="en-US" sz="2800" b="1" i="1" dirty="0">
                <a:latin typeface="Arial" pitchFamily="34" charset="0"/>
                <a:cs typeface="Arial" pitchFamily="34" charset="0"/>
              </a:rPr>
              <a:t>http://www.isip.piconepress.com/projects/ks_prediction/demo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6" name="Group 15"/>
          <p:cNvGrpSpPr>
            <a:grpSpLocks noChangeAspect="1"/>
          </p:cNvGrpSpPr>
          <p:nvPr/>
        </p:nvGrpSpPr>
        <p:grpSpPr>
          <a:xfrm>
            <a:off x="2127887" y="11570697"/>
            <a:ext cx="8393426" cy="4200405"/>
            <a:chOff x="1456236" y="11201399"/>
            <a:chExt cx="9592764" cy="4800601"/>
          </a:xfrm>
        </p:grpSpPr>
        <p:sp>
          <p:nvSpPr>
            <p:cNvPr id="9" name="Rectangle 8"/>
            <p:cNvSpPr/>
            <p:nvPr/>
          </p:nvSpPr>
          <p:spPr>
            <a:xfrm>
              <a:off x="1507065" y="11277600"/>
              <a:ext cx="9525000" cy="4724400"/>
            </a:xfrm>
            <a:prstGeom prst="rect">
              <a:avLst/>
            </a:prstGeom>
            <a:solidFill>
              <a:srgbClr val="BE0F34"/>
            </a:solidFill>
            <a:ln w="12700">
              <a:noFill/>
              <a:miter lim="800000"/>
              <a:headEnd/>
              <a:tailEnd/>
            </a:ln>
            <a:effectLst>
              <a:outerShdw blurRad="139700" dist="254000" dir="2700000" algn="tl" rotWithShape="0">
                <a:srgbClr val="BE0F34">
                  <a:alpha val="40000"/>
                </a:srgbClr>
              </a:outerShdw>
            </a:effectLst>
          </p:spPr>
          <p:txBody>
            <a:bodyPr lIns="457200" tIns="45720" rIns="457200" bIns="45720"/>
            <a:lstStyle/>
            <a:p>
              <a:pPr defTabSz="893979">
                <a:spcAft>
                  <a:spcPts val="1800"/>
                </a:spcAft>
                <a:tabLst>
                  <a:tab pos="489852" algn="l"/>
                </a:tabLst>
              </a:pPr>
              <a:endParaRPr lang="en-US" sz="4800" b="1">
                <a:solidFill>
                  <a:srgbClr val="333399"/>
                </a:solidFill>
                <a:latin typeface="Arial" pitchFamily="34" charset="0"/>
                <a:ea typeface="ＭＳ Ｐゴシック" pitchFamily="-111" charset="-128"/>
                <a:cs typeface="Arial" pitchFamily="34" charset="0"/>
              </a:endParaRPr>
            </a:p>
          </p:txBody>
        </p:sp>
        <p:pic>
          <p:nvPicPr>
            <p:cNvPr id="37" name="Picture 36"/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045" t="21735" r="33358" b="27506"/>
            <a:stretch/>
          </p:blipFill>
          <p:spPr bwMode="auto">
            <a:xfrm>
              <a:off x="1456236" y="11201399"/>
              <a:ext cx="9592764" cy="4800601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</p:grpSp>
      <p:sp>
        <p:nvSpPr>
          <p:cNvPr id="53" name="Text Box 7"/>
          <p:cNvSpPr txBox="1">
            <a:spLocks noChangeArrowheads="1"/>
          </p:cNvSpPr>
          <p:nvPr/>
        </p:nvSpPr>
        <p:spPr bwMode="auto">
          <a:xfrm>
            <a:off x="381000" y="17983200"/>
            <a:ext cx="11887200" cy="12801600"/>
          </a:xfrm>
          <a:prstGeom prst="rect">
            <a:avLst/>
          </a:prstGeom>
          <a:solidFill>
            <a:schemeClr val="bg1"/>
          </a:solidFill>
          <a:ln w="12700">
            <a:solidFill>
              <a:srgbClr val="BE0F34"/>
            </a:solidFill>
            <a:miter lim="800000"/>
            <a:headEnd/>
            <a:tailEnd/>
          </a:ln>
          <a:effectLst>
            <a:outerShdw blurRad="139700" dist="139700" dir="2700000" algn="tl" rotWithShape="0">
              <a:srgbClr val="BE0F34">
                <a:alpha val="40000"/>
              </a:srgbClr>
            </a:outerShdw>
          </a:effectLst>
        </p:spPr>
        <p:txBody>
          <a:bodyPr lIns="457200" tIns="45720" rIns="457200" bIns="45720"/>
          <a:lstStyle/>
          <a:p>
            <a:pPr defTabSz="893979">
              <a:spcAft>
                <a:spcPts val="1800"/>
              </a:spcAft>
              <a:tabLst>
                <a:tab pos="489852" algn="l"/>
              </a:tabLst>
              <a:defRPr/>
            </a:pPr>
            <a:r>
              <a:rPr lang="en-US" sz="4800" b="1" dirty="0" smtClean="0">
                <a:solidFill>
                  <a:srgbClr val="333399"/>
                </a:solidFill>
                <a:latin typeface="Arial" pitchFamily="34" charset="0"/>
                <a:cs typeface="Arial" pitchFamily="34" charset="0"/>
              </a:rPr>
              <a:t>Spoken Term Detection (STD)</a:t>
            </a:r>
          </a:p>
          <a:p>
            <a:pPr marL="457200" indent="-457200" defTabSz="893979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tabLst>
                <a:tab pos="489852" algn="l"/>
              </a:tabLst>
              <a:defRPr/>
            </a:pP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STD Goal: “…detect 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the presence of a term in large audio corpus of heterogeneous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speech…” </a:t>
            </a:r>
          </a:p>
          <a:p>
            <a:pPr marL="457200" indent="-457200" defTabSz="893979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tabLst>
                <a:tab pos="489852" algn="l"/>
              </a:tabLst>
              <a:defRPr/>
            </a:pPr>
            <a:r>
              <a:rPr lang="en-US" sz="3600" b="1" dirty="0">
                <a:latin typeface="Arial" pitchFamily="34" charset="0"/>
                <a:cs typeface="Arial" pitchFamily="34" charset="0"/>
              </a:rPr>
              <a:t>STD P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hases:</a:t>
            </a:r>
          </a:p>
          <a:p>
            <a:pPr marL="1422400" lvl="4" indent="-558800" defTabSz="893979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  <a:defRPr/>
            </a:pP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Indexing  the audio file.</a:t>
            </a:r>
          </a:p>
          <a:p>
            <a:pPr marL="1422400" lvl="4" indent="-558800" defTabSz="893979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  <a:defRPr/>
            </a:pP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Searching 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through the indexed data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 defTabSz="893979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tabLst>
                <a:tab pos="489852" algn="l"/>
              </a:tabLst>
              <a:defRPr/>
            </a:pP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Error types:</a:t>
            </a:r>
          </a:p>
          <a:p>
            <a:pPr marL="1422400" lvl="4" indent="-558800" defTabSz="893979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  <a:tabLst>
                <a:tab pos="489852" algn="l"/>
              </a:tabLst>
              <a:defRPr/>
            </a:pP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False alarms. </a:t>
            </a:r>
          </a:p>
          <a:p>
            <a:pPr marL="1422400" lvl="4" indent="-558800" defTabSz="893979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  <a:tabLst>
                <a:tab pos="489852" algn="l"/>
              </a:tabLst>
              <a:defRPr/>
            </a:pP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Missed 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detections.</a:t>
            </a:r>
          </a:p>
          <a:p>
            <a:pPr marL="457200" indent="-457200" defTabSz="893979">
              <a:spcBef>
                <a:spcPts val="0"/>
              </a:spcBef>
              <a:spcAft>
                <a:spcPts val="1800"/>
              </a:spcAft>
              <a:buFont typeface="Arial" pitchFamily="34" charset="0"/>
              <a:buChar char="•"/>
              <a:tabLst>
                <a:tab pos="489852" algn="l"/>
              </a:tabLst>
              <a:defRPr/>
            </a:pPr>
            <a:endParaRPr lang="en-US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 Box 161"/>
          <p:cNvSpPr txBox="1">
            <a:spLocks noChangeArrowheads="1"/>
          </p:cNvSpPr>
          <p:nvPr/>
        </p:nvSpPr>
        <p:spPr bwMode="auto">
          <a:xfrm>
            <a:off x="381000" y="29686337"/>
            <a:ext cx="119126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274320" rIns="274320">
            <a:spAutoFit/>
          </a:bodyPr>
          <a:lstStyle>
            <a:defPPr>
              <a:defRPr lang="en-US"/>
            </a:defPPr>
            <a:lvl1pPr defTabSz="695325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Figure 2. A common approach in STD is to use a speech to text system to index the speech signal (J. G. </a:t>
            </a:r>
            <a:r>
              <a:rPr lang="en-US" dirty="0" err="1"/>
              <a:t>Fiscus</a:t>
            </a:r>
            <a:r>
              <a:rPr lang="en-US" dirty="0"/>
              <a:t>, et al., 2007).</a:t>
            </a:r>
          </a:p>
        </p:txBody>
      </p:sp>
      <p:pic>
        <p:nvPicPr>
          <p:cNvPr id="43" name="Picture 4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9621" y="24590754"/>
            <a:ext cx="6289959" cy="4717086"/>
          </a:xfrm>
          <a:prstGeom prst="rect">
            <a:avLst/>
          </a:prstGeom>
          <a:ln>
            <a:noFill/>
          </a:ln>
          <a:effectLst/>
        </p:spPr>
      </p:pic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2481476"/>
              </p:ext>
            </p:extLst>
          </p:nvPr>
        </p:nvGraphicFramePr>
        <p:xfrm>
          <a:off x="33925940" y="5996640"/>
          <a:ext cx="9050862" cy="80332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0028"/>
                <a:gridCol w="885411"/>
                <a:gridCol w="885411"/>
                <a:gridCol w="885411"/>
                <a:gridCol w="885411"/>
                <a:gridCol w="893779"/>
                <a:gridCol w="885411"/>
              </a:tblGrid>
              <a:tr h="530603"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b="1" kern="1200" dirty="0" smtClean="0">
                          <a:solidFill>
                            <a:schemeClr val="lt1"/>
                          </a:solidFill>
                          <a:latin typeface="Arial"/>
                          <a:ea typeface="+mn-ea"/>
                          <a:cs typeface="Arial"/>
                        </a:rPr>
                        <a:t>Features</a:t>
                      </a:r>
                      <a:r>
                        <a:rPr lang="en-US" sz="2400" b="1" dirty="0" smtClean="0">
                          <a:latin typeface="Arial"/>
                          <a:cs typeface="Arial"/>
                        </a:rPr>
                        <a:t> </a:t>
                      </a:r>
                      <a:endParaRPr lang="en-US" sz="2400" b="1" dirty="0">
                        <a:latin typeface="Arial"/>
                        <a:cs typeface="Arial"/>
                      </a:endParaRPr>
                    </a:p>
                  </a:txBody>
                  <a:tcPr marT="9144" marB="9144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/>
                          <a:cs typeface="Arial"/>
                        </a:rPr>
                        <a:t>Train</a:t>
                      </a:r>
                      <a:endParaRPr lang="en-US" sz="2400" b="1" dirty="0">
                        <a:latin typeface="Arial"/>
                        <a:cs typeface="Arial"/>
                      </a:endParaRPr>
                    </a:p>
                  </a:txBody>
                  <a:tcPr marT="9144" marB="9144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latin typeface="Arial"/>
                          <a:cs typeface="Arial"/>
                        </a:rPr>
                        <a:t>Eval</a:t>
                      </a:r>
                      <a:endParaRPr lang="en-US" sz="2400" b="1" dirty="0">
                        <a:latin typeface="Arial"/>
                        <a:cs typeface="Arial"/>
                      </a:endParaRPr>
                    </a:p>
                  </a:txBody>
                  <a:tcPr marT="9144" marB="9144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9823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latin typeface="Arial"/>
                          <a:cs typeface="Arial"/>
                        </a:rPr>
                        <a:t>Reg</a:t>
                      </a:r>
                      <a:endParaRPr lang="en-US" sz="2400" b="1" dirty="0">
                        <a:latin typeface="Arial"/>
                        <a:cs typeface="Arial"/>
                      </a:endParaRPr>
                    </a:p>
                  </a:txBody>
                  <a:tcPr marT="9144" marB="9144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/>
                          <a:cs typeface="Arial"/>
                        </a:rPr>
                        <a:t>NN</a:t>
                      </a:r>
                      <a:endParaRPr lang="en-US" sz="2400" b="1" dirty="0">
                        <a:latin typeface="Arial"/>
                        <a:cs typeface="Arial"/>
                      </a:endParaRPr>
                    </a:p>
                  </a:txBody>
                  <a:tcPr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/>
                          <a:cs typeface="Arial"/>
                        </a:rPr>
                        <a:t>DT</a:t>
                      </a:r>
                      <a:endParaRPr lang="en-US" sz="2400" b="1" dirty="0">
                        <a:latin typeface="Arial"/>
                        <a:cs typeface="Arial"/>
                      </a:endParaRPr>
                    </a:p>
                  </a:txBody>
                  <a:tcPr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latin typeface="Arial"/>
                          <a:cs typeface="Arial"/>
                        </a:rPr>
                        <a:t>Reg</a:t>
                      </a:r>
                      <a:endParaRPr lang="en-US" sz="2400" b="1" dirty="0">
                        <a:latin typeface="Arial"/>
                        <a:cs typeface="Arial"/>
                      </a:endParaRPr>
                    </a:p>
                  </a:txBody>
                  <a:tcPr marT="9144" marB="9144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/>
                          <a:cs typeface="Arial"/>
                        </a:rPr>
                        <a:t>NN</a:t>
                      </a:r>
                      <a:endParaRPr lang="en-US" sz="2400" b="1" dirty="0">
                        <a:latin typeface="Arial"/>
                        <a:cs typeface="Arial"/>
                      </a:endParaRPr>
                    </a:p>
                  </a:txBody>
                  <a:tcPr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/>
                          <a:cs typeface="Arial"/>
                        </a:rPr>
                        <a:t>DT</a:t>
                      </a:r>
                      <a:endParaRPr lang="en-US" sz="2400" b="1" dirty="0">
                        <a:latin typeface="Arial"/>
                        <a:cs typeface="Arial"/>
                      </a:endParaRPr>
                    </a:p>
                  </a:txBody>
                  <a:tcPr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</a:tr>
              <a:tr h="928557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/>
                          <a:cs typeface="Arial"/>
                        </a:rPr>
                        <a:t>Duration</a:t>
                      </a:r>
                      <a:endParaRPr lang="en-US" sz="2400" b="1" dirty="0">
                        <a:latin typeface="Arial"/>
                        <a:cs typeface="Arial"/>
                      </a:endParaRPr>
                    </a:p>
                  </a:txBody>
                  <a:tcPr marT="9144" marB="9144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0.46</a:t>
                      </a:r>
                    </a:p>
                  </a:txBody>
                  <a:tcPr marT="9144" marB="9144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0.43</a:t>
                      </a:r>
                    </a:p>
                  </a:txBody>
                  <a:tcPr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0.48</a:t>
                      </a:r>
                    </a:p>
                  </a:txBody>
                  <a:tcPr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0.44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 marT="9144" marB="9144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0.40</a:t>
                      </a:r>
                    </a:p>
                  </a:txBody>
                  <a:tcPr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0.45</a:t>
                      </a:r>
                    </a:p>
                  </a:txBody>
                  <a:tcPr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285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Duration + </a:t>
                      </a:r>
                      <a:b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</a:br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No. Syllables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 marT="9144" marB="9144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0.46</a:t>
                      </a:r>
                    </a:p>
                  </a:txBody>
                  <a:tcPr marT="9144" marB="9144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0.45</a:t>
                      </a:r>
                    </a:p>
                  </a:txBody>
                  <a:tcPr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0.53</a:t>
                      </a:r>
                    </a:p>
                  </a:txBody>
                  <a:tcPr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0.46</a:t>
                      </a:r>
                    </a:p>
                  </a:txBody>
                  <a:tcPr marT="9144" marB="9144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0.38</a:t>
                      </a:r>
                    </a:p>
                  </a:txBody>
                  <a:tcPr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0.46</a:t>
                      </a:r>
                    </a:p>
                  </a:txBody>
                  <a:tcPr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</a:tr>
              <a:tr h="9285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Duration +</a:t>
                      </a:r>
                      <a:b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</a:br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No. Consonants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 marT="9144" marB="9144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0.46</a:t>
                      </a:r>
                    </a:p>
                  </a:txBody>
                  <a:tcPr marT="9144" marB="9144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0.46</a:t>
                      </a:r>
                    </a:p>
                  </a:txBody>
                  <a:tcPr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0.54</a:t>
                      </a:r>
                    </a:p>
                  </a:txBody>
                  <a:tcPr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0.46</a:t>
                      </a:r>
                    </a:p>
                  </a:txBody>
                  <a:tcPr marT="9144" marB="9144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0.46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0.39</a:t>
                      </a:r>
                    </a:p>
                  </a:txBody>
                  <a:tcPr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3265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Duration +</a:t>
                      </a:r>
                      <a:b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</a:br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 No. Syllables +</a:t>
                      </a:r>
                      <a:b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</a:br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No. Consonants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 marT="9144" marB="9144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0.46</a:t>
                      </a:r>
                    </a:p>
                  </a:txBody>
                  <a:tcPr marT="9144" marB="9144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0.43</a:t>
                      </a:r>
                    </a:p>
                  </a:txBody>
                  <a:tcPr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0.60</a:t>
                      </a:r>
                    </a:p>
                  </a:txBody>
                  <a:tcPr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0.46</a:t>
                      </a:r>
                    </a:p>
                  </a:txBody>
                  <a:tcPr marT="9144" marB="9144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0.37</a:t>
                      </a:r>
                    </a:p>
                  </a:txBody>
                  <a:tcPr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0.41</a:t>
                      </a:r>
                    </a:p>
                  </a:txBody>
                  <a:tcPr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424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err="1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Dur</a:t>
                      </a:r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. +</a:t>
                      </a:r>
                      <a:r>
                        <a:rPr lang="en-US" sz="2400" b="1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Length + </a:t>
                      </a:r>
                      <a:b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</a:br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No. Syllables /</a:t>
                      </a:r>
                      <a:r>
                        <a:rPr lang="en-US" sz="2400" b="1" i="0" u="none" strike="noStrike" dirty="0" err="1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Dur</a:t>
                      </a:r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.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 marT="9144" marB="9144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0.47</a:t>
                      </a:r>
                    </a:p>
                  </a:txBody>
                  <a:tcPr marT="9144" marB="9144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0.45</a:t>
                      </a:r>
                    </a:p>
                  </a:txBody>
                  <a:tcPr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0.80</a:t>
                      </a:r>
                    </a:p>
                  </a:txBody>
                  <a:tcPr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0.46</a:t>
                      </a:r>
                    </a:p>
                  </a:txBody>
                  <a:tcPr marT="9144" marB="9144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0.40</a:t>
                      </a:r>
                    </a:p>
                  </a:txBody>
                  <a:tcPr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0.29</a:t>
                      </a:r>
                    </a:p>
                  </a:txBody>
                  <a:tcPr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498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err="1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Dur</a:t>
                      </a:r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. + # Consonants</a:t>
                      </a:r>
                      <a:r>
                        <a:rPr lang="en-US" sz="2400" b="1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  + CVC2 + Length/</a:t>
                      </a:r>
                      <a:r>
                        <a:rPr lang="en-US" sz="2400" b="1" i="0" u="none" strike="noStrike" baseline="0" dirty="0" err="1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Dur</a:t>
                      </a:r>
                      <a:r>
                        <a:rPr lang="en-US" sz="2400" b="1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. + #</a:t>
                      </a:r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Syllables/</a:t>
                      </a:r>
                      <a:r>
                        <a:rPr lang="en-US" sz="2400" b="1" i="0" u="none" strike="noStrike" dirty="0" err="1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Dur</a:t>
                      </a:r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.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 marT="9144" marB="9144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0.47</a:t>
                      </a:r>
                    </a:p>
                  </a:txBody>
                  <a:tcPr marT="9144" marB="9144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0.48</a:t>
                      </a:r>
                    </a:p>
                  </a:txBody>
                  <a:tcPr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0.83</a:t>
                      </a:r>
                    </a:p>
                  </a:txBody>
                  <a:tcPr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0.45</a:t>
                      </a:r>
                    </a:p>
                  </a:txBody>
                  <a:tcPr marT="9144" marB="9144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0.42</a:t>
                      </a:r>
                    </a:p>
                  </a:txBody>
                  <a:tcPr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0.34</a:t>
                      </a:r>
                    </a:p>
                  </a:txBody>
                  <a:tcPr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3" name="Table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3082045"/>
              </p:ext>
            </p:extLst>
          </p:nvPr>
        </p:nvGraphicFramePr>
        <p:xfrm>
          <a:off x="44693339" y="11358091"/>
          <a:ext cx="5152390" cy="41204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3908"/>
                <a:gridCol w="2075973"/>
                <a:gridCol w="1662509"/>
              </a:tblGrid>
              <a:tr h="824082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</a:t>
                      </a:r>
                      <a:endParaRPr lang="en-US" sz="28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91440" marB="9144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Train</a:t>
                      </a:r>
                      <a:endParaRPr lang="en-US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91440" marB="9144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Eval</a:t>
                      </a:r>
                      <a:endParaRPr lang="en-US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91440" marB="9144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</a:tr>
              <a:tr h="824082"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91440" marB="9144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0.97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91440" marB="9144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0.32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91440" marB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4082"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91440" marB="9144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0.74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91440" marB="9144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0.43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91440" marB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4082"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91440" marB="9144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0.54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91440" marB="9144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0.53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91440" marB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</a:tr>
              <a:tr h="824082"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400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91440" marB="9144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0.53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91440" marB="9144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0.51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91440" marB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4" name="Picture 33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33842" y="5082159"/>
            <a:ext cx="6836400" cy="4436368"/>
          </a:xfrm>
          <a:prstGeom prst="rect">
            <a:avLst/>
          </a:prstGeom>
        </p:spPr>
      </p:pic>
      <p:sp>
        <p:nvSpPr>
          <p:cNvPr id="35" name="Rectangle 34"/>
          <p:cNvSpPr/>
          <p:nvPr/>
        </p:nvSpPr>
        <p:spPr>
          <a:xfrm>
            <a:off x="43840872" y="9756770"/>
            <a:ext cx="6400800" cy="8617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hangingPunct="0"/>
            <a:r>
              <a:rPr lang="en-US" sz="2800" b="1" dirty="0">
                <a:latin typeface="Arial" pitchFamily="34" charset="0"/>
                <a:cs typeface="Arial" pitchFamily="34" charset="0"/>
              </a:rPr>
              <a:t>Figure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5. Correlation between the predicted and reference error rates.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13196885" y="22550678"/>
            <a:ext cx="11887201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274320" rIns="274320">
            <a:spAutoFit/>
          </a:bodyPr>
          <a:lstStyle/>
          <a:p>
            <a:pPr defTabSz="695325"/>
            <a:r>
              <a:rPr lang="en-US" sz="2800" b="1" dirty="0">
                <a:latin typeface="Arial" pitchFamily="34" charset="0"/>
                <a:cs typeface="Arial" pitchFamily="34" charset="0"/>
              </a:rPr>
              <a:t>Figure 3. An overview of our approach to search term strength prediction that is based on decomposing terms into features.</a:t>
            </a:r>
          </a:p>
        </p:txBody>
      </p:sp>
      <p:pic>
        <p:nvPicPr>
          <p:cNvPr id="48" name="Picture 47" descr="Description: bd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48" t="20792" r="3630" b="28712"/>
          <a:stretch>
            <a:fillRect/>
          </a:stretch>
        </p:blipFill>
        <p:spPr bwMode="auto">
          <a:xfrm>
            <a:off x="13682116" y="21035802"/>
            <a:ext cx="10916740" cy="1265091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6456944"/>
              </p:ext>
            </p:extLst>
          </p:nvPr>
        </p:nvGraphicFramePr>
        <p:xfrm>
          <a:off x="14098586" y="13247286"/>
          <a:ext cx="10083800" cy="36271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9188"/>
                <a:gridCol w="7704612"/>
              </a:tblGrid>
              <a:tr h="391469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Word</a:t>
                      </a:r>
                      <a:endParaRPr lang="en-US" sz="2800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tsunami</a:t>
                      </a:r>
                      <a:endParaRPr lang="en-US" sz="2800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391469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Phonemes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/>
                          <a:cs typeface="Arial"/>
                        </a:rPr>
                        <a:t>t s uh n </a:t>
                      </a:r>
                      <a:r>
                        <a:rPr lang="en-US" sz="2800" b="1" dirty="0" err="1" smtClean="0">
                          <a:latin typeface="Arial"/>
                          <a:cs typeface="Arial"/>
                        </a:rPr>
                        <a:t>aa</a:t>
                      </a:r>
                      <a:r>
                        <a:rPr lang="en-US" sz="2800" b="1" dirty="0" smtClean="0">
                          <a:latin typeface="Arial"/>
                          <a:cs typeface="Arial"/>
                        </a:rPr>
                        <a:t> m </a:t>
                      </a:r>
                      <a:r>
                        <a:rPr lang="en-US" sz="2800" b="1" dirty="0" err="1" smtClean="0">
                          <a:latin typeface="Arial"/>
                          <a:cs typeface="Arial"/>
                        </a:rPr>
                        <a:t>iy</a:t>
                      </a:r>
                      <a:r>
                        <a:rPr lang="en-US" sz="2800" b="1" dirty="0" smtClean="0">
                          <a:latin typeface="Arial"/>
                          <a:cs typeface="Arial"/>
                        </a:rPr>
                        <a:t> </a:t>
                      </a:r>
                      <a:endParaRPr lang="en-US" sz="2800" dirty="0">
                        <a:solidFill>
                          <a:schemeClr val="bg2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391469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Vowels</a:t>
                      </a:r>
                      <a:endParaRPr lang="en-US" sz="2800" b="1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58782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>
                          <a:latin typeface="Arial"/>
                          <a:cs typeface="Arial"/>
                        </a:rPr>
                        <a:t>uh  </a:t>
                      </a:r>
                      <a:r>
                        <a:rPr lang="en-US" sz="2800" b="1" dirty="0" err="1" smtClean="0">
                          <a:latin typeface="Arial"/>
                          <a:cs typeface="Arial"/>
                        </a:rPr>
                        <a:t>aa</a:t>
                      </a:r>
                      <a:r>
                        <a:rPr lang="en-US" sz="2800" b="1" dirty="0" smtClean="0">
                          <a:latin typeface="Arial"/>
                          <a:cs typeface="Arial"/>
                        </a:rPr>
                        <a:t>  </a:t>
                      </a:r>
                      <a:r>
                        <a:rPr lang="en-US" sz="2800" b="1" dirty="0" err="1" smtClean="0">
                          <a:latin typeface="Arial"/>
                          <a:cs typeface="Arial"/>
                        </a:rPr>
                        <a:t>iy</a:t>
                      </a:r>
                      <a:r>
                        <a:rPr lang="en-US" sz="2800" b="1" dirty="0" smtClean="0">
                          <a:latin typeface="Arial"/>
                          <a:cs typeface="Arial"/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391469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Consonants</a:t>
                      </a:r>
                      <a:endParaRPr lang="en-US" sz="2800" b="1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58782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>
                          <a:latin typeface="Arial"/>
                          <a:cs typeface="Arial"/>
                        </a:rPr>
                        <a:t>t s n 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391469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Syllables</a:t>
                      </a:r>
                      <a:endParaRPr lang="en-US" sz="2800" b="1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58782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err="1" smtClean="0">
                          <a:latin typeface="Arial"/>
                          <a:cs typeface="Arial"/>
                        </a:rPr>
                        <a:t>Tsoo</a:t>
                      </a:r>
                      <a:r>
                        <a:rPr lang="en-US" sz="2800" b="1" baseline="0" dirty="0" smtClean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2800" b="1" dirty="0" smtClean="0">
                          <a:latin typeface="Arial"/>
                          <a:cs typeface="Arial"/>
                        </a:rPr>
                        <a:t>nah</a:t>
                      </a:r>
                      <a:r>
                        <a:rPr lang="en-US" sz="2800" b="1" baseline="0" dirty="0" smtClean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2800" b="1" dirty="0" err="1" smtClean="0">
                          <a:latin typeface="Arial"/>
                          <a:cs typeface="Arial"/>
                        </a:rPr>
                        <a:t>mee</a:t>
                      </a:r>
                      <a:endParaRPr lang="en-US" sz="2800" b="1" dirty="0" smtClean="0"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391469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BPC</a:t>
                      </a:r>
                      <a:endParaRPr lang="en-US" sz="2800" b="1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58782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>
                          <a:latin typeface="Arial"/>
                          <a:cs typeface="Arial"/>
                        </a:rPr>
                        <a:t>S F V N V N 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391469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CVC</a:t>
                      </a:r>
                      <a:endParaRPr lang="en-US" sz="2800" b="1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58782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>
                          <a:latin typeface="Arial"/>
                          <a:cs typeface="Arial"/>
                        </a:rPr>
                        <a:t>C</a:t>
                      </a:r>
                      <a:r>
                        <a:rPr lang="en-US" sz="2800" b="1" baseline="0" dirty="0" smtClean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2800" b="1" baseline="0" dirty="0" err="1" smtClean="0">
                          <a:latin typeface="Arial"/>
                          <a:cs typeface="Arial"/>
                        </a:rPr>
                        <a:t>C</a:t>
                      </a:r>
                      <a:r>
                        <a:rPr lang="en-US" sz="2800" b="1" baseline="0" dirty="0" smtClean="0">
                          <a:latin typeface="Arial"/>
                          <a:cs typeface="Arial"/>
                        </a:rPr>
                        <a:t> V C V C V</a:t>
                      </a:r>
                      <a:endParaRPr lang="en-US" sz="2800" b="1" dirty="0" smtClean="0"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6" name="Table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9567141"/>
              </p:ext>
            </p:extLst>
          </p:nvPr>
        </p:nvGraphicFramePr>
        <p:xfrm>
          <a:off x="14085886" y="9191631"/>
          <a:ext cx="10109200" cy="35356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9599"/>
                <a:gridCol w="7729601"/>
              </a:tblGrid>
              <a:tr h="408061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/>
                          <a:cs typeface="Arial"/>
                        </a:rPr>
                        <a:t>Class</a:t>
                      </a:r>
                      <a:endParaRPr lang="en-US" sz="2800" b="1" dirty="0"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/>
                          <a:cs typeface="Arial"/>
                        </a:rPr>
                        <a:t>Phone</a:t>
                      </a:r>
                      <a:endParaRPr lang="en-US" sz="2800" b="1" dirty="0"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408061">
                <a:tc>
                  <a:txBody>
                    <a:bodyPr/>
                    <a:lstStyle/>
                    <a:p>
                      <a:pPr algn="ctr"/>
                      <a:r>
                        <a:rPr lang="de-DE" sz="2800" b="1" kern="1200" baseline="0" dirty="0" smtClean="0">
                          <a:solidFill>
                            <a:schemeClr val="bg1"/>
                          </a:solidFill>
                          <a:latin typeface="Arial"/>
                          <a:ea typeface="+mn-ea"/>
                          <a:cs typeface="Arial"/>
                        </a:rPr>
                        <a:t>Stops (S)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800" b="1" kern="1200" baseline="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b p d t g k</a:t>
                      </a:r>
                      <a:endParaRPr lang="en-US" sz="2800" b="1" dirty="0"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408061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Fricative (F)</a:t>
                      </a:r>
                      <a:endParaRPr lang="en-US" sz="2800" b="1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kern="1200" baseline="0" dirty="0" err="1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jh</a:t>
                      </a:r>
                      <a:r>
                        <a:rPr lang="en-US" sz="2800" b="1" kern="1200" baseline="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 </a:t>
                      </a:r>
                      <a:r>
                        <a:rPr lang="en-US" sz="2800" b="1" kern="1200" baseline="0" dirty="0" err="1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ch</a:t>
                      </a:r>
                      <a:r>
                        <a:rPr lang="en-US" sz="2800" b="1" kern="1200" baseline="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 s </a:t>
                      </a:r>
                      <a:r>
                        <a:rPr lang="en-US" sz="2800" b="1" kern="1200" baseline="0" dirty="0" err="1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sh</a:t>
                      </a:r>
                      <a:r>
                        <a:rPr lang="en-US" sz="2800" b="1" kern="1200" baseline="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 z </a:t>
                      </a:r>
                      <a:r>
                        <a:rPr lang="en-US" sz="2800" b="1" kern="1200" baseline="0" dirty="0" err="1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zh</a:t>
                      </a:r>
                      <a:r>
                        <a:rPr lang="en-US" sz="2800" b="1" kern="1200" baseline="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 f </a:t>
                      </a:r>
                      <a:r>
                        <a:rPr lang="en-US" sz="2800" b="1" kern="1200" baseline="0" dirty="0" err="1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th</a:t>
                      </a:r>
                      <a:r>
                        <a:rPr lang="en-US" sz="2800" b="1" kern="1200" baseline="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 v dh </a:t>
                      </a:r>
                      <a:r>
                        <a:rPr lang="en-US" sz="2800" b="1" kern="1200" baseline="0" dirty="0" err="1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hh</a:t>
                      </a:r>
                      <a:endParaRPr lang="en-US" sz="2800" b="1" dirty="0"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408061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Nasals (N)</a:t>
                      </a:r>
                      <a:endParaRPr lang="en-US" sz="2800" b="1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kern="1200" baseline="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m n </a:t>
                      </a:r>
                      <a:r>
                        <a:rPr lang="en-US" sz="2800" b="1" kern="1200" baseline="0" dirty="0" err="1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ng</a:t>
                      </a:r>
                      <a:r>
                        <a:rPr lang="en-US" sz="2800" b="1" kern="1200" baseline="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 en</a:t>
                      </a:r>
                      <a:endParaRPr lang="en-US" sz="2800" b="1" dirty="0"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408061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Liquids (L)</a:t>
                      </a:r>
                      <a:endParaRPr lang="en-US" sz="2800" b="1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2800" b="1" kern="1200" baseline="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l el r w y</a:t>
                      </a:r>
                      <a:endParaRPr lang="en-US" sz="2800" b="1" dirty="0"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680101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Vowels (V)</a:t>
                      </a:r>
                      <a:endParaRPr lang="en-US" sz="2800" b="1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kern="1200" baseline="0" dirty="0" err="1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iy</a:t>
                      </a:r>
                      <a:r>
                        <a:rPr lang="en-US" sz="2800" b="1" kern="1200" baseline="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 </a:t>
                      </a:r>
                      <a:r>
                        <a:rPr lang="en-US" sz="2800" b="1" kern="1200" baseline="0" dirty="0" err="1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ih</a:t>
                      </a:r>
                      <a:r>
                        <a:rPr lang="en-US" sz="2800" b="1" kern="1200" baseline="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 eh </a:t>
                      </a:r>
                      <a:r>
                        <a:rPr lang="en-US" sz="2800" b="1" kern="1200" baseline="0" dirty="0" err="1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ey</a:t>
                      </a:r>
                      <a:r>
                        <a:rPr lang="en-US" sz="2800" b="1" kern="1200" baseline="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 </a:t>
                      </a:r>
                      <a:r>
                        <a:rPr lang="en-US" sz="2800" b="1" kern="1200" baseline="0" dirty="0" err="1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ae</a:t>
                      </a:r>
                      <a:r>
                        <a:rPr lang="en-US" sz="2800" b="1" kern="1200" baseline="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 </a:t>
                      </a:r>
                      <a:r>
                        <a:rPr lang="en-US" sz="2800" b="1" kern="1200" baseline="0" dirty="0" err="1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aa</a:t>
                      </a:r>
                      <a:r>
                        <a:rPr lang="en-US" sz="2800" b="1" kern="1200" baseline="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 aw ay ah </a:t>
                      </a:r>
                      <a:r>
                        <a:rPr lang="en-US" sz="2800" b="1" kern="1200" baseline="0" dirty="0" err="1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ao</a:t>
                      </a:r>
                      <a:r>
                        <a:rPr lang="en-US" sz="2800" b="1" kern="1200" baseline="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 ax </a:t>
                      </a:r>
                      <a:r>
                        <a:rPr lang="en-US" sz="2800" b="1" kern="1200" baseline="0" dirty="0" err="1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oy</a:t>
                      </a:r>
                      <a:r>
                        <a:rPr lang="en-US" sz="2800" b="1" kern="1200" baseline="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 </a:t>
                      </a:r>
                      <a:r>
                        <a:rPr lang="en-US" sz="2800" b="1" kern="1200" baseline="0" dirty="0" err="1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ow</a:t>
                      </a:r>
                      <a:r>
                        <a:rPr lang="en-US" sz="2800" b="1" kern="1200" baseline="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 uh </a:t>
                      </a:r>
                      <a:r>
                        <a:rPr lang="en-US" sz="2800" b="1" kern="1200" baseline="0" dirty="0" err="1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uw</a:t>
                      </a:r>
                      <a:r>
                        <a:rPr lang="en-US" sz="2800" b="1" kern="1200" baseline="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 </a:t>
                      </a:r>
                      <a:r>
                        <a:rPr lang="en-US" sz="2800" b="1" kern="1200" baseline="0" dirty="0" err="1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er</a:t>
                      </a:r>
                      <a:endParaRPr lang="en-US" sz="2800" b="1" dirty="0" smtClean="0"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1912799"/>
              </p:ext>
            </p:extLst>
          </p:nvPr>
        </p:nvGraphicFramePr>
        <p:xfrm>
          <a:off x="26777909" y="19247282"/>
          <a:ext cx="10433014" cy="33385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7065"/>
                <a:gridCol w="2751983"/>
                <a:gridCol w="2751983"/>
                <a:gridCol w="2751983"/>
              </a:tblGrid>
              <a:tr h="1019666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Data</a:t>
                      </a:r>
                      <a:r>
                        <a:rPr lang="en-US" sz="2800" b="1" baseline="0" dirty="0" smtClean="0">
                          <a:latin typeface="Arial" pitchFamily="34" charset="0"/>
                          <a:cs typeface="Arial" pitchFamily="34" charset="0"/>
                        </a:rPr>
                        <a:t> Set</a:t>
                      </a:r>
                      <a:endParaRPr lang="en-US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bg2"/>
                          </a:solidFill>
                          <a:latin typeface="Arial" pitchFamily="34" charset="0"/>
                          <a:cs typeface="Arial" pitchFamily="34" charset="0"/>
                        </a:rPr>
                        <a:t>NIST Spoken Term Detection</a:t>
                      </a:r>
                      <a:br>
                        <a:rPr lang="en-US" sz="2800" b="1" dirty="0" smtClean="0">
                          <a:solidFill>
                            <a:schemeClr val="bg2"/>
                          </a:solidFill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n-US" sz="2800" b="1" dirty="0" smtClean="0">
                          <a:solidFill>
                            <a:schemeClr val="bg2"/>
                          </a:solidFill>
                          <a:latin typeface="Arial" pitchFamily="34" charset="0"/>
                          <a:cs typeface="Arial" pitchFamily="34" charset="0"/>
                        </a:rPr>
                        <a:t>2006 Evaluation Results </a:t>
                      </a:r>
                      <a:endParaRPr lang="en-US" sz="2800" b="1" dirty="0">
                        <a:solidFill>
                          <a:schemeClr val="bg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09833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Sites</a:t>
                      </a:r>
                      <a:endParaRPr lang="en-US" sz="28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BBN</a:t>
                      </a:r>
                      <a:endParaRPr lang="en-US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IBM</a:t>
                      </a:r>
                      <a:endParaRPr lang="en-US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SRI</a:t>
                      </a:r>
                      <a:endParaRPr lang="en-US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9F9F9"/>
                    </a:solidFill>
                  </a:tcPr>
                </a:tc>
              </a:tr>
              <a:tr h="180910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Sources</a:t>
                      </a:r>
                      <a:endParaRPr lang="en-US" sz="28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Broadcast</a:t>
                      </a:r>
                    </a:p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News</a:t>
                      </a:r>
                      <a:r>
                        <a:rPr lang="en-US" sz="2800" b="1" baseline="0" dirty="0" smtClean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en-US" sz="2800" b="1" baseline="0" dirty="0" smtClean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n-US" sz="2800" b="1" baseline="0" dirty="0" smtClean="0"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en-US" sz="2800" b="1" baseline="0" dirty="0" smtClean="0">
                          <a:latin typeface="Arial" pitchFamily="34" charset="0"/>
                          <a:cs typeface="Arial" pitchFamily="34" charset="0"/>
                        </a:rPr>
                        <a:t>3hrs)</a:t>
                      </a:r>
                      <a:endParaRPr lang="en-US" sz="28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Conversational 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Telephone</a:t>
                      </a:r>
                      <a:b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3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hrs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) </a:t>
                      </a:r>
                      <a:endParaRPr lang="en-US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Conference 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Meetings</a:t>
                      </a:r>
                      <a:b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2 </a:t>
                      </a:r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hrs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en-US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44" name="Text Box 14"/>
          <p:cNvSpPr txBox="1">
            <a:spLocks noChangeArrowheads="1"/>
          </p:cNvSpPr>
          <p:nvPr/>
        </p:nvSpPr>
        <p:spPr bwMode="auto">
          <a:xfrm>
            <a:off x="0" y="1731062"/>
            <a:ext cx="51206399" cy="7386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defTabSz="893979">
              <a:spcAft>
                <a:spcPts val="1543"/>
              </a:spcAft>
              <a:tabLst>
                <a:tab pos="19050000" algn="ctr"/>
                <a:tab pos="31638875" algn="ctr"/>
              </a:tabLst>
            </a:pPr>
            <a:r>
              <a:rPr lang="en-US" sz="4800" b="1" dirty="0" smtClean="0">
                <a:latin typeface="Arial" charset="0"/>
                <a:cs typeface="Arial" charset="0"/>
              </a:rPr>
              <a:t>	</a:t>
            </a:r>
            <a:endParaRPr lang="en-US" sz="4800" b="1" dirty="0">
              <a:latin typeface="Arial" charset="0"/>
              <a:cs typeface="Arial" charset="0"/>
            </a:endParaRPr>
          </a:p>
        </p:txBody>
      </p:sp>
      <p:sp>
        <p:nvSpPr>
          <p:cNvPr id="59" name="Rectangle 180"/>
          <p:cNvSpPr>
            <a:spLocks noChangeArrowheads="1"/>
          </p:cNvSpPr>
          <p:nvPr/>
        </p:nvSpPr>
        <p:spPr bwMode="auto">
          <a:xfrm>
            <a:off x="15895638" y="316428"/>
            <a:ext cx="32224154" cy="3414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7200" b="1" cap="all" dirty="0">
                <a:solidFill>
                  <a:srgbClr val="333399"/>
                </a:solidFill>
              </a:rPr>
              <a:t>ASSESSING SEARCH TERM STRENGTH IN SPOKEN TERM DETECTION</a:t>
            </a:r>
            <a:r>
              <a:rPr lang="en-US" sz="9600" b="1" dirty="0">
                <a:solidFill>
                  <a:srgbClr val="BE0F34"/>
                </a:solidFill>
                <a:latin typeface="Arial" charset="0"/>
                <a:cs typeface="Arial" charset="0"/>
              </a:rPr>
              <a:t>	</a:t>
            </a:r>
            <a:r>
              <a:rPr lang="en-US" sz="4800" b="1" dirty="0">
                <a:solidFill>
                  <a:srgbClr val="000000"/>
                </a:solidFill>
                <a:latin typeface="Arial" charset="0"/>
                <a:cs typeface="Arial" charset="0"/>
              </a:rPr>
              <a:t>Amir </a:t>
            </a:r>
            <a:r>
              <a:rPr lang="en-US" sz="4800" b="1" dirty="0" err="1">
                <a:solidFill>
                  <a:srgbClr val="000000"/>
                </a:solidFill>
                <a:latin typeface="Arial" charset="0"/>
                <a:cs typeface="Arial" charset="0"/>
              </a:rPr>
              <a:t>Harati</a:t>
            </a:r>
            <a:r>
              <a:rPr lang="en-US" sz="4800" b="1" dirty="0">
                <a:solidFill>
                  <a:srgbClr val="000000"/>
                </a:solidFill>
                <a:latin typeface="Arial" charset="0"/>
                <a:cs typeface="Arial" charset="0"/>
              </a:rPr>
              <a:t> and Joseph Picone	</a:t>
            </a:r>
            <a:endParaRPr lang="en-US" sz="4800" b="1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algn="ctr"/>
            <a:r>
              <a:rPr lang="en-US" sz="4800" b="1" dirty="0">
                <a:solidFill>
                  <a:srgbClr val="000000"/>
                </a:solidFill>
                <a:latin typeface="Arial" charset="0"/>
                <a:cs typeface="Arial" charset="0"/>
              </a:rPr>
              <a:t>	Institute for Signal and Information </a:t>
            </a:r>
            <a:r>
              <a:rPr lang="en-US" sz="48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Processing, Temple University</a:t>
            </a:r>
            <a:r>
              <a:rPr lang="en-US" sz="4800" b="1" dirty="0">
                <a:solidFill>
                  <a:srgbClr val="000000"/>
                </a:solidFill>
                <a:latin typeface="Arial" charset="0"/>
                <a:cs typeface="Arial" charset="0"/>
              </a:rPr>
              <a:t>	</a:t>
            </a:r>
            <a:endParaRPr lang="en-US" sz="4800" dirty="0">
              <a:solidFill>
                <a:srgbClr val="000000"/>
              </a:solidFill>
            </a:endParaRPr>
          </a:p>
        </p:txBody>
      </p:sp>
      <p:sp>
        <p:nvSpPr>
          <p:cNvPr id="60" name="Rectangle 75"/>
          <p:cNvSpPr>
            <a:spLocks noChangeArrowheads="1"/>
          </p:cNvSpPr>
          <p:nvPr/>
        </p:nvSpPr>
        <p:spPr bwMode="auto">
          <a:xfrm>
            <a:off x="853440" y="-297884"/>
            <a:ext cx="237424" cy="595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lIns="117564" tIns="58782" rIns="117564" bIns="58782" anchor="ctr">
            <a:spAutoFit/>
          </a:bodyPr>
          <a:lstStyle/>
          <a:p>
            <a:pPr>
              <a:defRPr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Rectangle 77"/>
          <p:cNvSpPr>
            <a:spLocks noChangeArrowheads="1"/>
          </p:cNvSpPr>
          <p:nvPr/>
        </p:nvSpPr>
        <p:spPr bwMode="auto">
          <a:xfrm>
            <a:off x="853440" y="-297884"/>
            <a:ext cx="237424" cy="595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lIns="117564" tIns="58782" rIns="117564" bIns="58782" anchor="ctr">
            <a:spAutoFit/>
          </a:bodyPr>
          <a:lstStyle/>
          <a:p>
            <a:pPr>
              <a:defRPr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Rectangle 79"/>
          <p:cNvSpPr>
            <a:spLocks noChangeArrowheads="1"/>
          </p:cNvSpPr>
          <p:nvPr/>
        </p:nvSpPr>
        <p:spPr bwMode="auto">
          <a:xfrm>
            <a:off x="853440" y="-297884"/>
            <a:ext cx="237424" cy="595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lIns="117564" tIns="58782" rIns="117564" bIns="58782" anchor="ctr">
            <a:spAutoFit/>
          </a:bodyPr>
          <a:lstStyle/>
          <a:p>
            <a:pPr>
              <a:defRPr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3" name="Picture 6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3200" y="298210"/>
            <a:ext cx="12240727" cy="2264074"/>
          </a:xfrm>
          <a:prstGeom prst="rect">
            <a:avLst/>
          </a:prstGeom>
        </p:spPr>
      </p:pic>
      <p:sp>
        <p:nvSpPr>
          <p:cNvPr id="64" name="TextBox 63"/>
          <p:cNvSpPr txBox="1"/>
          <p:nvPr/>
        </p:nvSpPr>
        <p:spPr>
          <a:xfrm>
            <a:off x="3251200" y="2032704"/>
            <a:ext cx="6069354" cy="738664"/>
          </a:xfrm>
          <a:prstGeom prst="rect">
            <a:avLst/>
          </a:prstGeom>
          <a:noFill/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lang="en-US" sz="4800" i="1" dirty="0" smtClean="0">
                <a:latin typeface="Monotype Corsiva"/>
                <a:cs typeface="Monotype Corsiva"/>
              </a:rPr>
              <a:t>www.isip.piconepress.com</a:t>
            </a:r>
            <a:endParaRPr lang="en-US" sz="4800" i="1" dirty="0">
              <a:solidFill>
                <a:srgbClr val="000000"/>
              </a:solidFill>
              <a:latin typeface="Monotype Corsiva"/>
              <a:cs typeface="Monotype Corsiva"/>
            </a:endParaRPr>
          </a:p>
        </p:txBody>
      </p:sp>
      <p:graphicFrame>
        <p:nvGraphicFramePr>
          <p:cNvPr id="52" name="Table 5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7736515"/>
              </p:ext>
            </p:extLst>
          </p:nvPr>
        </p:nvGraphicFramePr>
        <p:xfrm>
          <a:off x="13537849" y="5563437"/>
          <a:ext cx="11205274" cy="307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8498"/>
                <a:gridCol w="5916776"/>
              </a:tblGrid>
              <a:tr h="370840">
                <a:tc>
                  <a:txBody>
                    <a:bodyPr/>
                    <a:lstStyle/>
                    <a:p>
                      <a:pPr marL="803275" marR="0" lvl="0" indent="-457200" algn="l" defTabSz="893979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75000"/>
                        <a:buFont typeface="Wingdings" charset="2"/>
                        <a:buChar char="q"/>
                        <a:tabLst>
                          <a:tab pos="808038" algn="l"/>
                          <a:tab pos="5368925" algn="l"/>
                          <a:tab pos="5830888" algn="l"/>
                        </a:tabLst>
                        <a:defRPr/>
                      </a:pPr>
                      <a:r>
                        <a:rPr kumimoji="0" lang="en-US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ＭＳ Ｐゴシック" pitchFamily="-111" charset="-128"/>
                          <a:cs typeface="Arial" pitchFamily="34" charset="0"/>
                        </a:rPr>
                        <a:t>Duration</a:t>
                      </a:r>
                    </a:p>
                    <a:p>
                      <a:pPr marL="803275" marR="0" lvl="0" indent="-457200" algn="l" defTabSz="893979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75000"/>
                        <a:buFont typeface="Wingdings" charset="2"/>
                        <a:buChar char="q"/>
                        <a:tabLst>
                          <a:tab pos="808038" algn="l"/>
                          <a:tab pos="5368925" algn="l"/>
                          <a:tab pos="5830888" algn="l"/>
                        </a:tabLst>
                        <a:defRPr/>
                      </a:pPr>
                      <a:r>
                        <a:rPr kumimoji="0" lang="en-US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ＭＳ Ｐゴシック" pitchFamily="-111" charset="-128"/>
                          <a:cs typeface="Arial" pitchFamily="34" charset="0"/>
                        </a:rPr>
                        <a:t>Length</a:t>
                      </a:r>
                    </a:p>
                    <a:p>
                      <a:pPr marL="803275" marR="0" lvl="0" indent="-457200" algn="l" defTabSz="893979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75000"/>
                        <a:buFont typeface="Wingdings" charset="2"/>
                        <a:buChar char="q"/>
                        <a:tabLst>
                          <a:tab pos="808038" algn="l"/>
                          <a:tab pos="5368925" algn="l"/>
                          <a:tab pos="5830888" algn="l"/>
                        </a:tabLst>
                        <a:defRPr/>
                      </a:pPr>
                      <a:r>
                        <a:rPr kumimoji="0" lang="en-US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ＭＳ Ｐゴシック" pitchFamily="-111" charset="-128"/>
                          <a:cs typeface="Arial" pitchFamily="34" charset="0"/>
                        </a:rPr>
                        <a:t>No. of Syllables</a:t>
                      </a:r>
                    </a:p>
                    <a:p>
                      <a:pPr marL="803275" marR="0" lvl="0" indent="-457200" algn="l" defTabSz="893979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75000"/>
                        <a:buFont typeface="Wingdings" charset="2"/>
                        <a:buChar char="q"/>
                        <a:tabLst>
                          <a:tab pos="808038" algn="l"/>
                          <a:tab pos="5368925" algn="l"/>
                          <a:tab pos="5830888" algn="l"/>
                        </a:tabLst>
                        <a:defRPr/>
                      </a:pPr>
                      <a:r>
                        <a:rPr kumimoji="0" lang="en-US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ＭＳ Ｐゴシック" pitchFamily="-111" charset="-128"/>
                          <a:cs typeface="Arial" pitchFamily="34" charset="0"/>
                        </a:rPr>
                        <a:t>No. of Vowels</a:t>
                      </a:r>
                    </a:p>
                    <a:p>
                      <a:pPr marL="803275" marR="0" lvl="0" indent="-457200" algn="l" defTabSz="893979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75000"/>
                        <a:buFont typeface="Wingdings" charset="2"/>
                        <a:buChar char="q"/>
                        <a:tabLst>
                          <a:tab pos="808038" algn="l"/>
                          <a:tab pos="5368925" algn="l"/>
                          <a:tab pos="5830888" algn="l"/>
                        </a:tabLst>
                        <a:defRPr/>
                      </a:pPr>
                      <a:r>
                        <a:rPr kumimoji="0" lang="en-US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ＭＳ Ｐゴシック" pitchFamily="-111" charset="-128"/>
                          <a:cs typeface="Arial" pitchFamily="34" charset="0"/>
                        </a:rPr>
                        <a:t>No. of Consonants</a:t>
                      </a:r>
                    </a:p>
                    <a:p>
                      <a:pPr marL="803275" marR="0" lvl="0" indent="-457200" algn="l" defTabSz="893979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75000"/>
                        <a:buFont typeface="Wingdings" charset="2"/>
                        <a:buChar char="q"/>
                        <a:tabLst>
                          <a:tab pos="808038" algn="l"/>
                          <a:tab pos="5368925" algn="l"/>
                          <a:tab pos="5830888" algn="l"/>
                        </a:tabLst>
                        <a:defRPr/>
                      </a:pPr>
                      <a:r>
                        <a:rPr kumimoji="0" lang="en-US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ＭＳ Ｐゴシック" pitchFamily="-111" charset="-128"/>
                          <a:cs typeface="Arial" pitchFamily="34" charset="0"/>
                        </a:rPr>
                        <a:t>Phoneme Frequency</a:t>
                      </a:r>
                    </a:p>
                    <a:p>
                      <a:pPr marL="803275" marR="0" lvl="0" indent="-457200" algn="l" defTabSz="893979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75000"/>
                        <a:buFont typeface="Wingdings" charset="2"/>
                        <a:buChar char="q"/>
                        <a:tabLst>
                          <a:tab pos="808038" algn="l"/>
                          <a:tab pos="5368925" algn="l"/>
                          <a:tab pos="5830888" algn="l"/>
                        </a:tabLst>
                        <a:defRPr/>
                      </a:pPr>
                      <a:r>
                        <a:rPr kumimoji="0" lang="en-US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ＭＳ Ｐゴシック" pitchFamily="-111" charset="-128"/>
                          <a:cs typeface="Arial" pitchFamily="34" charset="0"/>
                          <a:sym typeface="Wingdings"/>
                        </a:rPr>
                        <a:t>BPC and CVC Frequency</a:t>
                      </a:r>
                      <a:endParaRPr kumimoji="0" lang="en-US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itchFamily="34" charset="0"/>
                        <a:ea typeface="ＭＳ Ｐゴシック" pitchFamily="-111" charset="-128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03275" marR="0" lvl="0" indent="-457200" algn="l" defTabSz="893979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75000"/>
                        <a:buFont typeface="Wingdings" charset="2"/>
                        <a:buChar char="q"/>
                        <a:tabLst>
                          <a:tab pos="808038" algn="l"/>
                          <a:tab pos="5368925" algn="l"/>
                          <a:tab pos="5830888" algn="l"/>
                        </a:tabLst>
                        <a:defRPr/>
                      </a:pPr>
                      <a:r>
                        <a:rPr kumimoji="0" lang="en-US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ＭＳ Ｐゴシック" pitchFamily="-111" charset="-128"/>
                          <a:cs typeface="Arial" pitchFamily="34" charset="0"/>
                        </a:rPr>
                        <a:t>Length/Duration</a:t>
                      </a:r>
                    </a:p>
                    <a:p>
                      <a:pPr marL="803275" marR="0" lvl="0" indent="-457200" algn="l" defTabSz="893979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75000"/>
                        <a:buFont typeface="Wingdings" charset="2"/>
                        <a:buChar char="q"/>
                        <a:tabLst>
                          <a:tab pos="808038" algn="l"/>
                          <a:tab pos="5368925" algn="l"/>
                          <a:tab pos="5830888" algn="l"/>
                        </a:tabLst>
                        <a:defRPr/>
                      </a:pPr>
                      <a:r>
                        <a:rPr kumimoji="0" lang="en-US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ＭＳ Ｐゴシック" pitchFamily="-111" charset="-128"/>
                          <a:cs typeface="Arial" pitchFamily="34" charset="0"/>
                        </a:rPr>
                        <a:t>No. Syllables/Duration</a:t>
                      </a:r>
                    </a:p>
                    <a:p>
                      <a:pPr marL="803275" marR="0" lvl="0" indent="-457200" algn="l" defTabSz="893979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75000"/>
                        <a:buFont typeface="Wingdings" charset="2"/>
                        <a:buChar char="q"/>
                        <a:tabLst>
                          <a:tab pos="808038" algn="l"/>
                          <a:tab pos="5368925" algn="l"/>
                          <a:tab pos="5830888" algn="l"/>
                        </a:tabLst>
                        <a:defRPr/>
                      </a:pPr>
                      <a:r>
                        <a:rPr kumimoji="0" lang="en-US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ＭＳ Ｐゴシック" pitchFamily="-111" charset="-128"/>
                          <a:cs typeface="Arial" pitchFamily="34" charset="0"/>
                        </a:rPr>
                        <a:t>No. Vowels/No. Consonants</a:t>
                      </a:r>
                    </a:p>
                    <a:p>
                      <a:pPr marL="803275" marR="0" lvl="0" indent="-457200" algn="l" defTabSz="893979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75000"/>
                        <a:buFont typeface="Wingdings" charset="2"/>
                        <a:buChar char="q"/>
                        <a:tabLst>
                          <a:tab pos="808038" algn="l"/>
                          <a:tab pos="5368925" algn="l"/>
                          <a:tab pos="5830888" algn="l"/>
                        </a:tabLst>
                        <a:defRPr/>
                      </a:pPr>
                      <a:r>
                        <a:rPr kumimoji="0" lang="en-US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ＭＳ Ｐゴシック" pitchFamily="-111" charset="-128"/>
                          <a:cs typeface="Arial" pitchFamily="34" charset="0"/>
                        </a:rPr>
                        <a:t>Start-End Phoneme</a:t>
                      </a:r>
                    </a:p>
                    <a:p>
                      <a:pPr marL="803275" marR="0" lvl="0" indent="-457200" algn="l" defTabSz="893979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75000"/>
                        <a:buFont typeface="Wingdings" charset="2"/>
                        <a:buChar char="q"/>
                        <a:tabLst>
                          <a:tab pos="808038" algn="l"/>
                          <a:tab pos="5368925" algn="l"/>
                          <a:tab pos="5830888" algn="l"/>
                        </a:tabLst>
                        <a:defRPr/>
                      </a:pPr>
                      <a:r>
                        <a:rPr kumimoji="0" lang="en-US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ＭＳ Ｐゴシック" pitchFamily="-111" charset="-128"/>
                          <a:cs typeface="Arial" pitchFamily="34" charset="0"/>
                        </a:rPr>
                        <a:t>2-Grams of Phonemes</a:t>
                      </a:r>
                    </a:p>
                    <a:p>
                      <a:pPr marL="803275" marR="0" lvl="0" indent="-457200" algn="l" defTabSz="893979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75000"/>
                        <a:buFont typeface="Wingdings" charset="2"/>
                        <a:buChar char="q"/>
                        <a:tabLst>
                          <a:tab pos="808038" algn="l"/>
                          <a:tab pos="5368925" algn="l"/>
                          <a:tab pos="5830888" algn="l"/>
                        </a:tabLst>
                        <a:defRPr/>
                      </a:pPr>
                      <a:r>
                        <a:rPr kumimoji="0" lang="en-US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ＭＳ Ｐゴシック" pitchFamily="-111" charset="-128"/>
                          <a:cs typeface="Arial" pitchFamily="34" charset="0"/>
                        </a:rPr>
                        <a:t>2-Grams of BPC</a:t>
                      </a:r>
                    </a:p>
                    <a:p>
                      <a:pPr marL="803275" marR="0" lvl="0" indent="-457200" algn="l" defTabSz="893979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75000"/>
                        <a:buFont typeface="Wingdings" charset="2"/>
                        <a:buChar char="q"/>
                        <a:tabLst>
                          <a:tab pos="808038" algn="l"/>
                          <a:tab pos="5368925" algn="l"/>
                          <a:tab pos="5830888" algn="l"/>
                        </a:tabLst>
                        <a:defRPr/>
                      </a:pPr>
                      <a:r>
                        <a:rPr kumimoji="0" lang="en-US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ＭＳ Ｐゴシック" pitchFamily="-111" charset="-128"/>
                          <a:cs typeface="Arial" pitchFamily="34" charset="0"/>
                        </a:rPr>
                        <a:t>2- and 3-Grams of CVCs</a:t>
                      </a:r>
                      <a:endParaRPr kumimoji="0" lang="en-US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itchFamily="34" charset="0"/>
                        <a:ea typeface="ＭＳ Ｐゴシック" pitchFamily="-111" charset="-128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9" name="Rectangle 38"/>
          <p:cNvSpPr/>
          <p:nvPr/>
        </p:nvSpPr>
        <p:spPr>
          <a:xfrm>
            <a:off x="33938391" y="14359531"/>
            <a:ext cx="9013301" cy="17235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hangingPunct="0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Table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1. The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correlation between the hypothesis and the reference 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WERs 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for both training and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evaluation subsets is shown. Duration is the single most important feature. 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486491" y="5862656"/>
            <a:ext cx="6702842" cy="108645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71488" indent="-471488" defTabSz="893979">
              <a:spcAft>
                <a:spcPts val="1800"/>
              </a:spcAft>
              <a:buFont typeface="Arial"/>
              <a:buChar char="•"/>
              <a:tabLst>
                <a:tab pos="1958975" algn="l"/>
              </a:tabLst>
              <a:defRPr/>
            </a:pPr>
            <a:r>
              <a:rPr lang="en-US" sz="3200" b="1" dirty="0">
                <a:latin typeface="Arial"/>
                <a:cs typeface="Arial"/>
              </a:rPr>
              <a:t>Maximum  correlation  is</a:t>
            </a:r>
            <a:br>
              <a:rPr lang="en-US" sz="3200" b="1" dirty="0">
                <a:latin typeface="Arial"/>
                <a:cs typeface="Arial"/>
              </a:rPr>
            </a:br>
            <a:r>
              <a:rPr lang="en-US" sz="3200" b="1" dirty="0">
                <a:latin typeface="Arial"/>
                <a:cs typeface="Arial"/>
              </a:rPr>
              <a:t>46%, which explains 21% </a:t>
            </a:r>
            <a:br>
              <a:rPr lang="en-US" sz="3200" b="1" dirty="0">
                <a:latin typeface="Arial"/>
                <a:cs typeface="Arial"/>
              </a:rPr>
            </a:br>
            <a:r>
              <a:rPr lang="en-US" sz="3200" b="1" dirty="0">
                <a:latin typeface="Arial"/>
                <a:cs typeface="Arial"/>
              </a:rPr>
              <a:t>of the variance.</a:t>
            </a:r>
          </a:p>
          <a:p>
            <a:pPr marL="471488" indent="-471488" defTabSz="893979">
              <a:spcAft>
                <a:spcPts val="1800"/>
              </a:spcAft>
              <a:buFont typeface="Arial"/>
              <a:buChar char="•"/>
              <a:tabLst>
                <a:tab pos="1958975" algn="l"/>
              </a:tabLst>
              <a:defRPr/>
            </a:pPr>
            <a:r>
              <a:rPr lang="en-US" sz="3200" b="1" dirty="0">
                <a:latin typeface="Arial"/>
                <a:cs typeface="Arial"/>
              </a:rPr>
              <a:t>Many of the core features</a:t>
            </a:r>
            <a:br>
              <a:rPr lang="en-US" sz="3200" b="1" dirty="0">
                <a:latin typeface="Arial"/>
                <a:cs typeface="Arial"/>
              </a:rPr>
            </a:br>
            <a:r>
              <a:rPr lang="en-US" sz="3200" b="1" dirty="0">
                <a:latin typeface="Arial"/>
                <a:cs typeface="Arial"/>
              </a:rPr>
              <a:t>are highly correlated.</a:t>
            </a:r>
          </a:p>
          <a:p>
            <a:pPr marL="471488" indent="-471488" defTabSz="893979">
              <a:spcAft>
                <a:spcPts val="1800"/>
              </a:spcAft>
              <a:buFont typeface="Arial"/>
              <a:buChar char="•"/>
              <a:tabLst>
                <a:tab pos="1958975" algn="l"/>
              </a:tabLst>
              <a:defRPr/>
            </a:pPr>
            <a:r>
              <a:rPr lang="en-US" sz="3200" b="1" dirty="0">
                <a:latin typeface="Arial"/>
                <a:cs typeface="Arial"/>
              </a:rPr>
              <a:t>KNN demonstrates the</a:t>
            </a:r>
            <a:br>
              <a:rPr lang="en-US" sz="3200" b="1" dirty="0">
                <a:latin typeface="Arial"/>
                <a:cs typeface="Arial"/>
              </a:rPr>
            </a:br>
            <a:r>
              <a:rPr lang="en-US" sz="3200" b="1" dirty="0">
                <a:latin typeface="Arial"/>
                <a:cs typeface="Arial"/>
              </a:rPr>
              <a:t>most promising prediction</a:t>
            </a:r>
            <a:br>
              <a:rPr lang="en-US" sz="3200" b="1" dirty="0">
                <a:latin typeface="Arial"/>
                <a:cs typeface="Arial"/>
              </a:rPr>
            </a:br>
            <a:r>
              <a:rPr lang="en-US" sz="3200" b="1" dirty="0">
                <a:latin typeface="Arial"/>
                <a:cs typeface="Arial"/>
              </a:rPr>
              <a:t>capability.</a:t>
            </a:r>
          </a:p>
          <a:p>
            <a:pPr marL="471488" indent="-471488" defTabSz="893979">
              <a:spcAft>
                <a:spcPts val="1800"/>
              </a:spcAft>
              <a:buFont typeface="Arial"/>
              <a:buChar char="•"/>
              <a:tabLst>
                <a:tab pos="1958975" algn="l"/>
              </a:tabLst>
              <a:defRPr/>
            </a:pPr>
            <a:r>
              <a:rPr lang="en-US" sz="3200" b="1" dirty="0" smtClean="0">
                <a:latin typeface="Arial"/>
                <a:cs typeface="Arial"/>
              </a:rPr>
              <a:t>The data </a:t>
            </a:r>
            <a:r>
              <a:rPr lang="en-US" sz="3200" b="1" dirty="0">
                <a:latin typeface="Arial"/>
                <a:cs typeface="Arial"/>
              </a:rPr>
              <a:t>set is not  </a:t>
            </a:r>
            <a:r>
              <a:rPr lang="en-US" sz="3200" b="1" dirty="0" smtClean="0">
                <a:latin typeface="Arial"/>
                <a:cs typeface="Arial"/>
              </a:rPr>
              <a:t>balanced in that the number </a:t>
            </a:r>
            <a:r>
              <a:rPr lang="en-US" sz="3200" b="1" dirty="0">
                <a:latin typeface="Arial"/>
                <a:cs typeface="Arial"/>
              </a:rPr>
              <a:t>of data points with low error rate is much </a:t>
            </a:r>
            <a:r>
              <a:rPr lang="en-US" sz="3200" b="1" dirty="0" smtClean="0">
                <a:latin typeface="Arial"/>
                <a:cs typeface="Arial"/>
              </a:rPr>
              <a:t>higher than the number of points </a:t>
            </a:r>
            <a:r>
              <a:rPr lang="en-US" sz="3200" b="1" dirty="0">
                <a:latin typeface="Arial"/>
                <a:cs typeface="Arial"/>
              </a:rPr>
              <a:t>with high error </a:t>
            </a:r>
            <a:r>
              <a:rPr lang="en-US" sz="3200" b="1" dirty="0" smtClean="0">
                <a:latin typeface="Arial"/>
                <a:cs typeface="Arial"/>
              </a:rPr>
              <a:t>rates. This reduces predictor accuracy. </a:t>
            </a:r>
            <a:endParaRPr lang="en-US" sz="3200" b="1" dirty="0">
              <a:latin typeface="Arial"/>
              <a:cs typeface="Arial"/>
            </a:endParaRPr>
          </a:p>
          <a:p>
            <a:pPr marL="471488" indent="-471488" defTabSz="893979">
              <a:spcAft>
                <a:spcPts val="1800"/>
              </a:spcAft>
              <a:buFont typeface="Arial"/>
              <a:buChar char="•"/>
              <a:tabLst>
                <a:tab pos="1958975" algn="l"/>
              </a:tabLst>
              <a:defRPr/>
            </a:pPr>
            <a:r>
              <a:rPr lang="en-US" sz="3200" b="1" dirty="0">
                <a:latin typeface="Arial"/>
                <a:cs typeface="Arial"/>
              </a:rPr>
              <a:t>A significant portion of the</a:t>
            </a:r>
            <a:br>
              <a:rPr lang="en-US" sz="3200" b="1" dirty="0">
                <a:latin typeface="Arial"/>
                <a:cs typeface="Arial"/>
              </a:rPr>
            </a:br>
            <a:r>
              <a:rPr lang="en-US" sz="3200" b="1" dirty="0">
                <a:latin typeface="Arial"/>
                <a:cs typeface="Arial"/>
              </a:rPr>
              <a:t>error rate is related to </a:t>
            </a:r>
            <a:br>
              <a:rPr lang="en-US" sz="3200" b="1" dirty="0">
                <a:latin typeface="Arial"/>
                <a:cs typeface="Arial"/>
              </a:rPr>
            </a:br>
            <a:r>
              <a:rPr lang="en-US" sz="3200" b="1" dirty="0">
                <a:latin typeface="Arial"/>
                <a:cs typeface="Arial"/>
              </a:rPr>
              <a:t>factors beyond the</a:t>
            </a:r>
            <a:br>
              <a:rPr lang="en-US" sz="3200" b="1" dirty="0">
                <a:latin typeface="Arial"/>
                <a:cs typeface="Arial"/>
              </a:rPr>
            </a:br>
            <a:r>
              <a:rPr lang="en-US" sz="3200" b="1" dirty="0">
                <a:latin typeface="Arial"/>
                <a:cs typeface="Arial"/>
              </a:rPr>
              <a:t>spelling of the search term, </a:t>
            </a:r>
            <a:br>
              <a:rPr lang="en-US" sz="3200" b="1" dirty="0">
                <a:latin typeface="Arial"/>
                <a:cs typeface="Arial"/>
              </a:rPr>
            </a:br>
            <a:r>
              <a:rPr lang="en-US" sz="3200" b="1" dirty="0">
                <a:latin typeface="Arial"/>
                <a:cs typeface="Arial"/>
              </a:rPr>
              <a:t>such as speech rate.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3">
    <a:dk1>
      <a:srgbClr val="000000"/>
    </a:dk1>
    <a:lt1>
      <a:srgbClr val="FFFFFF"/>
    </a:lt1>
    <a:dk2>
      <a:srgbClr val="000000"/>
    </a:dk2>
    <a:lt2>
      <a:srgbClr val="333333"/>
    </a:lt2>
    <a:accent1>
      <a:srgbClr val="DDDDDD"/>
    </a:accent1>
    <a:accent2>
      <a:srgbClr val="808080"/>
    </a:accent2>
    <a:accent3>
      <a:srgbClr val="FFFFFF"/>
    </a:accent3>
    <a:accent4>
      <a:srgbClr val="000000"/>
    </a:accent4>
    <a:accent5>
      <a:srgbClr val="EBEBEB"/>
    </a:accent5>
    <a:accent6>
      <a:srgbClr val="737373"/>
    </a:accent6>
    <a:hlink>
      <a:srgbClr val="4D4D4D"/>
    </a:hlink>
    <a:folHlink>
      <a:srgbClr val="EAEAEA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16602</TotalTime>
  <Words>785</Words>
  <Application>Microsoft Macintosh PowerPoint</Application>
  <PresentationFormat>Custom</PresentationFormat>
  <Paragraphs>181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Swarthmore College</Company>
  <LinksUpToDate>false</LinksUpToDate>
  <SharedDoc>false</SharedDoc>
  <HyperlinkBase>http://www.swarthmore.edu/NatSci/cpurrin1/posteradvice.htm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 for scientific posters (Swarthmore College)</dc:title>
  <dc:creator>Colin Purrington</dc:creator>
  <dc:description>Suggestions and gripes to: cpurrin1@swarthmore.edu</dc:description>
  <cp:lastModifiedBy>Joseph Picone</cp:lastModifiedBy>
  <cp:revision>789</cp:revision>
  <cp:lastPrinted>2009-04-08T18:36:54Z</cp:lastPrinted>
  <dcterms:created xsi:type="dcterms:W3CDTF">2009-07-23T17:37:26Z</dcterms:created>
  <dcterms:modified xsi:type="dcterms:W3CDTF">2013-02-16T13:13:24Z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wner">
    <vt:lpwstr>Colin Purrington</vt:lpwstr>
  </property>
</Properties>
</file>