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10896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587822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1175644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763466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23512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939110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3526932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4114754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4702576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2F2F2"/>
    <a:srgbClr val="C9C9ED"/>
    <a:srgbClr val="BE0F34"/>
    <a:srgbClr val="FFF3F3"/>
    <a:srgbClr val="333399"/>
    <a:srgbClr val="F0F0FA"/>
    <a:srgbClr val="0000FF"/>
    <a:srgbClr val="FFFFE1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3" autoAdjust="0"/>
    <p:restoredTop sz="96552" autoAdjust="0"/>
  </p:normalViewPr>
  <p:slideViewPr>
    <p:cSldViewPr snapToGrid="0" showGuides="1">
      <p:cViewPr varScale="1">
        <p:scale>
          <a:sx n="21" d="100"/>
          <a:sy n="21" d="100"/>
        </p:scale>
        <p:origin x="-1280" y="-128"/>
      </p:cViewPr>
      <p:guideLst>
        <p:guide orient="horz" pos="19242"/>
        <p:guide orient="horz" pos="2458"/>
        <p:guide pos="3993"/>
        <p:guide pos="226"/>
        <p:guide pos="16386"/>
        <p:guide pos="244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11/27/13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11/27/13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2850" y="525463"/>
            <a:ext cx="43307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587822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1175644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763466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2351288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939110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82850" y="525463"/>
            <a:ext cx="43307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231" y="11590232"/>
            <a:ext cx="60936505" cy="79954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2455" y="21140209"/>
            <a:ext cx="50184050" cy="9535583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79721" y="3315865"/>
            <a:ext cx="15233015" cy="2984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6228" y="3315865"/>
            <a:ext cx="45490130" cy="2984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933" y="23973897"/>
            <a:ext cx="60936505" cy="740896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2933" y="15812876"/>
            <a:ext cx="60936505" cy="8161020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6229" y="10778809"/>
            <a:ext cx="30361572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1162" y="10778809"/>
            <a:ext cx="30361573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6" y="1493308"/>
            <a:ext cx="64519175" cy="6217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4893" y="8351732"/>
            <a:ext cx="31675070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893" y="11831320"/>
            <a:ext cx="31675070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7887" y="8351732"/>
            <a:ext cx="31686183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7887" y="11831320"/>
            <a:ext cx="31686183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3" y="1486113"/>
            <a:ext cx="23585170" cy="63204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7948" y="1486113"/>
            <a:ext cx="40076120" cy="3183985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93" y="7806585"/>
            <a:ext cx="23585170" cy="25519380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648" y="26114905"/>
            <a:ext cx="43014265" cy="308377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50648" y="3333857"/>
            <a:ext cx="43014265" cy="22383432"/>
          </a:xfrm>
        </p:spPr>
        <p:txBody>
          <a:bodyPr lIns="523996" tIns="261999" rIns="523996" bIns="261999"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50648" y="29198677"/>
            <a:ext cx="43014265" cy="4377372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2763520"/>
            <a:ext cx="435254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8983240"/>
            <a:ext cx="43525440" cy="186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28326080"/>
            <a:ext cx="1621536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ct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587822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6pPr>
      <a:lvl7pPr marL="1175644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7pPr>
      <a:lvl8pPr marL="1763466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8pPr>
      <a:lvl9pPr marL="2351288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9pPr>
    </p:titleStyle>
    <p:bodyStyle>
      <a:lvl1pPr marL="1496089" indent="-1496089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239145" indent="-1245040" algn="l" defTabSz="3986169" rtl="0" eaLnBrk="0" fontAlgn="base" hangingPunct="0">
        <a:spcBef>
          <a:spcPct val="20000"/>
        </a:spcBef>
        <a:spcAft>
          <a:spcPct val="0"/>
        </a:spcAft>
        <a:buChar char="–"/>
        <a:defRPr sz="12200">
          <a:solidFill>
            <a:schemeClr val="tx1"/>
          </a:solidFill>
          <a:latin typeface="+mn-lt"/>
          <a:ea typeface="ＭＳ Ｐゴシック" pitchFamily="-65" charset="-128"/>
        </a:defRPr>
      </a:lvl2pPr>
      <a:lvl3pPr marL="4982201" indent="-996032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  <a:ea typeface="ＭＳ Ｐゴシック" pitchFamily="-65" charset="-128"/>
        </a:defRPr>
      </a:lvl3pPr>
      <a:lvl4pPr marL="6976305" indent="-996032" algn="l" defTabSz="3986169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  <a:ea typeface="ＭＳ Ｐゴシック" pitchFamily="-65" charset="-128"/>
        </a:defRPr>
      </a:lvl4pPr>
      <a:lvl5pPr marL="8968368" indent="-993991" algn="l" defTabSz="3986169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  <a:ea typeface="ＭＳ Ｐゴシック" pitchFamily="-65" charset="-128"/>
        </a:defRPr>
      </a:lvl5pPr>
      <a:lvl6pPr marL="12376920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6pPr>
      <a:lvl7pPr marL="12964742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7pPr>
      <a:lvl8pPr marL="13552564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8pPr>
      <a:lvl9pPr marL="14140386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04850" y="27838399"/>
            <a:ext cx="11841480" cy="2722563"/>
            <a:chOff x="38804850" y="27838399"/>
            <a:chExt cx="11841480" cy="2722563"/>
          </a:xfrm>
        </p:grpSpPr>
        <p:grpSp>
          <p:nvGrpSpPr>
            <p:cNvPr id="55" name="Group 54"/>
            <p:cNvGrpSpPr/>
            <p:nvPr/>
          </p:nvGrpSpPr>
          <p:grpSpPr>
            <a:xfrm>
              <a:off x="38804850" y="27838399"/>
              <a:ext cx="11841480" cy="2722563"/>
              <a:chOff x="13773895" y="36136148"/>
              <a:chExt cx="18647307" cy="407205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3773895" y="36136148"/>
                <a:ext cx="18647307" cy="40720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E0F34"/>
                </a:solidFill>
                <a:miter lim="800000"/>
                <a:headEnd/>
                <a:tailEnd/>
              </a:ln>
              <a:effectLst>
                <a:outerShdw blurRad="139700" dist="139700" dir="2700000" algn="tl" rotWithShape="0">
                  <a:srgbClr val="BE0F34">
                    <a:alpha val="40000"/>
                  </a:srgbClr>
                </a:outerShdw>
              </a:effectLst>
            </p:spPr>
            <p:txBody>
              <a:bodyPr lIns="457200" tIns="45720" rIns="457200" bIns="45720"/>
              <a:lstStyle/>
              <a:p>
                <a:pPr defTabSz="893979">
                  <a:spcAft>
                    <a:spcPts val="1200"/>
                  </a:spcAft>
                  <a:tabLst>
                    <a:tab pos="489852" algn="l"/>
                  </a:tabLst>
                </a:pPr>
                <a:endParaRPr lang="en-US" sz="4800" b="1">
                  <a:solidFill>
                    <a:srgbClr val="333399"/>
                  </a:solidFill>
                  <a:latin typeface="Arial" pitchFamily="34" charset="0"/>
                  <a:ea typeface="ＭＳ Ｐゴシック" pitchFamily="-111" charset="-128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103734" y="36600598"/>
                <a:ext cx="14053136" cy="32585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en-US"/>
                </a:defPPr>
                <a:lvl1pPr defTabSz="893979">
                  <a:spcAft>
                    <a:spcPts val="1200"/>
                  </a:spcAft>
                  <a:tabLst>
                    <a:tab pos="489852" algn="l"/>
                  </a:tabLst>
                  <a:defRPr sz="48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lvl="1" indent="-457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latin typeface="Arial" pitchFamily="34" charset="0"/>
                    <a:cs typeface="Arial" pitchFamily="34" charset="0"/>
                  </a:defRPr>
                </a:lvl2pPr>
                <a:lvl4pPr marL="1092200" lvl="3" indent="-584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4pPr>
              </a:lstStyle>
              <a:p>
                <a:pPr>
                  <a:defRPr/>
                </a:pPr>
                <a:r>
                  <a:rPr lang="en-US" dirty="0"/>
                  <a:t>Take the Survey!</a:t>
                </a:r>
              </a:p>
              <a:p>
                <a:pPr marL="685800" indent="-685800"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Big data needs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?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685800" indent="-685800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How could membership benefit you?</a:t>
                </a:r>
              </a:p>
            </p:txBody>
          </p:sp>
        </p:grpSp>
        <p:pic>
          <p:nvPicPr>
            <p:cNvPr id="7" name="Picture 6" descr="qrcode.18494718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7" t="5127" r="5732" b="7856"/>
            <a:stretch/>
          </p:blipFill>
          <p:spPr>
            <a:xfrm>
              <a:off x="39014400" y="28115038"/>
              <a:ext cx="2209800" cy="2161761"/>
            </a:xfrm>
            <a:prstGeom prst="rect">
              <a:avLst/>
            </a:prstGeom>
          </p:spPr>
        </p:pic>
      </p:grpSp>
      <p:sp>
        <p:nvSpPr>
          <p:cNvPr id="14527" name="Text Box 114"/>
          <p:cNvSpPr txBox="1">
            <a:spLocks noChangeArrowheads="1"/>
          </p:cNvSpPr>
          <p:nvPr/>
        </p:nvSpPr>
        <p:spPr bwMode="auto">
          <a:xfrm>
            <a:off x="13196886" y="4528147"/>
            <a:ext cx="11887200" cy="1549471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Automatic Interpretation of EEGs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6035154" y="4528145"/>
            <a:ext cx="11837413" cy="2601853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Statistics</a:t>
            </a:r>
            <a:endParaRPr lang="en-US" sz="3600" b="1" dirty="0" smtClean="0">
              <a:latin typeface="Arial"/>
              <a:cs typeface="Arial"/>
            </a:endParaRPr>
          </a:p>
          <a:p>
            <a:pPr marL="471488" indent="-471488" defTabSz="893979">
              <a:spcAft>
                <a:spcPts val="1800"/>
              </a:spcAft>
              <a:buFont typeface="Arial"/>
              <a:buChar char="•"/>
              <a:tabLst>
                <a:tab pos="1958975" algn="l"/>
              </a:tabLst>
              <a:defRPr/>
            </a:pPr>
            <a:endParaRPr lang="en-US" sz="3600" b="1" dirty="0">
              <a:latin typeface="Arial"/>
              <a:cs typeface="Arial"/>
            </a:endParaRPr>
          </a:p>
          <a:p>
            <a:pPr marL="685800" indent="-685800" defTabSz="893979">
              <a:spcAft>
                <a:spcPts val="1800"/>
              </a:spcAft>
              <a:buFont typeface="Arial"/>
              <a:buChar char="•"/>
              <a:tabLst>
                <a:tab pos="489852" algn="l"/>
              </a:tabLst>
              <a:defRPr/>
            </a:pP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8804850" y="23622000"/>
            <a:ext cx="11841480" cy="37225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2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DARPA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/MTO (D13AP00065)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NSF (CNS-1305190)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Temple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University College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Engineering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Temple University Office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Research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685800" indent="-6858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81000" y="4528147"/>
            <a:ext cx="11887200" cy="921386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>
            <a:defPPr>
              <a:defRPr lang="en-US"/>
            </a:defPPr>
            <a:lvl1pPr defTabSz="893979">
              <a:spcAft>
                <a:spcPts val="1800"/>
              </a:spcAft>
              <a:tabLst>
                <a:tab pos="489852" algn="l"/>
              </a:tabLst>
              <a:defRPr sz="48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Introduction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Largest and most comprehensive public-released corpus representing 11 years of clinical data collected at Temple University Hospital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Over 15,000 patients, 20,000+ sessions, 50,000+ EEGs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Include </a:t>
            </a:r>
            <a:r>
              <a:rPr lang="en-US" sz="3200" dirty="0">
                <a:solidFill>
                  <a:schemeClr val="tx1"/>
                </a:solidFill>
              </a:rPr>
              <a:t>patient </a:t>
            </a:r>
            <a:r>
              <a:rPr lang="en-US" sz="3200" dirty="0" smtClean="0">
                <a:solidFill>
                  <a:schemeClr val="tx1"/>
                </a:solidFill>
              </a:rPr>
              <a:t>information (properly redacted), </a:t>
            </a:r>
            <a:r>
              <a:rPr lang="en-US" sz="3200" dirty="0">
                <a:solidFill>
                  <a:schemeClr val="tx1"/>
                </a:solidFill>
              </a:rPr>
              <a:t>medical histories and physician </a:t>
            </a:r>
            <a:r>
              <a:rPr lang="en-US" sz="3200" dirty="0" smtClean="0">
                <a:solidFill>
                  <a:schemeClr val="tx1"/>
                </a:solidFill>
              </a:rPr>
              <a:t>assessments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Supports application of state of the art machine learning algorithms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Pilot experiments indicate the potential for substantial reductions in error rates as more data is processed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tx1"/>
                </a:solidFill>
              </a:rPr>
              <a:t>rror rates below 50% on a 12-way classification of events identified in EEG annotations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NEDC’s first publicly available corpus (1Q2014)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06400" y="14224000"/>
            <a:ext cx="11887200" cy="1633696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Why Big Data is Crucial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-driven approaches have made enormous advances in recent years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(e.g., hidden Markov models, deep learning).</a:t>
            </a:r>
          </a:p>
          <a:p>
            <a:pPr marL="457200" indent="-457200" defTabSz="893979">
              <a:spcAft>
                <a:spcPts val="635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But overall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progress in the field does not appear to have been commensurate with the scope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investment.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community-wide assessment, funded by a planning grant from the National Science Foundation, is being conducted to better define and prioritize the required resources needed by researchers to fuel innovation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The existence of massive corpora has proven to substantially accelerate research progress by eliminating unsubstantiated research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claims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0" y="1731062"/>
            <a:ext cx="5120639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3979">
              <a:spcAft>
                <a:spcPts val="1543"/>
              </a:spcAft>
              <a:tabLst>
                <a:tab pos="19050000" algn="ctr"/>
                <a:tab pos="31638875" algn="ctr"/>
              </a:tabLst>
            </a:pPr>
            <a:r>
              <a:rPr lang="en-US" sz="4800" b="1" dirty="0" smtClean="0">
                <a:latin typeface="Arial" charset="0"/>
                <a:cs typeface="Arial" charset="0"/>
              </a:rPr>
              <a:t>	</a:t>
            </a:r>
            <a:endParaRPr lang="en-US" sz="4800" b="1" dirty="0">
              <a:latin typeface="Arial" charset="0"/>
              <a:cs typeface="Arial" charset="0"/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50473" y="2350179"/>
            <a:ext cx="606935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i="1" dirty="0" smtClean="0">
                <a:latin typeface="Monotype Corsiva"/>
                <a:cs typeface="Monotype Corsiva"/>
              </a:rPr>
              <a:t>www.nedcdata.org</a:t>
            </a:r>
            <a:endParaRPr lang="en-US" sz="48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15" name="Rectangle 180"/>
          <p:cNvSpPr>
            <a:spLocks noChangeArrowheads="1"/>
          </p:cNvSpPr>
          <p:nvPr/>
        </p:nvSpPr>
        <p:spPr bwMode="auto">
          <a:xfrm>
            <a:off x="12288838" y="11628"/>
            <a:ext cx="38917562" cy="37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444" tIns="44722" rIns="89444" bIns="44722">
            <a:spAutoFit/>
          </a:bodyPr>
          <a:lstStyle/>
          <a:p>
            <a:pPr algn="ctr"/>
            <a:r>
              <a:rPr lang="en-US" sz="6600" b="1" cap="all" dirty="0" smtClean="0">
                <a:solidFill>
                  <a:srgbClr val="333399"/>
                </a:solidFill>
              </a:rPr>
              <a:t>The </a:t>
            </a:r>
            <a:r>
              <a:rPr lang="en-US" sz="6600" b="1" cap="all" dirty="0">
                <a:solidFill>
                  <a:srgbClr val="333399"/>
                </a:solidFill>
              </a:rPr>
              <a:t>Temple University Hospital EEG </a:t>
            </a:r>
            <a:r>
              <a:rPr lang="en-US" sz="6600" b="1" cap="all" dirty="0" smtClean="0">
                <a:solidFill>
                  <a:srgbClr val="333399"/>
                </a:solidFill>
              </a:rPr>
              <a:t>Corpus</a:t>
            </a:r>
            <a:r>
              <a:rPr lang="en-US" sz="9600" b="1" dirty="0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9600" b="1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Harati, S. Choi, M. </a:t>
            </a:r>
            <a:r>
              <a:rPr lang="en-US" sz="4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Tabrizi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, I. Obeid and J.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Picone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M. P. Jacobson, M.D.</a:t>
            </a:r>
            <a:endParaRPr lang="en-US" sz="4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Neural Engineering Data Consortium, Temple University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Department of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Neurology, Temple University Hospital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811743" y="4605834"/>
            <a:ext cx="11837413" cy="1139616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Preliminary Results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30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Classification of 12 EEG annotation markers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3227571" y="20541382"/>
            <a:ext cx="11887200" cy="1001958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An Example EEG </a:t>
            </a: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0" y="589589"/>
            <a:ext cx="12423888" cy="190483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13452482" y="12498995"/>
            <a:ext cx="11413808" cy="683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8804850" y="16459200"/>
            <a:ext cx="11841480" cy="66689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400"/>
              </a:spcAft>
              <a:tabLst>
                <a:tab pos="489852" algn="l"/>
              </a:tabLst>
              <a:defRPr/>
            </a:pPr>
            <a:r>
              <a:rPr lang="en-US" sz="4800" b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 </a:t>
            </a: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and Future Work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TUH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-EEG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Corpus will have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major impact on the development of clinical tools to automatically interpret EEGs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Preliminary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results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leave-one-out cross-validation approach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demonstrate the potential for large error reductions using big data.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Sequential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decoding of the EEG using contemporary technology such as hidden Markov models will be crucial to identification and classification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events.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Visit </a:t>
            </a:r>
            <a:r>
              <a:rPr lang="en-US" sz="32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www.nedcdata.org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to learn more!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31416"/>
              </p:ext>
            </p:extLst>
          </p:nvPr>
        </p:nvGraphicFramePr>
        <p:xfrm>
          <a:off x="39319201" y="6578596"/>
          <a:ext cx="10845798" cy="914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7"/>
                <a:gridCol w="2380589"/>
                <a:gridCol w="1807633"/>
                <a:gridCol w="1807633"/>
                <a:gridCol w="1807633"/>
                <a:gridCol w="1807633"/>
              </a:tblGrid>
              <a:tr h="5421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Alg. 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endParaRPr lang="en-US" sz="2400" b="1" i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Closed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Open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1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= 1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72.1%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63.5%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39.4%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64.4%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70.2%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75.0%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10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71.2%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76.0%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76.9%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60.6%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57.7%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50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56.7%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100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65.4%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77470"/>
              </p:ext>
            </p:extLst>
          </p:nvPr>
        </p:nvGraphicFramePr>
        <p:xfrm>
          <a:off x="26451075" y="5958471"/>
          <a:ext cx="11125198" cy="792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95"/>
                <a:gridCol w="4800796"/>
                <a:gridCol w="4685807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Version Number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Patient ID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Gender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Date of Birth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57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Firstname_Lastname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Startdate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01-MAY-2010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Study Number/ Tech. ID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TUH123456789/TAS X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Start Date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01.05.10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Start time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11.39.35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Number of Bytes in Header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6400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Type of Signal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EDF+C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Number of Data Records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207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Dur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. of a Data Record (</a:t>
                      </a: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Secs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)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No. of Signals in a Record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24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Signal[1] Prefiltering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HP:1.000 Hz LP:70.0 Hz N:60.0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Signal[1] No. Samples/Rec.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250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4919" y="21464341"/>
            <a:ext cx="7896640" cy="8861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45506"/>
              </p:ext>
            </p:extLst>
          </p:nvPr>
        </p:nvGraphicFramePr>
        <p:xfrm>
          <a:off x="26431727" y="14613440"/>
          <a:ext cx="11125198" cy="378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95"/>
                <a:gridCol w="4800796"/>
                <a:gridCol w="4685807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Gender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 (46%) F (54%)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Age (Derived from DOB)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Min (20)   Max (94)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Avg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 (53)   </a:t>
                      </a: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Stdev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 (19)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13,14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Duration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42 hours (17 </a:t>
                      </a: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mins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./study)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Number of Channels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28 (26)   29 (12)   31 (48)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32 (19)   35 (5)     37 (33)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Prefiltering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HP:0.000 Hz LP:0.0 Hz N:0.0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Sample Frequency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250 Hz (100) 256 Hz (43)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37310"/>
              </p:ext>
            </p:extLst>
          </p:nvPr>
        </p:nvGraphicFramePr>
        <p:xfrm>
          <a:off x="29605488" y="19129897"/>
          <a:ext cx="6477000" cy="419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755"/>
                <a:gridCol w="3199245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Marker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Frequency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Eyes Open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Eyes Closed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Movement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Swallow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Awake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Drowsy / Sleeping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Hyperventilation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Talking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36630"/>
              </p:ext>
            </p:extLst>
          </p:nvPr>
        </p:nvGraphicFramePr>
        <p:xfrm>
          <a:off x="30329984" y="24050497"/>
          <a:ext cx="5994400" cy="598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3454400"/>
              </a:tblGrid>
              <a:tr h="386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Arial"/>
                        </a:rPr>
                        <a:t>Numeric Label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Hyperventilation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Movement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Sleeping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Cough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Drowsy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Talking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Chew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Seizure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Swallow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Spike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Dizzy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Twitch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Screen Shot 2013-11-27 at 1.19.4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793" y="5916727"/>
            <a:ext cx="10919563" cy="5935569"/>
          </a:xfrm>
          <a:prstGeom prst="rect">
            <a:avLst/>
          </a:prstGeom>
        </p:spPr>
      </p:pic>
      <p:grpSp>
        <p:nvGrpSpPr>
          <p:cNvPr id="147" name="Group 146"/>
          <p:cNvGrpSpPr/>
          <p:nvPr/>
        </p:nvGrpSpPr>
        <p:grpSpPr>
          <a:xfrm>
            <a:off x="857505" y="19103579"/>
            <a:ext cx="10995408" cy="6595645"/>
            <a:chOff x="18042889" y="16996827"/>
            <a:chExt cx="7153218" cy="4873170"/>
          </a:xfrm>
        </p:grpSpPr>
        <p:sp>
          <p:nvSpPr>
            <p:cNvPr id="148" name="Rectangle 147"/>
            <p:cNvSpPr/>
            <p:nvPr/>
          </p:nvSpPr>
          <p:spPr>
            <a:xfrm>
              <a:off x="18042889" y="16996827"/>
              <a:ext cx="1036697" cy="486697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Funding Agencies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19261934" y="16996827"/>
              <a:ext cx="5934173" cy="1263480"/>
              <a:chOff x="2035446" y="1595490"/>
              <a:chExt cx="5934173" cy="126348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79" name="Group 178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3" name="Up Arrow 182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80" name="Group 179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1" name="Up Arrow 180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 rot="5400000">
                    <a:off x="792745" y="3424965"/>
                    <a:ext cx="642399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76" name="Rectangle 175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9261933" y="18801672"/>
              <a:ext cx="5934173" cy="1263480"/>
              <a:chOff x="2035446" y="1595490"/>
              <a:chExt cx="5934173" cy="126348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2" name="Up Arrow 171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69" name="Group 168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0" name="Up Arrow 169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 rot="5400000">
                    <a:off x="811514" y="3424962"/>
                    <a:ext cx="642399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65" name="Rectangle 164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9261932" y="20606517"/>
              <a:ext cx="5934173" cy="1263480"/>
              <a:chOff x="2035446" y="1595490"/>
              <a:chExt cx="5934173" cy="126348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61" name="Up Arrow 160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 rot="16200000" flipH="1">
                    <a:off x="183068" y="3318903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59" name="Up Arrow 158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 rot="5400000">
                    <a:off x="811514" y="3424962"/>
                    <a:ext cx="642399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54" name="Rectangle 153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17656</TotalTime>
  <Words>768</Words>
  <Application>Microsoft Macintosh PowerPoint</Application>
  <PresentationFormat>Custom</PresentationFormat>
  <Paragraphs>255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Joseph Picone</cp:lastModifiedBy>
  <cp:revision>858</cp:revision>
  <cp:lastPrinted>2009-04-08T18:36:54Z</cp:lastPrinted>
  <dcterms:created xsi:type="dcterms:W3CDTF">2009-07-23T17:37:26Z</dcterms:created>
  <dcterms:modified xsi:type="dcterms:W3CDTF">2013-11-27T06:35:52Z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