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8011" autoAdjust="0"/>
    <p:restoredTop sz="98208" autoAdjust="0"/>
  </p:normalViewPr>
  <p:slideViewPr>
    <p:cSldViewPr snapToGrid="0" snapToObjects="1" showGuides="1">
      <p:cViewPr varScale="1">
        <p:scale>
          <a:sx n="89" d="100"/>
          <a:sy n="89" d="100"/>
        </p:scale>
        <p:origin x="-1288" y="-104"/>
      </p:cViewPr>
      <p:guideLst>
        <p:guide orient="horz" pos="1332"/>
        <p:guide pos="561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5B7A1F-98EB-0445-925E-43D4FB8B7002}" type="datetimeFigureOut">
              <a:rPr lang="en-US" smtClean="0"/>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FCC13-E3F2-5842-A3AC-EA77EFD32384}" type="slidenum">
              <a:rPr lang="en-US" smtClean="0"/>
              <a:t>‹#›</a:t>
            </a:fld>
            <a:endParaRPr lang="en-US"/>
          </a:p>
        </p:txBody>
      </p:sp>
    </p:spTree>
    <p:extLst>
      <p:ext uri="{BB962C8B-B14F-4D97-AF65-F5344CB8AC3E}">
        <p14:creationId xmlns:p14="http://schemas.microsoft.com/office/powerpoint/2010/main" val="665903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5B7A1F-98EB-0445-925E-43D4FB8B7002}" type="datetimeFigureOut">
              <a:rPr lang="en-US" smtClean="0"/>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FCC13-E3F2-5842-A3AC-EA77EFD32384}" type="slidenum">
              <a:rPr lang="en-US" smtClean="0"/>
              <a:t>‹#›</a:t>
            </a:fld>
            <a:endParaRPr lang="en-US"/>
          </a:p>
        </p:txBody>
      </p:sp>
    </p:spTree>
    <p:extLst>
      <p:ext uri="{BB962C8B-B14F-4D97-AF65-F5344CB8AC3E}">
        <p14:creationId xmlns:p14="http://schemas.microsoft.com/office/powerpoint/2010/main" val="1141806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5B7A1F-98EB-0445-925E-43D4FB8B7002}" type="datetimeFigureOut">
              <a:rPr lang="en-US" smtClean="0"/>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FCC13-E3F2-5842-A3AC-EA77EFD32384}" type="slidenum">
              <a:rPr lang="en-US" smtClean="0"/>
              <a:t>‹#›</a:t>
            </a:fld>
            <a:endParaRPr lang="en-US"/>
          </a:p>
        </p:txBody>
      </p:sp>
    </p:spTree>
    <p:extLst>
      <p:ext uri="{BB962C8B-B14F-4D97-AF65-F5344CB8AC3E}">
        <p14:creationId xmlns:p14="http://schemas.microsoft.com/office/powerpoint/2010/main" val="3660490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5B7A1F-98EB-0445-925E-43D4FB8B7002}" type="datetimeFigureOut">
              <a:rPr lang="en-US" smtClean="0"/>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FCC13-E3F2-5842-A3AC-EA77EFD32384}" type="slidenum">
              <a:rPr lang="en-US" smtClean="0"/>
              <a:t>‹#›</a:t>
            </a:fld>
            <a:endParaRPr lang="en-US"/>
          </a:p>
        </p:txBody>
      </p:sp>
    </p:spTree>
    <p:extLst>
      <p:ext uri="{BB962C8B-B14F-4D97-AF65-F5344CB8AC3E}">
        <p14:creationId xmlns:p14="http://schemas.microsoft.com/office/powerpoint/2010/main" val="1804332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5B7A1F-98EB-0445-925E-43D4FB8B7002}" type="datetimeFigureOut">
              <a:rPr lang="en-US" smtClean="0"/>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FCC13-E3F2-5842-A3AC-EA77EFD32384}" type="slidenum">
              <a:rPr lang="en-US" smtClean="0"/>
              <a:t>‹#›</a:t>
            </a:fld>
            <a:endParaRPr lang="en-US"/>
          </a:p>
        </p:txBody>
      </p:sp>
    </p:spTree>
    <p:extLst>
      <p:ext uri="{BB962C8B-B14F-4D97-AF65-F5344CB8AC3E}">
        <p14:creationId xmlns:p14="http://schemas.microsoft.com/office/powerpoint/2010/main" val="3100817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5B7A1F-98EB-0445-925E-43D4FB8B7002}" type="datetimeFigureOut">
              <a:rPr lang="en-US" smtClean="0"/>
              <a:t>12/5/13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FCC13-E3F2-5842-A3AC-EA77EFD32384}" type="slidenum">
              <a:rPr lang="en-US" smtClean="0"/>
              <a:t>‹#›</a:t>
            </a:fld>
            <a:endParaRPr lang="en-US"/>
          </a:p>
        </p:txBody>
      </p:sp>
    </p:spTree>
    <p:extLst>
      <p:ext uri="{BB962C8B-B14F-4D97-AF65-F5344CB8AC3E}">
        <p14:creationId xmlns:p14="http://schemas.microsoft.com/office/powerpoint/2010/main" val="516647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5B7A1F-98EB-0445-925E-43D4FB8B7002}" type="datetimeFigureOut">
              <a:rPr lang="en-US" smtClean="0"/>
              <a:t>12/5/13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0FCC13-E3F2-5842-A3AC-EA77EFD32384}" type="slidenum">
              <a:rPr lang="en-US" smtClean="0"/>
              <a:t>‹#›</a:t>
            </a:fld>
            <a:endParaRPr lang="en-US"/>
          </a:p>
        </p:txBody>
      </p:sp>
    </p:spTree>
    <p:extLst>
      <p:ext uri="{BB962C8B-B14F-4D97-AF65-F5344CB8AC3E}">
        <p14:creationId xmlns:p14="http://schemas.microsoft.com/office/powerpoint/2010/main" val="1355076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5B7A1F-98EB-0445-925E-43D4FB8B7002}" type="datetimeFigureOut">
              <a:rPr lang="en-US" smtClean="0"/>
              <a:t>12/5/13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0FCC13-E3F2-5842-A3AC-EA77EFD32384}" type="slidenum">
              <a:rPr lang="en-US" smtClean="0"/>
              <a:t>‹#›</a:t>
            </a:fld>
            <a:endParaRPr lang="en-US"/>
          </a:p>
        </p:txBody>
      </p:sp>
    </p:spTree>
    <p:extLst>
      <p:ext uri="{BB962C8B-B14F-4D97-AF65-F5344CB8AC3E}">
        <p14:creationId xmlns:p14="http://schemas.microsoft.com/office/powerpoint/2010/main" val="4215700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5B7A1F-98EB-0445-925E-43D4FB8B7002}" type="datetimeFigureOut">
              <a:rPr lang="en-US" smtClean="0"/>
              <a:t>12/5/13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0FCC13-E3F2-5842-A3AC-EA77EFD32384}" type="slidenum">
              <a:rPr lang="en-US" smtClean="0"/>
              <a:t>‹#›</a:t>
            </a:fld>
            <a:endParaRPr lang="en-US"/>
          </a:p>
        </p:txBody>
      </p:sp>
    </p:spTree>
    <p:extLst>
      <p:ext uri="{BB962C8B-B14F-4D97-AF65-F5344CB8AC3E}">
        <p14:creationId xmlns:p14="http://schemas.microsoft.com/office/powerpoint/2010/main" val="1031350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5B7A1F-98EB-0445-925E-43D4FB8B7002}" type="datetimeFigureOut">
              <a:rPr lang="en-US" smtClean="0"/>
              <a:t>12/5/13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FCC13-E3F2-5842-A3AC-EA77EFD32384}" type="slidenum">
              <a:rPr lang="en-US" smtClean="0"/>
              <a:t>‹#›</a:t>
            </a:fld>
            <a:endParaRPr lang="en-US"/>
          </a:p>
        </p:txBody>
      </p:sp>
    </p:spTree>
    <p:extLst>
      <p:ext uri="{BB962C8B-B14F-4D97-AF65-F5344CB8AC3E}">
        <p14:creationId xmlns:p14="http://schemas.microsoft.com/office/powerpoint/2010/main" val="3466376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5B7A1F-98EB-0445-925E-43D4FB8B7002}" type="datetimeFigureOut">
              <a:rPr lang="en-US" smtClean="0"/>
              <a:t>12/5/13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FCC13-E3F2-5842-A3AC-EA77EFD32384}" type="slidenum">
              <a:rPr lang="en-US" smtClean="0"/>
              <a:t>‹#›</a:t>
            </a:fld>
            <a:endParaRPr lang="en-US"/>
          </a:p>
        </p:txBody>
      </p:sp>
    </p:spTree>
    <p:extLst>
      <p:ext uri="{BB962C8B-B14F-4D97-AF65-F5344CB8AC3E}">
        <p14:creationId xmlns:p14="http://schemas.microsoft.com/office/powerpoint/2010/main" val="29298463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5B7A1F-98EB-0445-925E-43D4FB8B7002}" type="datetimeFigureOut">
              <a:rPr lang="en-US" smtClean="0"/>
              <a:t>12/5/13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0FCC13-E3F2-5842-A3AC-EA77EFD32384}" type="slidenum">
              <a:rPr lang="en-US" smtClean="0"/>
              <a:t>‹#›</a:t>
            </a:fld>
            <a:endParaRPr lang="en-US"/>
          </a:p>
        </p:txBody>
      </p:sp>
    </p:spTree>
    <p:extLst>
      <p:ext uri="{BB962C8B-B14F-4D97-AF65-F5344CB8AC3E}">
        <p14:creationId xmlns:p14="http://schemas.microsoft.com/office/powerpoint/2010/main" val="2559457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3-11-28 at 5.16.1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917739"/>
          </a:xfrm>
          <a:prstGeom prst="rect">
            <a:avLst/>
          </a:prstGeom>
        </p:spPr>
      </p:pic>
      <p:sp>
        <p:nvSpPr>
          <p:cNvPr id="5" name="TextBox 4"/>
          <p:cNvSpPr txBox="1"/>
          <p:nvPr/>
        </p:nvSpPr>
        <p:spPr>
          <a:xfrm>
            <a:off x="244808" y="2090172"/>
            <a:ext cx="8672179" cy="4678204"/>
          </a:xfrm>
          <a:prstGeom prst="rect">
            <a:avLst/>
          </a:prstGeom>
          <a:noFill/>
        </p:spPr>
        <p:txBody>
          <a:bodyPr wrap="square" lIns="0" tIns="0" rIns="0" bIns="0" rtlCol="0">
            <a:spAutoFit/>
          </a:bodyPr>
          <a:lstStyle/>
          <a:p>
            <a:pPr>
              <a:spcAft>
                <a:spcPts val="1200"/>
              </a:spcAft>
            </a:pPr>
            <a:r>
              <a:rPr lang="en-US" sz="2400" b="1" dirty="0" smtClean="0">
                <a:latin typeface="Arial"/>
                <a:cs typeface="Arial"/>
              </a:rPr>
              <a:t>Keynote Talks:</a:t>
            </a:r>
          </a:p>
          <a:p>
            <a:pPr marL="3148013" indent="-3148013">
              <a:spcAft>
                <a:spcPts val="1200"/>
              </a:spcAft>
              <a:tabLst>
                <a:tab pos="2689225" algn="r"/>
                <a:tab pos="2863850" algn="l"/>
              </a:tabLst>
            </a:pPr>
            <a:r>
              <a:rPr lang="en-US" sz="2400" b="1" dirty="0">
                <a:latin typeface="Arial"/>
                <a:cs typeface="Arial"/>
              </a:rPr>
              <a:t>	</a:t>
            </a:r>
            <a:r>
              <a:rPr lang="en-US" b="1" dirty="0">
                <a:latin typeface="Arial"/>
                <a:cs typeface="Arial"/>
              </a:rPr>
              <a:t>10:00 AM to 10:15 AM:	Dr. Iyad Obeid, </a:t>
            </a:r>
            <a:r>
              <a:rPr lang="en-US" b="1" i="1" dirty="0">
                <a:latin typeface="Arial"/>
                <a:cs typeface="Arial"/>
              </a:rPr>
              <a:t>Bringing Big Data to Bioengineering</a:t>
            </a:r>
          </a:p>
          <a:p>
            <a:pPr marL="3148013" indent="-3148013">
              <a:spcAft>
                <a:spcPts val="1200"/>
              </a:spcAft>
              <a:tabLst>
                <a:tab pos="2689225" algn="r"/>
                <a:tab pos="2863850" algn="l"/>
              </a:tabLst>
            </a:pPr>
            <a:r>
              <a:rPr lang="en-US" b="1" dirty="0">
                <a:latin typeface="Arial"/>
                <a:cs typeface="Arial"/>
              </a:rPr>
              <a:t>	10:15 AM to 10</a:t>
            </a:r>
            <a:r>
              <a:rPr lang="en-US" b="1" dirty="0" smtClean="0">
                <a:latin typeface="Arial"/>
                <a:cs typeface="Arial"/>
              </a:rPr>
              <a:t>:45 </a:t>
            </a:r>
            <a:r>
              <a:rPr lang="en-US" b="1" dirty="0">
                <a:latin typeface="Arial"/>
                <a:cs typeface="Arial"/>
              </a:rPr>
              <a:t>AM:	Dr. Chris Cieri, </a:t>
            </a:r>
            <a:r>
              <a:rPr lang="en-US" b="1" i="1" dirty="0">
                <a:latin typeface="Arial"/>
                <a:cs typeface="Arial"/>
              </a:rPr>
              <a:t>Data Center Models and Impact on Scientific Research Communities </a:t>
            </a:r>
          </a:p>
          <a:p>
            <a:pPr marL="3148013" indent="-3148013">
              <a:spcAft>
                <a:spcPts val="1200"/>
              </a:spcAft>
              <a:tabLst>
                <a:tab pos="2689225" algn="r"/>
                <a:tab pos="2863850" algn="l"/>
              </a:tabLst>
            </a:pPr>
            <a:r>
              <a:rPr lang="en-US" b="1" dirty="0" smtClean="0">
                <a:latin typeface="Arial"/>
                <a:cs typeface="Arial"/>
              </a:rPr>
              <a:t>	10</a:t>
            </a:r>
            <a:r>
              <a:rPr lang="en-US" b="1" dirty="0">
                <a:latin typeface="Arial"/>
                <a:cs typeface="Arial"/>
              </a:rPr>
              <a:t>:45 AM to 11:15 </a:t>
            </a:r>
            <a:r>
              <a:rPr lang="en-US" b="1" dirty="0" smtClean="0">
                <a:latin typeface="Arial"/>
                <a:cs typeface="Arial"/>
              </a:rPr>
              <a:t>AM:</a:t>
            </a:r>
            <a:r>
              <a:rPr lang="en-US" b="1" dirty="0">
                <a:latin typeface="Arial"/>
                <a:cs typeface="Arial"/>
              </a:rPr>
              <a:t>	Dr. Karen </a:t>
            </a:r>
            <a:r>
              <a:rPr lang="en-US" b="1" dirty="0" err="1">
                <a:latin typeface="Arial"/>
                <a:cs typeface="Arial"/>
              </a:rPr>
              <a:t>Moxon</a:t>
            </a:r>
            <a:r>
              <a:rPr lang="en-US" b="1" dirty="0">
                <a:latin typeface="Arial"/>
                <a:cs typeface="Arial"/>
              </a:rPr>
              <a:t>, </a:t>
            </a:r>
            <a:r>
              <a:rPr lang="en-US" b="1" i="1" dirty="0">
                <a:latin typeface="Arial"/>
                <a:cs typeface="Arial"/>
              </a:rPr>
              <a:t>Producing Large Sets of Neural Data With An Eye Towards Sharing</a:t>
            </a:r>
          </a:p>
          <a:p>
            <a:pPr marL="3148013" indent="-3148013">
              <a:spcAft>
                <a:spcPts val="1200"/>
              </a:spcAft>
              <a:tabLst>
                <a:tab pos="2689225" algn="r"/>
                <a:tab pos="2863850" algn="l"/>
              </a:tabLst>
            </a:pPr>
            <a:r>
              <a:rPr lang="en-US" b="1" dirty="0" smtClean="0">
                <a:latin typeface="Arial"/>
                <a:cs typeface="Arial"/>
              </a:rPr>
              <a:t>	11</a:t>
            </a:r>
            <a:r>
              <a:rPr lang="en-US" b="1" dirty="0">
                <a:latin typeface="Arial"/>
                <a:cs typeface="Arial"/>
              </a:rPr>
              <a:t>:15 AM to 11:45 PM:</a:t>
            </a:r>
            <a:r>
              <a:rPr lang="en-US" b="1" dirty="0" smtClean="0">
                <a:latin typeface="Arial"/>
                <a:cs typeface="Arial"/>
              </a:rPr>
              <a:t>	Dr</a:t>
            </a:r>
            <a:r>
              <a:rPr lang="en-US" b="1" dirty="0">
                <a:latin typeface="Arial"/>
                <a:cs typeface="Arial"/>
              </a:rPr>
              <a:t>. Jack Judy, </a:t>
            </a:r>
            <a:r>
              <a:rPr lang="en-US" b="1" i="1" dirty="0">
                <a:latin typeface="Arial"/>
                <a:cs typeface="Arial"/>
              </a:rPr>
              <a:t>Government and Academic Needs for Big Data in Neural Engineering</a:t>
            </a:r>
          </a:p>
          <a:p>
            <a:pPr marL="3148013" indent="-3148013">
              <a:spcAft>
                <a:spcPts val="1200"/>
              </a:spcAft>
              <a:tabLst>
                <a:tab pos="2689225" algn="r"/>
                <a:tab pos="2863850" algn="l"/>
              </a:tabLst>
            </a:pPr>
            <a:r>
              <a:rPr lang="en-US" b="1" smtClean="0">
                <a:latin typeface="Arial"/>
                <a:cs typeface="Arial"/>
              </a:rPr>
              <a:t>	</a:t>
            </a:r>
            <a:r>
              <a:rPr lang="en-US" b="1" smtClean="0">
                <a:latin typeface="Arial"/>
                <a:cs typeface="Arial"/>
              </a:rPr>
              <a:t>11</a:t>
            </a:r>
            <a:r>
              <a:rPr lang="en-US" b="1" dirty="0" smtClean="0">
                <a:latin typeface="Arial"/>
                <a:cs typeface="Arial"/>
              </a:rPr>
              <a:t>:45 AM to 12:00 PM:	Dr. Iyad Obeid, </a:t>
            </a:r>
            <a:r>
              <a:rPr lang="en-US" b="1" i="1" dirty="0" smtClean="0">
                <a:latin typeface="Arial"/>
                <a:cs typeface="Arial"/>
              </a:rPr>
              <a:t>Summary and Open Discussion</a:t>
            </a:r>
          </a:p>
          <a:p>
            <a:pPr>
              <a:spcAft>
                <a:spcPts val="1200"/>
              </a:spcAft>
            </a:pPr>
            <a:r>
              <a:rPr lang="en-US" sz="2400" b="1" dirty="0">
                <a:latin typeface="Arial"/>
                <a:cs typeface="Arial"/>
              </a:rPr>
              <a:t>Poster Session:</a:t>
            </a:r>
          </a:p>
          <a:p>
            <a:pPr marL="3148013" indent="-3148013">
              <a:spcAft>
                <a:spcPts val="1200"/>
              </a:spcAft>
              <a:tabLst>
                <a:tab pos="2689225" algn="r"/>
                <a:tab pos="2863850" algn="l"/>
              </a:tabLst>
            </a:pPr>
            <a:r>
              <a:rPr lang="en-US" b="1" dirty="0">
                <a:latin typeface="Arial"/>
                <a:cs typeface="Arial"/>
              </a:rPr>
              <a:t>	13:30 PM to 15:30 PM:	Poster Area E</a:t>
            </a:r>
          </a:p>
        </p:txBody>
      </p:sp>
    </p:spTree>
    <p:extLst>
      <p:ext uri="{BB962C8B-B14F-4D97-AF65-F5344CB8AC3E}">
        <p14:creationId xmlns:p14="http://schemas.microsoft.com/office/powerpoint/2010/main" val="47419940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3-11-28 at 5.16.1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917739"/>
          </a:xfrm>
          <a:prstGeom prst="rect">
            <a:avLst/>
          </a:prstGeom>
        </p:spPr>
      </p:pic>
      <p:sp>
        <p:nvSpPr>
          <p:cNvPr id="5" name="TextBox 4"/>
          <p:cNvSpPr txBox="1"/>
          <p:nvPr/>
        </p:nvSpPr>
        <p:spPr>
          <a:xfrm>
            <a:off x="244808" y="2090172"/>
            <a:ext cx="8672179" cy="4739760"/>
          </a:xfrm>
          <a:prstGeom prst="rect">
            <a:avLst/>
          </a:prstGeom>
          <a:noFill/>
        </p:spPr>
        <p:txBody>
          <a:bodyPr wrap="square" lIns="0" tIns="0" rIns="0" bIns="0" rtlCol="0">
            <a:spAutoFit/>
          </a:bodyPr>
          <a:lstStyle/>
          <a:p>
            <a:pPr>
              <a:tabLst>
                <a:tab pos="1147763" algn="l"/>
              </a:tabLst>
            </a:pPr>
            <a:r>
              <a:rPr lang="en-US" b="1" dirty="0" smtClean="0">
                <a:solidFill>
                  <a:schemeClr val="tx2"/>
                </a:solidFill>
                <a:latin typeface="Arial"/>
                <a:cs typeface="Arial"/>
              </a:rPr>
              <a:t>Speaker:</a:t>
            </a:r>
            <a:r>
              <a:rPr lang="en-US" b="1" dirty="0" smtClean="0">
                <a:latin typeface="Arial"/>
                <a:cs typeface="Arial"/>
              </a:rPr>
              <a:t>	Dr</a:t>
            </a:r>
            <a:r>
              <a:rPr lang="en-US" b="1" dirty="0">
                <a:latin typeface="Arial"/>
                <a:cs typeface="Arial"/>
              </a:rPr>
              <a:t>. Chris </a:t>
            </a:r>
            <a:r>
              <a:rPr lang="en-US" b="1" dirty="0" smtClean="0">
                <a:latin typeface="Arial"/>
                <a:cs typeface="Arial"/>
              </a:rPr>
              <a:t>Cieri</a:t>
            </a:r>
          </a:p>
          <a:p>
            <a:pPr indent="1147763"/>
            <a:r>
              <a:rPr lang="en-US" b="1" dirty="0">
                <a:latin typeface="Arial"/>
                <a:cs typeface="Arial"/>
              </a:rPr>
              <a:t>Executive </a:t>
            </a:r>
            <a:r>
              <a:rPr lang="en-US" b="1" dirty="0" smtClean="0">
                <a:latin typeface="Arial"/>
                <a:cs typeface="Arial"/>
              </a:rPr>
              <a:t>Director, The</a:t>
            </a:r>
            <a:r>
              <a:rPr lang="en-US" b="1" dirty="0">
                <a:latin typeface="Arial"/>
                <a:cs typeface="Arial"/>
              </a:rPr>
              <a:t> Linguistic Data </a:t>
            </a:r>
            <a:r>
              <a:rPr lang="en-US" b="1" dirty="0" smtClean="0">
                <a:latin typeface="Arial"/>
                <a:cs typeface="Arial"/>
              </a:rPr>
              <a:t>Consortium</a:t>
            </a:r>
          </a:p>
          <a:p>
            <a:pPr indent="1147763">
              <a:spcAft>
                <a:spcPts val="1200"/>
              </a:spcAft>
            </a:pPr>
            <a:r>
              <a:rPr lang="en-US" b="1" dirty="0" smtClean="0">
                <a:latin typeface="Arial"/>
                <a:cs typeface="Arial"/>
              </a:rPr>
              <a:t>University of Pennsylvania</a:t>
            </a:r>
          </a:p>
          <a:p>
            <a:pPr>
              <a:spcAft>
                <a:spcPts val="1200"/>
              </a:spcAft>
            </a:pPr>
            <a:r>
              <a:rPr lang="en-US" b="1" dirty="0" smtClean="0">
                <a:solidFill>
                  <a:srgbClr val="1F497D"/>
                </a:solidFill>
                <a:latin typeface="Arial"/>
                <a:cs typeface="Arial"/>
              </a:rPr>
              <a:t>Title: </a:t>
            </a:r>
            <a:r>
              <a:rPr lang="en-US" b="1" i="1" dirty="0" smtClean="0">
                <a:latin typeface="Arial"/>
                <a:cs typeface="Arial"/>
              </a:rPr>
              <a:t>Data </a:t>
            </a:r>
            <a:r>
              <a:rPr lang="en-US" b="1" i="1" dirty="0">
                <a:latin typeface="Arial"/>
                <a:cs typeface="Arial"/>
              </a:rPr>
              <a:t>Center Models and Impact on Scientific Research Communities </a:t>
            </a:r>
          </a:p>
          <a:p>
            <a:pPr>
              <a:spcAft>
                <a:spcPts val="1200"/>
              </a:spcAft>
            </a:pPr>
            <a:r>
              <a:rPr lang="en-US" b="1" dirty="0" smtClean="0">
                <a:solidFill>
                  <a:srgbClr val="1F497D"/>
                </a:solidFill>
                <a:latin typeface="Arial"/>
                <a:cs typeface="Arial"/>
              </a:rPr>
              <a:t>Biography: </a:t>
            </a:r>
            <a:r>
              <a:rPr lang="en-US" b="1" dirty="0">
                <a:latin typeface="Arial"/>
                <a:cs typeface="Arial"/>
              </a:rPr>
              <a:t>Christopher Cieri has been Executive Director of the Linguistic Data Consortium since January 1998, 15 of the organization’s 20 years. He holds BA, MA and PhD in Linguistics from the University of Pennsylvania where he focused on sociolinguistics and language contact in terms of phonetics, phonology and morphology as well as historical and educational linguistics. </a:t>
            </a:r>
            <a:r>
              <a:rPr lang="en-US" b="1" dirty="0" err="1">
                <a:latin typeface="Arial"/>
                <a:cs typeface="Arial"/>
              </a:rPr>
              <a:t>Cieri’s</a:t>
            </a:r>
            <a:r>
              <a:rPr lang="en-US" b="1" dirty="0">
                <a:latin typeface="Arial"/>
                <a:cs typeface="Arial"/>
              </a:rPr>
              <a:t> experience in data collection and research programming began in 1983 with his work for the Language Analysis Center at </a:t>
            </a:r>
            <a:r>
              <a:rPr lang="en-US" b="1" dirty="0" smtClean="0">
                <a:latin typeface="Arial"/>
                <a:cs typeface="Arial"/>
              </a:rPr>
              <a:t>the University of Pennsylvania. Since </a:t>
            </a:r>
            <a:r>
              <a:rPr lang="en-US" b="1" dirty="0">
                <a:latin typeface="Arial"/>
                <a:cs typeface="Arial"/>
              </a:rPr>
              <a:t>joining the LDC, Cieri has developed its annotation activities and a ten-fold increase in accompanying funding. Today he oversees all aspects of LDC work including research and research administration, project planning, data collection, annotation, archiving distribution and outreach as well as the technical infrastructure that enables that work.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8077610" y="2090172"/>
            <a:ext cx="871426" cy="914400"/>
          </a:xfrm>
          <a:prstGeom prst="rect">
            <a:avLst/>
          </a:prstGeom>
          <a:noFill/>
          <a:ln>
            <a:noFill/>
          </a:ln>
        </p:spPr>
      </p:pic>
    </p:spTree>
    <p:extLst>
      <p:ext uri="{BB962C8B-B14F-4D97-AF65-F5344CB8AC3E}">
        <p14:creationId xmlns:p14="http://schemas.microsoft.com/office/powerpoint/2010/main" val="320744746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3-11-28 at 5.16.1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917739"/>
          </a:xfrm>
          <a:prstGeom prst="rect">
            <a:avLst/>
          </a:prstGeom>
        </p:spPr>
      </p:pic>
      <p:sp>
        <p:nvSpPr>
          <p:cNvPr id="5" name="TextBox 4"/>
          <p:cNvSpPr txBox="1"/>
          <p:nvPr/>
        </p:nvSpPr>
        <p:spPr>
          <a:xfrm>
            <a:off x="244808" y="2090172"/>
            <a:ext cx="8672179" cy="4739760"/>
          </a:xfrm>
          <a:prstGeom prst="rect">
            <a:avLst/>
          </a:prstGeom>
          <a:noFill/>
        </p:spPr>
        <p:txBody>
          <a:bodyPr wrap="square" lIns="0" tIns="0" rIns="0" bIns="0" rtlCol="0">
            <a:spAutoFit/>
          </a:bodyPr>
          <a:lstStyle/>
          <a:p>
            <a:pPr>
              <a:tabLst>
                <a:tab pos="1147763" algn="l"/>
              </a:tabLst>
            </a:pPr>
            <a:r>
              <a:rPr lang="en-US" b="1" dirty="0" smtClean="0">
                <a:solidFill>
                  <a:schemeClr val="tx2"/>
                </a:solidFill>
                <a:latin typeface="Arial"/>
                <a:cs typeface="Arial"/>
              </a:rPr>
              <a:t>Speaker:</a:t>
            </a:r>
            <a:r>
              <a:rPr lang="en-US" b="1" dirty="0" smtClean="0">
                <a:latin typeface="Arial"/>
                <a:cs typeface="Arial"/>
              </a:rPr>
              <a:t>	Dr</a:t>
            </a:r>
            <a:r>
              <a:rPr lang="en-US" b="1" dirty="0">
                <a:latin typeface="Arial"/>
                <a:cs typeface="Arial"/>
              </a:rPr>
              <a:t>. </a:t>
            </a:r>
            <a:r>
              <a:rPr lang="en-US" b="1" dirty="0" smtClean="0">
                <a:latin typeface="Arial"/>
                <a:cs typeface="Arial"/>
              </a:rPr>
              <a:t>Jack Judy</a:t>
            </a:r>
          </a:p>
          <a:p>
            <a:pPr indent="1147763"/>
            <a:r>
              <a:rPr lang="en-US" b="1" dirty="0" smtClean="0">
                <a:latin typeface="Arial"/>
                <a:cs typeface="Arial"/>
              </a:rPr>
              <a:t>Professor and Director, NIMET</a:t>
            </a:r>
          </a:p>
          <a:p>
            <a:pPr indent="1147763">
              <a:spcAft>
                <a:spcPts val="1200"/>
              </a:spcAft>
            </a:pPr>
            <a:r>
              <a:rPr lang="en-US" b="1" dirty="0" smtClean="0">
                <a:latin typeface="Arial"/>
                <a:cs typeface="Arial"/>
              </a:rPr>
              <a:t>University of Florida</a:t>
            </a:r>
          </a:p>
          <a:p>
            <a:pPr>
              <a:spcAft>
                <a:spcPts val="1200"/>
              </a:spcAft>
            </a:pPr>
            <a:r>
              <a:rPr lang="en-US" b="1" dirty="0" smtClean="0">
                <a:solidFill>
                  <a:srgbClr val="1F497D"/>
                </a:solidFill>
                <a:latin typeface="Arial"/>
                <a:cs typeface="Arial"/>
              </a:rPr>
              <a:t>Title: </a:t>
            </a:r>
            <a:r>
              <a:rPr lang="en-US" b="1" i="1" dirty="0">
                <a:latin typeface="Arial"/>
                <a:cs typeface="Arial"/>
              </a:rPr>
              <a:t>Government and Academic Needs for Big Data in Neural Engineering</a:t>
            </a:r>
            <a:r>
              <a:rPr lang="en-US" b="1" i="1" dirty="0" smtClean="0">
                <a:effectLst/>
                <a:latin typeface="Arial"/>
                <a:cs typeface="Arial"/>
              </a:rPr>
              <a:t> </a:t>
            </a:r>
            <a:endParaRPr lang="en-US" b="1" i="1" dirty="0">
              <a:latin typeface="Arial"/>
              <a:cs typeface="Arial"/>
            </a:endParaRPr>
          </a:p>
          <a:p>
            <a:pPr>
              <a:spcAft>
                <a:spcPts val="1200"/>
              </a:spcAft>
            </a:pPr>
            <a:r>
              <a:rPr lang="en-US" b="1" dirty="0" smtClean="0">
                <a:solidFill>
                  <a:srgbClr val="1F497D"/>
                </a:solidFill>
                <a:latin typeface="Arial"/>
                <a:cs typeface="Arial"/>
              </a:rPr>
              <a:t>Biography: </a:t>
            </a:r>
            <a:r>
              <a:rPr lang="en-US" b="1" dirty="0" smtClean="0">
                <a:latin typeface="Arial"/>
                <a:cs typeface="Arial"/>
              </a:rPr>
              <a:t>Dr</a:t>
            </a:r>
            <a:r>
              <a:rPr lang="en-US" b="1" dirty="0">
                <a:latin typeface="Arial"/>
                <a:cs typeface="Arial"/>
              </a:rPr>
              <a:t>. Jack Judy joined the Electrical and Computer Engineering Department at University of Florida in 2013, where he serves as the Intel Nanotechnology Endowed Chair and Director of the </a:t>
            </a:r>
            <a:r>
              <a:rPr lang="en-US" b="1" dirty="0" err="1">
                <a:latin typeface="Arial"/>
                <a:cs typeface="Arial"/>
              </a:rPr>
              <a:t>Nanoscience</a:t>
            </a:r>
            <a:r>
              <a:rPr lang="en-US" b="1" dirty="0">
                <a:latin typeface="Arial"/>
                <a:cs typeface="Arial"/>
              </a:rPr>
              <a:t> Institute for Medical and Engineering Technology (NIMET). Dr. Judy was formerly a program manager in the Microsystems Technology Office (MTO) of the Defense Advanced Research Projects Agency (DARPA). While at DARPA he managed the Reliable Neural-Interface Technology Program (RE-NET), which he created to address the fundamental and yet largely overlooked reliability problem of chronic neural-recording interfaces. </a:t>
            </a:r>
            <a:r>
              <a:rPr lang="en-US" b="1" dirty="0" smtClean="0">
                <a:latin typeface="Arial"/>
                <a:cs typeface="Arial"/>
              </a:rPr>
              <a:t>Dr</a:t>
            </a:r>
            <a:r>
              <a:rPr lang="en-US" b="1" dirty="0">
                <a:latin typeface="Arial"/>
                <a:cs typeface="Arial"/>
              </a:rPr>
              <a:t>. Judy served at DARPA while on leave from his faculty position in the Electrical and Biomedical Engineering Departments at UCLA, where he also served as Director of the </a:t>
            </a:r>
            <a:r>
              <a:rPr lang="en-US" b="1" dirty="0" err="1">
                <a:latin typeface="Arial"/>
                <a:cs typeface="Arial"/>
              </a:rPr>
              <a:t>NeuroEngineering</a:t>
            </a:r>
            <a:r>
              <a:rPr lang="en-US" b="1" dirty="0">
                <a:latin typeface="Arial"/>
                <a:cs typeface="Arial"/>
              </a:rPr>
              <a:t> </a:t>
            </a:r>
            <a:r>
              <a:rPr lang="en-US" b="1" dirty="0" smtClean="0">
                <a:latin typeface="Arial"/>
                <a:cs typeface="Arial"/>
              </a:rPr>
              <a:t>Program and the </a:t>
            </a:r>
            <a:r>
              <a:rPr lang="en-US" b="1" dirty="0" err="1">
                <a:latin typeface="Arial"/>
                <a:cs typeface="Arial"/>
              </a:rPr>
              <a:t>Nanoelectronics</a:t>
            </a:r>
            <a:r>
              <a:rPr lang="en-US" b="1" dirty="0">
                <a:latin typeface="Arial"/>
                <a:cs typeface="Arial"/>
              </a:rPr>
              <a:t> Research </a:t>
            </a:r>
            <a:r>
              <a:rPr lang="en-US" b="1" dirty="0" smtClean="0">
                <a:latin typeface="Arial"/>
                <a:cs typeface="Arial"/>
              </a:rPr>
              <a:t>Facility.</a:t>
            </a:r>
            <a:endParaRPr lang="en-US" b="1" dirty="0">
              <a:latin typeface="Arial"/>
              <a:cs typeface="Aria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697628" y="2036132"/>
            <a:ext cx="1219359" cy="914400"/>
          </a:xfrm>
          <a:prstGeom prst="rect">
            <a:avLst/>
          </a:prstGeom>
          <a:noFill/>
          <a:ln>
            <a:noFill/>
          </a:ln>
        </p:spPr>
      </p:pic>
    </p:spTree>
    <p:extLst>
      <p:ext uri="{BB962C8B-B14F-4D97-AF65-F5344CB8AC3E}">
        <p14:creationId xmlns:p14="http://schemas.microsoft.com/office/powerpoint/2010/main" val="252587930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3-11-28 at 5.16.1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917739"/>
          </a:xfrm>
          <a:prstGeom prst="rect">
            <a:avLst/>
          </a:prstGeom>
        </p:spPr>
      </p:pic>
      <p:sp>
        <p:nvSpPr>
          <p:cNvPr id="5" name="TextBox 4"/>
          <p:cNvSpPr txBox="1"/>
          <p:nvPr/>
        </p:nvSpPr>
        <p:spPr>
          <a:xfrm>
            <a:off x="244808" y="2090172"/>
            <a:ext cx="8672179" cy="4739760"/>
          </a:xfrm>
          <a:prstGeom prst="rect">
            <a:avLst/>
          </a:prstGeom>
          <a:noFill/>
        </p:spPr>
        <p:txBody>
          <a:bodyPr wrap="square" lIns="0" tIns="0" rIns="0" bIns="0" rtlCol="0">
            <a:spAutoFit/>
          </a:bodyPr>
          <a:lstStyle/>
          <a:p>
            <a:pPr>
              <a:tabLst>
                <a:tab pos="1147763" algn="l"/>
              </a:tabLst>
            </a:pPr>
            <a:r>
              <a:rPr lang="en-US" b="1" dirty="0" smtClean="0">
                <a:solidFill>
                  <a:schemeClr val="tx2"/>
                </a:solidFill>
                <a:latin typeface="Arial"/>
                <a:cs typeface="Arial"/>
              </a:rPr>
              <a:t>Speaker:</a:t>
            </a:r>
            <a:r>
              <a:rPr lang="en-US" b="1" dirty="0" smtClean="0">
                <a:latin typeface="Arial"/>
                <a:cs typeface="Arial"/>
              </a:rPr>
              <a:t>	Dr</a:t>
            </a:r>
            <a:r>
              <a:rPr lang="en-US" b="1" dirty="0">
                <a:latin typeface="Arial"/>
                <a:cs typeface="Arial"/>
              </a:rPr>
              <a:t>. </a:t>
            </a:r>
            <a:r>
              <a:rPr lang="en-US" b="1" dirty="0" smtClean="0">
                <a:latin typeface="Arial"/>
                <a:cs typeface="Arial"/>
              </a:rPr>
              <a:t>Karen </a:t>
            </a:r>
            <a:r>
              <a:rPr lang="en-US" b="1" dirty="0" err="1" smtClean="0">
                <a:latin typeface="Arial"/>
                <a:cs typeface="Arial"/>
              </a:rPr>
              <a:t>Moxon</a:t>
            </a:r>
            <a:endParaRPr lang="en-US" b="1" dirty="0" smtClean="0">
              <a:latin typeface="Arial"/>
              <a:cs typeface="Arial"/>
            </a:endParaRPr>
          </a:p>
          <a:p>
            <a:pPr indent="1147763"/>
            <a:r>
              <a:rPr lang="en-US" b="1" dirty="0" smtClean="0">
                <a:latin typeface="Arial"/>
                <a:cs typeface="Arial"/>
              </a:rPr>
              <a:t>Professor and Associate Director for Research</a:t>
            </a:r>
          </a:p>
          <a:p>
            <a:pPr indent="1147763">
              <a:spcAft>
                <a:spcPts val="1200"/>
              </a:spcAft>
            </a:pPr>
            <a:r>
              <a:rPr lang="en-US" b="1" dirty="0" smtClean="0">
                <a:latin typeface="Arial"/>
                <a:cs typeface="Arial"/>
              </a:rPr>
              <a:t>School of Biomedical Engineering, Drexel University</a:t>
            </a:r>
          </a:p>
          <a:p>
            <a:pPr>
              <a:spcAft>
                <a:spcPts val="1200"/>
              </a:spcAft>
            </a:pPr>
            <a:r>
              <a:rPr lang="en-US" b="1" dirty="0" smtClean="0">
                <a:solidFill>
                  <a:srgbClr val="1F497D"/>
                </a:solidFill>
                <a:latin typeface="Arial"/>
                <a:cs typeface="Arial"/>
              </a:rPr>
              <a:t>Title: </a:t>
            </a:r>
            <a:r>
              <a:rPr lang="en-US" b="1" i="1" dirty="0" smtClean="0">
                <a:latin typeface="Arial"/>
                <a:cs typeface="Arial"/>
              </a:rPr>
              <a:t>Producing Large Sets of Neural Data With An Eye Towards Sharing</a:t>
            </a:r>
            <a:endParaRPr lang="en-US" b="1" i="1" dirty="0">
              <a:latin typeface="Arial"/>
              <a:cs typeface="Arial"/>
            </a:endParaRPr>
          </a:p>
          <a:p>
            <a:pPr>
              <a:spcAft>
                <a:spcPts val="1200"/>
              </a:spcAft>
            </a:pPr>
            <a:r>
              <a:rPr lang="en-US" b="1" dirty="0" smtClean="0">
                <a:solidFill>
                  <a:srgbClr val="1F497D"/>
                </a:solidFill>
                <a:latin typeface="Arial"/>
                <a:cs typeface="Arial"/>
              </a:rPr>
              <a:t>Biography: </a:t>
            </a:r>
            <a:r>
              <a:rPr lang="en-US" b="1" dirty="0" smtClean="0">
                <a:latin typeface="Arial"/>
                <a:cs typeface="Arial"/>
              </a:rPr>
              <a:t>Dr</a:t>
            </a:r>
            <a:r>
              <a:rPr lang="en-US" b="1" dirty="0">
                <a:latin typeface="Arial"/>
                <a:cs typeface="Arial"/>
              </a:rPr>
              <a:t>. Karen A. </a:t>
            </a:r>
            <a:r>
              <a:rPr lang="en-US" b="1" dirty="0" err="1">
                <a:latin typeface="Arial"/>
                <a:cs typeface="Arial"/>
              </a:rPr>
              <a:t>Moxon</a:t>
            </a:r>
            <a:r>
              <a:rPr lang="en-US" b="1" dirty="0">
                <a:latin typeface="Arial"/>
                <a:cs typeface="Arial"/>
              </a:rPr>
              <a:t> </a:t>
            </a:r>
            <a:r>
              <a:rPr lang="en-US" b="1" dirty="0" smtClean="0">
                <a:latin typeface="Arial"/>
                <a:cs typeface="Arial"/>
              </a:rPr>
              <a:t>is an </a:t>
            </a:r>
            <a:r>
              <a:rPr lang="en-US" b="1" dirty="0">
                <a:latin typeface="Arial"/>
                <a:cs typeface="Arial"/>
              </a:rPr>
              <a:t>engineer by training with over 20 years of experience in computational neuroscience developing models to study how the brain represents sensorimotor information. Her experience ranges from using reductionist Hodgkin-Huxley type models of small numbers of neurons to simple integrate and fire models of large networks of neurons. Using an information theoretic approach she developed novel models of how variability in neuronal responses provides information about the type of stimulus. Due in part to the complexity involved in acquiring data from others for model development, she directs the </a:t>
            </a:r>
            <a:r>
              <a:rPr lang="en-US" b="1" dirty="0" err="1">
                <a:latin typeface="Arial"/>
                <a:cs typeface="Arial"/>
              </a:rPr>
              <a:t>NeuroRobotics</a:t>
            </a:r>
            <a:r>
              <a:rPr lang="en-US" b="1" dirty="0">
                <a:latin typeface="Arial"/>
                <a:cs typeface="Arial"/>
              </a:rPr>
              <a:t> Lab that performs basic science experiments, recording from large populations of neurons to gain insight into information representation. She is also involved in developing platform technologies to improve neuronal recording, holding two </a:t>
            </a:r>
            <a:r>
              <a:rPr lang="en-US" b="1" dirty="0" smtClean="0">
                <a:latin typeface="Arial"/>
                <a:cs typeface="Arial"/>
              </a:rPr>
              <a:t>patents</a:t>
            </a:r>
            <a:r>
              <a:rPr lang="en-US" b="1" dirty="0">
                <a:latin typeface="Arial"/>
                <a:cs typeface="Arial"/>
              </a:rPr>
              <a:t>.</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521353" y="2060510"/>
            <a:ext cx="1395634" cy="914400"/>
          </a:xfrm>
          <a:prstGeom prst="rect">
            <a:avLst/>
          </a:prstGeom>
          <a:noFill/>
          <a:ln>
            <a:noFill/>
          </a:ln>
        </p:spPr>
      </p:pic>
    </p:spTree>
    <p:extLst>
      <p:ext uri="{BB962C8B-B14F-4D97-AF65-F5344CB8AC3E}">
        <p14:creationId xmlns:p14="http://schemas.microsoft.com/office/powerpoint/2010/main" val="252587930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TotalTime>
  <Words>9</Words>
  <Application>Microsoft Macintosh PowerPoint</Application>
  <PresentationFormat>On-screen Show (4:3)</PresentationFormat>
  <Paragraphs>23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Temple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Picone</dc:creator>
  <cp:lastModifiedBy>Joseph Picone</cp:lastModifiedBy>
  <cp:revision>7</cp:revision>
  <dcterms:created xsi:type="dcterms:W3CDTF">2013-11-28T22:15:58Z</dcterms:created>
  <dcterms:modified xsi:type="dcterms:W3CDTF">2013-12-05T15:48:59Z</dcterms:modified>
</cp:coreProperties>
</file>