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0" r:id="rId1"/>
    <p:sldMasterId id="2147483652" r:id="rId2"/>
    <p:sldMasterId id="2147483655" r:id="rId3"/>
  </p:sldMasterIdLst>
  <p:notesMasterIdLst>
    <p:notesMasterId r:id="rId19"/>
  </p:notesMasterIdLst>
  <p:handoutMasterIdLst>
    <p:handoutMasterId r:id="rId20"/>
  </p:handoutMasterIdLst>
  <p:sldIdLst>
    <p:sldId id="259" r:id="rId4"/>
    <p:sldId id="311" r:id="rId5"/>
    <p:sldId id="329" r:id="rId6"/>
    <p:sldId id="284" r:id="rId7"/>
    <p:sldId id="330" r:id="rId8"/>
    <p:sldId id="296" r:id="rId9"/>
    <p:sldId id="320" r:id="rId10"/>
    <p:sldId id="291" r:id="rId11"/>
    <p:sldId id="295" r:id="rId12"/>
    <p:sldId id="322" r:id="rId13"/>
    <p:sldId id="318" r:id="rId14"/>
    <p:sldId id="332" r:id="rId15"/>
    <p:sldId id="333" r:id="rId16"/>
    <p:sldId id="327" r:id="rId17"/>
    <p:sldId id="278" r:id="rId18"/>
  </p:sldIdLst>
  <p:sldSz cx="9144000" cy="6858000" type="screen4x3"/>
  <p:notesSz cx="6858000" cy="9312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teinb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FE9C"/>
    <a:srgbClr val="333399"/>
    <a:srgbClr val="B4CFFC"/>
    <a:srgbClr val="B6D6FC"/>
    <a:srgbClr val="E3F0FE"/>
    <a:srgbClr val="1E90FF"/>
    <a:srgbClr val="1E9099"/>
    <a:srgbClr val="DFEBFE"/>
    <a:srgbClr val="70A5FB"/>
    <a:srgbClr val="344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3" autoAdjust="0"/>
    <p:restoredTop sz="91297" autoAdjust="0"/>
  </p:normalViewPr>
  <p:slideViewPr>
    <p:cSldViewPr showGuides="1">
      <p:cViewPr varScale="1">
        <p:scale>
          <a:sx n="63" d="100"/>
          <a:sy n="63" d="100"/>
        </p:scale>
        <p:origin x="-1842" y="-108"/>
      </p:cViewPr>
      <p:guideLst>
        <p:guide orient="horz" pos="3588"/>
        <p:guide pos="144"/>
        <p:guide pos="5619"/>
        <p:guide pos="3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32" y="-96"/>
      </p:cViewPr>
      <p:guideLst>
        <p:guide orient="horz" pos="293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CB281-9260-497B-B7F5-0783F12DE47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D9C833-0B63-4F43-8F5F-1EE6D3D2E84F}">
      <dgm:prSet phldrT="[Text]"/>
      <dgm:spPr/>
      <dgm:t>
        <a:bodyPr/>
        <a:lstStyle/>
        <a:p>
          <a:r>
            <a:rPr lang="en-US" dirty="0" smtClean="0"/>
            <a:t>A, B, C, D, E, F, G</a:t>
          </a:r>
          <a:endParaRPr lang="en-US" dirty="0"/>
        </a:p>
      </dgm:t>
    </dgm:pt>
    <dgm:pt modelId="{6758C131-227C-47A5-AD87-CD1A73FE9B8F}" type="parTrans" cxnId="{26D30B27-319A-4FF5-A4C7-3548484A785A}">
      <dgm:prSet/>
      <dgm:spPr/>
      <dgm:t>
        <a:bodyPr/>
        <a:lstStyle/>
        <a:p>
          <a:endParaRPr lang="en-US"/>
        </a:p>
      </dgm:t>
    </dgm:pt>
    <dgm:pt modelId="{C1193AF5-59BC-45C4-AB94-75DBECAB99A2}" type="sibTrans" cxnId="{26D30B27-319A-4FF5-A4C7-3548484A785A}">
      <dgm:prSet/>
      <dgm:spPr/>
      <dgm:t>
        <a:bodyPr/>
        <a:lstStyle/>
        <a:p>
          <a:endParaRPr lang="en-US"/>
        </a:p>
      </dgm:t>
    </dgm:pt>
    <dgm:pt modelId="{41CF6161-CB76-4046-A0E3-0CDE585161C2}">
      <dgm:prSet phldrT="[Text]"/>
      <dgm:spPr/>
      <dgm:t>
        <a:bodyPr/>
        <a:lstStyle/>
        <a:p>
          <a:r>
            <a:rPr lang="en-US" dirty="0" smtClean="0"/>
            <a:t>A, B, D, F</a:t>
          </a:r>
          <a:endParaRPr lang="en-US" dirty="0"/>
        </a:p>
      </dgm:t>
    </dgm:pt>
    <dgm:pt modelId="{DCD9EA9C-C493-4529-94D4-C7FDFF06A226}" type="parTrans" cxnId="{844973A6-3347-432D-9515-8367018B3FA6}">
      <dgm:prSet/>
      <dgm:spPr/>
      <dgm:t>
        <a:bodyPr/>
        <a:lstStyle/>
        <a:p>
          <a:endParaRPr lang="en-US" dirty="0"/>
        </a:p>
      </dgm:t>
    </dgm:pt>
    <dgm:pt modelId="{E63D7A1B-1457-4F39-BFCA-C717A26F9B5B}" type="sibTrans" cxnId="{844973A6-3347-432D-9515-8367018B3FA6}">
      <dgm:prSet/>
      <dgm:spPr/>
      <dgm:t>
        <a:bodyPr/>
        <a:lstStyle/>
        <a:p>
          <a:endParaRPr lang="en-US"/>
        </a:p>
      </dgm:t>
    </dgm:pt>
    <dgm:pt modelId="{7FD7F461-A81C-43F5-8EB0-3F8B8A1B98B0}">
      <dgm:prSet phldrT="[Text]"/>
      <dgm:spPr/>
      <dgm:t>
        <a:bodyPr/>
        <a:lstStyle/>
        <a:p>
          <a:r>
            <a:rPr lang="en-US" dirty="0" smtClean="0"/>
            <a:t>A, D</a:t>
          </a:r>
          <a:endParaRPr lang="en-US" dirty="0"/>
        </a:p>
      </dgm:t>
    </dgm:pt>
    <dgm:pt modelId="{B313AF02-8CDB-4A01-A409-2468972604D3}" type="parTrans" cxnId="{622EBFE1-636A-4C86-BAE8-2648DBA777EE}">
      <dgm:prSet/>
      <dgm:spPr/>
      <dgm:t>
        <a:bodyPr/>
        <a:lstStyle/>
        <a:p>
          <a:endParaRPr lang="en-US" dirty="0"/>
        </a:p>
      </dgm:t>
    </dgm:pt>
    <dgm:pt modelId="{65E94DD7-483E-42D9-BAA2-255FAF2D6414}" type="sibTrans" cxnId="{622EBFE1-636A-4C86-BAE8-2648DBA777EE}">
      <dgm:prSet/>
      <dgm:spPr/>
      <dgm:t>
        <a:bodyPr/>
        <a:lstStyle/>
        <a:p>
          <a:endParaRPr lang="en-US"/>
        </a:p>
      </dgm:t>
    </dgm:pt>
    <dgm:pt modelId="{62E8934C-09A3-493C-B57B-1B3A9A155978}">
      <dgm:prSet phldrT="[Text]"/>
      <dgm:spPr/>
      <dgm:t>
        <a:bodyPr/>
        <a:lstStyle/>
        <a:p>
          <a:r>
            <a:rPr lang="en-US" dirty="0" smtClean="0"/>
            <a:t>C, E, G</a:t>
          </a:r>
          <a:endParaRPr lang="en-US" dirty="0"/>
        </a:p>
      </dgm:t>
    </dgm:pt>
    <dgm:pt modelId="{FAD59262-E785-4991-9586-82554E23D312}" type="parTrans" cxnId="{4CEA86F0-9830-4840-88C8-9F54D7B9138E}">
      <dgm:prSet/>
      <dgm:spPr/>
      <dgm:t>
        <a:bodyPr/>
        <a:lstStyle/>
        <a:p>
          <a:endParaRPr lang="en-US" dirty="0"/>
        </a:p>
      </dgm:t>
    </dgm:pt>
    <dgm:pt modelId="{C2FC324D-63F1-4DDF-A93C-11BC77F48979}" type="sibTrans" cxnId="{4CEA86F0-9830-4840-88C8-9F54D7B9138E}">
      <dgm:prSet/>
      <dgm:spPr/>
      <dgm:t>
        <a:bodyPr/>
        <a:lstStyle/>
        <a:p>
          <a:endParaRPr lang="en-US"/>
        </a:p>
      </dgm:t>
    </dgm:pt>
    <dgm:pt modelId="{A40ED9F3-673D-463D-8C8D-8666197D72C0}">
      <dgm:prSet phldrT="[Text]"/>
      <dgm:spPr/>
      <dgm:t>
        <a:bodyPr/>
        <a:lstStyle/>
        <a:p>
          <a:r>
            <a:rPr lang="en-US" dirty="0" smtClean="0"/>
            <a:t>C, G</a:t>
          </a:r>
          <a:endParaRPr lang="en-US" dirty="0"/>
        </a:p>
      </dgm:t>
    </dgm:pt>
    <dgm:pt modelId="{665CEACB-1E25-437C-952B-A2C5DC1D9213}" type="parTrans" cxnId="{1B529419-7B3F-4E76-9085-C24CE850FA41}">
      <dgm:prSet/>
      <dgm:spPr/>
      <dgm:t>
        <a:bodyPr/>
        <a:lstStyle/>
        <a:p>
          <a:endParaRPr lang="en-US" dirty="0"/>
        </a:p>
      </dgm:t>
    </dgm:pt>
    <dgm:pt modelId="{534A8C25-3C07-4100-8C24-A09301794A9F}" type="sibTrans" cxnId="{1B529419-7B3F-4E76-9085-C24CE850FA41}">
      <dgm:prSet/>
      <dgm:spPr/>
      <dgm:t>
        <a:bodyPr/>
        <a:lstStyle/>
        <a:p>
          <a:endParaRPr lang="en-US"/>
        </a:p>
      </dgm:t>
    </dgm:pt>
    <dgm:pt modelId="{08A32132-7B5E-4EDD-94C6-DAE7C07D73F5}">
      <dgm:prSet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4BDCD408-C64E-44F8-9973-277AA430373B}" type="parTrans" cxnId="{700DC2A3-75A4-49D5-B7AE-F205E1B2D2B7}">
      <dgm:prSet/>
      <dgm:spPr/>
      <dgm:t>
        <a:bodyPr/>
        <a:lstStyle/>
        <a:p>
          <a:endParaRPr lang="en-US" dirty="0"/>
        </a:p>
      </dgm:t>
    </dgm:pt>
    <dgm:pt modelId="{B9064BD7-CEAA-4B0E-BBD5-89034CE194FD}" type="sibTrans" cxnId="{700DC2A3-75A4-49D5-B7AE-F205E1B2D2B7}">
      <dgm:prSet/>
      <dgm:spPr/>
      <dgm:t>
        <a:bodyPr/>
        <a:lstStyle/>
        <a:p>
          <a:endParaRPr lang="en-US"/>
        </a:p>
      </dgm:t>
    </dgm:pt>
    <dgm:pt modelId="{88B64048-82DB-443E-A778-657CFDBA10B8}">
      <dgm:prSet phldrT="[Text]"/>
      <dgm:spPr/>
      <dgm:t>
        <a:bodyPr/>
        <a:lstStyle/>
        <a:p>
          <a:r>
            <a:rPr lang="en-US" dirty="0" smtClean="0"/>
            <a:t>B, F</a:t>
          </a:r>
          <a:endParaRPr lang="en-US" dirty="0"/>
        </a:p>
      </dgm:t>
    </dgm:pt>
    <dgm:pt modelId="{8F740265-B738-4CD5-96CF-D04A86693EBF}" type="sibTrans" cxnId="{6310C541-B497-4D05-BB5F-A243C3CB3999}">
      <dgm:prSet/>
      <dgm:spPr/>
      <dgm:t>
        <a:bodyPr/>
        <a:lstStyle/>
        <a:p>
          <a:endParaRPr lang="en-US"/>
        </a:p>
      </dgm:t>
    </dgm:pt>
    <dgm:pt modelId="{41661ACB-96B6-4D3B-83EA-C192AD515994}" type="parTrans" cxnId="{6310C541-B497-4D05-BB5F-A243C3CB3999}">
      <dgm:prSet/>
      <dgm:spPr/>
      <dgm:t>
        <a:bodyPr/>
        <a:lstStyle/>
        <a:p>
          <a:endParaRPr lang="en-US" dirty="0"/>
        </a:p>
      </dgm:t>
    </dgm:pt>
    <dgm:pt modelId="{FE477DE4-29E8-4A14-B921-DF277144CF8F}" type="pres">
      <dgm:prSet presAssocID="{783CB281-9260-497B-B7F5-0783F12DE4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A5B0C1-8C3E-4C87-AE3E-7F759157CAA9}" type="pres">
      <dgm:prSet presAssocID="{68D9C833-0B63-4F43-8F5F-1EE6D3D2E84F}" presName="hierRoot1" presStyleCnt="0"/>
      <dgm:spPr/>
    </dgm:pt>
    <dgm:pt modelId="{A4005949-DCE2-44BD-9C9C-EB43A3417ABC}" type="pres">
      <dgm:prSet presAssocID="{68D9C833-0B63-4F43-8F5F-1EE6D3D2E84F}" presName="composite" presStyleCnt="0"/>
      <dgm:spPr/>
    </dgm:pt>
    <dgm:pt modelId="{AD41071F-D7D2-42F8-ABFB-5D4D24C4F50F}" type="pres">
      <dgm:prSet presAssocID="{68D9C833-0B63-4F43-8F5F-1EE6D3D2E84F}" presName="background" presStyleLbl="node0" presStyleIdx="0" presStyleCnt="1"/>
      <dgm:spPr/>
    </dgm:pt>
    <dgm:pt modelId="{5BD2CE57-DCE1-4859-B2A9-DD1C2C122114}" type="pres">
      <dgm:prSet presAssocID="{68D9C833-0B63-4F43-8F5F-1EE6D3D2E84F}" presName="text" presStyleLbl="fgAcc0" presStyleIdx="0" presStyleCnt="1" custScaleX="247834" custScaleY="1336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69BA58-9BF9-4084-AFAC-E080BACA29C4}" type="pres">
      <dgm:prSet presAssocID="{68D9C833-0B63-4F43-8F5F-1EE6D3D2E84F}" presName="hierChild2" presStyleCnt="0"/>
      <dgm:spPr/>
    </dgm:pt>
    <dgm:pt modelId="{CF4B2F3E-584E-449E-957F-BBEFA08A2AE0}" type="pres">
      <dgm:prSet presAssocID="{DCD9EA9C-C493-4529-94D4-C7FDFF06A22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72D7692F-F0FD-4EFB-A04F-5AE16575B6E8}" type="pres">
      <dgm:prSet presAssocID="{41CF6161-CB76-4046-A0E3-0CDE585161C2}" presName="hierRoot2" presStyleCnt="0"/>
      <dgm:spPr/>
    </dgm:pt>
    <dgm:pt modelId="{97312DAC-E887-4B67-967E-151A51F783B0}" type="pres">
      <dgm:prSet presAssocID="{41CF6161-CB76-4046-A0E3-0CDE585161C2}" presName="composite2" presStyleCnt="0"/>
      <dgm:spPr/>
    </dgm:pt>
    <dgm:pt modelId="{75C663E9-2AEE-4781-9838-D2EF5DA05E23}" type="pres">
      <dgm:prSet presAssocID="{41CF6161-CB76-4046-A0E3-0CDE585161C2}" presName="background2" presStyleLbl="node2" presStyleIdx="0" presStyleCnt="2"/>
      <dgm:spPr/>
    </dgm:pt>
    <dgm:pt modelId="{50A40823-9273-434B-9131-64F8FF17599C}" type="pres">
      <dgm:prSet presAssocID="{41CF6161-CB76-4046-A0E3-0CDE585161C2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85557F-7D3F-4ED6-9A32-E19878186EE0}" type="pres">
      <dgm:prSet presAssocID="{41CF6161-CB76-4046-A0E3-0CDE585161C2}" presName="hierChild3" presStyleCnt="0"/>
      <dgm:spPr/>
    </dgm:pt>
    <dgm:pt modelId="{40B7B7D0-FA3F-4C71-8F2D-EE74CA0710E9}" type="pres">
      <dgm:prSet presAssocID="{B313AF02-8CDB-4A01-A409-2468972604D3}" presName="Name17" presStyleLbl="parChTrans1D3" presStyleIdx="0" presStyleCnt="4"/>
      <dgm:spPr/>
      <dgm:t>
        <a:bodyPr/>
        <a:lstStyle/>
        <a:p>
          <a:endParaRPr lang="en-US"/>
        </a:p>
      </dgm:t>
    </dgm:pt>
    <dgm:pt modelId="{89A8666A-3A96-40FC-A077-46BA7BC275FB}" type="pres">
      <dgm:prSet presAssocID="{7FD7F461-A81C-43F5-8EB0-3F8B8A1B98B0}" presName="hierRoot3" presStyleCnt="0"/>
      <dgm:spPr/>
    </dgm:pt>
    <dgm:pt modelId="{A5A16D45-68E9-4AF5-AB93-B3D5DA1C49A1}" type="pres">
      <dgm:prSet presAssocID="{7FD7F461-A81C-43F5-8EB0-3F8B8A1B98B0}" presName="composite3" presStyleCnt="0"/>
      <dgm:spPr/>
    </dgm:pt>
    <dgm:pt modelId="{FBC39AF6-442E-4627-B31A-0EB27F5F3FFE}" type="pres">
      <dgm:prSet presAssocID="{7FD7F461-A81C-43F5-8EB0-3F8B8A1B98B0}" presName="background3" presStyleLbl="node3" presStyleIdx="0" presStyleCnt="4"/>
      <dgm:spPr/>
    </dgm:pt>
    <dgm:pt modelId="{AFCFE150-55BF-4055-95E0-0F2419365BA9}" type="pres">
      <dgm:prSet presAssocID="{7FD7F461-A81C-43F5-8EB0-3F8B8A1B98B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7A1C0B-9466-44A8-A7CC-5E1302BE0A65}" type="pres">
      <dgm:prSet presAssocID="{7FD7F461-A81C-43F5-8EB0-3F8B8A1B98B0}" presName="hierChild4" presStyleCnt="0"/>
      <dgm:spPr/>
    </dgm:pt>
    <dgm:pt modelId="{BEEADFA5-437C-45AF-AB29-AF55AF5843D2}" type="pres">
      <dgm:prSet presAssocID="{41661ACB-96B6-4D3B-83EA-C192AD515994}" presName="Name17" presStyleLbl="parChTrans1D3" presStyleIdx="1" presStyleCnt="4"/>
      <dgm:spPr/>
      <dgm:t>
        <a:bodyPr/>
        <a:lstStyle/>
        <a:p>
          <a:endParaRPr lang="en-US"/>
        </a:p>
      </dgm:t>
    </dgm:pt>
    <dgm:pt modelId="{98C41EC6-3051-4F9B-92CE-B4C0864F5B28}" type="pres">
      <dgm:prSet presAssocID="{88B64048-82DB-443E-A778-657CFDBA10B8}" presName="hierRoot3" presStyleCnt="0"/>
      <dgm:spPr/>
    </dgm:pt>
    <dgm:pt modelId="{3E696E6C-6E12-4128-892A-D4E84779F244}" type="pres">
      <dgm:prSet presAssocID="{88B64048-82DB-443E-A778-657CFDBA10B8}" presName="composite3" presStyleCnt="0"/>
      <dgm:spPr/>
    </dgm:pt>
    <dgm:pt modelId="{32CE174D-FC9A-4415-809B-309C11B5A60E}" type="pres">
      <dgm:prSet presAssocID="{88B64048-82DB-443E-A778-657CFDBA10B8}" presName="background3" presStyleLbl="node3" presStyleIdx="1" presStyleCnt="4"/>
      <dgm:spPr/>
    </dgm:pt>
    <dgm:pt modelId="{45BC1794-E11D-4303-B69E-4A28D2DF1A94}" type="pres">
      <dgm:prSet presAssocID="{88B64048-82DB-443E-A778-657CFDBA10B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72CCBB-024E-4259-922D-160D39323D30}" type="pres">
      <dgm:prSet presAssocID="{88B64048-82DB-443E-A778-657CFDBA10B8}" presName="hierChild4" presStyleCnt="0"/>
      <dgm:spPr/>
    </dgm:pt>
    <dgm:pt modelId="{9B2DA93F-E44A-40E5-92B9-A78424D850B8}" type="pres">
      <dgm:prSet presAssocID="{FAD59262-E785-4991-9586-82554E23D31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3CCDC9D-45FF-4A17-B596-047448619658}" type="pres">
      <dgm:prSet presAssocID="{62E8934C-09A3-493C-B57B-1B3A9A155978}" presName="hierRoot2" presStyleCnt="0"/>
      <dgm:spPr/>
    </dgm:pt>
    <dgm:pt modelId="{1ED121AF-2F54-44A8-A4A5-95AA6F982FE3}" type="pres">
      <dgm:prSet presAssocID="{62E8934C-09A3-493C-B57B-1B3A9A155978}" presName="composite2" presStyleCnt="0"/>
      <dgm:spPr/>
    </dgm:pt>
    <dgm:pt modelId="{BB107032-F793-4EA7-828E-C77F0A5D6EE2}" type="pres">
      <dgm:prSet presAssocID="{62E8934C-09A3-493C-B57B-1B3A9A155978}" presName="background2" presStyleLbl="node2" presStyleIdx="1" presStyleCnt="2"/>
      <dgm:spPr/>
    </dgm:pt>
    <dgm:pt modelId="{59349A06-2F58-4881-97ED-508DC0B19AF4}" type="pres">
      <dgm:prSet presAssocID="{62E8934C-09A3-493C-B57B-1B3A9A15597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325E1D-2016-4D7C-92D0-E16A5BC10F00}" type="pres">
      <dgm:prSet presAssocID="{62E8934C-09A3-493C-B57B-1B3A9A155978}" presName="hierChild3" presStyleCnt="0"/>
      <dgm:spPr/>
    </dgm:pt>
    <dgm:pt modelId="{557B629F-438F-4D0F-A168-4AC22E86AFCE}" type="pres">
      <dgm:prSet presAssocID="{665CEACB-1E25-437C-952B-A2C5DC1D921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32421E4-89C1-45A6-9784-E298EE3C3F68}" type="pres">
      <dgm:prSet presAssocID="{A40ED9F3-673D-463D-8C8D-8666197D72C0}" presName="hierRoot3" presStyleCnt="0"/>
      <dgm:spPr/>
    </dgm:pt>
    <dgm:pt modelId="{AB81EF0C-8C3D-4F63-B70E-180A39725176}" type="pres">
      <dgm:prSet presAssocID="{A40ED9F3-673D-463D-8C8D-8666197D72C0}" presName="composite3" presStyleCnt="0"/>
      <dgm:spPr/>
    </dgm:pt>
    <dgm:pt modelId="{D4FF300C-A1B6-4A18-87AB-EC1CF16D74B7}" type="pres">
      <dgm:prSet presAssocID="{A40ED9F3-673D-463D-8C8D-8666197D72C0}" presName="background3" presStyleLbl="node3" presStyleIdx="2" presStyleCnt="4"/>
      <dgm:spPr/>
    </dgm:pt>
    <dgm:pt modelId="{AADB2FBA-43CA-4B10-B96F-6059E349F7D0}" type="pres">
      <dgm:prSet presAssocID="{A40ED9F3-673D-463D-8C8D-8666197D72C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271E4F-2343-4140-B5F0-2352CB5C0264}" type="pres">
      <dgm:prSet presAssocID="{A40ED9F3-673D-463D-8C8D-8666197D72C0}" presName="hierChild4" presStyleCnt="0"/>
      <dgm:spPr/>
    </dgm:pt>
    <dgm:pt modelId="{ACBD3CFF-BA18-4D07-B0AC-12DBDFCEE6B0}" type="pres">
      <dgm:prSet presAssocID="{4BDCD408-C64E-44F8-9973-277AA430373B}" presName="Name17" presStyleLbl="parChTrans1D3" presStyleIdx="3" presStyleCnt="4"/>
      <dgm:spPr/>
      <dgm:t>
        <a:bodyPr/>
        <a:lstStyle/>
        <a:p>
          <a:endParaRPr lang="en-US"/>
        </a:p>
      </dgm:t>
    </dgm:pt>
    <dgm:pt modelId="{F276A64D-4AE7-4A37-B69F-CE9D49BF1772}" type="pres">
      <dgm:prSet presAssocID="{08A32132-7B5E-4EDD-94C6-DAE7C07D73F5}" presName="hierRoot3" presStyleCnt="0"/>
      <dgm:spPr/>
    </dgm:pt>
    <dgm:pt modelId="{DA88D2E1-5365-43B0-9510-701CE1D780A1}" type="pres">
      <dgm:prSet presAssocID="{08A32132-7B5E-4EDD-94C6-DAE7C07D73F5}" presName="composite3" presStyleCnt="0"/>
      <dgm:spPr/>
    </dgm:pt>
    <dgm:pt modelId="{A6957A63-61E5-449C-B329-DCA16BA803C7}" type="pres">
      <dgm:prSet presAssocID="{08A32132-7B5E-4EDD-94C6-DAE7C07D73F5}" presName="background3" presStyleLbl="node3" presStyleIdx="3" presStyleCnt="4"/>
      <dgm:spPr/>
    </dgm:pt>
    <dgm:pt modelId="{59AF21F1-3F82-4513-A850-D2659E5A1A6A}" type="pres">
      <dgm:prSet presAssocID="{08A32132-7B5E-4EDD-94C6-DAE7C07D73F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CB117-0601-4861-BDFD-F20B23288691}" type="pres">
      <dgm:prSet presAssocID="{08A32132-7B5E-4EDD-94C6-DAE7C07D73F5}" presName="hierChild4" presStyleCnt="0"/>
      <dgm:spPr/>
    </dgm:pt>
  </dgm:ptLst>
  <dgm:cxnLst>
    <dgm:cxn modelId="{AA1A55B7-908A-4053-9B3B-F636C78625BF}" type="presOf" srcId="{7FD7F461-A81C-43F5-8EB0-3F8B8A1B98B0}" destId="{AFCFE150-55BF-4055-95E0-0F2419365BA9}" srcOrd="0" destOrd="0" presId="urn:microsoft.com/office/officeart/2005/8/layout/hierarchy1"/>
    <dgm:cxn modelId="{DC585F92-D053-4074-A284-5DD3739F03A5}" type="presOf" srcId="{08A32132-7B5E-4EDD-94C6-DAE7C07D73F5}" destId="{59AF21F1-3F82-4513-A850-D2659E5A1A6A}" srcOrd="0" destOrd="0" presId="urn:microsoft.com/office/officeart/2005/8/layout/hierarchy1"/>
    <dgm:cxn modelId="{26D30B27-319A-4FF5-A4C7-3548484A785A}" srcId="{783CB281-9260-497B-B7F5-0783F12DE476}" destId="{68D9C833-0B63-4F43-8F5F-1EE6D3D2E84F}" srcOrd="0" destOrd="0" parTransId="{6758C131-227C-47A5-AD87-CD1A73FE9B8F}" sibTransId="{C1193AF5-59BC-45C4-AB94-75DBECAB99A2}"/>
    <dgm:cxn modelId="{552D7666-77C4-4B53-91B4-F2D483716524}" type="presOf" srcId="{A40ED9F3-673D-463D-8C8D-8666197D72C0}" destId="{AADB2FBA-43CA-4B10-B96F-6059E349F7D0}" srcOrd="0" destOrd="0" presId="urn:microsoft.com/office/officeart/2005/8/layout/hierarchy1"/>
    <dgm:cxn modelId="{1B529419-7B3F-4E76-9085-C24CE850FA41}" srcId="{62E8934C-09A3-493C-B57B-1B3A9A155978}" destId="{A40ED9F3-673D-463D-8C8D-8666197D72C0}" srcOrd="0" destOrd="0" parTransId="{665CEACB-1E25-437C-952B-A2C5DC1D9213}" sibTransId="{534A8C25-3C07-4100-8C24-A09301794A9F}"/>
    <dgm:cxn modelId="{4CEA86F0-9830-4840-88C8-9F54D7B9138E}" srcId="{68D9C833-0B63-4F43-8F5F-1EE6D3D2E84F}" destId="{62E8934C-09A3-493C-B57B-1B3A9A155978}" srcOrd="1" destOrd="0" parTransId="{FAD59262-E785-4991-9586-82554E23D312}" sibTransId="{C2FC324D-63F1-4DDF-A93C-11BC77F48979}"/>
    <dgm:cxn modelId="{0F9013BF-3D7A-4F23-A7B8-86D82A4C29E9}" type="presOf" srcId="{FAD59262-E785-4991-9586-82554E23D312}" destId="{9B2DA93F-E44A-40E5-92B9-A78424D850B8}" srcOrd="0" destOrd="0" presId="urn:microsoft.com/office/officeart/2005/8/layout/hierarchy1"/>
    <dgm:cxn modelId="{EDD7197D-F5AE-4BBC-AD9D-3E99A45C777A}" type="presOf" srcId="{B313AF02-8CDB-4A01-A409-2468972604D3}" destId="{40B7B7D0-FA3F-4C71-8F2D-EE74CA0710E9}" srcOrd="0" destOrd="0" presId="urn:microsoft.com/office/officeart/2005/8/layout/hierarchy1"/>
    <dgm:cxn modelId="{33C3205E-CFB0-4D7A-8F6A-987D5D0DDE03}" type="presOf" srcId="{DCD9EA9C-C493-4529-94D4-C7FDFF06A226}" destId="{CF4B2F3E-584E-449E-957F-BBEFA08A2AE0}" srcOrd="0" destOrd="0" presId="urn:microsoft.com/office/officeart/2005/8/layout/hierarchy1"/>
    <dgm:cxn modelId="{02D72143-157D-4A3D-9973-125D5823CF78}" type="presOf" srcId="{41CF6161-CB76-4046-A0E3-0CDE585161C2}" destId="{50A40823-9273-434B-9131-64F8FF17599C}" srcOrd="0" destOrd="0" presId="urn:microsoft.com/office/officeart/2005/8/layout/hierarchy1"/>
    <dgm:cxn modelId="{A139758A-352A-4877-B692-AA37966467B3}" type="presOf" srcId="{783CB281-9260-497B-B7F5-0783F12DE476}" destId="{FE477DE4-29E8-4A14-B921-DF277144CF8F}" srcOrd="0" destOrd="0" presId="urn:microsoft.com/office/officeart/2005/8/layout/hierarchy1"/>
    <dgm:cxn modelId="{338CB527-2F0E-4823-812C-8F1C16D06EFA}" type="presOf" srcId="{88B64048-82DB-443E-A778-657CFDBA10B8}" destId="{45BC1794-E11D-4303-B69E-4A28D2DF1A94}" srcOrd="0" destOrd="0" presId="urn:microsoft.com/office/officeart/2005/8/layout/hierarchy1"/>
    <dgm:cxn modelId="{9384731F-A1C1-4880-AFF4-BDEFF11FB3A4}" type="presOf" srcId="{68D9C833-0B63-4F43-8F5F-1EE6D3D2E84F}" destId="{5BD2CE57-DCE1-4859-B2A9-DD1C2C122114}" srcOrd="0" destOrd="0" presId="urn:microsoft.com/office/officeart/2005/8/layout/hierarchy1"/>
    <dgm:cxn modelId="{6310C541-B497-4D05-BB5F-A243C3CB3999}" srcId="{41CF6161-CB76-4046-A0E3-0CDE585161C2}" destId="{88B64048-82DB-443E-A778-657CFDBA10B8}" srcOrd="1" destOrd="0" parTransId="{41661ACB-96B6-4D3B-83EA-C192AD515994}" sibTransId="{8F740265-B738-4CD5-96CF-D04A86693EBF}"/>
    <dgm:cxn modelId="{655A5D52-D272-4381-832A-ECE99E982424}" type="presOf" srcId="{4BDCD408-C64E-44F8-9973-277AA430373B}" destId="{ACBD3CFF-BA18-4D07-B0AC-12DBDFCEE6B0}" srcOrd="0" destOrd="0" presId="urn:microsoft.com/office/officeart/2005/8/layout/hierarchy1"/>
    <dgm:cxn modelId="{700DC2A3-75A4-49D5-B7AE-F205E1B2D2B7}" srcId="{62E8934C-09A3-493C-B57B-1B3A9A155978}" destId="{08A32132-7B5E-4EDD-94C6-DAE7C07D73F5}" srcOrd="1" destOrd="0" parTransId="{4BDCD408-C64E-44F8-9973-277AA430373B}" sibTransId="{B9064BD7-CEAA-4B0E-BBD5-89034CE194FD}"/>
    <dgm:cxn modelId="{622EBFE1-636A-4C86-BAE8-2648DBA777EE}" srcId="{41CF6161-CB76-4046-A0E3-0CDE585161C2}" destId="{7FD7F461-A81C-43F5-8EB0-3F8B8A1B98B0}" srcOrd="0" destOrd="0" parTransId="{B313AF02-8CDB-4A01-A409-2468972604D3}" sibTransId="{65E94DD7-483E-42D9-BAA2-255FAF2D6414}"/>
    <dgm:cxn modelId="{252AB8F2-4F92-46DF-8C7E-5229058FC63A}" type="presOf" srcId="{665CEACB-1E25-437C-952B-A2C5DC1D9213}" destId="{557B629F-438F-4D0F-A168-4AC22E86AFCE}" srcOrd="0" destOrd="0" presId="urn:microsoft.com/office/officeart/2005/8/layout/hierarchy1"/>
    <dgm:cxn modelId="{844973A6-3347-432D-9515-8367018B3FA6}" srcId="{68D9C833-0B63-4F43-8F5F-1EE6D3D2E84F}" destId="{41CF6161-CB76-4046-A0E3-0CDE585161C2}" srcOrd="0" destOrd="0" parTransId="{DCD9EA9C-C493-4529-94D4-C7FDFF06A226}" sibTransId="{E63D7A1B-1457-4F39-BFCA-C717A26F9B5B}"/>
    <dgm:cxn modelId="{3EEEE950-F069-4FB5-A70F-B6F8A0F32050}" type="presOf" srcId="{62E8934C-09A3-493C-B57B-1B3A9A155978}" destId="{59349A06-2F58-4881-97ED-508DC0B19AF4}" srcOrd="0" destOrd="0" presId="urn:microsoft.com/office/officeart/2005/8/layout/hierarchy1"/>
    <dgm:cxn modelId="{3A880F7D-42C2-4119-8EC3-38B1A65BDC07}" type="presOf" srcId="{41661ACB-96B6-4D3B-83EA-C192AD515994}" destId="{BEEADFA5-437C-45AF-AB29-AF55AF5843D2}" srcOrd="0" destOrd="0" presId="urn:microsoft.com/office/officeart/2005/8/layout/hierarchy1"/>
    <dgm:cxn modelId="{44E1A42B-7E8C-4F82-916A-A717C2FCE032}" type="presParOf" srcId="{FE477DE4-29E8-4A14-B921-DF277144CF8F}" destId="{96A5B0C1-8C3E-4C87-AE3E-7F759157CAA9}" srcOrd="0" destOrd="0" presId="urn:microsoft.com/office/officeart/2005/8/layout/hierarchy1"/>
    <dgm:cxn modelId="{EA49616F-F601-43A5-AA1F-4A68819B604F}" type="presParOf" srcId="{96A5B0C1-8C3E-4C87-AE3E-7F759157CAA9}" destId="{A4005949-DCE2-44BD-9C9C-EB43A3417ABC}" srcOrd="0" destOrd="0" presId="urn:microsoft.com/office/officeart/2005/8/layout/hierarchy1"/>
    <dgm:cxn modelId="{BDBB0629-FB70-4536-8C4E-836ED97B4C48}" type="presParOf" srcId="{A4005949-DCE2-44BD-9C9C-EB43A3417ABC}" destId="{AD41071F-D7D2-42F8-ABFB-5D4D24C4F50F}" srcOrd="0" destOrd="0" presId="urn:microsoft.com/office/officeart/2005/8/layout/hierarchy1"/>
    <dgm:cxn modelId="{5D0FBAD9-0B9F-4E63-8263-4E193C7F167A}" type="presParOf" srcId="{A4005949-DCE2-44BD-9C9C-EB43A3417ABC}" destId="{5BD2CE57-DCE1-4859-B2A9-DD1C2C122114}" srcOrd="1" destOrd="0" presId="urn:microsoft.com/office/officeart/2005/8/layout/hierarchy1"/>
    <dgm:cxn modelId="{F89E4B34-76CA-4D66-A6C8-F2C55A19E228}" type="presParOf" srcId="{96A5B0C1-8C3E-4C87-AE3E-7F759157CAA9}" destId="{F769BA58-9BF9-4084-AFAC-E080BACA29C4}" srcOrd="1" destOrd="0" presId="urn:microsoft.com/office/officeart/2005/8/layout/hierarchy1"/>
    <dgm:cxn modelId="{341FECBD-070B-446F-8E99-48D7F62A82DC}" type="presParOf" srcId="{F769BA58-9BF9-4084-AFAC-E080BACA29C4}" destId="{CF4B2F3E-584E-449E-957F-BBEFA08A2AE0}" srcOrd="0" destOrd="0" presId="urn:microsoft.com/office/officeart/2005/8/layout/hierarchy1"/>
    <dgm:cxn modelId="{6699D37B-7CF6-47F0-8AEE-8F641BC94388}" type="presParOf" srcId="{F769BA58-9BF9-4084-AFAC-E080BACA29C4}" destId="{72D7692F-F0FD-4EFB-A04F-5AE16575B6E8}" srcOrd="1" destOrd="0" presId="urn:microsoft.com/office/officeart/2005/8/layout/hierarchy1"/>
    <dgm:cxn modelId="{FD1EB932-A6E8-4C88-977D-026B03EE1CF9}" type="presParOf" srcId="{72D7692F-F0FD-4EFB-A04F-5AE16575B6E8}" destId="{97312DAC-E887-4B67-967E-151A51F783B0}" srcOrd="0" destOrd="0" presId="urn:microsoft.com/office/officeart/2005/8/layout/hierarchy1"/>
    <dgm:cxn modelId="{3215D8C0-33AD-4804-8D6A-B783ABA00878}" type="presParOf" srcId="{97312DAC-E887-4B67-967E-151A51F783B0}" destId="{75C663E9-2AEE-4781-9838-D2EF5DA05E23}" srcOrd="0" destOrd="0" presId="urn:microsoft.com/office/officeart/2005/8/layout/hierarchy1"/>
    <dgm:cxn modelId="{CB03DA46-3927-4CC0-AB55-A631FC0FDD0C}" type="presParOf" srcId="{97312DAC-E887-4B67-967E-151A51F783B0}" destId="{50A40823-9273-434B-9131-64F8FF17599C}" srcOrd="1" destOrd="0" presId="urn:microsoft.com/office/officeart/2005/8/layout/hierarchy1"/>
    <dgm:cxn modelId="{C74FB91F-9A16-4F70-865B-6EB2C20E1E1E}" type="presParOf" srcId="{72D7692F-F0FD-4EFB-A04F-5AE16575B6E8}" destId="{BA85557F-7D3F-4ED6-9A32-E19878186EE0}" srcOrd="1" destOrd="0" presId="urn:microsoft.com/office/officeart/2005/8/layout/hierarchy1"/>
    <dgm:cxn modelId="{FF478B00-A1A9-4309-AEE5-807E09683F57}" type="presParOf" srcId="{BA85557F-7D3F-4ED6-9A32-E19878186EE0}" destId="{40B7B7D0-FA3F-4C71-8F2D-EE74CA0710E9}" srcOrd="0" destOrd="0" presId="urn:microsoft.com/office/officeart/2005/8/layout/hierarchy1"/>
    <dgm:cxn modelId="{0CC4BFF8-1F3B-40CA-8C0F-D3BD72A5525A}" type="presParOf" srcId="{BA85557F-7D3F-4ED6-9A32-E19878186EE0}" destId="{89A8666A-3A96-40FC-A077-46BA7BC275FB}" srcOrd="1" destOrd="0" presId="urn:microsoft.com/office/officeart/2005/8/layout/hierarchy1"/>
    <dgm:cxn modelId="{BDB9EAD5-627F-4DA1-B2A9-30A2FF6F9DAB}" type="presParOf" srcId="{89A8666A-3A96-40FC-A077-46BA7BC275FB}" destId="{A5A16D45-68E9-4AF5-AB93-B3D5DA1C49A1}" srcOrd="0" destOrd="0" presId="urn:microsoft.com/office/officeart/2005/8/layout/hierarchy1"/>
    <dgm:cxn modelId="{0E60B73E-2233-4CDE-BE40-E85C0B3C07C1}" type="presParOf" srcId="{A5A16D45-68E9-4AF5-AB93-B3D5DA1C49A1}" destId="{FBC39AF6-442E-4627-B31A-0EB27F5F3FFE}" srcOrd="0" destOrd="0" presId="urn:microsoft.com/office/officeart/2005/8/layout/hierarchy1"/>
    <dgm:cxn modelId="{072FA68E-6544-499D-AF63-8769D3CC9887}" type="presParOf" srcId="{A5A16D45-68E9-4AF5-AB93-B3D5DA1C49A1}" destId="{AFCFE150-55BF-4055-95E0-0F2419365BA9}" srcOrd="1" destOrd="0" presId="urn:microsoft.com/office/officeart/2005/8/layout/hierarchy1"/>
    <dgm:cxn modelId="{86BBF505-D1C2-43FA-A844-182D6239CEC8}" type="presParOf" srcId="{89A8666A-3A96-40FC-A077-46BA7BC275FB}" destId="{D37A1C0B-9466-44A8-A7CC-5E1302BE0A65}" srcOrd="1" destOrd="0" presId="urn:microsoft.com/office/officeart/2005/8/layout/hierarchy1"/>
    <dgm:cxn modelId="{85A2C2DF-7EB7-4293-9B90-1C8D2A9502B6}" type="presParOf" srcId="{BA85557F-7D3F-4ED6-9A32-E19878186EE0}" destId="{BEEADFA5-437C-45AF-AB29-AF55AF5843D2}" srcOrd="2" destOrd="0" presId="urn:microsoft.com/office/officeart/2005/8/layout/hierarchy1"/>
    <dgm:cxn modelId="{7A7B7FBA-69A5-428F-9AAC-50479BC8AF96}" type="presParOf" srcId="{BA85557F-7D3F-4ED6-9A32-E19878186EE0}" destId="{98C41EC6-3051-4F9B-92CE-B4C0864F5B28}" srcOrd="3" destOrd="0" presId="urn:microsoft.com/office/officeart/2005/8/layout/hierarchy1"/>
    <dgm:cxn modelId="{5E2F4C14-021A-49F4-9BA7-E6B25230D7EF}" type="presParOf" srcId="{98C41EC6-3051-4F9B-92CE-B4C0864F5B28}" destId="{3E696E6C-6E12-4128-892A-D4E84779F244}" srcOrd="0" destOrd="0" presId="urn:microsoft.com/office/officeart/2005/8/layout/hierarchy1"/>
    <dgm:cxn modelId="{7B2F33B4-A067-422B-B705-A3D8B209C844}" type="presParOf" srcId="{3E696E6C-6E12-4128-892A-D4E84779F244}" destId="{32CE174D-FC9A-4415-809B-309C11B5A60E}" srcOrd="0" destOrd="0" presId="urn:microsoft.com/office/officeart/2005/8/layout/hierarchy1"/>
    <dgm:cxn modelId="{8D582FBD-A00A-42F8-BCC4-5E634BC331A0}" type="presParOf" srcId="{3E696E6C-6E12-4128-892A-D4E84779F244}" destId="{45BC1794-E11D-4303-B69E-4A28D2DF1A94}" srcOrd="1" destOrd="0" presId="urn:microsoft.com/office/officeart/2005/8/layout/hierarchy1"/>
    <dgm:cxn modelId="{2A10A3FA-30DC-49C6-9610-4B3A1BE6CFE8}" type="presParOf" srcId="{98C41EC6-3051-4F9B-92CE-B4C0864F5B28}" destId="{2072CCBB-024E-4259-922D-160D39323D30}" srcOrd="1" destOrd="0" presId="urn:microsoft.com/office/officeart/2005/8/layout/hierarchy1"/>
    <dgm:cxn modelId="{B006D34F-0A1C-4C36-A3B8-8B7D6692BFDC}" type="presParOf" srcId="{F769BA58-9BF9-4084-AFAC-E080BACA29C4}" destId="{9B2DA93F-E44A-40E5-92B9-A78424D850B8}" srcOrd="2" destOrd="0" presId="urn:microsoft.com/office/officeart/2005/8/layout/hierarchy1"/>
    <dgm:cxn modelId="{009C67C2-CDCA-4391-992D-17827CF5E508}" type="presParOf" srcId="{F769BA58-9BF9-4084-AFAC-E080BACA29C4}" destId="{43CCDC9D-45FF-4A17-B596-047448619658}" srcOrd="3" destOrd="0" presId="urn:microsoft.com/office/officeart/2005/8/layout/hierarchy1"/>
    <dgm:cxn modelId="{AA03C18E-0730-4B35-9382-AC3AA66DD8D6}" type="presParOf" srcId="{43CCDC9D-45FF-4A17-B596-047448619658}" destId="{1ED121AF-2F54-44A8-A4A5-95AA6F982FE3}" srcOrd="0" destOrd="0" presId="urn:microsoft.com/office/officeart/2005/8/layout/hierarchy1"/>
    <dgm:cxn modelId="{4B67EE0B-06CC-4247-896E-496FAB411C42}" type="presParOf" srcId="{1ED121AF-2F54-44A8-A4A5-95AA6F982FE3}" destId="{BB107032-F793-4EA7-828E-C77F0A5D6EE2}" srcOrd="0" destOrd="0" presId="urn:microsoft.com/office/officeart/2005/8/layout/hierarchy1"/>
    <dgm:cxn modelId="{C290B3C3-5276-4115-8748-0DE6CB3EA7F4}" type="presParOf" srcId="{1ED121AF-2F54-44A8-A4A5-95AA6F982FE3}" destId="{59349A06-2F58-4881-97ED-508DC0B19AF4}" srcOrd="1" destOrd="0" presId="urn:microsoft.com/office/officeart/2005/8/layout/hierarchy1"/>
    <dgm:cxn modelId="{C0B7E0CE-261C-4E93-AF4E-358A9EF950CB}" type="presParOf" srcId="{43CCDC9D-45FF-4A17-B596-047448619658}" destId="{2D325E1D-2016-4D7C-92D0-E16A5BC10F00}" srcOrd="1" destOrd="0" presId="urn:microsoft.com/office/officeart/2005/8/layout/hierarchy1"/>
    <dgm:cxn modelId="{38DD8A8B-26BF-4C39-A2D9-5F55E816F9AE}" type="presParOf" srcId="{2D325E1D-2016-4D7C-92D0-E16A5BC10F00}" destId="{557B629F-438F-4D0F-A168-4AC22E86AFCE}" srcOrd="0" destOrd="0" presId="urn:microsoft.com/office/officeart/2005/8/layout/hierarchy1"/>
    <dgm:cxn modelId="{342C3D4B-7394-43B2-9329-A5052CB12DBE}" type="presParOf" srcId="{2D325E1D-2016-4D7C-92D0-E16A5BC10F00}" destId="{A32421E4-89C1-45A6-9784-E298EE3C3F68}" srcOrd="1" destOrd="0" presId="urn:microsoft.com/office/officeart/2005/8/layout/hierarchy1"/>
    <dgm:cxn modelId="{BE2A52BB-73E9-4053-8DC9-673F945700F2}" type="presParOf" srcId="{A32421E4-89C1-45A6-9784-E298EE3C3F68}" destId="{AB81EF0C-8C3D-4F63-B70E-180A39725176}" srcOrd="0" destOrd="0" presId="urn:microsoft.com/office/officeart/2005/8/layout/hierarchy1"/>
    <dgm:cxn modelId="{9E8BD876-0B0A-444C-9B06-2ACE4DF5BF3A}" type="presParOf" srcId="{AB81EF0C-8C3D-4F63-B70E-180A39725176}" destId="{D4FF300C-A1B6-4A18-87AB-EC1CF16D74B7}" srcOrd="0" destOrd="0" presId="urn:microsoft.com/office/officeart/2005/8/layout/hierarchy1"/>
    <dgm:cxn modelId="{885B114D-0E2C-4764-A1F8-70029720734A}" type="presParOf" srcId="{AB81EF0C-8C3D-4F63-B70E-180A39725176}" destId="{AADB2FBA-43CA-4B10-B96F-6059E349F7D0}" srcOrd="1" destOrd="0" presId="urn:microsoft.com/office/officeart/2005/8/layout/hierarchy1"/>
    <dgm:cxn modelId="{1A942FB6-E94C-42C0-AF2A-0D6EC4D15A07}" type="presParOf" srcId="{A32421E4-89C1-45A6-9784-E298EE3C3F68}" destId="{07271E4F-2343-4140-B5F0-2352CB5C0264}" srcOrd="1" destOrd="0" presId="urn:microsoft.com/office/officeart/2005/8/layout/hierarchy1"/>
    <dgm:cxn modelId="{D1DD20CB-01A9-479E-9423-D10CF5469C84}" type="presParOf" srcId="{2D325E1D-2016-4D7C-92D0-E16A5BC10F00}" destId="{ACBD3CFF-BA18-4D07-B0AC-12DBDFCEE6B0}" srcOrd="2" destOrd="0" presId="urn:microsoft.com/office/officeart/2005/8/layout/hierarchy1"/>
    <dgm:cxn modelId="{8E0A76A3-769A-4C29-8E15-61BBEE1AA76C}" type="presParOf" srcId="{2D325E1D-2016-4D7C-92D0-E16A5BC10F00}" destId="{F276A64D-4AE7-4A37-B69F-CE9D49BF1772}" srcOrd="3" destOrd="0" presId="urn:microsoft.com/office/officeart/2005/8/layout/hierarchy1"/>
    <dgm:cxn modelId="{321729A5-537E-47DF-AAB0-5E8D8D93846F}" type="presParOf" srcId="{F276A64D-4AE7-4A37-B69F-CE9D49BF1772}" destId="{DA88D2E1-5365-43B0-9510-701CE1D780A1}" srcOrd="0" destOrd="0" presId="urn:microsoft.com/office/officeart/2005/8/layout/hierarchy1"/>
    <dgm:cxn modelId="{61040A77-C640-4817-B6B9-D43BB1FC0F6F}" type="presParOf" srcId="{DA88D2E1-5365-43B0-9510-701CE1D780A1}" destId="{A6957A63-61E5-449C-B329-DCA16BA803C7}" srcOrd="0" destOrd="0" presId="urn:microsoft.com/office/officeart/2005/8/layout/hierarchy1"/>
    <dgm:cxn modelId="{7737D62B-6A1F-4E22-A280-D4161FBA3C08}" type="presParOf" srcId="{DA88D2E1-5365-43B0-9510-701CE1D780A1}" destId="{59AF21F1-3F82-4513-A850-D2659E5A1A6A}" srcOrd="1" destOrd="0" presId="urn:microsoft.com/office/officeart/2005/8/layout/hierarchy1"/>
    <dgm:cxn modelId="{F0422C63-E060-4DB7-AC22-93019E8526D5}" type="presParOf" srcId="{F276A64D-4AE7-4A37-B69F-CE9D49BF1772}" destId="{9AACB117-0601-4861-BDFD-F20B232886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D3CFF-BA18-4D07-B0AC-12DBDFCEE6B0}">
      <dsp:nvSpPr>
        <dsp:cNvPr id="0" name=""/>
        <dsp:cNvSpPr/>
      </dsp:nvSpPr>
      <dsp:spPr>
        <a:xfrm>
          <a:off x="4169158" y="963557"/>
          <a:ext cx="331450" cy="157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5"/>
              </a:lnTo>
              <a:lnTo>
                <a:pt x="331450" y="107495"/>
              </a:lnTo>
              <a:lnTo>
                <a:pt x="331450" y="157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B629F-438F-4D0F-A168-4AC22E86AFCE}">
      <dsp:nvSpPr>
        <dsp:cNvPr id="0" name=""/>
        <dsp:cNvSpPr/>
      </dsp:nvSpPr>
      <dsp:spPr>
        <a:xfrm>
          <a:off x="3837707" y="963557"/>
          <a:ext cx="331450" cy="157740"/>
        </a:xfrm>
        <a:custGeom>
          <a:avLst/>
          <a:gdLst/>
          <a:ahLst/>
          <a:cxnLst/>
          <a:rect l="0" t="0" r="0" b="0"/>
          <a:pathLst>
            <a:path>
              <a:moveTo>
                <a:pt x="331450" y="0"/>
              </a:moveTo>
              <a:lnTo>
                <a:pt x="331450" y="107495"/>
              </a:lnTo>
              <a:lnTo>
                <a:pt x="0" y="107495"/>
              </a:lnTo>
              <a:lnTo>
                <a:pt x="0" y="157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2DA93F-E44A-40E5-92B9-A78424D850B8}">
      <dsp:nvSpPr>
        <dsp:cNvPr id="0" name=""/>
        <dsp:cNvSpPr/>
      </dsp:nvSpPr>
      <dsp:spPr>
        <a:xfrm>
          <a:off x="3506257" y="461410"/>
          <a:ext cx="662900" cy="157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5"/>
              </a:lnTo>
              <a:lnTo>
                <a:pt x="662900" y="107495"/>
              </a:lnTo>
              <a:lnTo>
                <a:pt x="662900" y="157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EADFA5-437C-45AF-AB29-AF55AF5843D2}">
      <dsp:nvSpPr>
        <dsp:cNvPr id="0" name=""/>
        <dsp:cNvSpPr/>
      </dsp:nvSpPr>
      <dsp:spPr>
        <a:xfrm>
          <a:off x="2843357" y="963557"/>
          <a:ext cx="331450" cy="157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495"/>
              </a:lnTo>
              <a:lnTo>
                <a:pt x="331450" y="107495"/>
              </a:lnTo>
              <a:lnTo>
                <a:pt x="331450" y="157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7B7D0-FA3F-4C71-8F2D-EE74CA0710E9}">
      <dsp:nvSpPr>
        <dsp:cNvPr id="0" name=""/>
        <dsp:cNvSpPr/>
      </dsp:nvSpPr>
      <dsp:spPr>
        <a:xfrm>
          <a:off x="2511907" y="963557"/>
          <a:ext cx="331450" cy="157740"/>
        </a:xfrm>
        <a:custGeom>
          <a:avLst/>
          <a:gdLst/>
          <a:ahLst/>
          <a:cxnLst/>
          <a:rect l="0" t="0" r="0" b="0"/>
          <a:pathLst>
            <a:path>
              <a:moveTo>
                <a:pt x="331450" y="0"/>
              </a:moveTo>
              <a:lnTo>
                <a:pt x="331450" y="107495"/>
              </a:lnTo>
              <a:lnTo>
                <a:pt x="0" y="107495"/>
              </a:lnTo>
              <a:lnTo>
                <a:pt x="0" y="1577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B2F3E-584E-449E-957F-BBEFA08A2AE0}">
      <dsp:nvSpPr>
        <dsp:cNvPr id="0" name=""/>
        <dsp:cNvSpPr/>
      </dsp:nvSpPr>
      <dsp:spPr>
        <a:xfrm>
          <a:off x="2843357" y="461410"/>
          <a:ext cx="662900" cy="157740"/>
        </a:xfrm>
        <a:custGeom>
          <a:avLst/>
          <a:gdLst/>
          <a:ahLst/>
          <a:cxnLst/>
          <a:rect l="0" t="0" r="0" b="0"/>
          <a:pathLst>
            <a:path>
              <a:moveTo>
                <a:pt x="662900" y="0"/>
              </a:moveTo>
              <a:lnTo>
                <a:pt x="662900" y="107495"/>
              </a:lnTo>
              <a:lnTo>
                <a:pt x="0" y="107495"/>
              </a:lnTo>
              <a:lnTo>
                <a:pt x="0" y="1577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1071F-D7D2-42F8-ABFB-5D4D24C4F50F}">
      <dsp:nvSpPr>
        <dsp:cNvPr id="0" name=""/>
        <dsp:cNvSpPr/>
      </dsp:nvSpPr>
      <dsp:spPr>
        <a:xfrm>
          <a:off x="2834165" y="1045"/>
          <a:ext cx="1344184" cy="460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2CE57-DCE1-4859-B2A9-DD1C2C122114}">
      <dsp:nvSpPr>
        <dsp:cNvPr id="0" name=""/>
        <dsp:cNvSpPr/>
      </dsp:nvSpPr>
      <dsp:spPr>
        <a:xfrm>
          <a:off x="2894428" y="58295"/>
          <a:ext cx="1344184" cy="4603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A, B, C, D, E, F, G</a:t>
          </a:r>
          <a:endParaRPr lang="en-US" sz="900" kern="1200" dirty="0"/>
        </a:p>
      </dsp:txBody>
      <dsp:txXfrm>
        <a:off x="2907912" y="71779"/>
        <a:ext cx="1317216" cy="433397"/>
      </dsp:txXfrm>
    </dsp:sp>
    <dsp:sp modelId="{75C663E9-2AEE-4781-9838-D2EF5DA05E23}">
      <dsp:nvSpPr>
        <dsp:cNvPr id="0" name=""/>
        <dsp:cNvSpPr/>
      </dsp:nvSpPr>
      <dsp:spPr>
        <a:xfrm>
          <a:off x="2572170" y="619150"/>
          <a:ext cx="542373" cy="34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40823-9273-434B-9131-64F8FF17599C}">
      <dsp:nvSpPr>
        <dsp:cNvPr id="0" name=""/>
        <dsp:cNvSpPr/>
      </dsp:nvSpPr>
      <dsp:spPr>
        <a:xfrm>
          <a:off x="2632434" y="676400"/>
          <a:ext cx="542373" cy="34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A, B, D, F</a:t>
          </a:r>
          <a:endParaRPr lang="en-US" sz="900" kern="1200" dirty="0"/>
        </a:p>
      </dsp:txBody>
      <dsp:txXfrm>
        <a:off x="2642521" y="686487"/>
        <a:ext cx="522199" cy="324232"/>
      </dsp:txXfrm>
    </dsp:sp>
    <dsp:sp modelId="{FBC39AF6-442E-4627-B31A-0EB27F5F3FFE}">
      <dsp:nvSpPr>
        <dsp:cNvPr id="0" name=""/>
        <dsp:cNvSpPr/>
      </dsp:nvSpPr>
      <dsp:spPr>
        <a:xfrm>
          <a:off x="2240720" y="1121297"/>
          <a:ext cx="542373" cy="34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FE150-55BF-4055-95E0-0F2419365BA9}">
      <dsp:nvSpPr>
        <dsp:cNvPr id="0" name=""/>
        <dsp:cNvSpPr/>
      </dsp:nvSpPr>
      <dsp:spPr>
        <a:xfrm>
          <a:off x="2300984" y="1178548"/>
          <a:ext cx="542373" cy="34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A, D</a:t>
          </a:r>
          <a:endParaRPr lang="en-US" sz="900" kern="1200" dirty="0"/>
        </a:p>
      </dsp:txBody>
      <dsp:txXfrm>
        <a:off x="2311071" y="1188635"/>
        <a:ext cx="522199" cy="324232"/>
      </dsp:txXfrm>
    </dsp:sp>
    <dsp:sp modelId="{32CE174D-FC9A-4415-809B-309C11B5A60E}">
      <dsp:nvSpPr>
        <dsp:cNvPr id="0" name=""/>
        <dsp:cNvSpPr/>
      </dsp:nvSpPr>
      <dsp:spPr>
        <a:xfrm>
          <a:off x="2903620" y="1121297"/>
          <a:ext cx="542373" cy="34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C1794-E11D-4303-B69E-4A28D2DF1A94}">
      <dsp:nvSpPr>
        <dsp:cNvPr id="0" name=""/>
        <dsp:cNvSpPr/>
      </dsp:nvSpPr>
      <dsp:spPr>
        <a:xfrm>
          <a:off x="2963884" y="1178548"/>
          <a:ext cx="542373" cy="34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B, F</a:t>
          </a:r>
          <a:endParaRPr lang="en-US" sz="900" kern="1200" dirty="0"/>
        </a:p>
      </dsp:txBody>
      <dsp:txXfrm>
        <a:off x="2973971" y="1188635"/>
        <a:ext cx="522199" cy="324232"/>
      </dsp:txXfrm>
    </dsp:sp>
    <dsp:sp modelId="{BB107032-F793-4EA7-828E-C77F0A5D6EE2}">
      <dsp:nvSpPr>
        <dsp:cNvPr id="0" name=""/>
        <dsp:cNvSpPr/>
      </dsp:nvSpPr>
      <dsp:spPr>
        <a:xfrm>
          <a:off x="3897971" y="619150"/>
          <a:ext cx="542373" cy="34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349A06-2F58-4881-97ED-508DC0B19AF4}">
      <dsp:nvSpPr>
        <dsp:cNvPr id="0" name=""/>
        <dsp:cNvSpPr/>
      </dsp:nvSpPr>
      <dsp:spPr>
        <a:xfrm>
          <a:off x="3958235" y="676400"/>
          <a:ext cx="542373" cy="34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C, E, G</a:t>
          </a:r>
          <a:endParaRPr lang="en-US" sz="900" kern="1200" dirty="0"/>
        </a:p>
      </dsp:txBody>
      <dsp:txXfrm>
        <a:off x="3968322" y="686487"/>
        <a:ext cx="522199" cy="324232"/>
      </dsp:txXfrm>
    </dsp:sp>
    <dsp:sp modelId="{D4FF300C-A1B6-4A18-87AB-EC1CF16D74B7}">
      <dsp:nvSpPr>
        <dsp:cNvPr id="0" name=""/>
        <dsp:cNvSpPr/>
      </dsp:nvSpPr>
      <dsp:spPr>
        <a:xfrm>
          <a:off x="3566521" y="1121297"/>
          <a:ext cx="542373" cy="34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DB2FBA-43CA-4B10-B96F-6059E349F7D0}">
      <dsp:nvSpPr>
        <dsp:cNvPr id="0" name=""/>
        <dsp:cNvSpPr/>
      </dsp:nvSpPr>
      <dsp:spPr>
        <a:xfrm>
          <a:off x="3626785" y="1178548"/>
          <a:ext cx="542373" cy="34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C, G</a:t>
          </a:r>
          <a:endParaRPr lang="en-US" sz="900" kern="1200" dirty="0"/>
        </a:p>
      </dsp:txBody>
      <dsp:txXfrm>
        <a:off x="3636872" y="1188635"/>
        <a:ext cx="522199" cy="324232"/>
      </dsp:txXfrm>
    </dsp:sp>
    <dsp:sp modelId="{A6957A63-61E5-449C-B329-DCA16BA803C7}">
      <dsp:nvSpPr>
        <dsp:cNvPr id="0" name=""/>
        <dsp:cNvSpPr/>
      </dsp:nvSpPr>
      <dsp:spPr>
        <a:xfrm>
          <a:off x="4229421" y="1121297"/>
          <a:ext cx="542373" cy="344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AF21F1-3F82-4513-A850-D2659E5A1A6A}">
      <dsp:nvSpPr>
        <dsp:cNvPr id="0" name=""/>
        <dsp:cNvSpPr/>
      </dsp:nvSpPr>
      <dsp:spPr>
        <a:xfrm>
          <a:off x="4289685" y="1178548"/>
          <a:ext cx="542373" cy="344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E</a:t>
          </a:r>
          <a:endParaRPr lang="en-US" sz="900" kern="1200" dirty="0"/>
        </a:p>
      </dsp:txBody>
      <dsp:txXfrm>
        <a:off x="4299772" y="1188635"/>
        <a:ext cx="522199" cy="3242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12/12/2013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5A4DA-CB6B-D043-8375-311F45E016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3413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12/12/2013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7CBD4-C074-5945-B4D9-C20F0CA689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219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TIMIT</a:t>
            </a:r>
            <a:r>
              <a:rPr lang="en-US" baseline="0" dirty="0" smtClean="0"/>
              <a:t> is a well calibrated corpus (i.e. many publications on phone classification) </a:t>
            </a:r>
            <a:endParaRPr lang="en-US" dirty="0" smtClean="0"/>
          </a:p>
          <a:p>
            <a:r>
              <a:rPr lang="en-US" dirty="0" smtClean="0"/>
              <a:t>Data was formatted to only include single speakers</a:t>
            </a:r>
          </a:p>
          <a:p>
            <a:r>
              <a:rPr lang="en-US" dirty="0" smtClean="0"/>
              <a:t>CTS is much more difficult to model</a:t>
            </a:r>
            <a:r>
              <a:rPr lang="en-US" baseline="0" dirty="0" smtClean="0"/>
              <a:t> than read speech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-All algorithms yield comparable performance. </a:t>
            </a:r>
          </a:p>
          <a:p>
            <a:r>
              <a:rPr lang="en-US" dirty="0" smtClean="0"/>
              <a:t>-Setting </a:t>
            </a:r>
            <a:r>
              <a:rPr lang="en-US" dirty="0" err="1" smtClean="0"/>
              <a:t>init.</a:t>
            </a:r>
            <a:r>
              <a:rPr lang="en-US" dirty="0" smtClean="0"/>
              <a:t> Depth =4</a:t>
            </a:r>
            <a:r>
              <a:rPr lang="en-US" baseline="0" dirty="0" smtClean="0"/>
              <a:t> only changes error by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1.32% and 1.14%  for CH-E and CH-M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-Setting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truncLevel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6 only changes error by less than 0.5% absolute for any instance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-CVSB and CDP better for very small corpora</a:t>
            </a:r>
          </a:p>
          <a:p>
            <a:r>
              <a:rPr lang="en-US" dirty="0" smtClean="0"/>
              <a:t>-AVDPM is much</a:t>
            </a:r>
            <a:r>
              <a:rPr lang="en-US" baseline="0" dirty="0" smtClean="0"/>
              <a:t> better suited to large speech corpora (TIMIT ~100k samples -&gt;FISHER ~10 million samples)</a:t>
            </a:r>
            <a:endParaRPr lang="en-US" dirty="0" smtClean="0"/>
          </a:p>
          <a:p>
            <a:r>
              <a:rPr lang="en-US" dirty="0" smtClean="0"/>
              <a:t>-Plot shown for TIMIT corpus</a:t>
            </a:r>
          </a:p>
          <a:p>
            <a:r>
              <a:rPr lang="en-US" dirty="0" smtClean="0"/>
              <a:t>-Randomly</a:t>
            </a:r>
            <a:r>
              <a:rPr lang="en-US" baseline="0" dirty="0" smtClean="0"/>
              <a:t> select different amounts of training data from TIMIT</a:t>
            </a:r>
          </a:p>
          <a:p>
            <a:r>
              <a:rPr lang="en-US" baseline="0" dirty="0" smtClean="0"/>
              <a:t>-Lines are extrapolated out.</a:t>
            </a:r>
          </a:p>
          <a:p>
            <a:r>
              <a:rPr lang="en-US" baseline="0" dirty="0" smtClean="0"/>
              <a:t>-New data is generated by repeatedly concatenating TIMIT and adding Gaussian noise to feature vectors to ensure extrapolation is legit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28" y="4423332"/>
            <a:ext cx="6151328" cy="4190524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28" y="4423332"/>
            <a:ext cx="6151328" cy="4190524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D758C2-C356-43B3-AAFA-040681F9914C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628" y="4423332"/>
            <a:ext cx="6151328" cy="4190524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Don’t discuss parametric and non-parametric methods here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-skip</a:t>
            </a:r>
            <a:r>
              <a:rPr lang="en-US" baseline="0" dirty="0" smtClean="0"/>
              <a:t> explanation of stick breaking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smtClean="0"/>
              <a:t>theta is a fraction of current stick length (not of original stick length)</a:t>
            </a:r>
          </a:p>
          <a:p>
            <a:r>
              <a:rPr lang="en-US" dirty="0" smtClean="0"/>
              <a:t>-stick-breaking</a:t>
            </a:r>
            <a:r>
              <a:rPr lang="en-US" baseline="0" dirty="0" smtClean="0"/>
              <a:t> </a:t>
            </a:r>
            <a:r>
              <a:rPr lang="en-US" dirty="0" smtClean="0"/>
              <a:t>continues</a:t>
            </a:r>
            <a:r>
              <a:rPr lang="en-US" baseline="0" dirty="0" smtClean="0"/>
              <a:t> until cost function is optimized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-kd tree partitions data into similar subclasses prior to training.</a:t>
            </a:r>
          </a:p>
          <a:p>
            <a:r>
              <a:rPr lang="en-US" baseline="0" dirty="0" smtClean="0"/>
              <a:t>-splits in kd-trees can be controlled (can control balance of computation/accuracy)</a:t>
            </a:r>
          </a:p>
          <a:p>
            <a:r>
              <a:rPr lang="en-US" baseline="0" dirty="0" smtClean="0"/>
              <a:t>-each node shares a common distribution, q, which is used to optimize calculations of child nodes’ q’s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7CBD4-C074-5945-B4D9-C20F0CA6893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12/12/2013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719644" y="6547620"/>
            <a:ext cx="446252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ctr">
              <a:defRPr sz="10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01273EB3-0C8F-EF4B-B631-4F6FC05277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Placeholder 17"/>
          <p:cNvSpPr>
            <a:spLocks noGrp="1"/>
          </p:cNvSpPr>
          <p:nvPr>
            <p:ph type="title"/>
          </p:nvPr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1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9428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9383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cument 6"/>
          <p:cNvSpPr/>
          <p:nvPr userDrawn="1"/>
        </p:nvSpPr>
        <p:spPr>
          <a:xfrm>
            <a:off x="0" y="0"/>
            <a:ext cx="9155545" cy="533400"/>
          </a:xfrm>
          <a:prstGeom prst="flowChartDocument">
            <a:avLst/>
          </a:prstGeom>
          <a:gradFill flip="none"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33399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8697748" y="6624263"/>
            <a:ext cx="457200" cy="241558"/>
          </a:xfrm>
          <a:prstGeom prst="rect">
            <a:avLst/>
          </a:prstGeom>
          <a:solidFill>
            <a:srgbClr val="1E9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pic>
        <p:nvPicPr>
          <p:cNvPr id="12" name="Picture 11" descr="isip_logo_small_transparent.gif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5" y="6556210"/>
            <a:ext cx="280435" cy="2723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 bwMode="auto">
          <a:xfrm>
            <a:off x="39093" y="6612962"/>
            <a:ext cx="9115855" cy="239809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/>
          </a:ln>
          <a:effectLst/>
        </p:spPr>
        <p:txBody>
          <a:bodyPr wrap="square" rtlCol="0">
            <a:spAutoFit/>
          </a:bodyPr>
          <a:lstStyle/>
          <a:p>
            <a:pPr marL="285750">
              <a:lnSpc>
                <a:spcPct val="95000"/>
              </a:lnSpc>
              <a:spcBef>
                <a:spcPts val="1200"/>
              </a:spcBef>
              <a:tabLst>
                <a:tab pos="8513763" algn="r"/>
              </a:tabLst>
            </a:pPr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Department of Electrical and Computer Engineering, Temple University	</a:t>
            </a:r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December 12,</a:t>
            </a:r>
            <a:r>
              <a:rPr lang="en-US" sz="1000" b="1" baseline="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00" b="1" baseline="0" dirty="0" smtClean="0">
                <a:solidFill>
                  <a:schemeClr val="tx2">
                    <a:lumMod val="50000"/>
                  </a:schemeClr>
                </a:solidFill>
              </a:rPr>
              <a:t>2013</a:t>
            </a:r>
            <a:endParaRPr lang="en-US" sz="1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 bwMode="auto">
          <a:xfrm>
            <a:off x="392405" y="6629400"/>
            <a:ext cx="8751595" cy="0"/>
          </a:xfrm>
          <a:prstGeom prst="line">
            <a:avLst/>
          </a:prstGeom>
          <a:solidFill>
            <a:schemeClr val="accent2"/>
          </a:solidFill>
          <a:ln w="19050" cap="sq" cmpd="sng" algn="ctr">
            <a:solidFill>
              <a:srgbClr val="1E9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 userDrawn="1"/>
        </p:nvSpPr>
        <p:spPr>
          <a:xfrm>
            <a:off x="8741540" y="6657110"/>
            <a:ext cx="364736" cy="153888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spAutoFit/>
          </a:bodyPr>
          <a:lstStyle/>
          <a:p>
            <a:fld id="{7004E5E3-C477-F742-9645-5285663234E5}" type="slidenum">
              <a:rPr lang="en-US" sz="1000" b="1" i="0" smtClean="0">
                <a:latin typeface="Arial"/>
                <a:cs typeface="Arial"/>
              </a:rPr>
              <a:pPr/>
              <a:t>‹#›</a:t>
            </a:fld>
            <a:endParaRPr lang="en-US" sz="1000" b="1" i="0" dirty="0">
              <a:latin typeface="Arial"/>
              <a:cs typeface="Arial"/>
            </a:endParaRPr>
          </a:p>
        </p:txBody>
      </p:sp>
      <p:sp>
        <p:nvSpPr>
          <p:cNvPr id="18" name="Title Placeholder 17"/>
          <p:cNvSpPr>
            <a:spLocks noGrp="1"/>
          </p:cNvSpPr>
          <p:nvPr>
            <p:ph type="title"/>
          </p:nvPr>
        </p:nvSpPr>
        <p:spPr>
          <a:xfrm>
            <a:off x="-1" y="0"/>
            <a:ext cx="9155545" cy="328461"/>
          </a:xfrm>
          <a:prstGeom prst="rect">
            <a:avLst/>
          </a:prstGeom>
        </p:spPr>
        <p:txBody>
          <a:bodyPr vert="horz" wrap="none" lIns="91440" tIns="0" rIns="0" bIns="0" rtlCol="0" anchor="ctr" anchorCtr="0"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4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B6D6FC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651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ocument 6"/>
          <p:cNvSpPr/>
          <p:nvPr userDrawn="1"/>
        </p:nvSpPr>
        <p:spPr>
          <a:xfrm flipV="1">
            <a:off x="-11545" y="4335690"/>
            <a:ext cx="9155545" cy="2522310"/>
          </a:xfrm>
          <a:prstGeom prst="flowChartDocument">
            <a:avLst/>
          </a:prstGeom>
          <a:gradFill flip="none"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B6D6FC"/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651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ocument 6"/>
          <p:cNvSpPr/>
          <p:nvPr userDrawn="1"/>
        </p:nvSpPr>
        <p:spPr>
          <a:xfrm flipV="1">
            <a:off x="-11545" y="4335690"/>
            <a:ext cx="9155545" cy="2522310"/>
          </a:xfrm>
          <a:prstGeom prst="flowChartDocument">
            <a:avLst/>
          </a:prstGeom>
          <a:gradFill flip="none" rotWithShape="1">
            <a:gsLst>
              <a:gs pos="0">
                <a:srgbClr val="1E90FF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40000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ostonvcblog.typepad.com/vc/2012/05/forget-plastics-its-all-about-machine-learning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File:3dRosenbrock.png" TargetMode="External"/><Relationship Id="rId4" Type="http://schemas.openxmlformats.org/officeDocument/2006/relationships/hyperlink" Target="https://www.coursera.org/course/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ostonvcblog.typepad.com/vc/2012/05/forget-plastics-its-all-about-machine-learning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diagramDrawing" Target="../diagrams/drawing1.xml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wmf"/><Relationship Id="rId12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diagramQuickStyle" Target="../diagrams/quickStyle1.xml"/><Relationship Id="rId5" Type="http://schemas.openxmlformats.org/officeDocument/2006/relationships/image" Target="../media/image7.wmf"/><Relationship Id="rId10" Type="http://schemas.openxmlformats.org/officeDocument/2006/relationships/diagramLayout" Target="../diagrams/layout1.xml"/><Relationship Id="rId4" Type="http://schemas.openxmlformats.org/officeDocument/2006/relationships/oleObject" Target="../embeddings/oleObject3.bin"/><Relationship Id="rId9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8821" y="1579999"/>
            <a:ext cx="64478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Arial"/>
                <a:cs typeface="Arial"/>
              </a:rPr>
              <a:t>A Comparative Analysis of Bayesian Nonparametric Variational Inference Algorithms for Speech Recognition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4" name="Rectangle 16"/>
          <p:cNvSpPr txBox="1">
            <a:spLocks noChangeArrowheads="1"/>
          </p:cNvSpPr>
          <p:nvPr/>
        </p:nvSpPr>
        <p:spPr>
          <a:xfrm>
            <a:off x="0" y="4822128"/>
            <a:ext cx="5470525" cy="143428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>
                <a:latin typeface="Arial"/>
                <a:cs typeface="Arial"/>
              </a:rPr>
              <a:t>John Steinberg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Arial"/>
                <a:cs typeface="Arial"/>
              </a:rPr>
              <a:t>Institute for Signal and Information Processing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Arial"/>
                <a:cs typeface="Arial"/>
              </a:rPr>
              <a:t>Temple University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Arial"/>
                <a:cs typeface="Arial"/>
              </a:rPr>
              <a:t>Philadelphia, Pennsylvania, USA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latin typeface="Arial"/>
              <a:cs typeface="Arial"/>
            </a:endParaRPr>
          </a:p>
        </p:txBody>
      </p:sp>
      <p:pic>
        <p:nvPicPr>
          <p:cNvPr id="7" name="Picture 6" descr="isip_logo_transpar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843" y="5123998"/>
            <a:ext cx="1532616" cy="1532616"/>
          </a:xfrm>
          <a:prstGeom prst="rect">
            <a:avLst/>
          </a:prstGeom>
        </p:spPr>
      </p:pic>
      <p:pic>
        <p:nvPicPr>
          <p:cNvPr id="20482" name="Picture 2" descr="http://upload.wikimedia.org/wikipedia/commons/thumb/1/17/Temple_T_logo.svg/500px-Temple_T_logo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" y="274320"/>
            <a:ext cx="934754" cy="1071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2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7012" y="1251228"/>
            <a:ext cx="8702586" cy="14157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36538" indent="-2365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Phoneme </a:t>
            </a:r>
            <a:r>
              <a:rPr lang="en-US" sz="2400" b="1" dirty="0">
                <a:latin typeface="Arial"/>
                <a:cs typeface="Arial"/>
              </a:rPr>
              <a:t>Recognition (TIMIT, CH-E, CH-M)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>
                <a:latin typeface="Arial"/>
                <a:cs typeface="Arial"/>
              </a:rPr>
              <a:t>Acoustic models trained for phoneme alignment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>
                <a:latin typeface="Arial"/>
                <a:cs typeface="Arial"/>
              </a:rPr>
              <a:t>Phoneme alignments generated using </a:t>
            </a:r>
            <a:r>
              <a:rPr lang="en-US" sz="2400" b="1" dirty="0" smtClean="0">
                <a:latin typeface="Arial"/>
                <a:cs typeface="Arial"/>
              </a:rPr>
              <a:t>HTK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Experimental Design &amp; Data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228544"/>
              </p:ext>
            </p:extLst>
          </p:nvPr>
        </p:nvGraphicFramePr>
        <p:xfrm>
          <a:off x="304597" y="2895600"/>
          <a:ext cx="853460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348"/>
                <a:gridCol w="5867255"/>
              </a:tblGrid>
              <a:tr h="4234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Corpus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Description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95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TIMIT</a:t>
                      </a:r>
                      <a:endParaRPr lang="en-US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236538"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Studio recorded, read speech</a:t>
                      </a:r>
                    </a:p>
                    <a:p>
                      <a:pPr marL="0" marR="0" lvl="1" indent="2365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630 speakers, ~130,000 phones </a:t>
                      </a:r>
                    </a:p>
                    <a:p>
                      <a:pPr marL="0" marR="0" lvl="1" indent="23653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1" dirty="0" smtClean="0">
                          <a:latin typeface="Arial" pitchFamily="34" charset="0"/>
                          <a:cs typeface="Arial" pitchFamily="34" charset="0"/>
                        </a:rPr>
                        <a:t>39 phoneme labels</a:t>
                      </a:r>
                    </a:p>
                  </a:txBody>
                  <a:tcPr/>
                </a:tc>
              </a:tr>
              <a:tr h="9312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CALLHOME </a:t>
                      </a:r>
                    </a:p>
                    <a:p>
                      <a:pPr algn="ctr"/>
                      <a:r>
                        <a:rPr lang="en-US" b="1" dirty="0" smtClean="0"/>
                        <a:t>English (CH-E)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2286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Spontaneous, conversational telephone speech</a:t>
                      </a:r>
                    </a:p>
                    <a:p>
                      <a:pPr marL="0" lvl="1" indent="2286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120 conversations, ~293,000 training samples </a:t>
                      </a:r>
                    </a:p>
                    <a:p>
                      <a:pPr marL="0" lvl="1" indent="228600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42 phoneme labels</a:t>
                      </a:r>
                    </a:p>
                  </a:txBody>
                  <a:tcPr/>
                </a:tc>
              </a:tr>
              <a:tr h="93125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CALLHOME </a:t>
                      </a:r>
                    </a:p>
                    <a:p>
                      <a:pPr algn="ctr"/>
                      <a:r>
                        <a:rPr lang="en-US" b="1" dirty="0" smtClean="0"/>
                        <a:t>Mandarin</a:t>
                      </a:r>
                      <a:r>
                        <a:rPr lang="en-US" b="1" baseline="0" dirty="0" smtClean="0"/>
                        <a:t> (CH-M)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indent="236538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Spontaneous,</a:t>
                      </a:r>
                      <a:r>
                        <a:rPr lang="en-US" sz="1800" b="1" baseline="0" dirty="0" smtClean="0">
                          <a:latin typeface="Arial"/>
                          <a:cs typeface="Arial"/>
                        </a:rPr>
                        <a:t> c</a:t>
                      </a: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onversational telephone speech</a:t>
                      </a:r>
                    </a:p>
                    <a:p>
                      <a:pPr marL="0" lvl="1" indent="236538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120 conversations, ~250,000 training samples </a:t>
                      </a:r>
                    </a:p>
                    <a:p>
                      <a:pPr marL="0" lvl="1" indent="236538"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800" b="1" dirty="0" smtClean="0">
                          <a:latin typeface="Arial"/>
                          <a:cs typeface="Arial"/>
                        </a:rPr>
                        <a:t>92 phoneme labels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34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Evaluation Error Rate Comparison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833819"/>
              </p:ext>
            </p:extLst>
          </p:nvPr>
        </p:nvGraphicFramePr>
        <p:xfrm>
          <a:off x="152400" y="685800"/>
          <a:ext cx="8839200" cy="5791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3920"/>
                <a:gridCol w="839724"/>
                <a:gridCol w="1812036"/>
                <a:gridCol w="839724"/>
                <a:gridCol w="1812036"/>
                <a:gridCol w="839724"/>
                <a:gridCol w="1812036"/>
              </a:tblGrid>
              <a:tr h="45726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Model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TIMIT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CH-E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CH-M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Notes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Notes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Error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Notes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NN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30.54%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140 neurons in hidden layer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47.62%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170 neurons in hidden layer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52.92%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130 neurons in hidden layer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KNN</a:t>
                      </a:r>
                      <a:endParaRPr lang="en-US" sz="15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32.08%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K = 15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51.16%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K = 27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58.24%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K = 28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RF</a:t>
                      </a:r>
                      <a:endParaRPr lang="en-US" sz="15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32.04%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150 trees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48.95%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150 trees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55.72%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150 trees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GMM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38.02%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# Mixt. = 8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58.41%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# Mixt. = 128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62.65%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# Mixt. = 64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AVDPM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37.14%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Init. Depth = </a:t>
                      </a:r>
                      <a: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b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500" b="1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r>
                        <a:rPr lang="it-IT" sz="1500" b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# </a:t>
                      </a:r>
                      <a:r>
                        <a:rPr lang="it-IT" sz="1500" b="1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Mixt</a:t>
                      </a:r>
                      <a:r>
                        <a:rPr lang="it-IT" sz="1500" b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= 4.63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57.82%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Init</a:t>
                      </a: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Depth = 6</a:t>
                      </a:r>
                      <a:endParaRPr lang="en-US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# </a:t>
                      </a:r>
                      <a:r>
                        <a:rPr lang="it-IT" sz="1500" b="1" kern="120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Mixt</a:t>
                      </a: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= </a:t>
                      </a: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5.14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63.53%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Init. Depth = 8</a:t>
                      </a:r>
                      <a:endParaRPr lang="en-US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Avg. # Mixt. = </a:t>
                      </a: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5.01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CVSB</a:t>
                      </a:r>
                      <a:endParaRPr lang="en-US" sz="15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40.30%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Trunc</a:t>
                      </a: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Level = </a:t>
                      </a:r>
                      <a: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b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500" b="1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r>
                        <a:rPr lang="it-IT" sz="1500" b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# </a:t>
                      </a:r>
                      <a:r>
                        <a:rPr lang="it-IT" sz="1500" b="1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Mixt</a:t>
                      </a:r>
                      <a:r>
                        <a:rPr lang="it-IT" sz="1500" b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= 3.98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58.68%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Trunc. Level = 6</a:t>
                      </a:r>
                      <a:endParaRPr lang="en-US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Avg. # Mixt. = 5.89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61.18%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Trunc. Level = 6</a:t>
                      </a:r>
                      <a:endParaRPr lang="en-US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Avg. # Mixt. = 5.75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925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CDP</a:t>
                      </a:r>
                      <a:endParaRPr lang="en-US" sz="15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40.24%</a:t>
                      </a:r>
                      <a:endParaRPr lang="en-US" sz="1500" b="1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Trunc</a:t>
                      </a: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 Level = </a:t>
                      </a:r>
                      <a: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br>
                        <a:rPr lang="it-IT" sz="15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it-IT" sz="1500" b="1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Avg</a:t>
                      </a:r>
                      <a:r>
                        <a:rPr lang="it-IT" sz="1500" b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# </a:t>
                      </a:r>
                      <a:r>
                        <a:rPr lang="it-IT" sz="1500" b="1" kern="120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Mixt</a:t>
                      </a:r>
                      <a:r>
                        <a:rPr lang="it-IT" sz="1500" b="1" kern="12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. = 3.97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>
                          <a:effectLst/>
                          <a:latin typeface="Arial" pitchFamily="34" charset="0"/>
                          <a:cs typeface="Arial" pitchFamily="34" charset="0"/>
                        </a:rPr>
                        <a:t>57.69%</a:t>
                      </a:r>
                      <a:endParaRPr lang="en-US" sz="1500" b="1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Trunc. Level = 10</a:t>
                      </a:r>
                      <a:endParaRPr lang="en-US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Avg. # Mixt. = </a:t>
                      </a: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9.67</a:t>
                      </a:r>
                      <a:endParaRPr lang="en-US" sz="15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60.93%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Trunc. Level = 6</a:t>
                      </a:r>
                      <a:endParaRPr lang="en-US" sz="15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500" b="1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Avg. # Mixt. = 5.75</a:t>
                      </a:r>
                      <a:endParaRPr lang="en-US" sz="15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1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Computational Complexity: Training Samples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681335"/>
            <a:ext cx="986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TIMIT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185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07" y="1143000"/>
            <a:ext cx="8074152" cy="472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16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Conclusions and Future Work</a:t>
            </a:r>
            <a:endParaRPr lang="en-US" sz="2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208192" y="702129"/>
            <a:ext cx="8694738" cy="5335302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228600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Conclusions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AVDPM, CVSB, and CDP yield comparable error rates to GMM models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AVDPM, CVSB,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CDP utilize much fewer #’s of mixtures per phoneme label than standard GMMs</a:t>
            </a:r>
            <a:endParaRPr lang="en-US" sz="2400" b="1" u="sng" dirty="0" smtClean="0">
              <a:latin typeface="Arial" pitchFamily="34" charset="0"/>
              <a:cs typeface="Arial" pitchFamily="34" charset="0"/>
            </a:endParaRP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AVDPM </a:t>
            </a:r>
            <a:r>
              <a:rPr lang="en-US" sz="2400" b="1" u="sng" dirty="0">
                <a:latin typeface="Arial" pitchFamily="34" charset="0"/>
                <a:cs typeface="Arial" pitchFamily="34" charset="0"/>
              </a:rPr>
              <a:t>is much better suited for large corpora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since the KD tree significantly reduces training time without substantially degrading error rates.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Performance gap between CH-E and CH-M can be attributed to # of labels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Future Work 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Investigate methods to improve covariance estimation</a:t>
            </a:r>
          </a:p>
          <a:p>
            <a:pPr marL="685800" lvl="1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Apply AVDPM to HDP-HMM systems to move towards complete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Bayesian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nonparametric speech recognizer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6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Acknowledgements</a:t>
            </a:r>
            <a:endParaRPr lang="en-US" sz="2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208192" y="702129"/>
            <a:ext cx="8694738" cy="5335302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228600" indent="-22860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Thanks to my committee for all of the help and support:</a:t>
            </a:r>
          </a:p>
          <a:p>
            <a:pPr marL="455613" lvl="1" indent="-227013"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Iyad Obeid</a:t>
            </a:r>
          </a:p>
          <a:p>
            <a:pPr marL="455613" lvl="1" indent="-227013"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Joseph Picone</a:t>
            </a:r>
          </a:p>
          <a:p>
            <a:pPr marL="455613" lvl="1" indent="-227013"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Marc Sobel</a:t>
            </a:r>
          </a:p>
          <a:p>
            <a:pPr marL="455613" lvl="1" indent="-227013"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Chang-Hee Won 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Alexander Yates </a:t>
            </a:r>
          </a:p>
          <a:p>
            <a:pPr marL="228600" indent="-228600">
              <a:spcAft>
                <a:spcPts val="600"/>
              </a:spcAft>
              <a:buFont typeface="Arial" pitchFamily="34" charset="0"/>
              <a:buChar char="•"/>
              <a:tabLst>
                <a:tab pos="454025" algn="l"/>
              </a:tabLst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Thanks to my research group for all of their patience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support: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455613" lvl="1" indent="-227013">
              <a:spcAft>
                <a:spcPts val="600"/>
              </a:spcAft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Amir Harati </a:t>
            </a:r>
          </a:p>
          <a:p>
            <a:pPr marL="455613" lvl="1" indent="-227013">
              <a:buFont typeface="Wingdings" charset="2"/>
              <a:buChar char="§"/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Shuang Lu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54025" algn="l"/>
              </a:tabLst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The Linguistic Data Consortium (LDC) for awarding a data scholarship to this project and providing the lexicon and transcripts for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CALLHOME Mandarin.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  <a:tabLst>
                <a:tab pos="454025" algn="l"/>
              </a:tabLst>
              <a:defRPr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Owlsnest</a:t>
            </a:r>
            <a:r>
              <a:rPr lang="en-US" sz="2000" b="1" baseline="30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791200"/>
            <a:ext cx="8325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This research was supported in part by the National Science Foundation through Major Research Instrumentation Grant No. CNS-09-58854.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18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0" y="295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3157538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/>
                <a:cs typeface="Arial"/>
              </a:rPr>
              <a:t>Brief </a:t>
            </a:r>
            <a:r>
              <a:rPr lang="en-US" sz="2400" b="1" dirty="0" smtClean="0">
                <a:solidFill>
                  <a:srgbClr val="000000"/>
                </a:solidFill>
                <a:latin typeface="Arial"/>
                <a:cs typeface="Arial"/>
              </a:rPr>
              <a:t>Bibliography of Related Research</a:t>
            </a:r>
            <a:endParaRPr lang="en-US" sz="24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109"/>
          <p:cNvSpPr txBox="1">
            <a:spLocks noChangeArrowheads="1"/>
          </p:cNvSpPr>
          <p:nvPr/>
        </p:nvSpPr>
        <p:spPr>
          <a:xfrm>
            <a:off x="208192" y="633853"/>
            <a:ext cx="8694738" cy="5769009"/>
          </a:xfrm>
          <a:prstGeom prst="rect">
            <a:avLst/>
          </a:prstGeom>
          <a:noFill/>
          <a:ln/>
        </p:spPr>
        <p:txBody>
          <a:bodyPr lIns="0" tIns="0" rIns="0" bIns="0"/>
          <a:lstStyle/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Bussgang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, J. (2012). Seeing Both Sides. Retrieved November 27, 2012 from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hlinkClick r:id="rId3"/>
              </a:rPr>
              <a:t>http://bostonvcblog.typepad.com/vc/2012/05/forget-plastics-its-all-about-machine-learning.html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Ng, A. (2012). Machine Learning. Retrieved November 27, 2012 from </a:t>
            </a:r>
            <a:r>
              <a:rPr lang="en-US" sz="1200" b="1" dirty="0" smtClean="0">
                <a:latin typeface="Arial" pitchFamily="34" charset="0"/>
                <a:cs typeface="Arial" pitchFamily="34" charset="0"/>
                <a:hlinkClick r:id="rId4"/>
              </a:rPr>
              <a:t>https://www.coursera.org/course/ml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/>
                <a:cs typeface="Arial"/>
              </a:rPr>
              <a:t>K. Kurihara, M. Welling, and N. Vlassis, “Accelerated variational Dirichlet process mixtures,” </a:t>
            </a:r>
            <a:r>
              <a:rPr lang="en-US" sz="1200" b="1" i="1" dirty="0" smtClean="0">
                <a:latin typeface="Arial"/>
                <a:cs typeface="Arial"/>
              </a:rPr>
              <a:t>Advances in Neural Information Processing Systems</a:t>
            </a:r>
            <a:r>
              <a:rPr lang="en-US" sz="1200" b="1" dirty="0" smtClean="0">
                <a:latin typeface="Arial"/>
                <a:cs typeface="Arial"/>
              </a:rPr>
              <a:t>, MIT Press, Cambridge, Massachusetts, USA, 2007 (editors: B. Schölkopf and J.C. Hofmann).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/>
                <a:cs typeface="Arial"/>
              </a:rPr>
              <a:t>K. Kurihara, M. Welling, and Y. W. Teh, “Collapsed variational Dirichlet process mixture models,” </a:t>
            </a:r>
            <a:r>
              <a:rPr lang="en-US" sz="1200" b="1" i="1" dirty="0" smtClean="0">
                <a:latin typeface="Arial"/>
                <a:cs typeface="Arial"/>
              </a:rPr>
              <a:t>Proceedings of the 20th International Joint Conference on Artificial Intelligence</a:t>
            </a:r>
            <a:r>
              <a:rPr lang="en-US" sz="1200" b="1" dirty="0" smtClean="0">
                <a:latin typeface="Arial"/>
                <a:cs typeface="Arial"/>
              </a:rPr>
              <a:t>, Hyderabad, India, Jan. 2007.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>
                <a:latin typeface="Arial" pitchFamily="34" charset="0"/>
                <a:cs typeface="Arial" pitchFamily="34" charset="0"/>
              </a:rPr>
              <a:t>Steinberg, J., &amp;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Picone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J. (2012). HTK Tutorials. Retrieved from http://www.isip.piconepress.com/projects/htk_tutorials/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err="1">
                <a:latin typeface="Arial" pitchFamily="34" charset="0"/>
                <a:cs typeface="Arial" pitchFamily="34" charset="0"/>
              </a:rPr>
              <a:t>Harati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A.,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Picone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J., &amp;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Sobel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M. (2012). Applications of Dirichlet Process Mixtures to Speaker Adaptation.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Proceedings of the IEEE International Conference on Acoustics, Speech and Signal Processing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(pp. 4321–4324). Kyoto, Japan.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doi:10.1109/ICASSP.2012.6288875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Frigyik, B., Kapila, A., &amp; Gupta, M. (2010). Introduction to the Dirichlet Distribution and Related Processes. Seattle, Washington, USA. Retrieved from https://www.ee.washington.edu/techsite/papers/refer/UWEETR-2010-0006.html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/>
                <a:cs typeface="Arial"/>
              </a:rPr>
              <a:t>D</a:t>
            </a:r>
            <a:r>
              <a:rPr lang="en-US" sz="1200" b="1" dirty="0">
                <a:latin typeface="Arial"/>
                <a:cs typeface="Arial"/>
              </a:rPr>
              <a:t>. M. Blei and M. I. Jordan, “Variational inference for Dirichlet process mixtures,” </a:t>
            </a:r>
            <a:r>
              <a:rPr lang="en-US" sz="1200" b="1" i="1" dirty="0">
                <a:latin typeface="Arial"/>
                <a:cs typeface="Arial"/>
              </a:rPr>
              <a:t>Bayesian Analysis</a:t>
            </a:r>
            <a:r>
              <a:rPr lang="en-US" sz="1200" b="1" dirty="0">
                <a:latin typeface="Arial"/>
                <a:cs typeface="Arial"/>
              </a:rPr>
              <a:t>, vol. 1, pp. 121–144, 2005</a:t>
            </a:r>
            <a:r>
              <a:rPr lang="en-US" sz="1200" b="1" dirty="0" smtClean="0">
                <a:latin typeface="Arial"/>
                <a:cs typeface="Arial"/>
              </a:rPr>
              <a:t>.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err="1" smtClean="0">
                <a:latin typeface="Arial"/>
                <a:cs typeface="Arial"/>
              </a:rPr>
              <a:t>Zografos</a:t>
            </a:r>
            <a:r>
              <a:rPr lang="en-US" sz="1200" b="1" dirty="0" smtClean="0">
                <a:latin typeface="Arial"/>
                <a:cs typeface="Arial"/>
              </a:rPr>
              <a:t>, V. Wikipedia. Retrieved November 27, 2012 from </a:t>
            </a:r>
            <a:r>
              <a:rPr lang="en-US" sz="1200" b="1" dirty="0" smtClean="0">
                <a:latin typeface="Arial"/>
                <a:cs typeface="Arial"/>
                <a:hlinkClick r:id="rId5"/>
              </a:rPr>
              <a:t>http://en.wikipedia.org/wiki/File:3dRosenbrock.png</a:t>
            </a:r>
            <a:endParaRPr lang="en-US" sz="1200" b="1" dirty="0" smtClean="0">
              <a:latin typeface="Arial"/>
              <a:cs typeface="Arial"/>
            </a:endParaRP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Rabiner, L. (1989). A Tutorial on Hidden Markov Models and Selected Applications in Speech Recognition.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Proceedings of the IEEE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, 77(2), 879–893. doi:10.1109/5.18626</a:t>
            </a:r>
            <a:endParaRPr lang="en-US" sz="12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Quintana, F. A., &amp; Muller, P. (2004). Nonparametric Bayesian Data Analysis.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Statistical Science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19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(1), 95–110. </a:t>
            </a: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Harati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A., &amp;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Picone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, J. (2012). Applications of Dirichlet Process Models to Speech Processing and Machine Learning. 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IEEE Section Meeting, Northern Virginia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. Fairfax, Virginia, USA.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doi:http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://www.isip.piconepress.com/publications/presentations_invited/2012/ieee_nova/dpm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/</a:t>
            </a:r>
            <a:endParaRPr lang="en-US" sz="1200" b="1" i="1" dirty="0">
              <a:solidFill>
                <a:srgbClr val="FFFF00"/>
              </a:solidFill>
              <a:latin typeface="Arial"/>
              <a:cs typeface="Arial"/>
            </a:endParaRPr>
          </a:p>
          <a:p>
            <a:pPr marL="454025" indent="-454025">
              <a:spcAft>
                <a:spcPts val="600"/>
              </a:spcAft>
              <a:buFont typeface="+mj-lt"/>
              <a:buAutoNum type="arabicPeriod"/>
              <a:tabLst>
                <a:tab pos="454025" algn="l"/>
              </a:tabLst>
              <a:defRPr/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Teh, Y. W. (2007) Dirichlet Processes: Tutorial and Practical Course. Retrieved November 30, 2012 from http://videolectures.net/mlss07_teh_dp/</a:t>
            </a:r>
          </a:p>
          <a:p>
            <a:pPr marL="454025" indent="-454025">
              <a:spcAft>
                <a:spcPts val="1200"/>
              </a:spcAft>
              <a:tabLst>
                <a:tab pos="454025" algn="l"/>
              </a:tabLst>
              <a:defRPr/>
            </a:pPr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454025" indent="-454025">
              <a:spcBef>
                <a:spcPts val="0"/>
              </a:spcBef>
              <a:spcAft>
                <a:spcPts val="1200"/>
              </a:spcAft>
              <a:tabLst>
                <a:tab pos="454025" algn="l"/>
              </a:tabLst>
              <a:defRPr/>
            </a:pPr>
            <a:endParaRPr lang="en-US" sz="10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95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4267" y="1579999"/>
            <a:ext cx="5812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Arial"/>
                <a:cs typeface="Arial"/>
              </a:rPr>
              <a:t>Introduction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7" name="Picture 6" descr="isip_logo_transpar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843" y="5123998"/>
            <a:ext cx="1532616" cy="1532616"/>
          </a:xfrm>
          <a:prstGeom prst="rect">
            <a:avLst/>
          </a:prstGeom>
        </p:spPr>
      </p:pic>
      <p:pic>
        <p:nvPicPr>
          <p:cNvPr id="4" name="Picture 2" descr="http://upload.wikimedia.org/wikipedia/commons/thumb/1/17/Temple_T_logo.svg/500px-Temple_T_logo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" y="274320"/>
            <a:ext cx="934754" cy="1071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2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830" y="743664"/>
            <a:ext cx="8680826" cy="3877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216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A set of data is generated from multiple distributions but it is unclear how many.</a:t>
            </a:r>
          </a:p>
          <a:p>
            <a:pPr marL="292608" lvl="2" indent="-292608">
              <a:spcAft>
                <a:spcPts val="1200"/>
              </a:spcAft>
              <a:buFont typeface="Arial" pitchFamily="34" charset="0"/>
              <a:buChar char="•"/>
            </a:pPr>
            <a:endParaRPr lang="en-US" sz="2400" b="1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Motivating Problem</a:t>
            </a:r>
            <a:endParaRPr lang="en-US" dirty="0"/>
          </a:p>
        </p:txBody>
      </p:sp>
      <p:pic>
        <p:nvPicPr>
          <p:cNvPr id="16386" name="Picture 2" descr="http://withfriendship.com/images/h/38896/cs-434-machine-learning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6041" y="1524000"/>
            <a:ext cx="1914159" cy="1829055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98082"/>
              </p:ext>
            </p:extLst>
          </p:nvPr>
        </p:nvGraphicFramePr>
        <p:xfrm>
          <a:off x="210962" y="3505200"/>
          <a:ext cx="8704438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2219"/>
                <a:gridCol w="4352219"/>
              </a:tblGrid>
              <a:tr h="3833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Parametric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Nonparametric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6689">
                <a:tc>
                  <a:txBody>
                    <a:bodyPr/>
                    <a:lstStyle/>
                    <a:p>
                      <a:pPr marL="228600" indent="-228600" algn="l">
                        <a:buFont typeface="Arial" pitchFamily="34" charset="0"/>
                        <a:buChar char="•"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Requires a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 priori assumptions about data structure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itchFamily="34" charset="0"/>
                        <a:buChar char="•"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Do not</a:t>
                      </a: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 require a priori assumptions about data structure</a:t>
                      </a:r>
                    </a:p>
                  </a:txBody>
                  <a:tcPr anchor="ctr"/>
                </a:tc>
              </a:tr>
              <a:tr h="766698">
                <a:tc>
                  <a:txBody>
                    <a:bodyPr/>
                    <a:lstStyle/>
                    <a:p>
                      <a:pPr marL="228600" indent="-228600" algn="l">
                        <a:buFont typeface="Arial" pitchFamily="34" charset="0"/>
                        <a:buChar char="•"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Underlying structure is approximated 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with a limited number </a:t>
                      </a: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of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mixtures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itchFamily="34" charset="0"/>
                        <a:buChar char="•"/>
                      </a:pP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Underlying structure is learned from data</a:t>
                      </a:r>
                    </a:p>
                  </a:txBody>
                  <a:tcPr anchor="ctr"/>
                </a:tc>
              </a:tr>
              <a:tr h="766698">
                <a:tc>
                  <a:txBody>
                    <a:bodyPr/>
                    <a:lstStyle/>
                    <a:p>
                      <a:pPr marL="228600" marR="0" indent="-2286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Number of mixtures is rigidly set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indent="-228600" algn="l">
                        <a:buFont typeface="Arial" pitchFamily="34" charset="0"/>
                        <a:buChar char="•"/>
                      </a:pP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</a:rPr>
                        <a:t>Number of mixtures can evolve</a:t>
                      </a:r>
                      <a:endParaRPr lang="en-US" b="1" baseline="0" dirty="0" smtClean="0">
                        <a:latin typeface="Arial" pitchFamily="34" charset="0"/>
                        <a:cs typeface="Arial" pitchFamily="34" charset="0"/>
                        <a:sym typeface="Wingdings" pitchFamily="2" charset="2"/>
                      </a:endParaRPr>
                    </a:p>
                    <a:p>
                      <a:pPr marL="465138" indent="-241300" algn="l">
                        <a:buFont typeface="Wingdings"/>
                        <a:buChar char="à"/>
                      </a:pP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 Distributions over distributions</a:t>
                      </a:r>
                    </a:p>
                    <a:p>
                      <a:pPr marL="465138" indent="-241300" algn="l">
                        <a:buFont typeface="Wingdings"/>
                        <a:buChar char="à"/>
                      </a:pPr>
                      <a:r>
                        <a:rPr lang="en-US" b="1" baseline="0" dirty="0" smtClean="0">
                          <a:latin typeface="Arial" pitchFamily="34" charset="0"/>
                          <a:cs typeface="Arial" pitchFamily="34" charset="0"/>
                          <a:sym typeface="Wingdings" pitchFamily="2" charset="2"/>
                        </a:rPr>
                        <a:t> Needs a prior!</a:t>
                      </a:r>
                      <a:endParaRPr lang="en-US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83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798736"/>
            <a:ext cx="8686800" cy="50629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Use a nonparametric Bayesian approach to learn the underlying structure of speech data</a:t>
            </a: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Investigate viability of three variational inference algorithms for acoustic modeling:</a:t>
            </a:r>
          </a:p>
          <a:p>
            <a:pPr marL="455613" lvl="3" indent="-227013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Accelerated Variational Dirichlet Process Mixtures (AVDPM)</a:t>
            </a:r>
          </a:p>
          <a:p>
            <a:pPr marL="455613" lvl="3" indent="-227013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Collapsed Variational Stick Breaking (CVSB)</a:t>
            </a:r>
          </a:p>
          <a:p>
            <a:pPr marL="455613" lvl="3" indent="-227013">
              <a:spcAft>
                <a:spcPts val="24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Collapsed Dirichlet Priors (CDP)</a:t>
            </a: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Assess Performance: </a:t>
            </a:r>
          </a:p>
          <a:p>
            <a:pPr marL="455613" lvl="3" indent="-227013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Compare error rates to parametric GMM models</a:t>
            </a:r>
          </a:p>
          <a:p>
            <a:pPr marL="455613" lvl="3" indent="-227013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Understand computational </a:t>
            </a:r>
            <a:r>
              <a:rPr lang="en-US" sz="2400" b="1" dirty="0" smtClean="0">
                <a:latin typeface="Arial"/>
                <a:cs typeface="Arial"/>
              </a:rPr>
              <a:t>complexity</a:t>
            </a:r>
            <a:endParaRPr lang="en-US" sz="2400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529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Goals: An Explanation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678424"/>
            <a:ext cx="8686800" cy="22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28600" indent="-2286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Why use Dirichlet process mixtures (DPMs)?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Goal: Automatically determine an optimal # of mixture components for each phoneme model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DPMs generate priors needed to solve this problem!</a:t>
            </a:r>
          </a:p>
          <a:p>
            <a:pPr marL="228600" indent="-22860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What is “Stick Breaking”?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048000"/>
            <a:ext cx="8691563" cy="3547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spcAft>
                <a:spcPts val="6000"/>
              </a:spcAft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Aft>
                <a:spcPts val="300"/>
              </a:spcAft>
              <a:tabLst>
                <a:tab pos="909638" algn="l"/>
              </a:tabLst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Step 1: 	Let p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= θ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 Thus the stick, now has a length of 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–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909638" indent="-909638" algn="just">
              <a:tabLst>
                <a:tab pos="909638" algn="l"/>
              </a:tabLst>
            </a:pPr>
            <a:r>
              <a:rPr lang="en-US" b="1" dirty="0">
                <a:latin typeface="Arial" pitchFamily="34" charset="0"/>
                <a:cs typeface="Arial" pitchFamily="34" charset="0"/>
              </a:rPr>
              <a:t>Step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	Break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off a fraction of the remaining stick, θ</a:t>
            </a:r>
            <a:r>
              <a:rPr lang="en-US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 Now, p</a:t>
            </a:r>
            <a:r>
              <a:rPr lang="en-US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= θ</a:t>
            </a:r>
            <a:r>
              <a:rPr lang="en-US" b="1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1–θ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 and the length of the remaining stick is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1–θ</a:t>
            </a:r>
            <a:r>
              <a:rPr lang="en-US" b="1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1–θ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). If this is repeated k times, then the remaining stick's length and corresponding weight is:</a:t>
            </a: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222250" indent="-222250">
              <a:buFont typeface="Arial"/>
              <a:buChar char="•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80848" y="41616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θ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964847" y="2834112"/>
            <a:ext cx="5214305" cy="1407139"/>
            <a:chOff x="1755996" y="3039807"/>
            <a:chExt cx="5591909" cy="1509040"/>
          </a:xfrm>
        </p:grpSpPr>
        <p:sp>
          <p:nvSpPr>
            <p:cNvPr id="12" name="Rectangle 11"/>
            <p:cNvSpPr/>
            <p:nvPr/>
          </p:nvSpPr>
          <p:spPr>
            <a:xfrm>
              <a:off x="1755996" y="3581400"/>
              <a:ext cx="5591908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55996" y="3827590"/>
              <a:ext cx="3792395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755996" y="4099430"/>
              <a:ext cx="2620108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55996" y="4374923"/>
              <a:ext cx="1749204" cy="12309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48391" y="3827590"/>
              <a:ext cx="1799514" cy="123093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376104" y="4099430"/>
              <a:ext cx="1160584" cy="123093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505200" y="4374923"/>
              <a:ext cx="870904" cy="123093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34416" y="3893338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10416" y="4179515"/>
              <a:ext cx="397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>
                  <a:latin typeface="Arial" pitchFamily="34" charset="0"/>
                  <a:cs typeface="Arial" pitchFamily="34" charset="0"/>
                </a:rPr>
                <a:t>θ</a:t>
              </a:r>
              <a:r>
                <a:rPr lang="en-US" baseline="-25000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en-US" baseline="-25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755996" y="3391554"/>
              <a:ext cx="5591908" cy="175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55996" y="3286044"/>
              <a:ext cx="0" cy="2461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347904" y="3286043"/>
              <a:ext cx="0" cy="2461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376104" y="3039807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Dir~1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5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175234"/>
              </p:ext>
            </p:extLst>
          </p:nvPr>
        </p:nvGraphicFramePr>
        <p:xfrm>
          <a:off x="2568072" y="5860390"/>
          <a:ext cx="18923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1" name="Equation" r:id="rId4" imgW="1295280" imgH="291960" progId="Equation.3">
                  <p:embed/>
                </p:oleObj>
              </mc:Choice>
              <mc:Fallback>
                <p:oleObj name="Equation" r:id="rId4" imgW="12952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8072" y="5860390"/>
                        <a:ext cx="1892300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476228"/>
              </p:ext>
            </p:extLst>
          </p:nvPr>
        </p:nvGraphicFramePr>
        <p:xfrm>
          <a:off x="4663939" y="5869541"/>
          <a:ext cx="17811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2" name="Equation" r:id="rId6" imgW="1218960" imgH="291960" progId="Equation.3">
                  <p:embed/>
                </p:oleObj>
              </mc:Choice>
              <mc:Fallback>
                <p:oleObj name="Equation" r:id="rId6" imgW="1218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3939" y="5869541"/>
                        <a:ext cx="178117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5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38015" y="1756461"/>
            <a:ext cx="5812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Arial"/>
                <a:cs typeface="Arial"/>
              </a:rPr>
              <a:t>Background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7" name="Picture 6" descr="isip_logo_transpar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843" y="5123998"/>
            <a:ext cx="1532616" cy="1532616"/>
          </a:xfrm>
          <a:prstGeom prst="rect">
            <a:avLst/>
          </a:prstGeom>
        </p:spPr>
      </p:pic>
      <p:pic>
        <p:nvPicPr>
          <p:cNvPr id="4" name="Picture 2" descr="http://upload.wikimedia.org/wikipedia/commons/thumb/1/17/Temple_T_logo.svg/500px-Temple_T_logo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" y="274320"/>
            <a:ext cx="934754" cy="1071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2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7012" y="744996"/>
            <a:ext cx="8702586" cy="63401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28600" indent="-228600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400" b="1" u="sng" dirty="0" smtClean="0">
                <a:latin typeface="Arial"/>
                <a:cs typeface="Arial"/>
              </a:rPr>
              <a:t>Inference</a:t>
            </a:r>
            <a:r>
              <a:rPr lang="en-US" sz="2400" b="1" dirty="0" smtClean="0">
                <a:latin typeface="Arial"/>
                <a:cs typeface="Arial"/>
              </a:rPr>
              <a:t>: Estimating probabilities in statistically meaningful ways</a:t>
            </a: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Parameter estimation is computationally difficult 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Distributions over distributions          </a:t>
            </a:r>
            <a:r>
              <a:rPr lang="en-US" sz="2400" b="1" dirty="0" smtClean="0">
                <a:latin typeface="+mj-lt"/>
                <a:cs typeface="Times New Roman" pitchFamily="18" charset="0"/>
              </a:rPr>
              <a:t>∞</a:t>
            </a:r>
            <a:r>
              <a:rPr lang="en-US" sz="2400" b="1" dirty="0" smtClean="0">
                <a:latin typeface="Arial"/>
                <a:cs typeface="Arial"/>
              </a:rPr>
              <a:t> parameters </a:t>
            </a:r>
          </a:p>
          <a:p>
            <a:pPr marL="455613" lvl="1" indent="-227013">
              <a:spcAft>
                <a:spcPts val="24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Posteriors, </a:t>
            </a:r>
            <a:r>
              <a:rPr lang="en-US" sz="2400" b="1" i="1" dirty="0" smtClean="0">
                <a:latin typeface="Arial"/>
                <a:cs typeface="Arial"/>
              </a:rPr>
              <a:t>p(y|x), </a:t>
            </a:r>
            <a:r>
              <a:rPr lang="en-US" sz="2400" b="1" dirty="0" smtClean="0">
                <a:latin typeface="Arial"/>
                <a:cs typeface="Arial"/>
              </a:rPr>
              <a:t>can’t be analytically </a:t>
            </a:r>
            <a:r>
              <a:rPr lang="en-US" sz="2400" b="1" dirty="0" smtClean="0">
                <a:latin typeface="Arial"/>
                <a:cs typeface="Arial"/>
              </a:rPr>
              <a:t>solved</a:t>
            </a:r>
          </a:p>
          <a:p>
            <a:pPr indent="-228600">
              <a:spcAft>
                <a:spcPts val="1200"/>
              </a:spcAft>
              <a:buFont typeface="Wingdings" charset="2"/>
              <a:buChar char="§"/>
            </a:pPr>
            <a:r>
              <a:rPr lang="en-US" sz="2400" b="1" u="sng" dirty="0" smtClean="0">
                <a:latin typeface="Arial"/>
                <a:cs typeface="Arial"/>
              </a:rPr>
              <a:t>Variational Inference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Uses </a:t>
            </a:r>
            <a:r>
              <a:rPr lang="en-US" sz="2400" b="1" dirty="0">
                <a:latin typeface="Arial"/>
                <a:cs typeface="Arial"/>
              </a:rPr>
              <a:t>independence assumptions to create simpler variational distributions, </a:t>
            </a:r>
            <a:r>
              <a:rPr lang="en-US" sz="2400" b="1" i="1" dirty="0">
                <a:latin typeface="Arial"/>
                <a:cs typeface="Arial"/>
              </a:rPr>
              <a:t>q(y)</a:t>
            </a:r>
            <a:r>
              <a:rPr lang="en-US" sz="2400" b="1" dirty="0">
                <a:latin typeface="Arial"/>
                <a:cs typeface="Arial"/>
              </a:rPr>
              <a:t>, to approximate </a:t>
            </a:r>
            <a:r>
              <a:rPr lang="en-US" sz="2400" b="1" i="1" dirty="0">
                <a:latin typeface="Arial"/>
                <a:cs typeface="Arial"/>
              </a:rPr>
              <a:t>p(</a:t>
            </a:r>
            <a:r>
              <a:rPr lang="en-US" sz="2400" b="1" i="1" dirty="0" err="1">
                <a:latin typeface="Arial"/>
                <a:cs typeface="Arial"/>
              </a:rPr>
              <a:t>y|x</a:t>
            </a:r>
            <a:r>
              <a:rPr lang="en-US" sz="2400" b="1" i="1" dirty="0">
                <a:latin typeface="Arial"/>
                <a:cs typeface="Arial"/>
              </a:rPr>
              <a:t>)</a:t>
            </a:r>
            <a:r>
              <a:rPr lang="en-US" sz="2400" b="1" dirty="0">
                <a:latin typeface="Arial"/>
                <a:cs typeface="Arial"/>
              </a:rPr>
              <a:t>.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>
                <a:latin typeface="Arial"/>
                <a:cs typeface="Arial"/>
              </a:rPr>
              <a:t>Optimize </a:t>
            </a:r>
            <a:r>
              <a:rPr lang="en-US" sz="2400" b="1" i="1" dirty="0">
                <a:latin typeface="Arial"/>
                <a:cs typeface="Arial"/>
              </a:rPr>
              <a:t>q</a:t>
            </a:r>
            <a:r>
              <a:rPr lang="en-US" sz="2400" b="1" dirty="0">
                <a:latin typeface="Arial"/>
                <a:cs typeface="Arial"/>
              </a:rPr>
              <a:t> from </a:t>
            </a:r>
            <a:r>
              <a:rPr lang="en-US" sz="2400" b="1" i="1" dirty="0">
                <a:latin typeface="Arial"/>
                <a:cs typeface="Arial"/>
              </a:rPr>
              <a:t>Q = {q</a:t>
            </a:r>
            <a:r>
              <a:rPr lang="en-US" sz="2400" b="1" i="1" baseline="-25000" dirty="0">
                <a:latin typeface="Arial"/>
                <a:cs typeface="Arial"/>
              </a:rPr>
              <a:t>1</a:t>
            </a:r>
            <a:r>
              <a:rPr lang="en-US" sz="2400" b="1" i="1" dirty="0">
                <a:latin typeface="Arial"/>
                <a:cs typeface="Arial"/>
              </a:rPr>
              <a:t>, q</a:t>
            </a:r>
            <a:r>
              <a:rPr lang="en-US" sz="2400" b="1" i="1" baseline="-25000" dirty="0">
                <a:latin typeface="Arial"/>
                <a:cs typeface="Arial"/>
              </a:rPr>
              <a:t>2</a:t>
            </a:r>
            <a:r>
              <a:rPr lang="en-US" sz="2400" b="1" i="1" dirty="0">
                <a:latin typeface="Arial"/>
                <a:cs typeface="Arial"/>
              </a:rPr>
              <a:t>, …, </a:t>
            </a:r>
            <a:r>
              <a:rPr lang="en-US" sz="2400" b="1" i="1" dirty="0" err="1">
                <a:latin typeface="Arial"/>
                <a:cs typeface="Arial"/>
              </a:rPr>
              <a:t>q</a:t>
            </a:r>
            <a:r>
              <a:rPr lang="en-US" sz="2400" b="1" i="1" baseline="-25000" dirty="0" err="1">
                <a:latin typeface="Arial"/>
                <a:cs typeface="Arial"/>
              </a:rPr>
              <a:t>m</a:t>
            </a:r>
            <a:r>
              <a:rPr lang="en-US" sz="2400" b="1" i="1" dirty="0">
                <a:latin typeface="Arial"/>
                <a:cs typeface="Arial"/>
              </a:rPr>
              <a:t>} </a:t>
            </a:r>
            <a:r>
              <a:rPr lang="en-US" sz="2400" b="1" dirty="0">
                <a:latin typeface="Arial"/>
                <a:cs typeface="Arial"/>
              </a:rPr>
              <a:t>using an objective function, e.g. </a:t>
            </a:r>
            <a:r>
              <a:rPr lang="en-US" sz="2400" b="1" dirty="0" err="1">
                <a:latin typeface="Arial"/>
                <a:cs typeface="Arial"/>
              </a:rPr>
              <a:t>Kullbach-Liebler</a:t>
            </a:r>
            <a:r>
              <a:rPr lang="en-US" sz="2400" b="1" dirty="0">
                <a:latin typeface="Arial"/>
                <a:cs typeface="Arial"/>
              </a:rPr>
              <a:t> divergence</a:t>
            </a:r>
          </a:p>
          <a:p>
            <a:pPr marL="455613" lvl="1" indent="-227013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Constraints </a:t>
            </a:r>
            <a:r>
              <a:rPr lang="en-US" sz="2400" b="1" dirty="0">
                <a:latin typeface="Arial"/>
                <a:cs typeface="Arial"/>
              </a:rPr>
              <a:t>can be added to </a:t>
            </a:r>
            <a:r>
              <a:rPr lang="en-US" sz="2400" b="1" i="1" dirty="0">
                <a:latin typeface="Arial"/>
                <a:cs typeface="Arial"/>
              </a:rPr>
              <a:t>Q</a:t>
            </a:r>
            <a:r>
              <a:rPr lang="en-US" sz="2400" b="1" dirty="0">
                <a:latin typeface="Arial"/>
                <a:cs typeface="Arial"/>
              </a:rPr>
              <a:t> to improve computational efficiency</a:t>
            </a:r>
          </a:p>
          <a:p>
            <a:pPr marL="455613" lvl="1" indent="-227013">
              <a:spcAft>
                <a:spcPts val="2400"/>
              </a:spcAft>
              <a:buFont typeface="Wingdings" charset="2"/>
              <a:buChar char="§"/>
            </a:pPr>
            <a:endParaRPr lang="en-US" sz="2400" b="1" dirty="0" smtClean="0"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Inference: An Approximation</a:t>
            </a:r>
            <a:endParaRPr lang="en-US" dirty="0"/>
          </a:p>
        </p:txBody>
      </p:sp>
      <p:sp>
        <p:nvSpPr>
          <p:cNvPr id="12" name="Notched Right Arrow 11"/>
          <p:cNvSpPr/>
          <p:nvPr/>
        </p:nvSpPr>
        <p:spPr>
          <a:xfrm>
            <a:off x="5275385" y="2309446"/>
            <a:ext cx="668215" cy="281354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28600" y="829300"/>
            <a:ext cx="5715000" cy="5647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>
                <a:latin typeface="Arial"/>
                <a:cs typeface="Arial"/>
              </a:rPr>
              <a:t>Accelerated Variational Dirichlet Process Mixtures (AVDPMs)</a:t>
            </a:r>
          </a:p>
          <a:p>
            <a:pPr marL="571500" lvl="1" indent="-342900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>
                <a:latin typeface="Arial"/>
                <a:cs typeface="Arial"/>
              </a:rPr>
              <a:t>Incorporates </a:t>
            </a:r>
            <a:r>
              <a:rPr lang="en-US" sz="2400" b="1" dirty="0" err="1" smtClean="0">
                <a:latin typeface="Arial"/>
                <a:cs typeface="Arial"/>
              </a:rPr>
              <a:t>kd</a:t>
            </a:r>
            <a:r>
              <a:rPr lang="en-US" sz="2400" b="1" dirty="0" smtClean="0">
                <a:latin typeface="Arial"/>
                <a:cs typeface="Arial"/>
              </a:rPr>
              <a:t>-trees </a:t>
            </a:r>
            <a:r>
              <a:rPr lang="en-US" sz="2400" b="1" dirty="0">
                <a:latin typeface="Arial"/>
                <a:cs typeface="Arial"/>
              </a:rPr>
              <a:t>to improve </a:t>
            </a:r>
            <a:r>
              <a:rPr lang="en-US" sz="2400" b="1" dirty="0" smtClean="0">
                <a:latin typeface="Arial"/>
                <a:cs typeface="Arial"/>
              </a:rPr>
              <a:t>efficiency</a:t>
            </a:r>
          </a:p>
          <a:p>
            <a:pPr marL="571500" lvl="1" indent="-342900">
              <a:spcAft>
                <a:spcPts val="1200"/>
              </a:spcAft>
              <a:buFont typeface="Wingdings" charset="2"/>
              <a:buChar char="§"/>
            </a:pPr>
            <a:r>
              <a:rPr lang="en-US" sz="2400" b="1" dirty="0">
                <a:latin typeface="Arial"/>
                <a:cs typeface="Arial"/>
              </a:rPr>
              <a:t>Complexity    </a:t>
            </a:r>
            <a:r>
              <a:rPr lang="en-US" sz="2400" b="1" i="1" dirty="0">
                <a:latin typeface="Arial"/>
                <a:cs typeface="Arial"/>
              </a:rPr>
              <a:t>O(</a:t>
            </a:r>
            <a:r>
              <a:rPr lang="en-US" sz="2400" b="1" i="1" dirty="0" err="1">
                <a:latin typeface="Arial"/>
                <a:cs typeface="Arial"/>
              </a:rPr>
              <a:t>NlogN</a:t>
            </a:r>
            <a:r>
              <a:rPr lang="en-US" sz="2400" b="1" i="1" dirty="0">
                <a:latin typeface="Arial"/>
                <a:cs typeface="Arial"/>
              </a:rPr>
              <a:t>) + O(2</a:t>
            </a:r>
            <a:r>
              <a:rPr lang="en-US" sz="2400" b="1" i="1" baseline="30000" dirty="0">
                <a:latin typeface="Arial"/>
                <a:cs typeface="Arial"/>
              </a:rPr>
              <a:t>depth</a:t>
            </a:r>
            <a:r>
              <a:rPr lang="en-US" sz="2400" b="1" i="1" dirty="0" smtClean="0">
                <a:latin typeface="Arial"/>
                <a:cs typeface="Arial"/>
              </a:rPr>
              <a:t>)</a:t>
            </a:r>
            <a:endParaRPr lang="en-US" sz="2400" b="1" dirty="0"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endParaRPr lang="en-US" sz="2400" b="1" dirty="0" smtClean="0">
              <a:latin typeface="Arial"/>
              <a:cs typeface="Arial"/>
            </a:endParaRPr>
          </a:p>
          <a:p>
            <a:pPr marL="228600" indent="-2286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b="1" dirty="0" smtClean="0">
                <a:latin typeface="Arial"/>
                <a:cs typeface="Arial"/>
              </a:rPr>
              <a:t>Collapsed </a:t>
            </a:r>
            <a:r>
              <a:rPr lang="en-US" sz="2400" b="1" dirty="0">
                <a:latin typeface="Arial"/>
                <a:cs typeface="Arial"/>
              </a:rPr>
              <a:t>Variational Stick Breaking (CVSB</a:t>
            </a:r>
            <a:r>
              <a:rPr lang="en-US" sz="2400" b="1" dirty="0" smtClean="0">
                <a:latin typeface="Arial"/>
                <a:cs typeface="Arial"/>
              </a:rPr>
              <a:t>) &amp; Collapsed Dirichlet Priors (CDP)</a:t>
            </a:r>
            <a:endParaRPr lang="en-US" sz="2400" b="1" dirty="0">
              <a:latin typeface="Arial"/>
              <a:cs typeface="Arial"/>
            </a:endParaRPr>
          </a:p>
          <a:p>
            <a:pPr marL="455613" lvl="1" indent="-227013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Truncates the DPM to a maximum</a:t>
            </a:r>
            <a:br>
              <a:rPr lang="en-US" sz="2400" b="1" dirty="0" smtClean="0">
                <a:latin typeface="Arial"/>
                <a:cs typeface="Arial"/>
              </a:rPr>
            </a:br>
            <a:r>
              <a:rPr lang="en-US" sz="2400" b="1" dirty="0" smtClean="0">
                <a:latin typeface="Arial"/>
                <a:cs typeface="Arial"/>
              </a:rPr>
              <a:t>of </a:t>
            </a:r>
            <a:r>
              <a:rPr lang="en-US" sz="2400" b="1" i="1" dirty="0" smtClean="0">
                <a:latin typeface="Arial"/>
                <a:cs typeface="Arial"/>
              </a:rPr>
              <a:t>K</a:t>
            </a:r>
            <a:r>
              <a:rPr lang="en-US" sz="2400" b="1" dirty="0" smtClean="0">
                <a:latin typeface="Arial"/>
                <a:cs typeface="Arial"/>
              </a:rPr>
              <a:t> clusters and marginalizes </a:t>
            </a:r>
            <a:br>
              <a:rPr lang="en-US" sz="2400" b="1" dirty="0" smtClean="0">
                <a:latin typeface="Arial"/>
                <a:cs typeface="Arial"/>
              </a:rPr>
            </a:br>
            <a:r>
              <a:rPr lang="en-US" sz="2400" b="1" dirty="0" smtClean="0">
                <a:latin typeface="Arial"/>
                <a:cs typeface="Arial"/>
              </a:rPr>
              <a:t>out mixture </a:t>
            </a:r>
            <a:r>
              <a:rPr lang="en-US" sz="2400" b="1" dirty="0" smtClean="0">
                <a:latin typeface="Arial"/>
                <a:cs typeface="Arial"/>
              </a:rPr>
              <a:t>weights</a:t>
            </a:r>
          </a:p>
          <a:p>
            <a:pPr marL="5715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/>
                <a:cs typeface="Arial"/>
              </a:rPr>
              <a:t>Complexity     </a:t>
            </a:r>
            <a:r>
              <a:rPr lang="en-US" sz="2400" b="1" i="1" dirty="0" smtClean="0">
                <a:latin typeface="Arial"/>
                <a:cs typeface="Arial"/>
              </a:rPr>
              <a:t>O(TN)</a:t>
            </a:r>
            <a:endParaRPr lang="en-US" sz="2400" b="1" i="1" dirty="0"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920"/>
            <a:ext cx="9144000" cy="393234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1" kern="1200" baseline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 smtClean="0"/>
              <a:t>Variational Inference Algorithms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802058"/>
              </p:ext>
            </p:extLst>
          </p:nvPr>
        </p:nvGraphicFramePr>
        <p:xfrm>
          <a:off x="2425700" y="2610475"/>
          <a:ext cx="3175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0" name="Equation" r:id="rId4" imgW="126720" imgH="114120" progId="Equation.DSMT4">
                  <p:embed/>
                </p:oleObj>
              </mc:Choice>
              <mc:Fallback>
                <p:oleObj name="Equation" r:id="rId4" imgW="126720" imgH="114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25700" y="2610475"/>
                        <a:ext cx="317500" cy="35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948267"/>
              </p:ext>
            </p:extLst>
          </p:nvPr>
        </p:nvGraphicFramePr>
        <p:xfrm>
          <a:off x="2501900" y="6087100"/>
          <a:ext cx="3175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1" name="Equation" r:id="rId6" imgW="126720" imgH="114120" progId="Equation.DSMT4">
                  <p:embed/>
                </p:oleObj>
              </mc:Choice>
              <mc:Fallback>
                <p:oleObj name="Equation" r:id="rId6" imgW="126720" imgH="1141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900" y="6087100"/>
                        <a:ext cx="3175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8"/>
          <a:srcRect r="49250"/>
          <a:stretch/>
        </p:blipFill>
        <p:spPr bwMode="auto">
          <a:xfrm>
            <a:off x="6324600" y="3726984"/>
            <a:ext cx="1543395" cy="122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8"/>
          <a:srcRect l="50197"/>
          <a:stretch/>
        </p:blipFill>
        <p:spPr bwMode="auto">
          <a:xfrm>
            <a:off x="6324601" y="5248900"/>
            <a:ext cx="1609322" cy="122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37328" y="3422184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CVSB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1195" y="4944100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CDP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466627433"/>
              </p:ext>
            </p:extLst>
          </p:nvPr>
        </p:nvGraphicFramePr>
        <p:xfrm>
          <a:off x="3626410" y="1210300"/>
          <a:ext cx="7072779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629400" y="838200"/>
            <a:ext cx="1056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KD Tree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19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4267" y="1579999"/>
            <a:ext cx="5812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smtClean="0">
                <a:latin typeface="Arial"/>
                <a:cs typeface="Arial"/>
              </a:rPr>
              <a:t>Experimental Setup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7" name="Picture 6" descr="isip_logo_transparen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843" y="5123998"/>
            <a:ext cx="1532616" cy="1532616"/>
          </a:xfrm>
          <a:prstGeom prst="rect">
            <a:avLst/>
          </a:prstGeom>
        </p:spPr>
      </p:pic>
      <p:pic>
        <p:nvPicPr>
          <p:cNvPr id="4" name="Picture 2" descr="http://upload.wikimedia.org/wikipedia/commons/thumb/1/17/Temple_T_logo.svg/500px-Temple_T_logo.svg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4320" y="274320"/>
            <a:ext cx="934754" cy="10712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27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SIP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ection_bre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26232</TotalTime>
  <Words>1374</Words>
  <Application>Microsoft Office PowerPoint</Application>
  <PresentationFormat>On-screen Show (4:3)</PresentationFormat>
  <Paragraphs>245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ISIP Content Slide</vt:lpstr>
      <vt:lpstr>ISIP Title Slide</vt:lpstr>
      <vt:lpstr>section_break</vt:lpstr>
      <vt:lpstr>Equation</vt:lpstr>
      <vt:lpstr>PowerPoint Presentation</vt:lpstr>
      <vt:lpstr>PowerPoint Presentation</vt:lpstr>
      <vt:lpstr>The Motivating Problem</vt:lpstr>
      <vt:lpstr>Goals</vt:lpstr>
      <vt:lpstr>Goals: An Explanation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jesteinbe</cp:lastModifiedBy>
  <cp:revision>305</cp:revision>
  <dcterms:created xsi:type="dcterms:W3CDTF">2012-05-05T20:20:58Z</dcterms:created>
  <dcterms:modified xsi:type="dcterms:W3CDTF">2013-12-05T23:04:46Z</dcterms:modified>
</cp:coreProperties>
</file>