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2F2F2"/>
    <a:srgbClr val="C9C9ED"/>
    <a:srgbClr val="BE0F34"/>
    <a:srgbClr val="FFF3F3"/>
    <a:srgbClr val="333399"/>
    <a:srgbClr val="F0F0FA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28" d="100"/>
          <a:sy n="28" d="100"/>
        </p:scale>
        <p:origin x="1080" y="2298"/>
      </p:cViewPr>
      <p:guideLst>
        <p:guide orient="horz" pos="19395"/>
        <p:guide pos="8022"/>
        <p:guide pos="112"/>
        <p:guide pos="24130"/>
        <p:guide pos="2937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4" y="0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8/22/2013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4" y="6658443"/>
            <a:ext cx="4029282" cy="35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8/22/2013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82850" y="525463"/>
            <a:ext cx="43307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82850" y="525463"/>
            <a:ext cx="4330700" cy="26289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196886" y="4528147"/>
            <a:ext cx="11887200" cy="15494714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Hierarchical Dirichlet Process (HDP) 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A Dirichlet process (DP)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discrete distribution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that is composed of a weighted sum of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impulse functions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.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Aft>
                <a:spcPts val="264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Weights for these atoms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can be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generated using a process referred to as stick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breaking.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If we want a collection of DPs to share the same locations of atoms (but with different weights) the result is an Hierarchical DP (HDP). </a:t>
            </a:r>
          </a:p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35154" y="4528145"/>
            <a:ext cx="11837413" cy="17774801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24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TIMIT Corpus has been used for experimentation.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 standard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39-dimensional MFCC feature stream (12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MFCC coefficients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plus energy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and first and second derivatives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was computed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using 10 ms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frames.</a:t>
            </a:r>
          </a:p>
          <a:p>
            <a:pPr marL="457200" indent="-457200" defTabSz="893979"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Evaluation metrics:</a:t>
            </a:r>
          </a:p>
          <a:p>
            <a:pPr marL="1092200" lvl="3" indent="-584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Recall: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Fraction of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correctly declared boundaries relative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to ground truth.</a:t>
            </a:r>
            <a:endParaRPr lang="en-US" sz="32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1092200" lvl="3" indent="-584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Precision: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Fraction of declared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boundaries that coincide with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phoneme boundaries. </a:t>
            </a:r>
          </a:p>
          <a:p>
            <a:pPr marL="1092200" lvl="3" indent="-584200" defTabSz="893979">
              <a:spcAft>
                <a:spcPts val="4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F-score: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single numeric score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that represent the geometric mean of recall and precision. </a:t>
            </a:r>
          </a:p>
          <a:p>
            <a:pPr marL="1502222" lvl="3" indent="-457200" defTabSz="893979">
              <a:spcAft>
                <a:spcPts val="4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1502222" lvl="3" indent="-457200" defTabSz="893979">
              <a:spcAft>
                <a:spcPts val="4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1502222" lvl="3" indent="-457200" defTabSz="893979">
              <a:spcAft>
                <a:spcPts val="4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unsupervised HDP-HMM algorithm is 11% better than a supervised algorithm (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Qiao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et al.).</a:t>
            </a:r>
          </a:p>
          <a:p>
            <a:pPr marL="457200" lvl="1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Define a similarity score: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326578" lvl="1" indent="-457200" defTabSz="893979">
              <a:spcAft>
                <a:spcPts val="4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endParaRPr lang="en-US" sz="3600" b="1" dirty="0">
              <a:latin typeface="Arial"/>
              <a:cs typeface="Arial"/>
            </a:endParaRPr>
          </a:p>
          <a:p>
            <a:pPr marL="685800" indent="-685800" defTabSz="893979">
              <a:spcAft>
                <a:spcPts val="1800"/>
              </a:spcAft>
              <a:buFont typeface="Arial"/>
              <a:buChar char="•"/>
              <a:tabLst>
                <a:tab pos="489852" algn="l"/>
              </a:tabLst>
              <a:defRPr/>
            </a:pP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83073" y="21326167"/>
            <a:ext cx="11666083" cy="9466952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4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Future Work</a:t>
            </a:r>
          </a:p>
          <a:p>
            <a:pPr marL="685800" indent="-685800" defTabSz="893979">
              <a:spcAft>
                <a:spcPts val="14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We have used a DP mixture to model each unit. A better model is to use an HDP mixture to model each unit. This needs a new extension of HDP-HMM with HDPM emissions, which is under development. </a:t>
            </a:r>
          </a:p>
          <a:p>
            <a:pPr marL="685800" indent="-685800" defTabSz="893979">
              <a:spcAft>
                <a:spcPts val="14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Instead of using Gaussian mixtures for modeling the units, we can use arbitrary models (</a:t>
            </a:r>
            <a:r>
              <a:rPr lang="en-US" sz="3200" b="1" smtClean="0">
                <a:latin typeface="Arial" pitchFamily="34" charset="0"/>
                <a:cs typeface="Arial" pitchFamily="34" charset="0"/>
              </a:rPr>
              <a:t>e.g. neural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networks or HMMs).</a:t>
            </a:r>
          </a:p>
          <a:p>
            <a:pPr marL="685800" indent="-685800" defTabSz="893979">
              <a:spcAft>
                <a:spcPts val="14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next step is to combine the current algorithm with a nonparametric clustering algorithm to complete the automatic discovery process. </a:t>
            </a:r>
          </a:p>
          <a:p>
            <a:pPr marL="685800" indent="-6858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application of a nonparametric Bayesian model to acoustic modeling is not limited to speech segmentation. We have also developed a new type of HDP-HMM with a left-to-right structure that has been used to model individual units and phonemes.</a:t>
            </a: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9060853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4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508000" indent="-508000" defTabSz="893979">
              <a:spcAft>
                <a:spcPts val="14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Context dependent models are traditionally used in state of the art speech recognition systems. </a:t>
            </a:r>
          </a:p>
          <a:p>
            <a:pPr marL="508000" indent="-5080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One alternative is to use automatically discovered acoustic units. </a:t>
            </a:r>
          </a:p>
          <a:p>
            <a:pPr marL="508000" indent="-5080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process of finding new units consists of two steps: segmentation and clustering.</a:t>
            </a:r>
          </a:p>
          <a:p>
            <a:pPr marL="508000" indent="-5080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 this work, we present a nonparametric Bayesian approach based on HDP-HMM model to solve the segmentation problem.</a:t>
            </a:r>
          </a:p>
          <a:p>
            <a:pPr marL="508000" indent="-508000" defTabSz="893979">
              <a:spcAft>
                <a:spcPts val="14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results show 11% improvement  relative to other state of the art systems and 85% improvement for self-consistency of the segmentation.</a:t>
            </a:r>
          </a:p>
          <a:p>
            <a:pPr marL="508000" indent="-5080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longer-term goal is to apply nonparametric Bayesian models to speech recognition. </a:t>
            </a:r>
          </a:p>
          <a:p>
            <a:pPr marL="685800" indent="-6858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406400" y="14224000"/>
            <a:ext cx="11887200" cy="16336963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Speech Segmentation Problem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Goal is to decompose a continuous signal into a series of discrete events (e.g. words or phones).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Event detection traditionally uses a heuristic  method based on changes in energy/spectrum. 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 this work, events are derived automatically with no prior knowledge (e.g., linguistic constraints).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60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492" y="522346"/>
            <a:ext cx="10909608" cy="2017867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74093" y="2032704"/>
            <a:ext cx="6069354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4800" i="1" dirty="0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sp>
        <p:nvSpPr>
          <p:cNvPr id="15" name="Rectangle 180"/>
          <p:cNvSpPr>
            <a:spLocks noChangeArrowheads="1"/>
          </p:cNvSpPr>
          <p:nvPr/>
        </p:nvSpPr>
        <p:spPr bwMode="auto">
          <a:xfrm>
            <a:off x="12288838" y="11628"/>
            <a:ext cx="38917562" cy="378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6600" b="1" cap="all" dirty="0">
                <a:solidFill>
                  <a:srgbClr val="333399"/>
                </a:solidFill>
              </a:rPr>
              <a:t>Speech  Acoustic Unit </a:t>
            </a:r>
            <a:r>
              <a:rPr lang="en-US" sz="6600" b="1" cap="all" dirty="0" smtClean="0">
                <a:solidFill>
                  <a:srgbClr val="333399"/>
                </a:solidFill>
              </a:rPr>
              <a:t>Segmentation Using </a:t>
            </a:r>
            <a:r>
              <a:rPr lang="en-US" sz="6600" b="1" cap="all" dirty="0">
                <a:solidFill>
                  <a:srgbClr val="333399"/>
                </a:solidFill>
              </a:rPr>
              <a:t>Hierarchical Dirichlet Processes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Marc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Sobel</a:t>
            </a:r>
            <a:endParaRPr lang="en-US" sz="4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Department of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Statistics, Temple University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8811743" y="4605834"/>
            <a:ext cx="11837413" cy="16164148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4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Aft>
                <a:spcPts val="30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similarity score,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 indicator of consistency, has two main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components: (1) </a:t>
            </a:r>
            <a:r>
              <a:rPr lang="en-US" sz="3200" b="1" i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i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, the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in-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class score, is defined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as the average over the correlation between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different instances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of segments with identical labels; (2) </a:t>
            </a:r>
            <a:r>
              <a:rPr lang="en-US" sz="3200" b="1" i="1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b="1" i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is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 dissimilarity score.</a:t>
            </a:r>
          </a:p>
          <a:p>
            <a:pPr marL="457200" indent="-457200" defTabSz="893979">
              <a:spcAft>
                <a:spcPts val="14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Even when the number of discovered units is slightly smaller (33)  than the manually-defined units (42), the in-class similarity score is much better.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 qualitative analysis of the discovered lexicon:</a:t>
            </a: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893979"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14"/>
          <p:cNvSpPr txBox="1">
            <a:spLocks noChangeArrowheads="1"/>
          </p:cNvSpPr>
          <p:nvPr/>
        </p:nvSpPr>
        <p:spPr bwMode="auto">
          <a:xfrm>
            <a:off x="13227571" y="20769982"/>
            <a:ext cx="11887200" cy="1001958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Hierarchical Dirichlet Process (HDP) 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In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an ergodic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HMM, the number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of states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is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fixed (e.g., an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NxN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matrix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used to represent the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transition probabilities).</a:t>
            </a: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In an HDP-HMM, the number of states is unbounded, and we replace the transition vectors from each state with an HDP.</a:t>
            </a:r>
          </a:p>
          <a:p>
            <a:pPr marL="571500" indent="-5715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148" y="23344517"/>
            <a:ext cx="10006629" cy="5982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192" y="29326741"/>
            <a:ext cx="1188454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Figure 2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Segmentation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of a speech utterance produced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using the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proposed algorithm is shown by overlaying the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duration and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index of each unit on the waveform. The height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each rectangle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overlay simply indicates the index of that unit.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5320515" y="7774475"/>
            <a:ext cx="6709550" cy="3240223"/>
            <a:chOff x="1755996" y="3039807"/>
            <a:chExt cx="5591909" cy="1825325"/>
          </a:xfrm>
        </p:grpSpPr>
        <p:sp>
          <p:nvSpPr>
            <p:cNvPr id="34" name="Rectangle 33"/>
            <p:cNvSpPr/>
            <p:nvPr/>
          </p:nvSpPr>
          <p:spPr>
            <a:xfrm>
              <a:off x="1755996" y="3581400"/>
              <a:ext cx="5591908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55996" y="3827590"/>
              <a:ext cx="3792395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55996" y="4099430"/>
              <a:ext cx="2620108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755996" y="4374923"/>
              <a:ext cx="1749204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548391" y="3827590"/>
              <a:ext cx="1799514" cy="123093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76104" y="4099430"/>
              <a:ext cx="1160584" cy="123093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05200" y="4374923"/>
              <a:ext cx="870904" cy="123093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48400" y="3950683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724400" y="4222523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733800" y="4495800"/>
              <a:ext cx="386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θ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755996" y="3391554"/>
              <a:ext cx="5591908" cy="175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376104" y="3039807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DP~1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6826" y="24917400"/>
            <a:ext cx="9063433" cy="466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8"/>
          <p:cNvSpPr txBox="1"/>
          <p:nvPr/>
        </p:nvSpPr>
        <p:spPr>
          <a:xfrm>
            <a:off x="13689106" y="29797673"/>
            <a:ext cx="1126361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3. A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graphical representation of an HDP-HMM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is shown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in which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400" i="1" baseline="-250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400" i="1" baseline="-250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o</a:t>
            </a:r>
            <a:r>
              <a:rPr lang="en-US" sz="2400" i="1" baseline="-250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represent state,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mixture component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and observation respectively.</a:t>
            </a:r>
          </a:p>
        </p:txBody>
      </p:sp>
      <p:sp>
        <p:nvSpPr>
          <p:cNvPr id="50" name="Text Box 114"/>
          <p:cNvSpPr txBox="1">
            <a:spLocks noChangeArrowheads="1"/>
          </p:cNvSpPr>
          <p:nvPr/>
        </p:nvSpPr>
        <p:spPr bwMode="auto">
          <a:xfrm>
            <a:off x="26073991" y="22987000"/>
            <a:ext cx="11887200" cy="7806119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>
            <a:defPPr>
              <a:defRPr lang="en-US"/>
            </a:defPPr>
            <a:lvl1pPr defTabSz="893979">
              <a:spcAft>
                <a:spcPts val="1400"/>
              </a:spcAft>
              <a:tabLst>
                <a:tab pos="489852" algn="l"/>
              </a:tabLst>
              <a:defRPr sz="4800" b="1">
                <a:solidFill>
                  <a:srgbClr val="33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Approach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</a:rPr>
              <a:t>Each acoustic unit is </a:t>
            </a:r>
            <a:r>
              <a:rPr lang="en-US" sz="3200" dirty="0" smtClean="0">
                <a:solidFill>
                  <a:schemeClr val="tx1"/>
                </a:solidFill>
              </a:rPr>
              <a:t>modeled using </a:t>
            </a:r>
            <a:r>
              <a:rPr lang="en-US" sz="3200" dirty="0">
                <a:solidFill>
                  <a:schemeClr val="tx1"/>
                </a:solidFill>
              </a:rPr>
              <a:t>a simple distribution (Gaussian </a:t>
            </a:r>
            <a:r>
              <a:rPr lang="en-US" sz="3200" dirty="0" smtClean="0">
                <a:solidFill>
                  <a:schemeClr val="tx1"/>
                </a:solidFill>
              </a:rPr>
              <a:t>mixture</a:t>
            </a:r>
            <a:r>
              <a:rPr lang="en-US" sz="3200" dirty="0">
                <a:solidFill>
                  <a:schemeClr val="tx1"/>
                </a:solidFill>
              </a:rPr>
              <a:t>). Each utterance can be represented as concatenation of these units.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</a:rPr>
              <a:t>An </a:t>
            </a:r>
            <a:r>
              <a:rPr lang="en-US" sz="3200" dirty="0" smtClean="0">
                <a:solidFill>
                  <a:schemeClr val="tx1"/>
                </a:solidFill>
              </a:rPr>
              <a:t>HMM can </a:t>
            </a:r>
            <a:r>
              <a:rPr lang="en-US" sz="3200" dirty="0">
                <a:solidFill>
                  <a:schemeClr val="tx1"/>
                </a:solidFill>
              </a:rPr>
              <a:t>be used to model </a:t>
            </a:r>
            <a:r>
              <a:rPr lang="en-US" sz="3200" dirty="0" smtClean="0">
                <a:solidFill>
                  <a:schemeClr val="tx1"/>
                </a:solidFill>
              </a:rPr>
              <a:t>the temporal relationships between units. 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tx1"/>
                </a:solidFill>
              </a:rPr>
              <a:t>An HMM learns </a:t>
            </a:r>
            <a:r>
              <a:rPr lang="en-US" sz="3200" dirty="0" smtClean="0">
                <a:solidFill>
                  <a:schemeClr val="tx1"/>
                </a:solidFill>
              </a:rPr>
              <a:t>the segmentation automatically, but the number of units is unknown.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An HDP</a:t>
            </a:r>
            <a:r>
              <a:rPr lang="en-US" sz="3200" dirty="0">
                <a:solidFill>
                  <a:schemeClr val="tx1"/>
                </a:solidFill>
              </a:rPr>
              <a:t>-HMM </a:t>
            </a:r>
            <a:r>
              <a:rPr lang="en-US" sz="3200" dirty="0" smtClean="0">
                <a:solidFill>
                  <a:schemeClr val="tx1"/>
                </a:solidFill>
              </a:rPr>
              <a:t>is used to learn these parameters with fewer constraints than a parametric </a:t>
            </a:r>
            <a:r>
              <a:rPr lang="en-US" sz="3200" dirty="0">
                <a:solidFill>
                  <a:schemeClr val="tx1"/>
                </a:solidFill>
              </a:rPr>
              <a:t>HMM.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Each </a:t>
            </a:r>
            <a:r>
              <a:rPr lang="en-US" sz="3200" dirty="0">
                <a:solidFill>
                  <a:schemeClr val="tx1"/>
                </a:solidFill>
              </a:rPr>
              <a:t>state models a </a:t>
            </a:r>
            <a:r>
              <a:rPr lang="en-US" sz="3200" dirty="0" smtClean="0">
                <a:solidFill>
                  <a:schemeClr val="tx1"/>
                </a:solidFill>
              </a:rPr>
              <a:t>unit. However, since </a:t>
            </a:r>
            <a:r>
              <a:rPr lang="en-US" sz="3200" dirty="0">
                <a:solidFill>
                  <a:schemeClr val="tx1"/>
                </a:solidFill>
              </a:rPr>
              <a:t>the number of states </a:t>
            </a:r>
            <a:r>
              <a:rPr lang="en-US" sz="3200" dirty="0" smtClean="0">
                <a:solidFill>
                  <a:schemeClr val="tx1"/>
                </a:solidFill>
              </a:rPr>
              <a:t>is unbounded, the system learns the number of states in a data-driven fashion.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2520" y="14195318"/>
            <a:ext cx="6162040" cy="6098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457192" y="22539235"/>
            <a:ext cx="118845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1. Spectrogram of utterance SA1- FALK0 from TIMIT.</a:t>
            </a: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92"/>
          <a:stretch/>
        </p:blipFill>
        <p:spPr bwMode="auto">
          <a:xfrm>
            <a:off x="14147800" y="12686921"/>
            <a:ext cx="10134601" cy="715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716158"/>
              </p:ext>
            </p:extLst>
          </p:nvPr>
        </p:nvGraphicFramePr>
        <p:xfrm>
          <a:off x="26568400" y="12811607"/>
          <a:ext cx="10769601" cy="252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0960"/>
                <a:gridCol w="2069547"/>
                <a:gridCol w="2069547"/>
                <a:gridCol w="2069547"/>
              </a:tblGrid>
              <a:tr h="5049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Algorithm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Recall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Prec.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F-score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9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Dusan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&amp;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Rabiner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(2006)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75.2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66.8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70.8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9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Qiao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et al. (2008)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77.5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76.3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76.9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9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Lee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&amp; Glass (2012)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76.2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76.4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76.3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92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HDP-HMM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86.5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68.5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76.6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965619"/>
              </p:ext>
            </p:extLst>
          </p:nvPr>
        </p:nvGraphicFramePr>
        <p:xfrm>
          <a:off x="39674801" y="8337137"/>
          <a:ext cx="9855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883"/>
                <a:gridCol w="2260439"/>
                <a:gridCol w="2260439"/>
                <a:gridCol w="2260439"/>
              </a:tblGrid>
              <a:tr h="42312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Experiments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# units</a:t>
                      </a:r>
                      <a:endParaRPr lang="en-US" sz="2400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Manual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HDP-HMM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12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=100, 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=1, L=1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(0.44,0.72)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(0.82,073)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123"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=100, 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=1, L=2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(0.44,0.72)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(0.77,0.73)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23123"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=100, 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=1, L=3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(0.44,0.72)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(0.75,0.72)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123"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=100, 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=5, L=1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139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(0.44,0.72)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(0.9,0.72)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123"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=100, 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=5, L=2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(0.44,0.72)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(0.87,0.72)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3123"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=100, K</a:t>
                      </a:r>
                      <a:r>
                        <a:rPr lang="en-US" sz="2400" b="1" baseline="-250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=5, L=3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(0.44,0.72)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(0.83,0.72)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307" y="19258756"/>
            <a:ext cx="9104313" cy="3133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1247" y="17607752"/>
            <a:ext cx="10668212" cy="445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17517</TotalTime>
  <Words>905</Words>
  <Application>Microsoft Office PowerPoint</Application>
  <PresentationFormat>Custom</PresentationFormat>
  <Paragraphs>133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amir</cp:lastModifiedBy>
  <cp:revision>838</cp:revision>
  <cp:lastPrinted>2009-04-08T18:36:54Z</cp:lastPrinted>
  <dcterms:created xsi:type="dcterms:W3CDTF">2009-07-23T17:37:26Z</dcterms:created>
  <dcterms:modified xsi:type="dcterms:W3CDTF">2013-08-22T16:52:40Z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