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52" r:id="rId2"/>
    <p:sldMasterId id="2147483661" r:id="rId3"/>
    <p:sldMasterId id="2147483676" r:id="rId4"/>
    <p:sldMasterId id="2147483678" r:id="rId5"/>
    <p:sldMasterId id="2147483683" r:id="rId6"/>
  </p:sldMasterIdLst>
  <p:notesMasterIdLst>
    <p:notesMasterId r:id="rId29"/>
  </p:notesMasterIdLst>
  <p:handoutMasterIdLst>
    <p:handoutMasterId r:id="rId30"/>
  </p:handoutMasterIdLst>
  <p:sldIdLst>
    <p:sldId id="259" r:id="rId7"/>
    <p:sldId id="328" r:id="rId8"/>
    <p:sldId id="329" r:id="rId9"/>
    <p:sldId id="330" r:id="rId10"/>
    <p:sldId id="331" r:id="rId11"/>
    <p:sldId id="338" r:id="rId12"/>
    <p:sldId id="332" r:id="rId13"/>
    <p:sldId id="333" r:id="rId14"/>
    <p:sldId id="366" r:id="rId15"/>
    <p:sldId id="340" r:id="rId16"/>
    <p:sldId id="335" r:id="rId17"/>
    <p:sldId id="349" r:id="rId18"/>
    <p:sldId id="350" r:id="rId19"/>
    <p:sldId id="351" r:id="rId20"/>
    <p:sldId id="352" r:id="rId21"/>
    <p:sldId id="354" r:id="rId22"/>
    <p:sldId id="369" r:id="rId23"/>
    <p:sldId id="353" r:id="rId24"/>
    <p:sldId id="368" r:id="rId25"/>
    <p:sldId id="370" r:id="rId26"/>
    <p:sldId id="361" r:id="rId27"/>
    <p:sldId id="36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eph Picon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B4CFFC"/>
    <a:srgbClr val="B6D6FC"/>
    <a:srgbClr val="E3F0FE"/>
    <a:srgbClr val="1E90FF"/>
    <a:srgbClr val="1E9099"/>
    <a:srgbClr val="DFEBFE"/>
    <a:srgbClr val="70A5FB"/>
    <a:srgbClr val="344B6B"/>
    <a:srgbClr val="74B2F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0" autoAdjust="0"/>
    <p:restoredTop sz="0" autoAdjust="0"/>
  </p:normalViewPr>
  <p:slideViewPr>
    <p:cSldViewPr snapToGrid="0" snapToObjects="1" showGuides="1">
      <p:cViewPr>
        <p:scale>
          <a:sx n="74" d="100"/>
          <a:sy n="74" d="100"/>
        </p:scale>
        <p:origin x="-1902" y="-90"/>
      </p:cViewPr>
      <p:guideLst>
        <p:guide orient="horz" pos="4319"/>
        <p:guide pos="140"/>
      </p:guideLst>
    </p:cSldViewPr>
  </p:slideViewPr>
  <p:notesTextViewPr>
    <p:cViewPr>
      <p:scale>
        <a:sx n="100" d="100"/>
        <a:sy n="100" d="100"/>
      </p:scale>
      <p:origin x="0" y="0"/>
    </p:cViewPr>
  </p:notesTextViewPr>
  <p:sorterViewPr>
    <p:cViewPr>
      <p:scale>
        <a:sx n="171" d="100"/>
        <a:sy n="171" d="100"/>
      </p:scale>
      <p:origin x="0" y="0"/>
    </p:cViewPr>
  </p:sorterViewPr>
  <p:notesViewPr>
    <p:cSldViewPr snapToGrid="0" snapToObjects="1" showGuides="1">
      <p:cViewPr varScale="1">
        <p:scale>
          <a:sx n="56" d="100"/>
          <a:sy n="56" d="100"/>
        </p:scale>
        <p:origin x="-2838"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AED787-B5FC-244B-9B6F-4A480A5609BC}" type="datetimeFigureOut">
              <a:rPr lang="en-US" smtClean="0"/>
              <a:t>3/9/2014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55A4DA-CB6B-D043-8375-311F45E01637}" type="slidenum">
              <a:rPr lang="en-US" smtClean="0"/>
              <a:t>‹#›</a:t>
            </a:fld>
            <a:endParaRPr lang="en-US"/>
          </a:p>
        </p:txBody>
      </p:sp>
    </p:spTree>
    <p:extLst>
      <p:ext uri="{BB962C8B-B14F-4D97-AF65-F5344CB8AC3E}">
        <p14:creationId xmlns:p14="http://schemas.microsoft.com/office/powerpoint/2010/main" val="3593341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31CF6E-A7CC-034C-AA3C-9F1A6DDD080D}" type="datetimeFigureOut">
              <a:rPr lang="en-US" smtClean="0"/>
              <a:t>3/9/2014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67CBD4-C074-5945-B4D9-C20F0CA68938}" type="slidenum">
              <a:rPr lang="en-US" smtClean="0"/>
              <a:t>‹#›</a:t>
            </a:fld>
            <a:endParaRPr lang="en-US"/>
          </a:p>
        </p:txBody>
      </p:sp>
    </p:spTree>
    <p:extLst>
      <p:ext uri="{BB962C8B-B14F-4D97-AF65-F5344CB8AC3E}">
        <p14:creationId xmlns:p14="http://schemas.microsoft.com/office/powerpoint/2010/main" val="42048219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17062263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008169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69143888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5346160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0237889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0854238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93766561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13251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7426060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31199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9425430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13169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9273032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Slide Number Placeholder 14"/>
          <p:cNvSpPr>
            <a:spLocks noGrp="1"/>
          </p:cNvSpPr>
          <p:nvPr>
            <p:ph type="sldNum" sz="quarter" idx="4"/>
          </p:nvPr>
        </p:nvSpPr>
        <p:spPr>
          <a:xfrm>
            <a:off x="8719644" y="6547620"/>
            <a:ext cx="446252" cy="365125"/>
          </a:xfrm>
          <a:prstGeom prst="rect">
            <a:avLst/>
          </a:prstGeom>
        </p:spPr>
        <p:txBody>
          <a:bodyPr vert="horz" wrap="none" lIns="0" tIns="0" rIns="0" bIns="0" rtlCol="0" anchor="ctr"/>
          <a:lstStyle>
            <a:lvl1pPr algn="ctr">
              <a:defRPr sz="1000" b="1">
                <a:solidFill>
                  <a:schemeClr val="tx1"/>
                </a:solidFill>
                <a:latin typeface="Arial"/>
                <a:cs typeface="Arial"/>
              </a:defRPr>
            </a:lvl1pPr>
          </a:lstStyle>
          <a:p>
            <a:fld id="{01273EB3-0C8F-EF4B-B631-4F6FC052770E}" type="slidenum">
              <a:rPr lang="en-US" smtClean="0">
                <a:solidFill>
                  <a:prstClr val="black"/>
                </a:solidFill>
              </a:rPr>
              <a:pPr/>
              <a:t>‹#›</a:t>
            </a:fld>
            <a:endParaRPr lang="en-US" dirty="0">
              <a:solidFill>
                <a:prstClr val="black"/>
              </a:solidFill>
            </a:endParaRPr>
          </a:p>
        </p:txBody>
      </p:sp>
      <p:sp>
        <p:nvSpPr>
          <p:cNvPr id="15" name="Title Placeholder 17"/>
          <p:cNvSpPr>
            <a:spLocks noGrp="1"/>
          </p:cNvSpPr>
          <p:nvPr>
            <p:ph type="title"/>
          </p:nvPr>
        </p:nvSpPr>
        <p:spPr>
          <a:xfrm>
            <a:off x="0" y="920"/>
            <a:ext cx="9144000" cy="393234"/>
          </a:xfrm>
          <a:prstGeom prst="rect">
            <a:avLst/>
          </a:prstGeom>
        </p:spPr>
        <p:txBody>
          <a:bodyPr vert="horz" lIns="91440" tIns="45720" rIns="91440" bIns="45720" rtlCol="0" anchor="ctr">
            <a:normAutofit/>
          </a:bodyPr>
          <a:lstStyle>
            <a:lvl1pPr>
              <a:defRPr b="1"/>
            </a:lvl1pPr>
          </a:lstStyle>
          <a:p>
            <a:r>
              <a:rPr lang="en-US" dirty="0" smtClean="0"/>
              <a:t>Click to edit Master title style</a:t>
            </a:r>
            <a:endParaRPr lang="en-US" dirty="0"/>
          </a:p>
        </p:txBody>
      </p:sp>
    </p:spTree>
    <p:extLst>
      <p:ext uri="{BB962C8B-B14F-4D97-AF65-F5344CB8AC3E}">
        <p14:creationId xmlns:p14="http://schemas.microsoft.com/office/powerpoint/2010/main" val="35147269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089082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22124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09897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938399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24445215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dirty="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2366326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7805689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4109373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fontAlgn="base">
              <a:spcBef>
                <a:spcPct val="0"/>
              </a:spcBef>
              <a:spcAft>
                <a:spcPct val="0"/>
              </a:spcAft>
            </a:pPr>
            <a:fld id="{0C57ADE9-70E7-49BB-9936-68045AA8F960}" type="datetimeFigureOut">
              <a:rPr lang="en-US" sz="2400" smtClean="0">
                <a:solidFill>
                  <a:prstClr val="black"/>
                </a:solidFill>
                <a:latin typeface="Arial" charset="0"/>
              </a:rPr>
              <a:pPr defTabSz="914400" fontAlgn="base">
                <a:spcBef>
                  <a:spcPct val="0"/>
                </a:spcBef>
                <a:spcAft>
                  <a:spcPct val="0"/>
                </a:spcAft>
              </a:pPr>
              <a:t>3/9/2014</a:t>
            </a:fld>
            <a:endParaRPr lang="en-US" sz="2400">
              <a:solidFill>
                <a:prstClr val="black"/>
              </a:solidFill>
              <a:latin typeface="Arial"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fontAlgn="base">
              <a:spcBef>
                <a:spcPct val="0"/>
              </a:spcBef>
              <a:spcAft>
                <a:spcPct val="0"/>
              </a:spcAft>
            </a:pPr>
            <a:endParaRPr lang="en-US" sz="2400">
              <a:solidFill>
                <a:prstClr val="black"/>
              </a:solidFill>
              <a:latin typeface="Arial"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fontAlgn="base">
              <a:spcBef>
                <a:spcPct val="0"/>
              </a:spcBef>
              <a:spcAft>
                <a:spcPct val="0"/>
              </a:spcAft>
            </a:pPr>
            <a:fld id="{7EA62FBB-CB92-4970-B413-09B88EFA8F6F}" type="slidenum">
              <a:rPr lang="en-US" sz="2400" smtClean="0">
                <a:solidFill>
                  <a:prstClr val="black"/>
                </a:solidFill>
                <a:latin typeface="Arial" charset="0"/>
              </a:rPr>
              <a:pPr defTabSz="914400" fontAlgn="base">
                <a:spcBef>
                  <a:spcPct val="0"/>
                </a:spcBef>
                <a:spcAft>
                  <a:spcPct val="0"/>
                </a:spcAft>
              </a:pPr>
              <a:t>‹#›</a:t>
            </a:fld>
            <a:endParaRPr lang="en-US" sz="2400">
              <a:solidFill>
                <a:prstClr val="black"/>
              </a:solidFill>
              <a:latin typeface="Arial" charset="0"/>
            </a:endParaRPr>
          </a:p>
        </p:txBody>
      </p:sp>
    </p:spTree>
    <p:extLst>
      <p:ext uri="{BB962C8B-B14F-4D97-AF65-F5344CB8AC3E}">
        <p14:creationId xmlns:p14="http://schemas.microsoft.com/office/powerpoint/2010/main" val="136512343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gif"/><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gif"/><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image" Target="../media/image1.gif"/><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Department</a:t>
            </a:r>
            <a:r>
              <a:rPr lang="en-US" sz="1000" b="1" baseline="0" dirty="0" smtClean="0">
                <a:solidFill>
                  <a:srgbClr val="1F497D">
                    <a:lumMod val="50000"/>
                  </a:srgbClr>
                </a:solidFill>
                <a:latin typeface="Calibri"/>
              </a:rPr>
              <a:t> of Electrical and Computer Engineering, Temple University</a:t>
            </a:r>
            <a:r>
              <a:rPr lang="en-US" sz="1000" b="1" dirty="0" smtClean="0">
                <a:solidFill>
                  <a:srgbClr val="1F497D">
                    <a:lumMod val="50000"/>
                  </a:srgbClr>
                </a:solidFill>
                <a:latin typeface="Calibri"/>
              </a:rPr>
              <a:t>	</a:t>
            </a:r>
            <a:r>
              <a:rPr lang="en-US" sz="1000" b="1" dirty="0" smtClean="0">
                <a:solidFill>
                  <a:srgbClr val="1F497D">
                    <a:lumMod val="50000"/>
                  </a:srgbClr>
                </a:solidFill>
                <a:latin typeface="Calibri"/>
              </a:rPr>
              <a:t>March</a:t>
            </a:r>
            <a:r>
              <a:rPr lang="en-US" sz="1000" b="1" baseline="0" dirty="0" smtClean="0">
                <a:solidFill>
                  <a:srgbClr val="1F497D">
                    <a:lumMod val="50000"/>
                  </a:srgbClr>
                </a:solidFill>
                <a:latin typeface="Calibri"/>
              </a:rPr>
              <a:t> 20</a:t>
            </a:r>
            <a:r>
              <a:rPr lang="en-US" sz="1000" b="1" dirty="0" smtClean="0">
                <a:solidFill>
                  <a:srgbClr val="1F497D">
                    <a:lumMod val="50000"/>
                  </a:srgbClr>
                </a:solidFill>
                <a:latin typeface="Calibri"/>
              </a:rPr>
              <a:t>, 2014</a:t>
            </a:r>
            <a:endParaRPr lang="en-US" sz="1000" b="1" dirty="0" smtClean="0">
              <a:solidFill>
                <a:srgbClr val="1F497D">
                  <a:lumMod val="50000"/>
                </a:srgbClr>
              </a:solidFill>
              <a:latin typeface="Calibri"/>
            </a:endParaRP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10927337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87" r:id="rId3"/>
  </p:sldLayoutIdLst>
  <p:timing>
    <p:tnLst>
      <p:par>
        <p:cTn id="1" dur="indefinite" restart="never" nodeType="tmRoot"/>
      </p:par>
    </p:tnLst>
  </p:timing>
  <p:hf sldNum="0" hdr="0" dt="0"/>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endParaRPr>
          </a:p>
        </p:txBody>
      </p:sp>
    </p:spTree>
    <p:extLst>
      <p:ext uri="{BB962C8B-B14F-4D97-AF65-F5344CB8AC3E}">
        <p14:creationId xmlns:p14="http://schemas.microsoft.com/office/powerpoint/2010/main" val="3337940000"/>
      </p:ext>
    </p:extLst>
  </p:cSld>
  <p:clrMap bg1="lt1" tx1="dk1" bg2="lt2" tx2="dk2" accent1="accent1" accent2="accent2" accent3="accent3" accent4="accent4" accent5="accent5" accent6="accent6" hlink="hlink" folHlink="folHlink"/>
  <p:sldLayoutIdLst>
    <p:sldLayoutId id="2147483653"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81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gradFill flip="none" rotWithShape="1">
            <a:gsLst>
              <a:gs pos="0">
                <a:srgbClr val="B6D6FC"/>
              </a:gs>
              <a:gs pos="100000">
                <a:srgbClr val="FFFFFF"/>
              </a:gs>
            </a:gsLst>
            <a:lin ang="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Placeholder 1"/>
          <p:cNvSpPr>
            <a:spLocks noGrp="1"/>
          </p:cNvSpPr>
          <p:nvPr>
            <p:ph type="title"/>
          </p:nvPr>
        </p:nvSpPr>
        <p:spPr>
          <a:xfrm>
            <a:off x="457200" y="1665124"/>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7" name="Document 6"/>
          <p:cNvSpPr/>
          <p:nvPr/>
        </p:nvSpPr>
        <p:spPr>
          <a:xfrm flipV="1">
            <a:off x="-11545" y="4335690"/>
            <a:ext cx="9155545" cy="252231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Tree>
    <p:extLst>
      <p:ext uri="{BB962C8B-B14F-4D97-AF65-F5344CB8AC3E}">
        <p14:creationId xmlns:p14="http://schemas.microsoft.com/office/powerpoint/2010/main" val="1651445337"/>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par>
    </p:tnLst>
  </p:timing>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418945280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ocument 6"/>
          <p:cNvSpPr/>
          <p:nvPr/>
        </p:nvSpPr>
        <p:spPr>
          <a:xfrm>
            <a:off x="0" y="0"/>
            <a:ext cx="9155545" cy="533400"/>
          </a:xfrm>
          <a:prstGeom prst="flowChartDocument">
            <a:avLst/>
          </a:prstGeom>
          <a:gradFill flip="none" rotWithShape="1">
            <a:gsLst>
              <a:gs pos="0">
                <a:srgbClr val="1E90FF"/>
              </a:gs>
              <a:gs pos="100000">
                <a:srgbClr val="FFFFFF"/>
              </a:gs>
            </a:gsLst>
            <a:lin ang="3300000" scaled="0"/>
            <a:tileRect/>
          </a:gra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33399"/>
              </a:solidFill>
              <a:latin typeface="Calibri"/>
            </a:endParaRPr>
          </a:p>
        </p:txBody>
      </p:sp>
      <p:sp>
        <p:nvSpPr>
          <p:cNvPr id="11" name="Rectangle 10"/>
          <p:cNvSpPr/>
          <p:nvPr/>
        </p:nvSpPr>
        <p:spPr bwMode="auto">
          <a:xfrm>
            <a:off x="8697748" y="6624263"/>
            <a:ext cx="457200" cy="241558"/>
          </a:xfrm>
          <a:prstGeom prst="rect">
            <a:avLst/>
          </a:prstGeom>
          <a:solidFill>
            <a:srgbClr val="1E90FF"/>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914400">
              <a:defRPr/>
            </a:pPr>
            <a:endParaRPr lang="en-US" sz="1000" kern="0" dirty="0">
              <a:solidFill>
                <a:prstClr val="black"/>
              </a:solidFill>
              <a:latin typeface="Calibri"/>
            </a:endParaRPr>
          </a:p>
        </p:txBody>
      </p:sp>
      <p:pic>
        <p:nvPicPr>
          <p:cNvPr id="12" name="Picture 11" descr="isip_logo_small_transparent.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65" y="6556210"/>
            <a:ext cx="280435" cy="272346"/>
          </a:xfrm>
          <a:prstGeom prst="rect">
            <a:avLst/>
          </a:prstGeom>
        </p:spPr>
      </p:pic>
      <p:sp>
        <p:nvSpPr>
          <p:cNvPr id="13" name="TextBox 12"/>
          <p:cNvSpPr txBox="1"/>
          <p:nvPr/>
        </p:nvSpPr>
        <p:spPr bwMode="auto">
          <a:xfrm>
            <a:off x="39093" y="6612962"/>
            <a:ext cx="9115855" cy="239809"/>
          </a:xfrm>
          <a:prstGeom prst="rect">
            <a:avLst/>
          </a:prstGeom>
          <a:noFill/>
          <a:ln w="12700" cap="sq" algn="ctr">
            <a:noFill/>
            <a:miter lim="800000"/>
            <a:headEnd/>
            <a:tailEnd/>
          </a:ln>
          <a:effectLst/>
        </p:spPr>
        <p:txBody>
          <a:bodyPr wrap="square" rtlCol="0">
            <a:spAutoFit/>
          </a:bodyPr>
          <a:lstStyle/>
          <a:p>
            <a:pPr marL="285750">
              <a:lnSpc>
                <a:spcPct val="95000"/>
              </a:lnSpc>
              <a:spcBef>
                <a:spcPts val="1200"/>
              </a:spcBef>
              <a:tabLst>
                <a:tab pos="8513763" algn="r"/>
              </a:tabLst>
            </a:pPr>
            <a:r>
              <a:rPr lang="en-US" sz="1000" b="1" dirty="0" smtClean="0">
                <a:solidFill>
                  <a:srgbClr val="1F497D">
                    <a:lumMod val="50000"/>
                  </a:srgbClr>
                </a:solidFill>
                <a:latin typeface="Calibri"/>
              </a:rPr>
              <a:t>IEEE Northern Virginia Section	May 9, 2012</a:t>
            </a:r>
          </a:p>
        </p:txBody>
      </p:sp>
      <p:cxnSp>
        <p:nvCxnSpPr>
          <p:cNvPr id="10" name="Straight Connector 9"/>
          <p:cNvCxnSpPr/>
          <p:nvPr/>
        </p:nvCxnSpPr>
        <p:spPr bwMode="auto">
          <a:xfrm>
            <a:off x="392405" y="6629400"/>
            <a:ext cx="8751595" cy="0"/>
          </a:xfrm>
          <a:prstGeom prst="line">
            <a:avLst/>
          </a:prstGeom>
          <a:solidFill>
            <a:schemeClr val="accent2"/>
          </a:solidFill>
          <a:ln w="19050" cap="sq" cmpd="sng" algn="ctr">
            <a:solidFill>
              <a:srgbClr val="1E90FF"/>
            </a:solidFill>
            <a:prstDash val="solid"/>
            <a:round/>
            <a:headEnd type="none" w="med" len="med"/>
            <a:tailEnd type="none" w="med" len="med"/>
          </a:ln>
          <a:effectLst/>
        </p:spPr>
      </p:cxnSp>
      <p:sp>
        <p:nvSpPr>
          <p:cNvPr id="16" name="TextBox 15"/>
          <p:cNvSpPr txBox="1"/>
          <p:nvPr/>
        </p:nvSpPr>
        <p:spPr>
          <a:xfrm>
            <a:off x="8741540" y="6657110"/>
            <a:ext cx="364736" cy="153888"/>
          </a:xfrm>
          <a:prstGeom prst="rect">
            <a:avLst/>
          </a:prstGeom>
          <a:noFill/>
        </p:spPr>
        <p:txBody>
          <a:bodyPr wrap="square" lIns="0" tIns="0" rIns="0" bIns="0" rtlCol="0" anchor="ctr" anchorCtr="1">
            <a:spAutoFit/>
          </a:bodyPr>
          <a:lstStyle/>
          <a:p>
            <a:fld id="{7004E5E3-C477-F742-9645-5285663234E5}" type="slidenum">
              <a:rPr lang="en-US" sz="1000" b="1" smtClean="0">
                <a:solidFill>
                  <a:prstClr val="black"/>
                </a:solidFill>
                <a:latin typeface="Arial"/>
                <a:cs typeface="Arial"/>
              </a:rPr>
              <a:pPr/>
              <a:t>‹#›</a:t>
            </a:fld>
            <a:endParaRPr lang="en-US" sz="1000" b="1" dirty="0">
              <a:solidFill>
                <a:prstClr val="black"/>
              </a:solidFill>
              <a:latin typeface="Arial"/>
              <a:cs typeface="Arial"/>
            </a:endParaRPr>
          </a:p>
        </p:txBody>
      </p:sp>
      <p:sp>
        <p:nvSpPr>
          <p:cNvPr id="18" name="Title Placeholder 17"/>
          <p:cNvSpPr>
            <a:spLocks noGrp="1"/>
          </p:cNvSpPr>
          <p:nvPr>
            <p:ph type="title"/>
          </p:nvPr>
        </p:nvSpPr>
        <p:spPr>
          <a:xfrm>
            <a:off x="-1" y="0"/>
            <a:ext cx="9155545" cy="328461"/>
          </a:xfrm>
          <a:prstGeom prst="rect">
            <a:avLst/>
          </a:prstGeom>
        </p:spPr>
        <p:txBody>
          <a:bodyPr vert="horz" wrap="none" lIns="91440" tIns="0" rIns="0" bIns="0" rtlCol="0" anchor="ctr" anchorCtr="0">
            <a:normAutofit/>
          </a:bodyPr>
          <a:lstStyle/>
          <a:p>
            <a:endParaRPr lang="en-US" dirty="0"/>
          </a:p>
        </p:txBody>
      </p:sp>
    </p:spTree>
    <p:extLst>
      <p:ext uri="{BB962C8B-B14F-4D97-AF65-F5344CB8AC3E}">
        <p14:creationId xmlns:p14="http://schemas.microsoft.com/office/powerpoint/2010/main" val="28609128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Lst>
  <p:timing>
    <p:tnLst>
      <p:par>
        <p:cTn id="1" dur="indefinite" restart="never" nodeType="tmRoot"/>
      </p:par>
    </p:tnLst>
  </p:timing>
  <p:txStyles>
    <p:titleStyle>
      <a:lvl1pPr algn="l" defTabSz="457200" rtl="0" eaLnBrk="1" latinLnBrk="0" hangingPunct="1">
        <a:spcBef>
          <a:spcPct val="0"/>
        </a:spcBef>
        <a:buNone/>
        <a:defRPr sz="2400" b="1" kern="1200" baseline="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31.png"/><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1.bin"/><Relationship Id="rId5" Type="http://schemas.openxmlformats.org/officeDocument/2006/relationships/image" Target="../media/image32.wmf"/><Relationship Id="rId4" Type="http://schemas.openxmlformats.org/officeDocument/2006/relationships/oleObject" Target="../embeddings/oleObject20.bin"/></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0.wmf"/><Relationship Id="rId2" Type="http://schemas.openxmlformats.org/officeDocument/2006/relationships/slideLayout" Target="../slideLayouts/slideLayout2.xml"/><Relationship Id="rId16" Type="http://schemas.openxmlformats.org/officeDocument/2006/relationships/image" Target="../media/image12.wmf"/><Relationship Id="rId1" Type="http://schemas.openxmlformats.org/officeDocument/2006/relationships/vmlDrawing" Target="../drawings/vmlDrawing1.vml"/><Relationship Id="rId6" Type="http://schemas.openxmlformats.org/officeDocument/2006/relationships/image" Target="../media/image7.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4.bin"/><Relationship Id="rId14" Type="http://schemas.openxmlformats.org/officeDocument/2006/relationships/image" Target="../media/image11.wmf"/></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3.bin"/><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2.vml"/><Relationship Id="rId6" Type="http://schemas.openxmlformats.org/officeDocument/2006/relationships/image" Target="../media/image15.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1.bin"/><Relationship Id="rId14" Type="http://schemas.openxmlformats.org/officeDocument/2006/relationships/image" Target="../media/image19.wmf"/></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6.bin"/><Relationship Id="rId5" Type="http://schemas.openxmlformats.org/officeDocument/2006/relationships/image" Target="../media/image21.w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46400" y="2075299"/>
            <a:ext cx="6100273" cy="1077218"/>
          </a:xfrm>
          <a:prstGeom prst="rect">
            <a:avLst/>
          </a:prstGeom>
          <a:noFill/>
        </p:spPr>
        <p:txBody>
          <a:bodyPr wrap="square" rtlCol="0">
            <a:spAutoFit/>
          </a:bodyPr>
          <a:lstStyle/>
          <a:p>
            <a:pPr algn="r"/>
            <a:r>
              <a:rPr lang="en-US" sz="3200" b="1" dirty="0"/>
              <a:t>A Left-to-Right HDP-HMM</a:t>
            </a:r>
          </a:p>
          <a:p>
            <a:pPr algn="r"/>
            <a:r>
              <a:rPr lang="en-US" sz="3200" b="1" dirty="0"/>
              <a:t>with HDPM Emissions</a:t>
            </a:r>
            <a:endParaRPr lang="en-US" sz="3200" b="1" dirty="0">
              <a:latin typeface="Arial"/>
              <a:cs typeface="Arial"/>
            </a:endParaRPr>
          </a:p>
        </p:txBody>
      </p:sp>
      <p:sp>
        <p:nvSpPr>
          <p:cNvPr id="4" name="Rectangle 16"/>
          <p:cNvSpPr txBox="1">
            <a:spLocks noChangeArrowheads="1"/>
          </p:cNvSpPr>
          <p:nvPr/>
        </p:nvSpPr>
        <p:spPr>
          <a:xfrm>
            <a:off x="0" y="5123997"/>
            <a:ext cx="6527800" cy="173777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US" sz="1800" b="1" dirty="0" smtClean="0">
                <a:solidFill>
                  <a:srgbClr val="800000"/>
                </a:solidFill>
                <a:latin typeface="Arial"/>
                <a:cs typeface="Arial"/>
              </a:rPr>
              <a:t>Amir </a:t>
            </a:r>
            <a:r>
              <a:rPr lang="en-US" sz="1800" b="1" dirty="0" err="1" smtClean="0">
                <a:solidFill>
                  <a:srgbClr val="800000"/>
                </a:solidFill>
                <a:latin typeface="Arial"/>
                <a:cs typeface="Arial"/>
              </a:rPr>
              <a:t>Harati</a:t>
            </a:r>
            <a:r>
              <a:rPr lang="en-US" sz="1800" b="1" dirty="0" smtClean="0">
                <a:solidFill>
                  <a:srgbClr val="800000"/>
                </a:solidFill>
                <a:latin typeface="Arial"/>
                <a:cs typeface="Arial"/>
              </a:rPr>
              <a:t>, Joseph </a:t>
            </a:r>
            <a:r>
              <a:rPr lang="en-US" sz="1800" b="1" dirty="0" err="1" smtClean="0">
                <a:solidFill>
                  <a:srgbClr val="800000"/>
                </a:solidFill>
                <a:latin typeface="Arial"/>
                <a:cs typeface="Arial"/>
              </a:rPr>
              <a:t>Picone</a:t>
            </a:r>
            <a:r>
              <a:rPr lang="en-US" sz="1800" b="1" dirty="0" smtClean="0">
                <a:solidFill>
                  <a:srgbClr val="800000"/>
                </a:solidFill>
                <a:latin typeface="Arial"/>
                <a:cs typeface="Arial"/>
              </a:rPr>
              <a:t> and Marc </a:t>
            </a:r>
            <a:r>
              <a:rPr lang="en-US" sz="1800" b="1" dirty="0" err="1" smtClean="0">
                <a:solidFill>
                  <a:srgbClr val="800000"/>
                </a:solidFill>
                <a:latin typeface="Arial"/>
                <a:cs typeface="Arial"/>
              </a:rPr>
              <a:t>Sobel</a:t>
            </a:r>
            <a:endParaRPr lang="en-US" sz="1800" b="1" dirty="0" smtClean="0">
              <a:solidFill>
                <a:srgbClr val="800000"/>
              </a:solidFill>
              <a:latin typeface="Arial"/>
              <a:cs typeface="Arial"/>
            </a:endParaRPr>
          </a:p>
          <a:p>
            <a:pPr marL="0" indent="0">
              <a:spcBef>
                <a:spcPts val="0"/>
              </a:spcBef>
              <a:buNone/>
            </a:pPr>
            <a:endParaRPr lang="en-US" sz="1800" b="1" dirty="0" smtClean="0">
              <a:latin typeface="Arial"/>
              <a:cs typeface="Arial"/>
            </a:endParaRPr>
          </a:p>
          <a:p>
            <a:pPr marL="0" indent="0">
              <a:spcBef>
                <a:spcPts val="0"/>
              </a:spcBef>
              <a:buNone/>
            </a:pPr>
            <a:r>
              <a:rPr lang="en-US" sz="1800" b="1" dirty="0" smtClean="0">
                <a:latin typeface="Arial"/>
                <a:cs typeface="Arial"/>
              </a:rPr>
              <a:t>Institute for Signal and Information Processing</a:t>
            </a:r>
          </a:p>
          <a:p>
            <a:pPr marL="0" indent="0">
              <a:spcBef>
                <a:spcPts val="0"/>
              </a:spcBef>
              <a:buNone/>
            </a:pPr>
            <a:r>
              <a:rPr lang="en-US" sz="1800" b="1" dirty="0" smtClean="0">
                <a:latin typeface="Arial"/>
                <a:cs typeface="Arial"/>
              </a:rPr>
              <a:t>Temple University</a:t>
            </a:r>
          </a:p>
          <a:p>
            <a:pPr marL="0" indent="0">
              <a:spcBef>
                <a:spcPts val="0"/>
              </a:spcBef>
              <a:buNone/>
            </a:pPr>
            <a:r>
              <a:rPr lang="en-US" sz="1800" b="1" dirty="0" smtClean="0">
                <a:latin typeface="Arial"/>
                <a:cs typeface="Arial"/>
              </a:rPr>
              <a:t>Philadelphia, Pennsylvania, USA</a:t>
            </a:r>
          </a:p>
          <a:p>
            <a:pPr marL="0" indent="0">
              <a:spcBef>
                <a:spcPts val="0"/>
              </a:spcBef>
              <a:buNone/>
            </a:pPr>
            <a:endParaRPr lang="en-US" sz="1800" b="1" dirty="0">
              <a:latin typeface="Arial"/>
              <a:cs typeface="Arial"/>
            </a:endParaRPr>
          </a:p>
        </p:txBody>
      </p:sp>
      <p:pic>
        <p:nvPicPr>
          <p:cNvPr id="7" name="Picture 6" descr="isip_logo_transparent.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9843" y="5123998"/>
            <a:ext cx="1532616" cy="1532616"/>
          </a:xfrm>
          <a:prstGeom prst="rect">
            <a:avLst/>
          </a:prstGeom>
        </p:spPr>
      </p:pic>
      <p:pic>
        <p:nvPicPr>
          <p:cNvPr id="9" name="Picture 5"/>
          <p:cNvPicPr>
            <a:picLocks noChangeAspect="1" noChangeArrowheads="1"/>
          </p:cNvPicPr>
          <p:nvPr/>
        </p:nvPicPr>
        <p:blipFill>
          <a:blip r:embed="rId3" cstate="print"/>
          <a:srcRect/>
          <a:stretch>
            <a:fillRect/>
          </a:stretch>
        </p:blipFill>
        <p:spPr bwMode="auto">
          <a:xfrm>
            <a:off x="269399" y="234190"/>
            <a:ext cx="2677001" cy="1784667"/>
          </a:xfrm>
          <a:prstGeom prst="rect">
            <a:avLst/>
          </a:prstGeom>
          <a:ln w="12700">
            <a:solidFill>
              <a:schemeClr val="accent2"/>
            </a:solidFill>
          </a:ln>
          <a:effectLst>
            <a:outerShdw blurRad="292100" dist="139700" dir="2700000" algn="tl" rotWithShape="0">
              <a:srgbClr val="B4CFFC">
                <a:alpha val="99000"/>
              </a:srgbClr>
            </a:outerShdw>
          </a:effectLst>
        </p:spPr>
      </p:pic>
    </p:spTree>
    <p:extLst>
      <p:ext uri="{BB962C8B-B14F-4D97-AF65-F5344CB8AC3E}">
        <p14:creationId xmlns:p14="http://schemas.microsoft.com/office/powerpoint/2010/main" val="3182738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Hierarchical </a:t>
            </a:r>
            <a:r>
              <a:rPr lang="en-US" dirty="0" smtClean="0">
                <a:solidFill>
                  <a:prstClr val="black"/>
                </a:solidFill>
              </a:rPr>
              <a:t>Dirichlet Process-Based HMM (HDP-HMM)</a:t>
            </a:r>
            <a:endParaRPr lang="en-US" dirty="0">
              <a:solidFill>
                <a:prstClr val="black"/>
              </a:solidFill>
            </a:endParaRPr>
          </a:p>
        </p:txBody>
      </p:sp>
      <p:grpSp>
        <p:nvGrpSpPr>
          <p:cNvPr id="3" name="Group 2"/>
          <p:cNvGrpSpPr/>
          <p:nvPr/>
        </p:nvGrpSpPr>
        <p:grpSpPr>
          <a:xfrm>
            <a:off x="3973513" y="686290"/>
            <a:ext cx="4954587" cy="5926463"/>
            <a:chOff x="3973513" y="686290"/>
            <a:chExt cx="4954587" cy="5926463"/>
          </a:xfrm>
        </p:grpSpPr>
        <p:pic>
          <p:nvPicPr>
            <p:cNvPr id="4" name="Picture 3" descr="Description: C:\Users\amir\Documents\My Dropbox\Projects\preliminary exam\fig3.jpg"/>
            <p:cNvPicPr/>
            <p:nvPr/>
          </p:nvPicPr>
          <p:blipFill rotWithShape="1">
            <a:blip r:embed="rId3">
              <a:extLst>
                <a:ext uri="{28A0092B-C50C-407E-A947-70E740481C1C}">
                  <a14:useLocalDpi xmlns:a14="http://schemas.microsoft.com/office/drawing/2010/main" val="0"/>
                </a:ext>
              </a:extLst>
            </a:blip>
            <a:srcRect l="4682" t="23651" r="38816" b="27607"/>
            <a:stretch/>
          </p:blipFill>
          <p:spPr bwMode="auto">
            <a:xfrm>
              <a:off x="4285932" y="1057064"/>
              <a:ext cx="3994468" cy="267906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973513" y="4212096"/>
              <a:ext cx="4954587" cy="2400657"/>
            </a:xfrm>
            <a:prstGeom prst="rect">
              <a:avLst/>
            </a:prstGeom>
          </p:spPr>
          <p:txBody>
            <a:bodyPr wrap="square" lIns="0" tIns="0" rIns="0" bIns="0">
              <a:spAutoFit/>
            </a:bodyPr>
            <a:lstStyle/>
            <a:p>
              <a:pPr marL="228600" indent="-228600">
                <a:spcAft>
                  <a:spcPts val="1200"/>
                </a:spcAft>
                <a:buFont typeface="Arial" pitchFamily="34" charset="0"/>
                <a:buChar char="•"/>
              </a:pPr>
              <a:r>
                <a:rPr lang="en-US" b="1" dirty="0" smtClean="0">
                  <a:latin typeface="Arial"/>
                  <a:cs typeface="Arial"/>
                </a:rPr>
                <a:t>Inference </a:t>
              </a:r>
              <a:r>
                <a:rPr lang="en-US" b="1" dirty="0">
                  <a:latin typeface="Arial"/>
                  <a:cs typeface="Arial"/>
                </a:rPr>
                <a:t>algorithms are used to infer the values of the latent </a:t>
              </a:r>
              <a:r>
                <a:rPr lang="en-US" b="1" dirty="0" smtClean="0">
                  <a:latin typeface="Arial"/>
                  <a:cs typeface="Arial"/>
                </a:rPr>
                <a:t>variables (</a:t>
              </a:r>
              <a:r>
                <a:rPr lang="en-US" b="1" i="1" dirty="0" err="1" smtClean="0">
                  <a:latin typeface="Arial"/>
                  <a:cs typeface="Arial"/>
                </a:rPr>
                <a:t>z</a:t>
              </a:r>
              <a:r>
                <a:rPr lang="en-US" b="1" i="1" baseline="-25000" dirty="0" err="1" smtClean="0">
                  <a:latin typeface="Arial"/>
                  <a:cs typeface="Arial"/>
                </a:rPr>
                <a:t>t</a:t>
              </a:r>
              <a:r>
                <a:rPr lang="en-US" b="1" dirty="0" smtClean="0">
                  <a:latin typeface="Arial"/>
                  <a:cs typeface="Arial"/>
                </a:rPr>
                <a:t> </a:t>
              </a:r>
              <a:r>
                <a:rPr lang="en-US" b="1" dirty="0">
                  <a:latin typeface="Arial"/>
                  <a:cs typeface="Arial"/>
                </a:rPr>
                <a:t>and </a:t>
              </a:r>
              <a:r>
                <a:rPr lang="en-US" b="1" i="1" dirty="0" err="1" smtClean="0">
                  <a:latin typeface="Arial"/>
                  <a:cs typeface="Arial"/>
                </a:rPr>
                <a:t>s</a:t>
              </a:r>
              <a:r>
                <a:rPr lang="en-US" b="1" i="1" baseline="-25000" dirty="0" err="1" smtClean="0">
                  <a:latin typeface="Arial"/>
                  <a:cs typeface="Arial"/>
                </a:rPr>
                <a:t>t</a:t>
              </a:r>
              <a:r>
                <a:rPr lang="en-US" b="1" dirty="0" smtClean="0">
                  <a:latin typeface="Arial"/>
                  <a:cs typeface="Arial"/>
                </a:rPr>
                <a:t>). </a:t>
              </a:r>
            </a:p>
            <a:p>
              <a:pPr marL="228600" indent="-228600">
                <a:spcAft>
                  <a:spcPts val="1200"/>
                </a:spcAft>
                <a:buFont typeface="Arial" pitchFamily="34" charset="0"/>
                <a:buChar char="•"/>
              </a:pPr>
              <a:r>
                <a:rPr lang="en-US" b="1" dirty="0">
                  <a:latin typeface="Arial"/>
                  <a:cs typeface="Arial"/>
                </a:rPr>
                <a:t>A variation of the forward-backward procedure is </a:t>
              </a:r>
              <a:r>
                <a:rPr lang="en-US" b="1" dirty="0" smtClean="0">
                  <a:latin typeface="Arial"/>
                  <a:cs typeface="Arial"/>
                </a:rPr>
                <a:t>used for training</a:t>
              </a:r>
              <a:r>
                <a:rPr lang="en-US" b="1" dirty="0" smtClean="0">
                  <a:latin typeface="Arial"/>
                  <a:cs typeface="Arial"/>
                </a:rPr>
                <a:t>.</a:t>
              </a:r>
            </a:p>
            <a:p>
              <a:pPr marL="228600" indent="-228600">
                <a:spcAft>
                  <a:spcPts val="1200"/>
                </a:spcAft>
                <a:buFont typeface="Arial" pitchFamily="34" charset="0"/>
                <a:buChar char="•"/>
              </a:pPr>
              <a:r>
                <a:rPr lang="en-US" b="1" i="1" dirty="0" err="1" smtClean="0">
                  <a:latin typeface="Arial"/>
                  <a:cs typeface="Arial"/>
                </a:rPr>
                <a:t>K</a:t>
              </a:r>
              <a:r>
                <a:rPr lang="en-US" b="1" i="1" baseline="-25000" dirty="0" err="1" smtClean="0">
                  <a:latin typeface="Arial"/>
                  <a:cs typeface="Arial"/>
                </a:rPr>
                <a:t>z</a:t>
              </a:r>
              <a:r>
                <a:rPr lang="en-US" b="1" dirty="0" smtClean="0">
                  <a:latin typeface="Arial"/>
                  <a:cs typeface="Arial"/>
                </a:rPr>
                <a:t>: Maximum number of states.</a:t>
              </a:r>
            </a:p>
            <a:p>
              <a:pPr marL="228600" indent="-228600">
                <a:spcAft>
                  <a:spcPts val="1200"/>
                </a:spcAft>
                <a:buFont typeface="Arial" pitchFamily="34" charset="0"/>
                <a:buChar char="•"/>
              </a:pPr>
              <a:r>
                <a:rPr lang="en-US" b="1" i="1" dirty="0" smtClean="0">
                  <a:latin typeface="Arial"/>
                  <a:cs typeface="Arial"/>
                </a:rPr>
                <a:t>K</a:t>
              </a:r>
              <a:r>
                <a:rPr lang="en-US" b="1" i="1" baseline="-25000" dirty="0" smtClean="0">
                  <a:latin typeface="Arial"/>
                  <a:cs typeface="Arial"/>
                </a:rPr>
                <a:t>s</a:t>
              </a:r>
              <a:r>
                <a:rPr lang="en-US" b="1" dirty="0" smtClean="0">
                  <a:latin typeface="Arial"/>
                  <a:cs typeface="Arial"/>
                </a:rPr>
                <a:t>: Maximum number of components per mixture. </a:t>
              </a:r>
              <a:endParaRPr lang="en-US" b="1" dirty="0" smtClean="0">
                <a:latin typeface="Arial"/>
                <a:cs typeface="Arial"/>
              </a:endParaRPr>
            </a:p>
          </p:txBody>
        </p:sp>
        <p:sp>
          <p:nvSpPr>
            <p:cNvPr id="6" name="Rectangle 5"/>
            <p:cNvSpPr/>
            <p:nvPr/>
          </p:nvSpPr>
          <p:spPr>
            <a:xfrm>
              <a:off x="3973513" y="686290"/>
              <a:ext cx="4475028"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Graphical Model:</a:t>
              </a:r>
            </a:p>
          </p:txBody>
        </p:sp>
      </p:grpSp>
      <p:grpSp>
        <p:nvGrpSpPr>
          <p:cNvPr id="7" name="Group 6"/>
          <p:cNvGrpSpPr/>
          <p:nvPr/>
        </p:nvGrpSpPr>
        <p:grpSpPr>
          <a:xfrm>
            <a:off x="227012" y="694196"/>
            <a:ext cx="3506788" cy="5496377"/>
            <a:chOff x="227012" y="694196"/>
            <a:chExt cx="3506788" cy="5496377"/>
          </a:xfrm>
        </p:grpSpPr>
        <p:graphicFrame>
          <p:nvGraphicFramePr>
            <p:cNvPr id="8" name="Object 7"/>
            <p:cNvGraphicFramePr>
              <a:graphicFrameLocks noChangeAspect="1"/>
            </p:cNvGraphicFramePr>
            <p:nvPr>
              <p:extLst>
                <p:ext uri="{D42A27DB-BD31-4B8C-83A1-F6EECF244321}">
                  <p14:modId xmlns:p14="http://schemas.microsoft.com/office/powerpoint/2010/main" val="3873010936"/>
                </p:ext>
              </p:extLst>
            </p:nvPr>
          </p:nvGraphicFramePr>
          <p:xfrm>
            <a:off x="392113" y="1231512"/>
            <a:ext cx="3022600" cy="3954568"/>
          </p:xfrm>
          <a:graphic>
            <a:graphicData uri="http://schemas.openxmlformats.org/presentationml/2006/ole">
              <mc:AlternateContent xmlns:mc="http://schemas.openxmlformats.org/markup-compatibility/2006">
                <mc:Choice xmlns:v="urn:schemas-microsoft-com:vml" Requires="v">
                  <p:oleObj spid="_x0000_s27811" name="Equation" r:id="rId4" imgW="1524000" imgH="1993900" progId="Equation.DSMT4">
                    <p:embed/>
                  </p:oleObj>
                </mc:Choice>
                <mc:Fallback>
                  <p:oleObj name="Equation" r:id="rId4" imgW="1524000" imgH="1993900" progId="Equation.DSMT4">
                    <p:embed/>
                    <p:pic>
                      <p:nvPicPr>
                        <p:cNvPr id="0" name=""/>
                        <p:cNvPicPr/>
                        <p:nvPr/>
                      </p:nvPicPr>
                      <p:blipFill>
                        <a:blip r:embed="rId5"/>
                        <a:stretch>
                          <a:fillRect/>
                        </a:stretch>
                      </p:blipFill>
                      <p:spPr>
                        <a:xfrm>
                          <a:off x="392113" y="1231512"/>
                          <a:ext cx="3022600" cy="3954568"/>
                        </a:xfrm>
                        <a:prstGeom prst="rect">
                          <a:avLst/>
                        </a:prstGeom>
                      </p:spPr>
                    </p:pic>
                  </p:oleObj>
                </mc:Fallback>
              </mc:AlternateContent>
            </a:graphicData>
          </a:graphic>
        </p:graphicFrame>
        <p:sp>
          <p:nvSpPr>
            <p:cNvPr id="9" name="Rectangle 8"/>
            <p:cNvSpPr/>
            <p:nvPr/>
          </p:nvSpPr>
          <p:spPr>
            <a:xfrm>
              <a:off x="227012" y="694196"/>
              <a:ext cx="3506787" cy="338554"/>
            </a:xfrm>
            <a:prstGeom prst="rect">
              <a:avLst/>
            </a:prstGeom>
          </p:spPr>
          <p:txBody>
            <a:bodyPr wrap="square" lIns="0" tIns="0" rIns="0" bIns="0">
              <a:spAutoFit/>
            </a:bodyPr>
            <a:lstStyle/>
            <a:p>
              <a:pPr marL="228600" indent="-228600">
                <a:spcAft>
                  <a:spcPts val="1200"/>
                </a:spcAft>
                <a:buFont typeface="Arial" pitchFamily="34" charset="0"/>
                <a:buChar char="•"/>
              </a:pPr>
              <a:r>
                <a:rPr lang="en-US" sz="2200" b="1" dirty="0" smtClean="0">
                  <a:latin typeface="Arial"/>
                  <a:cs typeface="Arial"/>
                </a:rPr>
                <a:t>Definition:</a:t>
              </a:r>
            </a:p>
          </p:txBody>
        </p:sp>
        <p:sp>
          <p:nvSpPr>
            <p:cNvPr id="10" name="Rectangle 9"/>
            <p:cNvSpPr/>
            <p:nvPr/>
          </p:nvSpPr>
          <p:spPr>
            <a:xfrm>
              <a:off x="227013" y="5359576"/>
              <a:ext cx="3506787" cy="830997"/>
            </a:xfrm>
            <a:prstGeom prst="rect">
              <a:avLst/>
            </a:prstGeom>
          </p:spPr>
          <p:txBody>
            <a:bodyPr wrap="square" lIns="0" tIns="0" rIns="0" bIns="0">
              <a:spAutoFit/>
            </a:bodyPr>
            <a:lstStyle/>
            <a:p>
              <a:pPr marL="228600" indent="-228600">
                <a:spcAft>
                  <a:spcPts val="1200"/>
                </a:spcAft>
                <a:buFont typeface="Arial" pitchFamily="34" charset="0"/>
                <a:buChar char="•"/>
              </a:pPr>
              <a:r>
                <a:rPr lang="en-US" b="1" i="1" dirty="0" err="1" smtClean="0">
                  <a:latin typeface="Arial"/>
                  <a:cs typeface="Arial"/>
                </a:rPr>
                <a:t>z</a:t>
              </a:r>
              <a:r>
                <a:rPr lang="en-US" b="1" i="1" baseline="-25000" dirty="0" err="1" smtClean="0">
                  <a:latin typeface="Arial"/>
                  <a:cs typeface="Arial"/>
                </a:rPr>
                <a:t>t</a:t>
              </a:r>
              <a:r>
                <a:rPr lang="en-US" b="1" dirty="0">
                  <a:latin typeface="Arial"/>
                  <a:cs typeface="Arial"/>
                </a:rPr>
                <a:t>, </a:t>
              </a:r>
              <a:r>
                <a:rPr lang="en-US" b="1" i="1" dirty="0" err="1">
                  <a:latin typeface="Arial"/>
                  <a:cs typeface="Arial"/>
                </a:rPr>
                <a:t>s</a:t>
              </a:r>
              <a:r>
                <a:rPr lang="en-US" b="1" i="1" baseline="-25000" dirty="0" err="1">
                  <a:latin typeface="Arial"/>
                  <a:cs typeface="Arial"/>
                </a:rPr>
                <a:t>t</a:t>
              </a:r>
              <a:r>
                <a:rPr lang="en-US" b="1" i="1" baseline="-25000" dirty="0">
                  <a:latin typeface="Arial"/>
                  <a:cs typeface="Arial"/>
                </a:rPr>
                <a:t> </a:t>
              </a:r>
              <a:r>
                <a:rPr lang="en-US" b="1" dirty="0">
                  <a:latin typeface="Arial"/>
                  <a:cs typeface="Arial"/>
                </a:rPr>
                <a:t>and </a:t>
              </a:r>
              <a:r>
                <a:rPr lang="en-US" b="1" i="1" dirty="0" err="1">
                  <a:latin typeface="Arial"/>
                  <a:cs typeface="Arial"/>
                </a:rPr>
                <a:t>x</a:t>
              </a:r>
              <a:r>
                <a:rPr lang="en-US" b="1" i="1" baseline="-25000" dirty="0" err="1">
                  <a:latin typeface="Arial"/>
                  <a:cs typeface="Arial"/>
                </a:rPr>
                <a:t>t</a:t>
              </a:r>
              <a:r>
                <a:rPr lang="en-US" b="1" dirty="0">
                  <a:latin typeface="Arial"/>
                  <a:cs typeface="Arial"/>
                </a:rPr>
                <a:t> </a:t>
              </a:r>
              <a:r>
                <a:rPr lang="en-US" b="1" dirty="0" smtClean="0">
                  <a:latin typeface="Arial"/>
                  <a:cs typeface="Arial"/>
                </a:rPr>
                <a:t>represent a state</a:t>
              </a:r>
              <a:r>
                <a:rPr lang="en-US" b="1" dirty="0">
                  <a:latin typeface="Arial"/>
                  <a:cs typeface="Arial"/>
                </a:rPr>
                <a:t>, mixture component and </a:t>
              </a:r>
              <a:r>
                <a:rPr lang="en-US" b="1" dirty="0" smtClean="0">
                  <a:latin typeface="Arial"/>
                  <a:cs typeface="Arial"/>
                </a:rPr>
                <a:t>observation respectively.</a:t>
              </a:r>
            </a:p>
          </p:txBody>
        </p:sp>
      </p:grpSp>
    </p:spTree>
    <p:extLst>
      <p:ext uri="{BB962C8B-B14F-4D97-AF65-F5344CB8AC3E}">
        <p14:creationId xmlns:p14="http://schemas.microsoft.com/office/powerpoint/2010/main" val="18122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The Acoustic Modeling Problem in Speech Recognition</a:t>
            </a:r>
            <a:endParaRPr lang="en-US" dirty="0"/>
          </a:p>
        </p:txBody>
      </p:sp>
      <p:sp>
        <p:nvSpPr>
          <p:cNvPr id="3" name="TextBox 2"/>
          <p:cNvSpPr txBox="1"/>
          <p:nvPr/>
        </p:nvSpPr>
        <p:spPr>
          <a:xfrm>
            <a:off x="138454" y="795096"/>
            <a:ext cx="3475500" cy="5339923"/>
          </a:xfrm>
          <a:prstGeom prst="rect">
            <a:avLst/>
          </a:prstGeom>
          <a:noFill/>
        </p:spPr>
        <p:txBody>
          <a:bodyPr wrap="square" lIns="0" tIns="0" rIns="0" bIns="0" rtlCol="0">
            <a:spAutoFit/>
          </a:bodyPr>
          <a:lstStyle/>
          <a:p>
            <a:pPr marL="293688" indent="-293688">
              <a:spcBef>
                <a:spcPts val="600"/>
              </a:spcBef>
              <a:buFont typeface="Arial"/>
              <a:buChar char="•"/>
            </a:pPr>
            <a:r>
              <a:rPr lang="en-US" b="1" dirty="0" smtClean="0">
                <a:latin typeface="Arial"/>
                <a:cs typeface="Arial"/>
              </a:rPr>
              <a:t>Goal </a:t>
            </a:r>
            <a:r>
              <a:rPr lang="en-US" b="1" dirty="0">
                <a:latin typeface="Arial"/>
                <a:cs typeface="Arial"/>
              </a:rPr>
              <a:t>of speech recognition is to map the acoustic data into word </a:t>
            </a:r>
            <a:r>
              <a:rPr lang="en-US" b="1" dirty="0" smtClean="0">
                <a:latin typeface="Arial"/>
                <a:cs typeface="Arial"/>
              </a:rPr>
              <a:t>sequences:</a:t>
            </a:r>
          </a:p>
          <a:p>
            <a:pPr marL="293688" indent="-293688">
              <a:spcBef>
                <a:spcPts val="600"/>
              </a:spcBef>
              <a:buFont typeface="Arial"/>
              <a:buChar char="•"/>
            </a:pPr>
            <a:endParaRPr lang="en-US" b="1" dirty="0" smtClean="0">
              <a:latin typeface="Arial"/>
              <a:cs typeface="Arial"/>
            </a:endParaRPr>
          </a:p>
          <a:p>
            <a:pPr marL="293688" indent="-293688">
              <a:spcBef>
                <a:spcPts val="600"/>
              </a:spcBef>
              <a:buFont typeface="Arial"/>
              <a:buChar char="•"/>
            </a:pPr>
            <a:endParaRPr lang="en-US" b="1" dirty="0">
              <a:latin typeface="Arial"/>
              <a:cs typeface="Arial"/>
            </a:endParaRPr>
          </a:p>
          <a:p>
            <a:pPr marL="293688" indent="-293688">
              <a:spcBef>
                <a:spcPts val="600"/>
              </a:spcBef>
              <a:buFont typeface="Arial"/>
              <a:buChar char="•"/>
            </a:pPr>
            <a:endParaRPr lang="en-US" b="1" dirty="0" smtClean="0">
              <a:latin typeface="Arial"/>
              <a:cs typeface="Arial"/>
            </a:endParaRPr>
          </a:p>
          <a:p>
            <a:pPr marL="293688" indent="-293688">
              <a:spcBef>
                <a:spcPts val="600"/>
              </a:spcBef>
              <a:buFont typeface="Arial"/>
              <a:buChar char="•"/>
            </a:pPr>
            <a:r>
              <a:rPr lang="en-US" b="1" dirty="0">
                <a:latin typeface="Arial"/>
                <a:cs typeface="Arial"/>
              </a:rPr>
              <a:t>In this formulation, P(W|A) is the probability of a </a:t>
            </a:r>
            <a:r>
              <a:rPr lang="en-US" b="1" dirty="0" smtClean="0">
                <a:latin typeface="Arial"/>
                <a:cs typeface="Arial"/>
              </a:rPr>
              <a:t>particular word sequence given acoustic observations. </a:t>
            </a:r>
          </a:p>
          <a:p>
            <a:pPr marL="293688" indent="-293688">
              <a:spcBef>
                <a:spcPts val="600"/>
              </a:spcBef>
              <a:buFont typeface="Arial"/>
              <a:buChar char="•"/>
            </a:pPr>
            <a:r>
              <a:rPr lang="en-US" b="1" dirty="0" smtClean="0">
                <a:latin typeface="Arial"/>
                <a:cs typeface="Arial"/>
              </a:rPr>
              <a:t>P(W</a:t>
            </a:r>
            <a:r>
              <a:rPr lang="en-US" b="1" dirty="0">
                <a:latin typeface="Arial"/>
                <a:cs typeface="Arial"/>
              </a:rPr>
              <a:t>) is the language </a:t>
            </a:r>
            <a:r>
              <a:rPr lang="en-US" b="1" dirty="0" smtClean="0">
                <a:latin typeface="Arial"/>
                <a:cs typeface="Arial"/>
              </a:rPr>
              <a:t>model.</a:t>
            </a:r>
          </a:p>
          <a:p>
            <a:pPr marL="293688" indent="-293688">
              <a:spcBef>
                <a:spcPts val="600"/>
              </a:spcBef>
              <a:buFont typeface="Arial"/>
              <a:buChar char="•"/>
            </a:pPr>
            <a:r>
              <a:rPr lang="en-US" b="1" dirty="0" smtClean="0">
                <a:latin typeface="Arial"/>
                <a:cs typeface="Arial"/>
              </a:rPr>
              <a:t>P(A</a:t>
            </a:r>
            <a:r>
              <a:rPr lang="en-US" b="1" dirty="0">
                <a:latin typeface="Arial"/>
                <a:cs typeface="Arial"/>
              </a:rPr>
              <a:t>) is the probability of the observed acoustic data and usually can be ignored. </a:t>
            </a:r>
            <a:endParaRPr lang="en-US" b="1" dirty="0" smtClean="0">
              <a:latin typeface="Arial"/>
              <a:cs typeface="Arial"/>
            </a:endParaRPr>
          </a:p>
          <a:p>
            <a:pPr marL="293688" indent="-293688">
              <a:spcBef>
                <a:spcPts val="600"/>
              </a:spcBef>
              <a:buFont typeface="Arial"/>
              <a:buChar char="•"/>
            </a:pPr>
            <a:r>
              <a:rPr lang="en-US" b="1" dirty="0" smtClean="0">
                <a:latin typeface="Arial"/>
                <a:cs typeface="Arial"/>
              </a:rPr>
              <a:t>P(A|W</a:t>
            </a:r>
            <a:r>
              <a:rPr lang="en-US" b="1" dirty="0">
                <a:latin typeface="Arial"/>
                <a:cs typeface="Arial"/>
              </a:rPr>
              <a:t>) is the acoustic model. </a:t>
            </a:r>
            <a:endParaRPr lang="en-US" b="1" dirty="0" smtClean="0">
              <a:latin typeface="Arial"/>
              <a:cs typeface="Arial"/>
            </a:endParaRPr>
          </a:p>
          <a:p>
            <a:pPr marL="293688" indent="-293688">
              <a:buFont typeface="Arial"/>
              <a:buChar char="•"/>
            </a:pPr>
            <a:endParaRPr lang="en-US" sz="2400" b="1" dirty="0" smtClean="0">
              <a:latin typeface="Arial"/>
              <a:cs typeface="Aria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937534306"/>
              </p:ext>
            </p:extLst>
          </p:nvPr>
        </p:nvGraphicFramePr>
        <p:xfrm>
          <a:off x="858838" y="1833562"/>
          <a:ext cx="2690855" cy="729333"/>
        </p:xfrm>
        <a:graphic>
          <a:graphicData uri="http://schemas.openxmlformats.org/presentationml/2006/ole">
            <mc:AlternateContent xmlns:mc="http://schemas.openxmlformats.org/markup-compatibility/2006">
              <mc:Choice xmlns:v="urn:schemas-microsoft-com:vml" Requires="v">
                <p:oleObj spid="_x0000_s47234" name="Equation" r:id="rId3" imgW="1638300" imgH="444500" progId="Equation.DSMT4">
                  <p:embed/>
                </p:oleObj>
              </mc:Choice>
              <mc:Fallback>
                <p:oleObj name="Equation" r:id="rId3" imgW="1638300" imgH="444500" progId="Equation.DSMT4">
                  <p:embed/>
                  <p:pic>
                    <p:nvPicPr>
                      <p:cNvPr id="0" name=""/>
                      <p:cNvPicPr/>
                      <p:nvPr/>
                    </p:nvPicPr>
                    <p:blipFill>
                      <a:blip r:embed="rId4"/>
                      <a:stretch>
                        <a:fillRect/>
                      </a:stretch>
                    </p:blipFill>
                    <p:spPr>
                      <a:xfrm>
                        <a:off x="858838" y="1833562"/>
                        <a:ext cx="2690855" cy="729333"/>
                      </a:xfrm>
                      <a:prstGeom prst="rect">
                        <a:avLst/>
                      </a:prstGeom>
                    </p:spPr>
                  </p:pic>
                </p:oleObj>
              </mc:Fallback>
            </mc:AlternateContent>
          </a:graphicData>
        </a:graphic>
      </p:graphicFrame>
      <p:grpSp>
        <p:nvGrpSpPr>
          <p:cNvPr id="8" name="Group 7"/>
          <p:cNvGrpSpPr/>
          <p:nvPr/>
        </p:nvGrpSpPr>
        <p:grpSpPr>
          <a:xfrm>
            <a:off x="4243615" y="827834"/>
            <a:ext cx="3509468" cy="3705530"/>
            <a:chOff x="1639381" y="791308"/>
            <a:chExt cx="5566091" cy="5574323"/>
          </a:xfrm>
        </p:grpSpPr>
        <p:pic>
          <p:nvPicPr>
            <p:cNvPr id="9" name="Picture 8"/>
            <p:cNvPicPr/>
            <p:nvPr/>
          </p:nvPicPr>
          <p:blipFill>
            <a:blip r:embed="rId5"/>
            <a:srcRect/>
            <a:stretch>
              <a:fillRect/>
            </a:stretch>
          </p:blipFill>
          <p:spPr bwMode="auto">
            <a:xfrm>
              <a:off x="1639381" y="791308"/>
              <a:ext cx="5169877" cy="5574323"/>
            </a:xfrm>
            <a:prstGeom prst="rect">
              <a:avLst/>
            </a:prstGeom>
            <a:noFill/>
            <a:ln w="9525">
              <a:noFill/>
              <a:miter lim="800000"/>
              <a:headEnd/>
              <a:tailEnd/>
            </a:ln>
          </p:spPr>
        </p:pic>
        <p:sp>
          <p:nvSpPr>
            <p:cNvPr id="10" name="Oval 9"/>
            <p:cNvSpPr/>
            <p:nvPr/>
          </p:nvSpPr>
          <p:spPr>
            <a:xfrm>
              <a:off x="3675888" y="2983511"/>
              <a:ext cx="3529584" cy="1167865"/>
            </a:xfrm>
            <a:prstGeom prst="ellipse">
              <a:avLst/>
            </a:prstGeom>
            <a:noFill/>
            <a:ln>
              <a:solidFill>
                <a:srgbClr val="FF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4770805"/>
            <a:ext cx="3044273" cy="161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78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with HDP emission </a:t>
            </a:r>
            <a:endParaRPr lang="en-US" dirty="0"/>
          </a:p>
        </p:txBody>
      </p:sp>
      <p:sp>
        <p:nvSpPr>
          <p:cNvPr id="3" name="TextBox 2"/>
          <p:cNvSpPr txBox="1"/>
          <p:nvPr/>
        </p:nvSpPr>
        <p:spPr>
          <a:xfrm>
            <a:off x="228605" y="543557"/>
            <a:ext cx="8640270" cy="4708981"/>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Problem Statement: </a:t>
            </a:r>
          </a:p>
          <a:p>
            <a:pPr marL="342900" lvl="1" indent="-176213">
              <a:spcAft>
                <a:spcPts val="1200"/>
              </a:spcAft>
              <a:buFont typeface="Arial"/>
              <a:buChar char="•"/>
            </a:pPr>
            <a:r>
              <a:rPr lang="en-US" b="1" dirty="0" smtClean="0">
                <a:latin typeface="Arial" pitchFamily="34" charset="0"/>
                <a:cs typeface="Arial" pitchFamily="34" charset="0"/>
              </a:rPr>
              <a:t>In </a:t>
            </a:r>
            <a:r>
              <a:rPr lang="en-US" b="1" dirty="0">
                <a:latin typeface="Arial" pitchFamily="34" charset="0"/>
                <a:cs typeface="Arial" pitchFamily="34" charset="0"/>
              </a:rPr>
              <a:t>many pattern recognition applications involving temporal structure, such as speech processing, a left-to-right topology is preferred or sometimes </a:t>
            </a:r>
            <a:r>
              <a:rPr lang="en-US" b="1" dirty="0" smtClean="0">
                <a:latin typeface="Arial" pitchFamily="34" charset="0"/>
                <a:cs typeface="Arial" pitchFamily="34" charset="0"/>
              </a:rPr>
              <a:t>required.</a:t>
            </a:r>
          </a:p>
          <a:p>
            <a:pPr marL="342900" lvl="1" indent="-176213">
              <a:spcAft>
                <a:spcPts val="1200"/>
              </a:spcAft>
              <a:buFont typeface="Arial"/>
              <a:buChar char="•"/>
            </a:pPr>
            <a:r>
              <a:rPr lang="en-US" b="1" dirty="0" smtClean="0">
                <a:latin typeface="Arial" pitchFamily="34" charset="0"/>
                <a:cs typeface="Arial" pitchFamily="34" charset="0"/>
              </a:rPr>
              <a:t>In </a:t>
            </a:r>
            <a:r>
              <a:rPr lang="en-US" b="1" dirty="0" smtClean="0">
                <a:latin typeface="Arial" pitchFamily="34" charset="0"/>
                <a:cs typeface="Arial" pitchFamily="34" charset="0"/>
              </a:rPr>
              <a:t>speech recognition, a</a:t>
            </a:r>
            <a:r>
              <a:rPr lang="en-US" b="1" dirty="0" smtClean="0">
                <a:latin typeface="Arial" pitchFamily="34" charset="0"/>
                <a:cs typeface="Arial" pitchFamily="34" charset="0"/>
              </a:rPr>
              <a:t>ll </a:t>
            </a:r>
            <a:r>
              <a:rPr lang="en-US" b="1" dirty="0" smtClean="0">
                <a:latin typeface="Arial" pitchFamily="34" charset="0"/>
                <a:cs typeface="Arial" pitchFamily="34" charset="0"/>
              </a:rPr>
              <a:t>units usually use the same topology and the same number of mixtures; i.e. the complexity is fixed for all models.</a:t>
            </a:r>
          </a:p>
          <a:p>
            <a:pPr marL="342900" lvl="1" indent="-176213">
              <a:spcAft>
                <a:spcPts val="1200"/>
              </a:spcAft>
              <a:buFont typeface="Arial"/>
              <a:buChar char="•"/>
            </a:pPr>
            <a:r>
              <a:rPr lang="en-US" b="1" dirty="0" smtClean="0">
                <a:latin typeface="Arial" pitchFamily="34" charset="0"/>
                <a:cs typeface="Arial" pitchFamily="34" charset="0"/>
              </a:rPr>
              <a:t>Given </a:t>
            </a:r>
            <a:r>
              <a:rPr lang="en-US" b="1" dirty="0" smtClean="0">
                <a:latin typeface="Arial" pitchFamily="34" charset="0"/>
                <a:cs typeface="Arial" pitchFamily="34" charset="0"/>
              </a:rPr>
              <a:t>more data, model’s structure will remain the same and only the estimation of the parameters (e.g. means and </a:t>
            </a:r>
            <a:r>
              <a:rPr lang="en-US" b="1" dirty="0" err="1" smtClean="0">
                <a:latin typeface="Arial" pitchFamily="34" charset="0"/>
                <a:cs typeface="Arial" pitchFamily="34" charset="0"/>
              </a:rPr>
              <a:t>covariances</a:t>
            </a:r>
            <a:r>
              <a:rPr lang="en-US" b="1" dirty="0" smtClean="0">
                <a:latin typeface="Arial" pitchFamily="34" charset="0"/>
                <a:cs typeface="Arial" pitchFamily="34" charset="0"/>
              </a:rPr>
              <a:t>) improves.</a:t>
            </a:r>
          </a:p>
          <a:p>
            <a:pPr marL="342900" lvl="1" indent="-176213">
              <a:spcAft>
                <a:spcPts val="1200"/>
              </a:spcAft>
              <a:buFont typeface="Arial"/>
              <a:buChar char="•"/>
            </a:pPr>
            <a:r>
              <a:rPr lang="en-US" b="1" dirty="0" smtClean="0">
                <a:latin typeface="Arial" pitchFamily="34" charset="0"/>
                <a:cs typeface="Arial" pitchFamily="34" charset="0"/>
              </a:rPr>
              <a:t>Different models have different amount of data but their complexity is the same. This means some models are over-trained and some under-trained.</a:t>
            </a:r>
          </a:p>
          <a:p>
            <a:pPr marL="342900" lvl="1" indent="-176213">
              <a:spcAft>
                <a:spcPts val="1200"/>
              </a:spcAft>
              <a:buFont typeface="Arial"/>
              <a:buChar char="•"/>
            </a:pPr>
            <a:r>
              <a:rPr lang="en-US" b="1" dirty="0" smtClean="0">
                <a:latin typeface="Arial" pitchFamily="34" charset="0"/>
                <a:cs typeface="Arial" pitchFamily="34" charset="0"/>
              </a:rPr>
              <a:t>Because of the lack of hierarchical structure, extending the model is heuristic. For example, there is no consensus about sharing data in gender specific modeling. Some prefer to train completely separate models for each group while others use different heuristic methods to share data.</a:t>
            </a:r>
          </a:p>
        </p:txBody>
      </p:sp>
    </p:spTree>
    <p:extLst>
      <p:ext uri="{BB962C8B-B14F-4D97-AF65-F5344CB8AC3E}">
        <p14:creationId xmlns:p14="http://schemas.microsoft.com/office/powerpoint/2010/main" val="10807743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Left-to-Right HDP-HMM </a:t>
            </a:r>
            <a:r>
              <a:rPr lang="en-US" dirty="0"/>
              <a:t>W</a:t>
            </a:r>
            <a:r>
              <a:rPr lang="en-US" dirty="0" smtClean="0"/>
              <a:t>ith HDP Emission </a:t>
            </a:r>
            <a:endParaRPr lang="en-US" dirty="0"/>
          </a:p>
        </p:txBody>
      </p:sp>
      <p:sp>
        <p:nvSpPr>
          <p:cNvPr id="3" name="TextBox 2"/>
          <p:cNvSpPr txBox="1"/>
          <p:nvPr/>
        </p:nvSpPr>
        <p:spPr>
          <a:xfrm>
            <a:off x="182255" y="517799"/>
            <a:ext cx="8640270" cy="6309421"/>
          </a:xfrm>
          <a:prstGeom prst="rect">
            <a:avLst/>
          </a:prstGeom>
          <a:noFill/>
        </p:spPr>
        <p:txBody>
          <a:bodyPr wrap="square" lIns="0" tIns="0" rIns="0" bIns="0" rtlCol="0">
            <a:spAutoFit/>
          </a:bodyPr>
          <a:lstStyle/>
          <a:p>
            <a:pPr marL="166688" indent="-166688">
              <a:spcAft>
                <a:spcPts val="600"/>
              </a:spcAft>
              <a:buFont typeface="Arial"/>
              <a:buChar char="•"/>
            </a:pPr>
            <a:r>
              <a:rPr lang="en-US" sz="2200" b="1" dirty="0" smtClean="0">
                <a:latin typeface="Arial" pitchFamily="34" charset="0"/>
                <a:cs typeface="Arial" pitchFamily="34" charset="0"/>
              </a:rPr>
              <a:t>Relevant Works: </a:t>
            </a:r>
          </a:p>
          <a:p>
            <a:pPr marL="342900" lvl="1" indent="-176213">
              <a:spcAft>
                <a:spcPts val="600"/>
              </a:spcAft>
              <a:buFont typeface="Arial"/>
              <a:buChar char="•"/>
            </a:pPr>
            <a:r>
              <a:rPr lang="en-US" b="1" dirty="0" err="1" smtClean="0">
                <a:latin typeface="Arial" pitchFamily="34" charset="0"/>
                <a:cs typeface="Arial" pitchFamily="34" charset="0"/>
              </a:rPr>
              <a:t>Bourlard</a:t>
            </a:r>
            <a:r>
              <a:rPr lang="en-US" b="1" dirty="0" smtClean="0">
                <a:latin typeface="Arial" pitchFamily="34" charset="0"/>
                <a:cs typeface="Arial" pitchFamily="34" charset="0"/>
              </a:rPr>
              <a:t> </a:t>
            </a:r>
            <a:r>
              <a:rPr lang="en-US" b="1" dirty="0">
                <a:latin typeface="Arial" pitchFamily="34" charset="0"/>
                <a:cs typeface="Arial" pitchFamily="34" charset="0"/>
              </a:rPr>
              <a:t>(1993) and others proposed to replace Gaussian mixture models (GMMs) with a neural network based on a multilayer perceptron (MLP). </a:t>
            </a:r>
            <a:endParaRPr lang="en-US" b="1" dirty="0" smtClean="0">
              <a:latin typeface="Arial" pitchFamily="34" charset="0"/>
              <a:cs typeface="Arial" pitchFamily="34" charset="0"/>
            </a:endParaRPr>
          </a:p>
          <a:p>
            <a:pPr marL="342900" lvl="1" indent="-176213">
              <a:spcAft>
                <a:spcPts val="600"/>
              </a:spcAft>
              <a:buFont typeface="Arial"/>
              <a:buChar char="•"/>
            </a:pPr>
            <a:r>
              <a:rPr lang="en-US" b="1" dirty="0">
                <a:latin typeface="Arial" pitchFamily="34" charset="0"/>
                <a:cs typeface="Arial" pitchFamily="34" charset="0"/>
              </a:rPr>
              <a:t>It was shown that MLPs generate reasonable estimates of a posterior distribution of an output class conditioned on the input </a:t>
            </a:r>
            <a:r>
              <a:rPr lang="en-US" b="1" dirty="0" smtClean="0">
                <a:latin typeface="Arial" pitchFamily="34" charset="0"/>
                <a:cs typeface="Arial" pitchFamily="34" charset="0"/>
              </a:rPr>
              <a:t>patterns.</a:t>
            </a:r>
          </a:p>
          <a:p>
            <a:pPr marL="342900" lvl="1" indent="-176213">
              <a:spcAft>
                <a:spcPts val="600"/>
              </a:spcAft>
              <a:buFont typeface="Arial"/>
              <a:buChar char="•"/>
            </a:pPr>
            <a:r>
              <a:rPr lang="en-US" b="1" dirty="0">
                <a:latin typeface="Arial" pitchFamily="34" charset="0"/>
                <a:cs typeface="Arial" pitchFamily="34" charset="0"/>
              </a:rPr>
              <a:t>This hybrid HMM-MLP system works slightly better than traditional HMM-GMMs, but the gain was not significant </a:t>
            </a:r>
            <a:r>
              <a:rPr lang="en-US" b="1" dirty="0" smtClean="0">
                <a:latin typeface="Arial" pitchFamily="34" charset="0"/>
                <a:cs typeface="Arial" pitchFamily="34" charset="0"/>
              </a:rPr>
              <a:t>.</a:t>
            </a:r>
          </a:p>
          <a:p>
            <a:pPr marL="342900" lvl="1" indent="-176213">
              <a:spcAft>
                <a:spcPts val="600"/>
              </a:spcAft>
              <a:buFont typeface="Arial"/>
              <a:buChar char="•"/>
            </a:pPr>
            <a:r>
              <a:rPr lang="en-US" b="1" dirty="0">
                <a:latin typeface="Arial" pitchFamily="34" charset="0"/>
                <a:cs typeface="Arial" pitchFamily="34" charset="0"/>
              </a:rPr>
              <a:t>Another example of this approach is reported in (</a:t>
            </a:r>
            <a:r>
              <a:rPr lang="en-US" b="1" dirty="0" err="1">
                <a:latin typeface="Arial" pitchFamily="34" charset="0"/>
                <a:cs typeface="Arial" pitchFamily="34" charset="0"/>
              </a:rPr>
              <a:t>Lefèvre</a:t>
            </a:r>
            <a:r>
              <a:rPr lang="en-US" b="1" dirty="0">
                <a:latin typeface="Arial" pitchFamily="34" charset="0"/>
                <a:cs typeface="Arial" pitchFamily="34" charset="0"/>
              </a:rPr>
              <a:t>, 2003) and (Shang, 2009) where nonparametric density </a:t>
            </a:r>
            <a:r>
              <a:rPr lang="en-US" b="1" dirty="0" smtClean="0">
                <a:latin typeface="Arial" pitchFamily="34" charset="0"/>
                <a:cs typeface="Arial" pitchFamily="34" charset="0"/>
              </a:rPr>
              <a:t>estimators (e.g. kernel methods) </a:t>
            </a:r>
            <a:r>
              <a:rPr lang="en-US" b="1" dirty="0">
                <a:latin typeface="Arial" pitchFamily="34" charset="0"/>
                <a:cs typeface="Arial" pitchFamily="34" charset="0"/>
              </a:rPr>
              <a:t>have been used to </a:t>
            </a:r>
            <a:r>
              <a:rPr lang="en-US" b="1" dirty="0" smtClean="0">
                <a:latin typeface="Arial" pitchFamily="34" charset="0"/>
                <a:cs typeface="Arial" pitchFamily="34" charset="0"/>
              </a:rPr>
              <a:t>replace GMMs.</a:t>
            </a:r>
            <a:endParaRPr lang="en-US" b="1" dirty="0">
              <a:latin typeface="Arial" pitchFamily="34" charset="0"/>
              <a:cs typeface="Arial" pitchFamily="34" charset="0"/>
            </a:endParaRPr>
          </a:p>
          <a:p>
            <a:pPr marL="342900" lvl="1" indent="-176213">
              <a:spcAft>
                <a:spcPts val="600"/>
              </a:spcAft>
              <a:buFont typeface="Arial"/>
              <a:buChar char="•"/>
            </a:pPr>
            <a:r>
              <a:rPr lang="en-US" b="1" dirty="0" err="1">
                <a:latin typeface="Arial" pitchFamily="34" charset="0"/>
                <a:cs typeface="Arial" pitchFamily="34" charset="0"/>
              </a:rPr>
              <a:t>Henter</a:t>
            </a:r>
            <a:r>
              <a:rPr lang="en-US" b="1" dirty="0">
                <a:latin typeface="Arial" pitchFamily="34" charset="0"/>
                <a:cs typeface="Arial" pitchFamily="34" charset="0"/>
              </a:rPr>
              <a:t> et al. (2012) introduced a new model named a Gaussian process dynamical model (GPDM) to completely replace HMMs in acoustic modeling. This model is used only in speech synthesis and as of now </a:t>
            </a:r>
            <a:r>
              <a:rPr lang="en-US" b="1" dirty="0" smtClean="0">
                <a:latin typeface="Arial" pitchFamily="34" charset="0"/>
                <a:cs typeface="Arial" pitchFamily="34" charset="0"/>
              </a:rPr>
              <a:t>lacks </a:t>
            </a:r>
            <a:r>
              <a:rPr lang="en-US" b="1" dirty="0">
                <a:latin typeface="Arial" pitchFamily="34" charset="0"/>
                <a:cs typeface="Arial" pitchFamily="34" charset="0"/>
              </a:rPr>
              <a:t>a corresponding recognition algorithm</a:t>
            </a:r>
            <a:r>
              <a:rPr lang="en-US" b="1" dirty="0" smtClean="0">
                <a:latin typeface="Arial" pitchFamily="34" charset="0"/>
                <a:cs typeface="Arial" pitchFamily="34" charset="0"/>
              </a:rPr>
              <a:t>.</a:t>
            </a:r>
          </a:p>
          <a:p>
            <a:pPr marL="342900" lvl="1" indent="-176213">
              <a:spcAft>
                <a:spcPts val="600"/>
              </a:spcAft>
              <a:buFont typeface="Arial"/>
              <a:buChar char="•"/>
            </a:pPr>
            <a:r>
              <a:rPr lang="en-US" b="1" dirty="0">
                <a:latin typeface="Arial" pitchFamily="34" charset="0"/>
                <a:cs typeface="Arial" pitchFamily="34" charset="0"/>
              </a:rPr>
              <a:t>T</a:t>
            </a:r>
            <a:r>
              <a:rPr lang="en-US" b="1" dirty="0" smtClean="0">
                <a:latin typeface="Arial" pitchFamily="34" charset="0"/>
                <a:cs typeface="Arial" pitchFamily="34" charset="0"/>
              </a:rPr>
              <a:t>he above efforts can be classified as nonparametric non-Bayesian approaches.</a:t>
            </a:r>
          </a:p>
          <a:p>
            <a:pPr marL="342900" lvl="1" indent="-176213">
              <a:spcAft>
                <a:spcPts val="600"/>
              </a:spcAft>
              <a:buFont typeface="Arial"/>
              <a:buChar char="•"/>
            </a:pPr>
            <a:r>
              <a:rPr lang="en-US" b="1" dirty="0" smtClean="0">
                <a:latin typeface="Arial" pitchFamily="34" charset="0"/>
                <a:cs typeface="Arial" pitchFamily="34" charset="0"/>
              </a:rPr>
              <a:t>Each of these approaches were proposed to model the emission distributions using a nonparametric method but they did not address the model topology problem. </a:t>
            </a:r>
            <a:endParaRPr lang="en-US" b="1" dirty="0">
              <a:latin typeface="Arial" pitchFamily="34" charset="0"/>
              <a:cs typeface="Arial" pitchFamily="34" charset="0"/>
            </a:endParaRPr>
          </a:p>
          <a:p>
            <a:pPr marL="750888" lvl="1" indent="-293688">
              <a:buFont typeface="Arial"/>
              <a:buChar char="•"/>
            </a:pPr>
            <a:endParaRPr lang="en-US" sz="2400" b="1" dirty="0" smtClean="0">
              <a:latin typeface="Arial" pitchFamily="34" charset="0"/>
              <a:cs typeface="Arial" pitchFamily="34" charset="0"/>
            </a:endParaRPr>
          </a:p>
        </p:txBody>
      </p:sp>
    </p:spTree>
    <p:extLst>
      <p:ext uri="{BB962C8B-B14F-4D97-AF65-F5344CB8AC3E}">
        <p14:creationId xmlns:p14="http://schemas.microsoft.com/office/powerpoint/2010/main" val="1954098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82255" y="623164"/>
            <a:ext cx="8640270" cy="5232202"/>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LR-HDP-HMM with HDP Emission: </a:t>
            </a:r>
            <a:endParaRPr lang="en-US" sz="2200" b="1" dirty="0" smtClean="0">
              <a:latin typeface="Arial" pitchFamily="34" charset="0"/>
              <a:cs typeface="Arial" pitchFamily="34" charset="0"/>
            </a:endParaRPr>
          </a:p>
          <a:p>
            <a:pPr marL="398463" lvl="1" indent="-233363">
              <a:spcAft>
                <a:spcPts val="1200"/>
              </a:spcAft>
              <a:buFont typeface="Wingdings" charset="2"/>
              <a:buChar char="§"/>
            </a:pPr>
            <a:r>
              <a:rPr lang="en-US" sz="2200" b="1" dirty="0" smtClean="0">
                <a:latin typeface="Arial" pitchFamily="34" charset="0"/>
                <a:cs typeface="Arial" pitchFamily="34" charset="0"/>
              </a:rPr>
              <a:t>The proposed model </a:t>
            </a:r>
            <a:r>
              <a:rPr lang="en-US" sz="2200" b="1" dirty="0" smtClean="0">
                <a:latin typeface="Arial" pitchFamily="34" charset="0"/>
                <a:cs typeface="Arial" pitchFamily="34" charset="0"/>
              </a:rPr>
              <a:t>address </a:t>
            </a:r>
            <a:r>
              <a:rPr lang="en-US" sz="2200" b="1" dirty="0" smtClean="0">
                <a:latin typeface="Arial" pitchFamily="34" charset="0"/>
                <a:cs typeface="Arial" pitchFamily="34" charset="0"/>
              </a:rPr>
              <a:t>both topology and  emission distribution modeling problems.</a:t>
            </a:r>
          </a:p>
          <a:p>
            <a:pPr marL="398463" lvl="1" indent="-233363">
              <a:spcAft>
                <a:spcPts val="1200"/>
              </a:spcAft>
              <a:buFont typeface="Wingdings" charset="2"/>
              <a:buChar char="§"/>
            </a:pPr>
            <a:r>
              <a:rPr lang="en-US" sz="2200" b="1" dirty="0">
                <a:latin typeface="Arial" pitchFamily="34" charset="0"/>
                <a:cs typeface="Arial" pitchFamily="34" charset="0"/>
              </a:rPr>
              <a:t>Based on </a:t>
            </a:r>
            <a:r>
              <a:rPr lang="en-US" sz="2200" b="1" dirty="0" smtClean="0">
                <a:latin typeface="Arial" pitchFamily="34" charset="0"/>
                <a:cs typeface="Arial" pitchFamily="34" charset="0"/>
              </a:rPr>
              <a:t>well-defined </a:t>
            </a:r>
            <a:r>
              <a:rPr lang="en-US" sz="2200" b="1" dirty="0">
                <a:latin typeface="Arial" pitchFamily="34" charset="0"/>
                <a:cs typeface="Arial" pitchFamily="34" charset="0"/>
              </a:rPr>
              <a:t>HDP-HMM Model.</a:t>
            </a:r>
          </a:p>
          <a:p>
            <a:pPr marL="398463" lvl="1" indent="-233363">
              <a:spcAft>
                <a:spcPts val="1200"/>
              </a:spcAft>
              <a:buFont typeface="Wingdings" charset="2"/>
              <a:buChar char="§"/>
            </a:pPr>
            <a:r>
              <a:rPr lang="en-US" sz="2200" b="1" dirty="0">
                <a:latin typeface="Arial" pitchFamily="34" charset="0"/>
                <a:cs typeface="Arial" pitchFamily="34" charset="0"/>
              </a:rPr>
              <a:t>Three new features are introduced:</a:t>
            </a:r>
          </a:p>
          <a:p>
            <a:pPr marL="630238" lvl="2" indent="-287338">
              <a:spcAft>
                <a:spcPts val="600"/>
              </a:spcAft>
              <a:buFont typeface="+mj-lt"/>
              <a:buAutoNum type="arabicPeriod"/>
            </a:pPr>
            <a:r>
              <a:rPr lang="en-US" b="1" dirty="0" smtClean="0">
                <a:latin typeface="Arial" pitchFamily="34" charset="0"/>
                <a:cs typeface="Arial" pitchFamily="34" charset="0"/>
              </a:rPr>
              <a:t>HDP-HMM is an ergodic model. We extend the definition to a left-to-right topology. </a:t>
            </a:r>
          </a:p>
          <a:p>
            <a:pPr marL="630238" lvl="2" indent="-287338">
              <a:spcAft>
                <a:spcPts val="600"/>
              </a:spcAft>
              <a:buFont typeface="+mj-lt"/>
              <a:buAutoNum type="arabicPeriod"/>
            </a:pPr>
            <a:r>
              <a:rPr lang="en-US" b="1" dirty="0" smtClean="0">
                <a:latin typeface="Arial" pitchFamily="34" charset="0"/>
                <a:cs typeface="Arial" pitchFamily="34" charset="0"/>
              </a:rPr>
              <a:t>HDP-HMM uses DPM to model emissions for each state. Our </a:t>
            </a:r>
            <a:r>
              <a:rPr lang="en-US" b="1" dirty="0" smtClean="0">
                <a:latin typeface="Arial" pitchFamily="34" charset="0"/>
                <a:cs typeface="Arial" pitchFamily="34" charset="0"/>
              </a:rPr>
              <a:t>model uses </a:t>
            </a:r>
            <a:r>
              <a:rPr lang="en-US" b="1" dirty="0" smtClean="0">
                <a:latin typeface="Arial" pitchFamily="34" charset="0"/>
                <a:cs typeface="Arial" pitchFamily="34" charset="0"/>
              </a:rPr>
              <a:t>HDP to model the emissions. In this manner we allow components of emission distributions to be shared within a HMM. This is particularly important for left-to-right models where the number of discovered states is usually more than an ergodic HMM. As a result we have fewer data points associated with each state.</a:t>
            </a:r>
          </a:p>
          <a:p>
            <a:pPr marL="630238" lvl="2" indent="-287338">
              <a:buFont typeface="+mj-lt"/>
              <a:buAutoNum type="arabicPeriod"/>
            </a:pPr>
            <a:r>
              <a:rPr lang="en-US" b="1" dirty="0" smtClean="0">
                <a:latin typeface="Arial" pitchFamily="34" charset="0"/>
                <a:cs typeface="Arial" pitchFamily="34" charset="0"/>
              </a:rPr>
              <a:t>Non-emitting “initial</a:t>
            </a:r>
            <a:r>
              <a:rPr lang="en-US" b="1" dirty="0" smtClean="0">
                <a:latin typeface="Arial" pitchFamily="34" charset="0"/>
                <a:cs typeface="Arial" pitchFamily="34" charset="0"/>
              </a:rPr>
              <a:t>” and “final” states </a:t>
            </a:r>
            <a:r>
              <a:rPr lang="en-US" b="1" dirty="0" smtClean="0">
                <a:latin typeface="Arial" pitchFamily="34" charset="0"/>
                <a:cs typeface="Arial" pitchFamily="34" charset="0"/>
              </a:rPr>
              <a:t>are  </a:t>
            </a:r>
            <a:r>
              <a:rPr lang="en-US" b="1" dirty="0" smtClean="0">
                <a:latin typeface="Arial" pitchFamily="34" charset="0"/>
                <a:cs typeface="Arial" pitchFamily="34" charset="0"/>
              </a:rPr>
              <a:t>included in the final definition. </a:t>
            </a:r>
          </a:p>
        </p:txBody>
      </p:sp>
    </p:spTree>
    <p:extLst>
      <p:ext uri="{BB962C8B-B14F-4D97-AF65-F5344CB8AC3E}">
        <p14:creationId xmlns:p14="http://schemas.microsoft.com/office/powerpoint/2010/main" val="12615293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191525" y="633710"/>
            <a:ext cx="8640270" cy="4431983"/>
          </a:xfrm>
          <a:prstGeom prst="rect">
            <a:avLst/>
          </a:prstGeom>
          <a:noFill/>
        </p:spPr>
        <p:txBody>
          <a:bodyPr wrap="square" lIns="0" tIns="0" rIns="0" bIns="0" rtlCol="0">
            <a:spAutoFit/>
          </a:bodyPr>
          <a:lstStyle/>
          <a:p>
            <a:pPr marL="166688" indent="-166688">
              <a:spcAft>
                <a:spcPts val="1200"/>
              </a:spcAft>
              <a:buFont typeface="Arial"/>
              <a:buChar char="•"/>
            </a:pPr>
            <a:r>
              <a:rPr lang="en-US" sz="2200" b="1" dirty="0" smtClean="0">
                <a:latin typeface="Arial" pitchFamily="34" charset="0"/>
                <a:cs typeface="Arial" pitchFamily="34" charset="0"/>
              </a:rPr>
              <a:t>LR HDP-HMM (cont</a:t>
            </a:r>
            <a:r>
              <a:rPr lang="en-US" sz="2200" b="1" dirty="0" smtClean="0">
                <a:latin typeface="Arial" pitchFamily="34" charset="0"/>
                <a:cs typeface="Arial" pitchFamily="34" charset="0"/>
              </a:rPr>
              <a:t>.):</a:t>
            </a:r>
          </a:p>
          <a:p>
            <a:pPr marL="342900" lvl="1" indent="-176213">
              <a:spcAft>
                <a:spcPts val="1200"/>
              </a:spcAft>
              <a:buFont typeface="Arial"/>
              <a:buChar char="•"/>
            </a:pPr>
            <a:r>
              <a:rPr lang="en-US" b="1" dirty="0" smtClean="0">
                <a:latin typeface="Arial" pitchFamily="34" charset="0"/>
                <a:cs typeface="Arial" pitchFamily="34" charset="0"/>
              </a:rPr>
              <a:t>A new inference algorithm based on a block</a:t>
            </a:r>
            <a:r>
              <a:rPr lang="en-US" b="1" dirty="0">
                <a:latin typeface="Arial" pitchFamily="34" charset="0"/>
                <a:cs typeface="Arial" pitchFamily="34" charset="0"/>
              </a:rPr>
              <a:t> </a:t>
            </a:r>
            <a:r>
              <a:rPr lang="en-US" b="1" dirty="0" smtClean="0">
                <a:latin typeface="Arial" pitchFamily="34" charset="0"/>
                <a:cs typeface="Arial" pitchFamily="34" charset="0"/>
              </a:rPr>
              <a:t>sampler </a:t>
            </a:r>
            <a:r>
              <a:rPr lang="en-US" b="1" dirty="0" smtClean="0">
                <a:latin typeface="Arial" pitchFamily="34" charset="0"/>
                <a:cs typeface="Arial" pitchFamily="34" charset="0"/>
              </a:rPr>
              <a:t>has been </a:t>
            </a:r>
            <a:r>
              <a:rPr lang="en-US" b="1" dirty="0" smtClean="0">
                <a:latin typeface="Arial" pitchFamily="34" charset="0"/>
                <a:cs typeface="Arial" pitchFamily="34" charset="0"/>
              </a:rPr>
              <a:t>derived. </a:t>
            </a:r>
          </a:p>
          <a:p>
            <a:pPr marL="342900" lvl="1" indent="-176213">
              <a:spcAft>
                <a:spcPts val="1200"/>
              </a:spcAft>
              <a:buFont typeface="Arial"/>
              <a:buChar char="•"/>
            </a:pPr>
            <a:r>
              <a:rPr lang="en-US" b="1" dirty="0" smtClean="0">
                <a:latin typeface="Arial" pitchFamily="34" charset="0"/>
                <a:cs typeface="Arial" pitchFamily="34" charset="0"/>
              </a:rPr>
              <a:t>The new </a:t>
            </a:r>
            <a:r>
              <a:rPr lang="en-US" b="1" dirty="0" smtClean="0">
                <a:latin typeface="Arial" pitchFamily="34" charset="0"/>
                <a:cs typeface="Arial" pitchFamily="34" charset="0"/>
              </a:rPr>
              <a:t>model </a:t>
            </a:r>
            <a:r>
              <a:rPr lang="en-US" b="1" dirty="0" smtClean="0">
                <a:latin typeface="Arial" pitchFamily="34" charset="0"/>
                <a:cs typeface="Arial" pitchFamily="34" charset="0"/>
              </a:rPr>
              <a:t>is </a:t>
            </a:r>
            <a:r>
              <a:rPr lang="en-US" b="1" dirty="0" smtClean="0">
                <a:latin typeface="Arial" pitchFamily="34" charset="0"/>
                <a:cs typeface="Arial" pitchFamily="34" charset="0"/>
              </a:rPr>
              <a:t>more accurate and does not have some of the intrinsic problems of parametric HMMs (e.g. over-trained and under-trained models).</a:t>
            </a:r>
          </a:p>
          <a:p>
            <a:pPr marL="342900" lvl="1" indent="-176213">
              <a:spcAft>
                <a:spcPts val="1200"/>
              </a:spcAft>
              <a:buFont typeface="Arial"/>
              <a:buChar char="•"/>
            </a:pPr>
            <a:r>
              <a:rPr lang="en-US" b="1" dirty="0" smtClean="0">
                <a:latin typeface="Arial" pitchFamily="34" charset="0"/>
                <a:cs typeface="Arial" pitchFamily="34" charset="0"/>
              </a:rPr>
              <a:t>The hierarchical definition of the model within the Bayesian framework make it relatively easy to solve problems such as sharing data among related models (e.g. models of the same phoneme for different cluster of speakers). </a:t>
            </a:r>
            <a:endParaRPr lang="en-US" b="1" dirty="0">
              <a:latin typeface="Arial" pitchFamily="34" charset="0"/>
              <a:cs typeface="Arial" pitchFamily="34" charset="0"/>
            </a:endParaRPr>
          </a:p>
          <a:p>
            <a:pPr marL="342900" lvl="1" indent="-176213">
              <a:spcAft>
                <a:spcPts val="1200"/>
              </a:spcAft>
              <a:buFont typeface="Arial"/>
              <a:buChar char="•"/>
            </a:pPr>
            <a:r>
              <a:rPr lang="en-US" b="1" dirty="0" smtClean="0">
                <a:latin typeface="Arial" pitchFamily="34" charset="0"/>
                <a:cs typeface="Arial" pitchFamily="34" charset="0"/>
              </a:rPr>
              <a:t>we have shown that the computation time for  HDP-HMM with HDP emissions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 while for HDP-HMM with DPM emissions it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a:t>
            </a:r>
          </a:p>
          <a:p>
            <a:pPr marL="342900" lvl="1" indent="-176213">
              <a:spcAft>
                <a:spcPts val="1200"/>
              </a:spcAft>
              <a:buFont typeface="Arial"/>
              <a:buChar char="•"/>
            </a:pPr>
            <a:r>
              <a:rPr lang="en-US" b="1" dirty="0" smtClean="0">
                <a:latin typeface="Arial" pitchFamily="34" charset="0"/>
                <a:cs typeface="Arial" pitchFamily="34" charset="0"/>
              </a:rPr>
              <a:t>This means  HDP-HMM/HDPM is more scalable  when increasing  the maximum bound on complexity of a model.</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9801507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228605" y="633710"/>
            <a:ext cx="8640270" cy="707886"/>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Definition:</a:t>
            </a:r>
          </a:p>
          <a:p>
            <a:r>
              <a:rPr lang="en-US" sz="2400" b="1" dirty="0" smtClean="0">
                <a:latin typeface="Arial" pitchFamily="34" charset="0"/>
                <a:cs typeface="Arial" pitchFamily="34" charset="0"/>
              </a:rPr>
              <a:t> </a:t>
            </a:r>
          </a:p>
        </p:txBody>
      </p:sp>
      <p:graphicFrame>
        <p:nvGraphicFramePr>
          <p:cNvPr id="5" name="Object 4"/>
          <p:cNvGraphicFramePr>
            <a:graphicFrameLocks noChangeAspect="1"/>
          </p:cNvGraphicFramePr>
          <p:nvPr>
            <p:extLst>
              <p:ext uri="{D42A27DB-BD31-4B8C-83A1-F6EECF244321}">
                <p14:modId xmlns:p14="http://schemas.microsoft.com/office/powerpoint/2010/main" val="3850386104"/>
              </p:ext>
            </p:extLst>
          </p:nvPr>
        </p:nvGraphicFramePr>
        <p:xfrm>
          <a:off x="695632" y="1467908"/>
          <a:ext cx="3494230" cy="4270148"/>
        </p:xfrm>
        <a:graphic>
          <a:graphicData uri="http://schemas.openxmlformats.org/presentationml/2006/ole">
            <mc:AlternateContent xmlns:mc="http://schemas.openxmlformats.org/markup-compatibility/2006">
              <mc:Choice xmlns:v="urn:schemas-microsoft-com:vml" Requires="v">
                <p:oleObj spid="_x0000_s33942" name="Equation" r:id="rId3" imgW="2120760" imgH="2590560" progId="Equation.DSMT4">
                  <p:embed/>
                </p:oleObj>
              </mc:Choice>
              <mc:Fallback>
                <p:oleObj name="Equation" r:id="rId3" imgW="2120760" imgH="25905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632" y="1467908"/>
                        <a:ext cx="3494230" cy="4270148"/>
                      </a:xfrm>
                      <a:prstGeom prst="rect">
                        <a:avLst/>
                      </a:prstGeom>
                      <a:noFill/>
                      <a:ln>
                        <a:noFill/>
                      </a:ln>
                    </p:spPr>
                  </p:pic>
                </p:oleObj>
              </mc:Fallback>
            </mc:AlternateContent>
          </a:graphicData>
        </a:graphic>
      </p:graphicFrame>
      <p:pic>
        <p:nvPicPr>
          <p:cNvPr id="33808"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281" y="1771618"/>
            <a:ext cx="4544594" cy="309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189862" y="645079"/>
            <a:ext cx="2552622" cy="430887"/>
          </a:xfrm>
          <a:prstGeom prst="rect">
            <a:avLst/>
          </a:prstGeom>
          <a:noFill/>
        </p:spPr>
        <p:txBody>
          <a:bodyPr wrap="none" rtlCol="0">
            <a:spAutoFit/>
          </a:bodyPr>
          <a:lstStyle/>
          <a:p>
            <a:pPr marL="166688" indent="-166688">
              <a:buFont typeface="Arial" pitchFamily="34" charset="0"/>
              <a:buChar char="•"/>
            </a:pPr>
            <a:r>
              <a:rPr lang="en-US" sz="2200" b="1" dirty="0" smtClean="0">
                <a:latin typeface="Arial" pitchFamily="34" charset="0"/>
                <a:cs typeface="Arial" pitchFamily="34" charset="0"/>
              </a:rPr>
              <a:t>Graphical Model</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18040314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a:t>Left-to-Right HDP-HMM With HDP Emission </a:t>
            </a:r>
          </a:p>
        </p:txBody>
      </p:sp>
      <p:sp>
        <p:nvSpPr>
          <p:cNvPr id="3" name="TextBox 2"/>
          <p:cNvSpPr txBox="1"/>
          <p:nvPr/>
        </p:nvSpPr>
        <p:spPr>
          <a:xfrm>
            <a:off x="228604" y="633710"/>
            <a:ext cx="8181299" cy="5139869"/>
          </a:xfrm>
          <a:prstGeom prst="rect">
            <a:avLst/>
          </a:prstGeom>
          <a:noFill/>
        </p:spPr>
        <p:txBody>
          <a:bodyPr wrap="square" lIns="0" tIns="0" rIns="0" bIns="0" rtlCol="0">
            <a:spAutoFit/>
          </a:bodyPr>
          <a:lstStyle/>
          <a:p>
            <a:pPr marL="166688" indent="-166688">
              <a:buFont typeface="Arial" pitchFamily="34" charset="0"/>
              <a:buChar char="•"/>
            </a:pPr>
            <a:r>
              <a:rPr lang="en-US" sz="2200" b="1" dirty="0" smtClean="0">
                <a:latin typeface="Arial" pitchFamily="34" charset="0"/>
                <a:cs typeface="Arial" pitchFamily="34" charset="0"/>
              </a:rPr>
              <a:t>Adding none-emitting states:</a:t>
            </a:r>
          </a:p>
          <a:p>
            <a:pPr marL="166688" indent="-166688">
              <a:buFont typeface="Arial" pitchFamily="34" charset="0"/>
              <a:buChar char="•"/>
            </a:pPr>
            <a:r>
              <a:rPr lang="en-US" b="1" dirty="0" smtClean="0">
                <a:latin typeface="Arial" pitchFamily="34" charset="0"/>
                <a:cs typeface="Arial" pitchFamily="34" charset="0"/>
              </a:rPr>
              <a:t>Inference algorithm estimate the probability of self-transitions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 and transition to other emitting states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 but each state can also transit to a none-emitting state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a:t>
            </a:r>
          </a:p>
          <a:p>
            <a:pPr marL="166688" indent="-166688">
              <a:buFont typeface="Arial" pitchFamily="34" charset="0"/>
              <a:buChar char="•"/>
            </a:pPr>
            <a:r>
              <a:rPr lang="en-US" b="1" dirty="0" smtClean="0">
                <a:latin typeface="Arial" pitchFamily="34" charset="0"/>
                <a:cs typeface="Arial" pitchFamily="34" charset="0"/>
              </a:rPr>
              <a:t>Since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i="1" dirty="0" smtClean="0">
                <a:latin typeface="Arial" pitchFamily="34" charset="0"/>
                <a:cs typeface="Arial" pitchFamily="34" charset="0"/>
              </a:rPr>
              <a:t> = 1 </a:t>
            </a:r>
            <a:r>
              <a:rPr lang="en-US" b="1" dirty="0" smtClean="0">
                <a:latin typeface="Arial" pitchFamily="34" charset="0"/>
                <a:cs typeface="Arial" pitchFamily="34" charset="0"/>
              </a:rPr>
              <a:t>we can re-estimate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1</a:t>
            </a:r>
            <a:r>
              <a:rPr lang="en-US" b="1" dirty="0" smtClean="0">
                <a:latin typeface="Arial" pitchFamily="34" charset="0"/>
                <a:cs typeface="Arial" pitchFamily="34" charset="0"/>
              </a:rPr>
              <a:t>,</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3</a:t>
            </a:r>
            <a:r>
              <a:rPr lang="en-US" b="1" dirty="0" smtClean="0">
                <a:latin typeface="Arial" pitchFamily="34" charset="0"/>
                <a:cs typeface="Arial" pitchFamily="34" charset="0"/>
              </a:rPr>
              <a:t> by fixing </a:t>
            </a:r>
            <a:r>
              <a:rPr lang="en-US" b="1" i="1" dirty="0" smtClean="0">
                <a:latin typeface="Arial" pitchFamily="34" charset="0"/>
                <a:cs typeface="Arial" pitchFamily="34" charset="0"/>
              </a:rPr>
              <a:t>P</a:t>
            </a:r>
            <a:r>
              <a:rPr lang="en-US" b="1" i="1" baseline="-25000" dirty="0" smtClean="0">
                <a:latin typeface="Arial" pitchFamily="34" charset="0"/>
                <a:cs typeface="Arial" pitchFamily="34" charset="0"/>
              </a:rPr>
              <a:t>2</a:t>
            </a:r>
            <a:r>
              <a:rPr lang="en-US" b="1" dirty="0" smtClean="0">
                <a:latin typeface="Arial" pitchFamily="34" charset="0"/>
                <a:cs typeface="Arial" pitchFamily="34" charset="0"/>
              </a:rPr>
              <a:t>.</a:t>
            </a:r>
          </a:p>
          <a:p>
            <a:pPr marL="166688" indent="-166688">
              <a:buFont typeface="Arial" pitchFamily="34" charset="0"/>
              <a:buChar char="•"/>
            </a:pPr>
            <a:r>
              <a:rPr lang="en-US" b="1" dirty="0" smtClean="0">
                <a:latin typeface="Arial" pitchFamily="34" charset="0"/>
                <a:cs typeface="Arial" pitchFamily="34" charset="0"/>
              </a:rPr>
              <a:t>The Problem is similar to tossing a coin until obtaining a first head (geometric distribution).</a:t>
            </a:r>
          </a:p>
          <a:p>
            <a:pPr marL="166688" indent="-166688">
              <a:buFont typeface="Arial" pitchFamily="34" charset="0"/>
              <a:buChar char="•"/>
            </a:pPr>
            <a:r>
              <a:rPr lang="en-US" b="1" dirty="0" smtClean="0">
                <a:latin typeface="Arial" pitchFamily="34" charset="0"/>
                <a:cs typeface="Arial" pitchFamily="34" charset="0"/>
              </a:rPr>
              <a:t> We have shown that a maximum likelihood (ML) estimation cab be obtained using:</a:t>
            </a:r>
          </a:p>
          <a:p>
            <a:pPr marL="166688" indent="-166688">
              <a:buFont typeface="Arial" pitchFamily="34" charset="0"/>
              <a:buChar char="•"/>
            </a:pPr>
            <a:endParaRPr lang="en-US" b="1" dirty="0">
              <a:latin typeface="Arial" pitchFamily="34" charset="0"/>
              <a:cs typeface="Arial" pitchFamily="34" charset="0"/>
            </a:endParaRPr>
          </a:p>
          <a:p>
            <a:pPr marL="166688" indent="-166688">
              <a:buFont typeface="Arial" pitchFamily="34" charset="0"/>
              <a:buChar char="•"/>
            </a:pPr>
            <a:endParaRPr lang="en-US" b="1" dirty="0" smtClean="0">
              <a:latin typeface="Arial" pitchFamily="34" charset="0"/>
              <a:cs typeface="Arial" pitchFamily="34" charset="0"/>
            </a:endParaRPr>
          </a:p>
          <a:p>
            <a:pPr marL="166688" indent="-166688">
              <a:buFont typeface="Arial" pitchFamily="34" charset="0"/>
              <a:buChar char="•"/>
            </a:pPr>
            <a:endParaRPr lang="en-US" b="1" dirty="0">
              <a:latin typeface="Arial" pitchFamily="34" charset="0"/>
              <a:cs typeface="Arial" pitchFamily="34" charset="0"/>
            </a:endParaRPr>
          </a:p>
          <a:p>
            <a:pPr marL="166688" indent="-166688">
              <a:buFont typeface="Arial" pitchFamily="34" charset="0"/>
              <a:buChar char="•"/>
            </a:pPr>
            <a:endParaRPr lang="en-US" b="1" dirty="0" smtClean="0">
              <a:latin typeface="Arial" pitchFamily="34" charset="0"/>
              <a:cs typeface="Arial" pitchFamily="34" charset="0"/>
            </a:endParaRPr>
          </a:p>
          <a:p>
            <a:pPr marL="166688" indent="-166688">
              <a:buFont typeface="Arial" pitchFamily="34" charset="0"/>
              <a:buChar char="•"/>
            </a:pPr>
            <a:endParaRPr lang="en-US" b="1" dirty="0">
              <a:latin typeface="Arial" pitchFamily="34" charset="0"/>
              <a:cs typeface="Arial" pitchFamily="34" charset="0"/>
            </a:endParaRPr>
          </a:p>
          <a:p>
            <a:pPr marL="166688" indent="-166688">
              <a:buFont typeface="Arial" pitchFamily="34" charset="0"/>
              <a:buChar char="•"/>
            </a:pPr>
            <a:r>
              <a:rPr lang="en-US" b="1" dirty="0" smtClean="0">
                <a:latin typeface="Arial" pitchFamily="34" charset="0"/>
                <a:cs typeface="Arial" pitchFamily="34" charset="0"/>
              </a:rPr>
              <a:t>Where </a:t>
            </a:r>
            <a:r>
              <a:rPr lang="en-US" b="1" i="1" dirty="0" smtClean="0">
                <a:latin typeface="Arial" pitchFamily="34" charset="0"/>
                <a:cs typeface="Arial" pitchFamily="34" charset="0"/>
              </a:rPr>
              <a:t>M</a:t>
            </a:r>
            <a:r>
              <a:rPr lang="en-US" b="1" dirty="0" smtClean="0">
                <a:latin typeface="Arial" pitchFamily="34" charset="0"/>
                <a:cs typeface="Arial" pitchFamily="34" charset="0"/>
              </a:rPr>
              <a:t> is the number examples  in which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is the last state of the model (during the inference) and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i</a:t>
            </a:r>
            <a:r>
              <a:rPr lang="en-US" b="1" dirty="0" smtClean="0">
                <a:latin typeface="Arial" pitchFamily="34" charset="0"/>
                <a:cs typeface="Arial" pitchFamily="34" charset="0"/>
              </a:rPr>
              <a:t> is the number of  self-transitions for state </a:t>
            </a:r>
            <a:r>
              <a:rPr lang="en-US" b="1" i="1" dirty="0" err="1" smtClean="0">
                <a:latin typeface="Arial" pitchFamily="34" charset="0"/>
                <a:cs typeface="Arial" pitchFamily="34" charset="0"/>
              </a:rPr>
              <a:t>i</a:t>
            </a:r>
            <a:r>
              <a:rPr lang="en-US" b="1" dirty="0" smtClean="0">
                <a:latin typeface="Arial" pitchFamily="34" charset="0"/>
                <a:cs typeface="Arial" pitchFamily="34" charset="0"/>
              </a:rPr>
              <a:t>. </a:t>
            </a:r>
            <a:endParaRPr lang="en-US" b="1" dirty="0" smtClean="0">
              <a:latin typeface="Arial" pitchFamily="34" charset="0"/>
              <a:cs typeface="Arial" pitchFamily="34" charset="0"/>
            </a:endParaRPr>
          </a:p>
          <a:p>
            <a:r>
              <a:rPr lang="en-US" sz="2400" b="1" dirty="0" smtClean="0">
                <a:latin typeface="Arial" pitchFamily="34" charset="0"/>
                <a:cs typeface="Arial" pitchFamily="34" charset="0"/>
              </a:rPr>
              <a:t> </a:t>
            </a:r>
            <a:endParaRPr lang="en-US" sz="2400" b="1" dirty="0" smtClean="0">
              <a:latin typeface="Arial" pitchFamily="34" charset="0"/>
              <a:cs typeface="Arial" pitchFamily="34" charset="0"/>
            </a:endParaRPr>
          </a:p>
        </p:txBody>
      </p:sp>
      <p:pic>
        <p:nvPicPr>
          <p:cNvPr id="50178" name="Picture 3"/>
          <p:cNvPicPr>
            <a:picLocks noChangeAspect="1" noChangeArrowheads="1"/>
          </p:cNvPicPr>
          <p:nvPr/>
        </p:nvPicPr>
        <p:blipFill>
          <a:blip r:embed="rId3">
            <a:extLst>
              <a:ext uri="{28A0092B-C50C-407E-A947-70E740481C1C}">
                <a14:useLocalDpi xmlns:a14="http://schemas.microsoft.com/office/drawing/2010/main" val="0"/>
              </a:ext>
            </a:extLst>
          </a:blip>
          <a:srcRect t="10135"/>
          <a:stretch>
            <a:fillRect/>
          </a:stretch>
        </p:blipFill>
        <p:spPr bwMode="auto">
          <a:xfrm>
            <a:off x="2678838" y="5194029"/>
            <a:ext cx="3280829" cy="1442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597625314"/>
              </p:ext>
            </p:extLst>
          </p:nvPr>
        </p:nvGraphicFramePr>
        <p:xfrm>
          <a:off x="4724400" y="3309867"/>
          <a:ext cx="3537829" cy="862885"/>
        </p:xfrm>
        <a:graphic>
          <a:graphicData uri="http://schemas.openxmlformats.org/presentationml/2006/ole">
            <mc:AlternateContent xmlns:mc="http://schemas.openxmlformats.org/markup-compatibility/2006">
              <mc:Choice xmlns:v="urn:schemas-microsoft-com:vml" Requires="v">
                <p:oleObj spid="_x0000_s50217" name="Equation" r:id="rId4" imgW="1562100" imgH="381000" progId="Equation.DSMT4">
                  <p:embed/>
                </p:oleObj>
              </mc:Choice>
              <mc:Fallback>
                <p:oleObj name="Equation" r:id="rId4" imgW="1562100" imgH="381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309867"/>
                        <a:ext cx="3537829" cy="862885"/>
                      </a:xfrm>
                      <a:prstGeom prst="rect">
                        <a:avLst/>
                      </a:prstGeom>
                      <a:noFill/>
                    </p:spPr>
                  </p:pic>
                </p:oleObj>
              </mc:Fallback>
            </mc:AlternateContent>
          </a:graphicData>
        </a:graphic>
      </p:graphicFrame>
      <p:sp>
        <p:nvSpPr>
          <p:cNvPr id="8" name="Rectangle 7"/>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464979218"/>
              </p:ext>
            </p:extLst>
          </p:nvPr>
        </p:nvGraphicFramePr>
        <p:xfrm>
          <a:off x="1027343" y="3203644"/>
          <a:ext cx="1434754" cy="1255410"/>
        </p:xfrm>
        <a:graphic>
          <a:graphicData uri="http://schemas.openxmlformats.org/presentationml/2006/ole">
            <mc:AlternateContent xmlns:mc="http://schemas.openxmlformats.org/markup-compatibility/2006">
              <mc:Choice xmlns:v="urn:schemas-microsoft-com:vml" Requires="v">
                <p:oleObj spid="_x0000_s50218" name="Equation" r:id="rId6" imgW="609336" imgH="533169" progId="Equation.DSMT4">
                  <p:embed/>
                </p:oleObj>
              </mc:Choice>
              <mc:Fallback>
                <p:oleObj name="Equation" r:id="rId6" imgW="609336" imgH="533169" progId="Equation.DSMT4">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7343" y="3203644"/>
                        <a:ext cx="1434754" cy="1255410"/>
                      </a:xfrm>
                      <a:prstGeom prst="rect">
                        <a:avLst/>
                      </a:prstGeom>
                      <a:noFill/>
                    </p:spPr>
                  </p:pic>
                </p:oleObj>
              </mc:Fallback>
            </mc:AlternateContent>
          </a:graphicData>
        </a:graphic>
      </p:graphicFrame>
    </p:spTree>
    <p:extLst>
      <p:ext uri="{BB962C8B-B14F-4D97-AF65-F5344CB8AC3E}">
        <p14:creationId xmlns:p14="http://schemas.microsoft.com/office/powerpoint/2010/main" val="9281693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615827"/>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Toy problem:</a:t>
            </a:r>
          </a:p>
          <a:p>
            <a:pPr marL="166688" indent="-166688">
              <a:spcAft>
                <a:spcPts val="600"/>
              </a:spcAft>
              <a:buFont typeface="Arial"/>
              <a:buChar char="•"/>
            </a:pPr>
            <a:r>
              <a:rPr lang="en-US" b="1" dirty="0">
                <a:latin typeface="Arial" panose="020B0604020202020204" pitchFamily="34" charset="0"/>
                <a:cs typeface="Arial" panose="020B0604020202020204" pitchFamily="34" charset="0"/>
              </a:rPr>
              <a:t>4-state </a:t>
            </a:r>
            <a:r>
              <a:rPr lang="en-US" b="1" dirty="0" smtClean="0">
                <a:latin typeface="Arial" panose="020B0604020202020204" pitchFamily="34" charset="0"/>
                <a:cs typeface="Arial" panose="020B0604020202020204" pitchFamily="34" charset="0"/>
              </a:rPr>
              <a:t>LR-HMM.</a:t>
            </a:r>
          </a:p>
          <a:p>
            <a:pPr marL="166688" indent="-166688">
              <a:spcAft>
                <a:spcPts val="600"/>
              </a:spcAft>
              <a:buFont typeface="Arial"/>
              <a:buChar char="•"/>
            </a:pPr>
            <a:r>
              <a:rPr lang="en-US" b="1" dirty="0">
                <a:latin typeface="Arial" panose="020B0604020202020204" pitchFamily="34" charset="0"/>
                <a:cs typeface="Arial" panose="020B0604020202020204" pitchFamily="34" charset="0"/>
              </a:rPr>
              <a:t>The emission distribution for each state is a GMM with up to three </a:t>
            </a:r>
            <a:r>
              <a:rPr lang="en-US" b="1" dirty="0" smtClean="0">
                <a:latin typeface="Arial" panose="020B0604020202020204" pitchFamily="34" charset="0"/>
                <a:cs typeface="Arial" panose="020B0604020202020204" pitchFamily="34" charset="0"/>
              </a:rPr>
              <a:t>components.</a:t>
            </a:r>
          </a:p>
          <a:p>
            <a:pPr marL="166688" indent="-166688">
              <a:spcAft>
                <a:spcPts val="600"/>
              </a:spcAft>
              <a:buFont typeface="Arial"/>
              <a:buChar char="•"/>
            </a:pPr>
            <a:endParaRPr lang="en-US" b="1" dirty="0">
              <a:latin typeface="Arial" pitchFamily="34" charset="0"/>
              <a:cs typeface="Arial" pitchFamily="34" charset="0"/>
            </a:endParaRPr>
          </a:p>
        </p:txBody>
      </p:sp>
      <p:pic>
        <p:nvPicPr>
          <p:cNvPr id="53250" name="Picture 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89" y="2472744"/>
            <a:ext cx="7260611" cy="351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8959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sp>
        <p:nvSpPr>
          <p:cNvPr id="8" name="Rectangle 7"/>
          <p:cNvSpPr/>
          <p:nvPr/>
        </p:nvSpPr>
        <p:spPr>
          <a:xfrm>
            <a:off x="191525" y="610615"/>
            <a:ext cx="7714375" cy="1815882"/>
          </a:xfrm>
          <a:prstGeom prst="rect">
            <a:avLst/>
          </a:prstGeom>
        </p:spPr>
        <p:txBody>
          <a:bodyPr wrap="square" lIns="0" tIns="0" rIns="0" bIns="0">
            <a:spAutoFit/>
          </a:bodyPr>
          <a:lstStyle/>
          <a:p>
            <a:pPr marL="166688" indent="-166688">
              <a:spcAft>
                <a:spcPts val="600"/>
              </a:spcAft>
              <a:buFont typeface="Arial"/>
              <a:buChar char="•"/>
            </a:pPr>
            <a:r>
              <a:rPr lang="en-US" b="1" dirty="0" smtClean="0">
                <a:latin typeface="Arial" pitchFamily="34" charset="0"/>
                <a:cs typeface="Arial" pitchFamily="34" charset="0"/>
              </a:rPr>
              <a:t>HDP-HMM/DPM  computation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 * </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HDP-HMM/HDPM  inference time is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p>
          <a:p>
            <a:pPr marL="166688" indent="-166688">
              <a:spcAft>
                <a:spcPts val="600"/>
              </a:spcAft>
              <a:buFont typeface="Arial"/>
              <a:buChar char="•"/>
            </a:pPr>
            <a:r>
              <a:rPr lang="en-US" b="1" dirty="0" smtClean="0">
                <a:latin typeface="Arial" pitchFamily="34" charset="0"/>
                <a:cs typeface="Arial" pitchFamily="34" charset="0"/>
              </a:rPr>
              <a:t>Since at each iteration, for HDP-HMM/DPM model, there are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i="1" dirty="0" smtClean="0">
                <a:latin typeface="Arial" pitchFamily="34" charset="0"/>
                <a:cs typeface="Arial" pitchFamily="34" charset="0"/>
              </a:rPr>
              <a:t>*</a:t>
            </a:r>
            <a:r>
              <a:rPr lang="en-US" b="1" i="1" dirty="0" err="1" smtClean="0">
                <a:latin typeface="Arial" pitchFamily="34" charset="0"/>
                <a:cs typeface="Arial" pitchFamily="34" charset="0"/>
              </a:rPr>
              <a:t>K</a:t>
            </a:r>
            <a:r>
              <a:rPr lang="en-US" b="1" i="1" baseline="-25000" dirty="0" err="1" smtClean="0">
                <a:latin typeface="Arial" pitchFamily="34" charset="0"/>
                <a:cs typeface="Arial" pitchFamily="34" charset="0"/>
              </a:rPr>
              <a:t>z</a:t>
            </a:r>
            <a:r>
              <a:rPr lang="en-US" b="1" dirty="0" smtClean="0">
                <a:latin typeface="Arial" pitchFamily="34" charset="0"/>
                <a:cs typeface="Arial" pitchFamily="34" charset="0"/>
              </a:rPr>
              <a:t>  log-likelihoods to be computed  but for HDP-HMM/HDPM  model , the mixture components are shared among all states so the actual number of computations is almost proportional to </a:t>
            </a:r>
            <a:r>
              <a:rPr lang="en-US" b="1" i="1" dirty="0" smtClean="0">
                <a:latin typeface="Arial" pitchFamily="34" charset="0"/>
                <a:cs typeface="Arial" pitchFamily="34" charset="0"/>
              </a:rPr>
              <a:t>K</a:t>
            </a:r>
            <a:r>
              <a:rPr lang="en-US" b="1" i="1" baseline="-25000" dirty="0" smtClean="0">
                <a:latin typeface="Arial" pitchFamily="34" charset="0"/>
                <a:cs typeface="Arial" pitchFamily="34" charset="0"/>
              </a:rPr>
              <a:t>s</a:t>
            </a:r>
            <a:r>
              <a:rPr lang="en-US" b="1" dirty="0" smtClean="0">
                <a:latin typeface="Arial" pitchFamily="34" charset="0"/>
                <a:cs typeface="Arial" pitchFamily="34" charset="0"/>
              </a:rPr>
              <a:t>.</a:t>
            </a:r>
            <a:endParaRPr lang="en-US" b="1" dirty="0">
              <a:latin typeface="Arial" pitchFamily="34" charset="0"/>
              <a:cs typeface="Arial"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38" y="2624796"/>
            <a:ext cx="7905900" cy="3773533"/>
          </a:xfrm>
          <a:prstGeom prst="rect">
            <a:avLst/>
          </a:prstGeom>
        </p:spPr>
      </p:pic>
    </p:spTree>
    <p:extLst>
      <p:ext uri="{BB962C8B-B14F-4D97-AF65-F5344CB8AC3E}">
        <p14:creationId xmlns:p14="http://schemas.microsoft.com/office/powerpoint/2010/main" val="17602966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Abstract</a:t>
            </a:r>
            <a:endParaRPr lang="en-US" dirty="0"/>
          </a:p>
        </p:txBody>
      </p:sp>
      <p:sp>
        <p:nvSpPr>
          <p:cNvPr id="3" name="TextBox 2"/>
          <p:cNvSpPr txBox="1"/>
          <p:nvPr/>
        </p:nvSpPr>
        <p:spPr>
          <a:xfrm>
            <a:off x="231587" y="616415"/>
            <a:ext cx="8680826" cy="4493538"/>
          </a:xfrm>
          <a:prstGeom prst="rect">
            <a:avLst/>
          </a:prstGeom>
          <a:noFill/>
        </p:spPr>
        <p:txBody>
          <a:bodyPr wrap="square" lIns="0" tIns="0" rIns="0" bIns="0" rtlCol="0">
            <a:spAutoFit/>
          </a:bodyPr>
          <a:lstStyle/>
          <a:p>
            <a:pPr>
              <a:spcAft>
                <a:spcPts val="1200"/>
              </a:spcAft>
            </a:pPr>
            <a:r>
              <a:rPr lang="en-US" b="1" dirty="0">
                <a:latin typeface="Arial"/>
                <a:cs typeface="Arial"/>
              </a:rPr>
              <a:t>Recently, nonparametric Bayesian (NPB) methods have become a popular alternative to Bayesian approaches. In such approaches, we do not fix the complexity a </a:t>
            </a:r>
            <a:r>
              <a:rPr lang="en-US" b="1" dirty="0" smtClean="0">
                <a:latin typeface="Arial"/>
                <a:cs typeface="Arial"/>
              </a:rPr>
              <a:t>priori and place </a:t>
            </a:r>
            <a:r>
              <a:rPr lang="en-US" b="1" dirty="0">
                <a:latin typeface="Arial"/>
                <a:cs typeface="Arial"/>
              </a:rPr>
              <a:t>a prior over the complexity (or model structure). </a:t>
            </a:r>
            <a:endParaRPr lang="en-US" b="1" dirty="0" smtClean="0">
              <a:latin typeface="Arial"/>
              <a:cs typeface="Arial"/>
            </a:endParaRPr>
          </a:p>
          <a:p>
            <a:pPr>
              <a:spcAft>
                <a:spcPts val="1200"/>
              </a:spcAft>
            </a:pPr>
            <a:r>
              <a:rPr lang="en-US" b="1" dirty="0">
                <a:latin typeface="Arial" panose="020B0604020202020204" pitchFamily="34" charset="0"/>
                <a:cs typeface="Arial" panose="020B0604020202020204" pitchFamily="34" charset="0"/>
              </a:rPr>
              <a:t>The Hierarchical Dirichlet Process hidden Markov model (HDP-HMM) is the nonparametric Bayesian equivalent of an HMM. However, HDP-HMM is restricted to an ergodic topology and uses a Dirichlet Process Model (DPM) to achieve a mixture distribution-like model</a:t>
            </a:r>
            <a:r>
              <a:rPr lang="en-US" b="1" dirty="0" smtClean="0">
                <a:latin typeface="Arial" panose="020B0604020202020204" pitchFamily="34" charset="0"/>
                <a:cs typeface="Arial" panose="020B0604020202020204" pitchFamily="34" charset="0"/>
              </a:rPr>
              <a:t>.</a:t>
            </a:r>
          </a:p>
          <a:p>
            <a:pPr>
              <a:spcAft>
                <a:spcPts val="1200"/>
              </a:spcAft>
            </a:pPr>
            <a:r>
              <a:rPr lang="en-US" b="1" dirty="0" smtClean="0">
                <a:latin typeface="Arial" pitchFamily="34" charset="0"/>
                <a:cs typeface="Arial" pitchFamily="34" charset="0"/>
              </a:rPr>
              <a:t>A </a:t>
            </a:r>
            <a:r>
              <a:rPr lang="en-US" b="1" dirty="0">
                <a:latin typeface="Arial" pitchFamily="34" charset="0"/>
                <a:cs typeface="Arial" pitchFamily="34" charset="0"/>
              </a:rPr>
              <a:t>new type of HDP-HMM is presented that preserves the useful left-to-right properties of a conventional HMM, yet still supports automated learning of the structure and complexity from data. </a:t>
            </a:r>
            <a:r>
              <a:rPr lang="en-US" b="1" dirty="0" smtClean="0">
                <a:latin typeface="Arial" pitchFamily="34" charset="0"/>
                <a:cs typeface="Arial" pitchFamily="34" charset="0"/>
              </a:rPr>
              <a:t> </a:t>
            </a:r>
          </a:p>
          <a:p>
            <a:pPr>
              <a:spcAft>
                <a:spcPts val="1200"/>
              </a:spcAft>
            </a:pPr>
            <a:r>
              <a:rPr lang="en-US" b="1" dirty="0" smtClean="0">
                <a:latin typeface="Arial" pitchFamily="34" charset="0"/>
                <a:cs typeface="Arial" pitchFamily="34" charset="0"/>
              </a:rPr>
              <a:t>We also introduce HDP-HMM with HDPM emissions which allows a model to share data-points among different states. </a:t>
            </a:r>
          </a:p>
          <a:p>
            <a:pPr>
              <a:spcAft>
                <a:spcPts val="1200"/>
              </a:spcAft>
            </a:pPr>
            <a:r>
              <a:rPr lang="en-US" b="1" dirty="0" smtClean="0">
                <a:latin typeface="Arial" pitchFamily="34" charset="0"/>
                <a:cs typeface="Arial" pitchFamily="34" charset="0"/>
              </a:rPr>
              <a:t>This new model shows better likelihood  relative to original HDP-HMM and it has much better scalability properties.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207125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endParaRPr lang="en-US" dirty="0" smtClean="0"/>
          </a:p>
          <a:p>
            <a:endParaRPr lang="en-US" dirty="0"/>
          </a:p>
        </p:txBody>
      </p:sp>
      <p:sp>
        <p:nvSpPr>
          <p:cNvPr id="3" name="Title 1"/>
          <p:cNvSpPr txBox="1">
            <a:spLocks/>
          </p:cNvSpPr>
          <p:nvPr/>
        </p:nvSpPr>
        <p:spPr>
          <a:xfrm>
            <a:off x="2272" y="3192"/>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Results</a:t>
            </a:r>
            <a:endParaRPr lang="en-US" dirty="0"/>
          </a:p>
        </p:txBody>
      </p:sp>
      <p:sp>
        <p:nvSpPr>
          <p:cNvPr id="4" name="TextBox 3"/>
          <p:cNvSpPr txBox="1"/>
          <p:nvPr/>
        </p:nvSpPr>
        <p:spPr>
          <a:xfrm>
            <a:off x="228605" y="456286"/>
            <a:ext cx="8640270" cy="369332"/>
          </a:xfrm>
          <a:prstGeom prst="rect">
            <a:avLst/>
          </a:prstGeom>
          <a:noFill/>
        </p:spPr>
        <p:txBody>
          <a:bodyPr wrap="square" lIns="0" tIns="0" rIns="0" bIns="0" rtlCol="0">
            <a:spAutoFit/>
          </a:bodyPr>
          <a:lstStyle/>
          <a:p>
            <a:pPr marL="293688" indent="-293688">
              <a:buFont typeface="Arial"/>
              <a:buChar char="•"/>
            </a:pPr>
            <a:endParaRPr lang="en-US" sz="2400" b="1" dirty="0" smtClean="0">
              <a:latin typeface="Arial" pitchFamily="34" charset="0"/>
              <a:cs typeface="Arial" pitchFamily="34" charset="0"/>
            </a:endParaRP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96909" y="3180390"/>
            <a:ext cx="4329637" cy="2267374"/>
          </a:xfrm>
          <a:prstGeom prst="rect">
            <a:avLst/>
          </a:prstGeom>
        </p:spPr>
      </p:pic>
      <p:sp>
        <p:nvSpPr>
          <p:cNvPr id="8" name="Rectangle 7"/>
          <p:cNvSpPr/>
          <p:nvPr/>
        </p:nvSpPr>
        <p:spPr>
          <a:xfrm>
            <a:off x="191525" y="610615"/>
            <a:ext cx="7714375" cy="2600712"/>
          </a:xfrm>
          <a:prstGeom prst="rect">
            <a:avLst/>
          </a:prstGeom>
        </p:spPr>
        <p:txBody>
          <a:bodyPr wrap="square" lIns="0" tIns="0" rIns="0" bIns="0">
            <a:spAutoFit/>
          </a:bodyPr>
          <a:lstStyle/>
          <a:p>
            <a:pPr marL="166688" indent="-166688">
              <a:spcAft>
                <a:spcPts val="600"/>
              </a:spcAft>
              <a:buFont typeface="Arial"/>
              <a:buChar char="•"/>
            </a:pPr>
            <a:r>
              <a:rPr lang="en-US" b="1" dirty="0">
                <a:latin typeface="Arial" pitchFamily="34" charset="0"/>
                <a:cs typeface="Arial" pitchFamily="34" charset="0"/>
              </a:rPr>
              <a:t>An automatically derived model structure (without the first and last </a:t>
            </a:r>
            <a:r>
              <a:rPr lang="en-US" b="1" dirty="0" smtClean="0">
                <a:latin typeface="Arial" pitchFamily="34" charset="0"/>
                <a:cs typeface="Arial" pitchFamily="34" charset="0"/>
              </a:rPr>
              <a:t>non-emitting </a:t>
            </a:r>
            <a:r>
              <a:rPr lang="en-US" b="1" dirty="0">
                <a:latin typeface="Arial" pitchFamily="34" charset="0"/>
                <a:cs typeface="Arial" pitchFamily="34" charset="0"/>
              </a:rPr>
              <a:t>states) </a:t>
            </a:r>
            <a:r>
              <a:rPr lang="en-US" b="1" dirty="0" smtClean="0">
                <a:latin typeface="Arial" pitchFamily="34" charset="0"/>
                <a:cs typeface="Arial" pitchFamily="34" charset="0"/>
              </a:rPr>
              <a:t>for:</a:t>
            </a:r>
          </a:p>
          <a:p>
            <a:pPr marL="917575" indent="-463550">
              <a:spcAft>
                <a:spcPts val="6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175 examples </a:t>
            </a:r>
            <a:endParaRPr lang="en-US" b="1" dirty="0" smtClean="0">
              <a:latin typeface="Arial" pitchFamily="34" charset="0"/>
              <a:cs typeface="Arial" pitchFamily="34" charset="0"/>
            </a:endParaRPr>
          </a:p>
          <a:p>
            <a:pPr marL="917575" indent="-463550">
              <a:spcAft>
                <a:spcPts val="6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100 </a:t>
            </a:r>
            <a:r>
              <a:rPr lang="en-US" b="1" dirty="0" smtClean="0">
                <a:latin typeface="Arial" pitchFamily="34" charset="0"/>
                <a:cs typeface="Arial" pitchFamily="34" charset="0"/>
              </a:rPr>
              <a:t>examples</a:t>
            </a:r>
          </a:p>
          <a:p>
            <a:pPr marL="917575" indent="-463550">
              <a:spcAft>
                <a:spcPts val="6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aa</a:t>
            </a:r>
            <a:r>
              <a:rPr lang="en-US" b="1" dirty="0">
                <a:latin typeface="Arial" pitchFamily="34" charset="0"/>
                <a:cs typeface="Arial" pitchFamily="34" charset="0"/>
              </a:rPr>
              <a:t>/ with 2256 </a:t>
            </a:r>
            <a:r>
              <a:rPr lang="en-US" b="1" dirty="0" smtClean="0">
                <a:latin typeface="Arial" pitchFamily="34" charset="0"/>
                <a:cs typeface="Arial" pitchFamily="34" charset="0"/>
              </a:rPr>
              <a:t>examples</a:t>
            </a:r>
          </a:p>
          <a:p>
            <a:pPr marL="917575" indent="-463550">
              <a:spcAft>
                <a:spcPts val="600"/>
              </a:spcAft>
              <a:buAutoNum type="alphaLcParenBoth"/>
            </a:pPr>
            <a:r>
              <a:rPr lang="en-US" b="1" dirty="0" smtClean="0">
                <a:latin typeface="Arial" pitchFamily="34" charset="0"/>
                <a:cs typeface="Arial" pitchFamily="34" charset="0"/>
              </a:rPr>
              <a:t>/</a:t>
            </a:r>
            <a:r>
              <a:rPr lang="en-US" b="1" dirty="0" err="1">
                <a:latin typeface="Arial" pitchFamily="34" charset="0"/>
                <a:cs typeface="Arial" pitchFamily="34" charset="0"/>
              </a:rPr>
              <a:t>sh</a:t>
            </a:r>
            <a:r>
              <a:rPr lang="en-US" b="1" dirty="0">
                <a:latin typeface="Arial" pitchFamily="34" charset="0"/>
                <a:cs typeface="Arial" pitchFamily="34" charset="0"/>
              </a:rPr>
              <a:t>/ with 1317 examples using left-to-right HDP-HMM </a:t>
            </a:r>
            <a:r>
              <a:rPr lang="en-US" b="1" dirty="0" smtClean="0">
                <a:latin typeface="Arial" pitchFamily="34" charset="0"/>
                <a:cs typeface="Arial" pitchFamily="34" charset="0"/>
              </a:rPr>
              <a:t>model.</a:t>
            </a:r>
          </a:p>
          <a:p>
            <a:pPr marL="166688" indent="-166688">
              <a:buFont typeface="Arial"/>
              <a:buChar char="•"/>
            </a:pPr>
            <a:r>
              <a:rPr lang="en-US" b="1" dirty="0">
                <a:latin typeface="Arial" pitchFamily="34" charset="0"/>
                <a:cs typeface="Arial" pitchFamily="34" charset="0"/>
              </a:rPr>
              <a:t>The data used in this illustration was extracted from the training portion of the TIMIT Corpus.</a:t>
            </a:r>
          </a:p>
        </p:txBody>
      </p:sp>
      <p:graphicFrame>
        <p:nvGraphicFramePr>
          <p:cNvPr id="7" name="Table 6"/>
          <p:cNvGraphicFramePr>
            <a:graphicFrameLocks noGrp="1"/>
          </p:cNvGraphicFramePr>
          <p:nvPr>
            <p:extLst>
              <p:ext uri="{D42A27DB-BD31-4B8C-83A1-F6EECF244321}">
                <p14:modId xmlns:p14="http://schemas.microsoft.com/office/powerpoint/2010/main" val="33052632"/>
              </p:ext>
            </p:extLst>
          </p:nvPr>
        </p:nvGraphicFramePr>
        <p:xfrm>
          <a:off x="4878039" y="3514952"/>
          <a:ext cx="3261409" cy="1018410"/>
        </p:xfrm>
        <a:graphic>
          <a:graphicData uri="http://schemas.openxmlformats.org/drawingml/2006/table">
            <a:tbl>
              <a:tblPr firstRow="1" firstCol="1" bandRow="1">
                <a:tableStyleId>{5C22544A-7EE6-4342-B048-85BDC9FD1C3A}</a:tableStyleId>
              </a:tblPr>
              <a:tblGrid>
                <a:gridCol w="2488135"/>
                <a:gridCol w="773274"/>
              </a:tblGrid>
              <a:tr h="436462">
                <a:tc>
                  <a:txBody>
                    <a:bodyPr/>
                    <a:lstStyle/>
                    <a:p>
                      <a:pPr marL="0" marR="0" algn="ctr">
                        <a:spcBef>
                          <a:spcPts val="0"/>
                        </a:spcBef>
                        <a:spcAft>
                          <a:spcPts val="600"/>
                        </a:spcAft>
                      </a:pPr>
                      <a:r>
                        <a:rPr lang="en-US" sz="800" dirty="0">
                          <a:effectLst/>
                        </a:rPr>
                        <a:t>  </a:t>
                      </a:r>
                      <a:r>
                        <a:rPr lang="en-US" sz="800" cap="small" dirty="0">
                          <a:effectLst/>
                        </a:rPr>
                        <a:t>A Comparison of Classification Error Rates</a:t>
                      </a:r>
                      <a:endParaRPr lang="en-US" sz="900" b="1" dirty="0">
                        <a:solidFill>
                          <a:srgbClr val="4F81BD"/>
                        </a:solidFill>
                        <a:effectLst/>
                        <a:latin typeface="Times New Roman"/>
                        <a:ea typeface="Times New Roman"/>
                      </a:endParaRPr>
                    </a:p>
                  </a:txBody>
                  <a:tcPr marL="182880" marR="182880" marT="100330" marB="100330"/>
                </a:tc>
                <a:tc>
                  <a:txBody>
                    <a:bodyPr/>
                    <a:lstStyle/>
                    <a:p>
                      <a:endParaRPr lang="en-US"/>
                    </a:p>
                  </a:txBody>
                  <a:tcPr/>
                </a:tc>
              </a:tr>
              <a:tr h="145487">
                <a:tc>
                  <a:txBody>
                    <a:bodyPr/>
                    <a:lstStyle/>
                    <a:p>
                      <a:pPr marL="0" marR="0" algn="ctr">
                        <a:spcBef>
                          <a:spcPts val="0"/>
                        </a:spcBef>
                        <a:spcAft>
                          <a:spcPts val="0"/>
                        </a:spcAft>
                      </a:pPr>
                      <a:r>
                        <a:rPr lang="en-US" sz="800">
                          <a:effectLst/>
                        </a:rPr>
                        <a:t>Model</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Error Rate</a:t>
                      </a:r>
                      <a:endParaRPr lang="en-US" sz="1000">
                        <a:effectLst/>
                        <a:latin typeface="Times New Roman"/>
                        <a:ea typeface="SimSun"/>
                      </a:endParaRPr>
                    </a:p>
                  </a:txBody>
                  <a:tcPr marL="68580" marR="68580" marT="0" marB="0"/>
                </a:tc>
              </a:tr>
              <a:tr h="145487">
                <a:tc>
                  <a:txBody>
                    <a:bodyPr/>
                    <a:lstStyle/>
                    <a:p>
                      <a:pPr marL="0" marR="0" algn="just">
                        <a:spcBef>
                          <a:spcPts val="0"/>
                        </a:spcBef>
                        <a:spcAft>
                          <a:spcPts val="0"/>
                        </a:spcAft>
                      </a:pPr>
                      <a:r>
                        <a:rPr lang="en-US" sz="800">
                          <a:effectLst/>
                        </a:rPr>
                        <a:t>HMM/GMM (10 components)</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27.8%</a:t>
                      </a:r>
                      <a:endParaRPr lang="en-US" sz="1000">
                        <a:effectLst/>
                        <a:latin typeface="Times New Roman"/>
                        <a:ea typeface="SimSun"/>
                      </a:endParaRPr>
                    </a:p>
                  </a:txBody>
                  <a:tcPr marL="68580" marR="68580" marT="0" marB="0" anchor="ctr"/>
                </a:tc>
              </a:tr>
              <a:tr h="145487">
                <a:tc>
                  <a:txBody>
                    <a:bodyPr/>
                    <a:lstStyle/>
                    <a:p>
                      <a:pPr marL="0" marR="0" algn="just">
                        <a:spcBef>
                          <a:spcPts val="0"/>
                        </a:spcBef>
                        <a:spcAft>
                          <a:spcPts val="0"/>
                        </a:spcAft>
                      </a:pPr>
                      <a:r>
                        <a:rPr lang="en-US" sz="800">
                          <a:effectLst/>
                        </a:rPr>
                        <a:t>LR-HDP-HMM/GMM (1 component)</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a:effectLst/>
                        </a:rPr>
                        <a:t>26.7%</a:t>
                      </a:r>
                      <a:endParaRPr lang="en-US" sz="1000">
                        <a:effectLst/>
                        <a:latin typeface="Times New Roman"/>
                        <a:ea typeface="SimSun"/>
                      </a:endParaRPr>
                    </a:p>
                  </a:txBody>
                  <a:tcPr marL="68580" marR="68580" marT="0" marB="0" anchor="ctr"/>
                </a:tc>
              </a:tr>
              <a:tr h="145487">
                <a:tc>
                  <a:txBody>
                    <a:bodyPr/>
                    <a:lstStyle/>
                    <a:p>
                      <a:pPr marL="0" marR="0" algn="just">
                        <a:spcBef>
                          <a:spcPts val="0"/>
                        </a:spcBef>
                        <a:spcAft>
                          <a:spcPts val="0"/>
                        </a:spcAft>
                      </a:pPr>
                      <a:r>
                        <a:rPr lang="en-US" sz="800">
                          <a:effectLst/>
                        </a:rPr>
                        <a:t>LR-HDP-HMM</a:t>
                      </a:r>
                      <a:endParaRPr lang="en-US" sz="1000">
                        <a:effectLst/>
                        <a:latin typeface="Times New Roman"/>
                        <a:ea typeface="SimSun"/>
                      </a:endParaRPr>
                    </a:p>
                  </a:txBody>
                  <a:tcPr marL="68580" marR="68580" marT="0" marB="0"/>
                </a:tc>
                <a:tc>
                  <a:txBody>
                    <a:bodyPr/>
                    <a:lstStyle/>
                    <a:p>
                      <a:pPr marL="0" marR="0" algn="ctr">
                        <a:spcBef>
                          <a:spcPts val="0"/>
                        </a:spcBef>
                        <a:spcAft>
                          <a:spcPts val="0"/>
                        </a:spcAft>
                      </a:pPr>
                      <a:r>
                        <a:rPr lang="en-US" sz="800" dirty="0">
                          <a:effectLst/>
                        </a:rPr>
                        <a:t>24.1%</a:t>
                      </a:r>
                      <a:endParaRPr lang="en-US" sz="1000" dirty="0">
                        <a:effectLst/>
                        <a:latin typeface="Times New Roman"/>
                        <a:ea typeface="SimSun"/>
                      </a:endParaRPr>
                    </a:p>
                  </a:txBody>
                  <a:tcPr marL="68580" marR="68580" marT="0" marB="0" anchor="ctr"/>
                </a:tc>
              </a:tr>
            </a:tbl>
          </a:graphicData>
        </a:graphic>
      </p:graphicFrame>
    </p:spTree>
    <p:extLst>
      <p:ext uri="{BB962C8B-B14F-4D97-AF65-F5344CB8AC3E}">
        <p14:creationId xmlns:p14="http://schemas.microsoft.com/office/powerpoint/2010/main" val="3673952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pPr>
              <a:spcAft>
                <a:spcPts val="1200"/>
              </a:spcAft>
            </a:pPr>
            <a:r>
              <a:rPr lang="en-US" dirty="0" smtClean="0"/>
              <a:t>Summary </a:t>
            </a:r>
            <a:r>
              <a:rPr lang="en-US" dirty="0"/>
              <a:t>of </a:t>
            </a:r>
            <a:r>
              <a:rPr lang="en-US" dirty="0" smtClean="0"/>
              <a:t>Contributions</a:t>
            </a:r>
            <a:endParaRPr lang="en-US" dirty="0"/>
          </a:p>
        </p:txBody>
      </p:sp>
      <p:sp>
        <p:nvSpPr>
          <p:cNvPr id="3" name="TextBox 2"/>
          <p:cNvSpPr txBox="1"/>
          <p:nvPr/>
        </p:nvSpPr>
        <p:spPr>
          <a:xfrm>
            <a:off x="182255" y="633710"/>
            <a:ext cx="8640270" cy="3339376"/>
          </a:xfrm>
          <a:prstGeom prst="rect">
            <a:avLst/>
          </a:prstGeom>
          <a:noFill/>
        </p:spPr>
        <p:txBody>
          <a:bodyPr wrap="square" lIns="0" tIns="0" rIns="0" bIns="0" rtlCol="0">
            <a:spAutoFit/>
          </a:bodyPr>
          <a:lstStyle/>
          <a:p>
            <a:pPr marL="166688" indent="-166688">
              <a:spcAft>
                <a:spcPts val="600"/>
              </a:spcAft>
              <a:buFont typeface="Arial" pitchFamily="34" charset="0"/>
              <a:buChar char="•"/>
            </a:pPr>
            <a:r>
              <a:rPr lang="en-US" sz="2200" b="1" dirty="0" smtClean="0">
                <a:latin typeface="Arial" pitchFamily="34" charset="0"/>
                <a:cs typeface="Arial" pitchFamily="34" charset="0"/>
              </a:rPr>
              <a:t>contributions: </a:t>
            </a:r>
            <a:endParaRPr lang="en-US" sz="2200" b="1" dirty="0" smtClean="0">
              <a:latin typeface="Arial" pitchFamily="34" charset="0"/>
              <a:cs typeface="Arial" pitchFamily="34" charset="0"/>
            </a:endParaRPr>
          </a:p>
          <a:p>
            <a:pPr marL="741363" lvl="1" indent="-342900">
              <a:spcAft>
                <a:spcPts val="600"/>
              </a:spcAft>
              <a:buFont typeface="+mj-lt"/>
              <a:buAutoNum type="arabicPeriod"/>
            </a:pPr>
            <a:r>
              <a:rPr lang="en-US" b="1" dirty="0">
                <a:latin typeface="Arial" pitchFamily="34" charset="0"/>
                <a:cs typeface="Arial" pitchFamily="34" charset="0"/>
              </a:rPr>
              <a:t>I</a:t>
            </a:r>
            <a:r>
              <a:rPr lang="en-US" b="1" dirty="0" smtClean="0">
                <a:latin typeface="Arial" pitchFamily="34" charset="0"/>
                <a:cs typeface="Arial" pitchFamily="34" charset="0"/>
              </a:rPr>
              <a:t>ntroducing </a:t>
            </a:r>
            <a:r>
              <a:rPr lang="en-US" b="1" dirty="0">
                <a:latin typeface="Arial" pitchFamily="34" charset="0"/>
                <a:cs typeface="Arial" pitchFamily="34" charset="0"/>
              </a:rPr>
              <a:t>left-to-right HDP-HMMs with HDP </a:t>
            </a:r>
            <a:r>
              <a:rPr lang="en-US" b="1" dirty="0" smtClean="0">
                <a:latin typeface="Arial" pitchFamily="34" charset="0"/>
                <a:cs typeface="Arial" pitchFamily="34" charset="0"/>
              </a:rPr>
              <a:t>emissions </a:t>
            </a:r>
            <a:r>
              <a:rPr lang="en-US" b="1" dirty="0">
                <a:latin typeface="Arial" pitchFamily="34" charset="0"/>
                <a:cs typeface="Arial" pitchFamily="34" charset="0"/>
              </a:rPr>
              <a:t>and </a:t>
            </a:r>
            <a:r>
              <a:rPr lang="en-US" b="1" dirty="0" smtClean="0">
                <a:latin typeface="Arial" pitchFamily="34" charset="0"/>
                <a:cs typeface="Arial" pitchFamily="34" charset="0"/>
              </a:rPr>
              <a:t>a corresponding </a:t>
            </a:r>
            <a:r>
              <a:rPr lang="en-US" b="1" dirty="0">
                <a:latin typeface="Arial" pitchFamily="34" charset="0"/>
                <a:cs typeface="Arial" pitchFamily="34" charset="0"/>
              </a:rPr>
              <a:t>inference </a:t>
            </a:r>
            <a:r>
              <a:rPr lang="en-US" b="1" dirty="0" smtClean="0">
                <a:latin typeface="Arial" pitchFamily="34" charset="0"/>
                <a:cs typeface="Arial" pitchFamily="34" charset="0"/>
              </a:rPr>
              <a:t>algorithm</a:t>
            </a:r>
            <a:r>
              <a:rPr lang="en-US" b="1" dirty="0" smtClean="0">
                <a:latin typeface="Arial" pitchFamily="34" charset="0"/>
                <a:cs typeface="Arial" pitchFamily="34" charset="0"/>
              </a:rPr>
              <a:t>.</a:t>
            </a:r>
          </a:p>
          <a:p>
            <a:pPr marL="741363" lvl="1" indent="-342900">
              <a:spcAft>
                <a:spcPts val="600"/>
              </a:spcAft>
              <a:buFont typeface="+mj-lt"/>
              <a:buAutoNum type="arabicPeriod"/>
            </a:pPr>
            <a:r>
              <a:rPr lang="en-US" b="1" dirty="0" smtClean="0">
                <a:latin typeface="Arial" pitchFamily="34" charset="0"/>
                <a:cs typeface="Arial" pitchFamily="34" charset="0"/>
              </a:rPr>
              <a:t>Showing that HDP emissions can replace DPM emissions in most applications (for both LR and ergodic models) without losing performance while the scalability of model improves significantly.</a:t>
            </a:r>
          </a:p>
          <a:p>
            <a:pPr marL="741363" lvl="1" indent="-342900">
              <a:spcAft>
                <a:spcPts val="600"/>
              </a:spcAft>
              <a:buFont typeface="+mj-lt"/>
              <a:buAutoNum type="arabicPeriod"/>
            </a:pPr>
            <a:r>
              <a:rPr lang="en-US" b="1" dirty="0" smtClean="0">
                <a:latin typeface="Arial" pitchFamily="34" charset="0"/>
                <a:cs typeface="Arial" pitchFamily="34" charset="0"/>
              </a:rPr>
              <a:t>We have also shown that LR HDP-HMM models can learn multi modality in data. For example, for a single phoneme, LR HDP-HMM can learn parallel paths corresponding to different type of speakers while at the same time we can share the data among states  if HDPM emissions are used.</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3128268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Reference</a:t>
            </a:r>
            <a:endParaRPr lang="en-US" dirty="0"/>
          </a:p>
        </p:txBody>
      </p:sp>
      <p:sp>
        <p:nvSpPr>
          <p:cNvPr id="3" name="Rectangle 109"/>
          <p:cNvSpPr txBox="1">
            <a:spLocks noChangeArrowheads="1"/>
          </p:cNvSpPr>
          <p:nvPr/>
        </p:nvSpPr>
        <p:spPr>
          <a:xfrm>
            <a:off x="190939" y="638628"/>
            <a:ext cx="8694738" cy="5844721"/>
          </a:xfrm>
          <a:prstGeom prst="rect">
            <a:avLst/>
          </a:prstGeom>
          <a:noFill/>
          <a:ln/>
        </p:spPr>
        <p:txBody>
          <a:bodyPr lIns="0" tIns="0" rIns="0" bIns="0"/>
          <a:lstStyle/>
          <a:p>
            <a:pPr>
              <a:spcAft>
                <a:spcPts val="300"/>
              </a:spcAft>
            </a:pPr>
            <a:r>
              <a:rPr lang="en-US" sz="1200" b="1" dirty="0" err="1" smtClean="0">
                <a:latin typeface="Arial" pitchFamily="34" charset="0"/>
                <a:cs typeface="Arial" pitchFamily="34" charset="0"/>
              </a:rPr>
              <a:t>Bacchiani</a:t>
            </a:r>
            <a:r>
              <a:rPr lang="en-US" sz="1200" b="1" dirty="0">
                <a:latin typeface="Arial" pitchFamily="34" charset="0"/>
                <a:cs typeface="Arial" pitchFamily="34" charset="0"/>
              </a:rPr>
              <a:t>, M., &amp; </a:t>
            </a:r>
            <a:r>
              <a:rPr lang="en-US" sz="1200" b="1" dirty="0" err="1">
                <a:latin typeface="Arial" pitchFamily="34" charset="0"/>
                <a:cs typeface="Arial" pitchFamily="34" charset="0"/>
              </a:rPr>
              <a:t>Ostendorf</a:t>
            </a:r>
            <a:r>
              <a:rPr lang="en-US" sz="1200" b="1" dirty="0">
                <a:latin typeface="Arial" pitchFamily="34" charset="0"/>
                <a:cs typeface="Arial" pitchFamily="34" charset="0"/>
              </a:rPr>
              <a:t>, M. (1999). Joint lexicon, acoustic unit inventory and model design. </a:t>
            </a:r>
            <a:r>
              <a:rPr lang="en-US" sz="1200" b="1" i="1" dirty="0">
                <a:latin typeface="Arial" pitchFamily="34" charset="0"/>
                <a:cs typeface="Arial" pitchFamily="34" charset="0"/>
              </a:rPr>
              <a:t>Speech Communication</a:t>
            </a:r>
            <a:r>
              <a:rPr lang="en-US" sz="1200" b="1" dirty="0">
                <a:latin typeface="Arial" pitchFamily="34" charset="0"/>
                <a:cs typeface="Arial" pitchFamily="34" charset="0"/>
              </a:rPr>
              <a:t>, 29(2-4), 99–114.</a:t>
            </a:r>
          </a:p>
          <a:p>
            <a:pPr>
              <a:spcAft>
                <a:spcPts val="300"/>
              </a:spcAft>
            </a:pPr>
            <a:r>
              <a:rPr lang="en-US" sz="1200" b="1" dirty="0" err="1" smtClean="0">
                <a:latin typeface="Arial" pitchFamily="34" charset="0"/>
                <a:cs typeface="Arial" pitchFamily="34" charset="0"/>
              </a:rPr>
              <a:t>Bourlard</a:t>
            </a:r>
            <a:r>
              <a:rPr lang="en-US" sz="1200" b="1" dirty="0">
                <a:latin typeface="Arial" pitchFamily="34" charset="0"/>
                <a:cs typeface="Arial" pitchFamily="34" charset="0"/>
              </a:rPr>
              <a:t>, H., &amp; Morgan, N. (1993). </a:t>
            </a:r>
            <a:r>
              <a:rPr lang="en-US" sz="1200" b="1" i="1" dirty="0">
                <a:latin typeface="Arial" pitchFamily="34" charset="0"/>
                <a:cs typeface="Arial" pitchFamily="34" charset="0"/>
              </a:rPr>
              <a:t>Connectionist Speech Recognition A Hybrid Approach</a:t>
            </a:r>
            <a:r>
              <a:rPr lang="en-US" sz="1200" b="1" dirty="0">
                <a:latin typeface="Arial" pitchFamily="34" charset="0"/>
                <a:cs typeface="Arial" pitchFamily="34" charset="0"/>
              </a:rPr>
              <a:t>. Springer.</a:t>
            </a:r>
          </a:p>
          <a:p>
            <a:pPr>
              <a:spcAft>
                <a:spcPts val="300"/>
              </a:spcAft>
            </a:pPr>
            <a:r>
              <a:rPr lang="en-US" sz="1200" b="1" dirty="0" err="1" smtClean="0">
                <a:latin typeface="Arial" pitchFamily="34" charset="0"/>
                <a:cs typeface="Arial" pitchFamily="34" charset="0"/>
              </a:rPr>
              <a:t>Dusan</a:t>
            </a:r>
            <a:r>
              <a:rPr lang="en-US" sz="1200" b="1" dirty="0">
                <a:latin typeface="Arial" pitchFamily="34" charset="0"/>
                <a:cs typeface="Arial" pitchFamily="34" charset="0"/>
              </a:rPr>
              <a:t>, S., &amp; </a:t>
            </a:r>
            <a:r>
              <a:rPr lang="en-US" sz="1200" b="1" dirty="0" err="1">
                <a:latin typeface="Arial" pitchFamily="34" charset="0"/>
                <a:cs typeface="Arial" pitchFamily="34" charset="0"/>
              </a:rPr>
              <a:t>Rabiner</a:t>
            </a:r>
            <a:r>
              <a:rPr lang="en-US" sz="1200" b="1" dirty="0">
                <a:latin typeface="Arial" pitchFamily="34" charset="0"/>
                <a:cs typeface="Arial" pitchFamily="34" charset="0"/>
              </a:rPr>
              <a:t>, L. (2006). On the relation between maximum spectral transition positions and phone boundaries. </a:t>
            </a:r>
            <a:r>
              <a:rPr lang="en-US" sz="1200" b="1" i="1" dirty="0">
                <a:latin typeface="Arial" pitchFamily="34" charset="0"/>
                <a:cs typeface="Arial" pitchFamily="34" charset="0"/>
              </a:rPr>
              <a:t>Proceedings of INTERSPEECH</a:t>
            </a:r>
            <a:r>
              <a:rPr lang="en-US" sz="1200" b="1" dirty="0">
                <a:latin typeface="Arial" pitchFamily="34" charset="0"/>
                <a:cs typeface="Arial" pitchFamily="34" charset="0"/>
              </a:rPr>
              <a:t> (pp. 1317–1320). Pittsburgh, Pennsylvania,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a:spcAft>
                <a:spcPts val="300"/>
              </a:spcAft>
            </a:pPr>
            <a:r>
              <a:rPr lang="en-US" sz="1200" b="1" dirty="0" smtClean="0">
                <a:latin typeface="Arial" pitchFamily="34" charset="0"/>
                <a:cs typeface="Arial" pitchFamily="34" charset="0"/>
              </a:rPr>
              <a:t>Fox</a:t>
            </a:r>
            <a:r>
              <a:rPr lang="en-US" sz="1200" b="1" dirty="0">
                <a:latin typeface="Arial" pitchFamily="34" charset="0"/>
                <a:cs typeface="Arial" pitchFamily="34" charset="0"/>
              </a:rPr>
              <a:t>, E., </a:t>
            </a:r>
            <a:r>
              <a:rPr lang="en-US" sz="1200" b="1" dirty="0" err="1">
                <a:latin typeface="Arial" pitchFamily="34" charset="0"/>
                <a:cs typeface="Arial" pitchFamily="34" charset="0"/>
              </a:rPr>
              <a:t>Sudderth</a:t>
            </a:r>
            <a:r>
              <a:rPr lang="en-US" sz="1200" b="1" dirty="0">
                <a:latin typeface="Arial" pitchFamily="34" charset="0"/>
                <a:cs typeface="Arial" pitchFamily="34" charset="0"/>
              </a:rPr>
              <a:t>, E., Jordan, M., &amp; </a:t>
            </a:r>
            <a:r>
              <a:rPr lang="en-US" sz="1200" b="1" dirty="0" err="1">
                <a:latin typeface="Arial" pitchFamily="34" charset="0"/>
                <a:cs typeface="Arial" pitchFamily="34" charset="0"/>
              </a:rPr>
              <a:t>Willsky</a:t>
            </a:r>
            <a:r>
              <a:rPr lang="en-US" sz="1200" b="1" dirty="0">
                <a:latin typeface="Arial" pitchFamily="34" charset="0"/>
                <a:cs typeface="Arial" pitchFamily="34" charset="0"/>
              </a:rPr>
              <a:t>, A. (2011). A Sticky HDP-HMM with Application to Speaker Diarization. </a:t>
            </a:r>
            <a:r>
              <a:rPr lang="en-US" sz="1200" b="1" i="1" dirty="0">
                <a:latin typeface="Arial" pitchFamily="34" charset="0"/>
                <a:cs typeface="Arial" pitchFamily="34" charset="0"/>
              </a:rPr>
              <a:t>The </a:t>
            </a:r>
            <a:r>
              <a:rPr lang="en-US" sz="1200" b="1" i="1" dirty="0" err="1">
                <a:latin typeface="Arial" pitchFamily="34" charset="0"/>
                <a:cs typeface="Arial" pitchFamily="34" charset="0"/>
              </a:rPr>
              <a:t>Annalas</a:t>
            </a:r>
            <a:r>
              <a:rPr lang="en-US" sz="1200" b="1" i="1" dirty="0">
                <a:latin typeface="Arial" pitchFamily="34" charset="0"/>
                <a:cs typeface="Arial" pitchFamily="34" charset="0"/>
              </a:rPr>
              <a:t> of Applied Statistics</a:t>
            </a:r>
            <a:r>
              <a:rPr lang="en-US" sz="1200" b="1" dirty="0">
                <a:latin typeface="Arial" pitchFamily="34" charset="0"/>
                <a:cs typeface="Arial" pitchFamily="34" charset="0"/>
              </a:rPr>
              <a:t>, 5(2A), 1020–1056. </a:t>
            </a:r>
          </a:p>
          <a:p>
            <a:pPr>
              <a:spcAft>
                <a:spcPts val="300"/>
              </a:spcAft>
            </a:pPr>
            <a:r>
              <a:rPr lang="en-US" sz="1200" b="1" dirty="0" err="1" smtClean="0">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(2012). Applications of Dirichlet Process Mixtures to Speaker Adaptation.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(pp. 4321–4324). Kyoto, Japan. </a:t>
            </a:r>
          </a:p>
          <a:p>
            <a:pPr>
              <a:spcAft>
                <a:spcPts val="300"/>
              </a:spcAft>
            </a:pPr>
            <a:r>
              <a:rPr lang="en-US" sz="1200" b="1" dirty="0" err="1">
                <a:latin typeface="Arial" pitchFamily="34" charset="0"/>
                <a:cs typeface="Arial" pitchFamily="34" charset="0"/>
              </a:rPr>
              <a:t>Harati</a:t>
            </a:r>
            <a:r>
              <a:rPr lang="en-US" sz="1200" b="1" dirty="0">
                <a:latin typeface="Arial" pitchFamily="34" charset="0"/>
                <a:cs typeface="Arial" pitchFamily="34" charset="0"/>
              </a:rPr>
              <a:t>, A., </a:t>
            </a:r>
            <a:r>
              <a:rPr lang="en-US" sz="1200" b="1" dirty="0" err="1">
                <a:latin typeface="Arial" pitchFamily="34" charset="0"/>
                <a:cs typeface="Arial" pitchFamily="34" charset="0"/>
              </a:rPr>
              <a:t>Picone</a:t>
            </a:r>
            <a:r>
              <a:rPr lang="en-US" sz="1200" b="1" dirty="0">
                <a:latin typeface="Arial" pitchFamily="34" charset="0"/>
                <a:cs typeface="Arial" pitchFamily="34" charset="0"/>
              </a:rPr>
              <a:t>, J., &amp; </a:t>
            </a:r>
            <a:r>
              <a:rPr lang="en-US" sz="1200" b="1" dirty="0" err="1">
                <a:latin typeface="Arial" pitchFamily="34" charset="0"/>
                <a:cs typeface="Arial" pitchFamily="34" charset="0"/>
              </a:rPr>
              <a:t>Sobel</a:t>
            </a:r>
            <a:r>
              <a:rPr lang="en-US" sz="1200" b="1" dirty="0">
                <a:latin typeface="Arial" pitchFamily="34" charset="0"/>
                <a:cs typeface="Arial" pitchFamily="34" charset="0"/>
              </a:rPr>
              <a:t>, M. (2013). Speech Segmentation Using Hierarchical Dirichlet Processes. </a:t>
            </a:r>
            <a:r>
              <a:rPr lang="en-US" sz="1200" b="1" i="1" dirty="0">
                <a:latin typeface="Arial" pitchFamily="34" charset="0"/>
                <a:cs typeface="Arial" pitchFamily="34" charset="0"/>
              </a:rPr>
              <a:t>Proceedings of the IEEE International Conference on Acoustics, Speech and Signal Processing</a:t>
            </a:r>
            <a:r>
              <a:rPr lang="en-US" sz="1200" b="1" dirty="0">
                <a:latin typeface="Arial" pitchFamily="34" charset="0"/>
                <a:cs typeface="Arial" pitchFamily="34" charset="0"/>
              </a:rPr>
              <a:t> (p. TBD). Vancouver, Canada. </a:t>
            </a:r>
          </a:p>
          <a:p>
            <a:pPr>
              <a:spcAft>
                <a:spcPts val="300"/>
              </a:spcAft>
            </a:pPr>
            <a:r>
              <a:rPr lang="en-US" sz="1200" b="1" dirty="0" err="1" smtClean="0">
                <a:latin typeface="Arial" pitchFamily="34" charset="0"/>
                <a:cs typeface="Arial" pitchFamily="34" charset="0"/>
              </a:rPr>
              <a:t>Henter</a:t>
            </a:r>
            <a:r>
              <a:rPr lang="en-US" sz="1200" b="1" dirty="0">
                <a:latin typeface="Arial" pitchFamily="34" charset="0"/>
                <a:cs typeface="Arial" pitchFamily="34" charset="0"/>
              </a:rPr>
              <a:t>, G. E., </a:t>
            </a:r>
            <a:r>
              <a:rPr lang="en-US" sz="1200" b="1" dirty="0" err="1">
                <a:latin typeface="Arial" pitchFamily="34" charset="0"/>
                <a:cs typeface="Arial" pitchFamily="34" charset="0"/>
              </a:rPr>
              <a:t>Frean</a:t>
            </a:r>
            <a:r>
              <a:rPr lang="en-US" sz="1200" b="1" dirty="0">
                <a:latin typeface="Arial" pitchFamily="34" charset="0"/>
                <a:cs typeface="Arial" pitchFamily="34" charset="0"/>
              </a:rPr>
              <a:t>, M. R., &amp; </a:t>
            </a:r>
            <a:r>
              <a:rPr lang="en-US" sz="1200" b="1" dirty="0" err="1">
                <a:latin typeface="Arial" pitchFamily="34" charset="0"/>
                <a:cs typeface="Arial" pitchFamily="34" charset="0"/>
              </a:rPr>
              <a:t>Kleijn</a:t>
            </a:r>
            <a:r>
              <a:rPr lang="en-US" sz="1200" b="1" dirty="0">
                <a:latin typeface="Arial" pitchFamily="34" charset="0"/>
                <a:cs typeface="Arial" pitchFamily="34" charset="0"/>
              </a:rPr>
              <a:t>, W. B. (2012). Gaussian process dynamical models for nonparametric speech representation and synthesis. </a:t>
            </a:r>
            <a:r>
              <a:rPr lang="en-US" sz="1200" b="1" i="1" dirty="0">
                <a:latin typeface="Arial" pitchFamily="34" charset="0"/>
                <a:cs typeface="Arial" pitchFamily="34" charset="0"/>
              </a:rPr>
              <a:t>IEEE International Conference on </a:t>
            </a:r>
            <a:r>
              <a:rPr lang="en-US" sz="1200" b="1" i="1" dirty="0" smtClean="0">
                <a:latin typeface="Arial" pitchFamily="34" charset="0"/>
                <a:cs typeface="Arial" pitchFamily="34" charset="0"/>
              </a:rPr>
              <a:t>ASSP</a:t>
            </a:r>
            <a:r>
              <a:rPr lang="en-US" sz="1200" b="1" dirty="0" smtClean="0">
                <a:latin typeface="Arial" pitchFamily="34" charset="0"/>
                <a:cs typeface="Arial" pitchFamily="34" charset="0"/>
              </a:rPr>
              <a:t>(</a:t>
            </a:r>
            <a:r>
              <a:rPr lang="en-US" sz="1200" b="1" dirty="0">
                <a:latin typeface="Arial" pitchFamily="34" charset="0"/>
                <a:cs typeface="Arial" pitchFamily="34" charset="0"/>
              </a:rPr>
              <a:t>pp. 4505– 4508). Kyoto, Japan</a:t>
            </a:r>
            <a:r>
              <a:rPr lang="en-US" sz="1200" b="1" dirty="0" smtClean="0">
                <a:latin typeface="Arial" pitchFamily="34" charset="0"/>
                <a:cs typeface="Arial" pitchFamily="34" charset="0"/>
              </a:rPr>
              <a:t>.</a:t>
            </a:r>
          </a:p>
          <a:p>
            <a:pPr>
              <a:spcAft>
                <a:spcPts val="300"/>
              </a:spcAft>
            </a:pPr>
            <a:r>
              <a:rPr lang="en-US" sz="1200" b="1" dirty="0">
                <a:latin typeface="Arial" pitchFamily="34" charset="0"/>
                <a:cs typeface="Arial" pitchFamily="34" charset="0"/>
              </a:rPr>
              <a:t>Lee, C., &amp; Glass, J. (2012). A Nonparametric Bayesian Approach to Acoustic Model Discovery. </a:t>
            </a:r>
            <a:r>
              <a:rPr lang="en-US" sz="1200" b="1" i="1" dirty="0">
                <a:latin typeface="Arial" pitchFamily="34" charset="0"/>
                <a:cs typeface="Arial" pitchFamily="34" charset="0"/>
              </a:rPr>
              <a:t>Proceedings of the Association for Computational Linguistics</a:t>
            </a:r>
            <a:r>
              <a:rPr lang="en-US" sz="1200" b="1" dirty="0">
                <a:latin typeface="Arial" pitchFamily="34" charset="0"/>
                <a:cs typeface="Arial" pitchFamily="34" charset="0"/>
              </a:rPr>
              <a:t> (pp. 40–49). </a:t>
            </a:r>
            <a:r>
              <a:rPr lang="en-US" sz="1200" b="1" dirty="0" err="1">
                <a:latin typeface="Arial" pitchFamily="34" charset="0"/>
                <a:cs typeface="Arial" pitchFamily="34" charset="0"/>
              </a:rPr>
              <a:t>Jeju</a:t>
            </a:r>
            <a:r>
              <a:rPr lang="en-US" sz="1200" b="1" dirty="0">
                <a:latin typeface="Arial" pitchFamily="34" charset="0"/>
                <a:cs typeface="Arial" pitchFamily="34" charset="0"/>
              </a:rPr>
              <a:t>, Republic of Korea. </a:t>
            </a:r>
          </a:p>
          <a:p>
            <a:pPr>
              <a:spcAft>
                <a:spcPts val="300"/>
              </a:spcAft>
            </a:pPr>
            <a:r>
              <a:rPr lang="en-US" sz="1200" b="1" dirty="0" err="1">
                <a:latin typeface="Arial" pitchFamily="34" charset="0"/>
                <a:cs typeface="Arial" pitchFamily="34" charset="0"/>
              </a:rPr>
              <a:t>Lefèvre</a:t>
            </a:r>
            <a:r>
              <a:rPr lang="en-US" sz="1200" b="1" dirty="0">
                <a:latin typeface="Arial" pitchFamily="34" charset="0"/>
                <a:cs typeface="Arial" pitchFamily="34" charset="0"/>
              </a:rPr>
              <a:t>, F.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probability estimation for HMM-based automatic speech recognition. </a:t>
            </a:r>
            <a:r>
              <a:rPr lang="en-US" sz="1200" b="1" i="1" dirty="0">
                <a:latin typeface="Arial" pitchFamily="34" charset="0"/>
                <a:cs typeface="Arial" pitchFamily="34" charset="0"/>
              </a:rPr>
              <a:t>Computer Speech &amp; Language</a:t>
            </a:r>
            <a:r>
              <a:rPr lang="en-US" sz="1200" b="1" dirty="0">
                <a:latin typeface="Arial" pitchFamily="34" charset="0"/>
                <a:cs typeface="Arial" pitchFamily="34" charset="0"/>
              </a:rPr>
              <a:t>, 17(2-3), 113–136. </a:t>
            </a:r>
          </a:p>
          <a:p>
            <a:pPr>
              <a:spcAft>
                <a:spcPts val="300"/>
              </a:spcAft>
            </a:pPr>
            <a:r>
              <a:rPr lang="en-US" sz="1200" b="1" dirty="0" err="1">
                <a:latin typeface="Arial" pitchFamily="34" charset="0"/>
                <a:cs typeface="Arial" pitchFamily="34" charset="0"/>
              </a:rPr>
              <a:t>Rabiner</a:t>
            </a:r>
            <a:r>
              <a:rPr lang="en-US" sz="1200" b="1" dirty="0">
                <a:latin typeface="Arial" pitchFamily="34" charset="0"/>
                <a:cs typeface="Arial" pitchFamily="34" charset="0"/>
              </a:rPr>
              <a:t>, L. (1989). A Tutorial on Hidden Markov Models and Selected Applications in Speech Recognition. </a:t>
            </a:r>
            <a:r>
              <a:rPr lang="en-US" sz="1200" b="1" i="1" dirty="0">
                <a:latin typeface="Arial" pitchFamily="34" charset="0"/>
                <a:cs typeface="Arial" pitchFamily="34" charset="0"/>
              </a:rPr>
              <a:t>Proceedings of the IEEE</a:t>
            </a:r>
            <a:r>
              <a:rPr lang="en-US" sz="1200" b="1" dirty="0">
                <a:latin typeface="Arial" pitchFamily="34" charset="0"/>
                <a:cs typeface="Arial" pitchFamily="34" charset="0"/>
              </a:rPr>
              <a:t>, 77(2), 879–</a:t>
            </a:r>
            <a:r>
              <a:rPr lang="en-US" sz="1200" b="1" dirty="0" smtClean="0">
                <a:latin typeface="Arial" pitchFamily="34" charset="0"/>
                <a:cs typeface="Arial" pitchFamily="34" charset="0"/>
              </a:rPr>
              <a:t>893.</a:t>
            </a:r>
            <a:endParaRPr lang="en-US" sz="1200" b="1" dirty="0">
              <a:latin typeface="Arial" pitchFamily="34" charset="0"/>
              <a:cs typeface="Arial" pitchFamily="34" charset="0"/>
            </a:endParaRPr>
          </a:p>
          <a:p>
            <a:pPr>
              <a:spcAft>
                <a:spcPts val="300"/>
              </a:spcAft>
            </a:pPr>
            <a:r>
              <a:rPr lang="en-US" sz="1200" b="1" dirty="0" err="1">
                <a:latin typeface="Arial" pitchFamily="34" charset="0"/>
                <a:cs typeface="Arial" pitchFamily="34" charset="0"/>
              </a:rPr>
              <a:t>Sethuraman</a:t>
            </a:r>
            <a:r>
              <a:rPr lang="en-US" sz="1200" b="1" dirty="0">
                <a:latin typeface="Arial" pitchFamily="34" charset="0"/>
                <a:cs typeface="Arial" pitchFamily="34" charset="0"/>
              </a:rPr>
              <a:t>, J. (1994). A constructive definition of Dirichlet priors. </a:t>
            </a:r>
            <a:r>
              <a:rPr lang="en-US" sz="1200" b="1" i="1" dirty="0" err="1">
                <a:latin typeface="Arial" pitchFamily="34" charset="0"/>
                <a:cs typeface="Arial" pitchFamily="34" charset="0"/>
              </a:rPr>
              <a:t>Statistica</a:t>
            </a:r>
            <a:r>
              <a:rPr lang="en-US" sz="1200" b="1" i="1" dirty="0">
                <a:latin typeface="Arial" pitchFamily="34" charset="0"/>
                <a:cs typeface="Arial" pitchFamily="34" charset="0"/>
              </a:rPr>
              <a:t> </a:t>
            </a:r>
            <a:r>
              <a:rPr lang="en-US" sz="1200" b="1" i="1" dirty="0" err="1">
                <a:latin typeface="Arial" pitchFamily="34" charset="0"/>
                <a:cs typeface="Arial" pitchFamily="34" charset="0"/>
              </a:rPr>
              <a:t>Sinica</a:t>
            </a:r>
            <a:r>
              <a:rPr lang="en-US" sz="1200" b="1" dirty="0">
                <a:latin typeface="Arial" pitchFamily="34" charset="0"/>
                <a:cs typeface="Arial" pitchFamily="34" charset="0"/>
              </a:rPr>
              <a:t>, 639–650. </a:t>
            </a:r>
          </a:p>
          <a:p>
            <a:pPr>
              <a:spcAft>
                <a:spcPts val="300"/>
              </a:spcAft>
            </a:pPr>
            <a:r>
              <a:rPr lang="en-US" sz="1200" b="1" dirty="0">
                <a:latin typeface="Arial" pitchFamily="34" charset="0"/>
                <a:cs typeface="Arial" pitchFamily="34" charset="0"/>
              </a:rPr>
              <a:t>Shang, L. (</a:t>
            </a:r>
            <a:r>
              <a:rPr lang="en-US" sz="1200" b="1" dirty="0" err="1">
                <a:latin typeface="Arial" pitchFamily="34" charset="0"/>
                <a:cs typeface="Arial" pitchFamily="34" charset="0"/>
              </a:rPr>
              <a:t>n.d.</a:t>
            </a:r>
            <a:r>
              <a:rPr lang="en-US" sz="1200" b="1" dirty="0">
                <a:latin typeface="Arial" pitchFamily="34" charset="0"/>
                <a:cs typeface="Arial" pitchFamily="34" charset="0"/>
              </a:rPr>
              <a:t>). Nonparametric Discriminant HMM and Application to Facial Expression Recognition. </a:t>
            </a:r>
            <a:r>
              <a:rPr lang="en-US" sz="1200" b="1" i="1" dirty="0">
                <a:latin typeface="Arial" pitchFamily="34" charset="0"/>
                <a:cs typeface="Arial" pitchFamily="34" charset="0"/>
              </a:rPr>
              <a:t>IEEE Conference on Computer Vision and Pattern Recognition</a:t>
            </a:r>
            <a:r>
              <a:rPr lang="en-US" sz="1200" b="1" dirty="0">
                <a:latin typeface="Arial" pitchFamily="34" charset="0"/>
                <a:cs typeface="Arial" pitchFamily="34" charset="0"/>
              </a:rPr>
              <a:t> (pp. 2090– 2096). Miami, FL, </a:t>
            </a:r>
            <a:r>
              <a:rPr lang="en-US" sz="1200" b="1" dirty="0" smtClean="0">
                <a:latin typeface="Arial" pitchFamily="34" charset="0"/>
                <a:cs typeface="Arial" pitchFamily="34" charset="0"/>
              </a:rPr>
              <a:t>USA.</a:t>
            </a:r>
            <a:endParaRPr lang="en-US" sz="1200" b="1" dirty="0">
              <a:latin typeface="Arial" pitchFamily="34" charset="0"/>
              <a:cs typeface="Arial" pitchFamily="34" charset="0"/>
            </a:endParaRPr>
          </a:p>
          <a:p>
            <a:pPr>
              <a:spcAft>
                <a:spcPts val="300"/>
              </a:spcAft>
            </a:pPr>
            <a:r>
              <a:rPr lang="en-US" sz="1200" b="1" dirty="0">
                <a:latin typeface="Arial" pitchFamily="34" charset="0"/>
                <a:cs typeface="Arial" pitchFamily="34" charset="0"/>
              </a:rPr>
              <a:t>Shin, W., Lee, B.-S., Lee, Y.-K., &amp; Lee, J.-S. (2000). Speech/non-speech classification using multiple features for robust endpoint detection. </a:t>
            </a:r>
            <a:r>
              <a:rPr lang="en-US" sz="1200" b="1" i="1" dirty="0">
                <a:latin typeface="Arial" pitchFamily="34" charset="0"/>
                <a:cs typeface="Arial" pitchFamily="34" charset="0"/>
              </a:rPr>
              <a:t>proceedings of IEEE international </a:t>
            </a:r>
            <a:r>
              <a:rPr lang="en-US" sz="1200" b="1" i="1" dirty="0" smtClean="0">
                <a:latin typeface="Arial" pitchFamily="34" charset="0"/>
                <a:cs typeface="Arial" pitchFamily="34" charset="0"/>
              </a:rPr>
              <a:t>Conference </a:t>
            </a:r>
            <a:r>
              <a:rPr lang="en-US" sz="1200" b="1" i="1" dirty="0">
                <a:latin typeface="Arial" pitchFamily="34" charset="0"/>
                <a:cs typeface="Arial" pitchFamily="34" charset="0"/>
              </a:rPr>
              <a:t>on </a:t>
            </a:r>
            <a:r>
              <a:rPr lang="en-US" sz="1200" b="1" i="1" dirty="0" smtClean="0">
                <a:latin typeface="Arial" pitchFamily="34" charset="0"/>
                <a:cs typeface="Arial" pitchFamily="34" charset="0"/>
              </a:rPr>
              <a:t>ASSP </a:t>
            </a:r>
            <a:r>
              <a:rPr lang="en-US" sz="1200" b="1" dirty="0" smtClean="0">
                <a:latin typeface="Arial" pitchFamily="34" charset="0"/>
                <a:cs typeface="Arial" pitchFamily="34" charset="0"/>
              </a:rPr>
              <a:t>(</a:t>
            </a:r>
            <a:r>
              <a:rPr lang="en-US" sz="1200" b="1" dirty="0">
                <a:latin typeface="Arial" pitchFamily="34" charset="0"/>
                <a:cs typeface="Arial" pitchFamily="34" charset="0"/>
              </a:rPr>
              <a:t>pp. 1899–1402). Istanbul, Turkey.</a:t>
            </a:r>
          </a:p>
          <a:p>
            <a:pPr>
              <a:spcAft>
                <a:spcPts val="300"/>
              </a:spcAft>
            </a:pPr>
            <a:r>
              <a:rPr lang="en-US" sz="1200" b="1" dirty="0" err="1">
                <a:latin typeface="Arial" pitchFamily="34" charset="0"/>
                <a:cs typeface="Arial" pitchFamily="34" charset="0"/>
              </a:rPr>
              <a:t>Suchard</a:t>
            </a:r>
            <a:r>
              <a:rPr lang="en-US" sz="1200" b="1" dirty="0">
                <a:latin typeface="Arial" pitchFamily="34" charset="0"/>
                <a:cs typeface="Arial" pitchFamily="34" charset="0"/>
              </a:rPr>
              <a:t>, M. A., Wang, Q., Chan, C., </a:t>
            </a:r>
            <a:r>
              <a:rPr lang="en-US" sz="1200" b="1" dirty="0" err="1">
                <a:latin typeface="Arial" pitchFamily="34" charset="0"/>
                <a:cs typeface="Arial" pitchFamily="34" charset="0"/>
              </a:rPr>
              <a:t>Frelinger</a:t>
            </a:r>
            <a:r>
              <a:rPr lang="en-US" sz="1200" b="1" dirty="0">
                <a:latin typeface="Arial" pitchFamily="34" charset="0"/>
                <a:cs typeface="Arial" pitchFamily="34" charset="0"/>
              </a:rPr>
              <a:t>, J., West, M., &amp; </a:t>
            </a:r>
            <a:r>
              <a:rPr lang="en-US" sz="1200" b="1" dirty="0" err="1">
                <a:latin typeface="Arial" pitchFamily="34" charset="0"/>
                <a:cs typeface="Arial" pitchFamily="34" charset="0"/>
              </a:rPr>
              <a:t>Cron</a:t>
            </a:r>
            <a:r>
              <a:rPr lang="en-US" sz="1200" b="1" dirty="0">
                <a:latin typeface="Arial" pitchFamily="34" charset="0"/>
                <a:cs typeface="Arial" pitchFamily="34" charset="0"/>
              </a:rPr>
              <a:t>, A. (2010). Understanding GPU Programming for Statistical Computation: Studies in Massively Parallel Massive Mixtures. </a:t>
            </a:r>
            <a:r>
              <a:rPr lang="en-US" sz="1200" b="1" i="1" dirty="0">
                <a:latin typeface="Arial" pitchFamily="34" charset="0"/>
                <a:cs typeface="Arial" pitchFamily="34" charset="0"/>
              </a:rPr>
              <a:t>Journal of Computational and Graphical Statistics</a:t>
            </a:r>
            <a:r>
              <a:rPr lang="en-US" sz="1200" b="1" dirty="0">
                <a:latin typeface="Arial" pitchFamily="34" charset="0"/>
                <a:cs typeface="Arial" pitchFamily="34" charset="0"/>
              </a:rPr>
              <a:t>, 19(2), 419–438. </a:t>
            </a:r>
          </a:p>
          <a:p>
            <a:pPr>
              <a:spcAft>
                <a:spcPts val="300"/>
              </a:spcAft>
            </a:pPr>
            <a:r>
              <a:rPr lang="en-US" sz="1200" b="1" dirty="0" err="1" smtClean="0">
                <a:latin typeface="Arial" pitchFamily="34" charset="0"/>
                <a:cs typeface="Arial" pitchFamily="34" charset="0"/>
              </a:rPr>
              <a:t>Teh</a:t>
            </a:r>
            <a:r>
              <a:rPr lang="en-US" sz="1200" b="1" dirty="0">
                <a:latin typeface="Arial" pitchFamily="34" charset="0"/>
                <a:cs typeface="Arial" pitchFamily="34" charset="0"/>
              </a:rPr>
              <a:t>, Y., Jordan, M., Beal, M., &amp; </a:t>
            </a:r>
            <a:r>
              <a:rPr lang="en-US" sz="1200" b="1" dirty="0" err="1">
                <a:latin typeface="Arial" pitchFamily="34" charset="0"/>
                <a:cs typeface="Arial" pitchFamily="34" charset="0"/>
              </a:rPr>
              <a:t>Blei</a:t>
            </a:r>
            <a:r>
              <a:rPr lang="en-US" sz="1200" b="1" dirty="0">
                <a:latin typeface="Arial" pitchFamily="34" charset="0"/>
                <a:cs typeface="Arial" pitchFamily="34" charset="0"/>
              </a:rPr>
              <a:t>, D. (2006). Hierarchical Dirichlet Processes. </a:t>
            </a:r>
            <a:r>
              <a:rPr lang="en-US" sz="1200" b="1" i="1" dirty="0">
                <a:latin typeface="Arial" pitchFamily="34" charset="0"/>
                <a:cs typeface="Arial" pitchFamily="34" charset="0"/>
              </a:rPr>
              <a:t>Journal of the American Statistical Association</a:t>
            </a:r>
            <a:r>
              <a:rPr lang="en-US" sz="1200" b="1" dirty="0">
                <a:latin typeface="Arial" pitchFamily="34" charset="0"/>
                <a:cs typeface="Arial" pitchFamily="34" charset="0"/>
              </a:rPr>
              <a:t>, 101(47), 1566–</a:t>
            </a:r>
            <a:r>
              <a:rPr lang="en-US" sz="1200" b="1" dirty="0" smtClean="0">
                <a:latin typeface="Arial" pitchFamily="34" charset="0"/>
                <a:cs typeface="Arial" pitchFamily="34" charset="0"/>
              </a:rPr>
              <a:t>1581.</a:t>
            </a:r>
            <a:endParaRPr lang="en-US" sz="1200" b="1" dirty="0">
              <a:latin typeface="Arial" pitchFamily="34" charset="0"/>
              <a:cs typeface="Arial" pitchFamily="34" charset="0"/>
            </a:endParaRPr>
          </a:p>
          <a:p>
            <a:endParaRPr lang="en-US" sz="1400" b="1" dirty="0" smtClean="0">
              <a:latin typeface="Arial" pitchFamily="34" charset="0"/>
              <a:cs typeface="Arial" pitchFamily="34" charset="0"/>
            </a:endParaRPr>
          </a:p>
          <a:p>
            <a:endParaRPr lang="en-US" dirty="0"/>
          </a:p>
        </p:txBody>
      </p:sp>
    </p:spTree>
    <p:extLst>
      <p:ext uri="{BB962C8B-B14F-4D97-AF65-F5344CB8AC3E}">
        <p14:creationId xmlns:p14="http://schemas.microsoft.com/office/powerpoint/2010/main" val="1576091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772" y="798736"/>
            <a:ext cx="8680826" cy="2862322"/>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b="1" dirty="0" smtClean="0">
                <a:latin typeface="Arial"/>
                <a:cs typeface="Arial"/>
              </a:rPr>
              <a:t>Nonparametric Bayesian </a:t>
            </a:r>
            <a:r>
              <a:rPr lang="en-US" b="1" dirty="0" smtClean="0">
                <a:latin typeface="Arial"/>
                <a:cs typeface="Arial"/>
              </a:rPr>
              <a:t>Models </a:t>
            </a:r>
          </a:p>
          <a:p>
            <a:pPr marL="166688" indent="-166688">
              <a:spcAft>
                <a:spcPts val="1200"/>
              </a:spcAft>
              <a:buFont typeface="Arial" pitchFamily="34" charset="0"/>
              <a:buChar char="•"/>
            </a:pPr>
            <a:r>
              <a:rPr lang="en-US" b="1" dirty="0" smtClean="0">
                <a:latin typeface="Arial"/>
                <a:cs typeface="Arial"/>
              </a:rPr>
              <a:t>Nonparametric Hidden Markov Models </a:t>
            </a:r>
            <a:endParaRPr lang="en-US" b="1" dirty="0" smtClean="0">
              <a:latin typeface="Arial"/>
              <a:cs typeface="Arial"/>
            </a:endParaRPr>
          </a:p>
          <a:p>
            <a:pPr marL="166688" indent="-166688">
              <a:spcAft>
                <a:spcPts val="1200"/>
              </a:spcAft>
              <a:buFont typeface="Arial" pitchFamily="34" charset="0"/>
              <a:buChar char="•"/>
            </a:pPr>
            <a:r>
              <a:rPr lang="en-US" b="1" dirty="0" smtClean="0">
                <a:latin typeface="Arial"/>
                <a:cs typeface="Arial"/>
              </a:rPr>
              <a:t>Acoustic Modeling in Speech Recognition </a:t>
            </a:r>
            <a:endParaRPr lang="en-US" b="1" dirty="0" smtClean="0">
              <a:latin typeface="Arial"/>
              <a:cs typeface="Arial"/>
            </a:endParaRPr>
          </a:p>
          <a:p>
            <a:pPr marL="166688" indent="-166688">
              <a:spcAft>
                <a:spcPts val="1200"/>
              </a:spcAft>
              <a:buFont typeface="Arial" pitchFamily="34" charset="0"/>
              <a:buChar char="•"/>
            </a:pPr>
            <a:r>
              <a:rPr lang="en-US" b="1" dirty="0" smtClean="0">
                <a:latin typeface="Arial"/>
                <a:cs typeface="Arial"/>
              </a:rPr>
              <a:t>Left-to-Right </a:t>
            </a:r>
            <a:r>
              <a:rPr lang="en-US" b="1" dirty="0" smtClean="0">
                <a:latin typeface="Arial"/>
                <a:cs typeface="Arial"/>
              </a:rPr>
              <a:t>HDP-HMM </a:t>
            </a:r>
            <a:r>
              <a:rPr lang="en-US" b="1" dirty="0" smtClean="0">
                <a:latin typeface="Arial"/>
                <a:cs typeface="Arial"/>
              </a:rPr>
              <a:t>Models  </a:t>
            </a:r>
          </a:p>
          <a:p>
            <a:pPr marL="166688" indent="-166688">
              <a:spcAft>
                <a:spcPts val="1200"/>
              </a:spcAft>
              <a:buFont typeface="Arial" pitchFamily="34" charset="0"/>
              <a:buChar char="•"/>
            </a:pPr>
            <a:r>
              <a:rPr lang="en-US" b="1" dirty="0" smtClean="0">
                <a:latin typeface="Arial"/>
                <a:cs typeface="Arial"/>
              </a:rPr>
              <a:t>HDP HMM with HDP Emissions</a:t>
            </a:r>
          </a:p>
          <a:p>
            <a:pPr marL="166688" indent="-166688">
              <a:spcAft>
                <a:spcPts val="1200"/>
              </a:spcAft>
              <a:buFont typeface="Arial" pitchFamily="34" charset="0"/>
              <a:buChar char="•"/>
            </a:pPr>
            <a:r>
              <a:rPr lang="en-US" b="1" dirty="0" smtClean="0">
                <a:latin typeface="Arial"/>
                <a:cs typeface="Arial"/>
              </a:rPr>
              <a:t>Results </a:t>
            </a:r>
            <a:endParaRPr lang="en-US" b="1" dirty="0" smtClean="0">
              <a:latin typeface="Arial"/>
              <a:cs typeface="Arial"/>
            </a:endParaRPr>
          </a:p>
          <a:p>
            <a:pPr marL="166688" indent="-166688">
              <a:spcAft>
                <a:spcPts val="1200"/>
              </a:spcAft>
              <a:buFont typeface="Arial" pitchFamily="34" charset="0"/>
              <a:buChar char="•"/>
            </a:pPr>
            <a:r>
              <a:rPr lang="en-US" b="1" dirty="0" smtClean="0">
                <a:latin typeface="Arial"/>
                <a:cs typeface="Arial"/>
              </a:rPr>
              <a:t>Summary </a:t>
            </a:r>
            <a:r>
              <a:rPr lang="en-US" b="1" dirty="0" smtClean="0">
                <a:latin typeface="Arial"/>
                <a:cs typeface="Arial"/>
              </a:rPr>
              <a:t>of </a:t>
            </a:r>
            <a:r>
              <a:rPr lang="en-US" b="1" dirty="0" smtClean="0">
                <a:latin typeface="Arial"/>
                <a:cs typeface="Arial"/>
              </a:rPr>
              <a:t>Contributions</a:t>
            </a:r>
            <a:endParaRPr lang="en-US" b="1" dirty="0" smtClean="0">
              <a:latin typeface="Arial"/>
              <a:cs typeface="Arial"/>
            </a:endParaRPr>
          </a:p>
        </p:txBody>
      </p:sp>
      <p:sp>
        <p:nvSpPr>
          <p:cNvPr id="3"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Outline</a:t>
            </a:r>
            <a:endParaRPr lang="en-US" dirty="0"/>
          </a:p>
        </p:txBody>
      </p:sp>
    </p:spTree>
    <p:extLst>
      <p:ext uri="{BB962C8B-B14F-4D97-AF65-F5344CB8AC3E}">
        <p14:creationId xmlns:p14="http://schemas.microsoft.com/office/powerpoint/2010/main" val="7050080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Nonparametric Bayesian</a:t>
            </a:r>
            <a:endParaRPr lang="en-US" dirty="0"/>
          </a:p>
        </p:txBody>
      </p:sp>
      <p:sp>
        <p:nvSpPr>
          <p:cNvPr id="3" name="TextBox 2"/>
          <p:cNvSpPr txBox="1"/>
          <p:nvPr/>
        </p:nvSpPr>
        <p:spPr>
          <a:xfrm>
            <a:off x="183882" y="941456"/>
            <a:ext cx="4413380" cy="4616648"/>
          </a:xfrm>
          <a:prstGeom prst="rect">
            <a:avLst/>
          </a:prstGeom>
          <a:noFill/>
        </p:spPr>
        <p:txBody>
          <a:bodyPr wrap="square" lIns="0" tIns="0" rIns="0" bIns="0" rtlCol="0">
            <a:spAutoFit/>
          </a:bodyPr>
          <a:lstStyle/>
          <a:p>
            <a:pPr marL="166688" indent="-166688">
              <a:spcAft>
                <a:spcPts val="1200"/>
              </a:spcAft>
              <a:buFont typeface="Arial" pitchFamily="34" charset="0"/>
              <a:buChar char="•"/>
            </a:pPr>
            <a:r>
              <a:rPr lang="en-US" sz="2200" b="1" dirty="0" smtClean="0">
                <a:latin typeface="Arial"/>
                <a:cs typeface="Arial"/>
              </a:rPr>
              <a:t>Parametric vs. Nonparametric</a:t>
            </a:r>
          </a:p>
          <a:p>
            <a:pPr marL="166688" indent="-166688">
              <a:spcAft>
                <a:spcPts val="1200"/>
              </a:spcAft>
              <a:buFont typeface="Arial" pitchFamily="34" charset="0"/>
              <a:buChar char="•"/>
            </a:pPr>
            <a:r>
              <a:rPr lang="en-US" sz="2200" b="1" dirty="0">
                <a:latin typeface="Arial"/>
                <a:cs typeface="Arial"/>
              </a:rPr>
              <a:t>Model Selection/Averaging: </a:t>
            </a:r>
          </a:p>
          <a:p>
            <a:pPr marL="800100" lvl="1" indent="-342900">
              <a:spcAft>
                <a:spcPts val="1200"/>
              </a:spcAft>
              <a:buFont typeface="+mj-lt"/>
              <a:buAutoNum type="arabicPeriod"/>
            </a:pPr>
            <a:r>
              <a:rPr lang="en-US" b="1" dirty="0" smtClean="0">
                <a:latin typeface="Arial"/>
                <a:cs typeface="Arial"/>
              </a:rPr>
              <a:t>Computational </a:t>
            </a:r>
            <a:r>
              <a:rPr lang="en-US" b="1" dirty="0">
                <a:latin typeface="Arial"/>
                <a:cs typeface="Arial"/>
              </a:rPr>
              <a:t>C</a:t>
            </a:r>
            <a:r>
              <a:rPr lang="en-US" b="1" dirty="0" smtClean="0">
                <a:latin typeface="Arial"/>
                <a:cs typeface="Arial"/>
              </a:rPr>
              <a:t>ost</a:t>
            </a:r>
          </a:p>
          <a:p>
            <a:pPr marL="800100" lvl="1" indent="-342900">
              <a:spcAft>
                <a:spcPts val="1200"/>
              </a:spcAft>
              <a:buFont typeface="+mj-lt"/>
              <a:buAutoNum type="arabicPeriod"/>
            </a:pPr>
            <a:r>
              <a:rPr lang="en-US" b="1" dirty="0" smtClean="0">
                <a:latin typeface="Arial"/>
                <a:cs typeface="Arial"/>
              </a:rPr>
              <a:t>Discrete Optimization</a:t>
            </a:r>
          </a:p>
          <a:p>
            <a:pPr marL="800100" lvl="1" indent="-342900">
              <a:spcAft>
                <a:spcPts val="1200"/>
              </a:spcAft>
              <a:buFont typeface="+mj-lt"/>
              <a:buAutoNum type="arabicPeriod"/>
            </a:pPr>
            <a:r>
              <a:rPr lang="en-US" b="1" dirty="0" smtClean="0">
                <a:latin typeface="Arial"/>
                <a:cs typeface="Arial"/>
              </a:rPr>
              <a:t>Criteria</a:t>
            </a:r>
          </a:p>
          <a:p>
            <a:pPr marL="166688" indent="-166688">
              <a:spcAft>
                <a:spcPts val="1200"/>
              </a:spcAft>
              <a:buFont typeface="Arial" pitchFamily="34" charset="0"/>
              <a:buChar char="•"/>
            </a:pPr>
            <a:r>
              <a:rPr lang="en-US" sz="2200" b="1" dirty="0">
                <a:latin typeface="Arial"/>
                <a:cs typeface="Arial"/>
              </a:rPr>
              <a:t>Nonparametric Bayesian Promises:</a:t>
            </a:r>
          </a:p>
          <a:p>
            <a:pPr marL="800100" lvl="1" indent="-342900">
              <a:spcAft>
                <a:spcPts val="1200"/>
              </a:spcAft>
              <a:buFont typeface="+mj-lt"/>
              <a:buAutoNum type="arabicPeriod"/>
            </a:pPr>
            <a:r>
              <a:rPr lang="en-US" b="1" dirty="0" smtClean="0">
                <a:latin typeface="Arial"/>
                <a:cs typeface="Arial"/>
              </a:rPr>
              <a:t>Inferring the model from the data</a:t>
            </a:r>
          </a:p>
          <a:p>
            <a:pPr marL="800100" lvl="1" indent="-342900">
              <a:spcAft>
                <a:spcPts val="1200"/>
              </a:spcAft>
              <a:buFont typeface="+mj-lt"/>
              <a:buAutoNum type="arabicPeriod"/>
            </a:pPr>
            <a:r>
              <a:rPr lang="en-US" b="1" dirty="0" smtClean="0">
                <a:latin typeface="Arial"/>
                <a:cs typeface="Arial"/>
              </a:rPr>
              <a:t>Immunity to over-fitting</a:t>
            </a:r>
          </a:p>
          <a:p>
            <a:pPr marL="800100" lvl="1" indent="-342900">
              <a:spcAft>
                <a:spcPts val="1200"/>
              </a:spcAft>
              <a:buFont typeface="+mj-lt"/>
              <a:buAutoNum type="arabicPeriod"/>
            </a:pPr>
            <a:r>
              <a:rPr lang="en-US" b="1" dirty="0" smtClean="0">
                <a:latin typeface="Arial"/>
                <a:cs typeface="Arial"/>
              </a:rPr>
              <a:t>Well defined mathematical framework</a:t>
            </a:r>
          </a:p>
        </p:txBody>
      </p:sp>
      <p:pic>
        <p:nvPicPr>
          <p:cNvPr id="4" name="Picture 3"/>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l="7492" r="5008"/>
          <a:stretch/>
        </p:blipFill>
        <p:spPr bwMode="auto">
          <a:xfrm>
            <a:off x="4662152" y="789501"/>
            <a:ext cx="4267446" cy="208672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7089" r="26759"/>
          <a:stretch/>
        </p:blipFill>
        <p:spPr bwMode="auto">
          <a:xfrm>
            <a:off x="4829576" y="3108746"/>
            <a:ext cx="3380973" cy="280416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5879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a:t>
            </a:r>
            <a:endParaRPr lang="en-US" dirty="0"/>
          </a:p>
        </p:txBody>
      </p:sp>
      <p:sp>
        <p:nvSpPr>
          <p:cNvPr id="4" name="TextBox 3"/>
          <p:cNvSpPr txBox="1"/>
          <p:nvPr/>
        </p:nvSpPr>
        <p:spPr>
          <a:xfrm>
            <a:off x="228605" y="633710"/>
            <a:ext cx="8640270" cy="5678478"/>
          </a:xfrm>
          <a:prstGeom prst="rect">
            <a:avLst/>
          </a:prstGeom>
          <a:noFill/>
        </p:spPr>
        <p:txBody>
          <a:bodyPr wrap="square" lIns="0" tIns="0" rIns="0" bIns="0" rtlCol="0">
            <a:spAutoFit/>
          </a:bodyPr>
          <a:lstStyle/>
          <a:p>
            <a:pPr marL="166688" indent="-166688">
              <a:spcAft>
                <a:spcPts val="22200"/>
              </a:spcAft>
              <a:buFont typeface="Arial"/>
              <a:buChar char="•"/>
            </a:pPr>
            <a:r>
              <a:rPr lang="en-US" sz="2200" b="1" dirty="0" smtClean="0">
                <a:latin typeface="Arial"/>
                <a:cs typeface="Arial"/>
              </a:rPr>
              <a:t>Functional form:</a:t>
            </a:r>
          </a:p>
          <a:p>
            <a:pPr marL="685800" lvl="1" indent="-228600">
              <a:spcAft>
                <a:spcPts val="1200"/>
              </a:spcAft>
              <a:buFont typeface="Wingdings" charset="2"/>
              <a:buChar char="§"/>
            </a:pPr>
            <a:r>
              <a:rPr lang="en-US" b="1" i="1" dirty="0" smtClean="0">
                <a:latin typeface="Arial" pitchFamily="34" charset="0"/>
                <a:cs typeface="Arial" pitchFamily="34" charset="0"/>
              </a:rPr>
              <a:t>q </a:t>
            </a:r>
            <a:r>
              <a:rPr lang="el-GR" b="1" i="1" dirty="0" smtClean="0">
                <a:latin typeface="Arial" pitchFamily="34" charset="0"/>
                <a:cs typeface="Arial" pitchFamily="34" charset="0"/>
              </a:rPr>
              <a:t>ϵ</a:t>
            </a:r>
            <a:r>
              <a:rPr lang="en-US" b="1" i="1" dirty="0" smtClean="0">
                <a:latin typeface="Arial" pitchFamily="34" charset="0"/>
                <a:cs typeface="Arial" pitchFamily="34" charset="0"/>
              </a:rPr>
              <a:t> </a:t>
            </a:r>
            <a:r>
              <a:rPr lang="en-US" b="1" dirty="0" err="1" smtClean="0">
                <a:latin typeface="Arial" pitchFamily="34" charset="0"/>
                <a:cs typeface="Arial" pitchFamily="34" charset="0"/>
              </a:rPr>
              <a:t>ℝ</a:t>
            </a:r>
            <a:r>
              <a:rPr lang="en-US" b="1" i="1" baseline="30000" dirty="0" err="1" smtClean="0">
                <a:latin typeface="Arial" pitchFamily="34" charset="0"/>
                <a:cs typeface="Arial" pitchFamily="34" charset="0"/>
              </a:rPr>
              <a:t>k</a:t>
            </a:r>
            <a:r>
              <a:rPr lang="en-US" b="1" dirty="0" smtClean="0">
                <a:latin typeface="Arial"/>
                <a:cs typeface="Arial"/>
              </a:rPr>
              <a:t>: a probability mass function (</a:t>
            </a:r>
            <a:r>
              <a:rPr lang="en-US" b="1" dirty="0" err="1" smtClean="0">
                <a:latin typeface="Arial"/>
                <a:cs typeface="Arial"/>
              </a:rPr>
              <a:t>pmf</a:t>
            </a:r>
            <a:r>
              <a:rPr lang="en-US" b="1" dirty="0" smtClean="0">
                <a:latin typeface="Arial"/>
                <a:cs typeface="Arial"/>
              </a:rPr>
              <a:t>).</a:t>
            </a:r>
            <a:endParaRPr lang="en-US" b="1" dirty="0" smtClean="0">
              <a:latin typeface="Arial" pitchFamily="34" charset="0"/>
              <a:cs typeface="Arial" pitchFamily="34" charset="0"/>
            </a:endParaRPr>
          </a:p>
          <a:p>
            <a:pPr marL="685800" lvl="1" indent="-228600">
              <a:spcAft>
                <a:spcPts val="1200"/>
              </a:spcAft>
              <a:buFont typeface="Wingdings" charset="2"/>
              <a:buChar char="§"/>
            </a:pPr>
            <a:r>
              <a:rPr lang="el-GR" b="1" dirty="0" smtClean="0">
                <a:latin typeface="Arial" pitchFamily="34" charset="0"/>
                <a:cs typeface="Arial" pitchFamily="34" charset="0"/>
              </a:rPr>
              <a:t>α</a:t>
            </a:r>
            <a:r>
              <a:rPr lang="en-US" b="1" dirty="0" smtClean="0">
                <a:latin typeface="Arial" pitchFamily="34" charset="0"/>
                <a:cs typeface="Arial" pitchFamily="34" charset="0"/>
              </a:rPr>
              <a:t>: a concentration parameter.</a:t>
            </a:r>
          </a:p>
          <a:p>
            <a:pPr marL="685800" lvl="1" indent="-228600">
              <a:spcAft>
                <a:spcPts val="1200"/>
              </a:spcAft>
              <a:buFont typeface="Wingdings" charset="2"/>
              <a:buChar char="§"/>
            </a:pPr>
            <a:r>
              <a:rPr lang="el-GR" b="1" dirty="0">
                <a:latin typeface="Arial" pitchFamily="34" charset="0"/>
                <a:cs typeface="Arial" pitchFamily="34" charset="0"/>
              </a:rPr>
              <a:t>α</a:t>
            </a:r>
            <a:r>
              <a:rPr lang="en-US" b="1" dirty="0" smtClean="0">
                <a:latin typeface="Arial" pitchFamily="34" charset="0"/>
                <a:cs typeface="Arial" pitchFamily="34" charset="0"/>
              </a:rPr>
              <a:t> can be interpreted as pseudo-observations.</a:t>
            </a:r>
          </a:p>
          <a:p>
            <a:pPr marL="685800" lvl="1" indent="-228600">
              <a:spcAft>
                <a:spcPts val="1200"/>
              </a:spcAft>
              <a:buFont typeface="Wingdings" charset="2"/>
              <a:buChar char="§"/>
            </a:pPr>
            <a:r>
              <a:rPr lang="en-US" b="1" dirty="0" smtClean="0">
                <a:latin typeface="Arial" pitchFamily="34" charset="0"/>
                <a:cs typeface="Arial" pitchFamily="34" charset="0"/>
              </a:rPr>
              <a:t>The total number of pseudo-observations is </a:t>
            </a:r>
            <a:r>
              <a:rPr lang="el-GR" b="1" dirty="0" smtClean="0">
                <a:latin typeface="Arial" pitchFamily="34" charset="0"/>
                <a:cs typeface="Arial" pitchFamily="34" charset="0"/>
              </a:rPr>
              <a:t>α</a:t>
            </a:r>
            <a:r>
              <a:rPr lang="en-US" b="1" baseline="-25000" dirty="0" smtClean="0">
                <a:latin typeface="Arial" pitchFamily="34" charset="0"/>
                <a:cs typeface="Arial" pitchFamily="34" charset="0"/>
              </a:rPr>
              <a:t>0</a:t>
            </a:r>
            <a:r>
              <a:rPr lang="en-US" b="1" dirty="0" smtClean="0">
                <a:latin typeface="Arial" pitchFamily="34" charset="0"/>
                <a:cs typeface="Arial" pitchFamily="34" charset="0"/>
              </a:rPr>
              <a:t>. </a:t>
            </a:r>
          </a:p>
          <a:p>
            <a:pPr marL="166688" indent="-166688">
              <a:spcAft>
                <a:spcPts val="1200"/>
              </a:spcAft>
              <a:buFont typeface="Arial"/>
              <a:buChar char="•"/>
            </a:pPr>
            <a:r>
              <a:rPr lang="en-US" sz="2200" b="1" dirty="0" smtClean="0">
                <a:latin typeface="Arial" pitchFamily="34" charset="0"/>
                <a:cs typeface="Arial" pitchFamily="34" charset="0"/>
              </a:rPr>
              <a:t>The Dirichlet Distribution is a conjugate prior for a multinomial distribution.</a:t>
            </a:r>
          </a:p>
        </p:txBody>
      </p:sp>
      <p:graphicFrame>
        <p:nvGraphicFramePr>
          <p:cNvPr id="5" name="Object 4"/>
          <p:cNvGraphicFramePr>
            <a:graphicFrameLocks noChangeAspect="1"/>
          </p:cNvGraphicFramePr>
          <p:nvPr>
            <p:extLst>
              <p:ext uri="{D42A27DB-BD31-4B8C-83A1-F6EECF244321}">
                <p14:modId xmlns:p14="http://schemas.microsoft.com/office/powerpoint/2010/main" val="2342646906"/>
              </p:ext>
            </p:extLst>
          </p:nvPr>
        </p:nvGraphicFramePr>
        <p:xfrm>
          <a:off x="3052763" y="946150"/>
          <a:ext cx="2663825" cy="757238"/>
        </p:xfrm>
        <a:graphic>
          <a:graphicData uri="http://schemas.openxmlformats.org/presentationml/2006/ole">
            <mc:AlternateContent xmlns:mc="http://schemas.openxmlformats.org/markup-compatibility/2006">
              <mc:Choice xmlns:v="urn:schemas-microsoft-com:vml" Requires="v">
                <p:oleObj spid="_x0000_s49404" name="Equation" r:id="rId3" imgW="1562040" imgH="444240" progId="Equation.DSMT4">
                  <p:embed/>
                </p:oleObj>
              </mc:Choice>
              <mc:Fallback>
                <p:oleObj name="Equation" r:id="rId3" imgW="1562040" imgH="444240" progId="Equation.DSMT4">
                  <p:embed/>
                  <p:pic>
                    <p:nvPicPr>
                      <p:cNvPr id="0" name="Object 10"/>
                      <p:cNvPicPr>
                        <a:picLocks noChangeAspect="1" noChangeArrowheads="1"/>
                      </p:cNvPicPr>
                      <p:nvPr/>
                    </p:nvPicPr>
                    <p:blipFill>
                      <a:blip r:embed="rId4"/>
                      <a:srcRect/>
                      <a:stretch>
                        <a:fillRect/>
                      </a:stretch>
                    </p:blipFill>
                    <p:spPr bwMode="auto">
                      <a:xfrm>
                        <a:off x="3052763" y="946150"/>
                        <a:ext cx="2663825"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79751686"/>
              </p:ext>
            </p:extLst>
          </p:nvPr>
        </p:nvGraphicFramePr>
        <p:xfrm>
          <a:off x="1855788" y="1908175"/>
          <a:ext cx="2055812" cy="444500"/>
        </p:xfrm>
        <a:graphic>
          <a:graphicData uri="http://schemas.openxmlformats.org/presentationml/2006/ole">
            <mc:AlternateContent xmlns:mc="http://schemas.openxmlformats.org/markup-compatibility/2006">
              <mc:Choice xmlns:v="urn:schemas-microsoft-com:vml" Requires="v">
                <p:oleObj spid="_x0000_s49405" name="Equation" r:id="rId5" imgW="1040948" imgH="228501" progId="Equation.3">
                  <p:embed/>
                </p:oleObj>
              </mc:Choice>
              <mc:Fallback>
                <p:oleObj name="Equation" r:id="rId5" imgW="1040948" imgH="228501"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5788" y="1908175"/>
                        <a:ext cx="20558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07235277"/>
              </p:ext>
            </p:extLst>
          </p:nvPr>
        </p:nvGraphicFramePr>
        <p:xfrm>
          <a:off x="2438400" y="2432050"/>
          <a:ext cx="777875" cy="450850"/>
        </p:xfrm>
        <a:graphic>
          <a:graphicData uri="http://schemas.openxmlformats.org/presentationml/2006/ole">
            <mc:AlternateContent xmlns:mc="http://schemas.openxmlformats.org/markup-compatibility/2006">
              <mc:Choice xmlns:v="urn:schemas-microsoft-com:vml" Requires="v">
                <p:oleObj spid="_x0000_s49406" name="Equation" r:id="rId7" imgW="393529" imgH="228501" progId="Equation.3">
                  <p:embed/>
                </p:oleObj>
              </mc:Choice>
              <mc:Fallback>
                <p:oleObj name="Equation" r:id="rId7" imgW="393529" imgH="228501"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38400" y="2432050"/>
                        <a:ext cx="7778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3492113"/>
              </p:ext>
            </p:extLst>
          </p:nvPr>
        </p:nvGraphicFramePr>
        <p:xfrm>
          <a:off x="2174875" y="2944813"/>
          <a:ext cx="1304925" cy="576262"/>
        </p:xfrm>
        <a:graphic>
          <a:graphicData uri="http://schemas.openxmlformats.org/presentationml/2006/ole">
            <mc:AlternateContent xmlns:mc="http://schemas.openxmlformats.org/markup-compatibility/2006">
              <mc:Choice xmlns:v="urn:schemas-microsoft-com:vml" Requires="v">
                <p:oleObj spid="_x0000_s49407" name="Equation" r:id="rId9" imgW="660400" imgH="292100" progId="Equation.3">
                  <p:embed/>
                </p:oleObj>
              </mc:Choice>
              <mc:Fallback>
                <p:oleObj name="Equation" r:id="rId9" imgW="660400" imgH="29210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74875" y="2944813"/>
                        <a:ext cx="13049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486531639"/>
              </p:ext>
            </p:extLst>
          </p:nvPr>
        </p:nvGraphicFramePr>
        <p:xfrm>
          <a:off x="4764088" y="1895475"/>
          <a:ext cx="2195512" cy="444500"/>
        </p:xfrm>
        <a:graphic>
          <a:graphicData uri="http://schemas.openxmlformats.org/presentationml/2006/ole">
            <mc:AlternateContent xmlns:mc="http://schemas.openxmlformats.org/markup-compatibility/2006">
              <mc:Choice xmlns:v="urn:schemas-microsoft-com:vml" Requires="v">
                <p:oleObj spid="_x0000_s49408" name="Equation" r:id="rId11" imgW="1117600" imgH="228600" progId="Equation.3">
                  <p:embed/>
                </p:oleObj>
              </mc:Choice>
              <mc:Fallback>
                <p:oleObj name="Equation" r:id="rId11" imgW="1117600" imgH="228600" progId="Equation.3">
                  <p:embed/>
                  <p:pic>
                    <p:nvPicPr>
                      <p:cNvPr id="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4088" y="1895475"/>
                        <a:ext cx="21955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763200096"/>
              </p:ext>
            </p:extLst>
          </p:nvPr>
        </p:nvGraphicFramePr>
        <p:xfrm>
          <a:off x="5486400" y="2401888"/>
          <a:ext cx="803275" cy="450850"/>
        </p:xfrm>
        <a:graphic>
          <a:graphicData uri="http://schemas.openxmlformats.org/presentationml/2006/ole">
            <mc:AlternateContent xmlns:mc="http://schemas.openxmlformats.org/markup-compatibility/2006">
              <mc:Choice xmlns:v="urn:schemas-microsoft-com:vml" Requires="v">
                <p:oleObj spid="_x0000_s49409" name="Equation" r:id="rId13" imgW="406048" imgH="228402" progId="Equation.3">
                  <p:embed/>
                </p:oleObj>
              </mc:Choice>
              <mc:Fallback>
                <p:oleObj name="Equation" r:id="rId13" imgW="406048" imgH="228402" progId="Equation.3">
                  <p:embed/>
                  <p:pic>
                    <p:nvPicPr>
                      <p:cNvPr id="0"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2401888"/>
                        <a:ext cx="803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182853887"/>
              </p:ext>
            </p:extLst>
          </p:nvPr>
        </p:nvGraphicFramePr>
        <p:xfrm>
          <a:off x="5110163" y="2895600"/>
          <a:ext cx="1555750" cy="576263"/>
        </p:xfrm>
        <a:graphic>
          <a:graphicData uri="http://schemas.openxmlformats.org/presentationml/2006/ole">
            <mc:AlternateContent xmlns:mc="http://schemas.openxmlformats.org/markup-compatibility/2006">
              <mc:Choice xmlns:v="urn:schemas-microsoft-com:vml" Requires="v">
                <p:oleObj spid="_x0000_s49410" name="Equation" r:id="rId15" imgW="787058" imgH="291973" progId="Equation.DSMT4">
                  <p:embed/>
                </p:oleObj>
              </mc:Choice>
              <mc:Fallback>
                <p:oleObj name="Equation" r:id="rId15" imgW="787058" imgH="291973" progId="Equation.DSMT4">
                  <p:embed/>
                  <p:pic>
                    <p:nvPicPr>
                      <p:cNvPr id="0"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10163" y="2895600"/>
                        <a:ext cx="15557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492531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Distribution</a:t>
            </a:r>
            <a:endParaRPr lang="en-US" dirty="0"/>
          </a:p>
        </p:txBody>
      </p:sp>
      <p:pic>
        <p:nvPicPr>
          <p:cNvPr id="3" name="Picture 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2501" y="958663"/>
            <a:ext cx="5570035" cy="458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025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Dirichlet Process (DP)</a:t>
            </a:r>
            <a:endParaRPr lang="en-US" dirty="0"/>
          </a:p>
        </p:txBody>
      </p:sp>
      <p:sp>
        <p:nvSpPr>
          <p:cNvPr id="3" name="TextBox 2"/>
          <p:cNvSpPr txBox="1"/>
          <p:nvPr/>
        </p:nvSpPr>
        <p:spPr>
          <a:xfrm>
            <a:off x="191525" y="795096"/>
            <a:ext cx="8640270" cy="738664"/>
          </a:xfrm>
          <a:prstGeom prst="rect">
            <a:avLst/>
          </a:prstGeom>
          <a:noFill/>
        </p:spPr>
        <p:txBody>
          <a:bodyPr wrap="square" lIns="0" tIns="0" rIns="0" bIns="0" rtlCol="0">
            <a:spAutoFit/>
          </a:bodyPr>
          <a:lstStyle/>
          <a:p>
            <a:pPr marL="166688" indent="-166688">
              <a:buFont typeface="Arial"/>
              <a:buChar char="•"/>
            </a:pPr>
            <a:r>
              <a:rPr lang="en-US" sz="2400" b="1" dirty="0" smtClean="0">
                <a:latin typeface="Arial"/>
                <a:cs typeface="Arial"/>
              </a:rPr>
              <a:t>A Dirichlet Process is a Dirichlet distribution split infinitely many times</a:t>
            </a:r>
          </a:p>
        </p:txBody>
      </p:sp>
      <p:graphicFrame>
        <p:nvGraphicFramePr>
          <p:cNvPr id="5" name="Object 4"/>
          <p:cNvGraphicFramePr>
            <a:graphicFrameLocks noChangeAspect="1"/>
          </p:cNvGraphicFramePr>
          <p:nvPr>
            <p:extLst>
              <p:ext uri="{D42A27DB-BD31-4B8C-83A1-F6EECF244321}">
                <p14:modId xmlns:p14="http://schemas.microsoft.com/office/powerpoint/2010/main" val="2392588686"/>
              </p:ext>
            </p:extLst>
          </p:nvPr>
        </p:nvGraphicFramePr>
        <p:xfrm>
          <a:off x="2132013" y="2073275"/>
          <a:ext cx="2795587" cy="400050"/>
        </p:xfrm>
        <a:graphic>
          <a:graphicData uri="http://schemas.openxmlformats.org/presentationml/2006/ole">
            <mc:AlternateContent xmlns:mc="http://schemas.openxmlformats.org/markup-compatibility/2006">
              <mc:Choice xmlns:v="urn:schemas-microsoft-com:vml" Requires="v">
                <p:oleObj spid="_x0000_s52318" name="Equation" r:id="rId3" imgW="1333440" imgH="190440" progId="Equation.DSMT4">
                  <p:embed/>
                </p:oleObj>
              </mc:Choice>
              <mc:Fallback>
                <p:oleObj name="Equation" r:id="rId3" imgW="1333440" imgH="190440" progId="Equation.DSMT4">
                  <p:embed/>
                  <p:pic>
                    <p:nvPicPr>
                      <p:cNvPr id="0" name=""/>
                      <p:cNvPicPr>
                        <a:picLocks noChangeAspect="1" noChangeArrowheads="1"/>
                      </p:cNvPicPr>
                      <p:nvPr/>
                    </p:nvPicPr>
                    <p:blipFill>
                      <a:blip r:embed="rId4"/>
                      <a:srcRect/>
                      <a:stretch>
                        <a:fillRect/>
                      </a:stretch>
                    </p:blipFill>
                    <p:spPr bwMode="auto">
                      <a:xfrm>
                        <a:off x="2132013" y="2073275"/>
                        <a:ext cx="2795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1"/>
          <p:cNvGraphicFramePr>
            <a:graphicFrameLocks noChangeAspect="1"/>
          </p:cNvGraphicFramePr>
          <p:nvPr>
            <p:extLst>
              <p:ext uri="{D42A27DB-BD31-4B8C-83A1-F6EECF244321}">
                <p14:modId xmlns:p14="http://schemas.microsoft.com/office/powerpoint/2010/main" val="4056904105"/>
              </p:ext>
            </p:extLst>
          </p:nvPr>
        </p:nvGraphicFramePr>
        <p:xfrm>
          <a:off x="2808288" y="1635125"/>
          <a:ext cx="1223962" cy="398463"/>
        </p:xfrm>
        <a:graphic>
          <a:graphicData uri="http://schemas.openxmlformats.org/presentationml/2006/ole">
            <mc:AlternateContent xmlns:mc="http://schemas.openxmlformats.org/markup-compatibility/2006">
              <mc:Choice xmlns:v="urn:schemas-microsoft-com:vml" Requires="v">
                <p:oleObj spid="_x0000_s52319" name="Equation" r:id="rId5" imgW="583920" imgH="190440" progId="Equation.DSMT4">
                  <p:embed/>
                </p:oleObj>
              </mc:Choice>
              <mc:Fallback>
                <p:oleObj name="Equation" r:id="rId5" imgW="583920" imgH="190440" progId="Equation.DSMT4">
                  <p:embed/>
                  <p:pic>
                    <p:nvPicPr>
                      <p:cNvPr id="0" name=""/>
                      <p:cNvPicPr>
                        <a:picLocks noChangeAspect="1" noChangeArrowheads="1"/>
                      </p:cNvPicPr>
                      <p:nvPr/>
                    </p:nvPicPr>
                    <p:blipFill>
                      <a:blip r:embed="rId6"/>
                      <a:srcRect/>
                      <a:stretch>
                        <a:fillRect/>
                      </a:stretch>
                    </p:blipFill>
                    <p:spPr bwMode="auto">
                      <a:xfrm>
                        <a:off x="2808288" y="1635125"/>
                        <a:ext cx="1223962" cy="398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12"/>
          <p:cNvGraphicFramePr>
            <a:graphicFrameLocks noChangeAspect="1"/>
          </p:cNvGraphicFramePr>
          <p:nvPr>
            <p:extLst>
              <p:ext uri="{D42A27DB-BD31-4B8C-83A1-F6EECF244321}">
                <p14:modId xmlns:p14="http://schemas.microsoft.com/office/powerpoint/2010/main" val="662981661"/>
              </p:ext>
            </p:extLst>
          </p:nvPr>
        </p:nvGraphicFramePr>
        <p:xfrm>
          <a:off x="1020763" y="2457450"/>
          <a:ext cx="5192712" cy="957263"/>
        </p:xfrm>
        <a:graphic>
          <a:graphicData uri="http://schemas.openxmlformats.org/presentationml/2006/ole">
            <mc:AlternateContent xmlns:mc="http://schemas.openxmlformats.org/markup-compatibility/2006">
              <mc:Choice xmlns:v="urn:schemas-microsoft-com:vml" Requires="v">
                <p:oleObj spid="_x0000_s52320" name="Equation" r:id="rId7" imgW="2476500" imgH="457200" progId="Equation.DSMT4">
                  <p:embed/>
                </p:oleObj>
              </mc:Choice>
              <mc:Fallback>
                <p:oleObj name="Equation" r:id="rId7" imgW="2476500" imgH="457200" progId="Equation.DSMT4">
                  <p:embed/>
                  <p:pic>
                    <p:nvPicPr>
                      <p:cNvPr id="0" name=""/>
                      <p:cNvPicPr>
                        <a:picLocks noChangeAspect="1" noChangeArrowheads="1"/>
                      </p:cNvPicPr>
                      <p:nvPr/>
                    </p:nvPicPr>
                    <p:blipFill>
                      <a:blip r:embed="rId8"/>
                      <a:srcRect/>
                      <a:stretch>
                        <a:fillRect/>
                      </a:stretch>
                    </p:blipFill>
                    <p:spPr bwMode="auto">
                      <a:xfrm>
                        <a:off x="1020763" y="2457450"/>
                        <a:ext cx="5192712" cy="957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638160149"/>
              </p:ext>
            </p:extLst>
          </p:nvPr>
        </p:nvGraphicFramePr>
        <p:xfrm>
          <a:off x="7200900" y="2443163"/>
          <a:ext cx="1536700" cy="450850"/>
        </p:xfrm>
        <a:graphic>
          <a:graphicData uri="http://schemas.openxmlformats.org/presentationml/2006/ole">
            <mc:AlternateContent xmlns:mc="http://schemas.openxmlformats.org/markup-compatibility/2006">
              <mc:Choice xmlns:v="urn:schemas-microsoft-com:vml" Requires="v">
                <p:oleObj spid="_x0000_s52321" name="Equation" r:id="rId9" imgW="647640" imgH="190440" progId="Equation.DSMT4">
                  <p:embed/>
                </p:oleObj>
              </mc:Choice>
              <mc:Fallback>
                <p:oleObj name="Equation" r:id="rId9" imgW="647640" imgH="190440" progId="Equation.DSMT4">
                  <p:embed/>
                  <p:pic>
                    <p:nvPicPr>
                      <p:cNvPr id="0" name=""/>
                      <p:cNvPicPr>
                        <a:picLocks noChangeAspect="1" noChangeArrowheads="1"/>
                      </p:cNvPicPr>
                      <p:nvPr/>
                    </p:nvPicPr>
                    <p:blipFill>
                      <a:blip r:embed="rId10"/>
                      <a:srcRect/>
                      <a:stretch>
                        <a:fillRect/>
                      </a:stretch>
                    </p:blipFill>
                    <p:spPr bwMode="auto">
                      <a:xfrm>
                        <a:off x="7200900" y="2443163"/>
                        <a:ext cx="15367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1" name="Object 14"/>
          <p:cNvGraphicFramePr>
            <a:graphicFrameLocks noChangeAspect="1"/>
          </p:cNvGraphicFramePr>
          <p:nvPr>
            <p:extLst>
              <p:ext uri="{D42A27DB-BD31-4B8C-83A1-F6EECF244321}">
                <p14:modId xmlns:p14="http://schemas.microsoft.com/office/powerpoint/2010/main" val="1071908182"/>
              </p:ext>
            </p:extLst>
          </p:nvPr>
        </p:nvGraphicFramePr>
        <p:xfrm>
          <a:off x="7353300" y="1941513"/>
          <a:ext cx="1265238" cy="452437"/>
        </p:xfrm>
        <a:graphic>
          <a:graphicData uri="http://schemas.openxmlformats.org/presentationml/2006/ole">
            <mc:AlternateContent xmlns:mc="http://schemas.openxmlformats.org/markup-compatibility/2006">
              <mc:Choice xmlns:v="urn:schemas-microsoft-com:vml" Requires="v">
                <p:oleObj spid="_x0000_s52322" name="Equation" r:id="rId11" imgW="533160" imgH="190440" progId="Equation.DSMT4">
                  <p:embed/>
                </p:oleObj>
              </mc:Choice>
              <mc:Fallback>
                <p:oleObj name="Equation" r:id="rId11" imgW="533160" imgH="190440" progId="Equation.DSMT4">
                  <p:embed/>
                  <p:pic>
                    <p:nvPicPr>
                      <p:cNvPr id="0" name=""/>
                      <p:cNvPicPr>
                        <a:picLocks noChangeAspect="1" noChangeArrowheads="1"/>
                      </p:cNvPicPr>
                      <p:nvPr/>
                    </p:nvPicPr>
                    <p:blipFill>
                      <a:blip r:embed="rId12"/>
                      <a:srcRect/>
                      <a:stretch>
                        <a:fillRect/>
                      </a:stretch>
                    </p:blipFill>
                    <p:spPr bwMode="auto">
                      <a:xfrm>
                        <a:off x="7353300" y="1941513"/>
                        <a:ext cx="1265238" cy="452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cxnSp>
        <p:nvCxnSpPr>
          <p:cNvPr id="12" name="Straight Arrow Connector 11"/>
          <p:cNvCxnSpPr/>
          <p:nvPr/>
        </p:nvCxnSpPr>
        <p:spPr>
          <a:xfrm flipH="1" flipV="1">
            <a:off x="1315453" y="4260967"/>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1331495" y="6407995"/>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p:nvPr/>
        </p:nvCxnSpPr>
        <p:spPr>
          <a:xfrm>
            <a:off x="1331495" y="5822458"/>
            <a:ext cx="2194560" cy="585537"/>
          </a:xfrm>
          <a:prstGeom prst="bentConnector3">
            <a:avLst>
              <a:gd name="adj1" fmla="val 100735"/>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444817" y="5501617"/>
            <a:ext cx="1097280" cy="89996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a:t>
            </a:r>
            <a:endParaRPr lang="en-US" baseline="-25000" dirty="0"/>
          </a:p>
        </p:txBody>
      </p:sp>
      <p:sp>
        <p:nvSpPr>
          <p:cNvPr id="16" name="Rectangle 15"/>
          <p:cNvSpPr/>
          <p:nvPr/>
        </p:nvSpPr>
        <p:spPr>
          <a:xfrm>
            <a:off x="1331495" y="6047049"/>
            <a:ext cx="1097280" cy="354530"/>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a:t>
            </a:r>
            <a:endParaRPr lang="en-US" baseline="-25000" dirty="0"/>
          </a:p>
        </p:txBody>
      </p:sp>
      <p:sp>
        <p:nvSpPr>
          <p:cNvPr id="17" name="Rectangle 16"/>
          <p:cNvSpPr/>
          <p:nvPr/>
        </p:nvSpPr>
        <p:spPr>
          <a:xfrm>
            <a:off x="2452839" y="5766311"/>
            <a:ext cx="548640" cy="6400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21</a:t>
            </a:r>
            <a:endParaRPr lang="en-US" baseline="-25000" dirty="0"/>
          </a:p>
        </p:txBody>
      </p:sp>
      <p:sp>
        <p:nvSpPr>
          <p:cNvPr id="18" name="Rectangle 17"/>
          <p:cNvSpPr/>
          <p:nvPr/>
        </p:nvSpPr>
        <p:spPr>
          <a:xfrm>
            <a:off x="1323475" y="5958815"/>
            <a:ext cx="548640" cy="45720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11</a:t>
            </a:r>
            <a:endParaRPr lang="en-US" baseline="-25000" dirty="0"/>
          </a:p>
        </p:txBody>
      </p:sp>
      <p:sp>
        <p:nvSpPr>
          <p:cNvPr id="19" name="Rectangle 18"/>
          <p:cNvSpPr/>
          <p:nvPr/>
        </p:nvSpPr>
        <p:spPr>
          <a:xfrm>
            <a:off x="3022331" y="5212863"/>
            <a:ext cx="548640" cy="11887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22</a:t>
            </a:r>
            <a:endParaRPr lang="en-US" baseline="-25000" dirty="0"/>
          </a:p>
        </p:txBody>
      </p:sp>
      <p:sp>
        <p:nvSpPr>
          <p:cNvPr id="20" name="Rectangle 19"/>
          <p:cNvSpPr/>
          <p:nvPr/>
        </p:nvSpPr>
        <p:spPr>
          <a:xfrm>
            <a:off x="1876925" y="6127261"/>
            <a:ext cx="548640" cy="27432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q</a:t>
            </a:r>
            <a:r>
              <a:rPr lang="en-US" baseline="-25000" dirty="0" smtClean="0"/>
              <a:t>12</a:t>
            </a:r>
            <a:endParaRPr lang="en-US" baseline="-25000" dirty="0"/>
          </a:p>
        </p:txBody>
      </p:sp>
      <p:sp>
        <p:nvSpPr>
          <p:cNvPr id="21" name="Rectangle 20"/>
          <p:cNvSpPr/>
          <p:nvPr/>
        </p:nvSpPr>
        <p:spPr>
          <a:xfrm>
            <a:off x="2467275" y="5393333"/>
            <a:ext cx="274320" cy="10058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2" name="Rectangle 21"/>
          <p:cNvSpPr/>
          <p:nvPr/>
        </p:nvSpPr>
        <p:spPr>
          <a:xfrm>
            <a:off x="1305827" y="6307727"/>
            <a:ext cx="274320" cy="914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3" name="Rectangle 22"/>
          <p:cNvSpPr/>
          <p:nvPr/>
        </p:nvSpPr>
        <p:spPr>
          <a:xfrm>
            <a:off x="3036767" y="4567171"/>
            <a:ext cx="274320" cy="18288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1891361" y="6171375"/>
            <a:ext cx="274320" cy="22860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5" name="Rectangle 24"/>
          <p:cNvSpPr/>
          <p:nvPr/>
        </p:nvSpPr>
        <p:spPr>
          <a:xfrm>
            <a:off x="1602605" y="5577817"/>
            <a:ext cx="274320" cy="82296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6" name="Rectangle 25"/>
          <p:cNvSpPr/>
          <p:nvPr/>
        </p:nvSpPr>
        <p:spPr>
          <a:xfrm>
            <a:off x="2172097" y="6355859"/>
            <a:ext cx="274320" cy="457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7" name="Rectangle 26"/>
          <p:cNvSpPr/>
          <p:nvPr/>
        </p:nvSpPr>
        <p:spPr>
          <a:xfrm>
            <a:off x="2748011" y="6123245"/>
            <a:ext cx="274320" cy="27432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8" name="Rectangle 27"/>
          <p:cNvSpPr/>
          <p:nvPr/>
        </p:nvSpPr>
        <p:spPr>
          <a:xfrm>
            <a:off x="3333545" y="5842511"/>
            <a:ext cx="274320" cy="548640"/>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p>
        </p:txBody>
      </p:sp>
      <p:sp>
        <p:nvSpPr>
          <p:cNvPr id="29" name="Right Arrow 28"/>
          <p:cNvSpPr/>
          <p:nvPr/>
        </p:nvSpPr>
        <p:spPr>
          <a:xfrm>
            <a:off x="4451314" y="5501617"/>
            <a:ext cx="1013438" cy="26469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0" name="Straight Arrow Connector 29"/>
          <p:cNvCxnSpPr/>
          <p:nvPr/>
        </p:nvCxnSpPr>
        <p:spPr>
          <a:xfrm flipH="1" flipV="1">
            <a:off x="5791200" y="4255341"/>
            <a:ext cx="16042" cy="21470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5807242" y="6388721"/>
            <a:ext cx="2695073"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6053666" y="4554597"/>
            <a:ext cx="16042" cy="1840824"/>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flipV="1">
            <a:off x="7557391" y="5751047"/>
            <a:ext cx="16042" cy="621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7154778" y="5856600"/>
            <a:ext cx="6867" cy="499263"/>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flipV="1">
            <a:off x="6761638" y="5334481"/>
            <a:ext cx="16042" cy="104423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6413502" y="6285675"/>
            <a:ext cx="0" cy="84228"/>
          </a:xfrm>
          <a:prstGeom prst="line">
            <a:avLst/>
          </a:prstGeom>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194949" y="3534283"/>
            <a:ext cx="8640270" cy="369332"/>
          </a:xfrm>
          <a:prstGeom prst="rect">
            <a:avLst/>
          </a:prstGeom>
          <a:noFill/>
        </p:spPr>
        <p:txBody>
          <a:bodyPr wrap="square" lIns="0" tIns="0" rIns="0" bIns="0" rtlCol="0">
            <a:spAutoFit/>
          </a:bodyPr>
          <a:lstStyle/>
          <a:p>
            <a:pPr marL="166688" indent="-166688">
              <a:buFont typeface="Arial"/>
              <a:buChar char="•"/>
            </a:pPr>
            <a:r>
              <a:rPr lang="en-US" sz="2400" b="1" dirty="0" smtClean="0">
                <a:latin typeface="Arial"/>
                <a:cs typeface="Arial"/>
              </a:rPr>
              <a:t>DP is a discrete distribution with infinite number of atoms. </a:t>
            </a:r>
          </a:p>
        </p:txBody>
      </p:sp>
      <p:graphicFrame>
        <p:nvGraphicFramePr>
          <p:cNvPr id="38" name="Object 37"/>
          <p:cNvGraphicFramePr>
            <a:graphicFrameLocks noChangeAspect="1"/>
          </p:cNvGraphicFramePr>
          <p:nvPr>
            <p:extLst>
              <p:ext uri="{D42A27DB-BD31-4B8C-83A1-F6EECF244321}">
                <p14:modId xmlns:p14="http://schemas.microsoft.com/office/powerpoint/2010/main" val="889781197"/>
              </p:ext>
            </p:extLst>
          </p:nvPr>
        </p:nvGraphicFramePr>
        <p:xfrm>
          <a:off x="6769659" y="4372326"/>
          <a:ext cx="1749720" cy="635115"/>
        </p:xfrm>
        <a:graphic>
          <a:graphicData uri="http://schemas.openxmlformats.org/presentationml/2006/ole">
            <mc:AlternateContent xmlns:mc="http://schemas.openxmlformats.org/markup-compatibility/2006">
              <mc:Choice xmlns:v="urn:schemas-microsoft-com:vml" Requires="v">
                <p:oleObj spid="_x0000_s52323" name="Equation" r:id="rId13" imgW="1091880" imgH="393480" progId="Equation.DSMT4">
                  <p:embed/>
                </p:oleObj>
              </mc:Choice>
              <mc:Fallback>
                <p:oleObj name="Equation" r:id="rId13" imgW="1091880" imgH="393480" progId="Equation.DSMT4">
                  <p:embed/>
                  <p:pic>
                    <p:nvPicPr>
                      <p:cNvPr id="0" name=""/>
                      <p:cNvPicPr/>
                      <p:nvPr/>
                    </p:nvPicPr>
                    <p:blipFill>
                      <a:blip r:embed="rId14"/>
                      <a:stretch>
                        <a:fillRect/>
                      </a:stretch>
                    </p:blipFill>
                    <p:spPr>
                      <a:xfrm>
                        <a:off x="6769659" y="4372326"/>
                        <a:ext cx="1749720" cy="635115"/>
                      </a:xfrm>
                      <a:prstGeom prst="rect">
                        <a:avLst/>
                      </a:prstGeom>
                    </p:spPr>
                  </p:pic>
                </p:oleObj>
              </mc:Fallback>
            </mc:AlternateContent>
          </a:graphicData>
        </a:graphic>
      </p:graphicFrame>
      <p:cxnSp>
        <p:nvCxnSpPr>
          <p:cNvPr id="39" name="Straight Connector 38"/>
          <p:cNvCxnSpPr/>
          <p:nvPr/>
        </p:nvCxnSpPr>
        <p:spPr>
          <a:xfrm flipV="1">
            <a:off x="7944350" y="6127261"/>
            <a:ext cx="0" cy="231266"/>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4" name="Object 3"/>
          <p:cNvGraphicFramePr>
            <a:graphicFrameLocks noChangeAspect="1"/>
          </p:cNvGraphicFramePr>
          <p:nvPr>
            <p:extLst>
              <p:ext uri="{D42A27DB-BD31-4B8C-83A1-F6EECF244321}">
                <p14:modId xmlns:p14="http://schemas.microsoft.com/office/powerpoint/2010/main" val="2854499713"/>
              </p:ext>
            </p:extLst>
          </p:nvPr>
        </p:nvGraphicFramePr>
        <p:xfrm>
          <a:off x="6777038" y="4070701"/>
          <a:ext cx="1639887" cy="301625"/>
        </p:xfrm>
        <a:graphic>
          <a:graphicData uri="http://schemas.openxmlformats.org/presentationml/2006/ole">
            <mc:AlternateContent xmlns:mc="http://schemas.openxmlformats.org/markup-compatibility/2006">
              <mc:Choice xmlns:v="urn:schemas-microsoft-com:vml" Requires="v">
                <p:oleObj spid="_x0000_s52324" name="Equation" r:id="rId15" imgW="787320" imgH="190440" progId="Equation.DSMT4">
                  <p:embed/>
                </p:oleObj>
              </mc:Choice>
              <mc:Fallback>
                <p:oleObj name="Equation" r:id="rId15" imgW="787320" imgH="190440" progId="Equation.DSMT4">
                  <p:embed/>
                  <p:pic>
                    <p:nvPicPr>
                      <p:cNvPr id="0" name="Object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77038" y="4070701"/>
                        <a:ext cx="163988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9622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par>
                                <p:cTn id="8" presetID="3"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linds(horizontal)">
                                      <p:cBhvr>
                                        <p:cTn id="10" dur="500"/>
                                        <p:tgtEl>
                                          <p:spTgt spid="12"/>
                                        </p:tgtEl>
                                      </p:cBhvr>
                                    </p:animEffect>
                                  </p:childTnLst>
                                </p:cTn>
                              </p:par>
                              <p:par>
                                <p:cTn id="11" presetID="3"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linds(horizontal)">
                                      <p:cBhvr>
                                        <p:cTn id="18" dur="500"/>
                                        <p:tgtEl>
                                          <p:spTgt spid="16"/>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linds(horizontal)">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linds(horizontal)">
                                      <p:cBhvr>
                                        <p:cTn id="26" dur="500"/>
                                        <p:tgtEl>
                                          <p:spTgt spid="19"/>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linds(horizontal)">
                                      <p:cBhvr>
                                        <p:cTn id="29" dur="500"/>
                                        <p:tgtEl>
                                          <p:spTgt spid="1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linds(horizontal)">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linds(horizontal)">
                                      <p:cBhvr>
                                        <p:cTn id="40" dur="500"/>
                                        <p:tgtEl>
                                          <p:spTgt spid="28"/>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linds(horizontal)">
                                      <p:cBhvr>
                                        <p:cTn id="43" dur="500"/>
                                        <p:tgtEl>
                                          <p:spTgt spid="2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blinds(horizontal)">
                                      <p:cBhvr>
                                        <p:cTn id="46" dur="500"/>
                                        <p:tgtEl>
                                          <p:spTgt spid="27"/>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linds(horizontal)">
                                      <p:cBhvr>
                                        <p:cTn id="49" dur="500"/>
                                        <p:tgtEl>
                                          <p:spTgt spid="2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linds(horizontal)">
                                      <p:cBhvr>
                                        <p:cTn id="52" dur="500"/>
                                        <p:tgtEl>
                                          <p:spTgt spid="2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linds(horizontal)">
                                      <p:cBhvr>
                                        <p:cTn id="55" dur="500"/>
                                        <p:tgtEl>
                                          <p:spTgt spid="24"/>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blinds(horizontal)">
                                      <p:cBhvr>
                                        <p:cTn id="58" dur="500"/>
                                        <p:tgtEl>
                                          <p:spTgt spid="2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linds(horizontal)">
                                      <p:cBhvr>
                                        <p:cTn id="61" dur="500"/>
                                        <p:tgtEl>
                                          <p:spTgt spid="22"/>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blinds(horizontal)">
                                      <p:cBhvr>
                                        <p:cTn id="66" dur="500"/>
                                        <p:tgtEl>
                                          <p:spTgt spid="31"/>
                                        </p:tgtEl>
                                      </p:cBhvr>
                                    </p:animEffect>
                                  </p:childTnLst>
                                </p:cTn>
                              </p:par>
                              <p:par>
                                <p:cTn id="67" presetID="3" presetClass="entr" presetSubtype="10"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blinds(horizontal)">
                                      <p:cBhvr>
                                        <p:cTn id="69" dur="500"/>
                                        <p:tgtEl>
                                          <p:spTgt spid="30"/>
                                        </p:tgtEl>
                                      </p:cBhvr>
                                    </p:animEffect>
                                  </p:childTnLst>
                                </p:cTn>
                              </p:par>
                              <p:par>
                                <p:cTn id="70" presetID="3" presetClass="entr" presetSubtype="10" fill="hold" nodeType="with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linds(horizontal)">
                                      <p:cBhvr>
                                        <p:cTn id="72" dur="500"/>
                                        <p:tgtEl>
                                          <p:spTgt spid="32"/>
                                        </p:tgtEl>
                                      </p:cBhvr>
                                    </p:animEffect>
                                  </p:childTnLst>
                                </p:cTn>
                              </p:par>
                              <p:par>
                                <p:cTn id="73" presetID="3" presetClass="entr" presetSubtype="10" fill="hold" nodeType="with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blinds(horizontal)">
                                      <p:cBhvr>
                                        <p:cTn id="75" dur="500"/>
                                        <p:tgtEl>
                                          <p:spTgt spid="33"/>
                                        </p:tgtEl>
                                      </p:cBhvr>
                                    </p:animEffect>
                                  </p:childTnLst>
                                </p:cTn>
                              </p:par>
                              <p:par>
                                <p:cTn id="76" presetID="3" presetClass="entr" presetSubtype="10" fill="hold"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blinds(horizontal)">
                                      <p:cBhvr>
                                        <p:cTn id="78" dur="500"/>
                                        <p:tgtEl>
                                          <p:spTgt spid="34"/>
                                        </p:tgtEl>
                                      </p:cBhvr>
                                    </p:animEffect>
                                  </p:childTnLst>
                                </p:cTn>
                              </p:par>
                              <p:par>
                                <p:cTn id="79" presetID="3" presetClass="entr" presetSubtype="10" fill="hold"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blinds(horizontal)">
                                      <p:cBhvr>
                                        <p:cTn id="81" dur="500"/>
                                        <p:tgtEl>
                                          <p:spTgt spid="35"/>
                                        </p:tgtEl>
                                      </p:cBhvr>
                                    </p:animEffect>
                                  </p:childTnLst>
                                </p:cTn>
                              </p:par>
                              <p:par>
                                <p:cTn id="82" presetID="3" presetClass="entr" presetSubtype="10" fill="hold"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blinds(horizontal)">
                                      <p:cBhvr>
                                        <p:cTn id="84" dur="500"/>
                                        <p:tgtEl>
                                          <p:spTgt spid="36"/>
                                        </p:tgtEl>
                                      </p:cBhvr>
                                    </p:animEffect>
                                  </p:childTnLst>
                                </p:cTn>
                              </p:par>
                              <p:par>
                                <p:cTn id="85" presetID="3" presetClass="entr" presetSubtype="1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blinds(horizontal)">
                                      <p:cBhvr>
                                        <p:cTn id="87" dur="500"/>
                                        <p:tgtEl>
                                          <p:spTgt spid="29"/>
                                        </p:tgtEl>
                                      </p:cBhvr>
                                    </p:animEffect>
                                  </p:childTnLst>
                                </p:cTn>
                              </p:par>
                              <p:par>
                                <p:cTn id="88" presetID="3" presetClass="entr" presetSubtype="10" fill="hold" grpId="0" nodeType="with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blinds(horizontal)">
                                      <p:cBhvr>
                                        <p:cTn id="90" dur="500"/>
                                        <p:tgtEl>
                                          <p:spTgt spid="37"/>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500"/>
                                        <p:tgtEl>
                                          <p:spTgt spid="38"/>
                                        </p:tgtEl>
                                      </p:cBhvr>
                                    </p:animEffect>
                                  </p:childTnLst>
                                </p:cTn>
                              </p:par>
                              <p:par>
                                <p:cTn id="96" presetID="3" presetClass="entr" presetSubtype="10" fill="hold"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linds(horizontal)">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4"/>
                                        </p:tgtEl>
                                        <p:attrNameLst>
                                          <p:attrName>style.visibility</p:attrName>
                                        </p:attrNameLst>
                                      </p:cBhvr>
                                      <p:to>
                                        <p:strVal val="visible"/>
                                      </p:to>
                                    </p:set>
                                    <p:animEffect transition="in" filter="fade">
                                      <p:cBhvr>
                                        <p:cTn id="10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rmAutofit fontScale="90000" lnSpcReduction="10000"/>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t>Hierarchical </a:t>
            </a:r>
            <a:r>
              <a:rPr lang="en-US" dirty="0" smtClean="0"/>
              <a:t>Dirichlet Process (HDP)</a:t>
            </a:r>
            <a:endParaRPr lang="en-US" dirty="0"/>
          </a:p>
        </p:txBody>
      </p:sp>
      <p:sp>
        <p:nvSpPr>
          <p:cNvPr id="3" name="TextBox 2"/>
          <p:cNvSpPr txBox="1"/>
          <p:nvPr/>
        </p:nvSpPr>
        <p:spPr>
          <a:xfrm>
            <a:off x="182255" y="646589"/>
            <a:ext cx="8640270" cy="6294031"/>
          </a:xfrm>
          <a:prstGeom prst="rect">
            <a:avLst/>
          </a:prstGeom>
          <a:noFill/>
        </p:spPr>
        <p:txBody>
          <a:bodyPr wrap="square" lIns="0" tIns="0" rIns="0" bIns="0" rtlCol="0">
            <a:spAutoFit/>
          </a:bodyPr>
          <a:lstStyle/>
          <a:p>
            <a:pPr marL="166688" indent="-166688">
              <a:buFont typeface="Arial"/>
              <a:buChar char="•"/>
            </a:pPr>
            <a:r>
              <a:rPr lang="en-US" sz="2400" b="1" dirty="0">
                <a:latin typeface="Arial" pitchFamily="34" charset="0"/>
                <a:cs typeface="Arial" pitchFamily="34" charset="0"/>
              </a:rPr>
              <a:t>Grouped</a:t>
            </a:r>
            <a:r>
              <a:rPr lang="en-US" sz="2400" b="1" dirty="0" smtClean="0">
                <a:latin typeface="Arial" pitchFamily="34" charset="0"/>
                <a:cs typeface="Arial" pitchFamily="34" charset="0"/>
              </a:rPr>
              <a:t> Data Clustering: </a:t>
            </a:r>
          </a:p>
          <a:p>
            <a:pPr marL="630238" lvl="1" indent="-173038">
              <a:spcBef>
                <a:spcPts val="600"/>
              </a:spcBef>
              <a:buFont typeface="Arial"/>
              <a:buChar char="•"/>
            </a:pPr>
            <a:r>
              <a:rPr lang="en-US" b="1" dirty="0" smtClean="0">
                <a:latin typeface="Arial" pitchFamily="34" charset="0"/>
                <a:cs typeface="Arial" pitchFamily="34" charset="0"/>
              </a:rPr>
              <a:t>Consider data organized into several groups (e.g. documents).</a:t>
            </a:r>
          </a:p>
          <a:p>
            <a:pPr marL="630238" lvl="1" indent="-173038">
              <a:spcBef>
                <a:spcPts val="600"/>
              </a:spcBef>
              <a:buFont typeface="Arial"/>
              <a:buChar char="•"/>
            </a:pPr>
            <a:r>
              <a:rPr lang="en-US" b="1" dirty="0" smtClean="0">
                <a:latin typeface="Arial" pitchFamily="34" charset="0"/>
                <a:cs typeface="Arial" pitchFamily="34" charset="0"/>
              </a:rPr>
              <a:t>DP can be used to define a mixture over each group.</a:t>
            </a:r>
          </a:p>
          <a:p>
            <a:pPr marL="630238" lvl="1" indent="-173038">
              <a:spcBef>
                <a:spcPts val="600"/>
              </a:spcBef>
              <a:buFont typeface="Arial"/>
              <a:buChar char="•"/>
            </a:pPr>
            <a:r>
              <a:rPr lang="en-US" b="1" dirty="0" smtClean="0">
                <a:latin typeface="Arial" pitchFamily="34" charset="0"/>
                <a:cs typeface="Arial" pitchFamily="34" charset="0"/>
              </a:rPr>
              <a:t>However, each mixture would be independent of others.</a:t>
            </a:r>
          </a:p>
          <a:p>
            <a:pPr marL="630238" lvl="1" indent="-173038">
              <a:spcBef>
                <a:spcPts val="600"/>
              </a:spcBef>
              <a:buFont typeface="Arial"/>
              <a:buChar char="•"/>
            </a:pPr>
            <a:r>
              <a:rPr lang="en-US" b="1" dirty="0" smtClean="0">
                <a:latin typeface="Arial" pitchFamily="34" charset="0"/>
                <a:cs typeface="Arial" pitchFamily="34" charset="0"/>
              </a:rPr>
              <a:t>Sometimes we want to share components among mixtures</a:t>
            </a:r>
            <a:br>
              <a:rPr lang="en-US" b="1" dirty="0" smtClean="0">
                <a:latin typeface="Arial" pitchFamily="34" charset="0"/>
                <a:cs typeface="Arial" pitchFamily="34" charset="0"/>
              </a:rPr>
            </a:br>
            <a:r>
              <a:rPr lang="en-US" b="1" dirty="0" smtClean="0">
                <a:latin typeface="Arial" pitchFamily="34" charset="0"/>
                <a:cs typeface="Arial" pitchFamily="34" charset="0"/>
              </a:rPr>
              <a:t>(e.g. to share topics among documents).</a:t>
            </a:r>
          </a:p>
          <a:p>
            <a:pPr marL="750888" lvl="1" indent="-293688">
              <a:buFont typeface="Arial"/>
              <a:buChar char="•"/>
            </a:pPr>
            <a:endParaRPr lang="en-US" b="1" dirty="0" smtClean="0">
              <a:latin typeface="Arial" pitchFamily="34" charset="0"/>
              <a:cs typeface="Arial" pitchFamily="34" charset="0"/>
            </a:endParaRPr>
          </a:p>
          <a:p>
            <a:pPr marL="166688" indent="-166688">
              <a:buFont typeface="Arial"/>
              <a:buChar char="•"/>
            </a:pPr>
            <a:r>
              <a:rPr lang="en-US" b="1" dirty="0" smtClean="0">
                <a:latin typeface="Arial" pitchFamily="34" charset="0"/>
                <a:cs typeface="Arial" pitchFamily="34" charset="0"/>
              </a:rPr>
              <a:t> </a:t>
            </a:r>
            <a:r>
              <a:rPr lang="en-US" sz="2400" b="1" dirty="0" smtClean="0">
                <a:latin typeface="Arial" pitchFamily="34" charset="0"/>
                <a:cs typeface="Arial" pitchFamily="34" charset="0"/>
              </a:rPr>
              <a:t>HDP:</a:t>
            </a:r>
          </a:p>
          <a:p>
            <a:pPr>
              <a:spcAft>
                <a:spcPts val="22200"/>
              </a:spcAft>
            </a:pPr>
            <a:endParaRPr lang="en-US" sz="2400" b="1" dirty="0">
              <a:latin typeface="Arial" pitchFamily="34" charset="0"/>
              <a:cs typeface="Arial" pitchFamily="34" charset="0"/>
            </a:endParaRPr>
          </a:p>
          <a:p>
            <a:pPr marL="293688" indent="-293688">
              <a:spcAft>
                <a:spcPts val="22200"/>
              </a:spcAft>
              <a:buFont typeface="Arial"/>
              <a:buChar char="•"/>
            </a:pPr>
            <a:endParaRPr lang="en-US" sz="2400" b="1" dirty="0" smtClean="0">
              <a:latin typeface="Arial" pitchFamily="34" charset="0"/>
              <a:cs typeface="Arial" pitchFamily="34" charset="0"/>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0405" t="6165" r="10115" b="10212"/>
          <a:stretch/>
        </p:blipFill>
        <p:spPr bwMode="auto">
          <a:xfrm>
            <a:off x="723331" y="3499445"/>
            <a:ext cx="3655486" cy="2806632"/>
          </a:xfrm>
          <a:prstGeom prst="rect">
            <a:avLst/>
          </a:prstGeom>
          <a:ln>
            <a:noFill/>
          </a:ln>
          <a:extLst>
            <a:ext uri="{53640926-AAD7-44D8-BBD7-CCE9431645EC}">
              <a14:shadowObscured xmlns:a14="http://schemas.microsoft.com/office/drawing/2010/main"/>
            </a:ext>
          </a:extLst>
        </p:spPr>
      </p:pic>
      <p:graphicFrame>
        <p:nvGraphicFramePr>
          <p:cNvPr id="5" name="Object 4"/>
          <p:cNvGraphicFramePr>
            <a:graphicFrameLocks noChangeAspect="1"/>
          </p:cNvGraphicFramePr>
          <p:nvPr>
            <p:extLst>
              <p:ext uri="{D42A27DB-BD31-4B8C-83A1-F6EECF244321}">
                <p14:modId xmlns:p14="http://schemas.microsoft.com/office/powerpoint/2010/main" val="1884994334"/>
              </p:ext>
            </p:extLst>
          </p:nvPr>
        </p:nvGraphicFramePr>
        <p:xfrm>
          <a:off x="5173497" y="3201031"/>
          <a:ext cx="2314575" cy="1219200"/>
        </p:xfrm>
        <a:graphic>
          <a:graphicData uri="http://schemas.openxmlformats.org/presentationml/2006/ole">
            <mc:AlternateContent xmlns:mc="http://schemas.openxmlformats.org/markup-compatibility/2006">
              <mc:Choice xmlns:v="urn:schemas-microsoft-com:vml" Requires="v">
                <p:oleObj spid="_x0000_s26977" name="Equation" r:id="rId4" imgW="1790700" imgH="939800" progId="Equation.DSMT4">
                  <p:embed/>
                </p:oleObj>
              </mc:Choice>
              <mc:Fallback>
                <p:oleObj name="Equation" r:id="rId4" imgW="1790700" imgH="9398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3497" y="3201031"/>
                        <a:ext cx="23145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81433985"/>
              </p:ext>
            </p:extLst>
          </p:nvPr>
        </p:nvGraphicFramePr>
        <p:xfrm>
          <a:off x="5244152" y="4648169"/>
          <a:ext cx="1752600" cy="1457325"/>
        </p:xfrm>
        <a:graphic>
          <a:graphicData uri="http://schemas.openxmlformats.org/presentationml/2006/ole">
            <mc:AlternateContent xmlns:mc="http://schemas.openxmlformats.org/markup-compatibility/2006">
              <mc:Choice xmlns:v="urn:schemas-microsoft-com:vml" Requires="v">
                <p:oleObj spid="_x0000_s26978" name="Equation" r:id="rId6" imgW="1397000" imgH="1168400" progId="Equation.DSMT4">
                  <p:embed/>
                </p:oleObj>
              </mc:Choice>
              <mc:Fallback>
                <p:oleObj name="Equation" r:id="rId6" imgW="1397000" imgH="1168400" progId="Equation.DSMT4">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4152" y="4648169"/>
                        <a:ext cx="17526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4837646" y="3201031"/>
            <a:ext cx="365806" cy="369332"/>
          </a:xfrm>
          <a:prstGeom prst="rect">
            <a:avLst/>
          </a:prstGeom>
          <a:noFill/>
        </p:spPr>
        <p:txBody>
          <a:bodyPr wrap="none" rtlCol="0">
            <a:spAutoFit/>
          </a:bodyPr>
          <a:lstStyle/>
          <a:p>
            <a:r>
              <a:rPr lang="en-US" dirty="0" smtClean="0"/>
              <a:t>a)</a:t>
            </a:r>
            <a:endParaRPr lang="en-US" dirty="0"/>
          </a:p>
        </p:txBody>
      </p:sp>
      <p:sp>
        <p:nvSpPr>
          <p:cNvPr id="8" name="TextBox 7"/>
          <p:cNvSpPr txBox="1"/>
          <p:nvPr/>
        </p:nvSpPr>
        <p:spPr>
          <a:xfrm>
            <a:off x="4894510" y="4581751"/>
            <a:ext cx="377026" cy="369332"/>
          </a:xfrm>
          <a:prstGeom prst="rect">
            <a:avLst/>
          </a:prstGeom>
          <a:noFill/>
        </p:spPr>
        <p:txBody>
          <a:bodyPr wrap="none" rtlCol="0">
            <a:spAutoFit/>
          </a:bodyPr>
          <a:lstStyle/>
          <a:p>
            <a:r>
              <a:rPr lang="en-US" dirty="0"/>
              <a:t>b</a:t>
            </a:r>
            <a:r>
              <a:rPr lang="en-US" dirty="0" smtClean="0"/>
              <a:t>)</a:t>
            </a:r>
            <a:endParaRPr lang="en-US" dirty="0"/>
          </a:p>
        </p:txBody>
      </p:sp>
    </p:spTree>
    <p:extLst>
      <p:ext uri="{BB962C8B-B14F-4D97-AF65-F5344CB8AC3E}">
        <p14:creationId xmlns:p14="http://schemas.microsoft.com/office/powerpoint/2010/main" val="57029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920"/>
            <a:ext cx="9144000" cy="393234"/>
          </a:xfrm>
          <a:prstGeom prst="rect">
            <a:avLst/>
          </a:prstGeom>
        </p:spPr>
        <p:txBody>
          <a:bodyPr>
            <a:noAutofit/>
          </a:bodyPr>
          <a:lstStyle>
            <a:lvl1pPr algn="l" defTabSz="457200" rtl="0" eaLnBrk="1" latinLnBrk="0" hangingPunct="1">
              <a:spcBef>
                <a:spcPct val="0"/>
              </a:spcBef>
              <a:buNone/>
              <a:defRPr sz="2400" b="1" kern="1200" baseline="0">
                <a:solidFill>
                  <a:schemeClr val="tx1"/>
                </a:solidFill>
                <a:latin typeface="Arial"/>
                <a:ea typeface="+mj-ea"/>
                <a:cs typeface="Arial"/>
              </a:defRPr>
            </a:lvl1pPr>
          </a:lstStyle>
          <a:p>
            <a:r>
              <a:rPr lang="en-US" dirty="0" smtClean="0">
                <a:solidFill>
                  <a:prstClr val="black"/>
                </a:solidFill>
              </a:rPr>
              <a:t>Hidden Markov Models (HMMs)</a:t>
            </a:r>
            <a:endParaRPr lang="en-US" dirty="0">
              <a:solidFill>
                <a:prstClr val="black"/>
              </a:solidFill>
            </a:endParaRPr>
          </a:p>
        </p:txBody>
      </p:sp>
      <p:sp>
        <p:nvSpPr>
          <p:cNvPr id="6" name="TextBox 5"/>
          <p:cNvSpPr txBox="1"/>
          <p:nvPr/>
        </p:nvSpPr>
        <p:spPr>
          <a:xfrm>
            <a:off x="154546" y="862885"/>
            <a:ext cx="6143223" cy="6186309"/>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Markov </a:t>
            </a:r>
            <a:r>
              <a:rPr lang="en-US" sz="2400" b="1" dirty="0">
                <a:latin typeface="Arial" panose="020B0604020202020204" pitchFamily="34" charset="0"/>
                <a:cs typeface="Arial" panose="020B0604020202020204" pitchFamily="34" charset="0"/>
              </a:rPr>
              <a:t>Chain</a:t>
            </a:r>
          </a:p>
          <a:p>
            <a:pPr marL="742950" lvl="1"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A stochastic process  with Markov property.</a:t>
            </a:r>
          </a:p>
          <a:p>
            <a:pPr marL="742950" lvl="1" indent="-285750">
              <a:buFont typeface="Arial" panose="020B0604020202020204" pitchFamily="34" charset="0"/>
              <a:buChar char="•"/>
            </a:pPr>
            <a:r>
              <a:rPr lang="en-US" b="1" dirty="0" smtClean="0">
                <a:latin typeface="Arial" panose="020B0604020202020204" pitchFamily="34" charset="0"/>
                <a:cs typeface="Arial" panose="020B0604020202020204" pitchFamily="34" charset="0"/>
              </a:rPr>
              <a:t>“states” </a:t>
            </a:r>
            <a:r>
              <a:rPr lang="en-US" b="1" dirty="0">
                <a:latin typeface="Arial" panose="020B0604020202020204" pitchFamily="34" charset="0"/>
                <a:cs typeface="Arial" panose="020B0604020202020204" pitchFamily="34" charset="0"/>
              </a:rPr>
              <a:t>are</a:t>
            </a:r>
            <a:r>
              <a:rPr lang="en-US" b="1" dirty="0" smtClean="0">
                <a:latin typeface="Arial" panose="020B0604020202020204" pitchFamily="34" charset="0"/>
                <a:cs typeface="Arial" panose="020B0604020202020204" pitchFamily="34" charset="0"/>
              </a:rPr>
              <a:t> observed  at each time and the probability of being at any state at time t+1 is a function of state at time t</a:t>
            </a:r>
            <a:r>
              <a:rPr lang="en-US" dirty="0" smtClean="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b="1" dirty="0">
                <a:latin typeface="Arial" panose="020B0604020202020204" pitchFamily="34" charset="0"/>
                <a:cs typeface="Arial" panose="020B0604020202020204" pitchFamily="34" charset="0"/>
              </a:rPr>
              <a:t>Hidden Markov Models</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 Markov chain  where “states”  are not observed.</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“observed sequence”  is the output of probability distribution associated with each state.</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 model is characterized by: 1- Number of states. 2-Transition probabilities between these states. 3-Parameters of the of the probability  distribution for each state</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400" b="1" dirty="0" smtClean="0">
                <a:latin typeface="Arial" panose="020B0604020202020204" pitchFamily="34" charset="0"/>
                <a:cs typeface="Arial" panose="020B0604020202020204" pitchFamily="34" charset="0"/>
              </a:rPr>
              <a:t>Properties</a:t>
            </a:r>
            <a:endParaRPr lang="en-US" sz="2400" b="1"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A parametric model.</a:t>
            </a:r>
          </a:p>
          <a:p>
            <a:pPr marL="742950" lvl="1" indent="-285750">
              <a:buFont typeface="Arial" panose="020B0604020202020204" pitchFamily="34" charset="0"/>
              <a:buChar char="•"/>
            </a:pPr>
            <a:r>
              <a:rPr lang="en-US" b="1" dirty="0">
                <a:latin typeface="Arial" panose="020B0604020202020204" pitchFamily="34" charset="0"/>
                <a:cs typeface="Arial" panose="020B0604020202020204" pitchFamily="34" charset="0"/>
              </a:rPr>
              <a:t>Expectation-Maximization (EM) is used to “Learn” the model.</a:t>
            </a:r>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p:txBody>
      </p:sp>
      <p:pic>
        <p:nvPicPr>
          <p:cNvPr id="7" name="Picture 6" descr="x.JPG"/>
          <p:cNvPicPr>
            <a:picLocks noChangeAspect="1"/>
          </p:cNvPicPr>
          <p:nvPr/>
        </p:nvPicPr>
        <p:blipFill>
          <a:blip r:embed="rId2"/>
          <a:stretch>
            <a:fillRect/>
          </a:stretch>
        </p:blipFill>
        <p:spPr>
          <a:xfrm>
            <a:off x="6297769" y="2371313"/>
            <a:ext cx="2323100" cy="2213563"/>
          </a:xfrm>
          <a:prstGeom prst="rect">
            <a:avLst/>
          </a:prstGeom>
          <a:ln w="38100">
            <a:solidFill>
              <a:schemeClr val="accent1"/>
            </a:solidFill>
          </a:ln>
        </p:spPr>
      </p:pic>
    </p:spTree>
    <p:extLst>
      <p:ext uri="{BB962C8B-B14F-4D97-AF65-F5344CB8AC3E}">
        <p14:creationId xmlns:p14="http://schemas.microsoft.com/office/powerpoint/2010/main" val="510886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ISIP 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SIP Conten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15718</TotalTime>
  <Words>2207</Words>
  <Application>Microsoft Office PowerPoint</Application>
  <PresentationFormat>On-screen Show (4:3)</PresentationFormat>
  <Paragraphs>179</Paragraphs>
  <Slides>22</Slides>
  <Notes>0</Notes>
  <HiddenSlides>0</HiddenSlides>
  <MMClips>0</MMClips>
  <ScaleCrop>false</ScaleCrop>
  <HeadingPairs>
    <vt:vector size="6" baseType="variant">
      <vt:variant>
        <vt:lpstr>Theme</vt:lpstr>
      </vt:variant>
      <vt:variant>
        <vt:i4>6</vt:i4>
      </vt:variant>
      <vt:variant>
        <vt:lpstr>Embedded OLE Servers</vt:lpstr>
      </vt:variant>
      <vt:variant>
        <vt:i4>2</vt:i4>
      </vt:variant>
      <vt:variant>
        <vt:lpstr>Slide Titles</vt:lpstr>
      </vt:variant>
      <vt:variant>
        <vt:i4>22</vt:i4>
      </vt:variant>
    </vt:vector>
  </HeadingPairs>
  <TitlesOfParts>
    <vt:vector size="30" baseType="lpstr">
      <vt:lpstr>2_ISIP Content Slide</vt:lpstr>
      <vt:lpstr>ISIP Title Slide</vt:lpstr>
      <vt:lpstr>Custom Design</vt:lpstr>
      <vt:lpstr>1_ISIP Title Slide</vt:lpstr>
      <vt:lpstr>3_ISIP Content Slide</vt:lpstr>
      <vt:lpstr>4_ISIP Content Slide</vt:lpstr>
      <vt:lpstr>Equation</vt:lpstr>
      <vt:lpstr>MathType 6.0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Temple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Picone</dc:creator>
  <cp:lastModifiedBy>amir</cp:lastModifiedBy>
  <cp:revision>299</cp:revision>
  <dcterms:created xsi:type="dcterms:W3CDTF">2012-05-05T20:20:58Z</dcterms:created>
  <dcterms:modified xsi:type="dcterms:W3CDTF">2014-03-15T20:17:18Z</dcterms:modified>
</cp:coreProperties>
</file>