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52" r:id="rId2"/>
    <p:sldMasterId id="2147483661" r:id="rId3"/>
    <p:sldMasterId id="2147483676" r:id="rId4"/>
    <p:sldMasterId id="2147483678" r:id="rId5"/>
    <p:sldMasterId id="2147483683" r:id="rId6"/>
  </p:sldMasterIdLst>
  <p:notesMasterIdLst>
    <p:notesMasterId r:id="rId30"/>
  </p:notesMasterIdLst>
  <p:handoutMasterIdLst>
    <p:handoutMasterId r:id="rId31"/>
  </p:handoutMasterIdLst>
  <p:sldIdLst>
    <p:sldId id="259" r:id="rId7"/>
    <p:sldId id="328" r:id="rId8"/>
    <p:sldId id="329" r:id="rId9"/>
    <p:sldId id="330" r:id="rId10"/>
    <p:sldId id="331" r:id="rId11"/>
    <p:sldId id="338" r:id="rId12"/>
    <p:sldId id="332" r:id="rId13"/>
    <p:sldId id="333" r:id="rId14"/>
    <p:sldId id="366" r:id="rId15"/>
    <p:sldId id="340" r:id="rId16"/>
    <p:sldId id="335" r:id="rId17"/>
    <p:sldId id="349" r:id="rId18"/>
    <p:sldId id="350" r:id="rId19"/>
    <p:sldId id="351" r:id="rId20"/>
    <p:sldId id="352" r:id="rId21"/>
    <p:sldId id="354" r:id="rId22"/>
    <p:sldId id="369" r:id="rId23"/>
    <p:sldId id="353" r:id="rId24"/>
    <p:sldId id="368" r:id="rId25"/>
    <p:sldId id="370" r:id="rId26"/>
    <p:sldId id="361" r:id="rId27"/>
    <p:sldId id="362" r:id="rId28"/>
    <p:sldId id="37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eph Picon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B4CFFC"/>
    <a:srgbClr val="B6D6FC"/>
    <a:srgbClr val="E3F0FE"/>
    <a:srgbClr val="1E90FF"/>
    <a:srgbClr val="1E9099"/>
    <a:srgbClr val="DFEBFE"/>
    <a:srgbClr val="70A5FB"/>
    <a:srgbClr val="344B6B"/>
    <a:srgbClr val="74B2F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99832" autoAdjust="0"/>
  </p:normalViewPr>
  <p:slideViewPr>
    <p:cSldViewPr snapToGrid="0" snapToObjects="1" showGuides="1">
      <p:cViewPr varScale="1">
        <p:scale>
          <a:sx n="100" d="100"/>
          <a:sy n="100" d="100"/>
        </p:scale>
        <p:origin x="-1264" y="-112"/>
      </p:cViewPr>
      <p:guideLst>
        <p:guide orient="horz" pos="4319"/>
        <p:guide pos="144"/>
      </p:guideLst>
    </p:cSldViewPr>
  </p:slideViewPr>
  <p:notesTextViewPr>
    <p:cViewPr>
      <p:scale>
        <a:sx n="100" d="100"/>
        <a:sy n="100" d="100"/>
      </p:scale>
      <p:origin x="0" y="0"/>
    </p:cViewPr>
  </p:notesTextViewPr>
  <p:sorterViewPr>
    <p:cViewPr>
      <p:scale>
        <a:sx n="171" d="100"/>
        <a:sy n="171" d="100"/>
      </p:scale>
      <p:origin x="0" y="0"/>
    </p:cViewPr>
  </p:sorterViewPr>
  <p:notesViewPr>
    <p:cSldViewPr snapToGrid="0" snapToObjects="1" showGuides="1">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commentAuthors" Target="commentAuthors.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image" Target="../media/image11.wmf"/><Relationship Id="rId5" Type="http://schemas.openxmlformats.org/officeDocument/2006/relationships/image" Target="../media/image12.wmf"/><Relationship Id="rId6" Type="http://schemas.openxmlformats.org/officeDocument/2006/relationships/image" Target="../media/image13.wmf"/><Relationship Id="rId7" Type="http://schemas.openxmlformats.org/officeDocument/2006/relationships/image" Target="../media/image14.wmf"/><Relationship Id="rId1" Type="http://schemas.openxmlformats.org/officeDocument/2006/relationships/image" Target="../media/image8.wmf"/><Relationship Id="rId2"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wmf"/><Relationship Id="rId5" Type="http://schemas.openxmlformats.org/officeDocument/2006/relationships/image" Target="../media/image20.wmf"/><Relationship Id="rId6" Type="http://schemas.openxmlformats.org/officeDocument/2006/relationships/image" Target="../media/image21.wmf"/><Relationship Id="rId7" Type="http://schemas.openxmlformats.org/officeDocument/2006/relationships/image" Target="../media/image22.wmf"/><Relationship Id="rId1" Type="http://schemas.openxmlformats.org/officeDocument/2006/relationships/image" Target="../media/image16.wmf"/><Relationship Id="rId2"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 Id="rId2"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wmf"/><Relationship Id="rId2"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AED787-B5FC-244B-9B6F-4A480A5609BC}" type="datetimeFigureOut">
              <a:rPr lang="en-US" smtClean="0"/>
              <a:t>3/15/14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55A4DA-CB6B-D043-8375-311F45E01637}" type="slidenum">
              <a:rPr lang="en-US" smtClean="0"/>
              <a:t>‹#›</a:t>
            </a:fld>
            <a:endParaRPr lang="en-US"/>
          </a:p>
        </p:txBody>
      </p:sp>
    </p:spTree>
    <p:extLst>
      <p:ext uri="{BB962C8B-B14F-4D97-AF65-F5344CB8AC3E}">
        <p14:creationId xmlns:p14="http://schemas.microsoft.com/office/powerpoint/2010/main" val="3593341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1CF6E-A7CC-034C-AA3C-9F1A6DDD080D}" type="datetimeFigureOut">
              <a:rPr lang="en-US" smtClean="0"/>
              <a:t>3/15/14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67CBD4-C074-5945-B4D9-C20F0CA68938}" type="slidenum">
              <a:rPr lang="en-US" smtClean="0"/>
              <a:t>‹#›</a:t>
            </a:fld>
            <a:endParaRPr lang="en-US"/>
          </a:p>
        </p:txBody>
      </p:sp>
    </p:spTree>
    <p:extLst>
      <p:ext uri="{BB962C8B-B14F-4D97-AF65-F5344CB8AC3E}">
        <p14:creationId xmlns:p14="http://schemas.microsoft.com/office/powerpoint/2010/main" val="4204821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1706226369"/>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3/15/14</a:t>
            </a:fld>
            <a:endParaRPr lang="en-US" sz="2400">
              <a:solidFill>
                <a:prstClr val="black"/>
              </a:solidFill>
              <a:latin typeface="Arial"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400816910"/>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3/15/14</a:t>
            </a:fld>
            <a:endParaRPr lang="en-US" sz="2400">
              <a:solidFill>
                <a:prstClr val="black"/>
              </a:solidFill>
              <a:latin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691438883"/>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3/15/14</a:t>
            </a:fld>
            <a:endParaRPr lang="en-US" sz="2400">
              <a:solidFill>
                <a:prstClr val="black"/>
              </a:solidFill>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534616017"/>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3/15/14</a:t>
            </a:fld>
            <a:endParaRPr lang="en-US" sz="2400">
              <a:solidFill>
                <a:prstClr val="black"/>
              </a:solidFill>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702378896"/>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3/15/14</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085423871"/>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3/15/14</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937665615"/>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325181"/>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742606068"/>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119974"/>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425430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316949"/>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2730329"/>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351472694"/>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890829"/>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221244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98974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38399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3/15/14</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244452159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3/15/14</a:t>
            </a:fld>
            <a:endParaRPr lang="en-US" sz="2400" dirty="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4236632696"/>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3/15/14</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780568932"/>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3/15/14</a:t>
            </a:fld>
            <a:endParaRPr lang="en-US" sz="2400">
              <a:solidFill>
                <a:prstClr val="black"/>
              </a:solidFill>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41093734"/>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3/15/14</a:t>
            </a:fld>
            <a:endParaRPr lang="en-US" sz="2400">
              <a:solidFill>
                <a:prstClr val="black"/>
              </a:solidFill>
              <a:latin typeface="Arial"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36512343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gi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15.xml"/><Relationship Id="rId12" Type="http://schemas.openxmlformats.org/officeDocument/2006/relationships/theme" Target="../theme/theme3.xml"/><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theme" Target="../theme/theme5.xml"/><Relationship Id="rId6" Type="http://schemas.openxmlformats.org/officeDocument/2006/relationships/image" Target="../media/image1.gif"/><Relationship Id="rId1" Type="http://schemas.openxmlformats.org/officeDocument/2006/relationships/slideLayout" Target="../slideLayouts/slideLayout17.xml"/><Relationship Id="rId2"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4" Type="http://schemas.openxmlformats.org/officeDocument/2006/relationships/theme" Target="../theme/theme6.xml"/><Relationship Id="rId5" Type="http://schemas.openxmlformats.org/officeDocument/2006/relationships/image" Target="../media/image1.gif"/><Relationship Id="rId1" Type="http://schemas.openxmlformats.org/officeDocument/2006/relationships/slideLayout" Target="../slideLayouts/slideLayout21.xml"/><Relationship Id="rId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48</a:t>
            </a:r>
            <a:r>
              <a:rPr lang="en-US" sz="1000" b="1" baseline="30000" dirty="0" smtClean="0">
                <a:solidFill>
                  <a:srgbClr val="1F497D">
                    <a:lumMod val="50000"/>
                  </a:srgbClr>
                </a:solidFill>
                <a:latin typeface="Calibri"/>
              </a:rPr>
              <a:t>th</a:t>
            </a:r>
            <a:r>
              <a:rPr lang="en-US" sz="1000" b="1" dirty="0" smtClean="0">
                <a:solidFill>
                  <a:srgbClr val="1F497D">
                    <a:lumMod val="50000"/>
                  </a:srgbClr>
                </a:solidFill>
                <a:latin typeface="Calibri"/>
              </a:rPr>
              <a:t> Annual Conference on Information</a:t>
            </a:r>
            <a:r>
              <a:rPr lang="en-US" sz="1000" b="1" baseline="0" dirty="0" smtClean="0">
                <a:solidFill>
                  <a:srgbClr val="1F497D">
                    <a:lumMod val="50000"/>
                  </a:srgbClr>
                </a:solidFill>
                <a:latin typeface="Calibri"/>
              </a:rPr>
              <a:t> Sciences and Systems</a:t>
            </a:r>
            <a:r>
              <a:rPr lang="en-US" sz="1000" b="1" dirty="0" smtClean="0">
                <a:solidFill>
                  <a:srgbClr val="1F497D">
                    <a:lumMod val="50000"/>
                  </a:srgbClr>
                </a:solidFill>
                <a:latin typeface="Calibri"/>
              </a:rPr>
              <a:t>	March</a:t>
            </a:r>
            <a:r>
              <a:rPr lang="en-US" sz="1000" b="1" baseline="0" dirty="0" smtClean="0">
                <a:solidFill>
                  <a:srgbClr val="1F497D">
                    <a:lumMod val="50000"/>
                  </a:srgbClr>
                </a:solidFill>
                <a:latin typeface="Calibri"/>
              </a:rPr>
              <a:t> 20</a:t>
            </a:r>
            <a:r>
              <a:rPr lang="en-US" sz="1000" b="1" dirty="0" smtClean="0">
                <a:solidFill>
                  <a:srgbClr val="1F497D">
                    <a:lumMod val="50000"/>
                  </a:srgbClr>
                </a:solidFill>
                <a:latin typeface="Calibri"/>
              </a:rPr>
              <a:t>, 2014</a:t>
            </a:r>
          </a:p>
        </p:txBody>
      </p:sp>
      <p:cxnSp>
        <p:nvCxnSpPr>
          <p:cNvPr id="10" name="Straight Connector 9"/>
          <p:cNvCxnSpPr/>
          <p:nvPr/>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10927337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87" r:id="rId3"/>
  </p:sldLayoutIdLst>
  <p:timing>
    <p:tnLst>
      <p:par>
        <p:cTn xmlns:p14="http://schemas.microsoft.com/office/powerpoint/2010/main" id="1" dur="indefinite" restart="never" nodeType="tmRoot"/>
      </p:par>
    </p:tnLst>
  </p:timing>
  <p:hf sldNum="0" hd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endParaRPr>
          </a:p>
        </p:txBody>
      </p:sp>
    </p:spTree>
    <p:extLst>
      <p:ext uri="{BB962C8B-B14F-4D97-AF65-F5344CB8AC3E}">
        <p14:creationId xmlns:p14="http://schemas.microsoft.com/office/powerpoint/2010/main" val="3337940000"/>
      </p:ext>
    </p:extLst>
  </p:cSld>
  <p:clrMap bg1="lt1" tx1="dk1" bg2="lt2" tx2="dk2" accent1="accent1" accent2="accent2" accent3="accent3" accent4="accent4" accent5="accent5" accent6="accent6" hlink="hlink" folHlink="folHlink"/>
  <p:sldLayoutIdLst>
    <p:sldLayoutId id="2147483653" r:id="rId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7818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1651445337"/>
      </p:ext>
    </p:extLst>
  </p:cSld>
  <p:clrMap bg1="lt1" tx1="dk1" bg2="lt2" tx2="dk2" accent1="accent1" accent2="accent2" accent3="accent3" accent4="accent4" accent5="accent5" accent6="accent6" hlink="hlink" folHlink="folHlink"/>
  <p:sldLayoutIdLst>
    <p:sldLayoutId id="2147483677" r:id="rId1"/>
  </p:sldLayoutIdLst>
  <p:timing>
    <p:tnLst>
      <p:par>
        <p:cTn xmlns:p14="http://schemas.microsoft.com/office/powerpoint/2010/main" id="1" dur="indefinite" restart="never" nodeType="tmRoot"/>
      </p:par>
    </p:tnLst>
  </p:timing>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IEEE Northern Virginia Section	May 9, 2012</a:t>
            </a:r>
          </a:p>
        </p:txBody>
      </p:sp>
      <p:cxnSp>
        <p:nvCxnSpPr>
          <p:cNvPr id="10" name="Straight Connector 9"/>
          <p:cNvCxnSpPr/>
          <p:nvPr/>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418945280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IEEE Northern Virginia Section	May 9, 2012</a:t>
            </a:r>
          </a:p>
        </p:txBody>
      </p:sp>
      <p:cxnSp>
        <p:nvCxnSpPr>
          <p:cNvPr id="10" name="Straight Connector 9"/>
          <p:cNvCxnSpPr/>
          <p:nvPr/>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28609128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oleObject" Target="../embeddings/oleObject17.bin"/><Relationship Id="rId5" Type="http://schemas.openxmlformats.org/officeDocument/2006/relationships/image" Target="../media/image26.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image" Target="../media/image28.emf"/><Relationship Id="rId5" Type="http://schemas.openxmlformats.org/officeDocument/2006/relationships/image" Target="../media/image29.png"/><Relationship Id="rId6" Type="http://schemas.openxmlformats.org/officeDocument/2006/relationships/image" Target="../media/image30.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31.wmf"/><Relationship Id="rId5" Type="http://schemas.openxmlformats.org/officeDocument/2006/relationships/image" Target="../media/image5.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oleObject" Target="../embeddings/oleObject20.bin"/><Relationship Id="rId5" Type="http://schemas.openxmlformats.org/officeDocument/2006/relationships/image" Target="../media/image32.wmf"/><Relationship Id="rId6" Type="http://schemas.openxmlformats.org/officeDocument/2006/relationships/oleObject" Target="../embeddings/oleObject21.bin"/><Relationship Id="rId7" Type="http://schemas.openxmlformats.org/officeDocument/2006/relationships/image" Target="../media/image33.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12.wmf"/><Relationship Id="rId13" Type="http://schemas.openxmlformats.org/officeDocument/2006/relationships/oleObject" Target="../embeddings/oleObject6.bin"/><Relationship Id="rId14" Type="http://schemas.openxmlformats.org/officeDocument/2006/relationships/image" Target="../media/image13.wmf"/><Relationship Id="rId15" Type="http://schemas.openxmlformats.org/officeDocument/2006/relationships/oleObject" Target="../embeddings/oleObject7.bin"/><Relationship Id="rId16" Type="http://schemas.openxmlformats.org/officeDocument/2006/relationships/image" Target="../media/image14.w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8.wmf"/><Relationship Id="rId5" Type="http://schemas.openxmlformats.org/officeDocument/2006/relationships/oleObject" Target="../embeddings/oleObject2.bin"/><Relationship Id="rId6" Type="http://schemas.openxmlformats.org/officeDocument/2006/relationships/image" Target="../media/image9.wmf"/><Relationship Id="rId7" Type="http://schemas.openxmlformats.org/officeDocument/2006/relationships/oleObject" Target="../embeddings/oleObject3.bin"/><Relationship Id="rId8" Type="http://schemas.openxmlformats.org/officeDocument/2006/relationships/image" Target="../media/image10.wmf"/><Relationship Id="rId9" Type="http://schemas.openxmlformats.org/officeDocument/2006/relationships/oleObject" Target="../embeddings/oleObject4.bin"/><Relationship Id="rId10" Type="http://schemas.openxmlformats.org/officeDocument/2006/relationships/image" Target="../media/image11.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12.bin"/><Relationship Id="rId12" Type="http://schemas.openxmlformats.org/officeDocument/2006/relationships/image" Target="../media/image20.wmf"/><Relationship Id="rId13" Type="http://schemas.openxmlformats.org/officeDocument/2006/relationships/oleObject" Target="../embeddings/oleObject13.bin"/><Relationship Id="rId14" Type="http://schemas.openxmlformats.org/officeDocument/2006/relationships/image" Target="../media/image21.wmf"/><Relationship Id="rId15" Type="http://schemas.openxmlformats.org/officeDocument/2006/relationships/oleObject" Target="../embeddings/oleObject14.bin"/><Relationship Id="rId16" Type="http://schemas.openxmlformats.org/officeDocument/2006/relationships/image" Target="../media/image22.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8.bin"/><Relationship Id="rId4" Type="http://schemas.openxmlformats.org/officeDocument/2006/relationships/image" Target="../media/image16.wmf"/><Relationship Id="rId5" Type="http://schemas.openxmlformats.org/officeDocument/2006/relationships/oleObject" Target="../embeddings/oleObject9.bin"/><Relationship Id="rId6" Type="http://schemas.openxmlformats.org/officeDocument/2006/relationships/image" Target="../media/image17.wmf"/><Relationship Id="rId7" Type="http://schemas.openxmlformats.org/officeDocument/2006/relationships/oleObject" Target="../embeddings/oleObject10.bin"/><Relationship Id="rId8" Type="http://schemas.openxmlformats.org/officeDocument/2006/relationships/image" Target="../media/image18.emf"/><Relationship Id="rId9" Type="http://schemas.openxmlformats.org/officeDocument/2006/relationships/oleObject" Target="../embeddings/oleObject11.bin"/><Relationship Id="rId10" Type="http://schemas.openxmlformats.org/officeDocument/2006/relationships/image" Target="../media/image19.wmf"/></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oleObject" Target="../embeddings/oleObject15.bin"/><Relationship Id="rId5" Type="http://schemas.openxmlformats.org/officeDocument/2006/relationships/image" Target="../media/image23.wmf"/><Relationship Id="rId6" Type="http://schemas.openxmlformats.org/officeDocument/2006/relationships/oleObject" Target="../embeddings/oleObject16.bin"/><Relationship Id="rId7" Type="http://schemas.openxmlformats.org/officeDocument/2006/relationships/image" Target="../media/image24.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62400" y="1820354"/>
            <a:ext cx="4804873" cy="1477328"/>
          </a:xfrm>
          <a:prstGeom prst="rect">
            <a:avLst/>
          </a:prstGeom>
          <a:noFill/>
        </p:spPr>
        <p:txBody>
          <a:bodyPr wrap="square" lIns="0" tIns="0" rIns="0" bIns="0" rtlCol="0">
            <a:spAutoFit/>
          </a:bodyPr>
          <a:lstStyle/>
          <a:p>
            <a:pPr algn="r"/>
            <a:r>
              <a:rPr lang="en-US" sz="3200" b="1" dirty="0">
                <a:latin typeface="Arial"/>
                <a:cs typeface="Arial"/>
              </a:rPr>
              <a:t>A Left-to-</a:t>
            </a:r>
            <a:r>
              <a:rPr lang="en-US" sz="3200" b="1" dirty="0" smtClean="0">
                <a:latin typeface="Arial"/>
                <a:cs typeface="Arial"/>
              </a:rPr>
              <a:t>Right</a:t>
            </a:r>
            <a:br>
              <a:rPr lang="en-US" sz="3200" b="1" dirty="0" smtClean="0">
                <a:latin typeface="Arial"/>
                <a:cs typeface="Arial"/>
              </a:rPr>
            </a:br>
            <a:r>
              <a:rPr lang="en-US" sz="3200" b="1" dirty="0" smtClean="0">
                <a:latin typeface="Arial"/>
                <a:cs typeface="Arial"/>
              </a:rPr>
              <a:t>HDP</a:t>
            </a:r>
            <a:r>
              <a:rPr lang="en-US" sz="3200" b="1" dirty="0">
                <a:latin typeface="Arial"/>
                <a:cs typeface="Arial"/>
              </a:rPr>
              <a:t>-</a:t>
            </a:r>
            <a:r>
              <a:rPr lang="en-US" sz="3200" b="1" dirty="0" smtClean="0">
                <a:latin typeface="Arial"/>
                <a:cs typeface="Arial"/>
              </a:rPr>
              <a:t>HMM with </a:t>
            </a:r>
            <a:br>
              <a:rPr lang="en-US" sz="3200" b="1" dirty="0" smtClean="0">
                <a:latin typeface="Arial"/>
                <a:cs typeface="Arial"/>
              </a:rPr>
            </a:br>
            <a:r>
              <a:rPr lang="en-US" sz="3200" b="1" dirty="0" smtClean="0">
                <a:latin typeface="Arial"/>
                <a:cs typeface="Arial"/>
              </a:rPr>
              <a:t>HDPM </a:t>
            </a:r>
            <a:r>
              <a:rPr lang="en-US" sz="3200" b="1" dirty="0">
                <a:latin typeface="Arial"/>
                <a:cs typeface="Arial"/>
              </a:rPr>
              <a:t>Emissions</a:t>
            </a:r>
          </a:p>
        </p:txBody>
      </p:sp>
      <p:sp>
        <p:nvSpPr>
          <p:cNvPr id="4" name="Rectangle 16"/>
          <p:cNvSpPr txBox="1">
            <a:spLocks noChangeArrowheads="1"/>
          </p:cNvSpPr>
          <p:nvPr/>
        </p:nvSpPr>
        <p:spPr>
          <a:xfrm>
            <a:off x="-12700" y="5014542"/>
            <a:ext cx="7061200" cy="1616672"/>
          </a:xfrm>
          <a:prstGeom prst="rect">
            <a:avLst/>
          </a:prstGeom>
        </p:spPr>
        <p:txBody>
          <a:bodyPr lIns="18288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400" b="1" dirty="0" smtClean="0">
                <a:solidFill>
                  <a:srgbClr val="800000"/>
                </a:solidFill>
                <a:latin typeface="Arial"/>
                <a:cs typeface="Arial"/>
              </a:rPr>
              <a:t>Amir Harati</a:t>
            </a:r>
            <a:r>
              <a:rPr lang="en-US" sz="2400" b="1" dirty="0" smtClean="0">
                <a:latin typeface="Arial"/>
                <a:cs typeface="Arial"/>
              </a:rPr>
              <a:t>, Joseph Picone and Marc Sobel</a:t>
            </a:r>
          </a:p>
          <a:p>
            <a:pPr marL="0" indent="0">
              <a:spcBef>
                <a:spcPts val="0"/>
              </a:spcBef>
              <a:buNone/>
            </a:pPr>
            <a:endParaRPr lang="en-US" sz="2400" b="1" dirty="0" smtClean="0">
              <a:latin typeface="Arial"/>
              <a:cs typeface="Arial"/>
            </a:endParaRPr>
          </a:p>
          <a:p>
            <a:pPr marL="0" indent="0">
              <a:spcBef>
                <a:spcPts val="0"/>
              </a:spcBef>
              <a:buNone/>
            </a:pPr>
            <a:r>
              <a:rPr lang="en-US" sz="1800" b="1" dirty="0" smtClean="0">
                <a:latin typeface="Arial"/>
                <a:cs typeface="Arial"/>
              </a:rPr>
              <a:t>Institute for Signal and Information Processing</a:t>
            </a:r>
          </a:p>
          <a:p>
            <a:pPr marL="0" indent="0">
              <a:spcBef>
                <a:spcPts val="0"/>
              </a:spcBef>
              <a:buNone/>
            </a:pPr>
            <a:r>
              <a:rPr lang="en-US" sz="1800" b="1" dirty="0" smtClean="0">
                <a:latin typeface="Arial"/>
                <a:cs typeface="Arial"/>
              </a:rPr>
              <a:t>Temple University</a:t>
            </a:r>
          </a:p>
          <a:p>
            <a:pPr marL="0" indent="0">
              <a:spcBef>
                <a:spcPts val="0"/>
              </a:spcBef>
              <a:buNone/>
            </a:pPr>
            <a:r>
              <a:rPr lang="en-US" sz="1800" b="1" dirty="0" smtClean="0">
                <a:latin typeface="Arial"/>
                <a:cs typeface="Arial"/>
              </a:rPr>
              <a:t>Philadelphia, Pennsylvania, USA</a:t>
            </a:r>
          </a:p>
          <a:p>
            <a:pPr marL="0" indent="0">
              <a:spcBef>
                <a:spcPts val="0"/>
              </a:spcBef>
              <a:buNone/>
            </a:pPr>
            <a:endParaRPr lang="en-US" sz="1800" b="1" dirty="0">
              <a:latin typeface="Arial"/>
              <a:cs typeface="Arial"/>
            </a:endParaRPr>
          </a:p>
        </p:txBody>
      </p:sp>
      <p:pic>
        <p:nvPicPr>
          <p:cNvPr id="7" name="Picture 6" descr="isip_logo_transparen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9843" y="5123998"/>
            <a:ext cx="1532616" cy="1532616"/>
          </a:xfrm>
          <a:prstGeom prst="rect">
            <a:avLst/>
          </a:prstGeom>
        </p:spPr>
      </p:pic>
      <p:pic>
        <p:nvPicPr>
          <p:cNvPr id="9" name="Picture 5"/>
          <p:cNvPicPr>
            <a:picLocks noChangeAspect="1" noChangeArrowheads="1"/>
          </p:cNvPicPr>
          <p:nvPr/>
        </p:nvPicPr>
        <p:blipFill>
          <a:blip r:embed="rId3" cstate="print"/>
          <a:srcRect/>
          <a:stretch>
            <a:fillRect/>
          </a:stretch>
        </p:blipFill>
        <p:spPr bwMode="auto">
          <a:xfrm>
            <a:off x="269399" y="234191"/>
            <a:ext cx="2057400" cy="1371600"/>
          </a:xfrm>
          <a:prstGeom prst="rect">
            <a:avLst/>
          </a:prstGeom>
          <a:ln w="12700">
            <a:solidFill>
              <a:schemeClr val="accent2"/>
            </a:solidFill>
          </a:ln>
          <a:effectLst>
            <a:outerShdw blurRad="292100" dist="139700" dir="2700000" algn="tl" rotWithShape="0">
              <a:srgbClr val="B4CFFC">
                <a:alpha val="99000"/>
              </a:srgbClr>
            </a:outerShdw>
          </a:effectLst>
        </p:spPr>
      </p:pic>
      <p:pic>
        <p:nvPicPr>
          <p:cNvPr id="6" name="Picture 5" descr="x.JPG"/>
          <p:cNvPicPr>
            <a:picLocks noChangeAspect="1"/>
          </p:cNvPicPr>
          <p:nvPr/>
        </p:nvPicPr>
        <p:blipFill>
          <a:blip r:embed="rId4"/>
          <a:stretch>
            <a:fillRect/>
          </a:stretch>
        </p:blipFill>
        <p:spPr>
          <a:xfrm>
            <a:off x="2051638" y="1294958"/>
            <a:ext cx="1439474" cy="1371600"/>
          </a:xfrm>
          <a:prstGeom prst="rect">
            <a:avLst/>
          </a:prstGeom>
          <a:ln w="12700">
            <a:solidFill>
              <a:schemeClr val="accent2"/>
            </a:solidFill>
          </a:ln>
          <a:effectLst>
            <a:outerShdw blurRad="292100" dist="139700" dir="2700000" algn="tl" rotWithShape="0">
              <a:srgbClr val="B4CFFC">
                <a:alpha val="99000"/>
              </a:srgbClr>
            </a:outerShdw>
          </a:effectLst>
        </p:spPr>
      </p:pic>
      <p:pic>
        <p:nvPicPr>
          <p:cNvPr id="8"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825" y="2559018"/>
            <a:ext cx="2012974" cy="1371600"/>
          </a:xfrm>
          <a:prstGeom prst="rect">
            <a:avLst/>
          </a:prstGeom>
          <a:ln w="12700">
            <a:solidFill>
              <a:schemeClr val="accent2"/>
            </a:solidFill>
          </a:ln>
          <a:effectLst>
            <a:outerShdw blurRad="292100" dist="139700" dir="2700000" algn="tl" rotWithShape="0">
              <a:srgbClr val="B4CFFC">
                <a:alpha val="99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27387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solidFill>
                  <a:prstClr val="black"/>
                </a:solidFill>
              </a:rPr>
              <a:t>Hierarchical Dirichlet Process-Based HMM (HDP-HMM)</a:t>
            </a:r>
            <a:endParaRPr lang="en-US" dirty="0">
              <a:solidFill>
                <a:prstClr val="black"/>
              </a:solidFill>
            </a:endParaRPr>
          </a:p>
        </p:txBody>
      </p:sp>
      <p:grpSp>
        <p:nvGrpSpPr>
          <p:cNvPr id="3" name="Group 2"/>
          <p:cNvGrpSpPr/>
          <p:nvPr/>
        </p:nvGrpSpPr>
        <p:grpSpPr>
          <a:xfrm>
            <a:off x="3973513" y="686290"/>
            <a:ext cx="4954587" cy="5649464"/>
            <a:chOff x="3973513" y="686290"/>
            <a:chExt cx="4954587" cy="5649464"/>
          </a:xfrm>
        </p:grpSpPr>
        <p:pic>
          <p:nvPicPr>
            <p:cNvPr id="4" name="Picture 3" descr="Description: C:\Users\amir\Documents\My Dropbox\Projects\preliminary exam\fig3.jpg"/>
            <p:cNvPicPr/>
            <p:nvPr/>
          </p:nvPicPr>
          <p:blipFill rotWithShape="1">
            <a:blip r:embed="rId3">
              <a:extLst>
                <a:ext uri="{28A0092B-C50C-407E-A947-70E740481C1C}">
                  <a14:useLocalDpi xmlns:a14="http://schemas.microsoft.com/office/drawing/2010/main" val="0"/>
                </a:ext>
              </a:extLst>
            </a:blip>
            <a:srcRect l="4682" t="23651" r="38816" b="27607"/>
            <a:stretch/>
          </p:blipFill>
          <p:spPr bwMode="auto">
            <a:xfrm>
              <a:off x="4285932" y="1260264"/>
              <a:ext cx="3994468" cy="2679065"/>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3973513" y="4212096"/>
              <a:ext cx="4954587" cy="2123658"/>
            </a:xfrm>
            <a:prstGeom prst="rect">
              <a:avLst/>
            </a:prstGeom>
          </p:spPr>
          <p:txBody>
            <a:bodyPr wrap="square" lIns="0" tIns="0" rIns="0" bIns="0">
              <a:spAutoFit/>
            </a:bodyPr>
            <a:lstStyle/>
            <a:p>
              <a:pPr marL="228600" indent="-228600">
                <a:spcAft>
                  <a:spcPts val="1200"/>
                </a:spcAft>
                <a:buFont typeface="Arial" pitchFamily="34" charset="0"/>
                <a:buChar char="•"/>
              </a:pPr>
              <a:r>
                <a:rPr lang="en-US" b="1" dirty="0" smtClean="0">
                  <a:latin typeface="Arial"/>
                  <a:cs typeface="Arial"/>
                </a:rPr>
                <a:t>Inference </a:t>
              </a:r>
              <a:r>
                <a:rPr lang="en-US" b="1" dirty="0">
                  <a:latin typeface="Arial"/>
                  <a:cs typeface="Arial"/>
                </a:rPr>
                <a:t>algorithms are used to infer the values of the latent </a:t>
              </a:r>
              <a:r>
                <a:rPr lang="en-US" b="1" dirty="0" smtClean="0">
                  <a:latin typeface="Arial"/>
                  <a:cs typeface="Arial"/>
                </a:rPr>
                <a:t>variables (</a:t>
              </a:r>
              <a:r>
                <a:rPr lang="en-US" b="1" i="1" dirty="0" err="1" smtClean="0">
                  <a:latin typeface="Arial"/>
                  <a:cs typeface="Arial"/>
                </a:rPr>
                <a:t>z</a:t>
              </a:r>
              <a:r>
                <a:rPr lang="en-US" b="1" i="1" baseline="-25000" dirty="0" err="1" smtClean="0">
                  <a:latin typeface="Arial"/>
                  <a:cs typeface="Arial"/>
                </a:rPr>
                <a:t>t</a:t>
              </a:r>
              <a:r>
                <a:rPr lang="en-US" b="1" dirty="0" smtClean="0">
                  <a:latin typeface="Arial"/>
                  <a:cs typeface="Arial"/>
                </a:rPr>
                <a:t> </a:t>
              </a:r>
              <a:r>
                <a:rPr lang="en-US" b="1" dirty="0">
                  <a:latin typeface="Arial"/>
                  <a:cs typeface="Arial"/>
                </a:rPr>
                <a:t>and </a:t>
              </a:r>
              <a:r>
                <a:rPr lang="en-US" b="1" i="1" dirty="0" err="1" smtClean="0">
                  <a:latin typeface="Arial"/>
                  <a:cs typeface="Arial"/>
                </a:rPr>
                <a:t>s</a:t>
              </a:r>
              <a:r>
                <a:rPr lang="en-US" b="1" i="1" baseline="-25000" dirty="0" err="1" smtClean="0">
                  <a:latin typeface="Arial"/>
                  <a:cs typeface="Arial"/>
                </a:rPr>
                <a:t>t</a:t>
              </a:r>
              <a:r>
                <a:rPr lang="en-US" b="1" dirty="0" smtClean="0">
                  <a:latin typeface="Arial"/>
                  <a:cs typeface="Arial"/>
                </a:rPr>
                <a:t>). </a:t>
              </a:r>
            </a:p>
            <a:p>
              <a:pPr marL="228600" indent="-228600">
                <a:spcAft>
                  <a:spcPts val="1200"/>
                </a:spcAft>
                <a:buFont typeface="Arial" pitchFamily="34" charset="0"/>
                <a:buChar char="•"/>
              </a:pPr>
              <a:r>
                <a:rPr lang="en-US" b="1" dirty="0">
                  <a:latin typeface="Arial"/>
                  <a:cs typeface="Arial"/>
                </a:rPr>
                <a:t>A variation of the forward-backward procedure is </a:t>
              </a:r>
              <a:r>
                <a:rPr lang="en-US" b="1" dirty="0" smtClean="0">
                  <a:latin typeface="Arial"/>
                  <a:cs typeface="Arial"/>
                </a:rPr>
                <a:t>used for training.</a:t>
              </a:r>
            </a:p>
            <a:p>
              <a:pPr marL="228600" indent="-228600">
                <a:spcAft>
                  <a:spcPts val="1200"/>
                </a:spcAft>
                <a:buFont typeface="Arial" pitchFamily="34" charset="0"/>
                <a:buChar char="•"/>
              </a:pPr>
              <a:r>
                <a:rPr lang="en-US" b="1" i="1" dirty="0" err="1" smtClean="0">
                  <a:latin typeface="Arial"/>
                  <a:cs typeface="Arial"/>
                </a:rPr>
                <a:t>K</a:t>
              </a:r>
              <a:r>
                <a:rPr lang="en-US" b="1" i="1" baseline="-25000" dirty="0" err="1" smtClean="0">
                  <a:latin typeface="Arial"/>
                  <a:cs typeface="Arial"/>
                </a:rPr>
                <a:t>z</a:t>
              </a:r>
              <a:r>
                <a:rPr lang="en-US" b="1" dirty="0" smtClean="0">
                  <a:latin typeface="Arial"/>
                  <a:cs typeface="Arial"/>
                </a:rPr>
                <a:t>: Maximum number of states.</a:t>
              </a:r>
            </a:p>
            <a:p>
              <a:pPr marL="228600" indent="-228600">
                <a:spcAft>
                  <a:spcPts val="1200"/>
                </a:spcAft>
                <a:buFont typeface="Arial" pitchFamily="34" charset="0"/>
                <a:buChar char="•"/>
              </a:pPr>
              <a:r>
                <a:rPr lang="en-US" b="1" i="1" dirty="0" smtClean="0">
                  <a:latin typeface="Arial"/>
                  <a:cs typeface="Arial"/>
                </a:rPr>
                <a:t>K</a:t>
              </a:r>
              <a:r>
                <a:rPr lang="en-US" b="1" i="1" baseline="-25000" dirty="0" smtClean="0">
                  <a:latin typeface="Arial"/>
                  <a:cs typeface="Arial"/>
                </a:rPr>
                <a:t>s</a:t>
              </a:r>
              <a:r>
                <a:rPr lang="en-US" b="1" dirty="0" smtClean="0">
                  <a:latin typeface="Arial"/>
                  <a:cs typeface="Arial"/>
                </a:rPr>
                <a:t>: </a:t>
              </a:r>
              <a:r>
                <a:rPr lang="en-US" b="1" dirty="0" smtClean="0">
                  <a:latin typeface="Arial"/>
                  <a:cs typeface="Arial"/>
                </a:rPr>
                <a:t>Max. no. of </a:t>
              </a:r>
              <a:r>
                <a:rPr lang="en-US" b="1" dirty="0" smtClean="0">
                  <a:latin typeface="Arial"/>
                  <a:cs typeface="Arial"/>
                </a:rPr>
                <a:t>components per mixture. </a:t>
              </a:r>
            </a:p>
          </p:txBody>
        </p:sp>
        <p:sp>
          <p:nvSpPr>
            <p:cNvPr id="6" name="Rectangle 5"/>
            <p:cNvSpPr/>
            <p:nvPr/>
          </p:nvSpPr>
          <p:spPr>
            <a:xfrm>
              <a:off x="3973513" y="686290"/>
              <a:ext cx="4475028" cy="338554"/>
            </a:xfrm>
            <a:prstGeom prst="rect">
              <a:avLst/>
            </a:prstGeom>
          </p:spPr>
          <p:txBody>
            <a:bodyPr wrap="square" lIns="0" tIns="0" rIns="0" bIns="0">
              <a:spAutoFit/>
            </a:bodyPr>
            <a:lstStyle/>
            <a:p>
              <a:pPr marL="228600" indent="-228600">
                <a:spcAft>
                  <a:spcPts val="1200"/>
                </a:spcAft>
                <a:buFont typeface="Arial" pitchFamily="34" charset="0"/>
                <a:buChar char="•"/>
              </a:pPr>
              <a:r>
                <a:rPr lang="en-US" sz="2200" b="1" dirty="0" smtClean="0">
                  <a:latin typeface="Arial"/>
                  <a:cs typeface="Arial"/>
                </a:rPr>
                <a:t>Graphical Model:</a:t>
              </a:r>
            </a:p>
          </p:txBody>
        </p:sp>
      </p:grpSp>
      <p:grpSp>
        <p:nvGrpSpPr>
          <p:cNvPr id="7" name="Group 6"/>
          <p:cNvGrpSpPr/>
          <p:nvPr/>
        </p:nvGrpSpPr>
        <p:grpSpPr>
          <a:xfrm>
            <a:off x="227012" y="694196"/>
            <a:ext cx="3506788" cy="5496377"/>
            <a:chOff x="227012" y="694196"/>
            <a:chExt cx="3506788" cy="5496377"/>
          </a:xfrm>
        </p:grpSpPr>
        <p:graphicFrame>
          <p:nvGraphicFramePr>
            <p:cNvPr id="8" name="Object 7"/>
            <p:cNvGraphicFramePr>
              <a:graphicFrameLocks noChangeAspect="1"/>
            </p:cNvGraphicFramePr>
            <p:nvPr>
              <p:extLst>
                <p:ext uri="{D42A27DB-BD31-4B8C-83A1-F6EECF244321}">
                  <p14:modId xmlns:p14="http://schemas.microsoft.com/office/powerpoint/2010/main" val="3873010936"/>
                </p:ext>
              </p:extLst>
            </p:nvPr>
          </p:nvGraphicFramePr>
          <p:xfrm>
            <a:off x="392113" y="1231512"/>
            <a:ext cx="3022600" cy="3954568"/>
          </p:xfrm>
          <a:graphic>
            <a:graphicData uri="http://schemas.openxmlformats.org/presentationml/2006/ole">
              <mc:AlternateContent xmlns:mc="http://schemas.openxmlformats.org/markup-compatibility/2006">
                <mc:Choice xmlns:v="urn:schemas-microsoft-com:vml" Requires="v">
                  <p:oleObj spid="_x0000_s27828" name="Equation" r:id="rId4" imgW="1524000" imgH="1993900" progId="Equation.DSMT4">
                    <p:embed/>
                  </p:oleObj>
                </mc:Choice>
                <mc:Fallback>
                  <p:oleObj name="Equation" r:id="rId4" imgW="1524000" imgH="1993900" progId="Equation.DSMT4">
                    <p:embed/>
                    <p:pic>
                      <p:nvPicPr>
                        <p:cNvPr id="0" name=""/>
                        <p:cNvPicPr/>
                        <p:nvPr/>
                      </p:nvPicPr>
                      <p:blipFill>
                        <a:blip r:embed="rId5"/>
                        <a:stretch>
                          <a:fillRect/>
                        </a:stretch>
                      </p:blipFill>
                      <p:spPr>
                        <a:xfrm>
                          <a:off x="392113" y="1231512"/>
                          <a:ext cx="3022600" cy="3954568"/>
                        </a:xfrm>
                        <a:prstGeom prst="rect">
                          <a:avLst/>
                        </a:prstGeom>
                      </p:spPr>
                    </p:pic>
                  </p:oleObj>
                </mc:Fallback>
              </mc:AlternateContent>
            </a:graphicData>
          </a:graphic>
        </p:graphicFrame>
        <p:sp>
          <p:nvSpPr>
            <p:cNvPr id="9" name="Rectangle 8"/>
            <p:cNvSpPr/>
            <p:nvPr/>
          </p:nvSpPr>
          <p:spPr>
            <a:xfrm>
              <a:off x="227012" y="694196"/>
              <a:ext cx="3506787" cy="338554"/>
            </a:xfrm>
            <a:prstGeom prst="rect">
              <a:avLst/>
            </a:prstGeom>
          </p:spPr>
          <p:txBody>
            <a:bodyPr wrap="square" lIns="0" tIns="0" rIns="0" bIns="0">
              <a:spAutoFit/>
            </a:bodyPr>
            <a:lstStyle/>
            <a:p>
              <a:pPr marL="228600" indent="-228600">
                <a:spcAft>
                  <a:spcPts val="1200"/>
                </a:spcAft>
                <a:buFont typeface="Arial" pitchFamily="34" charset="0"/>
                <a:buChar char="•"/>
              </a:pPr>
              <a:r>
                <a:rPr lang="en-US" sz="2200" b="1" dirty="0" smtClean="0">
                  <a:latin typeface="Arial"/>
                  <a:cs typeface="Arial"/>
                </a:rPr>
                <a:t>Definition:</a:t>
              </a:r>
            </a:p>
          </p:txBody>
        </p:sp>
        <p:sp>
          <p:nvSpPr>
            <p:cNvPr id="10" name="Rectangle 9"/>
            <p:cNvSpPr/>
            <p:nvPr/>
          </p:nvSpPr>
          <p:spPr>
            <a:xfrm>
              <a:off x="227013" y="5359576"/>
              <a:ext cx="3506787" cy="830997"/>
            </a:xfrm>
            <a:prstGeom prst="rect">
              <a:avLst/>
            </a:prstGeom>
          </p:spPr>
          <p:txBody>
            <a:bodyPr wrap="square" lIns="0" tIns="0" rIns="0" bIns="0">
              <a:spAutoFit/>
            </a:bodyPr>
            <a:lstStyle/>
            <a:p>
              <a:pPr marL="228600" indent="-228600">
                <a:spcAft>
                  <a:spcPts val="1200"/>
                </a:spcAft>
                <a:buFont typeface="Arial" pitchFamily="34" charset="0"/>
                <a:buChar char="•"/>
              </a:pPr>
              <a:r>
                <a:rPr lang="en-US" b="1" i="1" dirty="0" err="1" smtClean="0">
                  <a:latin typeface="Arial"/>
                  <a:cs typeface="Arial"/>
                </a:rPr>
                <a:t>z</a:t>
              </a:r>
              <a:r>
                <a:rPr lang="en-US" b="1" i="1" baseline="-25000" dirty="0" err="1" smtClean="0">
                  <a:latin typeface="Arial"/>
                  <a:cs typeface="Arial"/>
                </a:rPr>
                <a:t>t</a:t>
              </a:r>
              <a:r>
                <a:rPr lang="en-US" b="1" dirty="0">
                  <a:latin typeface="Arial"/>
                  <a:cs typeface="Arial"/>
                </a:rPr>
                <a:t>, </a:t>
              </a:r>
              <a:r>
                <a:rPr lang="en-US" b="1" i="1" dirty="0" err="1">
                  <a:latin typeface="Arial"/>
                  <a:cs typeface="Arial"/>
                </a:rPr>
                <a:t>s</a:t>
              </a:r>
              <a:r>
                <a:rPr lang="en-US" b="1" i="1" baseline="-25000" dirty="0" err="1">
                  <a:latin typeface="Arial"/>
                  <a:cs typeface="Arial"/>
                </a:rPr>
                <a:t>t</a:t>
              </a:r>
              <a:r>
                <a:rPr lang="en-US" b="1" i="1" baseline="-25000" dirty="0">
                  <a:latin typeface="Arial"/>
                  <a:cs typeface="Arial"/>
                </a:rPr>
                <a:t> </a:t>
              </a:r>
              <a:r>
                <a:rPr lang="en-US" b="1" dirty="0">
                  <a:latin typeface="Arial"/>
                  <a:cs typeface="Arial"/>
                </a:rPr>
                <a:t>and </a:t>
              </a:r>
              <a:r>
                <a:rPr lang="en-US" b="1" i="1" dirty="0" err="1">
                  <a:latin typeface="Arial"/>
                  <a:cs typeface="Arial"/>
                </a:rPr>
                <a:t>x</a:t>
              </a:r>
              <a:r>
                <a:rPr lang="en-US" b="1" i="1" baseline="-25000" dirty="0" err="1">
                  <a:latin typeface="Arial"/>
                  <a:cs typeface="Arial"/>
                </a:rPr>
                <a:t>t</a:t>
              </a:r>
              <a:r>
                <a:rPr lang="en-US" b="1" dirty="0">
                  <a:latin typeface="Arial"/>
                  <a:cs typeface="Arial"/>
                </a:rPr>
                <a:t> </a:t>
              </a:r>
              <a:r>
                <a:rPr lang="en-US" b="1" dirty="0" smtClean="0">
                  <a:latin typeface="Arial"/>
                  <a:cs typeface="Arial"/>
                </a:rPr>
                <a:t>represent a state</a:t>
              </a:r>
              <a:r>
                <a:rPr lang="en-US" b="1" dirty="0">
                  <a:latin typeface="Arial"/>
                  <a:cs typeface="Arial"/>
                </a:rPr>
                <a:t>, mixture component and </a:t>
              </a:r>
              <a:r>
                <a:rPr lang="en-US" b="1" dirty="0" smtClean="0">
                  <a:latin typeface="Arial"/>
                  <a:cs typeface="Arial"/>
                </a:rPr>
                <a:t>observation respectively.</a:t>
              </a:r>
            </a:p>
          </p:txBody>
        </p:sp>
      </p:grpSp>
    </p:spTree>
    <p:extLst>
      <p:ext uri="{BB962C8B-B14F-4D97-AF65-F5344CB8AC3E}">
        <p14:creationId xmlns:p14="http://schemas.microsoft.com/office/powerpoint/2010/main" val="1812203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The Acoustic Modeling Problem in Speech Recognition</a:t>
            </a:r>
            <a:endParaRPr lang="en-US" dirty="0"/>
          </a:p>
        </p:txBody>
      </p:sp>
      <p:sp>
        <p:nvSpPr>
          <p:cNvPr id="3" name="TextBox 2"/>
          <p:cNvSpPr txBox="1"/>
          <p:nvPr/>
        </p:nvSpPr>
        <p:spPr>
          <a:xfrm>
            <a:off x="138454" y="795096"/>
            <a:ext cx="3475500" cy="5186036"/>
          </a:xfrm>
          <a:prstGeom prst="rect">
            <a:avLst/>
          </a:prstGeom>
          <a:noFill/>
        </p:spPr>
        <p:txBody>
          <a:bodyPr wrap="square" lIns="0" tIns="0" rIns="0" bIns="0" rtlCol="0">
            <a:spAutoFit/>
          </a:bodyPr>
          <a:lstStyle/>
          <a:p>
            <a:pPr marL="228600" indent="-228600">
              <a:spcAft>
                <a:spcPts val="9000"/>
              </a:spcAft>
              <a:buFont typeface="Arial"/>
              <a:buChar char="•"/>
            </a:pPr>
            <a:r>
              <a:rPr lang="en-US" b="1" dirty="0" smtClean="0">
                <a:latin typeface="Arial"/>
                <a:cs typeface="Arial"/>
              </a:rPr>
              <a:t>Goal </a:t>
            </a:r>
            <a:r>
              <a:rPr lang="en-US" b="1" dirty="0">
                <a:latin typeface="Arial"/>
                <a:cs typeface="Arial"/>
              </a:rPr>
              <a:t>of speech recognition is to map the acoustic data into word </a:t>
            </a:r>
            <a:r>
              <a:rPr lang="en-US" b="1" dirty="0" smtClean="0">
                <a:latin typeface="Arial"/>
                <a:cs typeface="Arial"/>
              </a:rPr>
              <a:t>sequences</a:t>
            </a:r>
            <a:r>
              <a:rPr lang="en-US" b="1" dirty="0" smtClean="0">
                <a:latin typeface="Arial"/>
                <a:cs typeface="Arial"/>
              </a:rPr>
              <a:t>:</a:t>
            </a:r>
            <a:endParaRPr lang="en-US" b="1" dirty="0" smtClean="0">
              <a:latin typeface="Arial"/>
              <a:cs typeface="Arial"/>
            </a:endParaRPr>
          </a:p>
          <a:p>
            <a:pPr marL="228600" indent="-228600">
              <a:spcAft>
                <a:spcPts val="1200"/>
              </a:spcAft>
              <a:buFont typeface="Arial"/>
              <a:buChar char="•"/>
            </a:pPr>
            <a:r>
              <a:rPr lang="en-US" b="1" i="1" dirty="0" smtClean="0">
                <a:latin typeface="Arial"/>
                <a:cs typeface="Arial"/>
              </a:rPr>
              <a:t>P</a:t>
            </a:r>
            <a:r>
              <a:rPr lang="en-US" b="1" i="1" dirty="0">
                <a:latin typeface="Arial"/>
                <a:cs typeface="Arial"/>
              </a:rPr>
              <a:t>(W|A)</a:t>
            </a:r>
            <a:r>
              <a:rPr lang="en-US" b="1" dirty="0">
                <a:latin typeface="Arial"/>
                <a:cs typeface="Arial"/>
              </a:rPr>
              <a:t> is the probability of a </a:t>
            </a:r>
            <a:r>
              <a:rPr lang="en-US" b="1" dirty="0" smtClean="0">
                <a:latin typeface="Arial"/>
                <a:cs typeface="Arial"/>
              </a:rPr>
              <a:t>particular word sequence given acoustic observations. </a:t>
            </a:r>
          </a:p>
          <a:p>
            <a:pPr marL="228600" indent="-228600">
              <a:spcAft>
                <a:spcPts val="1200"/>
              </a:spcAft>
              <a:buFont typeface="Arial"/>
              <a:buChar char="•"/>
            </a:pPr>
            <a:r>
              <a:rPr lang="en-US" b="1" i="1" dirty="0" smtClean="0">
                <a:latin typeface="Arial"/>
                <a:cs typeface="Arial"/>
              </a:rPr>
              <a:t>P(W</a:t>
            </a:r>
            <a:r>
              <a:rPr lang="en-US" b="1" i="1" dirty="0">
                <a:latin typeface="Arial"/>
                <a:cs typeface="Arial"/>
              </a:rPr>
              <a:t>)</a:t>
            </a:r>
            <a:r>
              <a:rPr lang="en-US" b="1" dirty="0">
                <a:latin typeface="Arial"/>
                <a:cs typeface="Arial"/>
              </a:rPr>
              <a:t> is the language </a:t>
            </a:r>
            <a:r>
              <a:rPr lang="en-US" b="1" dirty="0" smtClean="0">
                <a:latin typeface="Arial"/>
                <a:cs typeface="Arial"/>
              </a:rPr>
              <a:t>model.</a:t>
            </a:r>
          </a:p>
          <a:p>
            <a:pPr marL="228600" indent="-228600">
              <a:spcAft>
                <a:spcPts val="1200"/>
              </a:spcAft>
              <a:buFont typeface="Arial"/>
              <a:buChar char="•"/>
            </a:pPr>
            <a:r>
              <a:rPr lang="en-US" b="1" i="1" dirty="0" smtClean="0">
                <a:latin typeface="Arial"/>
                <a:cs typeface="Arial"/>
              </a:rPr>
              <a:t>P(A</a:t>
            </a:r>
            <a:r>
              <a:rPr lang="en-US" b="1" i="1" dirty="0">
                <a:latin typeface="Arial"/>
                <a:cs typeface="Arial"/>
              </a:rPr>
              <a:t>)</a:t>
            </a:r>
            <a:r>
              <a:rPr lang="en-US" b="1" dirty="0">
                <a:latin typeface="Arial"/>
                <a:cs typeface="Arial"/>
              </a:rPr>
              <a:t> is the probability of the observed acoustic data and usually can be ignored. </a:t>
            </a:r>
            <a:endParaRPr lang="en-US" b="1" dirty="0" smtClean="0">
              <a:latin typeface="Arial"/>
              <a:cs typeface="Arial"/>
            </a:endParaRPr>
          </a:p>
          <a:p>
            <a:pPr marL="228600" indent="-228600">
              <a:spcAft>
                <a:spcPts val="1200"/>
              </a:spcAft>
              <a:buFont typeface="Arial"/>
              <a:buChar char="•"/>
            </a:pPr>
            <a:r>
              <a:rPr lang="en-US" b="1" i="1" dirty="0" smtClean="0">
                <a:latin typeface="Arial"/>
                <a:cs typeface="Arial"/>
              </a:rPr>
              <a:t>P(A|W</a:t>
            </a:r>
            <a:r>
              <a:rPr lang="en-US" b="1" i="1" dirty="0">
                <a:latin typeface="Arial"/>
                <a:cs typeface="Arial"/>
              </a:rPr>
              <a:t>)</a:t>
            </a:r>
            <a:r>
              <a:rPr lang="en-US" b="1" dirty="0">
                <a:latin typeface="Arial"/>
                <a:cs typeface="Arial"/>
              </a:rPr>
              <a:t> is the acoustic model. </a:t>
            </a:r>
            <a:endParaRPr lang="en-US" b="1" dirty="0" smtClean="0">
              <a:latin typeface="Arial"/>
              <a:cs typeface="Arial"/>
            </a:endParaRPr>
          </a:p>
          <a:p>
            <a:pPr marL="293688" indent="-293688">
              <a:buFont typeface="Arial"/>
              <a:buChar char="•"/>
            </a:pPr>
            <a:endParaRPr lang="en-US" sz="2400" b="1" dirty="0" smtClean="0">
              <a:latin typeface="Arial"/>
              <a:cs typeface="Aria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081745598"/>
              </p:ext>
            </p:extLst>
          </p:nvPr>
        </p:nvGraphicFramePr>
        <p:xfrm>
          <a:off x="414338" y="1833562"/>
          <a:ext cx="2690855" cy="729333"/>
        </p:xfrm>
        <a:graphic>
          <a:graphicData uri="http://schemas.openxmlformats.org/presentationml/2006/ole">
            <mc:AlternateContent xmlns:mc="http://schemas.openxmlformats.org/markup-compatibility/2006">
              <mc:Choice xmlns:v="urn:schemas-microsoft-com:vml" Requires="v">
                <p:oleObj spid="_x0000_s47252" name="Equation" r:id="rId3" imgW="1638300" imgH="444500" progId="Equation.DSMT4">
                  <p:embed/>
                </p:oleObj>
              </mc:Choice>
              <mc:Fallback>
                <p:oleObj name="Equation" r:id="rId3" imgW="1638300" imgH="444500" progId="Equation.DSMT4">
                  <p:embed/>
                  <p:pic>
                    <p:nvPicPr>
                      <p:cNvPr id="0" name=""/>
                      <p:cNvPicPr/>
                      <p:nvPr/>
                    </p:nvPicPr>
                    <p:blipFill>
                      <a:blip r:embed="rId4"/>
                      <a:stretch>
                        <a:fillRect/>
                      </a:stretch>
                    </p:blipFill>
                    <p:spPr>
                      <a:xfrm>
                        <a:off x="414338" y="1833562"/>
                        <a:ext cx="2690855" cy="729333"/>
                      </a:xfrm>
                      <a:prstGeom prst="rect">
                        <a:avLst/>
                      </a:prstGeom>
                    </p:spPr>
                  </p:pic>
                </p:oleObj>
              </mc:Fallback>
            </mc:AlternateContent>
          </a:graphicData>
        </a:graphic>
      </p:graphicFrame>
      <p:pic>
        <p:nvPicPr>
          <p:cNvPr id="9" name="Picture 8"/>
          <p:cNvPicPr/>
          <p:nvPr/>
        </p:nvPicPr>
        <p:blipFill>
          <a:blip r:embed="rId5"/>
          <a:srcRect/>
          <a:stretch>
            <a:fillRect/>
          </a:stretch>
        </p:blipFill>
        <p:spPr bwMode="auto">
          <a:xfrm>
            <a:off x="4713514" y="795096"/>
            <a:ext cx="3808412" cy="4329354"/>
          </a:xfrm>
          <a:prstGeom prst="rect">
            <a:avLst/>
          </a:prstGeom>
          <a:noFill/>
          <a:ln w="9525">
            <a:noFill/>
            <a:miter lim="800000"/>
            <a:headEnd/>
            <a:tailEnd/>
          </a:ln>
        </p:spPr>
      </p:pic>
      <p:sp>
        <p:nvSpPr>
          <p:cNvPr id="10" name="Oval 9"/>
          <p:cNvSpPr/>
          <p:nvPr/>
        </p:nvSpPr>
        <p:spPr>
          <a:xfrm>
            <a:off x="6213716" y="2510392"/>
            <a:ext cx="2600083" cy="907034"/>
          </a:xfrm>
          <a:prstGeom prst="ellipse">
            <a:avLst/>
          </a:prstGeom>
          <a:noFill/>
          <a:ln>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6737" y="1374212"/>
            <a:ext cx="2287864" cy="1214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783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Left-to-Right HDP-HMM with HDP </a:t>
            </a:r>
            <a:r>
              <a:rPr lang="en-US" dirty="0" smtClean="0"/>
              <a:t>Emissions </a:t>
            </a:r>
            <a:endParaRPr lang="en-US" dirty="0"/>
          </a:p>
        </p:txBody>
      </p:sp>
      <p:sp>
        <p:nvSpPr>
          <p:cNvPr id="3" name="TextBox 2"/>
          <p:cNvSpPr txBox="1"/>
          <p:nvPr/>
        </p:nvSpPr>
        <p:spPr>
          <a:xfrm>
            <a:off x="228605" y="784857"/>
            <a:ext cx="8640270" cy="5078313"/>
          </a:xfrm>
          <a:prstGeom prst="rect">
            <a:avLst/>
          </a:prstGeom>
          <a:noFill/>
        </p:spPr>
        <p:txBody>
          <a:bodyPr wrap="square" lIns="0" tIns="0" rIns="0" bIns="0" rtlCol="0">
            <a:spAutoFit/>
          </a:bodyPr>
          <a:lstStyle/>
          <a:p>
            <a:pPr marL="228600" lvl="1" indent="-228600">
              <a:spcAft>
                <a:spcPts val="1200"/>
              </a:spcAft>
              <a:buFont typeface="Arial"/>
              <a:buChar char="•"/>
            </a:pPr>
            <a:r>
              <a:rPr lang="en-US" sz="2000" b="1" dirty="0" smtClean="0">
                <a:latin typeface="Arial" pitchFamily="34" charset="0"/>
                <a:cs typeface="Arial" pitchFamily="34" charset="0"/>
              </a:rPr>
              <a:t>In </a:t>
            </a:r>
            <a:r>
              <a:rPr lang="en-US" sz="2000" b="1" dirty="0">
                <a:latin typeface="Arial" pitchFamily="34" charset="0"/>
                <a:cs typeface="Arial" pitchFamily="34" charset="0"/>
              </a:rPr>
              <a:t>many pattern recognition applications involving temporal structure, such as speech </a:t>
            </a:r>
            <a:r>
              <a:rPr lang="en-US" sz="2000" b="1" dirty="0" smtClean="0">
                <a:latin typeface="Arial" pitchFamily="34" charset="0"/>
                <a:cs typeface="Arial" pitchFamily="34" charset="0"/>
              </a:rPr>
              <a:t>recognition</a:t>
            </a:r>
            <a:r>
              <a:rPr lang="en-US" sz="2000" b="1" dirty="0" smtClean="0">
                <a:latin typeface="Arial" pitchFamily="34" charset="0"/>
                <a:cs typeface="Arial" pitchFamily="34" charset="0"/>
              </a:rPr>
              <a:t>, </a:t>
            </a:r>
            <a:r>
              <a:rPr lang="en-US" sz="2000" b="1" dirty="0">
                <a:latin typeface="Arial" pitchFamily="34" charset="0"/>
                <a:cs typeface="Arial" pitchFamily="34" charset="0"/>
              </a:rPr>
              <a:t>a left-to-right topology is </a:t>
            </a:r>
            <a:r>
              <a:rPr lang="en-US" sz="2000" b="1" dirty="0" smtClean="0">
                <a:latin typeface="Arial" pitchFamily="34" charset="0"/>
                <a:cs typeface="Arial" pitchFamily="34" charset="0"/>
              </a:rPr>
              <a:t>used to model the temporal order of the signal.</a:t>
            </a:r>
            <a:endParaRPr lang="en-US" sz="2000" b="1" dirty="0" smtClean="0">
              <a:latin typeface="Arial" pitchFamily="34" charset="0"/>
              <a:cs typeface="Arial" pitchFamily="34" charset="0"/>
            </a:endParaRPr>
          </a:p>
          <a:p>
            <a:pPr marL="228600" lvl="1" indent="-228600">
              <a:spcAft>
                <a:spcPts val="1200"/>
              </a:spcAft>
              <a:buFont typeface="Arial"/>
              <a:buChar char="•"/>
            </a:pPr>
            <a:r>
              <a:rPr lang="en-US" sz="2000" b="1" dirty="0" smtClean="0">
                <a:latin typeface="Arial" pitchFamily="34" charset="0"/>
                <a:cs typeface="Arial" pitchFamily="34" charset="0"/>
              </a:rPr>
              <a:t>In speech recognition, all </a:t>
            </a:r>
            <a:r>
              <a:rPr lang="en-US" sz="2000" b="1" dirty="0" smtClean="0">
                <a:latin typeface="Arial" pitchFamily="34" charset="0"/>
                <a:cs typeface="Arial" pitchFamily="34" charset="0"/>
              </a:rPr>
              <a:t>acoustic units use </a:t>
            </a:r>
            <a:r>
              <a:rPr lang="en-US" sz="2000" b="1" dirty="0" smtClean="0">
                <a:latin typeface="Arial" pitchFamily="34" charset="0"/>
                <a:cs typeface="Arial" pitchFamily="34" charset="0"/>
              </a:rPr>
              <a:t>the same topology and the same number of mixtures; i.e</a:t>
            </a:r>
            <a:r>
              <a:rPr lang="en-US" sz="2000" b="1" dirty="0" smtClean="0">
                <a:latin typeface="Arial" pitchFamily="34" charset="0"/>
                <a:cs typeface="Arial" pitchFamily="34" charset="0"/>
              </a:rPr>
              <a:t>., </a:t>
            </a:r>
            <a:r>
              <a:rPr lang="en-US" sz="2000" b="1" dirty="0" smtClean="0">
                <a:latin typeface="Arial" pitchFamily="34" charset="0"/>
                <a:cs typeface="Arial" pitchFamily="34" charset="0"/>
              </a:rPr>
              <a:t>the complexity is fixed for all models.</a:t>
            </a:r>
          </a:p>
          <a:p>
            <a:pPr marL="228600" lvl="1" indent="-228600">
              <a:spcAft>
                <a:spcPts val="1200"/>
              </a:spcAft>
              <a:buFont typeface="Arial"/>
              <a:buChar char="•"/>
            </a:pPr>
            <a:r>
              <a:rPr lang="en-US" sz="2000" b="1" dirty="0" smtClean="0">
                <a:latin typeface="Arial" pitchFamily="34" charset="0"/>
                <a:cs typeface="Arial" pitchFamily="34" charset="0"/>
              </a:rPr>
              <a:t>Given more data, </a:t>
            </a:r>
            <a:r>
              <a:rPr lang="en-US" sz="2000" b="1" dirty="0" smtClean="0">
                <a:latin typeface="Arial" pitchFamily="34" charset="0"/>
                <a:cs typeface="Arial" pitchFamily="34" charset="0"/>
              </a:rPr>
              <a:t>a model’s </a:t>
            </a:r>
            <a:r>
              <a:rPr lang="en-US" sz="2000" b="1" dirty="0" smtClean="0">
                <a:latin typeface="Arial" pitchFamily="34" charset="0"/>
                <a:cs typeface="Arial" pitchFamily="34" charset="0"/>
              </a:rPr>
              <a:t>structure </a:t>
            </a:r>
            <a:r>
              <a:rPr lang="en-US" sz="2000" b="1" dirty="0" smtClean="0">
                <a:latin typeface="Arial" pitchFamily="34" charset="0"/>
                <a:cs typeface="Arial" pitchFamily="34" charset="0"/>
              </a:rPr>
              <a:t>(e.g., the topology) will </a:t>
            </a:r>
            <a:r>
              <a:rPr lang="en-US" sz="2000" b="1" dirty="0" smtClean="0">
                <a:latin typeface="Arial" pitchFamily="34" charset="0"/>
                <a:cs typeface="Arial" pitchFamily="34" charset="0"/>
              </a:rPr>
              <a:t>remain the same and only the </a:t>
            </a:r>
            <a:r>
              <a:rPr lang="en-US" sz="2000" b="1" dirty="0" smtClean="0">
                <a:latin typeface="Arial" pitchFamily="34" charset="0"/>
                <a:cs typeface="Arial" pitchFamily="34" charset="0"/>
              </a:rPr>
              <a:t>parameter values change.</a:t>
            </a:r>
            <a:endParaRPr lang="en-US" sz="2000" b="1" dirty="0" smtClean="0">
              <a:latin typeface="Arial" pitchFamily="34" charset="0"/>
              <a:cs typeface="Arial" pitchFamily="34" charset="0"/>
            </a:endParaRPr>
          </a:p>
          <a:p>
            <a:pPr marL="228600" lvl="1" indent="-228600">
              <a:spcAft>
                <a:spcPts val="1200"/>
              </a:spcAft>
              <a:buFont typeface="Arial"/>
              <a:buChar char="•"/>
            </a:pPr>
            <a:r>
              <a:rPr lang="en-US" sz="2000" b="1" dirty="0" smtClean="0">
                <a:latin typeface="Arial" pitchFamily="34" charset="0"/>
                <a:cs typeface="Arial" pitchFamily="34" charset="0"/>
              </a:rPr>
              <a:t>The amount of data associated with each model varies, which implies some </a:t>
            </a:r>
            <a:r>
              <a:rPr lang="en-US" sz="2000" b="1" dirty="0" smtClean="0">
                <a:latin typeface="Arial" pitchFamily="34" charset="0"/>
                <a:cs typeface="Arial" pitchFamily="34" charset="0"/>
              </a:rPr>
              <a:t>models are </a:t>
            </a:r>
            <a:r>
              <a:rPr lang="en-US" sz="2000" b="1" dirty="0" smtClean="0">
                <a:latin typeface="Arial" pitchFamily="34" charset="0"/>
                <a:cs typeface="Arial" pitchFamily="34" charset="0"/>
              </a:rPr>
              <a:t>overtrained whil</a:t>
            </a:r>
            <a:r>
              <a:rPr lang="en-US" sz="2000" b="1" dirty="0" smtClean="0">
                <a:latin typeface="Arial" pitchFamily="34" charset="0"/>
                <a:cs typeface="Arial" pitchFamily="34" charset="0"/>
              </a:rPr>
              <a:t>e others are </a:t>
            </a:r>
            <a:r>
              <a:rPr lang="en-US" sz="2000" b="1" dirty="0" smtClean="0">
                <a:latin typeface="Arial" pitchFamily="34" charset="0"/>
                <a:cs typeface="Arial" pitchFamily="34" charset="0"/>
              </a:rPr>
              <a:t>undertrained</a:t>
            </a:r>
            <a:r>
              <a:rPr lang="en-US" sz="2000" b="1" dirty="0" smtClean="0">
                <a:latin typeface="Arial" pitchFamily="34" charset="0"/>
                <a:cs typeface="Arial" pitchFamily="34" charset="0"/>
              </a:rPr>
              <a:t>.</a:t>
            </a:r>
          </a:p>
          <a:p>
            <a:pPr marL="228600" lvl="1" indent="-228600">
              <a:spcAft>
                <a:spcPts val="1200"/>
              </a:spcAft>
              <a:buFont typeface="Arial"/>
              <a:buChar char="•"/>
            </a:pPr>
            <a:r>
              <a:rPr lang="en-US" sz="2000" b="1" dirty="0" smtClean="0">
                <a:latin typeface="Arial" pitchFamily="34" charset="0"/>
                <a:cs typeface="Arial" pitchFamily="34" charset="0"/>
              </a:rPr>
              <a:t>Because of the lack of hierarchical structure, </a:t>
            </a:r>
            <a:r>
              <a:rPr lang="en-US" sz="2000" b="1" dirty="0" smtClean="0">
                <a:latin typeface="Arial" pitchFamily="34" charset="0"/>
                <a:cs typeface="Arial" pitchFamily="34" charset="0"/>
              </a:rPr>
              <a:t>techniques </a:t>
            </a:r>
            <a:r>
              <a:rPr lang="en-US" sz="2000" b="1" dirty="0" smtClean="0">
                <a:latin typeface="Arial" pitchFamily="34" charset="0"/>
                <a:cs typeface="Arial" pitchFamily="34" charset="0"/>
              </a:rPr>
              <a:t>for </a:t>
            </a:r>
            <a:r>
              <a:rPr lang="en-US" sz="2000" b="1" dirty="0" smtClean="0">
                <a:latin typeface="Arial" pitchFamily="34" charset="0"/>
                <a:cs typeface="Arial" pitchFamily="34" charset="0"/>
              </a:rPr>
              <a:t>extending </a:t>
            </a:r>
            <a:r>
              <a:rPr lang="en-US" sz="2000" b="1" dirty="0" smtClean="0">
                <a:latin typeface="Arial" pitchFamily="34" charset="0"/>
                <a:cs typeface="Arial" pitchFamily="34" charset="0"/>
              </a:rPr>
              <a:t>the model </a:t>
            </a:r>
            <a:r>
              <a:rPr lang="en-US" sz="2000" b="1" dirty="0" smtClean="0">
                <a:latin typeface="Arial" pitchFamily="34" charset="0"/>
                <a:cs typeface="Arial" pitchFamily="34" charset="0"/>
              </a:rPr>
              <a:t>tend to be heuristic.</a:t>
            </a:r>
          </a:p>
          <a:p>
            <a:pPr marL="228600" lvl="1" indent="-228600">
              <a:spcAft>
                <a:spcPts val="1200"/>
              </a:spcAft>
              <a:buFont typeface="Arial"/>
              <a:buChar char="•"/>
            </a:pPr>
            <a:r>
              <a:rPr lang="en-US" sz="2000" b="1" dirty="0" smtClean="0">
                <a:latin typeface="Arial" pitchFamily="34" charset="0"/>
                <a:cs typeface="Arial" pitchFamily="34" charset="0"/>
              </a:rPr>
              <a:t>Example: Gender-specific models are trained as separate models. </a:t>
            </a:r>
            <a:r>
              <a:rPr lang="en-US" sz="2000" b="1" dirty="0" smtClean="0">
                <a:solidFill>
                  <a:srgbClr val="FFFF00"/>
                </a:solidFill>
                <a:latin typeface="Arial" pitchFamily="34" charset="0"/>
                <a:cs typeface="Arial" pitchFamily="34" charset="0"/>
              </a:rPr>
              <a:t>A counter-example are decision trees.</a:t>
            </a:r>
            <a:endParaRPr lang="en-US" sz="2000" b="1" dirty="0" smtClean="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08077431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Relevant Work</a:t>
            </a:r>
            <a:endParaRPr lang="en-US" dirty="0"/>
          </a:p>
        </p:txBody>
      </p:sp>
      <p:sp>
        <p:nvSpPr>
          <p:cNvPr id="3" name="TextBox 2"/>
          <p:cNvSpPr txBox="1"/>
          <p:nvPr/>
        </p:nvSpPr>
        <p:spPr>
          <a:xfrm>
            <a:off x="182255" y="657499"/>
            <a:ext cx="8640270" cy="5847754"/>
          </a:xfrm>
          <a:prstGeom prst="rect">
            <a:avLst/>
          </a:prstGeom>
          <a:noFill/>
        </p:spPr>
        <p:txBody>
          <a:bodyPr wrap="square" lIns="0" tIns="0" rIns="0" bIns="0" rtlCol="0">
            <a:spAutoFit/>
          </a:bodyPr>
          <a:lstStyle/>
          <a:p>
            <a:pPr marL="228600" lvl="1" indent="-228600">
              <a:spcAft>
                <a:spcPts val="1200"/>
              </a:spcAft>
              <a:buFont typeface="Arial"/>
              <a:buChar char="•"/>
            </a:pPr>
            <a:r>
              <a:rPr lang="en-US" sz="2200" b="1" dirty="0" err="1" smtClean="0">
                <a:latin typeface="Arial" pitchFamily="34" charset="0"/>
                <a:cs typeface="Arial" pitchFamily="34" charset="0"/>
              </a:rPr>
              <a:t>Bourlard</a:t>
            </a:r>
            <a:r>
              <a:rPr lang="en-US" sz="2200" b="1" dirty="0" smtClean="0">
                <a:latin typeface="Arial" pitchFamily="34" charset="0"/>
                <a:cs typeface="Arial" pitchFamily="34" charset="0"/>
              </a:rPr>
              <a:t> </a:t>
            </a:r>
            <a:r>
              <a:rPr lang="en-US" sz="2200" b="1" dirty="0">
                <a:latin typeface="Arial" pitchFamily="34" charset="0"/>
                <a:cs typeface="Arial" pitchFamily="34" charset="0"/>
              </a:rPr>
              <a:t>(1993) and others proposed to replace Gaussian mixture models (GMMs) with a neural network based on a multilayer perceptron (MLP). </a:t>
            </a:r>
            <a:endParaRPr lang="en-US" sz="2200" b="1" dirty="0" smtClean="0">
              <a:latin typeface="Arial" pitchFamily="34" charset="0"/>
              <a:cs typeface="Arial" pitchFamily="34" charset="0"/>
            </a:endParaRPr>
          </a:p>
          <a:p>
            <a:pPr marL="228600" lvl="1" indent="-228600">
              <a:spcAft>
                <a:spcPts val="1200"/>
              </a:spcAft>
              <a:buFont typeface="Arial"/>
              <a:buChar char="•"/>
            </a:pPr>
            <a:r>
              <a:rPr lang="en-US" sz="2200" b="1" dirty="0">
                <a:latin typeface="Arial" pitchFamily="34" charset="0"/>
                <a:cs typeface="Arial" pitchFamily="34" charset="0"/>
              </a:rPr>
              <a:t>It was shown that MLPs generate reasonable estimates of a posterior distribution of an output class conditioned on the input </a:t>
            </a:r>
            <a:r>
              <a:rPr lang="en-US" sz="2200" b="1" dirty="0" smtClean="0">
                <a:latin typeface="Arial" pitchFamily="34" charset="0"/>
                <a:cs typeface="Arial" pitchFamily="34" charset="0"/>
              </a:rPr>
              <a:t>patterns.</a:t>
            </a:r>
          </a:p>
          <a:p>
            <a:pPr marL="228600" lvl="1" indent="-228600">
              <a:spcAft>
                <a:spcPts val="1200"/>
              </a:spcAft>
              <a:buFont typeface="Arial"/>
              <a:buChar char="•"/>
            </a:pPr>
            <a:r>
              <a:rPr lang="en-US" sz="2200" b="1" dirty="0">
                <a:latin typeface="Arial" pitchFamily="34" charset="0"/>
                <a:cs typeface="Arial" pitchFamily="34" charset="0"/>
              </a:rPr>
              <a:t>This hybrid HMM-MLP system </a:t>
            </a:r>
            <a:r>
              <a:rPr lang="en-US" sz="2200" b="1" dirty="0" smtClean="0">
                <a:latin typeface="Arial" pitchFamily="34" charset="0"/>
                <a:cs typeface="Arial" pitchFamily="34" charset="0"/>
              </a:rPr>
              <a:t>produced small gains over traditional HMMs.</a:t>
            </a:r>
            <a:endParaRPr lang="en-US" sz="2200" b="1" dirty="0" smtClean="0">
              <a:latin typeface="Arial" pitchFamily="34" charset="0"/>
              <a:cs typeface="Arial" pitchFamily="34" charset="0"/>
            </a:endParaRPr>
          </a:p>
          <a:p>
            <a:pPr marL="228600" lvl="1" indent="-228600">
              <a:spcAft>
                <a:spcPts val="1200"/>
              </a:spcAft>
              <a:buFont typeface="Arial"/>
              <a:buChar char="•"/>
            </a:pPr>
            <a:r>
              <a:rPr lang="en-US" sz="2200" b="1" dirty="0" err="1" smtClean="0">
                <a:latin typeface="Arial" pitchFamily="34" charset="0"/>
                <a:cs typeface="Arial" pitchFamily="34" charset="0"/>
              </a:rPr>
              <a:t>Lefèvre</a:t>
            </a:r>
            <a:r>
              <a:rPr lang="en-US" sz="2200" b="1" dirty="0" smtClean="0">
                <a:latin typeface="Arial" pitchFamily="34" charset="0"/>
                <a:cs typeface="Arial" pitchFamily="34" charset="0"/>
              </a:rPr>
              <a:t> (2003</a:t>
            </a:r>
            <a:r>
              <a:rPr lang="en-US" sz="2200" b="1" dirty="0">
                <a:latin typeface="Arial" pitchFamily="34" charset="0"/>
                <a:cs typeface="Arial" pitchFamily="34" charset="0"/>
              </a:rPr>
              <a:t>) and </a:t>
            </a:r>
            <a:r>
              <a:rPr lang="en-US" sz="2200" b="1" dirty="0" smtClean="0">
                <a:latin typeface="Arial" pitchFamily="34" charset="0"/>
                <a:cs typeface="Arial" pitchFamily="34" charset="0"/>
              </a:rPr>
              <a:t>Shang (2009</a:t>
            </a:r>
            <a:r>
              <a:rPr lang="en-US" sz="2200" b="1" dirty="0">
                <a:latin typeface="Arial" pitchFamily="34" charset="0"/>
                <a:cs typeface="Arial" pitchFamily="34" charset="0"/>
              </a:rPr>
              <a:t>) where nonparametric density </a:t>
            </a:r>
            <a:r>
              <a:rPr lang="en-US" sz="2200" b="1" dirty="0" smtClean="0">
                <a:latin typeface="Arial" pitchFamily="34" charset="0"/>
                <a:cs typeface="Arial" pitchFamily="34" charset="0"/>
              </a:rPr>
              <a:t>estimators (e.g. kernel methods) </a:t>
            </a:r>
            <a:r>
              <a:rPr lang="en-US" sz="2200" b="1" dirty="0" smtClean="0">
                <a:latin typeface="Arial" pitchFamily="34" charset="0"/>
                <a:cs typeface="Arial" pitchFamily="34" charset="0"/>
              </a:rPr>
              <a:t>replaced </a:t>
            </a:r>
            <a:r>
              <a:rPr lang="en-US" sz="2200" b="1" dirty="0" smtClean="0">
                <a:latin typeface="Arial" pitchFamily="34" charset="0"/>
                <a:cs typeface="Arial" pitchFamily="34" charset="0"/>
              </a:rPr>
              <a:t>GMMs.</a:t>
            </a:r>
            <a:endParaRPr lang="en-US" sz="2200" b="1" dirty="0">
              <a:latin typeface="Arial" pitchFamily="34" charset="0"/>
              <a:cs typeface="Arial" pitchFamily="34" charset="0"/>
            </a:endParaRPr>
          </a:p>
          <a:p>
            <a:pPr marL="228600" lvl="1" indent="-228600">
              <a:spcAft>
                <a:spcPts val="1200"/>
              </a:spcAft>
              <a:buFont typeface="Arial"/>
              <a:buChar char="•"/>
            </a:pPr>
            <a:r>
              <a:rPr lang="en-US" sz="2200" b="1" dirty="0" err="1">
                <a:latin typeface="Arial" pitchFamily="34" charset="0"/>
                <a:cs typeface="Arial" pitchFamily="34" charset="0"/>
              </a:rPr>
              <a:t>Henter</a:t>
            </a:r>
            <a:r>
              <a:rPr lang="en-US" sz="2200" b="1" dirty="0">
                <a:latin typeface="Arial" pitchFamily="34" charset="0"/>
                <a:cs typeface="Arial" pitchFamily="34" charset="0"/>
              </a:rPr>
              <a:t> et al. (2012) introduced a </a:t>
            </a:r>
            <a:r>
              <a:rPr lang="en-US" sz="2200" b="1" dirty="0" smtClean="0">
                <a:latin typeface="Arial" pitchFamily="34" charset="0"/>
                <a:cs typeface="Arial" pitchFamily="34" charset="0"/>
              </a:rPr>
              <a:t>Gaussian </a:t>
            </a:r>
            <a:r>
              <a:rPr lang="en-US" sz="2200" b="1" dirty="0">
                <a:latin typeface="Arial" pitchFamily="34" charset="0"/>
                <a:cs typeface="Arial" pitchFamily="34" charset="0"/>
              </a:rPr>
              <a:t>process dynamical model (GPDM) </a:t>
            </a:r>
            <a:r>
              <a:rPr lang="en-US" sz="2200" b="1" dirty="0" smtClean="0">
                <a:latin typeface="Arial" pitchFamily="34" charset="0"/>
                <a:cs typeface="Arial" pitchFamily="34" charset="0"/>
              </a:rPr>
              <a:t>for speech synthesis.</a:t>
            </a:r>
            <a:endParaRPr lang="en-US" sz="2200" b="1" dirty="0" smtClean="0">
              <a:latin typeface="Arial" pitchFamily="34" charset="0"/>
              <a:cs typeface="Arial" pitchFamily="34" charset="0"/>
            </a:endParaRPr>
          </a:p>
          <a:p>
            <a:pPr marL="228600" lvl="1" indent="-228600">
              <a:spcAft>
                <a:spcPts val="1200"/>
              </a:spcAft>
              <a:buFont typeface="Arial"/>
              <a:buChar char="•"/>
            </a:pPr>
            <a:r>
              <a:rPr lang="en-US" sz="2200" b="1" dirty="0" smtClean="0">
                <a:latin typeface="Arial" pitchFamily="34" charset="0"/>
                <a:cs typeface="Arial" pitchFamily="34" charset="0"/>
              </a:rPr>
              <a:t>Each </a:t>
            </a:r>
            <a:r>
              <a:rPr lang="en-US" sz="2200" b="1" dirty="0" smtClean="0">
                <a:latin typeface="Arial" pitchFamily="34" charset="0"/>
                <a:cs typeface="Arial" pitchFamily="34" charset="0"/>
              </a:rPr>
              <a:t>of these approaches were proposed to model the emission distributions using a nonparametric method but they did not address the model topology problem</a:t>
            </a:r>
            <a:r>
              <a:rPr lang="en-US" sz="2200" b="1" dirty="0" smtClean="0">
                <a:latin typeface="Arial" pitchFamily="34" charset="0"/>
                <a:cs typeface="Arial" pitchFamily="34" charset="0"/>
              </a:rPr>
              <a:t>.</a:t>
            </a:r>
            <a:endParaRPr lang="en-US" sz="2200" b="1" dirty="0" smtClean="0">
              <a:latin typeface="Arial" pitchFamily="34" charset="0"/>
              <a:cs typeface="Arial" pitchFamily="34" charset="0"/>
            </a:endParaRPr>
          </a:p>
        </p:txBody>
      </p:sp>
    </p:spTree>
    <p:extLst>
      <p:ext uri="{BB962C8B-B14F-4D97-AF65-F5344CB8AC3E}">
        <p14:creationId xmlns:p14="http://schemas.microsoft.com/office/powerpoint/2010/main" val="19540988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New Features </a:t>
            </a:r>
            <a:endParaRPr lang="en-US" dirty="0"/>
          </a:p>
        </p:txBody>
      </p:sp>
      <p:sp>
        <p:nvSpPr>
          <p:cNvPr id="3" name="TextBox 2"/>
          <p:cNvSpPr txBox="1"/>
          <p:nvPr/>
        </p:nvSpPr>
        <p:spPr>
          <a:xfrm>
            <a:off x="182255" y="623164"/>
            <a:ext cx="8640270" cy="2646879"/>
          </a:xfrm>
          <a:prstGeom prst="rect">
            <a:avLst/>
          </a:prstGeom>
          <a:noFill/>
        </p:spPr>
        <p:txBody>
          <a:bodyPr wrap="square" lIns="0" tIns="0" rIns="0" bIns="0" rtlCol="0">
            <a:spAutoFit/>
          </a:bodyPr>
          <a:lstStyle/>
          <a:p>
            <a:pPr marL="228600" lvl="2" indent="-228600">
              <a:spcAft>
                <a:spcPts val="600"/>
              </a:spcAft>
              <a:buFont typeface="Arial"/>
              <a:buChar char="•"/>
            </a:pPr>
            <a:r>
              <a:rPr lang="en-US" b="1" dirty="0" smtClean="0">
                <a:latin typeface="Arial" pitchFamily="34" charset="0"/>
                <a:cs typeface="Arial" pitchFamily="34" charset="0"/>
              </a:rPr>
              <a:t>HDP</a:t>
            </a:r>
            <a:r>
              <a:rPr lang="en-US" b="1" dirty="0" smtClean="0">
                <a:latin typeface="Arial" pitchFamily="34" charset="0"/>
                <a:cs typeface="Arial" pitchFamily="34" charset="0"/>
              </a:rPr>
              <a:t>-HMM is an ergodic model. We extend the definition to a left-to-right topology. </a:t>
            </a:r>
          </a:p>
          <a:p>
            <a:pPr marL="228600" lvl="2" indent="-228600">
              <a:spcAft>
                <a:spcPts val="600"/>
              </a:spcAft>
              <a:buFont typeface="Arial"/>
              <a:buChar char="•"/>
            </a:pPr>
            <a:r>
              <a:rPr lang="en-US" b="1" dirty="0" smtClean="0">
                <a:latin typeface="Arial" pitchFamily="34" charset="0"/>
                <a:cs typeface="Arial" pitchFamily="34" charset="0"/>
              </a:rPr>
              <a:t>HDP-HMM uses DPM to model emissions for each state. Our model uses HDP to model the emissions. In this manner we allow components of emission distributions to be shared within a HMM. This is particularly important for left-to-right models where the number of discovered states is usually more than an ergodic HMM. As a result we have fewer data points associated with each state.</a:t>
            </a:r>
          </a:p>
          <a:p>
            <a:pPr marL="228600" lvl="2" indent="-228600">
              <a:buFont typeface="Arial"/>
              <a:buChar char="•"/>
            </a:pPr>
            <a:r>
              <a:rPr lang="en-US" b="1" dirty="0" smtClean="0">
                <a:latin typeface="Arial" pitchFamily="34" charset="0"/>
                <a:cs typeface="Arial" pitchFamily="34" charset="0"/>
              </a:rPr>
              <a:t>Non-emitting “initial” and “final” states are  included in the final definition. </a:t>
            </a:r>
          </a:p>
        </p:txBody>
      </p:sp>
      <p:sp>
        <p:nvSpPr>
          <p:cNvPr id="4" name="TextBox 3"/>
          <p:cNvSpPr txBox="1"/>
          <p:nvPr/>
        </p:nvSpPr>
        <p:spPr>
          <a:xfrm>
            <a:off x="7302500" y="851554"/>
            <a:ext cx="3429000" cy="646331"/>
          </a:xfrm>
          <a:prstGeom prst="rect">
            <a:avLst/>
          </a:prstGeom>
          <a:solidFill>
            <a:srgbClr val="FFFF00"/>
          </a:solidFill>
        </p:spPr>
        <p:txBody>
          <a:bodyPr wrap="square" rtlCol="0">
            <a:spAutoFit/>
          </a:bodyPr>
          <a:lstStyle/>
          <a:p>
            <a:r>
              <a:rPr lang="en-US" b="1" dirty="0" smtClean="0"/>
              <a:t>Too much text on this and the next slide…</a:t>
            </a:r>
            <a:endParaRPr lang="en-US" b="1" dirty="0"/>
          </a:p>
        </p:txBody>
      </p:sp>
    </p:spTree>
    <p:extLst>
      <p:ext uri="{BB962C8B-B14F-4D97-AF65-F5344CB8AC3E}">
        <p14:creationId xmlns:p14="http://schemas.microsoft.com/office/powerpoint/2010/main" val="126152931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a:t>Left-to-Right HDP-HMM With HDP Emission </a:t>
            </a:r>
          </a:p>
        </p:txBody>
      </p:sp>
      <p:sp>
        <p:nvSpPr>
          <p:cNvPr id="3" name="TextBox 2"/>
          <p:cNvSpPr txBox="1"/>
          <p:nvPr/>
        </p:nvSpPr>
        <p:spPr>
          <a:xfrm>
            <a:off x="191525" y="633710"/>
            <a:ext cx="8640270" cy="4431983"/>
          </a:xfrm>
          <a:prstGeom prst="rect">
            <a:avLst/>
          </a:prstGeom>
          <a:noFill/>
        </p:spPr>
        <p:txBody>
          <a:bodyPr wrap="square" lIns="0" tIns="0" rIns="0" bIns="0" rtlCol="0">
            <a:spAutoFit/>
          </a:bodyPr>
          <a:lstStyle/>
          <a:p>
            <a:pPr marL="166688" indent="-166688">
              <a:spcAft>
                <a:spcPts val="1200"/>
              </a:spcAft>
              <a:buFont typeface="Arial"/>
              <a:buChar char="•"/>
            </a:pPr>
            <a:r>
              <a:rPr lang="en-US" sz="2200" b="1" dirty="0" smtClean="0">
                <a:latin typeface="Arial" pitchFamily="34" charset="0"/>
                <a:cs typeface="Arial" pitchFamily="34" charset="0"/>
              </a:rPr>
              <a:t>LR HDP-HMM (cont.):</a:t>
            </a:r>
          </a:p>
          <a:p>
            <a:pPr marL="342900" lvl="1" indent="-176213">
              <a:spcAft>
                <a:spcPts val="1200"/>
              </a:spcAft>
              <a:buFont typeface="Arial"/>
              <a:buChar char="•"/>
            </a:pPr>
            <a:r>
              <a:rPr lang="en-US" b="1" dirty="0" smtClean="0">
                <a:latin typeface="Arial" pitchFamily="34" charset="0"/>
                <a:cs typeface="Arial" pitchFamily="34" charset="0"/>
              </a:rPr>
              <a:t>A new inference algorithm based on a block</a:t>
            </a:r>
            <a:r>
              <a:rPr lang="en-US" b="1" dirty="0">
                <a:latin typeface="Arial" pitchFamily="34" charset="0"/>
                <a:cs typeface="Arial" pitchFamily="34" charset="0"/>
              </a:rPr>
              <a:t> </a:t>
            </a:r>
            <a:r>
              <a:rPr lang="en-US" b="1" dirty="0" smtClean="0">
                <a:latin typeface="Arial" pitchFamily="34" charset="0"/>
                <a:cs typeface="Arial" pitchFamily="34" charset="0"/>
              </a:rPr>
              <a:t>sampler has been derived. </a:t>
            </a:r>
          </a:p>
          <a:p>
            <a:pPr marL="342900" lvl="1" indent="-176213">
              <a:spcAft>
                <a:spcPts val="1200"/>
              </a:spcAft>
              <a:buFont typeface="Arial"/>
              <a:buChar char="•"/>
            </a:pPr>
            <a:r>
              <a:rPr lang="en-US" b="1" dirty="0" smtClean="0">
                <a:latin typeface="Arial" pitchFamily="34" charset="0"/>
                <a:cs typeface="Arial" pitchFamily="34" charset="0"/>
              </a:rPr>
              <a:t>The new model is more accurate and does not have some of the intrinsic problems of parametric HMMs (e.g. over-trained and under-trained models).</a:t>
            </a:r>
          </a:p>
          <a:p>
            <a:pPr marL="342900" lvl="1" indent="-176213">
              <a:spcAft>
                <a:spcPts val="1200"/>
              </a:spcAft>
              <a:buFont typeface="Arial"/>
              <a:buChar char="•"/>
            </a:pPr>
            <a:r>
              <a:rPr lang="en-US" b="1" dirty="0" smtClean="0">
                <a:latin typeface="Arial" pitchFamily="34" charset="0"/>
                <a:cs typeface="Arial" pitchFamily="34" charset="0"/>
              </a:rPr>
              <a:t>The hierarchical definition of the model within the Bayesian framework make it relatively easy to solve problems such as sharing data among related models (e.g. models of the same phoneme for different cluster of speakers). </a:t>
            </a:r>
            <a:endParaRPr lang="en-US" b="1" dirty="0">
              <a:latin typeface="Arial" pitchFamily="34" charset="0"/>
              <a:cs typeface="Arial" pitchFamily="34" charset="0"/>
            </a:endParaRPr>
          </a:p>
          <a:p>
            <a:pPr marL="342900" lvl="1" indent="-176213">
              <a:spcAft>
                <a:spcPts val="1200"/>
              </a:spcAft>
              <a:buFont typeface="Arial"/>
              <a:buChar char="•"/>
            </a:pPr>
            <a:r>
              <a:rPr lang="en-US" b="1" dirty="0" smtClean="0">
                <a:latin typeface="Arial" pitchFamily="34" charset="0"/>
                <a:cs typeface="Arial" pitchFamily="34" charset="0"/>
              </a:rPr>
              <a:t>we have shown that the computation time for  HDP-HMM with HDP emissions is proportional  to  </a:t>
            </a:r>
            <a:r>
              <a:rPr lang="en-US" b="1" i="1" dirty="0" smtClean="0">
                <a:latin typeface="Arial" pitchFamily="34" charset="0"/>
                <a:cs typeface="Arial" pitchFamily="34" charset="0"/>
              </a:rPr>
              <a:t>K</a:t>
            </a:r>
            <a:r>
              <a:rPr lang="en-US" b="1" i="1" baseline="-25000" dirty="0" smtClean="0">
                <a:latin typeface="Arial" pitchFamily="34" charset="0"/>
                <a:cs typeface="Arial" pitchFamily="34" charset="0"/>
              </a:rPr>
              <a:t>s</a:t>
            </a:r>
            <a:r>
              <a:rPr lang="en-US" b="1" dirty="0" smtClean="0">
                <a:latin typeface="Arial" pitchFamily="34" charset="0"/>
                <a:cs typeface="Arial" pitchFamily="34" charset="0"/>
              </a:rPr>
              <a:t>, while for HDP-HMM with DPM emissions it is proportional to  </a:t>
            </a:r>
            <a:r>
              <a:rPr lang="en-US" b="1" i="1" dirty="0" smtClean="0">
                <a:latin typeface="Arial" pitchFamily="34" charset="0"/>
                <a:cs typeface="Arial" pitchFamily="34" charset="0"/>
              </a:rPr>
              <a:t>K</a:t>
            </a:r>
            <a:r>
              <a:rPr lang="en-US" b="1" i="1" baseline="-25000" dirty="0" smtClean="0">
                <a:latin typeface="Arial" pitchFamily="34" charset="0"/>
                <a:cs typeface="Arial" pitchFamily="34" charset="0"/>
              </a:rPr>
              <a:t>s</a:t>
            </a:r>
            <a:r>
              <a:rPr lang="en-US" b="1" dirty="0" smtClean="0">
                <a:latin typeface="Arial" pitchFamily="34" charset="0"/>
                <a:cs typeface="Arial" pitchFamily="34" charset="0"/>
              </a:rPr>
              <a:t>*</a:t>
            </a:r>
            <a:r>
              <a:rPr lang="en-US" b="1" i="1" dirty="0" err="1" smtClean="0">
                <a:latin typeface="Arial" pitchFamily="34" charset="0"/>
                <a:cs typeface="Arial" pitchFamily="34" charset="0"/>
              </a:rPr>
              <a:t>K</a:t>
            </a:r>
            <a:r>
              <a:rPr lang="en-US" b="1" i="1" baseline="-25000" dirty="0" err="1" smtClean="0">
                <a:latin typeface="Arial" pitchFamily="34" charset="0"/>
                <a:cs typeface="Arial" pitchFamily="34" charset="0"/>
              </a:rPr>
              <a:t>z</a:t>
            </a:r>
            <a:r>
              <a:rPr lang="en-US" b="1" dirty="0" smtClean="0">
                <a:latin typeface="Arial" pitchFamily="34" charset="0"/>
                <a:cs typeface="Arial" pitchFamily="34" charset="0"/>
              </a:rPr>
              <a:t>.  </a:t>
            </a:r>
          </a:p>
          <a:p>
            <a:pPr marL="342900" lvl="1" indent="-176213">
              <a:spcAft>
                <a:spcPts val="1200"/>
              </a:spcAft>
              <a:buFont typeface="Arial"/>
              <a:buChar char="•"/>
            </a:pPr>
            <a:r>
              <a:rPr lang="en-US" b="1" dirty="0" smtClean="0">
                <a:latin typeface="Arial" pitchFamily="34" charset="0"/>
                <a:cs typeface="Arial" pitchFamily="34" charset="0"/>
              </a:rPr>
              <a:t>This means  HDP-HMM/HDPM is more scalable  when increasing  the maximum bound on complexity of a model.</a:t>
            </a:r>
          </a:p>
        </p:txBody>
      </p:sp>
      <p:sp>
        <p:nvSpPr>
          <p:cNvPr id="4" name="TextBox 3"/>
          <p:cNvSpPr txBox="1"/>
          <p:nvPr/>
        </p:nvSpPr>
        <p:spPr>
          <a:xfrm>
            <a:off x="7302500" y="851554"/>
            <a:ext cx="3429000" cy="923330"/>
          </a:xfrm>
          <a:prstGeom prst="rect">
            <a:avLst/>
          </a:prstGeom>
          <a:solidFill>
            <a:srgbClr val="FFFF00"/>
          </a:solidFill>
        </p:spPr>
        <p:txBody>
          <a:bodyPr wrap="square" rtlCol="0">
            <a:spAutoFit/>
          </a:bodyPr>
          <a:lstStyle/>
          <a:p>
            <a:r>
              <a:rPr lang="en-US" b="1" dirty="0" smtClean="0"/>
              <a:t>These two slides should be condensed into something more visual.</a:t>
            </a:r>
            <a:endParaRPr lang="en-US" b="1" dirty="0"/>
          </a:p>
        </p:txBody>
      </p:sp>
    </p:spTree>
    <p:extLst>
      <p:ext uri="{BB962C8B-B14F-4D97-AF65-F5344CB8AC3E}">
        <p14:creationId xmlns:p14="http://schemas.microsoft.com/office/powerpoint/2010/main" val="39801507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Mathematical Definition</a:t>
            </a:r>
            <a:endParaRPr lang="en-US" dirty="0"/>
          </a:p>
        </p:txBody>
      </p:sp>
      <p:sp>
        <p:nvSpPr>
          <p:cNvPr id="3" name="TextBox 2"/>
          <p:cNvSpPr txBox="1"/>
          <p:nvPr/>
        </p:nvSpPr>
        <p:spPr>
          <a:xfrm>
            <a:off x="228605" y="633710"/>
            <a:ext cx="8640270" cy="707886"/>
          </a:xfrm>
          <a:prstGeom prst="rect">
            <a:avLst/>
          </a:prstGeom>
          <a:noFill/>
        </p:spPr>
        <p:txBody>
          <a:bodyPr wrap="square" lIns="0" tIns="0" rIns="0" bIns="0" rtlCol="0">
            <a:spAutoFit/>
          </a:bodyPr>
          <a:lstStyle/>
          <a:p>
            <a:pPr marL="166688" indent="-166688">
              <a:buFont typeface="Arial" pitchFamily="34" charset="0"/>
              <a:buChar char="•"/>
            </a:pPr>
            <a:r>
              <a:rPr lang="en-US" sz="2200" b="1" dirty="0" smtClean="0">
                <a:latin typeface="Arial" pitchFamily="34" charset="0"/>
                <a:cs typeface="Arial" pitchFamily="34" charset="0"/>
              </a:rPr>
              <a:t>Definition:</a:t>
            </a:r>
          </a:p>
          <a:p>
            <a:r>
              <a:rPr lang="en-US" sz="2400" b="1" dirty="0" smtClean="0">
                <a:latin typeface="Arial" pitchFamily="34" charset="0"/>
                <a:cs typeface="Arial" pitchFamily="34" charset="0"/>
              </a:rPr>
              <a:t> </a:t>
            </a:r>
          </a:p>
        </p:txBody>
      </p:sp>
      <p:graphicFrame>
        <p:nvGraphicFramePr>
          <p:cNvPr id="5" name="Object 4"/>
          <p:cNvGraphicFramePr>
            <a:graphicFrameLocks noChangeAspect="1"/>
          </p:cNvGraphicFramePr>
          <p:nvPr>
            <p:extLst>
              <p:ext uri="{D42A27DB-BD31-4B8C-83A1-F6EECF244321}">
                <p14:modId xmlns:p14="http://schemas.microsoft.com/office/powerpoint/2010/main" val="3850386104"/>
              </p:ext>
            </p:extLst>
          </p:nvPr>
        </p:nvGraphicFramePr>
        <p:xfrm>
          <a:off x="695632" y="1467908"/>
          <a:ext cx="3494230" cy="4270148"/>
        </p:xfrm>
        <a:graphic>
          <a:graphicData uri="http://schemas.openxmlformats.org/presentationml/2006/ole">
            <mc:AlternateContent xmlns:mc="http://schemas.openxmlformats.org/markup-compatibility/2006">
              <mc:Choice xmlns:v="urn:schemas-microsoft-com:vml" Requires="v">
                <p:oleObj spid="_x0000_s33959" name="Equation" r:id="rId3" imgW="2120760" imgH="2590560" progId="Equation.DSMT4">
                  <p:embed/>
                </p:oleObj>
              </mc:Choice>
              <mc:Fallback>
                <p:oleObj name="Equation" r:id="rId3" imgW="2120760" imgH="259056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632" y="1467908"/>
                        <a:ext cx="3494230" cy="4270148"/>
                      </a:xfrm>
                      <a:prstGeom prst="rect">
                        <a:avLst/>
                      </a:prstGeom>
                      <a:noFill/>
                      <a:ln>
                        <a:noFill/>
                      </a:ln>
                    </p:spPr>
                  </p:pic>
                </p:oleObj>
              </mc:Fallback>
            </mc:AlternateContent>
          </a:graphicData>
        </a:graphic>
      </p:graphicFrame>
      <p:pic>
        <p:nvPicPr>
          <p:cNvPr id="33808"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4281" y="1771618"/>
            <a:ext cx="4544594" cy="3096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189862" y="645079"/>
            <a:ext cx="2552622" cy="430887"/>
          </a:xfrm>
          <a:prstGeom prst="rect">
            <a:avLst/>
          </a:prstGeom>
          <a:noFill/>
        </p:spPr>
        <p:txBody>
          <a:bodyPr wrap="none" rtlCol="0">
            <a:spAutoFit/>
          </a:bodyPr>
          <a:lstStyle/>
          <a:p>
            <a:pPr marL="166688" indent="-166688">
              <a:buFont typeface="Arial" pitchFamily="34" charset="0"/>
              <a:buChar char="•"/>
            </a:pPr>
            <a:r>
              <a:rPr lang="en-US" sz="2200" b="1" dirty="0" smtClean="0">
                <a:latin typeface="Arial" pitchFamily="34" charset="0"/>
                <a:cs typeface="Arial" pitchFamily="34" charset="0"/>
              </a:rPr>
              <a:t>Graphical Model</a:t>
            </a:r>
            <a:endParaRPr lang="en-US" sz="2200" b="1" dirty="0">
              <a:latin typeface="Arial" pitchFamily="34" charset="0"/>
              <a:cs typeface="Arial" pitchFamily="34" charset="0"/>
            </a:endParaRPr>
          </a:p>
        </p:txBody>
      </p:sp>
    </p:spTree>
    <p:extLst>
      <p:ext uri="{BB962C8B-B14F-4D97-AF65-F5344CB8AC3E}">
        <p14:creationId xmlns:p14="http://schemas.microsoft.com/office/powerpoint/2010/main" val="18040314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Non-emitting States </a:t>
            </a:r>
            <a:endParaRPr lang="en-US" dirty="0"/>
          </a:p>
        </p:txBody>
      </p:sp>
      <p:sp>
        <p:nvSpPr>
          <p:cNvPr id="3" name="TextBox 2"/>
          <p:cNvSpPr txBox="1"/>
          <p:nvPr/>
        </p:nvSpPr>
        <p:spPr>
          <a:xfrm>
            <a:off x="228604" y="633710"/>
            <a:ext cx="8686796" cy="5278369"/>
          </a:xfrm>
          <a:prstGeom prst="rect">
            <a:avLst/>
          </a:prstGeom>
          <a:noFill/>
        </p:spPr>
        <p:txBody>
          <a:bodyPr wrap="square" lIns="0" tIns="0" rIns="0" bIns="0" rtlCol="0">
            <a:spAutoFit/>
          </a:bodyPr>
          <a:lstStyle/>
          <a:p>
            <a:pPr marL="166688" indent="-166688">
              <a:spcAft>
                <a:spcPts val="1200"/>
              </a:spcAft>
              <a:buFont typeface="Arial" pitchFamily="34" charset="0"/>
              <a:buChar char="•"/>
            </a:pPr>
            <a:r>
              <a:rPr lang="en-US" b="1" dirty="0" smtClean="0">
                <a:latin typeface="Arial" pitchFamily="34" charset="0"/>
                <a:cs typeface="Arial" pitchFamily="34" charset="0"/>
              </a:rPr>
              <a:t>Inference </a:t>
            </a:r>
            <a:r>
              <a:rPr lang="en-US" b="1" dirty="0" smtClean="0">
                <a:latin typeface="Arial" pitchFamily="34" charset="0"/>
                <a:cs typeface="Arial" pitchFamily="34" charset="0"/>
              </a:rPr>
              <a:t>algorithm </a:t>
            </a:r>
            <a:r>
              <a:rPr lang="en-US" b="1" dirty="0" smtClean="0">
                <a:latin typeface="Arial" pitchFamily="34" charset="0"/>
                <a:cs typeface="Arial" pitchFamily="34" charset="0"/>
              </a:rPr>
              <a:t>estimates </a:t>
            </a:r>
            <a:r>
              <a:rPr lang="en-US" b="1" dirty="0" smtClean="0">
                <a:latin typeface="Arial" pitchFamily="34" charset="0"/>
                <a:cs typeface="Arial" pitchFamily="34" charset="0"/>
              </a:rPr>
              <a:t>the probability of self-transitions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1</a:t>
            </a:r>
            <a:r>
              <a:rPr lang="en-US" b="1" dirty="0" smtClean="0">
                <a:latin typeface="Arial" pitchFamily="34" charset="0"/>
                <a:cs typeface="Arial" pitchFamily="34" charset="0"/>
              </a:rPr>
              <a:t>) and </a:t>
            </a:r>
            <a:r>
              <a:rPr lang="en-US" b="1" dirty="0" smtClean="0">
                <a:latin typeface="Arial" pitchFamily="34" charset="0"/>
                <a:cs typeface="Arial" pitchFamily="34" charset="0"/>
              </a:rPr>
              <a:t>transitions </a:t>
            </a:r>
            <a:r>
              <a:rPr lang="en-US" b="1" dirty="0" smtClean="0">
                <a:latin typeface="Arial" pitchFamily="34" charset="0"/>
                <a:cs typeface="Arial" pitchFamily="34" charset="0"/>
              </a:rPr>
              <a:t>to other emitting states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2</a:t>
            </a:r>
            <a:r>
              <a:rPr lang="en-US" b="1" dirty="0" smtClean="0">
                <a:latin typeface="Arial" pitchFamily="34" charset="0"/>
                <a:cs typeface="Arial" pitchFamily="34" charset="0"/>
              </a:rPr>
              <a:t>), but each state can also transit to a none-emitting state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3</a:t>
            </a:r>
            <a:r>
              <a:rPr lang="en-US" b="1" dirty="0" smtClean="0">
                <a:latin typeface="Arial" pitchFamily="34" charset="0"/>
                <a:cs typeface="Arial" pitchFamily="34" charset="0"/>
              </a:rPr>
              <a:t>).</a:t>
            </a:r>
          </a:p>
          <a:p>
            <a:pPr marL="166688" indent="-166688">
              <a:spcAft>
                <a:spcPts val="1200"/>
              </a:spcAft>
              <a:buFont typeface="Arial" pitchFamily="34" charset="0"/>
              <a:buChar char="•"/>
            </a:pPr>
            <a:r>
              <a:rPr lang="en-US" b="1" dirty="0" smtClean="0">
                <a:latin typeface="Arial" pitchFamily="34" charset="0"/>
                <a:cs typeface="Arial" pitchFamily="34" charset="0"/>
              </a:rPr>
              <a:t>Since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1 </a:t>
            </a:r>
            <a:r>
              <a:rPr lang="en-US" b="1" i="1" dirty="0" smtClean="0">
                <a:latin typeface="Arial" pitchFamily="34" charset="0"/>
                <a:cs typeface="Arial" pitchFamily="34" charset="0"/>
              </a:rPr>
              <a:t>+ P</a:t>
            </a:r>
            <a:r>
              <a:rPr lang="en-US" b="1" i="1" baseline="-25000" dirty="0" smtClean="0">
                <a:latin typeface="Arial" pitchFamily="34" charset="0"/>
                <a:cs typeface="Arial" pitchFamily="34" charset="0"/>
              </a:rPr>
              <a:t>2 </a:t>
            </a:r>
            <a:r>
              <a:rPr lang="en-US" b="1" i="1" dirty="0" smtClean="0">
                <a:latin typeface="Arial" pitchFamily="34" charset="0"/>
                <a:cs typeface="Arial" pitchFamily="34" charset="0"/>
              </a:rPr>
              <a:t>+ P</a:t>
            </a:r>
            <a:r>
              <a:rPr lang="en-US" b="1" i="1" baseline="-25000" dirty="0" smtClean="0">
                <a:latin typeface="Arial" pitchFamily="34" charset="0"/>
                <a:cs typeface="Arial" pitchFamily="34" charset="0"/>
              </a:rPr>
              <a:t>3</a:t>
            </a:r>
            <a:r>
              <a:rPr lang="en-US" b="1" i="1" dirty="0" smtClean="0">
                <a:latin typeface="Arial" pitchFamily="34" charset="0"/>
                <a:cs typeface="Arial" pitchFamily="34" charset="0"/>
              </a:rPr>
              <a:t> </a:t>
            </a:r>
            <a:r>
              <a:rPr lang="en-US" b="1" i="1" dirty="0" smtClean="0">
                <a:latin typeface="Arial" pitchFamily="34" charset="0"/>
                <a:cs typeface="Arial" pitchFamily="34" charset="0"/>
              </a:rPr>
              <a:t>= 1 </a:t>
            </a:r>
            <a:r>
              <a:rPr lang="en-US" b="1" dirty="0" smtClean="0">
                <a:latin typeface="Arial" pitchFamily="34" charset="0"/>
                <a:cs typeface="Arial" pitchFamily="34" charset="0"/>
              </a:rPr>
              <a:t>we can </a:t>
            </a:r>
            <a:r>
              <a:rPr lang="en-US" b="1" dirty="0" err="1" smtClean="0">
                <a:latin typeface="Arial" pitchFamily="34" charset="0"/>
                <a:cs typeface="Arial" pitchFamily="34" charset="0"/>
              </a:rPr>
              <a:t>reestimate</a:t>
            </a:r>
            <a:r>
              <a:rPr lang="en-US" b="1" dirty="0" smtClean="0">
                <a:latin typeface="Arial" pitchFamily="34" charset="0"/>
                <a:cs typeface="Arial" pitchFamily="34" charset="0"/>
              </a:rPr>
              <a:t>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1</a:t>
            </a:r>
            <a:r>
              <a:rPr lang="en-US" b="1" dirty="0" smtClean="0">
                <a:latin typeface="Arial" pitchFamily="34" charset="0"/>
                <a:cs typeface="Arial" pitchFamily="34" charset="0"/>
              </a:rPr>
              <a:t>,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3</a:t>
            </a:r>
            <a:r>
              <a:rPr lang="en-US" b="1" dirty="0" smtClean="0">
                <a:latin typeface="Arial" pitchFamily="34" charset="0"/>
                <a:cs typeface="Arial" pitchFamily="34" charset="0"/>
              </a:rPr>
              <a:t> </a:t>
            </a:r>
            <a:r>
              <a:rPr lang="en-US" b="1" dirty="0" smtClean="0">
                <a:latin typeface="Arial" pitchFamily="34" charset="0"/>
                <a:cs typeface="Arial" pitchFamily="34" charset="0"/>
              </a:rPr>
              <a:t>by fixing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2</a:t>
            </a:r>
            <a:r>
              <a:rPr lang="en-US" b="1" dirty="0" smtClean="0">
                <a:latin typeface="Arial" pitchFamily="34" charset="0"/>
                <a:cs typeface="Arial" pitchFamily="34" charset="0"/>
              </a:rPr>
              <a:t>.</a:t>
            </a:r>
          </a:p>
          <a:p>
            <a:pPr marL="166688" indent="-166688">
              <a:spcAft>
                <a:spcPts val="1200"/>
              </a:spcAft>
              <a:buFont typeface="Arial" pitchFamily="34" charset="0"/>
              <a:buChar char="•"/>
            </a:pPr>
            <a:r>
              <a:rPr lang="en-US" b="1" dirty="0" smtClean="0">
                <a:latin typeface="Arial" pitchFamily="34" charset="0"/>
                <a:cs typeface="Arial" pitchFamily="34" charset="0"/>
              </a:rPr>
              <a:t>Similar </a:t>
            </a:r>
            <a:r>
              <a:rPr lang="en-US" b="1" dirty="0" smtClean="0">
                <a:latin typeface="Arial" pitchFamily="34" charset="0"/>
                <a:cs typeface="Arial" pitchFamily="34" charset="0"/>
              </a:rPr>
              <a:t>to tossing a coin until </a:t>
            </a:r>
            <a:r>
              <a:rPr lang="en-US" b="1" dirty="0" smtClean="0">
                <a:latin typeface="Arial" pitchFamily="34" charset="0"/>
                <a:cs typeface="Arial" pitchFamily="34" charset="0"/>
              </a:rPr>
              <a:t>a </a:t>
            </a:r>
            <a:r>
              <a:rPr lang="en-US" b="1" dirty="0" smtClean="0">
                <a:latin typeface="Arial" pitchFamily="34" charset="0"/>
                <a:cs typeface="Arial" pitchFamily="34" charset="0"/>
              </a:rPr>
              <a:t>first head </a:t>
            </a:r>
            <a:r>
              <a:rPr lang="en-US" b="1" dirty="0" smtClean="0">
                <a:latin typeface="Arial" pitchFamily="34" charset="0"/>
                <a:cs typeface="Arial" pitchFamily="34" charset="0"/>
              </a:rPr>
              <a:t>is obtained (</a:t>
            </a:r>
            <a:r>
              <a:rPr lang="en-US" b="1" dirty="0" smtClean="0">
                <a:latin typeface="Arial" pitchFamily="34" charset="0"/>
                <a:cs typeface="Arial" pitchFamily="34" charset="0"/>
              </a:rPr>
              <a:t>can be modeled as a </a:t>
            </a:r>
            <a:r>
              <a:rPr lang="en-US" b="1" dirty="0" smtClean="0">
                <a:latin typeface="Arial" pitchFamily="34" charset="0"/>
                <a:cs typeface="Arial" pitchFamily="34" charset="0"/>
              </a:rPr>
              <a:t>geometric </a:t>
            </a:r>
            <a:r>
              <a:rPr lang="en-US" b="1" dirty="0" smtClean="0">
                <a:latin typeface="Arial" pitchFamily="34" charset="0"/>
                <a:cs typeface="Arial" pitchFamily="34" charset="0"/>
              </a:rPr>
              <a:t>distribution).</a:t>
            </a:r>
          </a:p>
          <a:p>
            <a:pPr marL="166688" indent="-166688">
              <a:spcAft>
                <a:spcPts val="13800"/>
              </a:spcAft>
              <a:buFont typeface="Arial" pitchFamily="34" charset="0"/>
              <a:buChar char="•"/>
            </a:pPr>
            <a:r>
              <a:rPr lang="en-US" b="1" dirty="0" smtClean="0">
                <a:latin typeface="Arial" pitchFamily="34" charset="0"/>
                <a:cs typeface="Arial" pitchFamily="34" charset="0"/>
              </a:rPr>
              <a:t>A maximum </a:t>
            </a:r>
            <a:r>
              <a:rPr lang="en-US" b="1" dirty="0" smtClean="0">
                <a:latin typeface="Arial" pitchFamily="34" charset="0"/>
                <a:cs typeface="Arial" pitchFamily="34" charset="0"/>
              </a:rPr>
              <a:t>likelihood (ML) estimation cab be </a:t>
            </a:r>
            <a:r>
              <a:rPr lang="en-US" b="1" dirty="0" smtClean="0">
                <a:latin typeface="Arial" pitchFamily="34" charset="0"/>
                <a:cs typeface="Arial" pitchFamily="34" charset="0"/>
              </a:rPr>
              <a:t>obtained:</a:t>
            </a:r>
            <a:endParaRPr lang="en-US" b="1" dirty="0">
              <a:latin typeface="Arial" pitchFamily="34" charset="0"/>
              <a:cs typeface="Arial" pitchFamily="34" charset="0"/>
            </a:endParaRPr>
          </a:p>
          <a:p>
            <a:pPr marL="166688" indent="-166688">
              <a:spcAft>
                <a:spcPts val="1200"/>
              </a:spcAft>
              <a:buFont typeface="Arial" pitchFamily="34" charset="0"/>
              <a:buChar char="•"/>
            </a:pPr>
            <a:r>
              <a:rPr lang="en-US" b="1" dirty="0">
                <a:latin typeface="Arial" pitchFamily="34" charset="0"/>
                <a:cs typeface="Arial" pitchFamily="34" charset="0"/>
              </a:rPr>
              <a:t>w</a:t>
            </a:r>
            <a:r>
              <a:rPr lang="en-US" b="1" dirty="0" smtClean="0">
                <a:latin typeface="Arial" pitchFamily="34" charset="0"/>
                <a:cs typeface="Arial" pitchFamily="34" charset="0"/>
              </a:rPr>
              <a:t>here </a:t>
            </a:r>
            <a:r>
              <a:rPr lang="en-US" b="1" i="1" dirty="0" smtClean="0">
                <a:latin typeface="Arial" pitchFamily="34" charset="0"/>
                <a:cs typeface="Arial" pitchFamily="34" charset="0"/>
              </a:rPr>
              <a:t>M</a:t>
            </a:r>
            <a:r>
              <a:rPr lang="en-US" b="1" dirty="0" smtClean="0">
                <a:latin typeface="Arial" pitchFamily="34" charset="0"/>
                <a:cs typeface="Arial" pitchFamily="34" charset="0"/>
              </a:rPr>
              <a:t> is the number </a:t>
            </a:r>
            <a:r>
              <a:rPr lang="en-US" b="1" dirty="0" smtClean="0">
                <a:latin typeface="Arial" pitchFamily="34" charset="0"/>
                <a:cs typeface="Arial" pitchFamily="34" charset="0"/>
              </a:rPr>
              <a:t>examples</a:t>
            </a:r>
            <a:br>
              <a:rPr lang="en-US" b="1" dirty="0" smtClean="0">
                <a:latin typeface="Arial" pitchFamily="34" charset="0"/>
                <a:cs typeface="Arial" pitchFamily="34" charset="0"/>
              </a:rPr>
            </a:br>
            <a:r>
              <a:rPr lang="en-US" b="1" dirty="0" smtClean="0">
                <a:latin typeface="Arial" pitchFamily="34" charset="0"/>
                <a:cs typeface="Arial" pitchFamily="34" charset="0"/>
              </a:rPr>
              <a:t>in which state</a:t>
            </a:r>
            <a:r>
              <a:rPr lang="en-US" b="1" dirty="0">
                <a:latin typeface="Arial" pitchFamily="34" charset="0"/>
                <a:cs typeface="Arial" pitchFamily="34" charset="0"/>
              </a:rPr>
              <a:t> </a:t>
            </a:r>
            <a:r>
              <a:rPr lang="en-US" b="1" i="1" dirty="0" err="1" smtClean="0">
                <a:latin typeface="Arial" pitchFamily="34" charset="0"/>
                <a:cs typeface="Arial" pitchFamily="34" charset="0"/>
              </a:rPr>
              <a:t>i</a:t>
            </a:r>
            <a:r>
              <a:rPr lang="en-US" b="1" dirty="0" smtClean="0">
                <a:latin typeface="Arial" pitchFamily="34" charset="0"/>
                <a:cs typeface="Arial" pitchFamily="34" charset="0"/>
              </a:rPr>
              <a:t> </a:t>
            </a:r>
            <a:r>
              <a:rPr lang="en-US" b="1" dirty="0" smtClean="0">
                <a:latin typeface="Arial" pitchFamily="34" charset="0"/>
                <a:cs typeface="Arial" pitchFamily="34" charset="0"/>
              </a:rPr>
              <a:t>is </a:t>
            </a:r>
            <a:r>
              <a:rPr lang="en-US" b="1" dirty="0" smtClean="0">
                <a:latin typeface="Arial" pitchFamily="34" charset="0"/>
                <a:cs typeface="Arial" pitchFamily="34" charset="0"/>
              </a:rPr>
              <a:t>the last state </a:t>
            </a:r>
            <a:r>
              <a:rPr lang="en-US" b="1" dirty="0" smtClean="0">
                <a:latin typeface="Arial" pitchFamily="34" charset="0"/>
                <a:cs typeface="Arial" pitchFamily="34" charset="0"/>
              </a:rPr>
              <a:t>of</a:t>
            </a:r>
            <a:br>
              <a:rPr lang="en-US" b="1" dirty="0" smtClean="0">
                <a:latin typeface="Arial" pitchFamily="34" charset="0"/>
                <a:cs typeface="Arial" pitchFamily="34" charset="0"/>
              </a:rPr>
            </a:br>
            <a:r>
              <a:rPr lang="en-US" b="1" dirty="0" smtClean="0">
                <a:latin typeface="Arial" pitchFamily="34" charset="0"/>
                <a:cs typeface="Arial" pitchFamily="34" charset="0"/>
              </a:rPr>
              <a:t>the model and  </a:t>
            </a:r>
            <a:r>
              <a:rPr lang="en-US" b="1" i="1" dirty="0" err="1" smtClean="0">
                <a:latin typeface="Arial" pitchFamily="34" charset="0"/>
                <a:cs typeface="Arial" pitchFamily="34" charset="0"/>
              </a:rPr>
              <a:t>k</a:t>
            </a:r>
            <a:r>
              <a:rPr lang="en-US" b="1" i="1" baseline="-25000" dirty="0" err="1" smtClean="0">
                <a:latin typeface="Arial" pitchFamily="34" charset="0"/>
                <a:cs typeface="Arial" pitchFamily="34" charset="0"/>
              </a:rPr>
              <a:t>i</a:t>
            </a:r>
            <a:r>
              <a:rPr lang="en-US" b="1" dirty="0" smtClean="0">
                <a:latin typeface="Arial" pitchFamily="34" charset="0"/>
                <a:cs typeface="Arial" pitchFamily="34" charset="0"/>
              </a:rPr>
              <a:t> </a:t>
            </a:r>
            <a:r>
              <a:rPr lang="en-US" b="1" dirty="0" smtClean="0">
                <a:latin typeface="Arial" pitchFamily="34" charset="0"/>
                <a:cs typeface="Arial" pitchFamily="34" charset="0"/>
              </a:rPr>
              <a:t>is </a:t>
            </a:r>
            <a:r>
              <a:rPr lang="en-US" b="1" dirty="0" smtClean="0">
                <a:latin typeface="Arial" pitchFamily="34" charset="0"/>
                <a:cs typeface="Arial" pitchFamily="34" charset="0"/>
              </a:rPr>
              <a:t>the </a:t>
            </a:r>
            <a:r>
              <a:rPr lang="en-US" b="1" dirty="0" smtClean="0">
                <a:latin typeface="Arial" pitchFamily="34" charset="0"/>
                <a:cs typeface="Arial" pitchFamily="34" charset="0"/>
              </a:rPr>
              <a:t>number of</a:t>
            </a:r>
            <a:br>
              <a:rPr lang="en-US" b="1" dirty="0" smtClean="0">
                <a:latin typeface="Arial" pitchFamily="34" charset="0"/>
                <a:cs typeface="Arial" pitchFamily="34" charset="0"/>
              </a:rPr>
            </a:br>
            <a:r>
              <a:rPr lang="en-US" b="1" dirty="0" smtClean="0">
                <a:latin typeface="Arial" pitchFamily="34" charset="0"/>
                <a:cs typeface="Arial" pitchFamily="34" charset="0"/>
              </a:rPr>
              <a:t>self</a:t>
            </a:r>
            <a:r>
              <a:rPr lang="en-US" b="1" dirty="0" smtClean="0">
                <a:latin typeface="Arial" pitchFamily="34" charset="0"/>
                <a:cs typeface="Arial" pitchFamily="34" charset="0"/>
              </a:rPr>
              <a:t>-transitions for </a:t>
            </a:r>
            <a:r>
              <a:rPr lang="en-US" b="1" dirty="0" smtClean="0">
                <a:latin typeface="Arial" pitchFamily="34" charset="0"/>
                <a:cs typeface="Arial" pitchFamily="34" charset="0"/>
              </a:rPr>
              <a:t>state </a:t>
            </a:r>
            <a:r>
              <a:rPr lang="en-US" b="1" i="1" dirty="0" err="1" smtClean="0">
                <a:latin typeface="Arial" pitchFamily="34" charset="0"/>
                <a:cs typeface="Arial" pitchFamily="34" charset="0"/>
              </a:rPr>
              <a:t>i</a:t>
            </a:r>
            <a:r>
              <a:rPr lang="en-US" b="1" dirty="0" smtClean="0">
                <a:latin typeface="Arial" pitchFamily="34" charset="0"/>
                <a:cs typeface="Arial" pitchFamily="34" charset="0"/>
              </a:rPr>
              <a:t>.</a:t>
            </a:r>
            <a:endParaRPr lang="en-US" sz="2400" b="1" dirty="0" smtClean="0">
              <a:latin typeface="Arial" pitchFamily="34" charset="0"/>
              <a:cs typeface="Arial" pitchFamily="34" charset="0"/>
            </a:endParaRPr>
          </a:p>
        </p:txBody>
      </p:sp>
      <p:pic>
        <p:nvPicPr>
          <p:cNvPr id="50178" name="Picture 3"/>
          <p:cNvPicPr>
            <a:picLocks noChangeAspect="1" noChangeArrowheads="1"/>
          </p:cNvPicPr>
          <p:nvPr/>
        </p:nvPicPr>
        <p:blipFill>
          <a:blip r:embed="rId3">
            <a:extLst>
              <a:ext uri="{28A0092B-C50C-407E-A947-70E740481C1C}">
                <a14:useLocalDpi xmlns:a14="http://schemas.microsoft.com/office/drawing/2010/main" val="0"/>
              </a:ext>
            </a:extLst>
          </a:blip>
          <a:srcRect t="10135"/>
          <a:stretch>
            <a:fillRect/>
          </a:stretch>
        </p:blipFill>
        <p:spPr bwMode="auto">
          <a:xfrm>
            <a:off x="4396864" y="4582856"/>
            <a:ext cx="4394904" cy="193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66852097"/>
              </p:ext>
            </p:extLst>
          </p:nvPr>
        </p:nvGraphicFramePr>
        <p:xfrm>
          <a:off x="3721100" y="3275011"/>
          <a:ext cx="3537829" cy="862885"/>
        </p:xfrm>
        <a:graphic>
          <a:graphicData uri="http://schemas.openxmlformats.org/presentationml/2006/ole">
            <mc:AlternateContent xmlns:mc="http://schemas.openxmlformats.org/markup-compatibility/2006">
              <mc:Choice xmlns:v="urn:schemas-microsoft-com:vml" Requires="v">
                <p:oleObj spid="_x0000_s50250" name="Equation" r:id="rId4" imgW="1562100" imgH="381000" progId="Equation.DSMT4">
                  <p:embed/>
                </p:oleObj>
              </mc:Choice>
              <mc:Fallback>
                <p:oleObj name="Equation" r:id="rId4" imgW="1562100" imgH="3810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1100" y="3275011"/>
                        <a:ext cx="3537829" cy="862885"/>
                      </a:xfrm>
                      <a:prstGeom prst="rect">
                        <a:avLst/>
                      </a:prstGeom>
                      <a:noFill/>
                    </p:spPr>
                  </p:pic>
                </p:oleObj>
              </mc:Fallback>
            </mc:AlternateContent>
          </a:graphicData>
        </a:graphic>
      </p:graphicFrame>
      <p:sp>
        <p:nvSpPr>
          <p:cNvPr id="8" name="Rectangle 7"/>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567006797"/>
              </p:ext>
            </p:extLst>
          </p:nvPr>
        </p:nvGraphicFramePr>
        <p:xfrm>
          <a:off x="1744720" y="3203644"/>
          <a:ext cx="1434754" cy="1255410"/>
        </p:xfrm>
        <a:graphic>
          <a:graphicData uri="http://schemas.openxmlformats.org/presentationml/2006/ole">
            <mc:AlternateContent xmlns:mc="http://schemas.openxmlformats.org/markup-compatibility/2006">
              <mc:Choice xmlns:v="urn:schemas-microsoft-com:vml" Requires="v">
                <p:oleObj spid="_x0000_s50251" name="Equation" r:id="rId6" imgW="609336" imgH="533169" progId="Equation.DSMT4">
                  <p:embed/>
                </p:oleObj>
              </mc:Choice>
              <mc:Fallback>
                <p:oleObj name="Equation" r:id="rId6" imgW="609336" imgH="533169"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4720" y="3203644"/>
                        <a:ext cx="1434754" cy="1255410"/>
                      </a:xfrm>
                      <a:prstGeom prst="rect">
                        <a:avLst/>
                      </a:prstGeom>
                      <a:noFill/>
                    </p:spPr>
                  </p:pic>
                </p:oleObj>
              </mc:Fallback>
            </mc:AlternateContent>
          </a:graphicData>
        </a:graphic>
      </p:graphicFrame>
    </p:spTree>
    <p:extLst>
      <p:ext uri="{BB962C8B-B14F-4D97-AF65-F5344CB8AC3E}">
        <p14:creationId xmlns:p14="http://schemas.microsoft.com/office/powerpoint/2010/main" val="92816936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endParaRPr lang="en-US" dirty="0" smtClean="0"/>
          </a:p>
          <a:p>
            <a:endParaRPr lang="en-US" dirty="0"/>
          </a:p>
        </p:txBody>
      </p:sp>
      <p:sp>
        <p:nvSpPr>
          <p:cNvPr id="3" name="Title 1"/>
          <p:cNvSpPr txBox="1">
            <a:spLocks/>
          </p:cNvSpPr>
          <p:nvPr/>
        </p:nvSpPr>
        <p:spPr>
          <a:xfrm>
            <a:off x="2272" y="3192"/>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Results – Name this something profound</a:t>
            </a:r>
            <a:endParaRPr lang="en-US" dirty="0"/>
          </a:p>
        </p:txBody>
      </p:sp>
      <p:sp>
        <p:nvSpPr>
          <p:cNvPr id="4" name="TextBox 3"/>
          <p:cNvSpPr txBox="1"/>
          <p:nvPr/>
        </p:nvSpPr>
        <p:spPr>
          <a:xfrm>
            <a:off x="228605" y="456286"/>
            <a:ext cx="8640270" cy="369332"/>
          </a:xfrm>
          <a:prstGeom prst="rect">
            <a:avLst/>
          </a:prstGeom>
          <a:noFill/>
        </p:spPr>
        <p:txBody>
          <a:bodyPr wrap="square" lIns="0" tIns="0" rIns="0" bIns="0" rtlCol="0">
            <a:spAutoFit/>
          </a:bodyPr>
          <a:lstStyle/>
          <a:p>
            <a:pPr marL="293688" indent="-293688">
              <a:buFont typeface="Arial"/>
              <a:buChar char="•"/>
            </a:pPr>
            <a:endParaRPr lang="en-US" sz="2400" b="1" dirty="0" smtClean="0">
              <a:latin typeface="Arial" pitchFamily="34" charset="0"/>
              <a:cs typeface="Arial" pitchFamily="34" charset="0"/>
            </a:endParaRPr>
          </a:p>
        </p:txBody>
      </p:sp>
      <p:sp>
        <p:nvSpPr>
          <p:cNvPr id="8" name="Rectangle 7"/>
          <p:cNvSpPr/>
          <p:nvPr/>
        </p:nvSpPr>
        <p:spPr>
          <a:xfrm>
            <a:off x="191525" y="610615"/>
            <a:ext cx="7714375" cy="630942"/>
          </a:xfrm>
          <a:prstGeom prst="rect">
            <a:avLst/>
          </a:prstGeom>
        </p:spPr>
        <p:txBody>
          <a:bodyPr wrap="square" lIns="0" tIns="0" rIns="0" bIns="0">
            <a:spAutoFit/>
          </a:bodyPr>
          <a:lstStyle/>
          <a:p>
            <a:pPr marL="166688" indent="-166688">
              <a:spcAft>
                <a:spcPts val="600"/>
              </a:spcAft>
              <a:buFont typeface="Arial"/>
              <a:buChar char="•"/>
            </a:pPr>
            <a:r>
              <a:rPr lang="en-US" b="1" dirty="0" smtClean="0">
                <a:latin typeface="Arial" pitchFamily="34" charset="0"/>
                <a:cs typeface="Arial" pitchFamily="34" charset="0"/>
              </a:rPr>
              <a:t>Describe the data briefly…</a:t>
            </a:r>
          </a:p>
          <a:p>
            <a:pPr marL="166688" indent="-166688">
              <a:spcAft>
                <a:spcPts val="600"/>
              </a:spcAft>
              <a:buFont typeface="Arial"/>
              <a:buChar char="•"/>
            </a:pPr>
            <a:r>
              <a:rPr lang="en-US" b="1" dirty="0" smtClean="0">
                <a:latin typeface="Arial" pitchFamily="34" charset="0"/>
                <a:cs typeface="Arial" pitchFamily="34" charset="0"/>
              </a:rPr>
              <a:t>Describe the model briefly… (</a:t>
            </a:r>
            <a:r>
              <a:rPr lang="en-US" b="1" dirty="0" smtClean="0">
                <a:latin typeface="Arial" panose="020B0604020202020204" pitchFamily="34" charset="0"/>
                <a:cs typeface="Arial" panose="020B0604020202020204" pitchFamily="34" charset="0"/>
              </a:rPr>
              <a:t>4</a:t>
            </a:r>
            <a:r>
              <a:rPr lang="en-US" b="1" dirty="0">
                <a:latin typeface="Arial" panose="020B0604020202020204" pitchFamily="34" charset="0"/>
                <a:cs typeface="Arial" panose="020B0604020202020204" pitchFamily="34" charset="0"/>
              </a:rPr>
              <a:t>-state </a:t>
            </a:r>
            <a:r>
              <a:rPr lang="en-US" b="1" dirty="0" smtClean="0">
                <a:latin typeface="Arial" panose="020B0604020202020204" pitchFamily="34" charset="0"/>
                <a:cs typeface="Arial" panose="020B0604020202020204" pitchFamily="34" charset="0"/>
              </a:rPr>
              <a:t>LR-</a:t>
            </a:r>
            <a:r>
              <a:rPr lang="en-US" b="1" dirty="0" smtClean="0">
                <a:latin typeface="Arial" panose="020B0604020202020204" pitchFamily="34" charset="0"/>
                <a:cs typeface="Arial" panose="020B0604020202020204" pitchFamily="34" charset="0"/>
              </a:rPr>
              <a:t>HMM, three-mixture GMMs)</a:t>
            </a:r>
            <a:endParaRPr lang="en-US" b="1" dirty="0" smtClean="0">
              <a:latin typeface="Arial" panose="020B0604020202020204" pitchFamily="34" charset="0"/>
              <a:cs typeface="Arial" panose="020B0604020202020204" pitchFamily="34" charset="0"/>
            </a:endParaRPr>
          </a:p>
        </p:txBody>
      </p:sp>
      <p:pic>
        <p:nvPicPr>
          <p:cNvPr id="53250"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525" y="2198348"/>
            <a:ext cx="8640270" cy="418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58959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endParaRPr lang="en-US" dirty="0" smtClean="0"/>
          </a:p>
          <a:p>
            <a:endParaRPr lang="en-US" dirty="0"/>
          </a:p>
        </p:txBody>
      </p:sp>
      <p:sp>
        <p:nvSpPr>
          <p:cNvPr id="3" name="Title 1"/>
          <p:cNvSpPr txBox="1">
            <a:spLocks/>
          </p:cNvSpPr>
          <p:nvPr/>
        </p:nvSpPr>
        <p:spPr>
          <a:xfrm>
            <a:off x="2272" y="3192"/>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Results – Describe this…</a:t>
            </a:r>
            <a:endParaRPr lang="en-US" dirty="0"/>
          </a:p>
        </p:txBody>
      </p:sp>
      <p:sp>
        <p:nvSpPr>
          <p:cNvPr id="4" name="TextBox 3"/>
          <p:cNvSpPr txBox="1"/>
          <p:nvPr/>
        </p:nvSpPr>
        <p:spPr>
          <a:xfrm>
            <a:off x="228605" y="456286"/>
            <a:ext cx="8640270" cy="369332"/>
          </a:xfrm>
          <a:prstGeom prst="rect">
            <a:avLst/>
          </a:prstGeom>
          <a:noFill/>
        </p:spPr>
        <p:txBody>
          <a:bodyPr wrap="square" lIns="0" tIns="0" rIns="0" bIns="0" rtlCol="0">
            <a:spAutoFit/>
          </a:bodyPr>
          <a:lstStyle/>
          <a:p>
            <a:pPr marL="293688" indent="-293688">
              <a:buFont typeface="Arial"/>
              <a:buChar char="•"/>
            </a:pPr>
            <a:endParaRPr lang="en-US" sz="2400" b="1" dirty="0" smtClean="0">
              <a:latin typeface="Arial" pitchFamily="34" charset="0"/>
              <a:cs typeface="Arial" pitchFamily="34" charset="0"/>
            </a:endParaRPr>
          </a:p>
        </p:txBody>
      </p:sp>
      <p:sp>
        <p:nvSpPr>
          <p:cNvPr id="8" name="Rectangle 7"/>
          <p:cNvSpPr/>
          <p:nvPr/>
        </p:nvSpPr>
        <p:spPr>
          <a:xfrm>
            <a:off x="191525" y="610615"/>
            <a:ext cx="7714375" cy="1261884"/>
          </a:xfrm>
          <a:prstGeom prst="rect">
            <a:avLst/>
          </a:prstGeom>
        </p:spPr>
        <p:txBody>
          <a:bodyPr wrap="square" lIns="0" tIns="0" rIns="0" bIns="0">
            <a:spAutoFit/>
          </a:bodyPr>
          <a:lstStyle/>
          <a:p>
            <a:pPr marL="166688" indent="-166688">
              <a:spcAft>
                <a:spcPts val="600"/>
              </a:spcAft>
              <a:buFont typeface="Arial"/>
              <a:buChar char="•"/>
            </a:pPr>
            <a:r>
              <a:rPr lang="en-US" b="1" dirty="0" smtClean="0">
                <a:latin typeface="Arial" pitchFamily="34" charset="0"/>
                <a:cs typeface="Arial" pitchFamily="34" charset="0"/>
              </a:rPr>
              <a:t>HDP-HMM/</a:t>
            </a:r>
            <a:r>
              <a:rPr lang="en-US" b="1" dirty="0" smtClean="0">
                <a:latin typeface="Arial" pitchFamily="34" charset="0"/>
                <a:cs typeface="Arial" pitchFamily="34" charset="0"/>
              </a:rPr>
              <a:t>DPM computation </a:t>
            </a:r>
            <a:r>
              <a:rPr lang="en-US" b="1" dirty="0" smtClean="0">
                <a:latin typeface="Arial" pitchFamily="34" charset="0"/>
                <a:cs typeface="Arial" pitchFamily="34" charset="0"/>
              </a:rPr>
              <a:t>time is proportional to </a:t>
            </a:r>
            <a:r>
              <a:rPr lang="en-US" b="1" i="1" dirty="0" smtClean="0">
                <a:latin typeface="Arial" pitchFamily="34" charset="0"/>
                <a:cs typeface="Arial" pitchFamily="34" charset="0"/>
              </a:rPr>
              <a:t>K</a:t>
            </a:r>
            <a:r>
              <a:rPr lang="en-US" b="1" i="1" baseline="-25000" dirty="0" smtClean="0">
                <a:latin typeface="Arial" pitchFamily="34" charset="0"/>
                <a:cs typeface="Arial" pitchFamily="34" charset="0"/>
              </a:rPr>
              <a:t>s</a:t>
            </a:r>
            <a:r>
              <a:rPr lang="en-US" b="1" i="1" dirty="0" smtClean="0">
                <a:latin typeface="Arial" pitchFamily="34" charset="0"/>
                <a:cs typeface="Arial" pitchFamily="34" charset="0"/>
              </a:rPr>
              <a:t> * </a:t>
            </a:r>
            <a:r>
              <a:rPr lang="en-US" b="1" i="1" dirty="0" err="1" smtClean="0">
                <a:latin typeface="Arial" pitchFamily="34" charset="0"/>
                <a:cs typeface="Arial" pitchFamily="34" charset="0"/>
              </a:rPr>
              <a:t>K</a:t>
            </a:r>
            <a:r>
              <a:rPr lang="en-US" b="1" i="1" baseline="-25000" dirty="0" err="1" smtClean="0">
                <a:latin typeface="Arial" pitchFamily="34" charset="0"/>
                <a:cs typeface="Arial" pitchFamily="34" charset="0"/>
              </a:rPr>
              <a:t>z</a:t>
            </a:r>
            <a:r>
              <a:rPr lang="en-US" b="1" dirty="0" smtClean="0">
                <a:latin typeface="Arial" pitchFamily="34" charset="0"/>
                <a:cs typeface="Arial" pitchFamily="34" charset="0"/>
              </a:rPr>
              <a:t>.</a:t>
            </a:r>
          </a:p>
          <a:p>
            <a:pPr marL="166688" indent="-166688">
              <a:spcAft>
                <a:spcPts val="600"/>
              </a:spcAft>
              <a:buFont typeface="Arial"/>
              <a:buChar char="•"/>
            </a:pPr>
            <a:r>
              <a:rPr lang="en-US" b="1" dirty="0" smtClean="0">
                <a:latin typeface="Arial" pitchFamily="34" charset="0"/>
                <a:cs typeface="Arial" pitchFamily="34" charset="0"/>
              </a:rPr>
              <a:t>HDP-HMM/</a:t>
            </a:r>
            <a:r>
              <a:rPr lang="en-US" b="1" dirty="0" smtClean="0">
                <a:latin typeface="Arial" pitchFamily="34" charset="0"/>
                <a:cs typeface="Arial" pitchFamily="34" charset="0"/>
              </a:rPr>
              <a:t>HDPM inference </a:t>
            </a:r>
            <a:r>
              <a:rPr lang="en-US" b="1" dirty="0" smtClean="0">
                <a:latin typeface="Arial" pitchFamily="34" charset="0"/>
                <a:cs typeface="Arial" pitchFamily="34" charset="0"/>
              </a:rPr>
              <a:t>time is proportional to </a:t>
            </a:r>
            <a:r>
              <a:rPr lang="en-US" b="1" i="1" dirty="0" smtClean="0">
                <a:latin typeface="Arial" pitchFamily="34" charset="0"/>
                <a:cs typeface="Arial" pitchFamily="34" charset="0"/>
              </a:rPr>
              <a:t>K</a:t>
            </a:r>
            <a:r>
              <a:rPr lang="en-US" b="1" i="1" baseline="-25000" dirty="0" smtClean="0">
                <a:latin typeface="Arial" pitchFamily="34" charset="0"/>
                <a:cs typeface="Arial" pitchFamily="34" charset="0"/>
              </a:rPr>
              <a:t>s</a:t>
            </a:r>
            <a:r>
              <a:rPr lang="en-US" b="1" dirty="0" smtClean="0">
                <a:latin typeface="Arial" pitchFamily="34" charset="0"/>
                <a:cs typeface="Arial" pitchFamily="34" charset="0"/>
              </a:rPr>
              <a:t>.</a:t>
            </a:r>
          </a:p>
          <a:p>
            <a:pPr marL="166688" indent="-166688">
              <a:spcAft>
                <a:spcPts val="600"/>
              </a:spcAft>
              <a:buFont typeface="Arial"/>
              <a:buChar char="•"/>
            </a:pPr>
            <a:r>
              <a:rPr lang="en-US" b="1" dirty="0" smtClean="0">
                <a:latin typeface="Arial" pitchFamily="34" charset="0"/>
                <a:cs typeface="Arial" pitchFamily="34" charset="0"/>
              </a:rPr>
              <a:t>The </a:t>
            </a:r>
            <a:r>
              <a:rPr lang="en-US" b="1" dirty="0" smtClean="0">
                <a:latin typeface="Arial" pitchFamily="34" charset="0"/>
                <a:cs typeface="Arial" pitchFamily="34" charset="0"/>
              </a:rPr>
              <a:t>mixture components are shared among all states so the actual number of computations </a:t>
            </a:r>
            <a:r>
              <a:rPr lang="en-US" b="1" dirty="0" smtClean="0">
                <a:latin typeface="Arial" pitchFamily="34" charset="0"/>
                <a:cs typeface="Arial" pitchFamily="34" charset="0"/>
              </a:rPr>
              <a:t>is proportional </a:t>
            </a:r>
            <a:r>
              <a:rPr lang="en-US" b="1" dirty="0" smtClean="0">
                <a:latin typeface="Arial" pitchFamily="34" charset="0"/>
                <a:cs typeface="Arial" pitchFamily="34" charset="0"/>
              </a:rPr>
              <a:t>to </a:t>
            </a:r>
            <a:r>
              <a:rPr lang="en-US" b="1" i="1" dirty="0" smtClean="0">
                <a:latin typeface="Arial" pitchFamily="34" charset="0"/>
                <a:cs typeface="Arial" pitchFamily="34" charset="0"/>
              </a:rPr>
              <a:t>K</a:t>
            </a:r>
            <a:r>
              <a:rPr lang="en-US" b="1" i="1" baseline="-25000" dirty="0" smtClean="0">
                <a:latin typeface="Arial" pitchFamily="34" charset="0"/>
                <a:cs typeface="Arial" pitchFamily="34" charset="0"/>
              </a:rPr>
              <a:t>s</a:t>
            </a:r>
            <a:r>
              <a:rPr lang="en-US" b="1" dirty="0" smtClean="0">
                <a:latin typeface="Arial" pitchFamily="34" charset="0"/>
                <a:cs typeface="Arial" pitchFamily="34" charset="0"/>
              </a:rPr>
              <a:t>.</a:t>
            </a:r>
            <a:endParaRPr lang="en-US" b="1" dirty="0">
              <a:latin typeface="Arial" pitchFamily="34" charset="0"/>
              <a:cs typeface="Arial"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578" t="2884" r="7845" b="4846"/>
          <a:stretch/>
        </p:blipFill>
        <p:spPr>
          <a:xfrm>
            <a:off x="450852" y="2106509"/>
            <a:ext cx="8242295" cy="4395892"/>
          </a:xfrm>
          <a:prstGeom prst="rect">
            <a:avLst/>
          </a:prstGeom>
        </p:spPr>
      </p:pic>
    </p:spTree>
    <p:extLst>
      <p:ext uri="{BB962C8B-B14F-4D97-AF65-F5344CB8AC3E}">
        <p14:creationId xmlns:p14="http://schemas.microsoft.com/office/powerpoint/2010/main" val="17602966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Abstract</a:t>
            </a:r>
            <a:endParaRPr lang="en-US" dirty="0"/>
          </a:p>
        </p:txBody>
      </p:sp>
      <p:sp>
        <p:nvSpPr>
          <p:cNvPr id="3" name="TextBox 2"/>
          <p:cNvSpPr txBox="1"/>
          <p:nvPr/>
        </p:nvSpPr>
        <p:spPr>
          <a:xfrm>
            <a:off x="231587" y="616415"/>
            <a:ext cx="8680826" cy="5539978"/>
          </a:xfrm>
          <a:prstGeom prst="rect">
            <a:avLst/>
          </a:prstGeom>
          <a:noFill/>
        </p:spPr>
        <p:txBody>
          <a:bodyPr wrap="square" lIns="0" tIns="0" rIns="0" bIns="0" rtlCol="0">
            <a:spAutoFit/>
          </a:bodyPr>
          <a:lstStyle/>
          <a:p>
            <a:pPr marL="228600" indent="-228600">
              <a:spcAft>
                <a:spcPts val="1200"/>
              </a:spcAft>
              <a:buFont typeface="Arial"/>
              <a:buChar char="•"/>
            </a:pPr>
            <a:r>
              <a:rPr lang="en-US" sz="2000" b="1" dirty="0">
                <a:latin typeface="Arial"/>
                <a:cs typeface="Arial"/>
              </a:rPr>
              <a:t>N</a:t>
            </a:r>
            <a:r>
              <a:rPr lang="en-US" sz="2000" b="1" dirty="0" smtClean="0">
                <a:latin typeface="Arial"/>
                <a:cs typeface="Arial"/>
              </a:rPr>
              <a:t>onparametric </a:t>
            </a:r>
            <a:r>
              <a:rPr lang="en-US" sz="2000" b="1" dirty="0">
                <a:latin typeface="Arial"/>
                <a:cs typeface="Arial"/>
              </a:rPr>
              <a:t>Bayesian (NPB) methods </a:t>
            </a:r>
            <a:r>
              <a:rPr lang="en-US" sz="2000" b="1" dirty="0" smtClean="0">
                <a:latin typeface="Arial"/>
                <a:cs typeface="Arial"/>
              </a:rPr>
              <a:t>are a </a:t>
            </a:r>
            <a:r>
              <a:rPr lang="en-US" sz="2000" b="1" dirty="0">
                <a:latin typeface="Arial"/>
                <a:cs typeface="Arial"/>
              </a:rPr>
              <a:t>popular alternative to Bayesian </a:t>
            </a:r>
            <a:r>
              <a:rPr lang="en-US" sz="2000" b="1" dirty="0" smtClean="0">
                <a:latin typeface="Arial"/>
                <a:cs typeface="Arial"/>
              </a:rPr>
              <a:t>approaches</a:t>
            </a:r>
            <a:r>
              <a:rPr lang="en-US" sz="2000" b="1" dirty="0">
                <a:latin typeface="Arial"/>
                <a:cs typeface="Arial"/>
              </a:rPr>
              <a:t> </a:t>
            </a:r>
            <a:r>
              <a:rPr lang="en-US" sz="2000" b="1" dirty="0" smtClean="0">
                <a:latin typeface="Arial"/>
                <a:cs typeface="Arial"/>
              </a:rPr>
              <a:t>in which we </a:t>
            </a:r>
            <a:r>
              <a:rPr lang="en-US" sz="2000" b="1" dirty="0" smtClean="0">
                <a:latin typeface="Arial"/>
                <a:cs typeface="Arial"/>
              </a:rPr>
              <a:t>place </a:t>
            </a:r>
            <a:r>
              <a:rPr lang="en-US" sz="2000" b="1" dirty="0">
                <a:latin typeface="Arial"/>
                <a:cs typeface="Arial"/>
              </a:rPr>
              <a:t>a prior over the complexity (or model structure). </a:t>
            </a:r>
            <a:endParaRPr lang="en-US" sz="2000" b="1" dirty="0" smtClean="0">
              <a:latin typeface="Arial"/>
              <a:cs typeface="Arial"/>
            </a:endParaRPr>
          </a:p>
          <a:p>
            <a:pPr marL="228600" indent="-228600">
              <a:spcAft>
                <a:spcPts val="1200"/>
              </a:spcAft>
              <a:buFont typeface="Arial"/>
              <a:buChar char="•"/>
            </a:pPr>
            <a:r>
              <a:rPr lang="en-US" sz="2000" b="1" dirty="0">
                <a:latin typeface="Arial" panose="020B0604020202020204" pitchFamily="34" charset="0"/>
                <a:cs typeface="Arial" panose="020B0604020202020204" pitchFamily="34" charset="0"/>
              </a:rPr>
              <a:t>The Hierarchical Dirichlet Process hidden Markov model (HDP-HMM) is the nonparametric Bayesian equivalent of an </a:t>
            </a:r>
            <a:r>
              <a:rPr lang="en-US" sz="2000" b="1" dirty="0" smtClean="0">
                <a:latin typeface="Arial" panose="020B0604020202020204" pitchFamily="34" charset="0"/>
                <a:cs typeface="Arial" panose="020B0604020202020204" pitchFamily="34" charset="0"/>
              </a:rPr>
              <a:t>HMM.</a:t>
            </a:r>
          </a:p>
          <a:p>
            <a:pPr marL="228600" indent="-228600">
              <a:spcAft>
                <a:spcPts val="1200"/>
              </a:spcAft>
              <a:buFont typeface="Arial"/>
              <a:buChar char="•"/>
            </a:pPr>
            <a:r>
              <a:rPr lang="en-US" sz="2000" b="1" dirty="0" smtClean="0">
                <a:latin typeface="Arial" panose="020B0604020202020204" pitchFamily="34" charset="0"/>
                <a:cs typeface="Arial" panose="020B0604020202020204" pitchFamily="34" charset="0"/>
              </a:rPr>
              <a:t>HDP</a:t>
            </a:r>
            <a:r>
              <a:rPr lang="en-US" sz="2000" b="1" dirty="0">
                <a:latin typeface="Arial" panose="020B0604020202020204" pitchFamily="34" charset="0"/>
                <a:cs typeface="Arial" panose="020B0604020202020204" pitchFamily="34" charset="0"/>
              </a:rPr>
              <a:t>-HMM is restricted to an ergodic topology and uses a Dirichlet Process Model (DPM) to achieve a mixture distribution-like model</a:t>
            </a:r>
            <a:r>
              <a:rPr lang="en-US" sz="2000" b="1" dirty="0" smtClean="0">
                <a:latin typeface="Arial" panose="020B0604020202020204" pitchFamily="34" charset="0"/>
                <a:cs typeface="Arial" panose="020B0604020202020204" pitchFamily="34" charset="0"/>
              </a:rPr>
              <a:t>.</a:t>
            </a:r>
          </a:p>
          <a:p>
            <a:pPr marL="228600" indent="-228600">
              <a:spcAft>
                <a:spcPts val="1200"/>
              </a:spcAft>
              <a:buFont typeface="Arial"/>
              <a:buChar char="•"/>
            </a:pPr>
            <a:r>
              <a:rPr lang="en-US" sz="2000" b="1" dirty="0" smtClean="0">
                <a:latin typeface="Arial" panose="020B0604020202020204" pitchFamily="34" charset="0"/>
                <a:cs typeface="Arial" panose="020B0604020202020204" pitchFamily="34" charset="0"/>
              </a:rPr>
              <a:t>A </a:t>
            </a:r>
            <a:r>
              <a:rPr lang="en-US" sz="2000" b="1" dirty="0">
                <a:latin typeface="Arial" pitchFamily="34" charset="0"/>
                <a:cs typeface="Arial" pitchFamily="34" charset="0"/>
              </a:rPr>
              <a:t>new type of HDP-HMM is </a:t>
            </a:r>
            <a:r>
              <a:rPr lang="en-US" sz="2000" b="1" dirty="0" smtClean="0">
                <a:latin typeface="Arial" pitchFamily="34" charset="0"/>
                <a:cs typeface="Arial" pitchFamily="34" charset="0"/>
              </a:rPr>
              <a:t>introduced that:</a:t>
            </a:r>
          </a:p>
          <a:p>
            <a:pPr marL="457200" indent="-228600">
              <a:spcAft>
                <a:spcPts val="1200"/>
              </a:spcAft>
              <a:buFont typeface="Wingdings" charset="2"/>
              <a:buChar char="§"/>
            </a:pPr>
            <a:r>
              <a:rPr lang="en-US" sz="2000" b="1" dirty="0" smtClean="0">
                <a:latin typeface="Arial" pitchFamily="34" charset="0"/>
                <a:cs typeface="Arial" pitchFamily="34" charset="0"/>
              </a:rPr>
              <a:t>preserves </a:t>
            </a:r>
            <a:r>
              <a:rPr lang="en-US" sz="2000" b="1" dirty="0">
                <a:latin typeface="Arial" pitchFamily="34" charset="0"/>
                <a:cs typeface="Arial" pitchFamily="34" charset="0"/>
              </a:rPr>
              <a:t>the useful left-to-right properties of a conventional HMM, yet still supports automated learning of the structure and complexity from </a:t>
            </a:r>
            <a:r>
              <a:rPr lang="en-US" sz="2000" b="1" dirty="0" smtClean="0">
                <a:latin typeface="Arial" pitchFamily="34" charset="0"/>
                <a:cs typeface="Arial" pitchFamily="34" charset="0"/>
              </a:rPr>
              <a:t>data.</a:t>
            </a:r>
          </a:p>
          <a:p>
            <a:pPr marL="457200" indent="-228600">
              <a:spcAft>
                <a:spcPts val="1200"/>
              </a:spcAft>
              <a:buFont typeface="Wingdings" charset="2"/>
              <a:buChar char="§"/>
            </a:pPr>
            <a:r>
              <a:rPr lang="en-US" sz="2000" b="1" dirty="0">
                <a:latin typeface="Arial" pitchFamily="34" charset="0"/>
                <a:cs typeface="Arial" pitchFamily="34" charset="0"/>
              </a:rPr>
              <a:t>u</a:t>
            </a:r>
            <a:r>
              <a:rPr lang="en-US" sz="2000" b="1" dirty="0" smtClean="0">
                <a:latin typeface="Arial" pitchFamily="34" charset="0"/>
                <a:cs typeface="Arial" pitchFamily="34" charset="0"/>
              </a:rPr>
              <a:t>ses </a:t>
            </a:r>
            <a:r>
              <a:rPr lang="en-US" sz="2000" b="1" dirty="0" smtClean="0">
                <a:latin typeface="Arial" pitchFamily="34" charset="0"/>
                <a:cs typeface="Arial" pitchFamily="34" charset="0"/>
              </a:rPr>
              <a:t>HDPM </a:t>
            </a:r>
            <a:r>
              <a:rPr lang="en-US" sz="2000" b="1" dirty="0" smtClean="0">
                <a:latin typeface="Arial" pitchFamily="34" charset="0"/>
                <a:cs typeface="Arial" pitchFamily="34" charset="0"/>
              </a:rPr>
              <a:t>emissions which allows a model to share data-points among different states. </a:t>
            </a:r>
          </a:p>
          <a:p>
            <a:pPr marL="228600" indent="-228600">
              <a:spcAft>
                <a:spcPts val="1200"/>
              </a:spcAft>
              <a:buFont typeface="Arial"/>
              <a:buChar char="•"/>
            </a:pPr>
            <a:r>
              <a:rPr lang="en-US" sz="2000" b="1" dirty="0" smtClean="0">
                <a:latin typeface="Arial" pitchFamily="34" charset="0"/>
                <a:cs typeface="Arial" pitchFamily="34" charset="0"/>
              </a:rPr>
              <a:t>This new model </a:t>
            </a:r>
            <a:r>
              <a:rPr lang="en-US" sz="2000" b="1" dirty="0" smtClean="0">
                <a:latin typeface="Arial" pitchFamily="34" charset="0"/>
                <a:cs typeface="Arial" pitchFamily="34" charset="0"/>
              </a:rPr>
              <a:t>produces better likelihoods relative </a:t>
            </a:r>
            <a:r>
              <a:rPr lang="en-US" sz="2000" b="1" dirty="0" smtClean="0">
                <a:latin typeface="Arial" pitchFamily="34" charset="0"/>
                <a:cs typeface="Arial" pitchFamily="34" charset="0"/>
              </a:rPr>
              <a:t>to original HDP-HMM </a:t>
            </a:r>
            <a:r>
              <a:rPr lang="en-US" sz="2000" b="1" dirty="0" smtClean="0">
                <a:latin typeface="Arial" pitchFamily="34" charset="0"/>
                <a:cs typeface="Arial" pitchFamily="34" charset="0"/>
              </a:rPr>
              <a:t>and has </a:t>
            </a:r>
            <a:r>
              <a:rPr lang="en-US" sz="2000" b="1" dirty="0" smtClean="0">
                <a:latin typeface="Arial" pitchFamily="34" charset="0"/>
                <a:cs typeface="Arial" pitchFamily="34" charset="0"/>
              </a:rPr>
              <a:t>much better scalability properties.</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20712563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endParaRPr lang="en-US" dirty="0" smtClean="0"/>
          </a:p>
          <a:p>
            <a:endParaRPr lang="en-US" dirty="0"/>
          </a:p>
        </p:txBody>
      </p:sp>
      <p:sp>
        <p:nvSpPr>
          <p:cNvPr id="3" name="Title 1"/>
          <p:cNvSpPr txBox="1">
            <a:spLocks/>
          </p:cNvSpPr>
          <p:nvPr/>
        </p:nvSpPr>
        <p:spPr>
          <a:xfrm>
            <a:off x="2272" y="3192"/>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Results – More Description (mak</a:t>
            </a:r>
            <a:r>
              <a:rPr lang="en-US" dirty="0" smtClean="0"/>
              <a:t>e this two slides – it is important)</a:t>
            </a:r>
            <a:endParaRPr lang="en-US" dirty="0"/>
          </a:p>
        </p:txBody>
      </p:sp>
      <p:sp>
        <p:nvSpPr>
          <p:cNvPr id="4" name="TextBox 3"/>
          <p:cNvSpPr txBox="1"/>
          <p:nvPr/>
        </p:nvSpPr>
        <p:spPr>
          <a:xfrm>
            <a:off x="228605" y="456286"/>
            <a:ext cx="8640270" cy="369332"/>
          </a:xfrm>
          <a:prstGeom prst="rect">
            <a:avLst/>
          </a:prstGeom>
          <a:noFill/>
        </p:spPr>
        <p:txBody>
          <a:bodyPr wrap="square" lIns="0" tIns="0" rIns="0" bIns="0" rtlCol="0">
            <a:spAutoFit/>
          </a:bodyPr>
          <a:lstStyle/>
          <a:p>
            <a:pPr marL="293688" indent="-293688">
              <a:buFont typeface="Arial"/>
              <a:buChar char="•"/>
            </a:pPr>
            <a:endParaRPr lang="en-US" sz="2400" b="1" dirty="0" smtClean="0">
              <a:latin typeface="Arial" pitchFamily="34" charset="0"/>
              <a:cs typeface="Arial"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396909" y="4031290"/>
            <a:ext cx="4329637" cy="2267374"/>
          </a:xfrm>
          <a:prstGeom prst="rect">
            <a:avLst/>
          </a:prstGeom>
        </p:spPr>
      </p:pic>
      <p:sp>
        <p:nvSpPr>
          <p:cNvPr id="8" name="Rectangle 7"/>
          <p:cNvSpPr/>
          <p:nvPr/>
        </p:nvSpPr>
        <p:spPr>
          <a:xfrm>
            <a:off x="228600" y="610615"/>
            <a:ext cx="8686799" cy="2985433"/>
          </a:xfrm>
          <a:prstGeom prst="rect">
            <a:avLst/>
          </a:prstGeom>
        </p:spPr>
        <p:txBody>
          <a:bodyPr wrap="square" lIns="0" tIns="0" rIns="0" bIns="0">
            <a:spAutoFit/>
          </a:bodyPr>
          <a:lstStyle/>
          <a:p>
            <a:pPr marL="166688" indent="-166688">
              <a:spcAft>
                <a:spcPts val="1200"/>
              </a:spcAft>
              <a:buFont typeface="Arial"/>
              <a:buChar char="•"/>
            </a:pPr>
            <a:r>
              <a:rPr lang="en-US" b="1" dirty="0">
                <a:latin typeface="Arial" pitchFamily="34" charset="0"/>
                <a:cs typeface="Arial" pitchFamily="34" charset="0"/>
              </a:rPr>
              <a:t>An automatically derived model structure (without the first and last </a:t>
            </a:r>
            <a:r>
              <a:rPr lang="en-US" b="1" dirty="0" smtClean="0">
                <a:latin typeface="Arial" pitchFamily="34" charset="0"/>
                <a:cs typeface="Arial" pitchFamily="34" charset="0"/>
              </a:rPr>
              <a:t>non-emitting </a:t>
            </a:r>
            <a:r>
              <a:rPr lang="en-US" b="1" dirty="0">
                <a:latin typeface="Arial" pitchFamily="34" charset="0"/>
                <a:cs typeface="Arial" pitchFamily="34" charset="0"/>
              </a:rPr>
              <a:t>states) </a:t>
            </a:r>
            <a:r>
              <a:rPr lang="en-US" b="1" dirty="0" smtClean="0">
                <a:latin typeface="Arial" pitchFamily="34" charset="0"/>
                <a:cs typeface="Arial" pitchFamily="34" charset="0"/>
              </a:rPr>
              <a:t>for:</a:t>
            </a:r>
          </a:p>
          <a:p>
            <a:pPr marL="917575" indent="-463550">
              <a:spcAft>
                <a:spcPts val="1200"/>
              </a:spcAft>
              <a:buAutoNum type="alphaLcParenBoth"/>
            </a:pPr>
            <a:r>
              <a:rPr lang="en-US" b="1" dirty="0" smtClean="0">
                <a:latin typeface="Arial" pitchFamily="34" charset="0"/>
                <a:cs typeface="Arial" pitchFamily="34" charset="0"/>
              </a:rPr>
              <a:t>/</a:t>
            </a:r>
            <a:r>
              <a:rPr lang="en-US" b="1" dirty="0" err="1">
                <a:latin typeface="Arial" pitchFamily="34" charset="0"/>
                <a:cs typeface="Arial" pitchFamily="34" charset="0"/>
              </a:rPr>
              <a:t>aa</a:t>
            </a:r>
            <a:r>
              <a:rPr lang="en-US" b="1" dirty="0">
                <a:latin typeface="Arial" pitchFamily="34" charset="0"/>
                <a:cs typeface="Arial" pitchFamily="34" charset="0"/>
              </a:rPr>
              <a:t>/ with 175 examples </a:t>
            </a:r>
            <a:endParaRPr lang="en-US" b="1" dirty="0" smtClean="0">
              <a:latin typeface="Arial" pitchFamily="34" charset="0"/>
              <a:cs typeface="Arial" pitchFamily="34" charset="0"/>
            </a:endParaRPr>
          </a:p>
          <a:p>
            <a:pPr marL="917575" indent="-463550">
              <a:spcAft>
                <a:spcPts val="1200"/>
              </a:spcAft>
              <a:buAutoNum type="alphaLcParenBoth"/>
            </a:pPr>
            <a:r>
              <a:rPr lang="en-US" b="1" dirty="0" smtClean="0">
                <a:latin typeface="Arial" pitchFamily="34" charset="0"/>
                <a:cs typeface="Arial" pitchFamily="34" charset="0"/>
              </a:rPr>
              <a:t>/</a:t>
            </a:r>
            <a:r>
              <a:rPr lang="en-US" b="1" dirty="0" err="1">
                <a:latin typeface="Arial" pitchFamily="34" charset="0"/>
                <a:cs typeface="Arial" pitchFamily="34" charset="0"/>
              </a:rPr>
              <a:t>sh</a:t>
            </a:r>
            <a:r>
              <a:rPr lang="en-US" b="1" dirty="0">
                <a:latin typeface="Arial" pitchFamily="34" charset="0"/>
                <a:cs typeface="Arial" pitchFamily="34" charset="0"/>
              </a:rPr>
              <a:t>/ with 100 </a:t>
            </a:r>
            <a:r>
              <a:rPr lang="en-US" b="1" dirty="0" smtClean="0">
                <a:latin typeface="Arial" pitchFamily="34" charset="0"/>
                <a:cs typeface="Arial" pitchFamily="34" charset="0"/>
              </a:rPr>
              <a:t>examples</a:t>
            </a:r>
          </a:p>
          <a:p>
            <a:pPr marL="917575" indent="-463550">
              <a:spcAft>
                <a:spcPts val="1200"/>
              </a:spcAft>
              <a:buAutoNum type="alphaLcParenBoth"/>
            </a:pPr>
            <a:r>
              <a:rPr lang="en-US" b="1" dirty="0" smtClean="0">
                <a:latin typeface="Arial" pitchFamily="34" charset="0"/>
                <a:cs typeface="Arial" pitchFamily="34" charset="0"/>
              </a:rPr>
              <a:t>/</a:t>
            </a:r>
            <a:r>
              <a:rPr lang="en-US" b="1" dirty="0" err="1">
                <a:latin typeface="Arial" pitchFamily="34" charset="0"/>
                <a:cs typeface="Arial" pitchFamily="34" charset="0"/>
              </a:rPr>
              <a:t>aa</a:t>
            </a:r>
            <a:r>
              <a:rPr lang="en-US" b="1" dirty="0">
                <a:latin typeface="Arial" pitchFamily="34" charset="0"/>
                <a:cs typeface="Arial" pitchFamily="34" charset="0"/>
              </a:rPr>
              <a:t>/ with 2256 </a:t>
            </a:r>
            <a:r>
              <a:rPr lang="en-US" b="1" dirty="0" smtClean="0">
                <a:latin typeface="Arial" pitchFamily="34" charset="0"/>
                <a:cs typeface="Arial" pitchFamily="34" charset="0"/>
              </a:rPr>
              <a:t>examples</a:t>
            </a:r>
          </a:p>
          <a:p>
            <a:pPr marL="917575" indent="-463550">
              <a:spcAft>
                <a:spcPts val="1200"/>
              </a:spcAft>
              <a:buAutoNum type="alphaLcParenBoth"/>
            </a:pPr>
            <a:r>
              <a:rPr lang="en-US" b="1" dirty="0" smtClean="0">
                <a:latin typeface="Arial" pitchFamily="34" charset="0"/>
                <a:cs typeface="Arial" pitchFamily="34" charset="0"/>
              </a:rPr>
              <a:t>/</a:t>
            </a:r>
            <a:r>
              <a:rPr lang="en-US" b="1" dirty="0" err="1">
                <a:latin typeface="Arial" pitchFamily="34" charset="0"/>
                <a:cs typeface="Arial" pitchFamily="34" charset="0"/>
              </a:rPr>
              <a:t>sh</a:t>
            </a:r>
            <a:r>
              <a:rPr lang="en-US" b="1" dirty="0">
                <a:latin typeface="Arial" pitchFamily="34" charset="0"/>
                <a:cs typeface="Arial" pitchFamily="34" charset="0"/>
              </a:rPr>
              <a:t>/ with 1317 examples using left-to-right HDP-HMM </a:t>
            </a:r>
            <a:r>
              <a:rPr lang="en-US" b="1" dirty="0" smtClean="0">
                <a:latin typeface="Arial" pitchFamily="34" charset="0"/>
                <a:cs typeface="Arial" pitchFamily="34" charset="0"/>
              </a:rPr>
              <a:t>model???.</a:t>
            </a:r>
            <a:endParaRPr lang="en-US" b="1" dirty="0" smtClean="0">
              <a:latin typeface="Arial" pitchFamily="34" charset="0"/>
              <a:cs typeface="Arial" pitchFamily="34" charset="0"/>
            </a:endParaRPr>
          </a:p>
          <a:p>
            <a:pPr marL="166688" indent="-166688">
              <a:spcAft>
                <a:spcPts val="1200"/>
              </a:spcAft>
              <a:buFont typeface="Arial"/>
              <a:buChar char="•"/>
            </a:pPr>
            <a:r>
              <a:rPr lang="en-US" b="1" dirty="0">
                <a:latin typeface="Arial" pitchFamily="34" charset="0"/>
                <a:cs typeface="Arial" pitchFamily="34" charset="0"/>
              </a:rPr>
              <a:t>The data used in this illustration was extracted from the training portion of the TIMIT Corpus.</a:t>
            </a:r>
          </a:p>
        </p:txBody>
      </p:sp>
      <p:graphicFrame>
        <p:nvGraphicFramePr>
          <p:cNvPr id="7" name="Table 6"/>
          <p:cNvGraphicFramePr>
            <a:graphicFrameLocks noGrp="1"/>
          </p:cNvGraphicFramePr>
          <p:nvPr>
            <p:extLst>
              <p:ext uri="{D42A27DB-BD31-4B8C-83A1-F6EECF244321}">
                <p14:modId xmlns:p14="http://schemas.microsoft.com/office/powerpoint/2010/main" val="2562461361"/>
              </p:ext>
            </p:extLst>
          </p:nvPr>
        </p:nvGraphicFramePr>
        <p:xfrm>
          <a:off x="4878039" y="4365852"/>
          <a:ext cx="3261409" cy="1018410"/>
        </p:xfrm>
        <a:graphic>
          <a:graphicData uri="http://schemas.openxmlformats.org/drawingml/2006/table">
            <a:tbl>
              <a:tblPr firstRow="1" firstCol="1" bandRow="1">
                <a:tableStyleId>{5C22544A-7EE6-4342-B048-85BDC9FD1C3A}</a:tableStyleId>
              </a:tblPr>
              <a:tblGrid>
                <a:gridCol w="2488135"/>
                <a:gridCol w="773274"/>
              </a:tblGrid>
              <a:tr h="436462">
                <a:tc>
                  <a:txBody>
                    <a:bodyPr/>
                    <a:lstStyle/>
                    <a:p>
                      <a:pPr marL="0" marR="0" algn="ctr">
                        <a:spcBef>
                          <a:spcPts val="0"/>
                        </a:spcBef>
                        <a:spcAft>
                          <a:spcPts val="600"/>
                        </a:spcAft>
                      </a:pPr>
                      <a:r>
                        <a:rPr lang="en-US" sz="800" dirty="0">
                          <a:effectLst/>
                        </a:rPr>
                        <a:t>  </a:t>
                      </a:r>
                      <a:r>
                        <a:rPr lang="en-US" sz="800" cap="small" dirty="0">
                          <a:effectLst/>
                        </a:rPr>
                        <a:t>A Comparison of Classification Error Rates</a:t>
                      </a:r>
                      <a:endParaRPr lang="en-US" sz="900" b="1" dirty="0">
                        <a:solidFill>
                          <a:srgbClr val="4F81BD"/>
                        </a:solidFill>
                        <a:effectLst/>
                        <a:latin typeface="Times New Roman"/>
                        <a:ea typeface="Times New Roman"/>
                      </a:endParaRPr>
                    </a:p>
                  </a:txBody>
                  <a:tcPr marL="182880" marR="182880" marT="100330" marB="100330"/>
                </a:tc>
                <a:tc>
                  <a:txBody>
                    <a:bodyPr/>
                    <a:lstStyle/>
                    <a:p>
                      <a:endParaRPr lang="en-US"/>
                    </a:p>
                  </a:txBody>
                  <a:tcPr/>
                </a:tc>
              </a:tr>
              <a:tr h="145487">
                <a:tc>
                  <a:txBody>
                    <a:bodyPr/>
                    <a:lstStyle/>
                    <a:p>
                      <a:pPr marL="0" marR="0" algn="ctr">
                        <a:spcBef>
                          <a:spcPts val="0"/>
                        </a:spcBef>
                        <a:spcAft>
                          <a:spcPts val="0"/>
                        </a:spcAft>
                      </a:pPr>
                      <a:r>
                        <a:rPr lang="en-US" sz="800">
                          <a:effectLst/>
                        </a:rPr>
                        <a:t>Model</a:t>
                      </a:r>
                      <a:endParaRPr lang="en-US" sz="1000">
                        <a:effectLst/>
                        <a:latin typeface="Times New Roman"/>
                        <a:ea typeface="SimSun"/>
                      </a:endParaRPr>
                    </a:p>
                  </a:txBody>
                  <a:tcPr marL="68580" marR="68580" marT="0" marB="0"/>
                </a:tc>
                <a:tc>
                  <a:txBody>
                    <a:bodyPr/>
                    <a:lstStyle/>
                    <a:p>
                      <a:pPr marL="0" marR="0" algn="ctr">
                        <a:spcBef>
                          <a:spcPts val="0"/>
                        </a:spcBef>
                        <a:spcAft>
                          <a:spcPts val="0"/>
                        </a:spcAft>
                      </a:pPr>
                      <a:r>
                        <a:rPr lang="en-US" sz="800">
                          <a:effectLst/>
                        </a:rPr>
                        <a:t>Error Rate</a:t>
                      </a:r>
                      <a:endParaRPr lang="en-US" sz="1000">
                        <a:effectLst/>
                        <a:latin typeface="Times New Roman"/>
                        <a:ea typeface="SimSun"/>
                      </a:endParaRPr>
                    </a:p>
                  </a:txBody>
                  <a:tcPr marL="68580" marR="68580" marT="0" marB="0"/>
                </a:tc>
              </a:tr>
              <a:tr h="145487">
                <a:tc>
                  <a:txBody>
                    <a:bodyPr/>
                    <a:lstStyle/>
                    <a:p>
                      <a:pPr marL="0" marR="0" algn="just">
                        <a:spcBef>
                          <a:spcPts val="0"/>
                        </a:spcBef>
                        <a:spcAft>
                          <a:spcPts val="0"/>
                        </a:spcAft>
                      </a:pPr>
                      <a:r>
                        <a:rPr lang="en-US" sz="800">
                          <a:effectLst/>
                        </a:rPr>
                        <a:t>HMM/GMM (10 components)</a:t>
                      </a:r>
                      <a:endParaRPr lang="en-US" sz="1000">
                        <a:effectLst/>
                        <a:latin typeface="Times New Roman"/>
                        <a:ea typeface="SimSun"/>
                      </a:endParaRPr>
                    </a:p>
                  </a:txBody>
                  <a:tcPr marL="68580" marR="68580" marT="0" marB="0"/>
                </a:tc>
                <a:tc>
                  <a:txBody>
                    <a:bodyPr/>
                    <a:lstStyle/>
                    <a:p>
                      <a:pPr marL="0" marR="0" algn="ctr">
                        <a:spcBef>
                          <a:spcPts val="0"/>
                        </a:spcBef>
                        <a:spcAft>
                          <a:spcPts val="0"/>
                        </a:spcAft>
                      </a:pPr>
                      <a:r>
                        <a:rPr lang="en-US" sz="800">
                          <a:effectLst/>
                        </a:rPr>
                        <a:t>27.8%</a:t>
                      </a:r>
                      <a:endParaRPr lang="en-US" sz="1000">
                        <a:effectLst/>
                        <a:latin typeface="Times New Roman"/>
                        <a:ea typeface="SimSun"/>
                      </a:endParaRPr>
                    </a:p>
                  </a:txBody>
                  <a:tcPr marL="68580" marR="68580" marT="0" marB="0" anchor="ctr"/>
                </a:tc>
              </a:tr>
              <a:tr h="145487">
                <a:tc>
                  <a:txBody>
                    <a:bodyPr/>
                    <a:lstStyle/>
                    <a:p>
                      <a:pPr marL="0" marR="0" algn="just">
                        <a:spcBef>
                          <a:spcPts val="0"/>
                        </a:spcBef>
                        <a:spcAft>
                          <a:spcPts val="0"/>
                        </a:spcAft>
                      </a:pPr>
                      <a:r>
                        <a:rPr lang="en-US" sz="800">
                          <a:effectLst/>
                        </a:rPr>
                        <a:t>LR-HDP-HMM/GMM (1 component)</a:t>
                      </a:r>
                      <a:endParaRPr lang="en-US" sz="1000">
                        <a:effectLst/>
                        <a:latin typeface="Times New Roman"/>
                        <a:ea typeface="SimSun"/>
                      </a:endParaRPr>
                    </a:p>
                  </a:txBody>
                  <a:tcPr marL="68580" marR="68580" marT="0" marB="0"/>
                </a:tc>
                <a:tc>
                  <a:txBody>
                    <a:bodyPr/>
                    <a:lstStyle/>
                    <a:p>
                      <a:pPr marL="0" marR="0" algn="ctr">
                        <a:spcBef>
                          <a:spcPts val="0"/>
                        </a:spcBef>
                        <a:spcAft>
                          <a:spcPts val="0"/>
                        </a:spcAft>
                      </a:pPr>
                      <a:r>
                        <a:rPr lang="en-US" sz="800">
                          <a:effectLst/>
                        </a:rPr>
                        <a:t>26.7%</a:t>
                      </a:r>
                      <a:endParaRPr lang="en-US" sz="1000">
                        <a:effectLst/>
                        <a:latin typeface="Times New Roman"/>
                        <a:ea typeface="SimSun"/>
                      </a:endParaRPr>
                    </a:p>
                  </a:txBody>
                  <a:tcPr marL="68580" marR="68580" marT="0" marB="0" anchor="ctr"/>
                </a:tc>
              </a:tr>
              <a:tr h="145487">
                <a:tc>
                  <a:txBody>
                    <a:bodyPr/>
                    <a:lstStyle/>
                    <a:p>
                      <a:pPr marL="0" marR="0" algn="just">
                        <a:spcBef>
                          <a:spcPts val="0"/>
                        </a:spcBef>
                        <a:spcAft>
                          <a:spcPts val="0"/>
                        </a:spcAft>
                      </a:pPr>
                      <a:r>
                        <a:rPr lang="en-US" sz="800">
                          <a:effectLst/>
                        </a:rPr>
                        <a:t>LR-HDP-HMM</a:t>
                      </a:r>
                      <a:endParaRPr lang="en-US" sz="1000">
                        <a:effectLst/>
                        <a:latin typeface="Times New Roman"/>
                        <a:ea typeface="SimSun"/>
                      </a:endParaRPr>
                    </a:p>
                  </a:txBody>
                  <a:tcPr marL="68580" marR="68580" marT="0" marB="0"/>
                </a:tc>
                <a:tc>
                  <a:txBody>
                    <a:bodyPr/>
                    <a:lstStyle/>
                    <a:p>
                      <a:pPr marL="0" marR="0" algn="ctr">
                        <a:spcBef>
                          <a:spcPts val="0"/>
                        </a:spcBef>
                        <a:spcAft>
                          <a:spcPts val="0"/>
                        </a:spcAft>
                      </a:pPr>
                      <a:r>
                        <a:rPr lang="en-US" sz="800" dirty="0">
                          <a:effectLst/>
                        </a:rPr>
                        <a:t>24.1%</a:t>
                      </a:r>
                      <a:endParaRPr lang="en-US" sz="1000" dirty="0">
                        <a:effectLst/>
                        <a:latin typeface="Times New Roman"/>
                        <a:ea typeface="SimSun"/>
                      </a:endParaRPr>
                    </a:p>
                  </a:txBody>
                  <a:tcPr marL="68580" marR="68580" marT="0" marB="0" anchor="ctr"/>
                </a:tc>
              </a:tr>
            </a:tbl>
          </a:graphicData>
        </a:graphic>
      </p:graphicFrame>
    </p:spTree>
    <p:extLst>
      <p:ext uri="{BB962C8B-B14F-4D97-AF65-F5344CB8AC3E}">
        <p14:creationId xmlns:p14="http://schemas.microsoft.com/office/powerpoint/2010/main" val="367395260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pPr>
              <a:spcAft>
                <a:spcPts val="1200"/>
              </a:spcAft>
            </a:pPr>
            <a:r>
              <a:rPr lang="en-US" dirty="0" smtClean="0"/>
              <a:t>Summary</a:t>
            </a:r>
            <a:endParaRPr lang="en-US" dirty="0"/>
          </a:p>
        </p:txBody>
      </p:sp>
      <p:sp>
        <p:nvSpPr>
          <p:cNvPr id="3" name="TextBox 2"/>
          <p:cNvSpPr txBox="1"/>
          <p:nvPr/>
        </p:nvSpPr>
        <p:spPr>
          <a:xfrm>
            <a:off x="182255" y="633710"/>
            <a:ext cx="8640270" cy="4293484"/>
          </a:xfrm>
          <a:prstGeom prst="rect">
            <a:avLst/>
          </a:prstGeom>
          <a:noFill/>
        </p:spPr>
        <p:txBody>
          <a:bodyPr wrap="square" lIns="0" tIns="0" rIns="0" bIns="0" rtlCol="0">
            <a:spAutoFit/>
          </a:bodyPr>
          <a:lstStyle/>
          <a:p>
            <a:pPr marL="228600" lvl="1" indent="-228600">
              <a:spcAft>
                <a:spcPts val="600"/>
              </a:spcAft>
              <a:buFont typeface="Arial"/>
              <a:buChar char="•"/>
            </a:pPr>
            <a:r>
              <a:rPr lang="en-US" b="1" dirty="0" smtClean="0">
                <a:latin typeface="Arial" pitchFamily="34" charset="0"/>
                <a:cs typeface="Arial" pitchFamily="34" charset="0"/>
              </a:rPr>
              <a:t>Summarize your performance results:</a:t>
            </a:r>
          </a:p>
          <a:p>
            <a:pPr lvl="1" indent="-228600">
              <a:spcAft>
                <a:spcPts val="600"/>
              </a:spcAft>
              <a:buFont typeface="Wingdings" charset="2"/>
              <a:buChar char="§"/>
            </a:pPr>
            <a:r>
              <a:rPr lang="en-US" b="1" dirty="0">
                <a:latin typeface="Arial" pitchFamily="34" charset="0"/>
                <a:cs typeface="Arial" pitchFamily="34" charset="0"/>
              </a:rPr>
              <a:t>Showing that HDP emissions can replace DPM emissions in most applications (for both LR and ergodic models) without losing performance while the scalability of model improves significantly.</a:t>
            </a:r>
          </a:p>
          <a:p>
            <a:pPr lvl="1" indent="-228600">
              <a:spcAft>
                <a:spcPts val="600"/>
              </a:spcAft>
              <a:buFont typeface="Wingdings" charset="2"/>
              <a:buChar char="§"/>
            </a:pPr>
            <a:r>
              <a:rPr lang="en-US" b="1" dirty="0">
                <a:latin typeface="Arial" pitchFamily="34" charset="0"/>
                <a:cs typeface="Arial" pitchFamily="34" charset="0"/>
              </a:rPr>
              <a:t>We have also shown that LR HDP-HMM models can learn multi modality in data. For example, for a single phoneme, LR HDP-HMM can learn parallel paths corresponding to different type of speakers while at the same time we can share the data among states  if HDPM emissions are </a:t>
            </a:r>
            <a:r>
              <a:rPr lang="en-US" b="1" dirty="0" smtClean="0">
                <a:latin typeface="Arial" pitchFamily="34" charset="0"/>
                <a:cs typeface="Arial" pitchFamily="34" charset="0"/>
              </a:rPr>
              <a:t>used.</a:t>
            </a:r>
          </a:p>
          <a:p>
            <a:pPr lvl="1" indent="-228600">
              <a:spcAft>
                <a:spcPts val="1200"/>
              </a:spcAft>
              <a:buFont typeface="Wingdings" charset="2"/>
              <a:buChar char="§"/>
            </a:pPr>
            <a:r>
              <a:rPr lang="en-US" b="1" dirty="0" smtClean="0">
                <a:latin typeface="Arial" pitchFamily="34" charset="0"/>
                <a:cs typeface="Arial" pitchFamily="34" charset="0"/>
              </a:rPr>
              <a:t>Xxx</a:t>
            </a:r>
          </a:p>
          <a:p>
            <a:pPr marL="228600" lvl="1" indent="-228600">
              <a:spcAft>
                <a:spcPts val="600"/>
              </a:spcAft>
              <a:buFont typeface="Arial"/>
              <a:buChar char="•"/>
            </a:pPr>
            <a:r>
              <a:rPr lang="en-US" b="1" dirty="0" smtClean="0">
                <a:latin typeface="Arial" pitchFamily="34" charset="0"/>
                <a:cs typeface="Arial" pitchFamily="34" charset="0"/>
              </a:rPr>
              <a:t>Three theoretical contributions:</a:t>
            </a:r>
          </a:p>
          <a:p>
            <a:pPr lvl="1" indent="-228600">
              <a:spcAft>
                <a:spcPts val="1200"/>
              </a:spcAft>
              <a:buFont typeface="Wingdings" charset="2"/>
              <a:buChar char="§"/>
            </a:pPr>
            <a:r>
              <a:rPr lang="en-US" b="1" dirty="0" smtClean="0">
                <a:latin typeface="Arial" pitchFamily="34" charset="0"/>
                <a:cs typeface="Arial" pitchFamily="34" charset="0"/>
              </a:rPr>
              <a:t>A </a:t>
            </a:r>
            <a:r>
              <a:rPr lang="en-US" b="1" dirty="0" smtClean="0">
                <a:latin typeface="Arial" pitchFamily="34" charset="0"/>
                <a:cs typeface="Arial" pitchFamily="34" charset="0"/>
              </a:rPr>
              <a:t>left</a:t>
            </a:r>
            <a:r>
              <a:rPr lang="en-US" b="1" dirty="0">
                <a:latin typeface="Arial" pitchFamily="34" charset="0"/>
                <a:cs typeface="Arial" pitchFamily="34" charset="0"/>
              </a:rPr>
              <a:t>-to-right HDP-</a:t>
            </a:r>
            <a:r>
              <a:rPr lang="en-US" b="1" dirty="0" smtClean="0">
                <a:latin typeface="Arial" pitchFamily="34" charset="0"/>
                <a:cs typeface="Arial" pitchFamily="34" charset="0"/>
              </a:rPr>
              <a:t>HMM </a:t>
            </a:r>
            <a:r>
              <a:rPr lang="en-US" b="1" dirty="0">
                <a:latin typeface="Arial" pitchFamily="34" charset="0"/>
                <a:cs typeface="Arial" pitchFamily="34" charset="0"/>
              </a:rPr>
              <a:t>with HDP </a:t>
            </a:r>
            <a:r>
              <a:rPr lang="en-US" b="1" dirty="0" smtClean="0">
                <a:latin typeface="Arial" pitchFamily="34" charset="0"/>
                <a:cs typeface="Arial" pitchFamily="34" charset="0"/>
              </a:rPr>
              <a:t>emissions </a:t>
            </a:r>
            <a:r>
              <a:rPr lang="en-US" b="1" dirty="0">
                <a:latin typeface="Arial" pitchFamily="34" charset="0"/>
                <a:cs typeface="Arial" pitchFamily="34" charset="0"/>
              </a:rPr>
              <a:t>and </a:t>
            </a:r>
            <a:r>
              <a:rPr lang="en-US" b="1" dirty="0" smtClean="0">
                <a:latin typeface="Arial" pitchFamily="34" charset="0"/>
                <a:cs typeface="Arial" pitchFamily="34" charset="0"/>
              </a:rPr>
              <a:t>a corresponding </a:t>
            </a:r>
            <a:r>
              <a:rPr lang="en-US" b="1" dirty="0">
                <a:latin typeface="Arial" pitchFamily="34" charset="0"/>
                <a:cs typeface="Arial" pitchFamily="34" charset="0"/>
              </a:rPr>
              <a:t>inference </a:t>
            </a:r>
            <a:r>
              <a:rPr lang="en-US" b="1" dirty="0" smtClean="0">
                <a:latin typeface="Arial" pitchFamily="34" charset="0"/>
                <a:cs typeface="Arial" pitchFamily="34" charset="0"/>
              </a:rPr>
              <a:t>algorithm.</a:t>
            </a:r>
          </a:p>
          <a:p>
            <a:pPr marL="285750" lvl="1" indent="-285750">
              <a:spcAft>
                <a:spcPts val="1200"/>
              </a:spcAft>
              <a:buFont typeface="Arial"/>
              <a:buChar char="•"/>
            </a:pPr>
            <a:r>
              <a:rPr lang="en-US" b="1" dirty="0" smtClean="0">
                <a:latin typeface="Arial" pitchFamily="34" charset="0"/>
                <a:cs typeface="Arial" pitchFamily="34" charset="0"/>
              </a:rPr>
              <a:t>Say something about future work</a:t>
            </a:r>
            <a:endParaRPr lang="en-US" b="1" dirty="0" smtClean="0">
              <a:latin typeface="Arial" pitchFamily="34" charset="0"/>
              <a:cs typeface="Arial" pitchFamily="34" charset="0"/>
            </a:endParaRPr>
          </a:p>
        </p:txBody>
      </p:sp>
    </p:spTree>
    <p:extLst>
      <p:ext uri="{BB962C8B-B14F-4D97-AF65-F5344CB8AC3E}">
        <p14:creationId xmlns:p14="http://schemas.microsoft.com/office/powerpoint/2010/main" val="31282680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References</a:t>
            </a:r>
            <a:endParaRPr lang="en-US" dirty="0"/>
          </a:p>
        </p:txBody>
      </p:sp>
      <p:sp>
        <p:nvSpPr>
          <p:cNvPr id="3" name="Rectangle 109"/>
          <p:cNvSpPr txBox="1">
            <a:spLocks noChangeArrowheads="1"/>
          </p:cNvSpPr>
          <p:nvPr/>
        </p:nvSpPr>
        <p:spPr>
          <a:xfrm>
            <a:off x="190939" y="638628"/>
            <a:ext cx="8694738" cy="5844721"/>
          </a:xfrm>
          <a:prstGeom prst="rect">
            <a:avLst/>
          </a:prstGeom>
          <a:noFill/>
          <a:ln/>
        </p:spPr>
        <p:txBody>
          <a:bodyPr lIns="0" tIns="0" rIns="0" bIns="0"/>
          <a:lstStyle/>
          <a:p>
            <a:pPr marL="342900" indent="-342900">
              <a:spcAft>
                <a:spcPts val="300"/>
              </a:spcAft>
              <a:buFont typeface="+mj-lt"/>
              <a:buAutoNum type="arabicPeriod"/>
            </a:pPr>
            <a:r>
              <a:rPr lang="en-US" sz="1200" b="1" dirty="0" err="1" smtClean="0">
                <a:latin typeface="Arial" pitchFamily="34" charset="0"/>
                <a:cs typeface="Arial" pitchFamily="34" charset="0"/>
              </a:rPr>
              <a:t>Bacchiani</a:t>
            </a:r>
            <a:r>
              <a:rPr lang="en-US" sz="1200" b="1" dirty="0">
                <a:latin typeface="Arial" pitchFamily="34" charset="0"/>
                <a:cs typeface="Arial" pitchFamily="34" charset="0"/>
              </a:rPr>
              <a:t>, M., &amp; </a:t>
            </a:r>
            <a:r>
              <a:rPr lang="en-US" sz="1200" b="1" dirty="0" err="1">
                <a:latin typeface="Arial" pitchFamily="34" charset="0"/>
                <a:cs typeface="Arial" pitchFamily="34" charset="0"/>
              </a:rPr>
              <a:t>Ostendorf</a:t>
            </a:r>
            <a:r>
              <a:rPr lang="en-US" sz="1200" b="1" dirty="0">
                <a:latin typeface="Arial" pitchFamily="34" charset="0"/>
                <a:cs typeface="Arial" pitchFamily="34" charset="0"/>
              </a:rPr>
              <a:t>, M. (1999). Joint lexicon, acoustic unit inventory and model design. </a:t>
            </a:r>
            <a:r>
              <a:rPr lang="en-US" sz="1200" b="1" i="1" dirty="0">
                <a:latin typeface="Arial" pitchFamily="34" charset="0"/>
                <a:cs typeface="Arial" pitchFamily="34" charset="0"/>
              </a:rPr>
              <a:t>Speech Communication</a:t>
            </a:r>
            <a:r>
              <a:rPr lang="en-US" sz="1200" b="1" dirty="0">
                <a:latin typeface="Arial" pitchFamily="34" charset="0"/>
                <a:cs typeface="Arial" pitchFamily="34" charset="0"/>
              </a:rPr>
              <a:t>, 29(2-4), 99–114.</a:t>
            </a:r>
          </a:p>
          <a:p>
            <a:pPr marL="342900" indent="-342900">
              <a:spcAft>
                <a:spcPts val="300"/>
              </a:spcAft>
              <a:buFont typeface="+mj-lt"/>
              <a:buAutoNum type="arabicPeriod"/>
            </a:pPr>
            <a:r>
              <a:rPr lang="en-US" sz="1200" b="1" dirty="0" err="1" smtClean="0">
                <a:latin typeface="Arial" pitchFamily="34" charset="0"/>
                <a:cs typeface="Arial" pitchFamily="34" charset="0"/>
              </a:rPr>
              <a:t>Bourlard</a:t>
            </a:r>
            <a:r>
              <a:rPr lang="en-US" sz="1200" b="1" dirty="0">
                <a:latin typeface="Arial" pitchFamily="34" charset="0"/>
                <a:cs typeface="Arial" pitchFamily="34" charset="0"/>
              </a:rPr>
              <a:t>, H., &amp; Morgan, N. (1993). </a:t>
            </a:r>
            <a:r>
              <a:rPr lang="en-US" sz="1200" b="1" i="1" dirty="0">
                <a:latin typeface="Arial" pitchFamily="34" charset="0"/>
                <a:cs typeface="Arial" pitchFamily="34" charset="0"/>
              </a:rPr>
              <a:t>Connectionist Speech Recognition A Hybrid Approach</a:t>
            </a:r>
            <a:r>
              <a:rPr lang="en-US" sz="1200" b="1" dirty="0">
                <a:latin typeface="Arial" pitchFamily="34" charset="0"/>
                <a:cs typeface="Arial" pitchFamily="34" charset="0"/>
              </a:rPr>
              <a:t>. Springer.</a:t>
            </a:r>
          </a:p>
          <a:p>
            <a:pPr marL="342900" indent="-342900">
              <a:spcAft>
                <a:spcPts val="300"/>
              </a:spcAft>
              <a:buFont typeface="+mj-lt"/>
              <a:buAutoNum type="arabicPeriod"/>
            </a:pPr>
            <a:r>
              <a:rPr lang="en-US" sz="1200" b="1" dirty="0" err="1" smtClean="0">
                <a:latin typeface="Arial" pitchFamily="34" charset="0"/>
                <a:cs typeface="Arial" pitchFamily="34" charset="0"/>
              </a:rPr>
              <a:t>Dusan</a:t>
            </a:r>
            <a:r>
              <a:rPr lang="en-US" sz="1200" b="1" dirty="0">
                <a:latin typeface="Arial" pitchFamily="34" charset="0"/>
                <a:cs typeface="Arial" pitchFamily="34" charset="0"/>
              </a:rPr>
              <a:t>, S., &amp; </a:t>
            </a:r>
            <a:r>
              <a:rPr lang="en-US" sz="1200" b="1" dirty="0" err="1">
                <a:latin typeface="Arial" pitchFamily="34" charset="0"/>
                <a:cs typeface="Arial" pitchFamily="34" charset="0"/>
              </a:rPr>
              <a:t>Rabiner</a:t>
            </a:r>
            <a:r>
              <a:rPr lang="en-US" sz="1200" b="1" dirty="0">
                <a:latin typeface="Arial" pitchFamily="34" charset="0"/>
                <a:cs typeface="Arial" pitchFamily="34" charset="0"/>
              </a:rPr>
              <a:t>, L. (2006). On the relation between maximum spectral transition positions and phone boundaries. </a:t>
            </a:r>
            <a:r>
              <a:rPr lang="en-US" sz="1200" b="1" i="1" dirty="0">
                <a:latin typeface="Arial" pitchFamily="34" charset="0"/>
                <a:cs typeface="Arial" pitchFamily="34" charset="0"/>
              </a:rPr>
              <a:t>Proceedings of INTERSPEECH</a:t>
            </a:r>
            <a:r>
              <a:rPr lang="en-US" sz="1200" b="1" dirty="0">
                <a:latin typeface="Arial" pitchFamily="34" charset="0"/>
                <a:cs typeface="Arial" pitchFamily="34" charset="0"/>
              </a:rPr>
              <a:t> (pp. 1317–1320). Pittsburgh, Pennsylvania, </a:t>
            </a:r>
            <a:r>
              <a:rPr lang="en-US" sz="1200" b="1" dirty="0" smtClean="0">
                <a:latin typeface="Arial" pitchFamily="34" charset="0"/>
                <a:cs typeface="Arial" pitchFamily="34" charset="0"/>
              </a:rPr>
              <a:t>USA.</a:t>
            </a:r>
            <a:endParaRPr lang="en-US" sz="1200" b="1" dirty="0">
              <a:latin typeface="Arial" pitchFamily="34" charset="0"/>
              <a:cs typeface="Arial" pitchFamily="34" charset="0"/>
            </a:endParaRPr>
          </a:p>
          <a:p>
            <a:pPr marL="342900" indent="-342900">
              <a:spcAft>
                <a:spcPts val="300"/>
              </a:spcAft>
              <a:buFont typeface="+mj-lt"/>
              <a:buAutoNum type="arabicPeriod"/>
            </a:pPr>
            <a:r>
              <a:rPr lang="en-US" sz="1200" b="1" dirty="0" smtClean="0">
                <a:latin typeface="Arial" pitchFamily="34" charset="0"/>
                <a:cs typeface="Arial" pitchFamily="34" charset="0"/>
              </a:rPr>
              <a:t>Fox</a:t>
            </a:r>
            <a:r>
              <a:rPr lang="en-US" sz="1200" b="1" dirty="0">
                <a:latin typeface="Arial" pitchFamily="34" charset="0"/>
                <a:cs typeface="Arial" pitchFamily="34" charset="0"/>
              </a:rPr>
              <a:t>, E., </a:t>
            </a:r>
            <a:r>
              <a:rPr lang="en-US" sz="1200" b="1" dirty="0" err="1">
                <a:latin typeface="Arial" pitchFamily="34" charset="0"/>
                <a:cs typeface="Arial" pitchFamily="34" charset="0"/>
              </a:rPr>
              <a:t>Sudderth</a:t>
            </a:r>
            <a:r>
              <a:rPr lang="en-US" sz="1200" b="1" dirty="0">
                <a:latin typeface="Arial" pitchFamily="34" charset="0"/>
                <a:cs typeface="Arial" pitchFamily="34" charset="0"/>
              </a:rPr>
              <a:t>, E., Jordan, M., &amp; </a:t>
            </a:r>
            <a:r>
              <a:rPr lang="en-US" sz="1200" b="1" dirty="0" err="1">
                <a:latin typeface="Arial" pitchFamily="34" charset="0"/>
                <a:cs typeface="Arial" pitchFamily="34" charset="0"/>
              </a:rPr>
              <a:t>Willsky</a:t>
            </a:r>
            <a:r>
              <a:rPr lang="en-US" sz="1200" b="1" dirty="0">
                <a:latin typeface="Arial" pitchFamily="34" charset="0"/>
                <a:cs typeface="Arial" pitchFamily="34" charset="0"/>
              </a:rPr>
              <a:t>, A. (2011). A Sticky HDP-HMM with Application to Speaker Diarization. </a:t>
            </a:r>
            <a:r>
              <a:rPr lang="en-US" sz="1200" b="1" i="1" dirty="0">
                <a:latin typeface="Arial" pitchFamily="34" charset="0"/>
                <a:cs typeface="Arial" pitchFamily="34" charset="0"/>
              </a:rPr>
              <a:t>The </a:t>
            </a:r>
            <a:r>
              <a:rPr lang="en-US" sz="1200" b="1" i="1" dirty="0" err="1">
                <a:latin typeface="Arial" pitchFamily="34" charset="0"/>
                <a:cs typeface="Arial" pitchFamily="34" charset="0"/>
              </a:rPr>
              <a:t>Annalas</a:t>
            </a:r>
            <a:r>
              <a:rPr lang="en-US" sz="1200" b="1" i="1" dirty="0">
                <a:latin typeface="Arial" pitchFamily="34" charset="0"/>
                <a:cs typeface="Arial" pitchFamily="34" charset="0"/>
              </a:rPr>
              <a:t> of Applied Statistics</a:t>
            </a:r>
            <a:r>
              <a:rPr lang="en-US" sz="1200" b="1" dirty="0">
                <a:latin typeface="Arial" pitchFamily="34" charset="0"/>
                <a:cs typeface="Arial" pitchFamily="34" charset="0"/>
              </a:rPr>
              <a:t>, 5(2A), 1020–1056. </a:t>
            </a:r>
          </a:p>
          <a:p>
            <a:pPr marL="342900" indent="-342900">
              <a:spcAft>
                <a:spcPts val="300"/>
              </a:spcAft>
              <a:buFont typeface="+mj-lt"/>
              <a:buAutoNum type="arabicPeriod"/>
            </a:pPr>
            <a:r>
              <a:rPr lang="en-US" sz="1200" b="1" dirty="0" err="1" smtClean="0">
                <a:latin typeface="Arial" pitchFamily="34" charset="0"/>
                <a:cs typeface="Arial" pitchFamily="34" charset="0"/>
              </a:rPr>
              <a:t>Harati</a:t>
            </a:r>
            <a:r>
              <a:rPr lang="en-US" sz="1200" b="1" dirty="0">
                <a:latin typeface="Arial" pitchFamily="34" charset="0"/>
                <a:cs typeface="Arial" pitchFamily="34" charset="0"/>
              </a:rPr>
              <a:t>, A., </a:t>
            </a:r>
            <a:r>
              <a:rPr lang="en-US" sz="1200" b="1" dirty="0" err="1">
                <a:latin typeface="Arial" pitchFamily="34" charset="0"/>
                <a:cs typeface="Arial" pitchFamily="34" charset="0"/>
              </a:rPr>
              <a:t>Picone</a:t>
            </a:r>
            <a:r>
              <a:rPr lang="en-US" sz="1200" b="1" dirty="0">
                <a:latin typeface="Arial" pitchFamily="34" charset="0"/>
                <a:cs typeface="Arial" pitchFamily="34" charset="0"/>
              </a:rPr>
              <a:t>, J., &amp; </a:t>
            </a:r>
            <a:r>
              <a:rPr lang="en-US" sz="1200" b="1" dirty="0" err="1">
                <a:latin typeface="Arial" pitchFamily="34" charset="0"/>
                <a:cs typeface="Arial" pitchFamily="34" charset="0"/>
              </a:rPr>
              <a:t>Sobel</a:t>
            </a:r>
            <a:r>
              <a:rPr lang="en-US" sz="1200" b="1" dirty="0">
                <a:latin typeface="Arial" pitchFamily="34" charset="0"/>
                <a:cs typeface="Arial" pitchFamily="34" charset="0"/>
              </a:rPr>
              <a:t>, M. (2012). Applications of Dirichlet Process Mixtures to Speaker Adaptation. </a:t>
            </a:r>
            <a:r>
              <a:rPr lang="en-US" sz="1200" b="1" i="1" dirty="0">
                <a:latin typeface="Arial" pitchFamily="34" charset="0"/>
                <a:cs typeface="Arial" pitchFamily="34" charset="0"/>
              </a:rPr>
              <a:t>Proceedings of the IEEE International Conference on Acoustics, Speech and Signal Processing</a:t>
            </a:r>
            <a:r>
              <a:rPr lang="en-US" sz="1200" b="1" dirty="0">
                <a:latin typeface="Arial" pitchFamily="34" charset="0"/>
                <a:cs typeface="Arial" pitchFamily="34" charset="0"/>
              </a:rPr>
              <a:t> (pp. 4321–4324). Kyoto, Japan. </a:t>
            </a:r>
          </a:p>
          <a:p>
            <a:pPr marL="342900" indent="-342900">
              <a:spcAft>
                <a:spcPts val="300"/>
              </a:spcAft>
              <a:buFont typeface="+mj-lt"/>
              <a:buAutoNum type="arabicPeriod"/>
            </a:pPr>
            <a:r>
              <a:rPr lang="en-US" sz="1200" b="1" dirty="0" err="1">
                <a:latin typeface="Arial" pitchFamily="34" charset="0"/>
                <a:cs typeface="Arial" pitchFamily="34" charset="0"/>
              </a:rPr>
              <a:t>Harati</a:t>
            </a:r>
            <a:r>
              <a:rPr lang="en-US" sz="1200" b="1" dirty="0">
                <a:latin typeface="Arial" pitchFamily="34" charset="0"/>
                <a:cs typeface="Arial" pitchFamily="34" charset="0"/>
              </a:rPr>
              <a:t>, A., </a:t>
            </a:r>
            <a:r>
              <a:rPr lang="en-US" sz="1200" b="1" dirty="0" err="1">
                <a:latin typeface="Arial" pitchFamily="34" charset="0"/>
                <a:cs typeface="Arial" pitchFamily="34" charset="0"/>
              </a:rPr>
              <a:t>Picone</a:t>
            </a:r>
            <a:r>
              <a:rPr lang="en-US" sz="1200" b="1" dirty="0">
                <a:latin typeface="Arial" pitchFamily="34" charset="0"/>
                <a:cs typeface="Arial" pitchFamily="34" charset="0"/>
              </a:rPr>
              <a:t>, J., &amp; </a:t>
            </a:r>
            <a:r>
              <a:rPr lang="en-US" sz="1200" b="1" dirty="0" err="1">
                <a:latin typeface="Arial" pitchFamily="34" charset="0"/>
                <a:cs typeface="Arial" pitchFamily="34" charset="0"/>
              </a:rPr>
              <a:t>Sobel</a:t>
            </a:r>
            <a:r>
              <a:rPr lang="en-US" sz="1200" b="1" dirty="0">
                <a:latin typeface="Arial" pitchFamily="34" charset="0"/>
                <a:cs typeface="Arial" pitchFamily="34" charset="0"/>
              </a:rPr>
              <a:t>, M. (2013). Speech Segmentation Using Hierarchical Dirichlet Processes. </a:t>
            </a:r>
            <a:r>
              <a:rPr lang="en-US" sz="1200" b="1" i="1" dirty="0">
                <a:latin typeface="Arial" pitchFamily="34" charset="0"/>
                <a:cs typeface="Arial" pitchFamily="34" charset="0"/>
              </a:rPr>
              <a:t>Proceedings of the IEEE International Conference on Acoustics, Speech and Signal Processing</a:t>
            </a:r>
            <a:r>
              <a:rPr lang="en-US" sz="1200" b="1" dirty="0">
                <a:latin typeface="Arial" pitchFamily="34" charset="0"/>
                <a:cs typeface="Arial" pitchFamily="34" charset="0"/>
              </a:rPr>
              <a:t> (p. TBD). Vancouver, Canada. </a:t>
            </a:r>
          </a:p>
          <a:p>
            <a:pPr marL="342900" indent="-342900">
              <a:spcAft>
                <a:spcPts val="300"/>
              </a:spcAft>
              <a:buFont typeface="+mj-lt"/>
              <a:buAutoNum type="arabicPeriod"/>
            </a:pPr>
            <a:r>
              <a:rPr lang="en-US" sz="1200" b="1" dirty="0" err="1" smtClean="0">
                <a:latin typeface="Arial" pitchFamily="34" charset="0"/>
                <a:cs typeface="Arial" pitchFamily="34" charset="0"/>
              </a:rPr>
              <a:t>Henter</a:t>
            </a:r>
            <a:r>
              <a:rPr lang="en-US" sz="1200" b="1" dirty="0">
                <a:latin typeface="Arial" pitchFamily="34" charset="0"/>
                <a:cs typeface="Arial" pitchFamily="34" charset="0"/>
              </a:rPr>
              <a:t>, G. E., </a:t>
            </a:r>
            <a:r>
              <a:rPr lang="en-US" sz="1200" b="1" dirty="0" err="1">
                <a:latin typeface="Arial" pitchFamily="34" charset="0"/>
                <a:cs typeface="Arial" pitchFamily="34" charset="0"/>
              </a:rPr>
              <a:t>Frean</a:t>
            </a:r>
            <a:r>
              <a:rPr lang="en-US" sz="1200" b="1" dirty="0">
                <a:latin typeface="Arial" pitchFamily="34" charset="0"/>
                <a:cs typeface="Arial" pitchFamily="34" charset="0"/>
              </a:rPr>
              <a:t>, M. R., &amp; </a:t>
            </a:r>
            <a:r>
              <a:rPr lang="en-US" sz="1200" b="1" dirty="0" err="1">
                <a:latin typeface="Arial" pitchFamily="34" charset="0"/>
                <a:cs typeface="Arial" pitchFamily="34" charset="0"/>
              </a:rPr>
              <a:t>Kleijn</a:t>
            </a:r>
            <a:r>
              <a:rPr lang="en-US" sz="1200" b="1" dirty="0">
                <a:latin typeface="Arial" pitchFamily="34" charset="0"/>
                <a:cs typeface="Arial" pitchFamily="34" charset="0"/>
              </a:rPr>
              <a:t>, W. B. (2012). Gaussian process dynamical models for nonparametric speech representation and synthesis. </a:t>
            </a:r>
            <a:r>
              <a:rPr lang="en-US" sz="1200" b="1" i="1" dirty="0">
                <a:latin typeface="Arial" pitchFamily="34" charset="0"/>
                <a:cs typeface="Arial" pitchFamily="34" charset="0"/>
              </a:rPr>
              <a:t>IEEE International Conference on </a:t>
            </a:r>
            <a:r>
              <a:rPr lang="en-US" sz="1200" b="1" i="1" dirty="0" smtClean="0">
                <a:latin typeface="Arial" pitchFamily="34" charset="0"/>
                <a:cs typeface="Arial" pitchFamily="34" charset="0"/>
              </a:rPr>
              <a:t>ASSP</a:t>
            </a:r>
            <a:r>
              <a:rPr lang="en-US" sz="1200" b="1" dirty="0" smtClean="0">
                <a:latin typeface="Arial" pitchFamily="34" charset="0"/>
                <a:cs typeface="Arial" pitchFamily="34" charset="0"/>
              </a:rPr>
              <a:t>(</a:t>
            </a:r>
            <a:r>
              <a:rPr lang="en-US" sz="1200" b="1" dirty="0">
                <a:latin typeface="Arial" pitchFamily="34" charset="0"/>
                <a:cs typeface="Arial" pitchFamily="34" charset="0"/>
              </a:rPr>
              <a:t>pp. 4505– 4508). Kyoto, Japan</a:t>
            </a:r>
            <a:r>
              <a:rPr lang="en-US" sz="1200" b="1" dirty="0" smtClean="0">
                <a:latin typeface="Arial" pitchFamily="34" charset="0"/>
                <a:cs typeface="Arial" pitchFamily="34" charset="0"/>
              </a:rPr>
              <a:t>.</a:t>
            </a:r>
          </a:p>
          <a:p>
            <a:pPr marL="342900" indent="-342900">
              <a:spcAft>
                <a:spcPts val="300"/>
              </a:spcAft>
              <a:buFont typeface="+mj-lt"/>
              <a:buAutoNum type="arabicPeriod"/>
            </a:pPr>
            <a:r>
              <a:rPr lang="en-US" sz="1200" b="1" dirty="0">
                <a:latin typeface="Arial" pitchFamily="34" charset="0"/>
                <a:cs typeface="Arial" pitchFamily="34" charset="0"/>
              </a:rPr>
              <a:t>Lee, C., &amp; Glass, J. (2012). A Nonparametric Bayesian Approach to Acoustic Model Discovery. </a:t>
            </a:r>
            <a:r>
              <a:rPr lang="en-US" sz="1200" b="1" i="1" dirty="0">
                <a:latin typeface="Arial" pitchFamily="34" charset="0"/>
                <a:cs typeface="Arial" pitchFamily="34" charset="0"/>
              </a:rPr>
              <a:t>Proceedings of the Association for Computational Linguistics</a:t>
            </a:r>
            <a:r>
              <a:rPr lang="en-US" sz="1200" b="1" dirty="0">
                <a:latin typeface="Arial" pitchFamily="34" charset="0"/>
                <a:cs typeface="Arial" pitchFamily="34" charset="0"/>
              </a:rPr>
              <a:t> (pp. 40–49). </a:t>
            </a:r>
            <a:r>
              <a:rPr lang="en-US" sz="1200" b="1" dirty="0" err="1">
                <a:latin typeface="Arial" pitchFamily="34" charset="0"/>
                <a:cs typeface="Arial" pitchFamily="34" charset="0"/>
              </a:rPr>
              <a:t>Jeju</a:t>
            </a:r>
            <a:r>
              <a:rPr lang="en-US" sz="1200" b="1" dirty="0">
                <a:latin typeface="Arial" pitchFamily="34" charset="0"/>
                <a:cs typeface="Arial" pitchFamily="34" charset="0"/>
              </a:rPr>
              <a:t>, Republic of Korea. </a:t>
            </a:r>
          </a:p>
          <a:p>
            <a:pPr marL="342900" indent="-342900">
              <a:spcAft>
                <a:spcPts val="300"/>
              </a:spcAft>
              <a:buFont typeface="+mj-lt"/>
              <a:buAutoNum type="arabicPeriod"/>
            </a:pPr>
            <a:r>
              <a:rPr lang="en-US" sz="1200" b="1" dirty="0" err="1">
                <a:latin typeface="Arial" pitchFamily="34" charset="0"/>
                <a:cs typeface="Arial" pitchFamily="34" charset="0"/>
              </a:rPr>
              <a:t>Lefèvre</a:t>
            </a:r>
            <a:r>
              <a:rPr lang="en-US" sz="1200" b="1" dirty="0">
                <a:latin typeface="Arial" pitchFamily="34" charset="0"/>
                <a:cs typeface="Arial" pitchFamily="34" charset="0"/>
              </a:rPr>
              <a:t>, F. (</a:t>
            </a:r>
            <a:r>
              <a:rPr lang="en-US" sz="1200" b="1" dirty="0" err="1">
                <a:latin typeface="Arial" pitchFamily="34" charset="0"/>
                <a:cs typeface="Arial" pitchFamily="34" charset="0"/>
              </a:rPr>
              <a:t>n.d.</a:t>
            </a:r>
            <a:r>
              <a:rPr lang="en-US" sz="1200" b="1" dirty="0">
                <a:latin typeface="Arial" pitchFamily="34" charset="0"/>
                <a:cs typeface="Arial" pitchFamily="34" charset="0"/>
              </a:rPr>
              <a:t>). Non-parametric probability estimation for HMM-based automatic speech recognition. </a:t>
            </a:r>
            <a:r>
              <a:rPr lang="en-US" sz="1200" b="1" i="1" dirty="0">
                <a:latin typeface="Arial" pitchFamily="34" charset="0"/>
                <a:cs typeface="Arial" pitchFamily="34" charset="0"/>
              </a:rPr>
              <a:t>Computer Speech &amp; Language</a:t>
            </a:r>
            <a:r>
              <a:rPr lang="en-US" sz="1200" b="1" dirty="0">
                <a:latin typeface="Arial" pitchFamily="34" charset="0"/>
                <a:cs typeface="Arial" pitchFamily="34" charset="0"/>
              </a:rPr>
              <a:t>, 17(2-3), 113–136. </a:t>
            </a:r>
          </a:p>
          <a:p>
            <a:pPr marL="342900" indent="-342900">
              <a:spcAft>
                <a:spcPts val="300"/>
              </a:spcAft>
              <a:buFont typeface="+mj-lt"/>
              <a:buAutoNum type="arabicPeriod"/>
            </a:pPr>
            <a:r>
              <a:rPr lang="en-US" sz="1200" b="1" dirty="0" err="1">
                <a:latin typeface="Arial" pitchFamily="34" charset="0"/>
                <a:cs typeface="Arial" pitchFamily="34" charset="0"/>
              </a:rPr>
              <a:t>Rabiner</a:t>
            </a:r>
            <a:r>
              <a:rPr lang="en-US" sz="1200" b="1" dirty="0">
                <a:latin typeface="Arial" pitchFamily="34" charset="0"/>
                <a:cs typeface="Arial" pitchFamily="34" charset="0"/>
              </a:rPr>
              <a:t>, L. (1989). A Tutorial on Hidden Markov Models and Selected Applications in Speech Recognition. </a:t>
            </a:r>
            <a:r>
              <a:rPr lang="en-US" sz="1200" b="1" i="1" dirty="0">
                <a:latin typeface="Arial" pitchFamily="34" charset="0"/>
                <a:cs typeface="Arial" pitchFamily="34" charset="0"/>
              </a:rPr>
              <a:t>Proceedings of the IEEE</a:t>
            </a:r>
            <a:r>
              <a:rPr lang="en-US" sz="1200" b="1" dirty="0">
                <a:latin typeface="Arial" pitchFamily="34" charset="0"/>
                <a:cs typeface="Arial" pitchFamily="34" charset="0"/>
              </a:rPr>
              <a:t>, 77(2), 879–</a:t>
            </a:r>
            <a:r>
              <a:rPr lang="en-US" sz="1200" b="1" dirty="0" smtClean="0">
                <a:latin typeface="Arial" pitchFamily="34" charset="0"/>
                <a:cs typeface="Arial" pitchFamily="34" charset="0"/>
              </a:rPr>
              <a:t>893.</a:t>
            </a:r>
            <a:endParaRPr lang="en-US" sz="1200" b="1" dirty="0">
              <a:latin typeface="Arial" pitchFamily="34" charset="0"/>
              <a:cs typeface="Arial" pitchFamily="34" charset="0"/>
            </a:endParaRPr>
          </a:p>
          <a:p>
            <a:pPr marL="342900" indent="-342900">
              <a:spcAft>
                <a:spcPts val="300"/>
              </a:spcAft>
              <a:buFont typeface="+mj-lt"/>
              <a:buAutoNum type="arabicPeriod"/>
            </a:pPr>
            <a:r>
              <a:rPr lang="en-US" sz="1200" b="1" dirty="0" err="1">
                <a:latin typeface="Arial" pitchFamily="34" charset="0"/>
                <a:cs typeface="Arial" pitchFamily="34" charset="0"/>
              </a:rPr>
              <a:t>Sethuraman</a:t>
            </a:r>
            <a:r>
              <a:rPr lang="en-US" sz="1200" b="1" dirty="0">
                <a:latin typeface="Arial" pitchFamily="34" charset="0"/>
                <a:cs typeface="Arial" pitchFamily="34" charset="0"/>
              </a:rPr>
              <a:t>, J. (1994). A constructive definition of Dirichlet priors. </a:t>
            </a:r>
            <a:r>
              <a:rPr lang="en-US" sz="1200" b="1" i="1" dirty="0" err="1">
                <a:latin typeface="Arial" pitchFamily="34" charset="0"/>
                <a:cs typeface="Arial" pitchFamily="34" charset="0"/>
              </a:rPr>
              <a:t>Statistica</a:t>
            </a:r>
            <a:r>
              <a:rPr lang="en-US" sz="1200" b="1" i="1" dirty="0">
                <a:latin typeface="Arial" pitchFamily="34" charset="0"/>
                <a:cs typeface="Arial" pitchFamily="34" charset="0"/>
              </a:rPr>
              <a:t> </a:t>
            </a:r>
            <a:r>
              <a:rPr lang="en-US" sz="1200" b="1" i="1" dirty="0" err="1">
                <a:latin typeface="Arial" pitchFamily="34" charset="0"/>
                <a:cs typeface="Arial" pitchFamily="34" charset="0"/>
              </a:rPr>
              <a:t>Sinica</a:t>
            </a:r>
            <a:r>
              <a:rPr lang="en-US" sz="1200" b="1" dirty="0">
                <a:latin typeface="Arial" pitchFamily="34" charset="0"/>
                <a:cs typeface="Arial" pitchFamily="34" charset="0"/>
              </a:rPr>
              <a:t>, 639–650. </a:t>
            </a:r>
          </a:p>
          <a:p>
            <a:pPr marL="342900" indent="-342900">
              <a:spcAft>
                <a:spcPts val="300"/>
              </a:spcAft>
              <a:buFont typeface="+mj-lt"/>
              <a:buAutoNum type="arabicPeriod"/>
            </a:pPr>
            <a:r>
              <a:rPr lang="en-US" sz="1200" b="1" dirty="0">
                <a:latin typeface="Arial" pitchFamily="34" charset="0"/>
                <a:cs typeface="Arial" pitchFamily="34" charset="0"/>
              </a:rPr>
              <a:t>Shang, L. (</a:t>
            </a:r>
            <a:r>
              <a:rPr lang="en-US" sz="1200" b="1" dirty="0" err="1">
                <a:latin typeface="Arial" pitchFamily="34" charset="0"/>
                <a:cs typeface="Arial" pitchFamily="34" charset="0"/>
              </a:rPr>
              <a:t>n.d.</a:t>
            </a:r>
            <a:r>
              <a:rPr lang="en-US" sz="1200" b="1" dirty="0">
                <a:latin typeface="Arial" pitchFamily="34" charset="0"/>
                <a:cs typeface="Arial" pitchFamily="34" charset="0"/>
              </a:rPr>
              <a:t>). Nonparametric Discriminant HMM and Application to Facial Expression Recognition. </a:t>
            </a:r>
            <a:r>
              <a:rPr lang="en-US" sz="1200" b="1" i="1" dirty="0">
                <a:latin typeface="Arial" pitchFamily="34" charset="0"/>
                <a:cs typeface="Arial" pitchFamily="34" charset="0"/>
              </a:rPr>
              <a:t>IEEE Conference on Computer Vision and Pattern Recognition</a:t>
            </a:r>
            <a:r>
              <a:rPr lang="en-US" sz="1200" b="1" dirty="0">
                <a:latin typeface="Arial" pitchFamily="34" charset="0"/>
                <a:cs typeface="Arial" pitchFamily="34" charset="0"/>
              </a:rPr>
              <a:t> (pp. 2090– 2096). Miami, FL, </a:t>
            </a:r>
            <a:r>
              <a:rPr lang="en-US" sz="1200" b="1" dirty="0" smtClean="0">
                <a:latin typeface="Arial" pitchFamily="34" charset="0"/>
                <a:cs typeface="Arial" pitchFamily="34" charset="0"/>
              </a:rPr>
              <a:t>USA.</a:t>
            </a:r>
            <a:endParaRPr lang="en-US" sz="1200" b="1" dirty="0">
              <a:latin typeface="Arial" pitchFamily="34" charset="0"/>
              <a:cs typeface="Arial" pitchFamily="34" charset="0"/>
            </a:endParaRPr>
          </a:p>
          <a:p>
            <a:pPr marL="342900" indent="-342900">
              <a:spcAft>
                <a:spcPts val="300"/>
              </a:spcAft>
              <a:buFont typeface="+mj-lt"/>
              <a:buAutoNum type="arabicPeriod"/>
            </a:pPr>
            <a:r>
              <a:rPr lang="en-US" sz="1200" b="1" dirty="0">
                <a:latin typeface="Arial" pitchFamily="34" charset="0"/>
                <a:cs typeface="Arial" pitchFamily="34" charset="0"/>
              </a:rPr>
              <a:t>Shin, W., Lee, B.-S., Lee, Y.-K., &amp; Lee, J.-S. (2000). Speech/non-speech classification using multiple features for robust endpoint detection. </a:t>
            </a:r>
            <a:r>
              <a:rPr lang="en-US" sz="1200" b="1" i="1" dirty="0">
                <a:latin typeface="Arial" pitchFamily="34" charset="0"/>
                <a:cs typeface="Arial" pitchFamily="34" charset="0"/>
              </a:rPr>
              <a:t>proceedings of IEEE international </a:t>
            </a:r>
            <a:r>
              <a:rPr lang="en-US" sz="1200" b="1" i="1" dirty="0" smtClean="0">
                <a:latin typeface="Arial" pitchFamily="34" charset="0"/>
                <a:cs typeface="Arial" pitchFamily="34" charset="0"/>
              </a:rPr>
              <a:t>Conference </a:t>
            </a:r>
            <a:r>
              <a:rPr lang="en-US" sz="1200" b="1" i="1" dirty="0">
                <a:latin typeface="Arial" pitchFamily="34" charset="0"/>
                <a:cs typeface="Arial" pitchFamily="34" charset="0"/>
              </a:rPr>
              <a:t>on </a:t>
            </a:r>
            <a:r>
              <a:rPr lang="en-US" sz="1200" b="1" i="1" dirty="0" smtClean="0">
                <a:latin typeface="Arial" pitchFamily="34" charset="0"/>
                <a:cs typeface="Arial" pitchFamily="34" charset="0"/>
              </a:rPr>
              <a:t>ASSP </a:t>
            </a:r>
            <a:r>
              <a:rPr lang="en-US" sz="1200" b="1" dirty="0" smtClean="0">
                <a:latin typeface="Arial" pitchFamily="34" charset="0"/>
                <a:cs typeface="Arial" pitchFamily="34" charset="0"/>
              </a:rPr>
              <a:t>(</a:t>
            </a:r>
            <a:r>
              <a:rPr lang="en-US" sz="1200" b="1" dirty="0">
                <a:latin typeface="Arial" pitchFamily="34" charset="0"/>
                <a:cs typeface="Arial" pitchFamily="34" charset="0"/>
              </a:rPr>
              <a:t>pp. 1899–1402). Istanbul, Turkey.</a:t>
            </a:r>
          </a:p>
          <a:p>
            <a:pPr marL="342900" indent="-342900">
              <a:spcAft>
                <a:spcPts val="300"/>
              </a:spcAft>
              <a:buFont typeface="+mj-lt"/>
              <a:buAutoNum type="arabicPeriod"/>
            </a:pPr>
            <a:r>
              <a:rPr lang="en-US" sz="1200" b="1" dirty="0" err="1">
                <a:latin typeface="Arial" pitchFamily="34" charset="0"/>
                <a:cs typeface="Arial" pitchFamily="34" charset="0"/>
              </a:rPr>
              <a:t>Suchard</a:t>
            </a:r>
            <a:r>
              <a:rPr lang="en-US" sz="1200" b="1" dirty="0">
                <a:latin typeface="Arial" pitchFamily="34" charset="0"/>
                <a:cs typeface="Arial" pitchFamily="34" charset="0"/>
              </a:rPr>
              <a:t>, M. A., Wang, Q., Chan, C., </a:t>
            </a:r>
            <a:r>
              <a:rPr lang="en-US" sz="1200" b="1" dirty="0" err="1">
                <a:latin typeface="Arial" pitchFamily="34" charset="0"/>
                <a:cs typeface="Arial" pitchFamily="34" charset="0"/>
              </a:rPr>
              <a:t>Frelinger</a:t>
            </a:r>
            <a:r>
              <a:rPr lang="en-US" sz="1200" b="1" dirty="0">
                <a:latin typeface="Arial" pitchFamily="34" charset="0"/>
                <a:cs typeface="Arial" pitchFamily="34" charset="0"/>
              </a:rPr>
              <a:t>, J., West, M., &amp; </a:t>
            </a:r>
            <a:r>
              <a:rPr lang="en-US" sz="1200" b="1" dirty="0" err="1">
                <a:latin typeface="Arial" pitchFamily="34" charset="0"/>
                <a:cs typeface="Arial" pitchFamily="34" charset="0"/>
              </a:rPr>
              <a:t>Cron</a:t>
            </a:r>
            <a:r>
              <a:rPr lang="en-US" sz="1200" b="1" dirty="0">
                <a:latin typeface="Arial" pitchFamily="34" charset="0"/>
                <a:cs typeface="Arial" pitchFamily="34" charset="0"/>
              </a:rPr>
              <a:t>, A. (2010). Understanding GPU Programming for Statistical Computation: Studies in Massively Parallel Massive Mixtures. </a:t>
            </a:r>
            <a:r>
              <a:rPr lang="en-US" sz="1200" b="1" i="1" dirty="0">
                <a:latin typeface="Arial" pitchFamily="34" charset="0"/>
                <a:cs typeface="Arial" pitchFamily="34" charset="0"/>
              </a:rPr>
              <a:t>Journal of Computational and Graphical Statistics</a:t>
            </a:r>
            <a:r>
              <a:rPr lang="en-US" sz="1200" b="1" dirty="0">
                <a:latin typeface="Arial" pitchFamily="34" charset="0"/>
                <a:cs typeface="Arial" pitchFamily="34" charset="0"/>
              </a:rPr>
              <a:t>, 19(2), 419–438</a:t>
            </a:r>
            <a:r>
              <a:rPr lang="en-US" sz="1200" b="1" dirty="0" smtClean="0">
                <a:latin typeface="Arial" pitchFamily="34" charset="0"/>
                <a:cs typeface="Arial" pitchFamily="34" charset="0"/>
              </a:rPr>
              <a:t>.</a:t>
            </a:r>
          </a:p>
          <a:p>
            <a:pPr marL="342900" indent="-342900">
              <a:spcAft>
                <a:spcPts val="300"/>
              </a:spcAft>
              <a:buFont typeface="+mj-lt"/>
              <a:buAutoNum type="arabicPeriod"/>
            </a:pPr>
            <a:r>
              <a:rPr lang="en-US" sz="1200" b="1" dirty="0" smtClean="0">
                <a:latin typeface="Arial" pitchFamily="34" charset="0"/>
                <a:cs typeface="Arial" pitchFamily="34" charset="0"/>
              </a:rPr>
              <a:t>Teh</a:t>
            </a:r>
            <a:r>
              <a:rPr lang="en-US" sz="1200" b="1" dirty="0">
                <a:latin typeface="Arial" pitchFamily="34" charset="0"/>
                <a:cs typeface="Arial" pitchFamily="34" charset="0"/>
              </a:rPr>
              <a:t>, Y., Jordan, M., Beal, M., &amp; Blei, D. (2006). Hierarchical Dirichlet Processes. </a:t>
            </a:r>
            <a:r>
              <a:rPr lang="en-US" sz="1200" b="1" i="1" dirty="0">
                <a:latin typeface="Arial" pitchFamily="34" charset="0"/>
                <a:cs typeface="Arial" pitchFamily="34" charset="0"/>
              </a:rPr>
              <a:t>Journal of the American Statistical Association</a:t>
            </a:r>
            <a:r>
              <a:rPr lang="en-US" sz="1200" b="1" dirty="0">
                <a:latin typeface="Arial" pitchFamily="34" charset="0"/>
                <a:cs typeface="Arial" pitchFamily="34" charset="0"/>
              </a:rPr>
              <a:t>, 101(47), 1566–</a:t>
            </a:r>
            <a:r>
              <a:rPr lang="en-US" sz="1200" b="1" dirty="0" smtClean="0">
                <a:latin typeface="Arial" pitchFamily="34" charset="0"/>
                <a:cs typeface="Arial" pitchFamily="34" charset="0"/>
              </a:rPr>
              <a:t>1581.</a:t>
            </a:r>
            <a:endParaRPr lang="en-US" sz="1200" b="1" dirty="0">
              <a:latin typeface="Arial" pitchFamily="34" charset="0"/>
              <a:cs typeface="Arial" pitchFamily="34" charset="0"/>
            </a:endParaRPr>
          </a:p>
          <a:p>
            <a:endParaRPr lang="en-US" sz="1400" b="1" dirty="0" smtClean="0">
              <a:latin typeface="Arial" pitchFamily="34" charset="0"/>
              <a:cs typeface="Arial" pitchFamily="34" charset="0"/>
            </a:endParaRPr>
          </a:p>
          <a:p>
            <a:endParaRPr lang="en-US" dirty="0"/>
          </a:p>
        </p:txBody>
      </p:sp>
      <p:sp>
        <p:nvSpPr>
          <p:cNvPr id="4" name="TextBox 3"/>
          <p:cNvSpPr txBox="1"/>
          <p:nvPr/>
        </p:nvSpPr>
        <p:spPr>
          <a:xfrm>
            <a:off x="7302500" y="851554"/>
            <a:ext cx="3429000" cy="369332"/>
          </a:xfrm>
          <a:prstGeom prst="rect">
            <a:avLst/>
          </a:prstGeom>
          <a:solidFill>
            <a:srgbClr val="FFFF00"/>
          </a:solidFill>
        </p:spPr>
        <p:txBody>
          <a:bodyPr wrap="square" rtlCol="0">
            <a:spAutoFit/>
          </a:bodyPr>
          <a:lstStyle/>
          <a:p>
            <a:r>
              <a:rPr lang="en-US" b="1" dirty="0" smtClean="0"/>
              <a:t>Condense this list</a:t>
            </a:r>
            <a:endParaRPr lang="en-US" b="1" dirty="0"/>
          </a:p>
        </p:txBody>
      </p:sp>
    </p:spTree>
    <p:extLst>
      <p:ext uri="{BB962C8B-B14F-4D97-AF65-F5344CB8AC3E}">
        <p14:creationId xmlns:p14="http://schemas.microsoft.com/office/powerpoint/2010/main" val="157609172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Biography</a:t>
            </a:r>
            <a:endParaRPr lang="en-US" dirty="0"/>
          </a:p>
        </p:txBody>
      </p:sp>
      <p:sp>
        <p:nvSpPr>
          <p:cNvPr id="3" name="Rectangle 109"/>
          <p:cNvSpPr txBox="1">
            <a:spLocks noChangeArrowheads="1"/>
          </p:cNvSpPr>
          <p:nvPr/>
        </p:nvSpPr>
        <p:spPr>
          <a:xfrm>
            <a:off x="190939" y="638628"/>
            <a:ext cx="8694738" cy="5844721"/>
          </a:xfrm>
          <a:prstGeom prst="rect">
            <a:avLst/>
          </a:prstGeom>
          <a:noFill/>
          <a:ln/>
        </p:spPr>
        <p:txBody>
          <a:bodyPr lIns="0" tIns="0" rIns="0" bIns="0"/>
          <a:lstStyle/>
          <a:p>
            <a:pPr>
              <a:spcAft>
                <a:spcPts val="300"/>
              </a:spcAft>
            </a:pPr>
            <a:r>
              <a:rPr lang="en-US" b="1" dirty="0" smtClean="0">
                <a:latin typeface="Arial" pitchFamily="34" charset="0"/>
                <a:cs typeface="Arial" pitchFamily="34" charset="0"/>
              </a:rPr>
              <a:t>12345</a:t>
            </a:r>
            <a:endParaRPr lang="en-US" sz="1400" b="1" dirty="0" smtClean="0">
              <a:latin typeface="Arial" pitchFamily="34" charset="0"/>
              <a:cs typeface="Arial" pitchFamily="34" charset="0"/>
            </a:endParaRPr>
          </a:p>
          <a:p>
            <a:endParaRPr lang="en-US" dirty="0"/>
          </a:p>
        </p:txBody>
      </p:sp>
      <p:sp>
        <p:nvSpPr>
          <p:cNvPr id="4" name="TextBox 3"/>
          <p:cNvSpPr txBox="1"/>
          <p:nvPr/>
        </p:nvSpPr>
        <p:spPr>
          <a:xfrm>
            <a:off x="5308600" y="1036220"/>
            <a:ext cx="3429000" cy="369332"/>
          </a:xfrm>
          <a:prstGeom prst="rect">
            <a:avLst/>
          </a:prstGeom>
          <a:solidFill>
            <a:srgbClr val="FFFF00"/>
          </a:solidFill>
        </p:spPr>
        <p:txBody>
          <a:bodyPr wrap="square" rtlCol="0">
            <a:spAutoFit/>
          </a:bodyPr>
          <a:lstStyle/>
          <a:p>
            <a:r>
              <a:rPr lang="en-US" b="1" dirty="0" smtClean="0"/>
              <a:t>Add a picture and a bio</a:t>
            </a:r>
            <a:endParaRPr lang="en-US" b="1" dirty="0"/>
          </a:p>
        </p:txBody>
      </p:sp>
    </p:spTree>
    <p:extLst>
      <p:ext uri="{BB962C8B-B14F-4D97-AF65-F5344CB8AC3E}">
        <p14:creationId xmlns:p14="http://schemas.microsoft.com/office/powerpoint/2010/main" val="13703541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772" y="798736"/>
            <a:ext cx="8680826" cy="3508653"/>
          </a:xfrm>
          <a:prstGeom prst="rect">
            <a:avLst/>
          </a:prstGeom>
          <a:noFill/>
        </p:spPr>
        <p:txBody>
          <a:bodyPr wrap="square" lIns="0" tIns="0" rIns="0" bIns="0" rtlCol="0">
            <a:spAutoFit/>
          </a:bodyPr>
          <a:lstStyle/>
          <a:p>
            <a:pPr marL="166688" indent="-166688">
              <a:spcAft>
                <a:spcPts val="1200"/>
              </a:spcAft>
              <a:buFont typeface="Arial" pitchFamily="34" charset="0"/>
              <a:buChar char="•"/>
            </a:pPr>
            <a:r>
              <a:rPr lang="en-US" sz="2400" b="1" dirty="0" smtClean="0">
                <a:latin typeface="Arial"/>
                <a:cs typeface="Arial"/>
              </a:rPr>
              <a:t>Nonparametric Bayesian Models </a:t>
            </a:r>
          </a:p>
          <a:p>
            <a:pPr marL="166688" indent="-166688">
              <a:spcAft>
                <a:spcPts val="1200"/>
              </a:spcAft>
              <a:buFont typeface="Arial" pitchFamily="34" charset="0"/>
              <a:buChar char="•"/>
            </a:pPr>
            <a:r>
              <a:rPr lang="en-US" sz="2400" b="1" dirty="0" smtClean="0">
                <a:latin typeface="Arial"/>
                <a:cs typeface="Arial"/>
              </a:rPr>
              <a:t>Nonparametric Hidden Markov Models </a:t>
            </a:r>
          </a:p>
          <a:p>
            <a:pPr marL="166688" indent="-166688">
              <a:spcAft>
                <a:spcPts val="1200"/>
              </a:spcAft>
              <a:buFont typeface="Arial" pitchFamily="34" charset="0"/>
              <a:buChar char="•"/>
            </a:pPr>
            <a:r>
              <a:rPr lang="en-US" sz="2400" b="1" dirty="0" smtClean="0">
                <a:latin typeface="Arial"/>
                <a:cs typeface="Arial"/>
              </a:rPr>
              <a:t>Acoustic Modeling in Speech Recognition </a:t>
            </a:r>
          </a:p>
          <a:p>
            <a:pPr marL="166688" indent="-166688">
              <a:spcAft>
                <a:spcPts val="1200"/>
              </a:spcAft>
              <a:buFont typeface="Arial" pitchFamily="34" charset="0"/>
              <a:buChar char="•"/>
            </a:pPr>
            <a:r>
              <a:rPr lang="en-US" sz="2400" b="1" dirty="0" smtClean="0">
                <a:latin typeface="Arial"/>
                <a:cs typeface="Arial"/>
              </a:rPr>
              <a:t>Left-to-Right HDP-HMM Models  </a:t>
            </a:r>
          </a:p>
          <a:p>
            <a:pPr marL="166688" indent="-166688">
              <a:spcAft>
                <a:spcPts val="1200"/>
              </a:spcAft>
              <a:buFont typeface="Arial" pitchFamily="34" charset="0"/>
              <a:buChar char="•"/>
            </a:pPr>
            <a:r>
              <a:rPr lang="en-US" sz="2400" b="1" dirty="0" smtClean="0">
                <a:latin typeface="Arial"/>
                <a:cs typeface="Arial"/>
              </a:rPr>
              <a:t>HDP HMM with HDP Emissions</a:t>
            </a:r>
          </a:p>
          <a:p>
            <a:pPr marL="166688" indent="-166688">
              <a:spcAft>
                <a:spcPts val="1200"/>
              </a:spcAft>
              <a:buFont typeface="Arial" pitchFamily="34" charset="0"/>
              <a:buChar char="•"/>
            </a:pPr>
            <a:r>
              <a:rPr lang="en-US" sz="2400" b="1" dirty="0" smtClean="0">
                <a:latin typeface="Arial"/>
                <a:cs typeface="Arial"/>
              </a:rPr>
              <a:t>Results </a:t>
            </a:r>
          </a:p>
          <a:p>
            <a:pPr marL="166688" indent="-166688">
              <a:spcAft>
                <a:spcPts val="1200"/>
              </a:spcAft>
              <a:buFont typeface="Arial" pitchFamily="34" charset="0"/>
              <a:buChar char="•"/>
            </a:pPr>
            <a:r>
              <a:rPr lang="en-US" sz="2400" b="1" dirty="0" smtClean="0">
                <a:latin typeface="Arial"/>
                <a:cs typeface="Arial"/>
              </a:rPr>
              <a:t>Summary of Contributions</a:t>
            </a:r>
          </a:p>
        </p:txBody>
      </p:sp>
      <p:sp>
        <p:nvSpPr>
          <p:cNvPr id="3"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Outline</a:t>
            </a:r>
            <a:endParaRPr lang="en-US" dirty="0"/>
          </a:p>
        </p:txBody>
      </p:sp>
      <p:sp>
        <p:nvSpPr>
          <p:cNvPr id="4" name="TextBox 3"/>
          <p:cNvSpPr txBox="1"/>
          <p:nvPr/>
        </p:nvSpPr>
        <p:spPr>
          <a:xfrm>
            <a:off x="-482600" y="4673600"/>
            <a:ext cx="8826500" cy="646331"/>
          </a:xfrm>
          <a:prstGeom prst="rect">
            <a:avLst/>
          </a:prstGeom>
          <a:solidFill>
            <a:srgbClr val="FFFF00"/>
          </a:solidFill>
        </p:spPr>
        <p:txBody>
          <a:bodyPr wrap="square" rtlCol="0">
            <a:spAutoFit/>
          </a:bodyPr>
          <a:lstStyle/>
          <a:p>
            <a:r>
              <a:rPr lang="en-US" b="1" dirty="0" smtClean="0"/>
              <a:t>You know my view that short talks should not have an outline, but if you feel comfortable with it, that is okay. I would think you have more important things to talk about.</a:t>
            </a:r>
            <a:endParaRPr lang="en-US" b="1" dirty="0"/>
          </a:p>
        </p:txBody>
      </p:sp>
    </p:spTree>
    <p:extLst>
      <p:ext uri="{BB962C8B-B14F-4D97-AF65-F5344CB8AC3E}">
        <p14:creationId xmlns:p14="http://schemas.microsoft.com/office/powerpoint/2010/main" val="7050080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Nonparametric </a:t>
            </a:r>
            <a:r>
              <a:rPr lang="en-US" dirty="0" smtClean="0"/>
              <a:t>Bayesian Models</a:t>
            </a:r>
            <a:endParaRPr lang="en-US" dirty="0"/>
          </a:p>
        </p:txBody>
      </p:sp>
      <p:sp>
        <p:nvSpPr>
          <p:cNvPr id="3" name="TextBox 2"/>
          <p:cNvSpPr txBox="1"/>
          <p:nvPr/>
        </p:nvSpPr>
        <p:spPr>
          <a:xfrm>
            <a:off x="183882" y="941456"/>
            <a:ext cx="4724346" cy="4524315"/>
          </a:xfrm>
          <a:prstGeom prst="rect">
            <a:avLst/>
          </a:prstGeom>
          <a:noFill/>
        </p:spPr>
        <p:txBody>
          <a:bodyPr wrap="square" lIns="0" tIns="0" rIns="0" bIns="0" rtlCol="0">
            <a:spAutoFit/>
          </a:bodyPr>
          <a:lstStyle/>
          <a:p>
            <a:pPr marL="228600" indent="-228600">
              <a:spcAft>
                <a:spcPts val="1200"/>
              </a:spcAft>
              <a:buFont typeface="Arial" pitchFamily="34" charset="0"/>
              <a:buChar char="•"/>
            </a:pPr>
            <a:r>
              <a:rPr lang="en-US" sz="2400" b="1" dirty="0" smtClean="0">
                <a:latin typeface="Arial"/>
                <a:cs typeface="Arial"/>
              </a:rPr>
              <a:t>Parametric vs. Nonparametric</a:t>
            </a:r>
          </a:p>
          <a:p>
            <a:pPr marL="228600" indent="-228600">
              <a:spcAft>
                <a:spcPts val="1200"/>
              </a:spcAft>
              <a:buFont typeface="Arial" pitchFamily="34" charset="0"/>
              <a:buChar char="•"/>
            </a:pPr>
            <a:r>
              <a:rPr lang="en-US" sz="2400" b="1" dirty="0">
                <a:latin typeface="Arial"/>
                <a:cs typeface="Arial"/>
              </a:rPr>
              <a:t>Model </a:t>
            </a:r>
            <a:r>
              <a:rPr lang="en-US" sz="2400" b="1" dirty="0" smtClean="0">
                <a:latin typeface="Arial"/>
                <a:cs typeface="Arial"/>
              </a:rPr>
              <a:t>Selection / Averaging</a:t>
            </a:r>
            <a:r>
              <a:rPr lang="en-US" sz="2400" b="1" dirty="0">
                <a:latin typeface="Arial"/>
                <a:cs typeface="Arial"/>
              </a:rPr>
              <a:t>: </a:t>
            </a:r>
          </a:p>
          <a:p>
            <a:pPr marL="571500" lvl="1" indent="-342900">
              <a:spcAft>
                <a:spcPts val="1200"/>
              </a:spcAft>
              <a:buFont typeface="+mj-lt"/>
              <a:buAutoNum type="arabicPeriod"/>
            </a:pPr>
            <a:r>
              <a:rPr lang="en-US" b="1" dirty="0" smtClean="0">
                <a:latin typeface="Arial"/>
                <a:cs typeface="Arial"/>
              </a:rPr>
              <a:t>Computational </a:t>
            </a:r>
            <a:r>
              <a:rPr lang="en-US" b="1" dirty="0">
                <a:latin typeface="Arial"/>
                <a:cs typeface="Arial"/>
              </a:rPr>
              <a:t>C</a:t>
            </a:r>
            <a:r>
              <a:rPr lang="en-US" b="1" dirty="0" smtClean="0">
                <a:latin typeface="Arial"/>
                <a:cs typeface="Arial"/>
              </a:rPr>
              <a:t>ost</a:t>
            </a:r>
          </a:p>
          <a:p>
            <a:pPr marL="571500" lvl="1" indent="-342900">
              <a:spcAft>
                <a:spcPts val="1200"/>
              </a:spcAft>
              <a:buFont typeface="+mj-lt"/>
              <a:buAutoNum type="arabicPeriod"/>
            </a:pPr>
            <a:r>
              <a:rPr lang="en-US" b="1" dirty="0" smtClean="0">
                <a:latin typeface="Arial"/>
                <a:cs typeface="Arial"/>
              </a:rPr>
              <a:t>Discrete Optimization</a:t>
            </a:r>
          </a:p>
          <a:p>
            <a:pPr marL="571500" lvl="1" indent="-342900">
              <a:spcAft>
                <a:spcPts val="2400"/>
              </a:spcAft>
              <a:buFont typeface="+mj-lt"/>
              <a:buAutoNum type="arabicPeriod"/>
            </a:pPr>
            <a:r>
              <a:rPr lang="en-US" b="1" dirty="0" smtClean="0">
                <a:latin typeface="Arial"/>
                <a:cs typeface="Arial"/>
              </a:rPr>
              <a:t>Criteria</a:t>
            </a:r>
          </a:p>
          <a:p>
            <a:pPr marL="228600" indent="-228600">
              <a:spcAft>
                <a:spcPts val="1200"/>
              </a:spcAft>
              <a:buFont typeface="Arial" pitchFamily="34" charset="0"/>
              <a:buChar char="•"/>
            </a:pPr>
            <a:r>
              <a:rPr lang="en-US" sz="2400" b="1" dirty="0">
                <a:latin typeface="Arial"/>
                <a:cs typeface="Arial"/>
              </a:rPr>
              <a:t>Nonparametric Bayesian Promises:</a:t>
            </a:r>
          </a:p>
          <a:p>
            <a:pPr marL="571500" lvl="1" indent="-342900">
              <a:spcAft>
                <a:spcPts val="1200"/>
              </a:spcAft>
              <a:buFont typeface="+mj-lt"/>
              <a:buAutoNum type="arabicPeriod"/>
            </a:pPr>
            <a:r>
              <a:rPr lang="en-US" b="1" dirty="0">
                <a:latin typeface="Arial"/>
                <a:cs typeface="Arial"/>
              </a:rPr>
              <a:t>Inferring the model from the data</a:t>
            </a:r>
          </a:p>
          <a:p>
            <a:pPr marL="571500" lvl="1" indent="-342900">
              <a:spcAft>
                <a:spcPts val="1200"/>
              </a:spcAft>
              <a:buFont typeface="+mj-lt"/>
              <a:buAutoNum type="arabicPeriod"/>
            </a:pPr>
            <a:r>
              <a:rPr lang="en-US" b="1" dirty="0">
                <a:latin typeface="Arial"/>
                <a:cs typeface="Arial"/>
              </a:rPr>
              <a:t>Immunity to over-fitting</a:t>
            </a:r>
          </a:p>
          <a:p>
            <a:pPr marL="571500" lvl="1" indent="-342900">
              <a:spcAft>
                <a:spcPts val="1200"/>
              </a:spcAft>
              <a:buFont typeface="+mj-lt"/>
              <a:buAutoNum type="arabicPeriod"/>
            </a:pPr>
            <a:r>
              <a:rPr lang="en-US" b="1" dirty="0" smtClean="0">
                <a:latin typeface="Arial"/>
                <a:cs typeface="Arial"/>
              </a:rPr>
              <a:t>Well-defined </a:t>
            </a:r>
            <a:r>
              <a:rPr lang="en-US" b="1" dirty="0">
                <a:latin typeface="Arial"/>
                <a:cs typeface="Arial"/>
              </a:rPr>
              <a:t>mathematical framework</a:t>
            </a:r>
          </a:p>
        </p:txBody>
      </p:sp>
      <p:pic>
        <p:nvPicPr>
          <p:cNvPr id="4" name="Picture 3"/>
          <p:cNvPicPr preferRelativeResize="0">
            <a:picLocks noChangeAspect="1"/>
          </p:cNvPicPr>
          <p:nvPr/>
        </p:nvPicPr>
        <p:blipFill rotWithShape="1">
          <a:blip r:embed="rId2" cstate="print">
            <a:extLst>
              <a:ext uri="{28A0092B-C50C-407E-A947-70E740481C1C}">
                <a14:useLocalDpi xmlns:a14="http://schemas.microsoft.com/office/drawing/2010/main" val="0"/>
              </a:ext>
            </a:extLst>
          </a:blip>
          <a:srcRect l="7492" r="5008"/>
          <a:stretch/>
        </p:blipFill>
        <p:spPr bwMode="auto">
          <a:xfrm>
            <a:off x="4908228" y="789501"/>
            <a:ext cx="4021370" cy="1966399"/>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extLst>
              <a:ext uri="{28A0092B-C50C-407E-A947-70E740481C1C}">
                <a14:useLocalDpi xmlns:a14="http://schemas.microsoft.com/office/drawing/2010/main" val="0"/>
              </a:ext>
            </a:extLst>
          </a:blip>
          <a:srcRect l="7089" r="26759"/>
          <a:stretch/>
        </p:blipFill>
        <p:spPr bwMode="auto">
          <a:xfrm>
            <a:off x="5235976" y="3108746"/>
            <a:ext cx="3380973" cy="2804160"/>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673100" y="5874806"/>
            <a:ext cx="8826500" cy="646331"/>
          </a:xfrm>
          <a:prstGeom prst="rect">
            <a:avLst/>
          </a:prstGeom>
          <a:solidFill>
            <a:srgbClr val="FFFF00"/>
          </a:solidFill>
        </p:spPr>
        <p:txBody>
          <a:bodyPr wrap="square" rtlCol="0">
            <a:spAutoFit/>
          </a:bodyPr>
          <a:lstStyle/>
          <a:p>
            <a:r>
              <a:rPr lang="en-US" b="1" dirty="0" smtClean="0"/>
              <a:t>This slide covers a lot of important concepts – not sure exactly what you will say for this slide.</a:t>
            </a:r>
            <a:endParaRPr lang="en-US" b="1" dirty="0"/>
          </a:p>
        </p:txBody>
      </p:sp>
    </p:spTree>
    <p:extLst>
      <p:ext uri="{BB962C8B-B14F-4D97-AF65-F5344CB8AC3E}">
        <p14:creationId xmlns:p14="http://schemas.microsoft.com/office/powerpoint/2010/main" val="1758793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Dirichlet </a:t>
            </a:r>
            <a:r>
              <a:rPr lang="en-US" dirty="0" smtClean="0"/>
              <a:t>Distributions – Popular Prior For Bayesian Models</a:t>
            </a:r>
            <a:endParaRPr lang="en-US" dirty="0"/>
          </a:p>
        </p:txBody>
      </p:sp>
      <p:sp>
        <p:nvSpPr>
          <p:cNvPr id="4" name="TextBox 3"/>
          <p:cNvSpPr txBox="1"/>
          <p:nvPr/>
        </p:nvSpPr>
        <p:spPr>
          <a:xfrm>
            <a:off x="228605" y="633710"/>
            <a:ext cx="8640270" cy="5678478"/>
          </a:xfrm>
          <a:prstGeom prst="rect">
            <a:avLst/>
          </a:prstGeom>
          <a:noFill/>
        </p:spPr>
        <p:txBody>
          <a:bodyPr wrap="square" lIns="0" tIns="0" rIns="0" bIns="0" rtlCol="0">
            <a:spAutoFit/>
          </a:bodyPr>
          <a:lstStyle/>
          <a:p>
            <a:pPr marL="166688" indent="-166688">
              <a:spcAft>
                <a:spcPts val="22200"/>
              </a:spcAft>
              <a:buFont typeface="Arial"/>
              <a:buChar char="•"/>
            </a:pPr>
            <a:r>
              <a:rPr lang="en-US" sz="2400" b="1" dirty="0" smtClean="0">
                <a:latin typeface="Arial"/>
                <a:cs typeface="Arial"/>
              </a:rPr>
              <a:t>Functional form:</a:t>
            </a:r>
          </a:p>
          <a:p>
            <a:pPr marL="685800" lvl="1" indent="-228600">
              <a:spcAft>
                <a:spcPts val="1200"/>
              </a:spcAft>
              <a:buFont typeface="Wingdings" charset="2"/>
              <a:buChar char="§"/>
            </a:pPr>
            <a:r>
              <a:rPr lang="en-US" b="1" i="1" dirty="0" smtClean="0">
                <a:latin typeface="Arial" pitchFamily="34" charset="0"/>
                <a:cs typeface="Arial" pitchFamily="34" charset="0"/>
              </a:rPr>
              <a:t>q </a:t>
            </a:r>
            <a:r>
              <a:rPr lang="el-GR" b="1" i="1" dirty="0" smtClean="0">
                <a:latin typeface="Arial" pitchFamily="34" charset="0"/>
                <a:cs typeface="Arial" pitchFamily="34" charset="0"/>
              </a:rPr>
              <a:t>ϵ</a:t>
            </a:r>
            <a:r>
              <a:rPr lang="en-US" b="1" i="1" dirty="0" smtClean="0">
                <a:latin typeface="Arial" pitchFamily="34" charset="0"/>
                <a:cs typeface="Arial" pitchFamily="34" charset="0"/>
              </a:rPr>
              <a:t> </a:t>
            </a:r>
            <a:r>
              <a:rPr lang="en-US" b="1" dirty="0" err="1" smtClean="0">
                <a:latin typeface="Arial" pitchFamily="34" charset="0"/>
                <a:cs typeface="Arial" pitchFamily="34" charset="0"/>
              </a:rPr>
              <a:t>ℝ</a:t>
            </a:r>
            <a:r>
              <a:rPr lang="en-US" b="1" i="1" baseline="30000" dirty="0" err="1" smtClean="0">
                <a:latin typeface="Arial" pitchFamily="34" charset="0"/>
                <a:cs typeface="Arial" pitchFamily="34" charset="0"/>
              </a:rPr>
              <a:t>k</a:t>
            </a:r>
            <a:r>
              <a:rPr lang="en-US" b="1" dirty="0" smtClean="0">
                <a:latin typeface="Arial"/>
                <a:cs typeface="Arial"/>
              </a:rPr>
              <a:t>: a probability mass function (</a:t>
            </a:r>
            <a:r>
              <a:rPr lang="en-US" b="1" dirty="0" err="1" smtClean="0">
                <a:latin typeface="Arial"/>
                <a:cs typeface="Arial"/>
              </a:rPr>
              <a:t>pmf</a:t>
            </a:r>
            <a:r>
              <a:rPr lang="en-US" b="1" dirty="0" smtClean="0">
                <a:latin typeface="Arial"/>
                <a:cs typeface="Arial"/>
              </a:rPr>
              <a:t>).</a:t>
            </a:r>
            <a:endParaRPr lang="en-US" b="1" dirty="0" smtClean="0">
              <a:latin typeface="Arial" pitchFamily="34" charset="0"/>
              <a:cs typeface="Arial" pitchFamily="34" charset="0"/>
            </a:endParaRPr>
          </a:p>
          <a:p>
            <a:pPr marL="685800" lvl="1" indent="-228600">
              <a:spcAft>
                <a:spcPts val="1200"/>
              </a:spcAft>
              <a:buFont typeface="Wingdings" charset="2"/>
              <a:buChar char="§"/>
            </a:pPr>
            <a:r>
              <a:rPr lang="el-GR" b="1" dirty="0" smtClean="0">
                <a:latin typeface="Arial" pitchFamily="34" charset="0"/>
                <a:cs typeface="Arial" pitchFamily="34" charset="0"/>
              </a:rPr>
              <a:t>α</a:t>
            </a:r>
            <a:r>
              <a:rPr lang="en-US" b="1" dirty="0" smtClean="0">
                <a:latin typeface="Arial" pitchFamily="34" charset="0"/>
                <a:cs typeface="Arial" pitchFamily="34" charset="0"/>
              </a:rPr>
              <a:t>: a concentration parameter.</a:t>
            </a:r>
          </a:p>
          <a:p>
            <a:pPr marL="685800" lvl="1" indent="-228600">
              <a:spcAft>
                <a:spcPts val="1200"/>
              </a:spcAft>
              <a:buFont typeface="Wingdings" charset="2"/>
              <a:buChar char="§"/>
            </a:pPr>
            <a:r>
              <a:rPr lang="el-GR" b="1" dirty="0">
                <a:latin typeface="Arial" pitchFamily="34" charset="0"/>
                <a:cs typeface="Arial" pitchFamily="34" charset="0"/>
              </a:rPr>
              <a:t>α</a:t>
            </a:r>
            <a:r>
              <a:rPr lang="en-US" b="1" dirty="0" smtClean="0">
                <a:latin typeface="Arial" pitchFamily="34" charset="0"/>
                <a:cs typeface="Arial" pitchFamily="34" charset="0"/>
              </a:rPr>
              <a:t> can be interpreted as pseudo-observations.</a:t>
            </a:r>
          </a:p>
          <a:p>
            <a:pPr marL="685800" lvl="1" indent="-228600">
              <a:spcAft>
                <a:spcPts val="1200"/>
              </a:spcAft>
              <a:buFont typeface="Wingdings" charset="2"/>
              <a:buChar char="§"/>
            </a:pPr>
            <a:r>
              <a:rPr lang="en-US" b="1" dirty="0" smtClean="0">
                <a:latin typeface="Arial" pitchFamily="34" charset="0"/>
                <a:cs typeface="Arial" pitchFamily="34" charset="0"/>
              </a:rPr>
              <a:t>The total number of pseudo-observations is </a:t>
            </a:r>
            <a:r>
              <a:rPr lang="el-GR" b="1" dirty="0" smtClean="0">
                <a:latin typeface="Arial" pitchFamily="34" charset="0"/>
                <a:cs typeface="Arial" pitchFamily="34" charset="0"/>
              </a:rPr>
              <a:t>α</a:t>
            </a:r>
            <a:r>
              <a:rPr lang="en-US" b="1" baseline="-25000" dirty="0" smtClean="0">
                <a:latin typeface="Arial" pitchFamily="34" charset="0"/>
                <a:cs typeface="Arial" pitchFamily="34" charset="0"/>
              </a:rPr>
              <a:t>0</a:t>
            </a:r>
            <a:r>
              <a:rPr lang="en-US" b="1" dirty="0" smtClean="0">
                <a:latin typeface="Arial" pitchFamily="34" charset="0"/>
                <a:cs typeface="Arial" pitchFamily="34" charset="0"/>
              </a:rPr>
              <a:t>. </a:t>
            </a:r>
          </a:p>
          <a:p>
            <a:pPr marL="166688" indent="-166688">
              <a:spcAft>
                <a:spcPts val="1200"/>
              </a:spcAft>
              <a:buFont typeface="Arial"/>
              <a:buChar char="•"/>
            </a:pPr>
            <a:r>
              <a:rPr lang="en-US" sz="2400" b="1" dirty="0" smtClean="0">
                <a:latin typeface="Arial" pitchFamily="34" charset="0"/>
                <a:cs typeface="Arial" pitchFamily="34" charset="0"/>
              </a:rPr>
              <a:t>The Dirichlet Distribution is a conjugate prior for a multinomial distribution.</a:t>
            </a:r>
          </a:p>
        </p:txBody>
      </p:sp>
      <p:graphicFrame>
        <p:nvGraphicFramePr>
          <p:cNvPr id="5" name="Object 4"/>
          <p:cNvGraphicFramePr>
            <a:graphicFrameLocks noChangeAspect="1"/>
          </p:cNvGraphicFramePr>
          <p:nvPr>
            <p:extLst>
              <p:ext uri="{D42A27DB-BD31-4B8C-83A1-F6EECF244321}">
                <p14:modId xmlns:p14="http://schemas.microsoft.com/office/powerpoint/2010/main" val="2342646906"/>
              </p:ext>
            </p:extLst>
          </p:nvPr>
        </p:nvGraphicFramePr>
        <p:xfrm>
          <a:off x="3052763" y="946150"/>
          <a:ext cx="2663825" cy="757238"/>
        </p:xfrm>
        <a:graphic>
          <a:graphicData uri="http://schemas.openxmlformats.org/presentationml/2006/ole">
            <mc:AlternateContent xmlns:mc="http://schemas.openxmlformats.org/markup-compatibility/2006">
              <mc:Choice xmlns:v="urn:schemas-microsoft-com:vml" Requires="v">
                <p:oleObj spid="_x0000_s49517" name="Equation" r:id="rId3" imgW="1562040" imgH="444240" progId="Equation.DSMT4">
                  <p:embed/>
                </p:oleObj>
              </mc:Choice>
              <mc:Fallback>
                <p:oleObj name="Equation" r:id="rId3" imgW="1562040" imgH="444240" progId="Equation.DSMT4">
                  <p:embed/>
                  <p:pic>
                    <p:nvPicPr>
                      <p:cNvPr id="0" name="Object 10"/>
                      <p:cNvPicPr>
                        <a:picLocks noChangeAspect="1" noChangeArrowheads="1"/>
                      </p:cNvPicPr>
                      <p:nvPr/>
                    </p:nvPicPr>
                    <p:blipFill>
                      <a:blip r:embed="rId4"/>
                      <a:srcRect/>
                      <a:stretch>
                        <a:fillRect/>
                      </a:stretch>
                    </p:blipFill>
                    <p:spPr bwMode="auto">
                      <a:xfrm>
                        <a:off x="3052763" y="946150"/>
                        <a:ext cx="266382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79751686"/>
              </p:ext>
            </p:extLst>
          </p:nvPr>
        </p:nvGraphicFramePr>
        <p:xfrm>
          <a:off x="1855788" y="1908175"/>
          <a:ext cx="2055812" cy="444500"/>
        </p:xfrm>
        <a:graphic>
          <a:graphicData uri="http://schemas.openxmlformats.org/presentationml/2006/ole">
            <mc:AlternateContent xmlns:mc="http://schemas.openxmlformats.org/markup-compatibility/2006">
              <mc:Choice xmlns:v="urn:schemas-microsoft-com:vml" Requires="v">
                <p:oleObj spid="_x0000_s49518" name="Equation" r:id="rId5" imgW="1040948" imgH="228501" progId="Equation.3">
                  <p:embed/>
                </p:oleObj>
              </mc:Choice>
              <mc:Fallback>
                <p:oleObj name="Equation" r:id="rId5" imgW="1040948" imgH="228501"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5788" y="1908175"/>
                        <a:ext cx="205581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07235277"/>
              </p:ext>
            </p:extLst>
          </p:nvPr>
        </p:nvGraphicFramePr>
        <p:xfrm>
          <a:off x="2438400" y="2432050"/>
          <a:ext cx="777875" cy="450850"/>
        </p:xfrm>
        <a:graphic>
          <a:graphicData uri="http://schemas.openxmlformats.org/presentationml/2006/ole">
            <mc:AlternateContent xmlns:mc="http://schemas.openxmlformats.org/markup-compatibility/2006">
              <mc:Choice xmlns:v="urn:schemas-microsoft-com:vml" Requires="v">
                <p:oleObj spid="_x0000_s49519" name="Equation" r:id="rId7" imgW="393529" imgH="228501" progId="Equation.3">
                  <p:embed/>
                </p:oleObj>
              </mc:Choice>
              <mc:Fallback>
                <p:oleObj name="Equation" r:id="rId7" imgW="393529" imgH="228501"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2432050"/>
                        <a:ext cx="77787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413492113"/>
              </p:ext>
            </p:extLst>
          </p:nvPr>
        </p:nvGraphicFramePr>
        <p:xfrm>
          <a:off x="2174875" y="2944813"/>
          <a:ext cx="1304925" cy="576262"/>
        </p:xfrm>
        <a:graphic>
          <a:graphicData uri="http://schemas.openxmlformats.org/presentationml/2006/ole">
            <mc:AlternateContent xmlns:mc="http://schemas.openxmlformats.org/markup-compatibility/2006">
              <mc:Choice xmlns:v="urn:schemas-microsoft-com:vml" Requires="v">
                <p:oleObj spid="_x0000_s49520" name="Equation" r:id="rId9" imgW="660400" imgH="292100" progId="Equation.3">
                  <p:embed/>
                </p:oleObj>
              </mc:Choice>
              <mc:Fallback>
                <p:oleObj name="Equation" r:id="rId9" imgW="660400" imgH="2921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74875" y="2944813"/>
                        <a:ext cx="1304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486531639"/>
              </p:ext>
            </p:extLst>
          </p:nvPr>
        </p:nvGraphicFramePr>
        <p:xfrm>
          <a:off x="4764088" y="1895475"/>
          <a:ext cx="2195512" cy="444500"/>
        </p:xfrm>
        <a:graphic>
          <a:graphicData uri="http://schemas.openxmlformats.org/presentationml/2006/ole">
            <mc:AlternateContent xmlns:mc="http://schemas.openxmlformats.org/markup-compatibility/2006">
              <mc:Choice xmlns:v="urn:schemas-microsoft-com:vml" Requires="v">
                <p:oleObj spid="_x0000_s49521" name="Equation" r:id="rId11" imgW="1117600" imgH="228600" progId="Equation.3">
                  <p:embed/>
                </p:oleObj>
              </mc:Choice>
              <mc:Fallback>
                <p:oleObj name="Equation" r:id="rId11" imgW="1117600" imgH="22860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64088" y="1895475"/>
                        <a:ext cx="219551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763200096"/>
              </p:ext>
            </p:extLst>
          </p:nvPr>
        </p:nvGraphicFramePr>
        <p:xfrm>
          <a:off x="5486400" y="2401888"/>
          <a:ext cx="803275" cy="450850"/>
        </p:xfrm>
        <a:graphic>
          <a:graphicData uri="http://schemas.openxmlformats.org/presentationml/2006/ole">
            <mc:AlternateContent xmlns:mc="http://schemas.openxmlformats.org/markup-compatibility/2006">
              <mc:Choice xmlns:v="urn:schemas-microsoft-com:vml" Requires="v">
                <p:oleObj spid="_x0000_s49522" name="Equation" r:id="rId13" imgW="406048" imgH="228402" progId="Equation.3">
                  <p:embed/>
                </p:oleObj>
              </mc:Choice>
              <mc:Fallback>
                <p:oleObj name="Equation" r:id="rId13" imgW="406048" imgH="228402" progId="Equation.3">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6400" y="2401888"/>
                        <a:ext cx="80327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182853887"/>
              </p:ext>
            </p:extLst>
          </p:nvPr>
        </p:nvGraphicFramePr>
        <p:xfrm>
          <a:off x="5110163" y="2895600"/>
          <a:ext cx="1555750" cy="576263"/>
        </p:xfrm>
        <a:graphic>
          <a:graphicData uri="http://schemas.openxmlformats.org/presentationml/2006/ole">
            <mc:AlternateContent xmlns:mc="http://schemas.openxmlformats.org/markup-compatibility/2006">
              <mc:Choice xmlns:v="urn:schemas-microsoft-com:vml" Requires="v">
                <p:oleObj spid="_x0000_s49523" name="Equation" r:id="rId15" imgW="787058" imgH="291973" progId="Equation.DSMT4">
                  <p:embed/>
                </p:oleObj>
              </mc:Choice>
              <mc:Fallback>
                <p:oleObj name="Equation" r:id="rId15" imgW="787058" imgH="291973" progId="Equation.DSMT4">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10163" y="2895600"/>
                        <a:ext cx="15557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673100" y="5874806"/>
            <a:ext cx="8826500" cy="369332"/>
          </a:xfrm>
          <a:prstGeom prst="rect">
            <a:avLst/>
          </a:prstGeom>
          <a:solidFill>
            <a:srgbClr val="FFFF00"/>
          </a:solidFill>
        </p:spPr>
        <p:txBody>
          <a:bodyPr wrap="square" rtlCol="0">
            <a:spAutoFit/>
          </a:bodyPr>
          <a:lstStyle/>
          <a:p>
            <a:r>
              <a:rPr lang="en-US" b="1" dirty="0" smtClean="0"/>
              <a:t>The term pseudo-observations needs a definition.</a:t>
            </a:r>
            <a:endParaRPr lang="en-US" b="1" dirty="0"/>
          </a:p>
        </p:txBody>
      </p:sp>
    </p:spTree>
    <p:extLst>
      <p:ext uri="{BB962C8B-B14F-4D97-AF65-F5344CB8AC3E}">
        <p14:creationId xmlns:p14="http://schemas.microsoft.com/office/powerpoint/2010/main" val="12492531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Dirichlet </a:t>
            </a:r>
            <a:r>
              <a:rPr lang="en-US" dirty="0" smtClean="0"/>
              <a:t>Distributions – What is the point here?</a:t>
            </a:r>
            <a:endParaRPr lang="en-US" dirty="0"/>
          </a:p>
        </p:txBody>
      </p:sp>
      <p:pic>
        <p:nvPicPr>
          <p:cNvPr id="3" name="Picture 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801" y="673585"/>
            <a:ext cx="6949999" cy="5721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73100" y="5874806"/>
            <a:ext cx="8826500" cy="646331"/>
          </a:xfrm>
          <a:prstGeom prst="rect">
            <a:avLst/>
          </a:prstGeom>
          <a:solidFill>
            <a:srgbClr val="FFFF00"/>
          </a:solidFill>
        </p:spPr>
        <p:txBody>
          <a:bodyPr wrap="square" rtlCol="0">
            <a:spAutoFit/>
          </a:bodyPr>
          <a:lstStyle/>
          <a:p>
            <a:r>
              <a:rPr lang="en-US" b="1" dirty="0" smtClean="0"/>
              <a:t>Not sure this slide is essential. What point are you trying to make with this? Might be useful to write out a few of those points.</a:t>
            </a:r>
            <a:endParaRPr lang="en-US" b="1" dirty="0"/>
          </a:p>
        </p:txBody>
      </p:sp>
    </p:spTree>
    <p:extLst>
      <p:ext uri="{BB962C8B-B14F-4D97-AF65-F5344CB8AC3E}">
        <p14:creationId xmlns:p14="http://schemas.microsoft.com/office/powerpoint/2010/main" val="640250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Dirichlet </a:t>
            </a:r>
            <a:r>
              <a:rPr lang="en-US" dirty="0" smtClean="0"/>
              <a:t>Processes – Infinite Sequence of Random Variables? </a:t>
            </a:r>
            <a:endParaRPr lang="en-US" dirty="0"/>
          </a:p>
        </p:txBody>
      </p:sp>
      <p:sp>
        <p:nvSpPr>
          <p:cNvPr id="3" name="TextBox 2"/>
          <p:cNvSpPr txBox="1"/>
          <p:nvPr/>
        </p:nvSpPr>
        <p:spPr>
          <a:xfrm>
            <a:off x="191525" y="795096"/>
            <a:ext cx="8640270" cy="369332"/>
          </a:xfrm>
          <a:prstGeom prst="rect">
            <a:avLst/>
          </a:prstGeom>
          <a:noFill/>
        </p:spPr>
        <p:txBody>
          <a:bodyPr wrap="square" lIns="0" tIns="0" rIns="0" bIns="0" rtlCol="0">
            <a:spAutoFit/>
          </a:bodyPr>
          <a:lstStyle/>
          <a:p>
            <a:pPr marL="228600" indent="-228600">
              <a:buFont typeface="Arial"/>
              <a:buChar char="•"/>
            </a:pPr>
            <a:r>
              <a:rPr lang="en-US" sz="2400" b="1" dirty="0">
                <a:latin typeface="Arial"/>
                <a:cs typeface="Arial"/>
              </a:rPr>
              <a:t>a</a:t>
            </a:r>
            <a:r>
              <a:rPr lang="en-US" sz="2400" b="1" dirty="0" smtClean="0">
                <a:latin typeface="Arial"/>
                <a:cs typeface="Arial"/>
              </a:rPr>
              <a:t> </a:t>
            </a:r>
            <a:r>
              <a:rPr lang="en-US" sz="2400" b="1" dirty="0" smtClean="0">
                <a:latin typeface="Arial"/>
                <a:cs typeface="Arial"/>
              </a:rPr>
              <a:t>Dirichlet distribution split infinitely many </a:t>
            </a:r>
            <a:r>
              <a:rPr lang="en-US" sz="2400" b="1" dirty="0" smtClean="0">
                <a:latin typeface="Arial"/>
                <a:cs typeface="Arial"/>
              </a:rPr>
              <a:t>times:</a:t>
            </a:r>
            <a:endParaRPr lang="en-US" sz="2400" b="1" dirty="0" smtClean="0">
              <a:latin typeface="Arial"/>
              <a:cs typeface="Aria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466221125"/>
              </p:ext>
            </p:extLst>
          </p:nvPr>
        </p:nvGraphicFramePr>
        <p:xfrm>
          <a:off x="1649413" y="1882775"/>
          <a:ext cx="2795587" cy="400050"/>
        </p:xfrm>
        <a:graphic>
          <a:graphicData uri="http://schemas.openxmlformats.org/presentationml/2006/ole">
            <mc:AlternateContent xmlns:mc="http://schemas.openxmlformats.org/markup-compatibility/2006">
              <mc:Choice xmlns:v="urn:schemas-microsoft-com:vml" Requires="v">
                <p:oleObj spid="_x0000_s52431" name="Equation" r:id="rId3" imgW="1333440" imgH="190440" progId="Equation.DSMT4">
                  <p:embed/>
                </p:oleObj>
              </mc:Choice>
              <mc:Fallback>
                <p:oleObj name="Equation" r:id="rId3" imgW="1333440" imgH="190440" progId="Equation.DSMT4">
                  <p:embed/>
                  <p:pic>
                    <p:nvPicPr>
                      <p:cNvPr id="0" name=""/>
                      <p:cNvPicPr>
                        <a:picLocks noChangeAspect="1" noChangeArrowheads="1"/>
                      </p:cNvPicPr>
                      <p:nvPr/>
                    </p:nvPicPr>
                    <p:blipFill>
                      <a:blip r:embed="rId4"/>
                      <a:srcRect/>
                      <a:stretch>
                        <a:fillRect/>
                      </a:stretch>
                    </p:blipFill>
                    <p:spPr bwMode="auto">
                      <a:xfrm>
                        <a:off x="1649413" y="1882775"/>
                        <a:ext cx="2795587"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11"/>
          <p:cNvGraphicFramePr>
            <a:graphicFrameLocks noChangeAspect="1"/>
          </p:cNvGraphicFramePr>
          <p:nvPr>
            <p:extLst>
              <p:ext uri="{D42A27DB-BD31-4B8C-83A1-F6EECF244321}">
                <p14:modId xmlns:p14="http://schemas.microsoft.com/office/powerpoint/2010/main" val="4008098961"/>
              </p:ext>
            </p:extLst>
          </p:nvPr>
        </p:nvGraphicFramePr>
        <p:xfrm>
          <a:off x="2325688" y="1444625"/>
          <a:ext cx="1223962" cy="398463"/>
        </p:xfrm>
        <a:graphic>
          <a:graphicData uri="http://schemas.openxmlformats.org/presentationml/2006/ole">
            <mc:AlternateContent xmlns:mc="http://schemas.openxmlformats.org/markup-compatibility/2006">
              <mc:Choice xmlns:v="urn:schemas-microsoft-com:vml" Requires="v">
                <p:oleObj spid="_x0000_s52432" name="Equation" r:id="rId5" imgW="583920" imgH="190440" progId="Equation.DSMT4">
                  <p:embed/>
                </p:oleObj>
              </mc:Choice>
              <mc:Fallback>
                <p:oleObj name="Equation" r:id="rId5" imgW="583920" imgH="190440" progId="Equation.DSMT4">
                  <p:embed/>
                  <p:pic>
                    <p:nvPicPr>
                      <p:cNvPr id="0" name=""/>
                      <p:cNvPicPr>
                        <a:picLocks noChangeAspect="1" noChangeArrowheads="1"/>
                      </p:cNvPicPr>
                      <p:nvPr/>
                    </p:nvPicPr>
                    <p:blipFill>
                      <a:blip r:embed="rId6"/>
                      <a:srcRect/>
                      <a:stretch>
                        <a:fillRect/>
                      </a:stretch>
                    </p:blipFill>
                    <p:spPr bwMode="auto">
                      <a:xfrm>
                        <a:off x="2325688" y="1444625"/>
                        <a:ext cx="1223962" cy="398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9" name="Object 12"/>
          <p:cNvGraphicFramePr>
            <a:graphicFrameLocks noChangeAspect="1"/>
          </p:cNvGraphicFramePr>
          <p:nvPr>
            <p:extLst>
              <p:ext uri="{D42A27DB-BD31-4B8C-83A1-F6EECF244321}">
                <p14:modId xmlns:p14="http://schemas.microsoft.com/office/powerpoint/2010/main" val="1213109849"/>
              </p:ext>
            </p:extLst>
          </p:nvPr>
        </p:nvGraphicFramePr>
        <p:xfrm>
          <a:off x="538163" y="2266950"/>
          <a:ext cx="5192712" cy="957263"/>
        </p:xfrm>
        <a:graphic>
          <a:graphicData uri="http://schemas.openxmlformats.org/presentationml/2006/ole">
            <mc:AlternateContent xmlns:mc="http://schemas.openxmlformats.org/markup-compatibility/2006">
              <mc:Choice xmlns:v="urn:schemas-microsoft-com:vml" Requires="v">
                <p:oleObj spid="_x0000_s52433" name="Equation" r:id="rId7" imgW="2476500" imgH="457200" progId="Equation.DSMT4">
                  <p:embed/>
                </p:oleObj>
              </mc:Choice>
              <mc:Fallback>
                <p:oleObj name="Equation" r:id="rId7" imgW="2476500" imgH="457200" progId="Equation.DSMT4">
                  <p:embed/>
                  <p:pic>
                    <p:nvPicPr>
                      <p:cNvPr id="0" name=""/>
                      <p:cNvPicPr>
                        <a:picLocks noChangeAspect="1" noChangeArrowheads="1"/>
                      </p:cNvPicPr>
                      <p:nvPr/>
                    </p:nvPicPr>
                    <p:blipFill>
                      <a:blip r:embed="rId8"/>
                      <a:srcRect/>
                      <a:stretch>
                        <a:fillRect/>
                      </a:stretch>
                    </p:blipFill>
                    <p:spPr bwMode="auto">
                      <a:xfrm>
                        <a:off x="538163" y="2266950"/>
                        <a:ext cx="5192712" cy="957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3"/>
          <p:cNvGraphicFramePr>
            <a:graphicFrameLocks noChangeAspect="1"/>
          </p:cNvGraphicFramePr>
          <p:nvPr>
            <p:extLst>
              <p:ext uri="{D42A27DB-BD31-4B8C-83A1-F6EECF244321}">
                <p14:modId xmlns:p14="http://schemas.microsoft.com/office/powerpoint/2010/main" val="3975801410"/>
              </p:ext>
            </p:extLst>
          </p:nvPr>
        </p:nvGraphicFramePr>
        <p:xfrm>
          <a:off x="6718300" y="2252663"/>
          <a:ext cx="1536700" cy="450850"/>
        </p:xfrm>
        <a:graphic>
          <a:graphicData uri="http://schemas.openxmlformats.org/presentationml/2006/ole">
            <mc:AlternateContent xmlns:mc="http://schemas.openxmlformats.org/markup-compatibility/2006">
              <mc:Choice xmlns:v="urn:schemas-microsoft-com:vml" Requires="v">
                <p:oleObj spid="_x0000_s52434" name="Equation" r:id="rId9" imgW="647640" imgH="190440" progId="Equation.DSMT4">
                  <p:embed/>
                </p:oleObj>
              </mc:Choice>
              <mc:Fallback>
                <p:oleObj name="Equation" r:id="rId9" imgW="647640" imgH="190440" progId="Equation.DSMT4">
                  <p:embed/>
                  <p:pic>
                    <p:nvPicPr>
                      <p:cNvPr id="0" name=""/>
                      <p:cNvPicPr>
                        <a:picLocks noChangeAspect="1" noChangeArrowheads="1"/>
                      </p:cNvPicPr>
                      <p:nvPr/>
                    </p:nvPicPr>
                    <p:blipFill>
                      <a:blip r:embed="rId10"/>
                      <a:srcRect/>
                      <a:stretch>
                        <a:fillRect/>
                      </a:stretch>
                    </p:blipFill>
                    <p:spPr bwMode="auto">
                      <a:xfrm>
                        <a:off x="6718300" y="2252663"/>
                        <a:ext cx="15367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11" name="Object 14"/>
          <p:cNvGraphicFramePr>
            <a:graphicFrameLocks noChangeAspect="1"/>
          </p:cNvGraphicFramePr>
          <p:nvPr>
            <p:extLst>
              <p:ext uri="{D42A27DB-BD31-4B8C-83A1-F6EECF244321}">
                <p14:modId xmlns:p14="http://schemas.microsoft.com/office/powerpoint/2010/main" val="561285539"/>
              </p:ext>
            </p:extLst>
          </p:nvPr>
        </p:nvGraphicFramePr>
        <p:xfrm>
          <a:off x="6870700" y="1751013"/>
          <a:ext cx="1265238" cy="452437"/>
        </p:xfrm>
        <a:graphic>
          <a:graphicData uri="http://schemas.openxmlformats.org/presentationml/2006/ole">
            <mc:AlternateContent xmlns:mc="http://schemas.openxmlformats.org/markup-compatibility/2006">
              <mc:Choice xmlns:v="urn:schemas-microsoft-com:vml" Requires="v">
                <p:oleObj spid="_x0000_s52435" name="Equation" r:id="rId11" imgW="533160" imgH="190440" progId="Equation.DSMT4">
                  <p:embed/>
                </p:oleObj>
              </mc:Choice>
              <mc:Fallback>
                <p:oleObj name="Equation" r:id="rId11" imgW="533160" imgH="190440" progId="Equation.DSMT4">
                  <p:embed/>
                  <p:pic>
                    <p:nvPicPr>
                      <p:cNvPr id="0" name=""/>
                      <p:cNvPicPr>
                        <a:picLocks noChangeAspect="1" noChangeArrowheads="1"/>
                      </p:cNvPicPr>
                      <p:nvPr/>
                    </p:nvPicPr>
                    <p:blipFill>
                      <a:blip r:embed="rId12"/>
                      <a:srcRect/>
                      <a:stretch>
                        <a:fillRect/>
                      </a:stretch>
                    </p:blipFill>
                    <p:spPr bwMode="auto">
                      <a:xfrm>
                        <a:off x="6870700" y="1751013"/>
                        <a:ext cx="1265238" cy="45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cxnSp>
        <p:nvCxnSpPr>
          <p:cNvPr id="12" name="Straight Arrow Connector 11"/>
          <p:cNvCxnSpPr/>
          <p:nvPr/>
        </p:nvCxnSpPr>
        <p:spPr>
          <a:xfrm flipH="1" flipV="1">
            <a:off x="972553" y="4133967"/>
            <a:ext cx="16042" cy="214702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988595" y="6280995"/>
            <a:ext cx="2695073"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Elbow Connector 13"/>
          <p:cNvCxnSpPr/>
          <p:nvPr/>
        </p:nvCxnSpPr>
        <p:spPr>
          <a:xfrm>
            <a:off x="988595" y="5695458"/>
            <a:ext cx="2194560" cy="585537"/>
          </a:xfrm>
          <a:prstGeom prst="bentConnector3">
            <a:avLst>
              <a:gd name="adj1" fmla="val 100735"/>
            </a:avLst>
          </a:prstGeom>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2101917" y="5374617"/>
            <a:ext cx="1097280" cy="89996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2</a:t>
            </a:r>
            <a:endParaRPr lang="en-US" baseline="-25000" dirty="0"/>
          </a:p>
        </p:txBody>
      </p:sp>
      <p:sp>
        <p:nvSpPr>
          <p:cNvPr id="16" name="Rectangle 15"/>
          <p:cNvSpPr/>
          <p:nvPr/>
        </p:nvSpPr>
        <p:spPr>
          <a:xfrm>
            <a:off x="988595" y="5920049"/>
            <a:ext cx="1097280" cy="35453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1</a:t>
            </a:r>
            <a:endParaRPr lang="en-US" baseline="-25000" dirty="0"/>
          </a:p>
        </p:txBody>
      </p:sp>
      <p:sp>
        <p:nvSpPr>
          <p:cNvPr id="17" name="Rectangle 16"/>
          <p:cNvSpPr/>
          <p:nvPr/>
        </p:nvSpPr>
        <p:spPr>
          <a:xfrm>
            <a:off x="2109939" y="5639311"/>
            <a:ext cx="548640" cy="64008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21</a:t>
            </a:r>
            <a:endParaRPr lang="en-US" baseline="-25000" dirty="0"/>
          </a:p>
        </p:txBody>
      </p:sp>
      <p:sp>
        <p:nvSpPr>
          <p:cNvPr id="18" name="Rectangle 17"/>
          <p:cNvSpPr/>
          <p:nvPr/>
        </p:nvSpPr>
        <p:spPr>
          <a:xfrm>
            <a:off x="980575" y="5831815"/>
            <a:ext cx="548640" cy="4572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11</a:t>
            </a:r>
            <a:endParaRPr lang="en-US" baseline="-25000" dirty="0"/>
          </a:p>
        </p:txBody>
      </p:sp>
      <p:sp>
        <p:nvSpPr>
          <p:cNvPr id="19" name="Rectangle 18"/>
          <p:cNvSpPr/>
          <p:nvPr/>
        </p:nvSpPr>
        <p:spPr>
          <a:xfrm>
            <a:off x="2679431" y="5085863"/>
            <a:ext cx="548640" cy="118872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22</a:t>
            </a:r>
            <a:endParaRPr lang="en-US" baseline="-25000" dirty="0"/>
          </a:p>
        </p:txBody>
      </p:sp>
      <p:sp>
        <p:nvSpPr>
          <p:cNvPr id="20" name="Rectangle 19"/>
          <p:cNvSpPr/>
          <p:nvPr/>
        </p:nvSpPr>
        <p:spPr>
          <a:xfrm>
            <a:off x="1534025" y="6000261"/>
            <a:ext cx="548640" cy="27432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12</a:t>
            </a:r>
            <a:endParaRPr lang="en-US" baseline="-25000" dirty="0"/>
          </a:p>
        </p:txBody>
      </p:sp>
      <p:sp>
        <p:nvSpPr>
          <p:cNvPr id="21" name="Rectangle 20"/>
          <p:cNvSpPr/>
          <p:nvPr/>
        </p:nvSpPr>
        <p:spPr>
          <a:xfrm>
            <a:off x="2124375" y="5266333"/>
            <a:ext cx="274320" cy="10058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2" name="Rectangle 21"/>
          <p:cNvSpPr/>
          <p:nvPr/>
        </p:nvSpPr>
        <p:spPr>
          <a:xfrm>
            <a:off x="962927" y="6180727"/>
            <a:ext cx="274320" cy="914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3" name="Rectangle 22"/>
          <p:cNvSpPr/>
          <p:nvPr/>
        </p:nvSpPr>
        <p:spPr>
          <a:xfrm>
            <a:off x="2693867" y="4440171"/>
            <a:ext cx="274320" cy="18288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4" name="Rectangle 23"/>
          <p:cNvSpPr/>
          <p:nvPr/>
        </p:nvSpPr>
        <p:spPr>
          <a:xfrm>
            <a:off x="1548461" y="6044375"/>
            <a:ext cx="274320" cy="2286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5" name="Rectangle 24"/>
          <p:cNvSpPr/>
          <p:nvPr/>
        </p:nvSpPr>
        <p:spPr>
          <a:xfrm>
            <a:off x="1259705" y="5450817"/>
            <a:ext cx="274320" cy="82296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6" name="Rectangle 25"/>
          <p:cNvSpPr/>
          <p:nvPr/>
        </p:nvSpPr>
        <p:spPr>
          <a:xfrm>
            <a:off x="1829197" y="6228859"/>
            <a:ext cx="274320" cy="4572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7" name="Rectangle 26"/>
          <p:cNvSpPr/>
          <p:nvPr/>
        </p:nvSpPr>
        <p:spPr>
          <a:xfrm>
            <a:off x="2405111" y="5996245"/>
            <a:ext cx="274320" cy="27432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8" name="Rectangle 27"/>
          <p:cNvSpPr/>
          <p:nvPr/>
        </p:nvSpPr>
        <p:spPr>
          <a:xfrm>
            <a:off x="2990645" y="5715511"/>
            <a:ext cx="27432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9" name="Right Arrow 28"/>
          <p:cNvSpPr/>
          <p:nvPr/>
        </p:nvSpPr>
        <p:spPr>
          <a:xfrm>
            <a:off x="4108414" y="5374617"/>
            <a:ext cx="1013438" cy="26469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0" name="Straight Arrow Connector 29"/>
          <p:cNvCxnSpPr/>
          <p:nvPr/>
        </p:nvCxnSpPr>
        <p:spPr>
          <a:xfrm flipH="1" flipV="1">
            <a:off x="5448300" y="4128341"/>
            <a:ext cx="16042" cy="214702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5464342" y="6261721"/>
            <a:ext cx="2695073"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flipV="1">
            <a:off x="5710766" y="4427597"/>
            <a:ext cx="16042" cy="1840824"/>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flipV="1">
            <a:off x="7214491" y="5624047"/>
            <a:ext cx="16042" cy="621632"/>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flipV="1">
            <a:off x="6811878" y="5729600"/>
            <a:ext cx="6867" cy="499263"/>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flipV="1">
            <a:off x="6418738" y="5207481"/>
            <a:ext cx="16042" cy="104423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6070602" y="6158675"/>
            <a:ext cx="0" cy="84228"/>
          </a:xfrm>
          <a:prstGeom prst="line">
            <a:avLst/>
          </a:prstGeom>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94949" y="3356483"/>
            <a:ext cx="8640270" cy="369332"/>
          </a:xfrm>
          <a:prstGeom prst="rect">
            <a:avLst/>
          </a:prstGeom>
          <a:noFill/>
        </p:spPr>
        <p:txBody>
          <a:bodyPr wrap="square" lIns="0" tIns="0" rIns="0" bIns="0" rtlCol="0">
            <a:spAutoFit/>
          </a:bodyPr>
          <a:lstStyle/>
          <a:p>
            <a:pPr marL="228600" indent="-228600">
              <a:buFont typeface="Arial"/>
              <a:buChar char="•"/>
            </a:pPr>
            <a:r>
              <a:rPr lang="en-US" sz="2400" b="1" dirty="0" smtClean="0">
                <a:latin typeface="Arial"/>
                <a:cs typeface="Arial"/>
              </a:rPr>
              <a:t>A </a:t>
            </a:r>
            <a:r>
              <a:rPr lang="en-US" sz="2400" b="1" dirty="0" smtClean="0">
                <a:latin typeface="Arial"/>
                <a:cs typeface="Arial"/>
              </a:rPr>
              <a:t>discrete </a:t>
            </a:r>
            <a:r>
              <a:rPr lang="en-US" sz="2400" b="1" dirty="0" smtClean="0">
                <a:latin typeface="Arial"/>
                <a:cs typeface="Arial"/>
              </a:rPr>
              <a:t>distribution with </a:t>
            </a:r>
            <a:r>
              <a:rPr lang="en-US" sz="2400" b="1" dirty="0" smtClean="0">
                <a:latin typeface="Arial"/>
                <a:cs typeface="Arial"/>
              </a:rPr>
              <a:t>an infinite </a:t>
            </a:r>
            <a:r>
              <a:rPr lang="en-US" sz="2400" b="1" dirty="0" smtClean="0">
                <a:latin typeface="Arial"/>
                <a:cs typeface="Arial"/>
              </a:rPr>
              <a:t>number of atoms. </a:t>
            </a:r>
          </a:p>
        </p:txBody>
      </p:sp>
      <p:graphicFrame>
        <p:nvGraphicFramePr>
          <p:cNvPr id="38" name="Object 37"/>
          <p:cNvGraphicFramePr>
            <a:graphicFrameLocks noChangeAspect="1"/>
          </p:cNvGraphicFramePr>
          <p:nvPr>
            <p:extLst>
              <p:ext uri="{D42A27DB-BD31-4B8C-83A1-F6EECF244321}">
                <p14:modId xmlns:p14="http://schemas.microsoft.com/office/powerpoint/2010/main" val="971103765"/>
              </p:ext>
            </p:extLst>
          </p:nvPr>
        </p:nvGraphicFramePr>
        <p:xfrm>
          <a:off x="6426759" y="4245326"/>
          <a:ext cx="1749720" cy="635115"/>
        </p:xfrm>
        <a:graphic>
          <a:graphicData uri="http://schemas.openxmlformats.org/presentationml/2006/ole">
            <mc:AlternateContent xmlns:mc="http://schemas.openxmlformats.org/markup-compatibility/2006">
              <mc:Choice xmlns:v="urn:schemas-microsoft-com:vml" Requires="v">
                <p:oleObj spid="_x0000_s52436" name="Equation" r:id="rId13" imgW="1091880" imgH="393480" progId="Equation.DSMT4">
                  <p:embed/>
                </p:oleObj>
              </mc:Choice>
              <mc:Fallback>
                <p:oleObj name="Equation" r:id="rId13" imgW="1091880" imgH="393480" progId="Equation.DSMT4">
                  <p:embed/>
                  <p:pic>
                    <p:nvPicPr>
                      <p:cNvPr id="0" name=""/>
                      <p:cNvPicPr/>
                      <p:nvPr/>
                    </p:nvPicPr>
                    <p:blipFill>
                      <a:blip r:embed="rId14"/>
                      <a:stretch>
                        <a:fillRect/>
                      </a:stretch>
                    </p:blipFill>
                    <p:spPr>
                      <a:xfrm>
                        <a:off x="6426759" y="4245326"/>
                        <a:ext cx="1749720" cy="635115"/>
                      </a:xfrm>
                      <a:prstGeom prst="rect">
                        <a:avLst/>
                      </a:prstGeom>
                    </p:spPr>
                  </p:pic>
                </p:oleObj>
              </mc:Fallback>
            </mc:AlternateContent>
          </a:graphicData>
        </a:graphic>
      </p:graphicFrame>
      <p:cxnSp>
        <p:nvCxnSpPr>
          <p:cNvPr id="39" name="Straight Connector 38"/>
          <p:cNvCxnSpPr/>
          <p:nvPr/>
        </p:nvCxnSpPr>
        <p:spPr>
          <a:xfrm flipV="1">
            <a:off x="7601450" y="6000261"/>
            <a:ext cx="0" cy="231266"/>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4" name="Object 3"/>
          <p:cNvGraphicFramePr>
            <a:graphicFrameLocks noChangeAspect="1"/>
          </p:cNvGraphicFramePr>
          <p:nvPr>
            <p:extLst>
              <p:ext uri="{D42A27DB-BD31-4B8C-83A1-F6EECF244321}">
                <p14:modId xmlns:p14="http://schemas.microsoft.com/office/powerpoint/2010/main" val="2181450664"/>
              </p:ext>
            </p:extLst>
          </p:nvPr>
        </p:nvGraphicFramePr>
        <p:xfrm>
          <a:off x="6434138" y="3943701"/>
          <a:ext cx="1639887" cy="301625"/>
        </p:xfrm>
        <a:graphic>
          <a:graphicData uri="http://schemas.openxmlformats.org/presentationml/2006/ole">
            <mc:AlternateContent xmlns:mc="http://schemas.openxmlformats.org/markup-compatibility/2006">
              <mc:Choice xmlns:v="urn:schemas-microsoft-com:vml" Requires="v">
                <p:oleObj spid="_x0000_s52437" name="Equation" r:id="rId15" imgW="787320" imgH="190440" progId="Equation.DSMT4">
                  <p:embed/>
                </p:oleObj>
              </mc:Choice>
              <mc:Fallback>
                <p:oleObj name="Equation" r:id="rId15" imgW="787320" imgH="190440" progId="Equation.DSMT4">
                  <p:embed/>
                  <p:pic>
                    <p:nvPicPr>
                      <p:cNvPr id="0" name="Object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34138" y="3943701"/>
                        <a:ext cx="163988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962259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linds(horizontal)">
                                      <p:cBhvr>
                                        <p:cTn id="29" dur="500"/>
                                        <p:tgtEl>
                                          <p:spTgt spid="17"/>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linds(horizont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linds(horizontal)">
                                      <p:cBhvr>
                                        <p:cTn id="40" dur="500"/>
                                        <p:tgtEl>
                                          <p:spTgt spid="2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linds(horizontal)">
                                      <p:cBhvr>
                                        <p:cTn id="43" dur="500"/>
                                        <p:tgtEl>
                                          <p:spTgt spid="23"/>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linds(horizontal)">
                                      <p:cBhvr>
                                        <p:cTn id="46" dur="500"/>
                                        <p:tgtEl>
                                          <p:spTgt spid="2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linds(horizontal)">
                                      <p:cBhvr>
                                        <p:cTn id="49" dur="500"/>
                                        <p:tgtEl>
                                          <p:spTgt spid="21"/>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linds(horizontal)">
                                      <p:cBhvr>
                                        <p:cTn id="52" dur="500"/>
                                        <p:tgtEl>
                                          <p:spTgt spid="26"/>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linds(horizontal)">
                                      <p:cBhvr>
                                        <p:cTn id="55" dur="500"/>
                                        <p:tgtEl>
                                          <p:spTgt spid="24"/>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blinds(horizontal)">
                                      <p:cBhvr>
                                        <p:cTn id="58" dur="500"/>
                                        <p:tgtEl>
                                          <p:spTgt spid="25"/>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linds(horizontal)">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blinds(horizontal)">
                                      <p:cBhvr>
                                        <p:cTn id="66" dur="500"/>
                                        <p:tgtEl>
                                          <p:spTgt spid="31"/>
                                        </p:tgtEl>
                                      </p:cBhvr>
                                    </p:animEffect>
                                  </p:childTnLst>
                                </p:cTn>
                              </p:par>
                              <p:par>
                                <p:cTn id="67" presetID="3" presetClass="entr" presetSubtype="10"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blinds(horizontal)">
                                      <p:cBhvr>
                                        <p:cTn id="69" dur="500"/>
                                        <p:tgtEl>
                                          <p:spTgt spid="30"/>
                                        </p:tgtEl>
                                      </p:cBhvr>
                                    </p:animEffect>
                                  </p:childTnLst>
                                </p:cTn>
                              </p:par>
                              <p:par>
                                <p:cTn id="70" presetID="3" presetClass="entr" presetSubtype="10" fill="hold"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blinds(horizontal)">
                                      <p:cBhvr>
                                        <p:cTn id="72" dur="500"/>
                                        <p:tgtEl>
                                          <p:spTgt spid="32"/>
                                        </p:tgtEl>
                                      </p:cBhvr>
                                    </p:animEffect>
                                  </p:childTnLst>
                                </p:cTn>
                              </p:par>
                              <p:par>
                                <p:cTn id="73" presetID="3" presetClass="entr" presetSubtype="10" fill="hold"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blinds(horizontal)">
                                      <p:cBhvr>
                                        <p:cTn id="75" dur="500"/>
                                        <p:tgtEl>
                                          <p:spTgt spid="33"/>
                                        </p:tgtEl>
                                      </p:cBhvr>
                                    </p:animEffect>
                                  </p:childTnLst>
                                </p:cTn>
                              </p:par>
                              <p:par>
                                <p:cTn id="76" presetID="3" presetClass="entr" presetSubtype="10" fill="hold"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blinds(horizontal)">
                                      <p:cBhvr>
                                        <p:cTn id="78" dur="500"/>
                                        <p:tgtEl>
                                          <p:spTgt spid="34"/>
                                        </p:tgtEl>
                                      </p:cBhvr>
                                    </p:animEffect>
                                  </p:childTnLst>
                                </p:cTn>
                              </p:par>
                              <p:par>
                                <p:cTn id="79" presetID="3" presetClass="entr" presetSubtype="10" fill="hold"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blinds(horizontal)">
                                      <p:cBhvr>
                                        <p:cTn id="81" dur="500"/>
                                        <p:tgtEl>
                                          <p:spTgt spid="35"/>
                                        </p:tgtEl>
                                      </p:cBhvr>
                                    </p:animEffect>
                                  </p:childTnLst>
                                </p:cTn>
                              </p:par>
                              <p:par>
                                <p:cTn id="82" presetID="3" presetClass="entr" presetSubtype="10" fill="hold" nodeType="with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blinds(horizontal)">
                                      <p:cBhvr>
                                        <p:cTn id="84" dur="500"/>
                                        <p:tgtEl>
                                          <p:spTgt spid="36"/>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blinds(horizontal)">
                                      <p:cBhvr>
                                        <p:cTn id="87" dur="500"/>
                                        <p:tgtEl>
                                          <p:spTgt spid="29"/>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blinds(horizontal)">
                                      <p:cBhvr>
                                        <p:cTn id="90" dur="500"/>
                                        <p:tgtEl>
                                          <p:spTgt spid="3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500"/>
                                        <p:tgtEl>
                                          <p:spTgt spid="38"/>
                                        </p:tgtEl>
                                      </p:cBhvr>
                                    </p:animEffect>
                                  </p:childTnLst>
                                </p:cTn>
                              </p:par>
                              <p:par>
                                <p:cTn id="96" presetID="3" presetClass="entr" presetSubtype="10" fill="hold" nodeType="with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blinds(horizontal)">
                                      <p:cBhvr>
                                        <p:cTn id="98" dur="500"/>
                                        <p:tgtEl>
                                          <p:spTgt spid="39"/>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4"/>
                                        </p:tgtEl>
                                        <p:attrNameLst>
                                          <p:attrName>style.visibility</p:attrName>
                                        </p:attrNameLst>
                                      </p:cBhvr>
                                      <p:to>
                                        <p:strVal val="visible"/>
                                      </p:to>
                                    </p:set>
                                    <p:animEffect transition="in" filter="fade">
                                      <p:cBhvr>
                                        <p:cTn id="10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Hierarchical Dirichlet </a:t>
            </a:r>
            <a:r>
              <a:rPr lang="en-US" dirty="0" smtClean="0"/>
              <a:t>Process – Nonparametric Clustering </a:t>
            </a:r>
            <a:endParaRPr lang="en-US" dirty="0"/>
          </a:p>
        </p:txBody>
      </p:sp>
      <p:sp>
        <p:nvSpPr>
          <p:cNvPr id="3" name="TextBox 2"/>
          <p:cNvSpPr txBox="1"/>
          <p:nvPr/>
        </p:nvSpPr>
        <p:spPr>
          <a:xfrm>
            <a:off x="182255" y="646589"/>
            <a:ext cx="8640270" cy="6247864"/>
          </a:xfrm>
          <a:prstGeom prst="rect">
            <a:avLst/>
          </a:prstGeom>
          <a:noFill/>
        </p:spPr>
        <p:txBody>
          <a:bodyPr wrap="square" lIns="0" tIns="0" rIns="0" bIns="0" rtlCol="0">
            <a:spAutoFit/>
          </a:bodyPr>
          <a:lstStyle/>
          <a:p>
            <a:pPr marL="228600" indent="-228600">
              <a:spcAft>
                <a:spcPts val="600"/>
              </a:spcAft>
              <a:buFont typeface="Arial"/>
              <a:buChar char="•"/>
            </a:pPr>
            <a:r>
              <a:rPr lang="en-US" sz="2400" b="1" dirty="0">
                <a:latin typeface="Arial" pitchFamily="34" charset="0"/>
                <a:cs typeface="Arial" pitchFamily="34" charset="0"/>
              </a:rPr>
              <a:t>Grouped</a:t>
            </a:r>
            <a:r>
              <a:rPr lang="en-US" sz="2400" b="1" dirty="0" smtClean="0">
                <a:latin typeface="Arial" pitchFamily="34" charset="0"/>
                <a:cs typeface="Arial" pitchFamily="34" charset="0"/>
              </a:rPr>
              <a:t> Data Clustering: </a:t>
            </a:r>
          </a:p>
          <a:p>
            <a:pPr lvl="1" indent="-228600">
              <a:spcAft>
                <a:spcPts val="600"/>
              </a:spcAft>
              <a:buFont typeface="Arial"/>
              <a:buChar char="•"/>
            </a:pPr>
            <a:r>
              <a:rPr lang="en-US" b="1" dirty="0" smtClean="0">
                <a:latin typeface="Arial" pitchFamily="34" charset="0"/>
                <a:cs typeface="Arial" pitchFamily="34" charset="0"/>
              </a:rPr>
              <a:t>Consider data organized into several groups (e.g. documents).</a:t>
            </a:r>
          </a:p>
          <a:p>
            <a:pPr lvl="1" indent="-228600">
              <a:spcAft>
                <a:spcPts val="600"/>
              </a:spcAft>
              <a:buFont typeface="Arial"/>
              <a:buChar char="•"/>
            </a:pPr>
            <a:r>
              <a:rPr lang="en-US" b="1" dirty="0" smtClean="0">
                <a:latin typeface="Arial" pitchFamily="34" charset="0"/>
                <a:cs typeface="Arial" pitchFamily="34" charset="0"/>
              </a:rPr>
              <a:t>A DP </a:t>
            </a:r>
            <a:r>
              <a:rPr lang="en-US" b="1" dirty="0" smtClean="0">
                <a:latin typeface="Arial" pitchFamily="34" charset="0"/>
                <a:cs typeface="Arial" pitchFamily="34" charset="0"/>
              </a:rPr>
              <a:t>can be used to define a mixture over each group.</a:t>
            </a:r>
          </a:p>
          <a:p>
            <a:pPr lvl="1" indent="-228600">
              <a:spcAft>
                <a:spcPts val="600"/>
              </a:spcAft>
              <a:buFont typeface="Arial"/>
              <a:buChar char="•"/>
            </a:pPr>
            <a:r>
              <a:rPr lang="en-US" b="1" dirty="0">
                <a:latin typeface="Arial" pitchFamily="34" charset="0"/>
                <a:cs typeface="Arial" pitchFamily="34" charset="0"/>
              </a:rPr>
              <a:t>E</a:t>
            </a:r>
            <a:r>
              <a:rPr lang="en-US" b="1" dirty="0" smtClean="0">
                <a:latin typeface="Arial" pitchFamily="34" charset="0"/>
                <a:cs typeface="Arial" pitchFamily="34" charset="0"/>
              </a:rPr>
              <a:t>ach mixture </a:t>
            </a:r>
            <a:r>
              <a:rPr lang="en-US" b="1" dirty="0" smtClean="0">
                <a:latin typeface="Arial" pitchFamily="34" charset="0"/>
                <a:cs typeface="Arial" pitchFamily="34" charset="0"/>
              </a:rPr>
              <a:t>is </a:t>
            </a:r>
            <a:r>
              <a:rPr lang="en-US" b="1" dirty="0" smtClean="0">
                <a:latin typeface="Arial" pitchFamily="34" charset="0"/>
                <a:cs typeface="Arial" pitchFamily="34" charset="0"/>
              </a:rPr>
              <a:t>independent </a:t>
            </a:r>
            <a:r>
              <a:rPr lang="en-US" b="1" dirty="0" smtClean="0">
                <a:latin typeface="Arial" pitchFamily="34" charset="0"/>
                <a:cs typeface="Arial" pitchFamily="34" charset="0"/>
              </a:rPr>
              <a:t>of </a:t>
            </a:r>
            <a:r>
              <a:rPr lang="en-US" b="1" dirty="0" smtClean="0">
                <a:latin typeface="Arial" pitchFamily="34" charset="0"/>
                <a:cs typeface="Arial" pitchFamily="34" charset="0"/>
              </a:rPr>
              <a:t>the other distributions.</a:t>
            </a:r>
            <a:endParaRPr lang="en-US" b="1" dirty="0" smtClean="0">
              <a:latin typeface="Arial" pitchFamily="34" charset="0"/>
              <a:cs typeface="Arial" pitchFamily="34" charset="0"/>
            </a:endParaRPr>
          </a:p>
          <a:p>
            <a:pPr lvl="1" indent="-228600">
              <a:spcAft>
                <a:spcPts val="1800"/>
              </a:spcAft>
              <a:buFont typeface="Arial"/>
              <a:buChar char="•"/>
            </a:pPr>
            <a:r>
              <a:rPr lang="en-US" b="1" dirty="0" smtClean="0">
                <a:latin typeface="Arial" pitchFamily="34" charset="0"/>
                <a:cs typeface="Arial" pitchFamily="34" charset="0"/>
              </a:rPr>
              <a:t>Sometimes we want to share components among mixtures</a:t>
            </a:r>
            <a:br>
              <a:rPr lang="en-US" b="1" dirty="0" smtClean="0">
                <a:latin typeface="Arial" pitchFamily="34" charset="0"/>
                <a:cs typeface="Arial" pitchFamily="34" charset="0"/>
              </a:rPr>
            </a:br>
            <a:r>
              <a:rPr lang="en-US" b="1" dirty="0" smtClean="0">
                <a:latin typeface="Arial" pitchFamily="34" charset="0"/>
                <a:cs typeface="Arial" pitchFamily="34" charset="0"/>
              </a:rPr>
              <a:t>(e.g. to share topics among documents)</a:t>
            </a:r>
            <a:r>
              <a:rPr lang="en-US" b="1" dirty="0" smtClean="0">
                <a:latin typeface="Arial" pitchFamily="34" charset="0"/>
                <a:cs typeface="Arial" pitchFamily="34" charset="0"/>
              </a:rPr>
              <a:t>.</a:t>
            </a:r>
            <a:endParaRPr lang="en-US" b="1" dirty="0" smtClean="0">
              <a:latin typeface="Arial" pitchFamily="34" charset="0"/>
              <a:cs typeface="Arial" pitchFamily="34" charset="0"/>
            </a:endParaRPr>
          </a:p>
          <a:p>
            <a:pPr marL="228600" indent="-228600">
              <a:buFont typeface="Arial"/>
              <a:buChar char="•"/>
            </a:pPr>
            <a:r>
              <a:rPr lang="en-US" b="1" dirty="0" smtClean="0">
                <a:latin typeface="Arial" pitchFamily="34" charset="0"/>
                <a:cs typeface="Arial" pitchFamily="34" charset="0"/>
              </a:rPr>
              <a:t> </a:t>
            </a:r>
            <a:r>
              <a:rPr lang="en-US" sz="2400" b="1" dirty="0" smtClean="0">
                <a:latin typeface="Arial" pitchFamily="34" charset="0"/>
                <a:cs typeface="Arial" pitchFamily="34" charset="0"/>
              </a:rPr>
              <a:t>Hierarchical Dirichlet Process (HDP):</a:t>
            </a:r>
            <a:endParaRPr lang="en-US" sz="2400" b="1" dirty="0" smtClean="0">
              <a:latin typeface="Arial" pitchFamily="34" charset="0"/>
              <a:cs typeface="Arial" pitchFamily="34" charset="0"/>
            </a:endParaRPr>
          </a:p>
          <a:p>
            <a:pPr>
              <a:spcAft>
                <a:spcPts val="22200"/>
              </a:spcAft>
            </a:pPr>
            <a:endParaRPr lang="en-US" sz="2400" b="1" dirty="0">
              <a:latin typeface="Arial" pitchFamily="34" charset="0"/>
              <a:cs typeface="Arial" pitchFamily="34" charset="0"/>
            </a:endParaRPr>
          </a:p>
          <a:p>
            <a:pPr marL="293688" indent="-293688">
              <a:spcAft>
                <a:spcPts val="22200"/>
              </a:spcAft>
              <a:buFont typeface="Arial"/>
              <a:buChar char="•"/>
            </a:pPr>
            <a:endParaRPr lang="en-US" sz="2400" b="1" dirty="0" smtClean="0">
              <a:latin typeface="Arial" pitchFamily="34" charset="0"/>
              <a:cs typeface="Arial"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405" t="6165" r="10115" b="10212"/>
          <a:stretch/>
        </p:blipFill>
        <p:spPr bwMode="auto">
          <a:xfrm>
            <a:off x="622300" y="3373597"/>
            <a:ext cx="4150217" cy="3186480"/>
          </a:xfrm>
          <a:prstGeom prst="rect">
            <a:avLst/>
          </a:prstGeom>
          <a:ln>
            <a:noFill/>
          </a:ln>
          <a:extLst>
            <a:ext uri="{53640926-AAD7-44d8-BBD7-CCE9431645EC}">
              <a14:shadowObscured xmlns:a14="http://schemas.microsoft.com/office/drawing/2010/main"/>
            </a:ext>
          </a:extLst>
        </p:spPr>
      </p:pic>
      <p:graphicFrame>
        <p:nvGraphicFramePr>
          <p:cNvPr id="5" name="Object 4"/>
          <p:cNvGraphicFramePr>
            <a:graphicFrameLocks noChangeAspect="1"/>
          </p:cNvGraphicFramePr>
          <p:nvPr>
            <p:extLst>
              <p:ext uri="{D42A27DB-BD31-4B8C-83A1-F6EECF244321}">
                <p14:modId xmlns:p14="http://schemas.microsoft.com/office/powerpoint/2010/main" val="2292949182"/>
              </p:ext>
            </p:extLst>
          </p:nvPr>
        </p:nvGraphicFramePr>
        <p:xfrm>
          <a:off x="5567197" y="3594731"/>
          <a:ext cx="2314575" cy="1219200"/>
        </p:xfrm>
        <a:graphic>
          <a:graphicData uri="http://schemas.openxmlformats.org/presentationml/2006/ole">
            <mc:AlternateContent xmlns:mc="http://schemas.openxmlformats.org/markup-compatibility/2006">
              <mc:Choice xmlns:v="urn:schemas-microsoft-com:vml" Requires="v">
                <p:oleObj spid="_x0000_s27012" name="Equation" r:id="rId4" imgW="1790700" imgH="939800" progId="Equation.DSMT4">
                  <p:embed/>
                </p:oleObj>
              </mc:Choice>
              <mc:Fallback>
                <p:oleObj name="Equation" r:id="rId4" imgW="1790700" imgH="9398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7197" y="3594731"/>
                        <a:ext cx="23145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04171191"/>
              </p:ext>
            </p:extLst>
          </p:nvPr>
        </p:nvGraphicFramePr>
        <p:xfrm>
          <a:off x="5637852" y="5041869"/>
          <a:ext cx="1752600" cy="1457325"/>
        </p:xfrm>
        <a:graphic>
          <a:graphicData uri="http://schemas.openxmlformats.org/presentationml/2006/ole">
            <mc:AlternateContent xmlns:mc="http://schemas.openxmlformats.org/markup-compatibility/2006">
              <mc:Choice xmlns:v="urn:schemas-microsoft-com:vml" Requires="v">
                <p:oleObj spid="_x0000_s27013" name="Equation" r:id="rId6" imgW="1397000" imgH="1168400" progId="Equation.DSMT4">
                  <p:embed/>
                </p:oleObj>
              </mc:Choice>
              <mc:Fallback>
                <p:oleObj name="Equation" r:id="rId6" imgW="1397000" imgH="116840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7852" y="5041869"/>
                        <a:ext cx="17526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5231346" y="3594731"/>
            <a:ext cx="365806" cy="369332"/>
          </a:xfrm>
          <a:prstGeom prst="rect">
            <a:avLst/>
          </a:prstGeom>
          <a:noFill/>
        </p:spPr>
        <p:txBody>
          <a:bodyPr wrap="none" rtlCol="0">
            <a:spAutoFit/>
          </a:bodyPr>
          <a:lstStyle/>
          <a:p>
            <a:r>
              <a:rPr lang="en-US" dirty="0" smtClean="0"/>
              <a:t>a)</a:t>
            </a:r>
            <a:endParaRPr lang="en-US" dirty="0"/>
          </a:p>
        </p:txBody>
      </p:sp>
      <p:sp>
        <p:nvSpPr>
          <p:cNvPr id="8" name="TextBox 7"/>
          <p:cNvSpPr txBox="1"/>
          <p:nvPr/>
        </p:nvSpPr>
        <p:spPr>
          <a:xfrm>
            <a:off x="5288210" y="4975451"/>
            <a:ext cx="377026" cy="369332"/>
          </a:xfrm>
          <a:prstGeom prst="rect">
            <a:avLst/>
          </a:prstGeom>
          <a:noFill/>
        </p:spPr>
        <p:txBody>
          <a:bodyPr wrap="none" rtlCol="0">
            <a:spAutoFit/>
          </a:bodyPr>
          <a:lstStyle/>
          <a:p>
            <a:r>
              <a:rPr lang="en-US" dirty="0"/>
              <a:t>b</a:t>
            </a:r>
            <a:r>
              <a:rPr lang="en-US" dirty="0" smtClean="0"/>
              <a:t>)</a:t>
            </a:r>
            <a:endParaRPr lang="en-US" dirty="0"/>
          </a:p>
        </p:txBody>
      </p:sp>
    </p:spTree>
    <p:extLst>
      <p:ext uri="{BB962C8B-B14F-4D97-AF65-F5344CB8AC3E}">
        <p14:creationId xmlns:p14="http://schemas.microsoft.com/office/powerpoint/2010/main" val="5702987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solidFill>
                  <a:prstClr val="black"/>
                </a:solidFill>
              </a:rPr>
              <a:t>Hidden Markov </a:t>
            </a:r>
            <a:r>
              <a:rPr lang="en-US" dirty="0" smtClean="0">
                <a:solidFill>
                  <a:prstClr val="black"/>
                </a:solidFill>
              </a:rPr>
              <a:t>Models</a:t>
            </a:r>
            <a:endParaRPr lang="en-US" dirty="0">
              <a:solidFill>
                <a:prstClr val="black"/>
              </a:solidFill>
            </a:endParaRPr>
          </a:p>
        </p:txBody>
      </p:sp>
      <p:sp>
        <p:nvSpPr>
          <p:cNvPr id="6" name="TextBox 5"/>
          <p:cNvSpPr txBox="1"/>
          <p:nvPr/>
        </p:nvSpPr>
        <p:spPr>
          <a:xfrm>
            <a:off x="154546" y="735885"/>
            <a:ext cx="6143223" cy="1708160"/>
          </a:xfrm>
          <a:prstGeom prst="rect">
            <a:avLst/>
          </a:prstGeom>
          <a:noFill/>
        </p:spPr>
        <p:txBody>
          <a:bodyPr wrap="square" lIns="0" tIns="0" rIns="0" bIns="0" rtlCol="0">
            <a:spAutoFit/>
          </a:bodyPr>
          <a:lstStyle/>
          <a:p>
            <a:pPr marL="228600" indent="-228600">
              <a:spcAft>
                <a:spcPts val="600"/>
              </a:spcAft>
              <a:buFont typeface="Arial" panose="020B0604020202020204" pitchFamily="34" charset="0"/>
              <a:buChar char="•"/>
            </a:pPr>
            <a:r>
              <a:rPr lang="en-US" sz="2400" b="1" dirty="0" smtClean="0">
                <a:latin typeface="Arial" panose="020B0604020202020204" pitchFamily="34" charset="0"/>
                <a:cs typeface="Arial" panose="020B0604020202020204" pitchFamily="34" charset="0"/>
              </a:rPr>
              <a:t>Markov </a:t>
            </a:r>
            <a:r>
              <a:rPr lang="en-US" sz="2400" b="1" dirty="0">
                <a:latin typeface="Arial" panose="020B0604020202020204" pitchFamily="34" charset="0"/>
                <a:cs typeface="Arial" panose="020B0604020202020204" pitchFamily="34" charset="0"/>
              </a:rPr>
              <a:t>Chain</a:t>
            </a:r>
          </a:p>
          <a:p>
            <a:pPr lvl="1" indent="-228600">
              <a:spcAft>
                <a:spcPts val="600"/>
              </a:spcAft>
              <a:buFont typeface="Arial" panose="020B0604020202020204" pitchFamily="34" charset="0"/>
              <a:buChar char="•"/>
            </a:pPr>
            <a:r>
              <a:rPr lang="en-US" b="1" dirty="0" smtClean="0">
                <a:latin typeface="Arial" panose="020B0604020202020204" pitchFamily="34" charset="0"/>
                <a:cs typeface="Arial" panose="020B0604020202020204" pitchFamily="34" charset="0"/>
              </a:rPr>
              <a:t>A </a:t>
            </a:r>
            <a:r>
              <a:rPr lang="en-US" b="1" dirty="0" err="1" smtClean="0">
                <a:latin typeface="Arial" panose="020B0604020202020204" pitchFamily="34" charset="0"/>
                <a:cs typeface="Arial" panose="020B0604020202020204" pitchFamily="34" charset="0"/>
              </a:rPr>
              <a:t>memoryless</a:t>
            </a:r>
            <a:r>
              <a:rPr lang="en-US" b="1" dirty="0" smtClean="0">
                <a:latin typeface="Arial" panose="020B0604020202020204" pitchFamily="34" charset="0"/>
                <a:cs typeface="Arial" panose="020B0604020202020204" pitchFamily="34" charset="0"/>
              </a:rPr>
              <a:t> stochastic process.</a:t>
            </a:r>
            <a:endParaRPr lang="en-US" b="1" dirty="0" smtClean="0">
              <a:latin typeface="Arial" panose="020B0604020202020204" pitchFamily="34" charset="0"/>
              <a:cs typeface="Arial" panose="020B0604020202020204" pitchFamily="34" charset="0"/>
            </a:endParaRPr>
          </a:p>
          <a:p>
            <a:pPr lvl="1" indent="-228600">
              <a:spcAft>
                <a:spcPts val="600"/>
              </a:spcAft>
              <a:buFont typeface="Arial" panose="020B0604020202020204" pitchFamily="34" charset="0"/>
              <a:buChar char="•"/>
            </a:pPr>
            <a:r>
              <a:rPr lang="en-US" b="1" dirty="0" smtClean="0">
                <a:latin typeface="Arial" panose="020B0604020202020204" pitchFamily="34" charset="0"/>
                <a:cs typeface="Arial" panose="020B0604020202020204" pitchFamily="34" charset="0"/>
              </a:rPr>
              <a:t>States are observed at </a:t>
            </a:r>
            <a:r>
              <a:rPr lang="en-US" b="1" dirty="0" smtClean="0">
                <a:latin typeface="Arial" panose="020B0604020202020204" pitchFamily="34" charset="0"/>
                <a:cs typeface="Arial" panose="020B0604020202020204" pitchFamily="34" charset="0"/>
              </a:rPr>
              <a:t>each </a:t>
            </a:r>
            <a:r>
              <a:rPr lang="en-US" b="1" dirty="0" smtClean="0">
                <a:latin typeface="Arial" panose="020B0604020202020204" pitchFamily="34" charset="0"/>
                <a:cs typeface="Arial" panose="020B0604020202020204" pitchFamily="34" charset="0"/>
              </a:rPr>
              <a:t>time, </a:t>
            </a:r>
            <a:r>
              <a:rPr lang="en-US" b="1" i="1" dirty="0">
                <a:latin typeface="Arial" panose="020B0604020202020204" pitchFamily="34" charset="0"/>
                <a:cs typeface="Arial" panose="020B0604020202020204" pitchFamily="34" charset="0"/>
              </a:rPr>
              <a:t>t</a:t>
            </a:r>
            <a:r>
              <a:rPr lang="en-US" b="1" dirty="0" smtClean="0">
                <a:latin typeface="Arial" panose="020B0604020202020204" pitchFamily="34" charset="0"/>
                <a:cs typeface="Arial" panose="020B0604020202020204" pitchFamily="34" charset="0"/>
              </a:rPr>
              <a:t>.</a:t>
            </a:r>
          </a:p>
          <a:p>
            <a:pPr lvl="1" indent="-228600">
              <a:spcAft>
                <a:spcPts val="600"/>
              </a:spcAft>
              <a:buFont typeface="Arial" panose="020B0604020202020204" pitchFamily="34" charset="0"/>
              <a:buChar char="•"/>
            </a:pPr>
            <a:r>
              <a:rPr lang="en-US" b="1" dirty="0" smtClean="0">
                <a:latin typeface="Arial" panose="020B0604020202020204" pitchFamily="34" charset="0"/>
                <a:cs typeface="Arial" panose="020B0604020202020204" pitchFamily="34" charset="0"/>
              </a:rPr>
              <a:t>The </a:t>
            </a:r>
            <a:r>
              <a:rPr lang="en-US" b="1" dirty="0" smtClean="0">
                <a:latin typeface="Arial" panose="020B0604020202020204" pitchFamily="34" charset="0"/>
                <a:cs typeface="Arial" panose="020B0604020202020204" pitchFamily="34" charset="0"/>
              </a:rPr>
              <a:t>probability </a:t>
            </a:r>
            <a:r>
              <a:rPr lang="en-US" b="1" dirty="0" smtClean="0">
                <a:latin typeface="Arial" panose="020B0604020202020204" pitchFamily="34" charset="0"/>
                <a:cs typeface="Arial" panose="020B0604020202020204" pitchFamily="34" charset="0"/>
              </a:rPr>
              <a:t>of </a:t>
            </a:r>
            <a:r>
              <a:rPr lang="en-US" b="1" dirty="0" smtClean="0">
                <a:latin typeface="Arial" panose="020B0604020202020204" pitchFamily="34" charset="0"/>
                <a:cs typeface="Arial" panose="020B0604020202020204" pitchFamily="34" charset="0"/>
              </a:rPr>
              <a:t>being at any state at time </a:t>
            </a:r>
            <a:r>
              <a:rPr lang="en-US" b="1" i="1" dirty="0" smtClean="0">
                <a:latin typeface="Arial" panose="020B0604020202020204" pitchFamily="34" charset="0"/>
                <a:cs typeface="Arial" panose="020B0604020202020204" pitchFamily="34" charset="0"/>
              </a:rPr>
              <a:t>t+1</a:t>
            </a:r>
            <a:r>
              <a:rPr lang="en-US" b="1" dirty="0" smtClean="0">
                <a:latin typeface="Arial" panose="020B0604020202020204" pitchFamily="34" charset="0"/>
                <a:cs typeface="Arial" panose="020B0604020202020204" pitchFamily="34" charset="0"/>
              </a:rPr>
              <a:t> is a function of </a:t>
            </a:r>
            <a:r>
              <a:rPr lang="en-US" b="1" dirty="0" smtClean="0">
                <a:latin typeface="Arial" panose="020B0604020202020204" pitchFamily="34" charset="0"/>
                <a:cs typeface="Arial" panose="020B0604020202020204" pitchFamily="34" charset="0"/>
              </a:rPr>
              <a:t>the </a:t>
            </a:r>
            <a:r>
              <a:rPr lang="en-US" b="1" dirty="0" smtClean="0">
                <a:latin typeface="Arial" panose="020B0604020202020204" pitchFamily="34" charset="0"/>
                <a:cs typeface="Arial" panose="020B0604020202020204" pitchFamily="34" charset="0"/>
              </a:rPr>
              <a:t>state </a:t>
            </a:r>
            <a:r>
              <a:rPr lang="en-US" b="1" dirty="0" smtClean="0">
                <a:latin typeface="Arial" panose="020B0604020202020204" pitchFamily="34" charset="0"/>
                <a:cs typeface="Arial" panose="020B0604020202020204" pitchFamily="34" charset="0"/>
              </a:rPr>
              <a:t>at time </a:t>
            </a:r>
            <a:r>
              <a:rPr lang="en-US" b="1" i="1" dirty="0" smtClean="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 </a:t>
            </a:r>
          </a:p>
        </p:txBody>
      </p:sp>
      <p:pic>
        <p:nvPicPr>
          <p:cNvPr id="7" name="Picture 6" descr="x.JPG"/>
          <p:cNvPicPr>
            <a:picLocks noChangeAspect="1"/>
          </p:cNvPicPr>
          <p:nvPr/>
        </p:nvPicPr>
        <p:blipFill>
          <a:blip r:embed="rId2"/>
          <a:stretch>
            <a:fillRect/>
          </a:stretch>
        </p:blipFill>
        <p:spPr>
          <a:xfrm>
            <a:off x="345046" y="3933413"/>
            <a:ext cx="2109660" cy="2010187"/>
          </a:xfrm>
          <a:prstGeom prst="rect">
            <a:avLst/>
          </a:prstGeom>
          <a:ln w="38100">
            <a:solidFill>
              <a:schemeClr val="accent1"/>
            </a:solidFill>
          </a:ln>
        </p:spPr>
      </p:pic>
      <p:sp>
        <p:nvSpPr>
          <p:cNvPr id="5" name="TextBox 4"/>
          <p:cNvSpPr txBox="1"/>
          <p:nvPr/>
        </p:nvSpPr>
        <p:spPr>
          <a:xfrm>
            <a:off x="2819401" y="3275324"/>
            <a:ext cx="6096000" cy="3123932"/>
          </a:xfrm>
          <a:prstGeom prst="rect">
            <a:avLst/>
          </a:prstGeom>
          <a:noFill/>
        </p:spPr>
        <p:txBody>
          <a:bodyPr wrap="square" lIns="0" tIns="0" rIns="0" bIns="0" rtlCol="0">
            <a:spAutoFit/>
          </a:bodyPr>
          <a:lstStyle/>
          <a:p>
            <a:pPr marL="228600" indent="-228600">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Hidden </a:t>
            </a:r>
            <a:r>
              <a:rPr lang="en-US" sz="2400" b="1" dirty="0">
                <a:latin typeface="Arial" panose="020B0604020202020204" pitchFamily="34" charset="0"/>
                <a:cs typeface="Arial" panose="020B0604020202020204" pitchFamily="34" charset="0"/>
              </a:rPr>
              <a:t>Markov </a:t>
            </a:r>
            <a:r>
              <a:rPr lang="en-US" sz="2400" b="1" dirty="0">
                <a:latin typeface="Arial" panose="020B0604020202020204" pitchFamily="34" charset="0"/>
                <a:cs typeface="Arial" panose="020B0604020202020204" pitchFamily="34" charset="0"/>
              </a:rPr>
              <a:t>Models (HMMs)</a:t>
            </a:r>
            <a:endParaRPr lang="en-US" sz="2400" b="1" dirty="0">
              <a:latin typeface="Arial" panose="020B0604020202020204" pitchFamily="34" charset="0"/>
              <a:cs typeface="Arial" panose="020B0604020202020204" pitchFamily="34" charset="0"/>
            </a:endParaRPr>
          </a:p>
          <a:p>
            <a:pPr lvl="1" indent="-22860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A Markov </a:t>
            </a:r>
            <a:r>
              <a:rPr lang="en-US" b="1" dirty="0" smtClean="0">
                <a:latin typeface="Arial" panose="020B0604020202020204" pitchFamily="34" charset="0"/>
                <a:cs typeface="Arial" panose="020B0604020202020204" pitchFamily="34" charset="0"/>
              </a:rPr>
              <a:t>chain where </a:t>
            </a:r>
            <a:r>
              <a:rPr lang="en-US" b="1" dirty="0" smtClean="0">
                <a:latin typeface="Arial" panose="020B0604020202020204" pitchFamily="34" charset="0"/>
                <a:cs typeface="Arial" panose="020B0604020202020204" pitchFamily="34" charset="0"/>
              </a:rPr>
              <a:t>states </a:t>
            </a:r>
            <a:r>
              <a:rPr lang="en-US" b="1" dirty="0" smtClean="0">
                <a:latin typeface="Arial" panose="020B0604020202020204" pitchFamily="34" charset="0"/>
                <a:cs typeface="Arial" panose="020B0604020202020204" pitchFamily="34" charset="0"/>
              </a:rPr>
              <a:t>are </a:t>
            </a:r>
            <a:r>
              <a:rPr lang="en-US" b="1" dirty="0">
                <a:latin typeface="Arial" panose="020B0604020202020204" pitchFamily="34" charset="0"/>
                <a:cs typeface="Arial" panose="020B0604020202020204" pitchFamily="34" charset="0"/>
              </a:rPr>
              <a:t>not observed.</a:t>
            </a:r>
          </a:p>
          <a:p>
            <a:pPr lvl="1" indent="-228600">
              <a:spcAft>
                <a:spcPts val="600"/>
              </a:spcAft>
              <a:buFont typeface="Arial" panose="020B0604020202020204" pitchFamily="34" charset="0"/>
              <a:buChar char="•"/>
            </a:pPr>
            <a:r>
              <a:rPr lang="en-US" b="1" dirty="0" smtClean="0">
                <a:latin typeface="Arial" panose="020B0604020202020204" pitchFamily="34" charset="0"/>
                <a:cs typeface="Arial" panose="020B0604020202020204" pitchFamily="34" charset="0"/>
              </a:rPr>
              <a:t>An o</a:t>
            </a:r>
            <a:r>
              <a:rPr lang="en-US" b="1" dirty="0" smtClean="0">
                <a:latin typeface="Arial" panose="020B0604020202020204" pitchFamily="34" charset="0"/>
                <a:cs typeface="Arial" panose="020B0604020202020204" pitchFamily="34" charset="0"/>
              </a:rPr>
              <a:t>bserved sequence is </a:t>
            </a:r>
            <a:r>
              <a:rPr lang="en-US" b="1" dirty="0">
                <a:latin typeface="Arial" panose="020B0604020202020204" pitchFamily="34" charset="0"/>
                <a:cs typeface="Arial" panose="020B0604020202020204" pitchFamily="34" charset="0"/>
              </a:rPr>
              <a:t>the output of </a:t>
            </a:r>
            <a:r>
              <a:rPr lang="en-US" b="1" dirty="0" smtClean="0">
                <a:latin typeface="Arial" panose="020B0604020202020204" pitchFamily="34" charset="0"/>
                <a:cs typeface="Arial" panose="020B0604020202020204" pitchFamily="34" charset="0"/>
              </a:rPr>
              <a:t>a probability </a:t>
            </a:r>
            <a:r>
              <a:rPr lang="en-US" b="1" dirty="0">
                <a:latin typeface="Arial" panose="020B0604020202020204" pitchFamily="34" charset="0"/>
                <a:cs typeface="Arial" panose="020B0604020202020204" pitchFamily="34" charset="0"/>
              </a:rPr>
              <a:t>distribution associated with each state.</a:t>
            </a:r>
          </a:p>
          <a:p>
            <a:pPr lvl="1" indent="-22860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A model is characterized by</a:t>
            </a:r>
            <a:r>
              <a:rPr lang="en-US" b="1" dirty="0" smtClean="0">
                <a:latin typeface="Arial" panose="020B0604020202020204" pitchFamily="34" charset="0"/>
                <a:cs typeface="Arial" panose="020B0604020202020204" pitchFamily="34" charset="0"/>
              </a:rPr>
              <a:t>:</a:t>
            </a:r>
          </a:p>
          <a:p>
            <a:pPr marL="685800" lvl="1" indent="-228600">
              <a:spcAft>
                <a:spcPts val="600"/>
              </a:spcAft>
              <a:buFont typeface="Wingdings" charset="2"/>
              <a:buChar char="§"/>
            </a:pPr>
            <a:r>
              <a:rPr lang="en-US" b="1" dirty="0" smtClean="0">
                <a:latin typeface="Arial" panose="020B0604020202020204" pitchFamily="34" charset="0"/>
                <a:cs typeface="Arial" panose="020B0604020202020204" pitchFamily="34" charset="0"/>
              </a:rPr>
              <a:t>Number </a:t>
            </a:r>
            <a:r>
              <a:rPr lang="en-US" b="1" dirty="0">
                <a:latin typeface="Arial" panose="020B0604020202020204" pitchFamily="34" charset="0"/>
                <a:cs typeface="Arial" panose="020B0604020202020204" pitchFamily="34" charset="0"/>
              </a:rPr>
              <a:t>of </a:t>
            </a:r>
            <a:r>
              <a:rPr lang="en-US" b="1" dirty="0" smtClean="0">
                <a:latin typeface="Arial" panose="020B0604020202020204" pitchFamily="34" charset="0"/>
                <a:cs typeface="Arial" panose="020B0604020202020204" pitchFamily="34" charset="0"/>
              </a:rPr>
              <a:t>states;</a:t>
            </a:r>
          </a:p>
          <a:p>
            <a:pPr marL="685800" lvl="1" indent="-228600">
              <a:spcAft>
                <a:spcPts val="600"/>
              </a:spcAft>
              <a:buFont typeface="Wingdings" charset="2"/>
              <a:buChar char="§"/>
            </a:pPr>
            <a:r>
              <a:rPr lang="en-US" b="1" dirty="0" smtClean="0">
                <a:latin typeface="Arial" panose="020B0604020202020204" pitchFamily="34" charset="0"/>
                <a:cs typeface="Arial" panose="020B0604020202020204" pitchFamily="34" charset="0"/>
              </a:rPr>
              <a:t>Transition </a:t>
            </a:r>
            <a:r>
              <a:rPr lang="en-US" b="1" dirty="0">
                <a:latin typeface="Arial" panose="020B0604020202020204" pitchFamily="34" charset="0"/>
                <a:cs typeface="Arial" panose="020B0604020202020204" pitchFamily="34" charset="0"/>
              </a:rPr>
              <a:t>probabilities between these </a:t>
            </a:r>
            <a:r>
              <a:rPr lang="en-US" b="1" dirty="0" smtClean="0">
                <a:latin typeface="Arial" panose="020B0604020202020204" pitchFamily="34" charset="0"/>
                <a:cs typeface="Arial" panose="020B0604020202020204" pitchFamily="34" charset="0"/>
              </a:rPr>
              <a:t>states;</a:t>
            </a:r>
          </a:p>
          <a:p>
            <a:pPr marL="685800" lvl="1" indent="-228600">
              <a:spcAft>
                <a:spcPts val="600"/>
              </a:spcAft>
              <a:buFont typeface="Wingdings" charset="2"/>
              <a:buChar char="§"/>
            </a:pPr>
            <a:r>
              <a:rPr lang="en-US" b="1" dirty="0" smtClean="0">
                <a:latin typeface="Arial" panose="020B0604020202020204" pitchFamily="34" charset="0"/>
                <a:cs typeface="Arial" panose="020B0604020202020204" pitchFamily="34" charset="0"/>
              </a:rPr>
              <a:t>Emission probability distributions for </a:t>
            </a:r>
            <a:r>
              <a:rPr lang="en-US" b="1" dirty="0">
                <a:latin typeface="Arial" panose="020B0604020202020204" pitchFamily="34" charset="0"/>
                <a:cs typeface="Arial" panose="020B0604020202020204" pitchFamily="34" charset="0"/>
              </a:rPr>
              <a:t>each </a:t>
            </a:r>
            <a:r>
              <a:rPr lang="en-US" b="1" dirty="0" smtClean="0">
                <a:latin typeface="Arial" panose="020B0604020202020204" pitchFamily="34" charset="0"/>
                <a:cs typeface="Arial" panose="020B0604020202020204" pitchFamily="34" charset="0"/>
              </a:rPr>
              <a:t>state</a:t>
            </a:r>
            <a:r>
              <a:rPr lang="en-US" dirty="0" smtClean="0">
                <a:latin typeface="Arial" panose="020B0604020202020204" pitchFamily="34" charset="0"/>
                <a:cs typeface="Arial" panose="020B0604020202020204" pitchFamily="34" charset="0"/>
              </a:rPr>
              <a:t>.</a:t>
            </a:r>
          </a:p>
          <a:p>
            <a:pPr lvl="1" indent="-228600">
              <a:spcAft>
                <a:spcPts val="600"/>
              </a:spcAft>
              <a:buFont typeface="Arial" panose="020B0604020202020204" pitchFamily="34" charset="0"/>
              <a:buChar char="•"/>
            </a:pPr>
            <a:r>
              <a:rPr lang="en-US" b="1" dirty="0" smtClean="0">
                <a:latin typeface="Arial" panose="020B0604020202020204" pitchFamily="34" charset="0"/>
                <a:cs typeface="Arial" panose="020B0604020202020204" pitchFamily="34" charset="0"/>
              </a:rPr>
              <a:t>Expectation</a:t>
            </a:r>
            <a:r>
              <a:rPr lang="en-US" b="1" dirty="0">
                <a:latin typeface="Arial" panose="020B0604020202020204" pitchFamily="34" charset="0"/>
                <a:cs typeface="Arial" panose="020B0604020202020204" pitchFamily="34" charset="0"/>
              </a:rPr>
              <a:t>-Maximization (EM) is used </a:t>
            </a:r>
            <a:r>
              <a:rPr lang="en-US" b="1" dirty="0" smtClean="0">
                <a:latin typeface="Arial" panose="020B0604020202020204" pitchFamily="34" charset="0"/>
                <a:cs typeface="Arial" panose="020B0604020202020204" pitchFamily="34" charset="0"/>
              </a:rPr>
              <a:t>for training.</a:t>
            </a:r>
            <a:endParaRPr lang="en-US" dirty="0"/>
          </a:p>
        </p:txBody>
      </p:sp>
      <p:pic>
        <p:nvPicPr>
          <p:cNvPr id="8" name="Picture 7" descr="x.JPG"/>
          <p:cNvPicPr>
            <a:picLocks noChangeAspect="1"/>
          </p:cNvPicPr>
          <p:nvPr/>
        </p:nvPicPr>
        <p:blipFill>
          <a:blip r:embed="rId2"/>
          <a:stretch>
            <a:fillRect/>
          </a:stretch>
        </p:blipFill>
        <p:spPr>
          <a:xfrm>
            <a:off x="7191515" y="851554"/>
            <a:ext cx="1723885" cy="1642602"/>
          </a:xfrm>
          <a:prstGeom prst="rect">
            <a:avLst/>
          </a:prstGeom>
          <a:ln w="38100">
            <a:solidFill>
              <a:schemeClr val="accent1"/>
            </a:solidFill>
          </a:ln>
        </p:spPr>
      </p:pic>
      <p:sp>
        <p:nvSpPr>
          <p:cNvPr id="9" name="TextBox 8"/>
          <p:cNvSpPr txBox="1"/>
          <p:nvPr/>
        </p:nvSpPr>
        <p:spPr>
          <a:xfrm>
            <a:off x="7302500" y="851554"/>
            <a:ext cx="3429000" cy="646331"/>
          </a:xfrm>
          <a:prstGeom prst="rect">
            <a:avLst/>
          </a:prstGeom>
          <a:solidFill>
            <a:srgbClr val="FFFF00"/>
          </a:solidFill>
        </p:spPr>
        <p:txBody>
          <a:bodyPr wrap="square" rtlCol="0">
            <a:spAutoFit/>
          </a:bodyPr>
          <a:lstStyle/>
          <a:p>
            <a:r>
              <a:rPr lang="en-US" b="1" dirty="0" smtClean="0"/>
              <a:t>Put a visualization of a Markov </a:t>
            </a:r>
            <a:br>
              <a:rPr lang="en-US" b="1" dirty="0" smtClean="0"/>
            </a:br>
            <a:r>
              <a:rPr lang="en-US" b="1" dirty="0" smtClean="0"/>
              <a:t>chain here.</a:t>
            </a:r>
            <a:endParaRPr lang="en-US" b="1" dirty="0"/>
          </a:p>
        </p:txBody>
      </p:sp>
    </p:spTree>
    <p:extLst>
      <p:ext uri="{BB962C8B-B14F-4D97-AF65-F5344CB8AC3E}">
        <p14:creationId xmlns:p14="http://schemas.microsoft.com/office/powerpoint/2010/main" val="51088613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15940</TotalTime>
  <Words>2451</Words>
  <Application>Microsoft Macintosh PowerPoint</Application>
  <PresentationFormat>On-screen Show (4:3)</PresentationFormat>
  <Paragraphs>178</Paragraphs>
  <Slides>23</Slides>
  <Notes>0</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23</vt:i4>
      </vt:variant>
    </vt:vector>
  </HeadingPairs>
  <TitlesOfParts>
    <vt:vector size="30" baseType="lpstr">
      <vt:lpstr>2_ISIP Content Slide</vt:lpstr>
      <vt:lpstr>ISIP Title Slide</vt:lpstr>
      <vt:lpstr>Custom Design</vt:lpstr>
      <vt:lpstr>1_ISIP Title Slide</vt:lpstr>
      <vt:lpstr>3_ISIP Content Slide</vt:lpstr>
      <vt:lpstr>4_ISIP Content Slide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Temple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Picone</dc:creator>
  <cp:lastModifiedBy>Joseph Picone</cp:lastModifiedBy>
  <cp:revision>323</cp:revision>
  <dcterms:created xsi:type="dcterms:W3CDTF">2012-05-05T20:20:58Z</dcterms:created>
  <dcterms:modified xsi:type="dcterms:W3CDTF">2014-03-16T06:42:02Z</dcterms:modified>
</cp:coreProperties>
</file>