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31"/>
  </p:notesMasterIdLst>
  <p:handoutMasterIdLst>
    <p:handoutMasterId r:id="rId32"/>
  </p:handoutMasterIdLst>
  <p:sldIdLst>
    <p:sldId id="259" r:id="rId7"/>
    <p:sldId id="328" r:id="rId8"/>
    <p:sldId id="329" r:id="rId9"/>
    <p:sldId id="330" r:id="rId10"/>
    <p:sldId id="331" r:id="rId11"/>
    <p:sldId id="338" r:id="rId12"/>
    <p:sldId id="332" r:id="rId13"/>
    <p:sldId id="333" r:id="rId14"/>
    <p:sldId id="366" r:id="rId15"/>
    <p:sldId id="340" r:id="rId16"/>
    <p:sldId id="335" r:id="rId17"/>
    <p:sldId id="349" r:id="rId18"/>
    <p:sldId id="350" r:id="rId19"/>
    <p:sldId id="351" r:id="rId20"/>
    <p:sldId id="352" r:id="rId21"/>
    <p:sldId id="354" r:id="rId22"/>
    <p:sldId id="369" r:id="rId23"/>
    <p:sldId id="353" r:id="rId24"/>
    <p:sldId id="368" r:id="rId25"/>
    <p:sldId id="370" r:id="rId26"/>
    <p:sldId id="372" r:id="rId27"/>
    <p:sldId id="361" r:id="rId28"/>
    <p:sldId id="362" r:id="rId29"/>
    <p:sldId id="37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 id="1" name="ami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9832" autoAdjust="0"/>
  </p:normalViewPr>
  <p:slideViewPr>
    <p:cSldViewPr snapToGrid="0" snapToObjects="1" showGuides="1">
      <p:cViewPr>
        <p:scale>
          <a:sx n="70" d="100"/>
          <a:sy n="70" d="100"/>
        </p:scale>
        <p:origin x="-2022" y="-180"/>
      </p:cViewPr>
      <p:guideLst>
        <p:guide orient="horz" pos="4319"/>
        <p:guide pos="144"/>
      </p:guideLst>
    </p:cSldViewPr>
  </p:slideViewPr>
  <p:notesTextViewPr>
    <p:cViewPr>
      <p:scale>
        <a:sx n="100" d="100"/>
        <a:sy n="100" d="100"/>
      </p:scale>
      <p:origin x="0" y="0"/>
    </p:cViewPr>
  </p:notesTextViewPr>
  <p:sorterViewPr>
    <p:cViewPr>
      <p:scale>
        <a:sx n="171" d="100"/>
        <a:sy n="171"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3/16/2014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gif"/><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gi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png"/><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 Id="rId14"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273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 no. of 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46"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270"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 Emissions </a:t>
            </a:r>
            <a:endParaRPr lang="en-US" dirty="0"/>
          </a:p>
        </p:txBody>
      </p:sp>
      <p:sp>
        <p:nvSpPr>
          <p:cNvPr id="3" name="TextBox 2"/>
          <p:cNvSpPr txBox="1"/>
          <p:nvPr/>
        </p:nvSpPr>
        <p:spPr>
          <a:xfrm>
            <a:off x="228605" y="784857"/>
            <a:ext cx="8640270" cy="5078313"/>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p>
          <a:p>
            <a:pPr marL="228600" lvl="1" indent="-228600">
              <a:spcAft>
                <a:spcPts val="1200"/>
              </a:spcAft>
              <a:buFont typeface="Arial"/>
              <a:buChar char="•"/>
            </a:pPr>
            <a:r>
              <a:rPr lang="en-US" sz="2000" b="1" dirty="0" smtClean="0">
                <a:latin typeface="Arial" pitchFamily="34" charset="0"/>
                <a:cs typeface="Arial" pitchFamily="34" charset="0"/>
              </a:rPr>
              <a:t>In speech recognition, all acoustic units use the same topology and the same number of mixtures; i.e., 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 model’s structure (e.g., the topology) will remain the same and only the parameter values change.</a:t>
            </a: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models are overtrained while others are undertrained.</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techniques for extending the model tend to be heuristic.</a:t>
            </a:r>
          </a:p>
          <a:p>
            <a:pPr marL="228600" lvl="1" indent="-228600">
              <a:spcAft>
                <a:spcPts val="1200"/>
              </a:spcAft>
              <a:buFont typeface="Arial"/>
              <a:buChar char="•"/>
            </a:pPr>
            <a:r>
              <a:rPr lang="en-US" sz="2000" b="1" dirty="0" smtClean="0">
                <a:latin typeface="Arial" pitchFamily="34" charset="0"/>
                <a:cs typeface="Arial" pitchFamily="34" charset="0"/>
              </a:rPr>
              <a:t>Example: Gender-specific models are trained as separate models. </a:t>
            </a:r>
            <a:r>
              <a:rPr lang="en-US" sz="2000" b="1" dirty="0" smtClean="0">
                <a:solidFill>
                  <a:srgbClr val="FFFF00"/>
                </a:solidFill>
                <a:latin typeface="Arial" pitchFamily="34" charset="0"/>
                <a:cs typeface="Arial" pitchFamily="34" charset="0"/>
              </a:rPr>
              <a:t>A counter-example are decision trees.</a:t>
            </a:r>
          </a:p>
        </p:txBody>
      </p:sp>
      <p:sp>
        <p:nvSpPr>
          <p:cNvPr id="4" name="Rectangle 3"/>
          <p:cNvSpPr/>
          <p:nvPr/>
        </p:nvSpPr>
        <p:spPr>
          <a:xfrm>
            <a:off x="3350525" y="5830020"/>
            <a:ext cx="4572000" cy="369332"/>
          </a:xfrm>
          <a:prstGeom prst="rect">
            <a:avLst/>
          </a:prstGeom>
        </p:spPr>
        <p:txBody>
          <a:bodyPr>
            <a:spAutoFit/>
          </a:bodyPr>
          <a:lstStyle/>
          <a:p>
            <a:r>
              <a:rPr lang="en-US" dirty="0" smtClean="0">
                <a:solidFill>
                  <a:srgbClr val="FF0000"/>
                </a:solidFill>
              </a:rPr>
              <a:t>What  </a:t>
            </a:r>
            <a:r>
              <a:rPr lang="en-US" dirty="0">
                <a:solidFill>
                  <a:srgbClr val="FF0000"/>
                </a:solidFill>
              </a:rPr>
              <a:t>Do you mean by the  "yellow" part? </a:t>
            </a:r>
          </a:p>
        </p:txBody>
      </p:sp>
    </p:spTree>
    <p:extLst>
      <p:ext uri="{BB962C8B-B14F-4D97-AF65-F5344CB8AC3E}">
        <p14:creationId xmlns:p14="http://schemas.microsoft.com/office/powerpoint/2010/main" val="108077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replaced 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p>
          <a:p>
            <a:pPr marL="228600" lvl="1" indent="-228600">
              <a:spcAft>
                <a:spcPts val="1200"/>
              </a:spcAft>
              <a:buFont typeface="Arial"/>
              <a:buChar char="•"/>
            </a:pPr>
            <a:r>
              <a:rPr lang="en-US" sz="2200" b="1" dirty="0" smtClean="0">
                <a:latin typeface="Arial" pitchFamily="34" charset="0"/>
                <a:cs typeface="Arial" pitchFamily="34" charset="0"/>
              </a:rPr>
              <a:t>Each of these approaches were proposed to model the emission distributions using a nonparametric method but they did not address the model topology problem.</a:t>
            </a:r>
          </a:p>
        </p:txBody>
      </p:sp>
    </p:spTree>
    <p:extLst>
      <p:ext uri="{BB962C8B-B14F-4D97-AF65-F5344CB8AC3E}">
        <p14:creationId xmlns:p14="http://schemas.microsoft.com/office/powerpoint/2010/main" val="1954098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a:t>
            </a:r>
            <a:endParaRPr lang="en-US" dirty="0"/>
          </a:p>
        </p:txBody>
      </p:sp>
      <p:sp>
        <p:nvSpPr>
          <p:cNvPr id="3" name="TextBox 2"/>
          <p:cNvSpPr txBox="1"/>
          <p:nvPr/>
        </p:nvSpPr>
        <p:spPr>
          <a:xfrm>
            <a:off x="182255" y="623164"/>
            <a:ext cx="8640270" cy="2646879"/>
          </a:xfrm>
          <a:prstGeom prst="rect">
            <a:avLst/>
          </a:prstGeom>
          <a:noFill/>
        </p:spPr>
        <p:txBody>
          <a:bodyPr wrap="square" lIns="0" tIns="0" rIns="0" bIns="0" rtlCol="0">
            <a:spAutoFit/>
          </a:bodyPr>
          <a:lstStyle/>
          <a:p>
            <a:pPr marL="228600" lvl="2" indent="-228600">
              <a:spcAft>
                <a:spcPts val="600"/>
              </a:spcAft>
              <a:buFont typeface="Arial"/>
              <a:buChar char="•"/>
            </a:pPr>
            <a:r>
              <a:rPr lang="en-US" b="1" dirty="0" smtClean="0">
                <a:latin typeface="Arial" pitchFamily="34" charset="0"/>
                <a:cs typeface="Arial" pitchFamily="34" charset="0"/>
              </a:rPr>
              <a:t>HDP-HMM is an ergodic model. We extend the definition to a left-to-right topology. </a:t>
            </a:r>
          </a:p>
          <a:p>
            <a:pPr marL="228600" lvl="2" indent="-228600">
              <a:spcAft>
                <a:spcPts val="600"/>
              </a:spcAft>
              <a:buFont typeface="Arial"/>
              <a:buChar char="•"/>
            </a:pPr>
            <a:r>
              <a:rPr lang="en-US" b="1" dirty="0" smtClean="0">
                <a:latin typeface="Arial" pitchFamily="34" charset="0"/>
                <a:cs typeface="Arial" pitchFamily="34" charset="0"/>
              </a:rPr>
              <a:t>HDP-HMM uses DPM to model emissions for each state. Our model uses HDP to model the emissions. In this manner we allow components of emission distributions to be shared within a HMM. This is particularly important for left-to-right models where the number of discovered states is usually more than an ergodic HMM. As a result we have fewer data points associated with each state.</a:t>
            </a:r>
          </a:p>
          <a:p>
            <a:pPr marL="228600" lvl="2" indent="-228600">
              <a:buFont typeface="Arial"/>
              <a:buChar char="•"/>
            </a:pPr>
            <a:r>
              <a:rPr lang="en-US" b="1" dirty="0" smtClean="0">
                <a:latin typeface="Arial" pitchFamily="34" charset="0"/>
                <a:cs typeface="Arial" pitchFamily="34" charset="0"/>
              </a:rPr>
              <a:t>Non-emitting “initial” and “final” states are  included in the final definition. </a:t>
            </a:r>
          </a:p>
        </p:txBody>
      </p:sp>
      <p:sp>
        <p:nvSpPr>
          <p:cNvPr id="4" name="TextBox 3"/>
          <p:cNvSpPr txBox="1"/>
          <p:nvPr/>
        </p:nvSpPr>
        <p:spPr>
          <a:xfrm>
            <a:off x="8271491" y="829651"/>
            <a:ext cx="3429000" cy="2862322"/>
          </a:xfrm>
          <a:prstGeom prst="rect">
            <a:avLst/>
          </a:prstGeom>
          <a:solidFill>
            <a:srgbClr val="FFFF00"/>
          </a:solidFill>
        </p:spPr>
        <p:txBody>
          <a:bodyPr wrap="square" rtlCol="0">
            <a:spAutoFit/>
          </a:bodyPr>
          <a:lstStyle/>
          <a:p>
            <a:r>
              <a:rPr lang="en-US" b="1" dirty="0" smtClean="0"/>
              <a:t>Too much text on this and the next slide</a:t>
            </a:r>
            <a:r>
              <a:rPr lang="en-US" b="1" dirty="0" smtClean="0"/>
              <a:t>…   </a:t>
            </a:r>
            <a:r>
              <a:rPr lang="en-US" b="1" dirty="0" smtClean="0">
                <a:solidFill>
                  <a:srgbClr val="FF0000"/>
                </a:solidFill>
              </a:rPr>
              <a:t>Done</a:t>
            </a:r>
          </a:p>
          <a:p>
            <a:r>
              <a:rPr lang="en-US" b="1" dirty="0" smtClean="0">
                <a:solidFill>
                  <a:srgbClr val="FF0000"/>
                </a:solidFill>
              </a:rPr>
              <a:t>Each color is a component ,  numbers  represents data point</a:t>
            </a:r>
          </a:p>
          <a:p>
            <a:r>
              <a:rPr lang="en-US" b="1" dirty="0" smtClean="0">
                <a:solidFill>
                  <a:srgbClr val="FF0000"/>
                </a:solidFill>
              </a:rPr>
              <a:t>In the left you see an ergodic HMM with  DPM  emissions. In the right you see a LR HMM  with HDPM emissions.</a:t>
            </a:r>
          </a:p>
          <a:p>
            <a:r>
              <a:rPr lang="en-US" b="1" dirty="0" smtClean="0">
                <a:solidFill>
                  <a:srgbClr val="FF0000"/>
                </a:solidFill>
              </a:rPr>
              <a:t>Note that  total length of  output  boxes is  always   1  </a:t>
            </a:r>
            <a:endParaRPr lang="en-US" b="1" dirty="0">
              <a:solidFill>
                <a:srgbClr val="FF00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50" b="34379"/>
          <a:stretch/>
        </p:blipFill>
        <p:spPr>
          <a:xfrm>
            <a:off x="1022211" y="3425588"/>
            <a:ext cx="6960358" cy="3031435"/>
          </a:xfrm>
          <a:prstGeom prst="rect">
            <a:avLst/>
          </a:prstGeom>
        </p:spPr>
      </p:pic>
    </p:spTree>
    <p:extLst>
      <p:ext uri="{BB962C8B-B14F-4D97-AF65-F5344CB8AC3E}">
        <p14:creationId xmlns:p14="http://schemas.microsoft.com/office/powerpoint/2010/main" val="126152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191525" y="633710"/>
            <a:ext cx="8640270" cy="4431983"/>
          </a:xfrm>
          <a:prstGeom prst="rect">
            <a:avLst/>
          </a:prstGeom>
          <a:noFill/>
        </p:spPr>
        <p:txBody>
          <a:bodyPr wrap="square" lIns="0" tIns="0" rIns="0" bIns="0" rtlCol="0">
            <a:spAutoFit/>
          </a:bodyPr>
          <a:lstStyle/>
          <a:p>
            <a:pPr marL="166688" indent="-166688">
              <a:spcAft>
                <a:spcPts val="1200"/>
              </a:spcAft>
              <a:buFont typeface="Arial"/>
              <a:buChar char="•"/>
            </a:pPr>
            <a:r>
              <a:rPr lang="en-US" sz="2200" b="1" dirty="0" smtClean="0">
                <a:latin typeface="Arial" pitchFamily="34" charset="0"/>
                <a:cs typeface="Arial" pitchFamily="34" charset="0"/>
              </a:rPr>
              <a:t>LR HDP-HMM (cont.):</a:t>
            </a:r>
          </a:p>
          <a:p>
            <a:pPr marL="342900" lvl="1" indent="-176213">
              <a:spcAft>
                <a:spcPts val="1200"/>
              </a:spcAft>
              <a:buFont typeface="Arial"/>
              <a:buChar char="•"/>
            </a:pPr>
            <a:r>
              <a:rPr lang="en-US" b="1" dirty="0" smtClean="0">
                <a:latin typeface="Arial" pitchFamily="34" charset="0"/>
                <a:cs typeface="Arial" pitchFamily="34" charset="0"/>
              </a:rPr>
              <a:t>A new inference algorithm based on a block</a:t>
            </a:r>
            <a:r>
              <a:rPr lang="en-US" b="1" dirty="0">
                <a:latin typeface="Arial" pitchFamily="34" charset="0"/>
                <a:cs typeface="Arial" pitchFamily="34" charset="0"/>
              </a:rPr>
              <a:t> </a:t>
            </a:r>
            <a:r>
              <a:rPr lang="en-US" b="1" dirty="0" smtClean="0">
                <a:latin typeface="Arial" pitchFamily="34" charset="0"/>
                <a:cs typeface="Arial" pitchFamily="34" charset="0"/>
              </a:rPr>
              <a:t>sampler has been derived. </a:t>
            </a:r>
          </a:p>
          <a:p>
            <a:pPr marL="342900" lvl="1" indent="-176213">
              <a:spcAft>
                <a:spcPts val="1200"/>
              </a:spcAft>
              <a:buFont typeface="Arial"/>
              <a:buChar char="•"/>
            </a:pPr>
            <a:r>
              <a:rPr lang="en-US" b="1" dirty="0" smtClean="0">
                <a:latin typeface="Arial" pitchFamily="34" charset="0"/>
                <a:cs typeface="Arial" pitchFamily="34" charset="0"/>
              </a:rPr>
              <a:t>The new model is more accurate and does not have some of the intrinsic problems of parametric HMMs (e.g. over-trained and under-trained models).</a:t>
            </a:r>
          </a:p>
          <a:p>
            <a:pPr marL="342900" lvl="1" indent="-176213">
              <a:spcAft>
                <a:spcPts val="1200"/>
              </a:spcAft>
              <a:buFont typeface="Arial"/>
              <a:buChar char="•"/>
            </a:pPr>
            <a:r>
              <a:rPr lang="en-US" b="1" dirty="0" smtClean="0">
                <a:latin typeface="Arial" pitchFamily="34" charset="0"/>
                <a:cs typeface="Arial" pitchFamily="34" charset="0"/>
              </a:rPr>
              <a:t>The hierarchical definition of the model within the Bayesian framework make it relatively easy to solve problems such as sharing data among related models (e.g. models of the same phoneme for different cluster of speakers). </a:t>
            </a:r>
            <a:endParaRPr lang="en-US" b="1" dirty="0">
              <a:latin typeface="Arial" pitchFamily="34" charset="0"/>
              <a:cs typeface="Arial" pitchFamily="34" charset="0"/>
            </a:endParaRPr>
          </a:p>
          <a:p>
            <a:pPr marL="342900" lvl="1" indent="-176213">
              <a:spcAft>
                <a:spcPts val="1200"/>
              </a:spcAft>
              <a:buFont typeface="Arial"/>
              <a:buChar char="•"/>
            </a:pPr>
            <a:r>
              <a:rPr lang="en-US" b="1" dirty="0" smtClean="0">
                <a:latin typeface="Arial" pitchFamily="34" charset="0"/>
                <a:cs typeface="Arial" pitchFamily="34" charset="0"/>
              </a:rPr>
              <a:t>we have shown that the computation time for  HDP-HMM with HDP emissions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 while for HDP-HMM with DPM emissions it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  </a:t>
            </a:r>
          </a:p>
          <a:p>
            <a:pPr marL="342900" lvl="1" indent="-176213">
              <a:spcAft>
                <a:spcPts val="1200"/>
              </a:spcAft>
              <a:buFont typeface="Arial"/>
              <a:buChar char="•"/>
            </a:pPr>
            <a:r>
              <a:rPr lang="en-US" b="1" dirty="0" smtClean="0">
                <a:latin typeface="Arial" pitchFamily="34" charset="0"/>
                <a:cs typeface="Arial" pitchFamily="34" charset="0"/>
              </a:rPr>
              <a:t>This means  HDP-HMM/HDPM is more scalable  when increasing  the maximum bound on complexity of a model.</a:t>
            </a:r>
          </a:p>
        </p:txBody>
      </p:sp>
      <p:sp>
        <p:nvSpPr>
          <p:cNvPr id="4" name="TextBox 3"/>
          <p:cNvSpPr txBox="1"/>
          <p:nvPr/>
        </p:nvSpPr>
        <p:spPr>
          <a:xfrm>
            <a:off x="7302500" y="851554"/>
            <a:ext cx="3429000" cy="1200329"/>
          </a:xfrm>
          <a:prstGeom prst="rect">
            <a:avLst/>
          </a:prstGeom>
          <a:solidFill>
            <a:srgbClr val="FFFF00"/>
          </a:solidFill>
        </p:spPr>
        <p:txBody>
          <a:bodyPr wrap="square" rtlCol="0">
            <a:spAutoFit/>
          </a:bodyPr>
          <a:lstStyle/>
          <a:p>
            <a:r>
              <a:rPr lang="en-US" b="1" dirty="0" smtClean="0"/>
              <a:t>These two slides should be condensed into something more visual</a:t>
            </a:r>
            <a:r>
              <a:rPr lang="en-US" b="1" dirty="0" smtClean="0"/>
              <a:t>.  </a:t>
            </a:r>
            <a:r>
              <a:rPr lang="en-US" b="1" dirty="0" smtClean="0">
                <a:solidFill>
                  <a:srgbClr val="FF0000"/>
                </a:solidFill>
              </a:rPr>
              <a:t>I think  the last image is enough  this page can’t change</a:t>
            </a:r>
            <a:r>
              <a:rPr lang="en-US" b="1" dirty="0" smtClean="0"/>
              <a:t>.</a:t>
            </a:r>
            <a:endParaRPr lang="en-US" b="1" dirty="0"/>
          </a:p>
        </p:txBody>
      </p:sp>
    </p:spTree>
    <p:extLst>
      <p:ext uri="{BB962C8B-B14F-4D97-AF65-F5344CB8AC3E}">
        <p14:creationId xmlns:p14="http://schemas.microsoft.com/office/powerpoint/2010/main" val="3980150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3977"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278369"/>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Inference algorithm estimates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transitions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1 </a:t>
            </a:r>
            <a:r>
              <a:rPr lang="en-US" b="1" dirty="0" smtClean="0">
                <a:latin typeface="Arial" pitchFamily="34" charset="0"/>
                <a:cs typeface="Arial" pitchFamily="34" charset="0"/>
              </a:rPr>
              <a:t>we can </a:t>
            </a:r>
            <a:r>
              <a:rPr lang="en-US" b="1" dirty="0" err="1" smtClean="0">
                <a:latin typeface="Arial" pitchFamily="34" charset="0"/>
                <a:cs typeface="Arial" pitchFamily="34" charset="0"/>
              </a:rPr>
              <a:t>reestimate</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Similar to tossing a coin until a first head is obtained (can be modeled as a geometric distribution).</a:t>
            </a:r>
          </a:p>
          <a:p>
            <a:pPr marL="166688" indent="-166688">
              <a:spcAft>
                <a:spcPts val="13800"/>
              </a:spcAft>
              <a:buFont typeface="Arial" pitchFamily="34" charset="0"/>
              <a:buChar char="•"/>
            </a:pPr>
            <a:r>
              <a:rPr lang="en-US" b="1" dirty="0" smtClean="0">
                <a:latin typeface="Arial" pitchFamily="34" charset="0"/>
                <a:cs typeface="Arial" pitchFamily="34" charset="0"/>
              </a:rPr>
              <a:t>A maximum likelihood (ML) estimation cab be obtained:</a:t>
            </a:r>
            <a:endParaRPr lang="en-US" b="1" dirty="0">
              <a:latin typeface="Arial" pitchFamily="34" charset="0"/>
              <a:cs typeface="Arial" pitchFamily="34" charset="0"/>
            </a:endParaRPr>
          </a:p>
          <a:p>
            <a:pPr marL="166688" indent="-166688">
              <a:spcAft>
                <a:spcPts val="1200"/>
              </a:spcAft>
              <a:buFont typeface="Arial" pitchFamily="34" charset="0"/>
              <a:buChar char="•"/>
            </a:pPr>
            <a:r>
              <a:rPr lang="en-US" b="1" dirty="0">
                <a:latin typeface="Arial" pitchFamily="34" charset="0"/>
                <a:cs typeface="Arial" pitchFamily="34" charset="0"/>
              </a:rPr>
              <a:t>w</a:t>
            </a:r>
            <a:r>
              <a:rPr lang="en-US" b="1" dirty="0" smtClean="0">
                <a:latin typeface="Arial" pitchFamily="34" charset="0"/>
                <a:cs typeface="Arial" pitchFamily="34" charset="0"/>
              </a:rPr>
              <a:t>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8285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286"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287"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a:t>
            </a:r>
            <a:r>
              <a:rPr lang="en-US" dirty="0" smtClean="0"/>
              <a:t>Proof of concept (toy problem)</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184940"/>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For this toy problem data is generated from a LR-HMM with 1 to 3 mixture components per state.</a:t>
            </a:r>
            <a:endParaRPr lang="en-US" b="1" dirty="0" smtClean="0">
              <a:latin typeface="Arial" pitchFamily="34" charset="0"/>
              <a:cs typeface="Arial" pitchFamily="34" charset="0"/>
            </a:endParaRPr>
          </a:p>
          <a:p>
            <a:pPr marL="166688" indent="-166688">
              <a:spcAft>
                <a:spcPts val="600"/>
              </a:spcAft>
              <a:buFont typeface="Arial"/>
              <a:buChar char="•"/>
            </a:pPr>
            <a:r>
              <a:rPr lang="en-US" b="1" dirty="0" smtClean="0">
                <a:latin typeface="Arial" pitchFamily="34" charset="0"/>
                <a:cs typeface="Arial" pitchFamily="34" charset="0"/>
              </a:rPr>
              <a:t>Training data used to train different models and a different set of holdout data used to assess the models.</a:t>
            </a:r>
            <a:endParaRPr lang="en-US" b="1" dirty="0" smtClean="0">
              <a:latin typeface="Arial" pitchFamily="34" charset="0"/>
              <a:cs typeface="Arial" pitchFamily="34" charset="0"/>
            </a:endParaRP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5" y="2198348"/>
            <a:ext cx="8640270" cy="418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a:t>
            </a:r>
            <a:r>
              <a:rPr lang="en-US" dirty="0" smtClean="0"/>
              <a:t>Computation time and scalability </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mixture components are shared among all states so the actual number of computations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5539978"/>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Model (DPM)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HDPM emissions which allows a model to share data-points among different states. </a:t>
            </a:r>
          </a:p>
          <a:p>
            <a:pPr marL="228600" indent="-228600">
              <a:spcAft>
                <a:spcPts val="1200"/>
              </a:spcAft>
              <a:buFont typeface="Arial"/>
              <a:buChar char="•"/>
            </a:pPr>
            <a:r>
              <a:rPr lang="en-US" sz="2000" b="1" dirty="0" smtClean="0">
                <a:latin typeface="Arial" pitchFamily="34" charset="0"/>
                <a:cs typeface="Arial" pitchFamily="34" charset="0"/>
              </a:rPr>
              <a:t>This new model produces better likelihoods relative to original HDP-HMM and has 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a:t>
            </a:r>
            <a:r>
              <a:rPr lang="en-US" dirty="0" smtClean="0"/>
              <a:t>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3416320"/>
          </a:xfrm>
          <a:prstGeom prst="rect">
            <a:avLst/>
          </a:prstGeom>
        </p:spPr>
        <p:txBody>
          <a:bodyPr wrap="square" lIns="0" tIns="0" rIns="0" bIns="0">
            <a:spAutoFit/>
          </a:bodyPr>
          <a:lstStyle/>
          <a:p>
            <a:pPr marL="166688" indent="-166688">
              <a:spcAft>
                <a:spcPts val="1200"/>
              </a:spcAft>
              <a:buFont typeface="Arial"/>
              <a:buChar char="•"/>
            </a:pPr>
            <a:r>
              <a:rPr lang="en-US" b="1" dirty="0" smtClean="0">
                <a:latin typeface="Arial" pitchFamily="34" charset="0"/>
                <a:cs typeface="Arial" pitchFamily="34" charset="0"/>
              </a:rPr>
              <a:t>The </a:t>
            </a:r>
            <a:r>
              <a:rPr lang="en-US" b="1" dirty="0">
                <a:latin typeface="Arial" pitchFamily="34" charset="0"/>
                <a:cs typeface="Arial" pitchFamily="34" charset="0"/>
              </a:rPr>
              <a:t>data used in this illustration was extracted from </a:t>
            </a:r>
            <a:r>
              <a:rPr lang="en-US" b="1" dirty="0" smtClean="0">
                <a:latin typeface="Arial" pitchFamily="34" charset="0"/>
                <a:cs typeface="Arial" pitchFamily="34" charset="0"/>
              </a:rPr>
              <a:t>the </a:t>
            </a:r>
            <a:r>
              <a:rPr lang="en-US" b="1" dirty="0">
                <a:latin typeface="Arial" pitchFamily="34" charset="0"/>
                <a:cs typeface="Arial" pitchFamily="34" charset="0"/>
              </a:rPr>
              <a:t>TIMIT </a:t>
            </a:r>
            <a:r>
              <a:rPr lang="en-US" b="1" dirty="0" smtClean="0">
                <a:latin typeface="Arial" pitchFamily="34" charset="0"/>
                <a:cs typeface="Arial" pitchFamily="34" charset="0"/>
              </a:rPr>
              <a:t>Corpus where a phoneme level transcription is available.</a:t>
            </a:r>
          </a:p>
          <a:p>
            <a:pPr marL="166688" indent="-166688">
              <a:spcAft>
                <a:spcPts val="1200"/>
              </a:spcAft>
              <a:buFont typeface="Arial"/>
              <a:buChar char="•"/>
            </a:pPr>
            <a:r>
              <a:rPr lang="en-US" b="1" dirty="0" smtClean="0">
                <a:latin typeface="Arial" pitchFamily="34" charset="0"/>
                <a:cs typeface="Arial" pitchFamily="34" charset="0"/>
              </a:rPr>
              <a:t>MFCC features plus their first and second derivatives are used (39 dimensions.).</a:t>
            </a:r>
          </a:p>
          <a:p>
            <a:pPr marL="166688" indent="-166688">
              <a:spcAft>
                <a:spcPts val="1200"/>
              </a:spcAft>
              <a:buFont typeface="Arial"/>
              <a:buChar char="•"/>
            </a:pPr>
            <a:r>
              <a:rPr lang="en-US" b="1" dirty="0" smtClean="0">
                <a:latin typeface="Arial" pitchFamily="34" charset="0"/>
                <a:cs typeface="Arial" pitchFamily="34" charset="0"/>
              </a:rPr>
              <a:t>State of the art parametric HMM/GMM </a:t>
            </a:r>
            <a:r>
              <a:rPr lang="en-US" b="1" dirty="0">
                <a:latin typeface="Arial" pitchFamily="34" charset="0"/>
                <a:cs typeface="Arial" pitchFamily="34" charset="0"/>
              </a:rPr>
              <a:t>used </a:t>
            </a:r>
            <a:r>
              <a:rPr lang="en-US" b="1" dirty="0" smtClean="0">
                <a:latin typeface="Arial" pitchFamily="34" charset="0"/>
                <a:cs typeface="Arial" pitchFamily="34" charset="0"/>
              </a:rPr>
              <a:t>for comparison</a:t>
            </a:r>
            <a:r>
              <a:rPr lang="en-US" b="1" dirty="0">
                <a:latin typeface="Arial" pitchFamily="34" charset="0"/>
                <a:cs typeface="Arial" pitchFamily="34" charset="0"/>
              </a:rPr>
              <a:t>.  </a:t>
            </a:r>
            <a:endParaRPr lang="en-US" b="1" dirty="0" smtClean="0">
              <a:latin typeface="Arial" pitchFamily="34" charset="0"/>
              <a:cs typeface="Arial" pitchFamily="34" charset="0"/>
            </a:endParaRPr>
          </a:p>
          <a:p>
            <a:pPr marL="166688" indent="-166688">
              <a:spcAft>
                <a:spcPts val="1200"/>
              </a:spcAft>
              <a:buFont typeface="Arial"/>
              <a:buChar char="•"/>
            </a:pPr>
            <a:r>
              <a:rPr lang="en-US" b="1" dirty="0" smtClean="0">
                <a:latin typeface="Arial" pitchFamily="34" charset="0"/>
                <a:cs typeface="Arial" pitchFamily="34" charset="0"/>
              </a:rPr>
              <a:t>Classification results show around 15% improvement.</a:t>
            </a:r>
          </a:p>
          <a:p>
            <a:pPr marL="166688" indent="-166688">
              <a:spcAft>
                <a:spcPts val="1200"/>
              </a:spcAft>
              <a:buFont typeface="Arial"/>
              <a:buChar char="•"/>
            </a:pPr>
            <a:endParaRPr lang="en-US" b="1" dirty="0" smtClean="0">
              <a:latin typeface="Arial" pitchFamily="34" charset="0"/>
              <a:cs typeface="Arial" pitchFamily="34" charset="0"/>
            </a:endParaRPr>
          </a:p>
          <a:p>
            <a:pPr marL="166688" indent="-166688">
              <a:spcAft>
                <a:spcPts val="1200"/>
              </a:spcAft>
              <a:buFont typeface="Arial"/>
              <a:buChar char="•"/>
            </a:pPr>
            <a:endParaRPr lang="en-US" b="1" dirty="0" smtClean="0">
              <a:latin typeface="Arial" pitchFamily="34" charset="0"/>
              <a:cs typeface="Arial" pitchFamily="34" charset="0"/>
            </a:endParaRPr>
          </a:p>
          <a:p>
            <a:pPr marL="166688" indent="-166688">
              <a:spcAft>
                <a:spcPts val="1200"/>
              </a:spcAft>
              <a:buFont typeface="Arial"/>
              <a:buChar char="•"/>
            </a:pPr>
            <a:endParaRPr lang="en-US"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36277193"/>
              </p:ext>
            </p:extLst>
          </p:nvPr>
        </p:nvGraphicFramePr>
        <p:xfrm>
          <a:off x="1487608" y="3411935"/>
          <a:ext cx="5854889" cy="2472945"/>
        </p:xfrm>
        <a:graphic>
          <a:graphicData uri="http://schemas.openxmlformats.org/drawingml/2006/table">
            <a:tbl>
              <a:tblPr firstRow="1" firstCol="1" bandRow="1">
                <a:tableStyleId>{5C22544A-7EE6-4342-B048-85BDC9FD1C3A}</a:tableStyleId>
              </a:tblPr>
              <a:tblGrid>
                <a:gridCol w="4466706"/>
                <a:gridCol w="1388183"/>
              </a:tblGrid>
              <a:tr h="1003465">
                <a:tc>
                  <a:txBody>
                    <a:bodyPr/>
                    <a:lstStyle/>
                    <a:p>
                      <a:pPr marL="0" marR="0" algn="ctr">
                        <a:spcBef>
                          <a:spcPts val="0"/>
                        </a:spcBef>
                        <a:spcAft>
                          <a:spcPts val="600"/>
                        </a:spcAft>
                      </a:pPr>
                      <a:r>
                        <a:rPr lang="en-US" sz="1800" dirty="0">
                          <a:effectLst/>
                        </a:rPr>
                        <a:t>  </a:t>
                      </a:r>
                      <a:r>
                        <a:rPr lang="en-US" sz="1800" cap="small" dirty="0">
                          <a:effectLst/>
                        </a:rPr>
                        <a:t>A Comparison of Classification Error Rates</a:t>
                      </a:r>
                      <a:endParaRPr lang="en-US" sz="1800" b="1" dirty="0">
                        <a:solidFill>
                          <a:srgbClr val="4F81BD"/>
                        </a:solidFill>
                        <a:effectLst/>
                        <a:latin typeface="Times New Roman"/>
                        <a:ea typeface="Times New Roman"/>
                      </a:endParaRPr>
                    </a:p>
                  </a:txBody>
                  <a:tcPr marL="182880" marR="182880" marT="100330" marB="100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ctr">
                        <a:spcBef>
                          <a:spcPts val="0"/>
                        </a:spcBef>
                        <a:spcAft>
                          <a:spcPts val="0"/>
                        </a:spcAft>
                      </a:pPr>
                      <a:r>
                        <a:rPr lang="en-US" sz="1800" dirty="0">
                          <a:effectLst/>
                        </a:rPr>
                        <a:t>Model</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Error Rate</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HMM/GMM (10 components)</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27.8%</a:t>
                      </a:r>
                      <a:endParaRPr lang="en-US" sz="18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LR-HDP-HMM/GMM (1 component)</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26.7%</a:t>
                      </a:r>
                      <a:endParaRPr lang="en-US" sz="18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LR-HDP-HMM</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24.1%</a:t>
                      </a:r>
                      <a:endParaRPr lang="en-US" sz="18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3952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a:t>
            </a:r>
            <a:r>
              <a:rPr lang="en-US" dirty="0" smtClean="0"/>
              <a:t>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920733" y="3739487"/>
            <a:ext cx="7718299" cy="2947916"/>
          </a:xfrm>
          <a:prstGeom prst="rect">
            <a:avLst/>
          </a:prstGeom>
        </p:spPr>
      </p:pic>
      <p:sp>
        <p:nvSpPr>
          <p:cNvPr id="8" name="Rectangle 7"/>
          <p:cNvSpPr/>
          <p:nvPr/>
        </p:nvSpPr>
        <p:spPr>
          <a:xfrm>
            <a:off x="228600" y="610615"/>
            <a:ext cx="8686799" cy="4278094"/>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r>
              <a:rPr lang="en-US" b="1" dirty="0" smtClean="0">
                <a:latin typeface="Arial" pitchFamily="34" charset="0"/>
                <a:cs typeface="Arial" pitchFamily="34" charset="0"/>
              </a:rPr>
              <a:t>:</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175 examples </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100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2256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1317 examples using LR HDP-HMM model</a:t>
            </a:r>
            <a:endParaRPr lang="en-US" b="1" dirty="0" smtClean="0">
              <a:latin typeface="Arial" pitchFamily="34" charset="0"/>
              <a:cs typeface="Arial" pitchFamily="34" charset="0"/>
            </a:endParaRPr>
          </a:p>
          <a:p>
            <a:pPr marL="166688" indent="-166688">
              <a:spcAft>
                <a:spcPts val="1200"/>
              </a:spcAft>
              <a:buFont typeface="Arial"/>
              <a:buChar char="•"/>
            </a:pPr>
            <a:r>
              <a:rPr lang="en-US" b="1" dirty="0" smtClean="0">
                <a:latin typeface="Arial" pitchFamily="34" charset="0"/>
                <a:cs typeface="Arial" pitchFamily="34" charset="0"/>
              </a:rPr>
              <a:t>Notice that complexity of the model changes once trained with more data.</a:t>
            </a:r>
          </a:p>
          <a:p>
            <a:pPr marL="166688" indent="-166688">
              <a:spcAft>
                <a:spcPts val="1200"/>
              </a:spcAft>
              <a:buFont typeface="Arial"/>
              <a:buChar char="•"/>
            </a:pPr>
            <a:r>
              <a:rPr lang="en-US" b="1" dirty="0" smtClean="0">
                <a:latin typeface="Arial" pitchFamily="34" charset="0"/>
                <a:cs typeface="Arial" pitchFamily="34" charset="0"/>
              </a:rPr>
              <a:t>Also parallel paths in models corresponds to different modality in speaker space.</a:t>
            </a:r>
            <a:endParaRPr lang="en-US" b="1" dirty="0">
              <a:latin typeface="Arial" pitchFamily="34" charset="0"/>
              <a:cs typeface="Arial" pitchFamily="34" charset="0"/>
            </a:endParaRPr>
          </a:p>
          <a:p>
            <a:pPr marL="454025">
              <a:spcAft>
                <a:spcPts val="1200"/>
              </a:spcAft>
            </a:pPr>
            <a:r>
              <a:rPr lang="en-US" b="1" dirty="0" smtClean="0">
                <a:latin typeface="Arial" pitchFamily="34" charset="0"/>
                <a:cs typeface="Arial" pitchFamily="34" charset="0"/>
              </a:rPr>
              <a:t>.</a:t>
            </a:r>
            <a:endParaRPr lang="en-US" b="1" dirty="0">
              <a:latin typeface="Arial" pitchFamily="34" charset="0"/>
              <a:cs typeface="Arial" pitchFamily="34" charset="0"/>
            </a:endParaRPr>
          </a:p>
          <a:p>
            <a:pPr marL="454025">
              <a:spcAft>
                <a:spcPts val="1200"/>
              </a:spcAft>
            </a:pPr>
            <a:endParaRPr lang="en-US" b="1" dirty="0">
              <a:latin typeface="Arial" pitchFamily="34" charset="0"/>
              <a:cs typeface="Arial" pitchFamily="34" charset="0"/>
            </a:endParaRPr>
          </a:p>
        </p:txBody>
      </p:sp>
    </p:spTree>
    <p:extLst>
      <p:ext uri="{BB962C8B-B14F-4D97-AF65-F5344CB8AC3E}">
        <p14:creationId xmlns:p14="http://schemas.microsoft.com/office/powerpoint/2010/main" val="3783308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5632311"/>
          </a:xfrm>
          <a:prstGeom prst="rect">
            <a:avLst/>
          </a:prstGeom>
          <a:noFill/>
        </p:spPr>
        <p:txBody>
          <a:bodyPr wrap="square" lIns="0" tIns="0" rIns="0" bIns="0" rtlCol="0">
            <a:spAutoFit/>
          </a:bodyPr>
          <a:lstStyle/>
          <a:p>
            <a:pPr marL="228600" lvl="1" indent="-228600">
              <a:spcAft>
                <a:spcPts val="600"/>
              </a:spcAft>
              <a:buFont typeface="Arial"/>
              <a:buChar char="•"/>
            </a:pPr>
            <a:r>
              <a:rPr lang="en-US" b="1" dirty="0" smtClean="0">
                <a:latin typeface="Arial" pitchFamily="34" charset="0"/>
                <a:cs typeface="Arial" pitchFamily="34" charset="0"/>
              </a:rPr>
              <a:t>Summarize your performance results:</a:t>
            </a:r>
          </a:p>
          <a:p>
            <a:pPr lvl="1" indent="-228600">
              <a:spcAft>
                <a:spcPts val="600"/>
              </a:spcAft>
              <a:buFont typeface="Wingdings" charset="2"/>
              <a:buChar char="§"/>
            </a:pPr>
            <a:r>
              <a:rPr lang="en-US" b="1" dirty="0">
                <a:latin typeface="Arial" pitchFamily="34" charset="0"/>
                <a:cs typeface="Arial" pitchFamily="34" charset="0"/>
              </a:rPr>
              <a:t>Showing that </a:t>
            </a:r>
            <a:r>
              <a:rPr lang="en-US" b="1" dirty="0" smtClean="0">
                <a:latin typeface="Arial" pitchFamily="34" charset="0"/>
                <a:cs typeface="Arial" pitchFamily="34" charset="0"/>
              </a:rPr>
              <a:t>HDPM </a:t>
            </a:r>
            <a:r>
              <a:rPr lang="en-US" b="1" dirty="0">
                <a:latin typeface="Arial" pitchFamily="34" charset="0"/>
                <a:cs typeface="Arial" pitchFamily="34" charset="0"/>
              </a:rPr>
              <a:t>emissions can replace DPM emissions in most applications (for both LR and ergodic models) without losing performance while the scalability of model improves significantly.</a:t>
            </a:r>
          </a:p>
          <a:p>
            <a:pPr lvl="1" indent="-228600">
              <a:spcAft>
                <a:spcPts val="600"/>
              </a:spcAft>
              <a:buFont typeface="Wingdings" charset="2"/>
              <a:buChar char="§"/>
            </a:pPr>
            <a:r>
              <a:rPr lang="en-US" b="1" dirty="0">
                <a:latin typeface="Arial" pitchFamily="34" charset="0"/>
                <a:cs typeface="Arial" pitchFamily="34" charset="0"/>
              </a:rPr>
              <a:t>We have also shown that LR HDP-HMM models can learn multi modality in data. For example, for a single phoneme, LR HDP-HMM can learn parallel paths corresponding to different type of speakers while at the same time we can share the data among states  if HDPM emissions are </a:t>
            </a:r>
            <a:r>
              <a:rPr lang="en-US" b="1" dirty="0" smtClean="0">
                <a:latin typeface="Arial" pitchFamily="34" charset="0"/>
                <a:cs typeface="Arial" pitchFamily="34" charset="0"/>
              </a:rPr>
              <a:t>used</a:t>
            </a:r>
            <a:r>
              <a:rPr lang="en-US" b="1" dirty="0" smtClean="0">
                <a:latin typeface="Arial" pitchFamily="34" charset="0"/>
                <a:cs typeface="Arial" pitchFamily="34" charset="0"/>
              </a:rPr>
              <a:t>.</a:t>
            </a:r>
            <a:endParaRPr lang="en-US" b="1" dirty="0" smtClean="0">
              <a:latin typeface="Arial" pitchFamily="34" charset="0"/>
              <a:cs typeface="Arial" pitchFamily="34" charset="0"/>
            </a:endParaRPr>
          </a:p>
          <a:p>
            <a:pPr marL="228600" lvl="1" indent="-228600">
              <a:spcAft>
                <a:spcPts val="600"/>
              </a:spcAft>
              <a:buFont typeface="Arial"/>
              <a:buChar char="•"/>
            </a:pPr>
            <a:r>
              <a:rPr lang="en-US" b="1" dirty="0" smtClean="0">
                <a:latin typeface="Arial" pitchFamily="34" charset="0"/>
                <a:cs typeface="Arial" pitchFamily="34" charset="0"/>
              </a:rPr>
              <a:t>Three theoretical contributions:</a:t>
            </a:r>
          </a:p>
          <a:p>
            <a:pPr lvl="1" indent="-228600">
              <a:spcAft>
                <a:spcPts val="1200"/>
              </a:spcAft>
              <a:buFont typeface="Wingdings" charset="2"/>
              <a:buChar char="§"/>
            </a:pPr>
            <a:r>
              <a:rPr lang="en-US" b="1" dirty="0" smtClean="0">
                <a:latin typeface="Arial" pitchFamily="34" charset="0"/>
                <a:cs typeface="Arial" pitchFamily="34" charset="0"/>
              </a:rPr>
              <a:t>A left</a:t>
            </a:r>
            <a:r>
              <a:rPr lang="en-US" b="1" dirty="0">
                <a:latin typeface="Arial" pitchFamily="34" charset="0"/>
                <a:cs typeface="Arial" pitchFamily="34" charset="0"/>
              </a:rPr>
              <a:t>-to-right </a:t>
            </a:r>
            <a:r>
              <a:rPr lang="en-US" b="1" dirty="0" smtClean="0">
                <a:latin typeface="Arial" pitchFamily="34" charset="0"/>
                <a:cs typeface="Arial" pitchFamily="34" charset="0"/>
              </a:rPr>
              <a:t>HDP-HMM model.</a:t>
            </a:r>
          </a:p>
          <a:p>
            <a:pPr lvl="1" indent="-228600">
              <a:spcAft>
                <a:spcPts val="1200"/>
              </a:spcAft>
              <a:buFont typeface="Wingdings" charset="2"/>
              <a:buChar char="§"/>
            </a:pPr>
            <a:r>
              <a:rPr lang="en-US" b="1" dirty="0" smtClean="0">
                <a:latin typeface="Arial" pitchFamily="34" charset="0"/>
                <a:cs typeface="Arial" pitchFamily="34" charset="0"/>
              </a:rPr>
              <a:t>Introducing HDP emissions to HDP-HMM model.</a:t>
            </a:r>
          </a:p>
          <a:p>
            <a:pPr lvl="1" indent="-228600">
              <a:spcAft>
                <a:spcPts val="1200"/>
              </a:spcAft>
              <a:buFont typeface="Wingdings" charset="2"/>
              <a:buChar char="§"/>
            </a:pPr>
            <a:r>
              <a:rPr lang="en-US" b="1" dirty="0" smtClean="0">
                <a:latin typeface="Arial" pitchFamily="34" charset="0"/>
                <a:cs typeface="Arial" pitchFamily="34" charset="0"/>
              </a:rPr>
              <a:t>Introducing non-emitting states to the model.</a:t>
            </a:r>
            <a:endParaRPr lang="en-US" b="1" dirty="0" smtClean="0">
              <a:latin typeface="Arial" pitchFamily="34" charset="0"/>
              <a:cs typeface="Arial" pitchFamily="34" charset="0"/>
            </a:endParaRPr>
          </a:p>
          <a:p>
            <a:pPr marL="285750" lvl="1" indent="-285750">
              <a:spcAft>
                <a:spcPts val="1200"/>
              </a:spcAft>
              <a:buFont typeface="Arial"/>
              <a:buChar char="•"/>
            </a:pPr>
            <a:r>
              <a:rPr lang="en-US" b="1" dirty="0" smtClean="0">
                <a:latin typeface="Arial" pitchFamily="34" charset="0"/>
                <a:cs typeface="Arial" pitchFamily="34" charset="0"/>
              </a:rPr>
              <a:t>Comparing to EM algorithm the Inference algorithm for HDP-HMM models is computationally too expensive. One of the future directions is to investigate approaches based on </a:t>
            </a:r>
            <a:r>
              <a:rPr lang="en-US" b="1" dirty="0" err="1" smtClean="0">
                <a:latin typeface="Arial" pitchFamily="34" charset="0"/>
                <a:cs typeface="Arial" pitchFamily="34" charset="0"/>
              </a:rPr>
              <a:t>Variational</a:t>
            </a:r>
            <a:r>
              <a:rPr lang="en-US" b="1" dirty="0" smtClean="0">
                <a:latin typeface="Arial" pitchFamily="34" charset="0"/>
                <a:cs typeface="Arial" pitchFamily="34" charset="0"/>
              </a:rPr>
              <a:t> Inference for these models. </a:t>
            </a:r>
          </a:p>
          <a:p>
            <a:pPr marL="285750" lvl="1" indent="-285750">
              <a:spcAft>
                <a:spcPts val="1200"/>
              </a:spcAft>
              <a:buFont typeface="Arial"/>
              <a:buChar char="•"/>
            </a:pPr>
            <a:r>
              <a:rPr lang="en-US" b="1" dirty="0" smtClean="0">
                <a:latin typeface="Arial" pitchFamily="34" charset="0"/>
                <a:cs typeface="Arial" pitchFamily="34" charset="0"/>
              </a:rPr>
              <a:t>Another direction is to add level of hierarchy to the model to share data among several HDP-HMM models.</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12826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200" b="1" dirty="0" err="1" smtClean="0">
                <a:latin typeface="Arial" pitchFamily="34" charset="0"/>
                <a:cs typeface="Arial" pitchFamily="34" charset="0"/>
              </a:rPr>
              <a:t>Bourlard</a:t>
            </a:r>
            <a:r>
              <a:rPr lang="en-US" sz="1200" b="1" dirty="0">
                <a:latin typeface="Arial" pitchFamily="34" charset="0"/>
                <a:cs typeface="Arial" pitchFamily="34" charset="0"/>
              </a:rPr>
              <a:t>, H., &amp; Morgan, N. (1993). </a:t>
            </a:r>
            <a:r>
              <a:rPr lang="en-US" sz="1200" b="1" i="1" dirty="0">
                <a:latin typeface="Arial" pitchFamily="34" charset="0"/>
                <a:cs typeface="Arial" pitchFamily="34" charset="0"/>
              </a:rPr>
              <a:t>Connectionist Speech Recognition A Hybrid Approach</a:t>
            </a:r>
            <a:r>
              <a:rPr lang="en-US" sz="1200" b="1" dirty="0">
                <a:latin typeface="Arial" pitchFamily="34" charset="0"/>
                <a:cs typeface="Arial" pitchFamily="34" charset="0"/>
              </a:rPr>
              <a:t>. Springer.</a:t>
            </a:r>
          </a:p>
          <a:p>
            <a:pPr marL="342900" indent="-342900">
              <a:spcAft>
                <a:spcPts val="300"/>
              </a:spcAft>
              <a:buFont typeface="+mj-lt"/>
              <a:buAutoNum type="arabicPeriod"/>
            </a:pPr>
            <a:r>
              <a:rPr lang="en-US" sz="1200" b="1" dirty="0" smtClean="0">
                <a:latin typeface="Arial" pitchFamily="34" charset="0"/>
                <a:cs typeface="Arial" pitchFamily="34" charset="0"/>
              </a:rPr>
              <a:t>Fox</a:t>
            </a:r>
            <a:r>
              <a:rPr lang="en-US" sz="1200" b="1" dirty="0">
                <a:latin typeface="Arial" pitchFamily="34" charset="0"/>
                <a:cs typeface="Arial" pitchFamily="34" charset="0"/>
              </a:rPr>
              <a:t>, E., </a:t>
            </a:r>
            <a:r>
              <a:rPr lang="en-US" sz="1200" b="1" dirty="0" err="1">
                <a:latin typeface="Arial" pitchFamily="34" charset="0"/>
                <a:cs typeface="Arial" pitchFamily="34" charset="0"/>
              </a:rPr>
              <a:t>Sudderth</a:t>
            </a:r>
            <a:r>
              <a:rPr lang="en-US" sz="1200" b="1" dirty="0">
                <a:latin typeface="Arial" pitchFamily="34" charset="0"/>
                <a:cs typeface="Arial" pitchFamily="34" charset="0"/>
              </a:rPr>
              <a:t>, E., Jordan, M., &amp; </a:t>
            </a:r>
            <a:r>
              <a:rPr lang="en-US" sz="1200" b="1" dirty="0" err="1">
                <a:latin typeface="Arial" pitchFamily="34" charset="0"/>
                <a:cs typeface="Arial" pitchFamily="34" charset="0"/>
              </a:rPr>
              <a:t>Willsky</a:t>
            </a:r>
            <a:r>
              <a:rPr lang="en-US" sz="1200" b="1" dirty="0">
                <a:latin typeface="Arial" pitchFamily="34" charset="0"/>
                <a:cs typeface="Arial" pitchFamily="34" charset="0"/>
              </a:rPr>
              <a:t>, A. (2011). A Sticky HDP-HMM with Application to Speaker Diarization. </a:t>
            </a:r>
            <a:r>
              <a:rPr lang="en-US" sz="1200" b="1" i="1" dirty="0">
                <a:latin typeface="Arial" pitchFamily="34" charset="0"/>
                <a:cs typeface="Arial" pitchFamily="34" charset="0"/>
              </a:rPr>
              <a:t>The </a:t>
            </a:r>
            <a:r>
              <a:rPr lang="en-US" sz="1200" b="1" i="1" dirty="0" err="1">
                <a:latin typeface="Arial" pitchFamily="34" charset="0"/>
                <a:cs typeface="Arial" pitchFamily="34" charset="0"/>
              </a:rPr>
              <a:t>Annalas</a:t>
            </a:r>
            <a:r>
              <a:rPr lang="en-US" sz="1200" b="1" i="1" dirty="0">
                <a:latin typeface="Arial" pitchFamily="34" charset="0"/>
                <a:cs typeface="Arial" pitchFamily="34" charset="0"/>
              </a:rPr>
              <a:t> of Applied Statistics</a:t>
            </a:r>
            <a:r>
              <a:rPr lang="en-US" sz="1200" b="1" dirty="0">
                <a:latin typeface="Arial" pitchFamily="34" charset="0"/>
                <a:cs typeface="Arial" pitchFamily="34" charset="0"/>
              </a:rPr>
              <a:t>, 5(2A), 1020–1056. </a:t>
            </a:r>
          </a:p>
          <a:p>
            <a:pPr marL="342900" indent="-342900">
              <a:spcAft>
                <a:spcPts val="300"/>
              </a:spcAft>
              <a:buFont typeface="+mj-lt"/>
              <a:buAutoNum type="arabicPeriod"/>
            </a:pPr>
            <a:r>
              <a:rPr lang="en-US" sz="1200" b="1" dirty="0" err="1" smtClean="0">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(2012). Applications of Dirichlet Process Mixtures to Speaker Adaptation.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(pp. 4321–4324). Kyoto, Japan. </a:t>
            </a:r>
          </a:p>
          <a:p>
            <a:pPr marL="342900" indent="-342900">
              <a:spcAft>
                <a:spcPts val="300"/>
              </a:spcAft>
              <a:buFont typeface="+mj-lt"/>
              <a:buAutoNum type="arabicPeriod"/>
            </a:pPr>
            <a:r>
              <a:rPr lang="en-US" sz="1200" b="1" dirty="0" err="1">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(2013). Speech Segmentation Using Hierarchical Dirichlet Processes.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 TBD). Vancouver, Canada. </a:t>
            </a:r>
          </a:p>
          <a:p>
            <a:pPr marL="342900" indent="-342900">
              <a:spcAft>
                <a:spcPts val="300"/>
              </a:spcAft>
              <a:buFont typeface="+mj-lt"/>
              <a:buAutoNum type="arabicPeriod"/>
            </a:pPr>
            <a:r>
              <a:rPr lang="en-US" sz="1200" b="1" dirty="0" err="1" smtClean="0">
                <a:latin typeface="Arial" pitchFamily="34" charset="0"/>
                <a:cs typeface="Arial" pitchFamily="34" charset="0"/>
              </a:rPr>
              <a:t>Lefèvre</a:t>
            </a:r>
            <a:r>
              <a:rPr lang="en-US" sz="1200" b="1" dirty="0">
                <a:latin typeface="Arial" pitchFamily="34" charset="0"/>
                <a:cs typeface="Arial" pitchFamily="34" charset="0"/>
              </a:rPr>
              <a:t>, F.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probability estimation for HMM-based automatic speech recognition. </a:t>
            </a:r>
            <a:r>
              <a:rPr lang="en-US" sz="1200" b="1" i="1" dirty="0">
                <a:latin typeface="Arial" pitchFamily="34" charset="0"/>
                <a:cs typeface="Arial" pitchFamily="34" charset="0"/>
              </a:rPr>
              <a:t>Computer Speech &amp; Language</a:t>
            </a:r>
            <a:r>
              <a:rPr lang="en-US" sz="1200" b="1" dirty="0">
                <a:latin typeface="Arial" pitchFamily="34" charset="0"/>
                <a:cs typeface="Arial" pitchFamily="34" charset="0"/>
              </a:rPr>
              <a:t>, 17(2-3), 113–136. </a:t>
            </a:r>
          </a:p>
          <a:p>
            <a:pPr marL="342900" indent="-342900">
              <a:spcAft>
                <a:spcPts val="300"/>
              </a:spcAft>
              <a:buFont typeface="+mj-lt"/>
              <a:buAutoNum type="arabicPeriod"/>
            </a:pPr>
            <a:r>
              <a:rPr lang="en-US" sz="1200" b="1" dirty="0" err="1">
                <a:latin typeface="Arial" pitchFamily="34" charset="0"/>
                <a:cs typeface="Arial" pitchFamily="34" charset="0"/>
              </a:rPr>
              <a:t>Rabiner</a:t>
            </a:r>
            <a:r>
              <a:rPr lang="en-US" sz="1200" b="1" dirty="0">
                <a:latin typeface="Arial" pitchFamily="34" charset="0"/>
                <a:cs typeface="Arial" pitchFamily="34" charset="0"/>
              </a:rPr>
              <a:t>, L. (1989). A Tutorial on Hidden Markov Models and Selected Applications in Speech Recognition. </a:t>
            </a:r>
            <a:r>
              <a:rPr lang="en-US" sz="1200" b="1" i="1" dirty="0">
                <a:latin typeface="Arial" pitchFamily="34" charset="0"/>
                <a:cs typeface="Arial" pitchFamily="34" charset="0"/>
              </a:rPr>
              <a:t>Proceedings of the IEEE</a:t>
            </a:r>
            <a:r>
              <a:rPr lang="en-US" sz="1200" b="1" dirty="0">
                <a:latin typeface="Arial" pitchFamily="34" charset="0"/>
                <a:cs typeface="Arial" pitchFamily="34" charset="0"/>
              </a:rPr>
              <a:t>, 77(2), 879–</a:t>
            </a:r>
            <a:r>
              <a:rPr lang="en-US" sz="1200" b="1" dirty="0" smtClean="0">
                <a:latin typeface="Arial" pitchFamily="34" charset="0"/>
                <a:cs typeface="Arial" pitchFamily="34" charset="0"/>
              </a:rPr>
              <a:t>893.</a:t>
            </a:r>
            <a:endParaRPr lang="en-US" sz="1200" b="1" dirty="0">
              <a:latin typeface="Arial" pitchFamily="34" charset="0"/>
              <a:cs typeface="Arial" pitchFamily="34" charset="0"/>
            </a:endParaRPr>
          </a:p>
          <a:p>
            <a:pPr marL="342900" indent="-342900">
              <a:spcAft>
                <a:spcPts val="300"/>
              </a:spcAft>
              <a:buFont typeface="+mj-lt"/>
              <a:buAutoNum type="arabicPeriod"/>
            </a:pPr>
            <a:r>
              <a:rPr lang="en-US" sz="1200" b="1" dirty="0" err="1">
                <a:latin typeface="Arial" pitchFamily="34" charset="0"/>
                <a:cs typeface="Arial" pitchFamily="34" charset="0"/>
              </a:rPr>
              <a:t>Sethuraman</a:t>
            </a:r>
            <a:r>
              <a:rPr lang="en-US" sz="1200" b="1" dirty="0">
                <a:latin typeface="Arial" pitchFamily="34" charset="0"/>
                <a:cs typeface="Arial" pitchFamily="34" charset="0"/>
              </a:rPr>
              <a:t>, J. (1994). A constructive definition of Dirichlet priors. </a:t>
            </a:r>
            <a:r>
              <a:rPr lang="en-US" sz="1200" b="1" i="1" dirty="0" err="1">
                <a:latin typeface="Arial" pitchFamily="34" charset="0"/>
                <a:cs typeface="Arial" pitchFamily="34" charset="0"/>
              </a:rPr>
              <a:t>Statistica</a:t>
            </a:r>
            <a:r>
              <a:rPr lang="en-US" sz="1200" b="1" i="1" dirty="0">
                <a:latin typeface="Arial" pitchFamily="34" charset="0"/>
                <a:cs typeface="Arial" pitchFamily="34" charset="0"/>
              </a:rPr>
              <a:t> </a:t>
            </a:r>
            <a:r>
              <a:rPr lang="en-US" sz="1200" b="1" i="1" dirty="0" err="1">
                <a:latin typeface="Arial" pitchFamily="34" charset="0"/>
                <a:cs typeface="Arial" pitchFamily="34" charset="0"/>
              </a:rPr>
              <a:t>Sinica</a:t>
            </a:r>
            <a:r>
              <a:rPr lang="en-US" sz="1200" b="1" dirty="0">
                <a:latin typeface="Arial" pitchFamily="34" charset="0"/>
                <a:cs typeface="Arial" pitchFamily="34" charset="0"/>
              </a:rPr>
              <a:t>, 639–650. </a:t>
            </a:r>
          </a:p>
          <a:p>
            <a:pPr marL="342900" indent="-342900">
              <a:spcAft>
                <a:spcPts val="300"/>
              </a:spcAft>
              <a:buFont typeface="+mj-lt"/>
              <a:buAutoNum type="arabicPeriod"/>
            </a:pPr>
            <a:r>
              <a:rPr lang="en-US" sz="1200" b="1" dirty="0">
                <a:latin typeface="Arial" pitchFamily="34" charset="0"/>
                <a:cs typeface="Arial" pitchFamily="34" charset="0"/>
              </a:rPr>
              <a:t>Shang, L.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Discriminant HMM and Application to Facial Expression Recognition. </a:t>
            </a:r>
            <a:r>
              <a:rPr lang="en-US" sz="1200" b="1" i="1" dirty="0">
                <a:latin typeface="Arial" pitchFamily="34" charset="0"/>
                <a:cs typeface="Arial" pitchFamily="34" charset="0"/>
              </a:rPr>
              <a:t>IEEE Conference on Computer Vision and Pattern Recognition</a:t>
            </a:r>
            <a:r>
              <a:rPr lang="en-US" sz="1200" b="1" dirty="0">
                <a:latin typeface="Arial" pitchFamily="34" charset="0"/>
                <a:cs typeface="Arial" pitchFamily="34" charset="0"/>
              </a:rPr>
              <a:t> (pp. 2090– 2096). Miami, FL, </a:t>
            </a:r>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p>
            <a:pPr marL="342900" indent="-342900">
              <a:spcAft>
                <a:spcPts val="300"/>
              </a:spcAft>
              <a:buFont typeface="+mj-lt"/>
              <a:buAutoNum type="arabicPeriod"/>
            </a:pPr>
            <a:r>
              <a:rPr lang="en-US" sz="1200" b="1" dirty="0">
                <a:latin typeface="Arial" pitchFamily="34" charset="0"/>
                <a:cs typeface="Arial" pitchFamily="34" charset="0"/>
              </a:rPr>
              <a:t>Shin, W., Lee, B.-S., Lee, Y.-K., &amp; Lee, J.-S. (2000). Speech/non-speech classification using multiple features for robust endpoint detection. </a:t>
            </a:r>
            <a:r>
              <a:rPr lang="en-US" sz="1200" b="1" i="1" dirty="0">
                <a:latin typeface="Arial" pitchFamily="34" charset="0"/>
                <a:cs typeface="Arial" pitchFamily="34" charset="0"/>
              </a:rPr>
              <a:t>proceedings of IEEE international </a:t>
            </a:r>
            <a:r>
              <a:rPr lang="en-US" sz="1200" b="1" i="1" dirty="0" smtClean="0">
                <a:latin typeface="Arial" pitchFamily="34" charset="0"/>
                <a:cs typeface="Arial" pitchFamily="34" charset="0"/>
              </a:rPr>
              <a:t>Conference </a:t>
            </a:r>
            <a:r>
              <a:rPr lang="en-US" sz="1200" b="1" i="1" dirty="0">
                <a:latin typeface="Arial" pitchFamily="34" charset="0"/>
                <a:cs typeface="Arial" pitchFamily="34" charset="0"/>
              </a:rPr>
              <a:t>on </a:t>
            </a:r>
            <a:r>
              <a:rPr lang="en-US" sz="1200" b="1" i="1" dirty="0" smtClean="0">
                <a:latin typeface="Arial" pitchFamily="34" charset="0"/>
                <a:cs typeface="Arial" pitchFamily="34" charset="0"/>
              </a:rPr>
              <a:t>ASSP </a:t>
            </a:r>
            <a:r>
              <a:rPr lang="en-US" sz="1200" b="1" dirty="0" smtClean="0">
                <a:latin typeface="Arial" pitchFamily="34" charset="0"/>
                <a:cs typeface="Arial" pitchFamily="34" charset="0"/>
              </a:rPr>
              <a:t>(</a:t>
            </a:r>
            <a:r>
              <a:rPr lang="en-US" sz="1200" b="1" dirty="0">
                <a:latin typeface="Arial" pitchFamily="34" charset="0"/>
                <a:cs typeface="Arial" pitchFamily="34" charset="0"/>
              </a:rPr>
              <a:t>pp. 1899–1402). Istanbul, Turkey.</a:t>
            </a:r>
          </a:p>
          <a:p>
            <a:pPr marL="342900" indent="-342900">
              <a:spcAft>
                <a:spcPts val="300"/>
              </a:spcAft>
              <a:buFont typeface="+mj-lt"/>
              <a:buAutoNum type="arabicPeriod"/>
            </a:pPr>
            <a:r>
              <a:rPr lang="en-US" sz="1200" b="1" dirty="0" err="1">
                <a:latin typeface="Arial" pitchFamily="34" charset="0"/>
                <a:cs typeface="Arial" pitchFamily="34" charset="0"/>
              </a:rPr>
              <a:t>Suchard</a:t>
            </a:r>
            <a:r>
              <a:rPr lang="en-US" sz="1200" b="1" dirty="0">
                <a:latin typeface="Arial" pitchFamily="34" charset="0"/>
                <a:cs typeface="Arial" pitchFamily="34" charset="0"/>
              </a:rPr>
              <a:t>, M. A., Wang, Q., Chan, C., </a:t>
            </a:r>
            <a:r>
              <a:rPr lang="en-US" sz="1200" b="1" dirty="0" err="1">
                <a:latin typeface="Arial" pitchFamily="34" charset="0"/>
                <a:cs typeface="Arial" pitchFamily="34" charset="0"/>
              </a:rPr>
              <a:t>Frelinger</a:t>
            </a:r>
            <a:r>
              <a:rPr lang="en-US" sz="1200" b="1" dirty="0">
                <a:latin typeface="Arial" pitchFamily="34" charset="0"/>
                <a:cs typeface="Arial" pitchFamily="34" charset="0"/>
              </a:rPr>
              <a:t>, J., West, M., &amp; </a:t>
            </a:r>
            <a:r>
              <a:rPr lang="en-US" sz="1200" b="1" dirty="0" err="1">
                <a:latin typeface="Arial" pitchFamily="34" charset="0"/>
                <a:cs typeface="Arial" pitchFamily="34" charset="0"/>
              </a:rPr>
              <a:t>Cron</a:t>
            </a:r>
            <a:r>
              <a:rPr lang="en-US" sz="1200" b="1" dirty="0">
                <a:latin typeface="Arial" pitchFamily="34" charset="0"/>
                <a:cs typeface="Arial" pitchFamily="34" charset="0"/>
              </a:rPr>
              <a:t>, A. (2010). Understanding GPU Programming for Statistical Computation: Studies in Massively Parallel Massive Mixtures. </a:t>
            </a:r>
            <a:r>
              <a:rPr lang="en-US" sz="1200" b="1" i="1" dirty="0">
                <a:latin typeface="Arial" pitchFamily="34" charset="0"/>
                <a:cs typeface="Arial" pitchFamily="34" charset="0"/>
              </a:rPr>
              <a:t>Journal of Computational and Graphical Statistics</a:t>
            </a:r>
            <a:r>
              <a:rPr lang="en-US" sz="1200" b="1" dirty="0">
                <a:latin typeface="Arial" pitchFamily="34" charset="0"/>
                <a:cs typeface="Arial" pitchFamily="34" charset="0"/>
              </a:rPr>
              <a:t>, 19(2), 419–438</a:t>
            </a:r>
            <a:r>
              <a:rPr lang="en-US" sz="1200" b="1" dirty="0" smtClean="0">
                <a:latin typeface="Arial" pitchFamily="34" charset="0"/>
                <a:cs typeface="Arial" pitchFamily="34" charset="0"/>
              </a:rPr>
              <a:t>.</a:t>
            </a:r>
          </a:p>
          <a:p>
            <a:pPr marL="342900" indent="-342900">
              <a:spcAft>
                <a:spcPts val="300"/>
              </a:spcAft>
              <a:buFont typeface="+mj-lt"/>
              <a:buAutoNum type="arabicPeriod"/>
            </a:pPr>
            <a:r>
              <a:rPr lang="en-US" sz="1200" b="1" dirty="0" smtClean="0">
                <a:latin typeface="Arial" pitchFamily="34" charset="0"/>
                <a:cs typeface="Arial" pitchFamily="34" charset="0"/>
              </a:rPr>
              <a:t>Teh</a:t>
            </a:r>
            <a:r>
              <a:rPr lang="en-US" sz="1200" b="1" dirty="0">
                <a:latin typeface="Arial" pitchFamily="34" charset="0"/>
                <a:cs typeface="Arial" pitchFamily="34" charset="0"/>
              </a:rPr>
              <a:t>, Y., Jordan, M., Beal, M., &amp; Blei, D. (2006). Hierarchical Dirichlet Processes. </a:t>
            </a:r>
            <a:r>
              <a:rPr lang="en-US" sz="1200" b="1" i="1" dirty="0">
                <a:latin typeface="Arial" pitchFamily="34" charset="0"/>
                <a:cs typeface="Arial" pitchFamily="34" charset="0"/>
              </a:rPr>
              <a:t>Journal of the American Statistical Association</a:t>
            </a:r>
            <a:r>
              <a:rPr lang="en-US" sz="1200" b="1" dirty="0">
                <a:latin typeface="Arial" pitchFamily="34" charset="0"/>
                <a:cs typeface="Arial" pitchFamily="34" charset="0"/>
              </a:rPr>
              <a:t>, 101(47), 1566–</a:t>
            </a:r>
            <a:r>
              <a:rPr lang="en-US" sz="1200" b="1" dirty="0" smtClean="0">
                <a:latin typeface="Arial" pitchFamily="34" charset="0"/>
                <a:cs typeface="Arial" pitchFamily="34" charset="0"/>
              </a:rPr>
              <a:t>1581.</a:t>
            </a:r>
            <a:endParaRPr lang="en-US" sz="12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40" y="638628"/>
            <a:ext cx="6428224" cy="5844721"/>
          </a:xfrm>
          <a:prstGeom prst="rect">
            <a:avLst/>
          </a:prstGeom>
          <a:noFill/>
          <a:ln/>
        </p:spPr>
        <p:txBody>
          <a:bodyPr lIns="0" tIns="0" rIns="0" bIns="0"/>
          <a:lstStyle/>
          <a:p>
            <a:pPr>
              <a:spcAft>
                <a:spcPts val="300"/>
              </a:spcAft>
            </a:pPr>
            <a:r>
              <a:rPr lang="en-US" b="1" dirty="0" smtClean="0">
                <a:latin typeface="Arial" pitchFamily="34" charset="0"/>
                <a:cs typeface="Arial" pitchFamily="34" charset="0"/>
              </a:rPr>
              <a:t>Amir </a:t>
            </a:r>
            <a:r>
              <a:rPr lang="en-US" b="1" dirty="0" err="1" smtClean="0">
                <a:latin typeface="Arial" pitchFamily="34" charset="0"/>
                <a:cs typeface="Arial" pitchFamily="34" charset="0"/>
              </a:rPr>
              <a:t>Harati</a:t>
            </a:r>
            <a:r>
              <a:rPr lang="en-US" b="1" dirty="0" smtClean="0">
                <a:latin typeface="Arial" pitchFamily="34" charset="0"/>
                <a:cs typeface="Arial" pitchFamily="34" charset="0"/>
              </a:rPr>
              <a:t> is a PhD candidate </a:t>
            </a:r>
            <a:r>
              <a:rPr lang="en-US" b="1" dirty="0" smtClean="0">
                <a:latin typeface="Arial" pitchFamily="34" charset="0"/>
                <a:cs typeface="Arial" pitchFamily="34" charset="0"/>
              </a:rPr>
              <a:t>at Department of Electrical and Computer Engineering at Temple university. He got his bachelor degree in Electrical and Computer Engineering from Tabriz University in 2004 and his Master degree in Electrical and computer Engineering from K.N. </a:t>
            </a:r>
            <a:r>
              <a:rPr lang="en-US" b="1" dirty="0" err="1" smtClean="0">
                <a:latin typeface="Arial" pitchFamily="34" charset="0"/>
                <a:cs typeface="Arial" pitchFamily="34" charset="0"/>
              </a:rPr>
              <a:t>Toosi</a:t>
            </a:r>
            <a:r>
              <a:rPr lang="en-US" b="1" dirty="0" smtClean="0">
                <a:latin typeface="Arial" pitchFamily="34" charset="0"/>
                <a:cs typeface="Arial" pitchFamily="34" charset="0"/>
              </a:rPr>
              <a:t> university in 2008. He has also worked as signal processing researcher for </a:t>
            </a:r>
            <a:r>
              <a:rPr lang="en-US" b="1" dirty="0" err="1" smtClean="0">
                <a:latin typeface="Arial" pitchFamily="34" charset="0"/>
                <a:cs typeface="Arial" pitchFamily="34" charset="0"/>
              </a:rPr>
              <a:t>Bina-Pardaz</a:t>
            </a:r>
            <a:r>
              <a:rPr lang="en-US" b="1" dirty="0" smtClean="0">
                <a:latin typeface="Arial" pitchFamily="34" charset="0"/>
                <a:cs typeface="Arial" pitchFamily="34" charset="0"/>
              </a:rPr>
              <a:t> LTD. </a:t>
            </a:r>
          </a:p>
          <a:p>
            <a:pPr>
              <a:spcAft>
                <a:spcPts val="300"/>
              </a:spcAft>
            </a:pPr>
            <a:r>
              <a:rPr lang="en-US" b="1" dirty="0" smtClean="0">
                <a:latin typeface="Arial" pitchFamily="34" charset="0"/>
                <a:cs typeface="Arial" pitchFamily="34" charset="0"/>
              </a:rPr>
              <a:t>The focus of his research at Temple university is the application of nonparametric Bayesian methods in acoustic modeling and speech recognition. He is also involved with a project </a:t>
            </a:r>
            <a:r>
              <a:rPr lang="en-US" b="1" dirty="0">
                <a:latin typeface="Arial" pitchFamily="34" charset="0"/>
                <a:cs typeface="Arial" pitchFamily="34" charset="0"/>
              </a:rPr>
              <a:t>in collaboration </a:t>
            </a:r>
            <a:r>
              <a:rPr lang="en-US" b="1" dirty="0" smtClean="0">
                <a:latin typeface="Arial" pitchFamily="34" charset="0"/>
                <a:cs typeface="Arial" pitchFamily="34" charset="0"/>
              </a:rPr>
              <a:t>with Temple hospital to interpret EEG signal automatically. </a:t>
            </a:r>
            <a:endParaRPr lang="en-US" sz="1400" b="1" dirty="0" smtClean="0">
              <a:latin typeface="Arial" pitchFamily="34" charset="0"/>
              <a:cs typeface="Arial"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8816" y="638628"/>
            <a:ext cx="2253943" cy="2377527"/>
          </a:xfrm>
          <a:prstGeom prst="rect">
            <a:avLst/>
          </a:prstGeom>
        </p:spPr>
      </p:pic>
    </p:spTree>
    <p:extLst>
      <p:ext uri="{BB962C8B-B14F-4D97-AF65-F5344CB8AC3E}">
        <p14:creationId xmlns:p14="http://schemas.microsoft.com/office/powerpoint/2010/main" val="137035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2" y="798736"/>
            <a:ext cx="8680826" cy="3508653"/>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sz="2400" b="1" dirty="0" smtClean="0">
                <a:latin typeface="Arial"/>
                <a:cs typeface="Arial"/>
              </a:rPr>
              <a:t>Nonparametric Bayesian Models </a:t>
            </a:r>
          </a:p>
          <a:p>
            <a:pPr marL="166688" indent="-166688">
              <a:spcAft>
                <a:spcPts val="1200"/>
              </a:spcAft>
              <a:buFont typeface="Arial" pitchFamily="34" charset="0"/>
              <a:buChar char="•"/>
            </a:pPr>
            <a:r>
              <a:rPr lang="en-US" sz="2400" b="1" dirty="0" smtClean="0">
                <a:latin typeface="Arial"/>
                <a:cs typeface="Arial"/>
              </a:rPr>
              <a:t>Nonparametric Hidden Markov Models </a:t>
            </a:r>
          </a:p>
          <a:p>
            <a:pPr marL="166688" indent="-166688">
              <a:spcAft>
                <a:spcPts val="1200"/>
              </a:spcAft>
              <a:buFont typeface="Arial" pitchFamily="34" charset="0"/>
              <a:buChar char="•"/>
            </a:pPr>
            <a:r>
              <a:rPr lang="en-US" sz="2400" b="1" dirty="0" smtClean="0">
                <a:latin typeface="Arial"/>
                <a:cs typeface="Arial"/>
              </a:rPr>
              <a:t>Acoustic Modeling in Speech Recognition </a:t>
            </a:r>
          </a:p>
          <a:p>
            <a:pPr marL="166688" indent="-166688">
              <a:spcAft>
                <a:spcPts val="1200"/>
              </a:spcAft>
              <a:buFont typeface="Arial" pitchFamily="34" charset="0"/>
              <a:buChar char="•"/>
            </a:pPr>
            <a:r>
              <a:rPr lang="en-US" sz="2400" b="1" dirty="0" smtClean="0">
                <a:latin typeface="Arial"/>
                <a:cs typeface="Arial"/>
              </a:rPr>
              <a:t>Left-to-Right HDP-HMM Models  </a:t>
            </a:r>
          </a:p>
          <a:p>
            <a:pPr marL="166688" indent="-166688">
              <a:spcAft>
                <a:spcPts val="1200"/>
              </a:spcAft>
              <a:buFont typeface="Arial" pitchFamily="34" charset="0"/>
              <a:buChar char="•"/>
            </a:pPr>
            <a:r>
              <a:rPr lang="en-US" sz="2400" b="1" dirty="0" smtClean="0">
                <a:latin typeface="Arial"/>
                <a:cs typeface="Arial"/>
              </a:rPr>
              <a:t>HDP HMM with HDP Emissions</a:t>
            </a:r>
          </a:p>
          <a:p>
            <a:pPr marL="166688" indent="-166688">
              <a:spcAft>
                <a:spcPts val="1200"/>
              </a:spcAft>
              <a:buFont typeface="Arial" pitchFamily="34" charset="0"/>
              <a:buChar char="•"/>
            </a:pPr>
            <a:r>
              <a:rPr lang="en-US" sz="2400" b="1" dirty="0" smtClean="0">
                <a:latin typeface="Arial"/>
                <a:cs typeface="Arial"/>
              </a:rPr>
              <a:t>Results </a:t>
            </a:r>
          </a:p>
          <a:p>
            <a:pPr marL="166688" indent="-166688">
              <a:spcAft>
                <a:spcPts val="1200"/>
              </a:spcAft>
              <a:buFont typeface="Arial" pitchFamily="34" charset="0"/>
              <a:buChar char="•"/>
            </a:pPr>
            <a:r>
              <a:rPr lang="en-US" sz="2400" b="1" dirty="0" smtClean="0">
                <a:latin typeface="Arial"/>
                <a:cs typeface="Arial"/>
              </a:rPr>
              <a:t>Summary of Contributions</a:t>
            </a:r>
          </a:p>
        </p:txBody>
      </p:sp>
      <p:sp>
        <p:nvSpPr>
          <p:cNvPr id="3"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Outline</a:t>
            </a:r>
            <a:endParaRPr lang="en-US" dirty="0"/>
          </a:p>
        </p:txBody>
      </p:sp>
      <p:sp>
        <p:nvSpPr>
          <p:cNvPr id="4" name="TextBox 3"/>
          <p:cNvSpPr txBox="1"/>
          <p:nvPr/>
        </p:nvSpPr>
        <p:spPr>
          <a:xfrm>
            <a:off x="-482600" y="4673600"/>
            <a:ext cx="8826500" cy="646331"/>
          </a:xfrm>
          <a:prstGeom prst="rect">
            <a:avLst/>
          </a:prstGeom>
          <a:solidFill>
            <a:srgbClr val="FFFF00"/>
          </a:solidFill>
        </p:spPr>
        <p:txBody>
          <a:bodyPr wrap="square" rtlCol="0">
            <a:spAutoFit/>
          </a:bodyPr>
          <a:lstStyle/>
          <a:p>
            <a:r>
              <a:rPr lang="en-US" b="1" dirty="0" smtClean="0"/>
              <a:t>You know my view that short talks should not have an outline, but if you feel comfortable with it, that is okay. I would think you have more important things to talk about.</a:t>
            </a:r>
            <a:endParaRPr lang="en-US" b="1" dirty="0"/>
          </a:p>
        </p:txBody>
      </p:sp>
    </p:spTree>
    <p:extLst>
      <p:ext uri="{BB962C8B-B14F-4D97-AF65-F5344CB8AC3E}">
        <p14:creationId xmlns:p14="http://schemas.microsoft.com/office/powerpoint/2010/main" val="705008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Models</a:t>
            </a:r>
            <a:endParaRPr lang="en-US" dirty="0"/>
          </a:p>
        </p:txBody>
      </p:sp>
      <p:sp>
        <p:nvSpPr>
          <p:cNvPr id="3" name="TextBox 2"/>
          <p:cNvSpPr txBox="1"/>
          <p:nvPr/>
        </p:nvSpPr>
        <p:spPr>
          <a:xfrm>
            <a:off x="183882" y="941456"/>
            <a:ext cx="4724346" cy="4524315"/>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vs. Nonparametric</a:t>
            </a:r>
          </a:p>
          <a:p>
            <a:pPr marL="228600" indent="-228600">
              <a:spcAft>
                <a:spcPts val="1200"/>
              </a:spcAft>
              <a:buFont typeface="Arial" pitchFamily="34" charset="0"/>
              <a:buChar char="•"/>
            </a:pPr>
            <a:r>
              <a:rPr lang="en-US" sz="2400" b="1" dirty="0">
                <a:latin typeface="Arial"/>
                <a:cs typeface="Arial"/>
              </a:rPr>
              <a:t>Model </a:t>
            </a:r>
            <a:r>
              <a:rPr lang="en-US" sz="2400" b="1" dirty="0" smtClean="0">
                <a:latin typeface="Arial"/>
                <a:cs typeface="Arial"/>
              </a:rPr>
              <a:t>Selection / Averaging</a:t>
            </a:r>
            <a:r>
              <a:rPr lang="en-US" sz="2400" b="1" dirty="0">
                <a:latin typeface="Arial"/>
                <a:cs typeface="Arial"/>
              </a:rPr>
              <a:t>: </a:t>
            </a:r>
          </a:p>
          <a:p>
            <a:pPr marL="571500" lvl="1" indent="-342900">
              <a:spcAft>
                <a:spcPts val="1200"/>
              </a:spcAft>
              <a:buFont typeface="+mj-lt"/>
              <a:buAutoNum type="arabicPeriod"/>
            </a:pPr>
            <a:r>
              <a:rPr lang="en-US" b="1" dirty="0" smtClean="0">
                <a:latin typeface="Arial"/>
                <a:cs typeface="Arial"/>
              </a:rPr>
              <a:t>Computational </a:t>
            </a:r>
            <a:r>
              <a:rPr lang="en-US" b="1" dirty="0">
                <a:latin typeface="Arial"/>
                <a:cs typeface="Arial"/>
              </a:rPr>
              <a:t>C</a:t>
            </a:r>
            <a:r>
              <a:rPr lang="en-US" b="1" dirty="0" smtClean="0">
                <a:latin typeface="Arial"/>
                <a:cs typeface="Arial"/>
              </a:rPr>
              <a:t>ost</a:t>
            </a:r>
          </a:p>
          <a:p>
            <a:pPr marL="571500" lvl="1" indent="-342900">
              <a:spcAft>
                <a:spcPts val="1200"/>
              </a:spcAft>
              <a:buFont typeface="+mj-lt"/>
              <a:buAutoNum type="arabicPeriod"/>
            </a:pPr>
            <a:r>
              <a:rPr lang="en-US" b="1" dirty="0" smtClean="0">
                <a:latin typeface="Arial"/>
                <a:cs typeface="Arial"/>
              </a:rPr>
              <a:t>Discrete Optimization</a:t>
            </a:r>
          </a:p>
          <a:p>
            <a:pPr marL="571500" lvl="1" indent="-342900">
              <a:spcAft>
                <a:spcPts val="2400"/>
              </a:spcAft>
              <a:buFont typeface="+mj-lt"/>
              <a:buAutoNum type="arabicPeriod"/>
            </a:pPr>
            <a:r>
              <a:rPr lang="en-US" b="1" dirty="0" smtClean="0">
                <a:latin typeface="Arial"/>
                <a:cs typeface="Arial"/>
              </a:rPr>
              <a:t>Criteria</a:t>
            </a:r>
          </a:p>
          <a:p>
            <a:pPr marL="228600" indent="-228600">
              <a:spcAft>
                <a:spcPts val="1200"/>
              </a:spcAft>
              <a:buFont typeface="Arial" pitchFamily="34" charset="0"/>
              <a:buChar char="•"/>
            </a:pPr>
            <a:r>
              <a:rPr lang="en-US" sz="2400" b="1" dirty="0">
                <a:latin typeface="Arial"/>
                <a:cs typeface="Arial"/>
              </a:rPr>
              <a:t>Nonparametric Bayesian Promises:</a:t>
            </a:r>
          </a:p>
          <a:p>
            <a:pPr marL="571500" lvl="1" indent="-342900">
              <a:spcAft>
                <a:spcPts val="1200"/>
              </a:spcAft>
              <a:buFont typeface="+mj-lt"/>
              <a:buAutoNum type="arabicPeriod"/>
            </a:pPr>
            <a:r>
              <a:rPr lang="en-US" b="1" dirty="0">
                <a:latin typeface="Arial"/>
                <a:cs typeface="Arial"/>
              </a:rPr>
              <a:t>Inferring the model from the data</a:t>
            </a:r>
          </a:p>
          <a:p>
            <a:pPr marL="571500" lvl="1" indent="-342900">
              <a:spcAft>
                <a:spcPts val="1200"/>
              </a:spcAft>
              <a:buFont typeface="+mj-lt"/>
              <a:buAutoNum type="arabicPeriod"/>
            </a:pPr>
            <a:r>
              <a:rPr lang="en-US" b="1" dirty="0">
                <a:latin typeface="Arial"/>
                <a:cs typeface="Arial"/>
              </a:rPr>
              <a:t>Immunity to over-fitting</a:t>
            </a:r>
          </a:p>
          <a:p>
            <a:pPr marL="571500" lvl="1" indent="-342900">
              <a:spcAft>
                <a:spcPts val="1200"/>
              </a:spcAft>
              <a:buFont typeface="+mj-lt"/>
              <a:buAutoNum type="arabicPeriod"/>
            </a:pPr>
            <a:r>
              <a:rPr lang="en-US" b="1" dirty="0" smtClean="0">
                <a:latin typeface="Arial"/>
                <a:cs typeface="Arial"/>
              </a:rPr>
              <a:t>Well-defined </a:t>
            </a:r>
            <a:r>
              <a:rPr lang="en-US" b="1" dirty="0">
                <a:latin typeface="Arial"/>
                <a:cs typeface="Arial"/>
              </a:rPr>
              <a:t>mathematical framework</a:t>
            </a: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4908228" y="789501"/>
            <a:ext cx="4021370" cy="196639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089" r="26759"/>
          <a:stretch/>
        </p:blipFill>
        <p:spPr bwMode="auto">
          <a:xfrm>
            <a:off x="5235976" y="3108746"/>
            <a:ext cx="3380973" cy="280416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73100" y="5874806"/>
            <a:ext cx="8826500" cy="923330"/>
          </a:xfrm>
          <a:prstGeom prst="rect">
            <a:avLst/>
          </a:prstGeom>
          <a:solidFill>
            <a:srgbClr val="FFFF00"/>
          </a:solidFill>
        </p:spPr>
        <p:txBody>
          <a:bodyPr wrap="square" rtlCol="0">
            <a:spAutoFit/>
          </a:bodyPr>
          <a:lstStyle/>
          <a:p>
            <a:r>
              <a:rPr lang="en-US" b="1" dirty="0" smtClean="0"/>
              <a:t>This slide covers a lot of important concepts – not sure exactly what you will say for this slide</a:t>
            </a:r>
            <a:r>
              <a:rPr lang="en-US" b="1" dirty="0"/>
              <a:t>. </a:t>
            </a:r>
            <a:r>
              <a:rPr lang="en-US" b="1" dirty="0" err="1"/>
              <a:t>amir</a:t>
            </a:r>
            <a:r>
              <a:rPr lang="en-US" b="1" dirty="0"/>
              <a:t>	</a:t>
            </a:r>
            <a:r>
              <a:rPr lang="en-US" b="1" dirty="0" smtClean="0">
                <a:solidFill>
                  <a:srgbClr val="FF0000"/>
                </a:solidFill>
              </a:rPr>
              <a:t>I </a:t>
            </a:r>
            <a:r>
              <a:rPr lang="en-US" b="1" dirty="0">
                <a:solidFill>
                  <a:srgbClr val="FF0000"/>
                </a:solidFill>
              </a:rPr>
              <a:t>start by </a:t>
            </a:r>
            <a:r>
              <a:rPr lang="en-US" b="1" dirty="0" smtClean="0">
                <a:solidFill>
                  <a:srgbClr val="FF0000"/>
                </a:solidFill>
              </a:rPr>
              <a:t>talking </a:t>
            </a:r>
            <a:r>
              <a:rPr lang="en-US" b="1" dirty="0">
                <a:solidFill>
                  <a:srgbClr val="FF0000"/>
                </a:solidFill>
              </a:rPr>
              <a:t>about  why  nonparametric Bayesian methods are </a:t>
            </a:r>
            <a:r>
              <a:rPr lang="en-US" b="1" dirty="0" err="1">
                <a:solidFill>
                  <a:srgbClr val="FF0000"/>
                </a:solidFill>
              </a:rPr>
              <a:t>desiarbale</a:t>
            </a:r>
            <a:r>
              <a:rPr lang="en-US" b="1" dirty="0">
                <a:solidFill>
                  <a:srgbClr val="FF0000"/>
                </a:solidFill>
              </a:rPr>
              <a:t> and what  they promise  and then give one example.</a:t>
            </a:r>
            <a:endParaRPr lang="en-US" b="1" dirty="0">
              <a:solidFill>
                <a:srgbClr val="FF0000"/>
              </a:solidFill>
            </a:endParaRPr>
          </a:p>
        </p:txBody>
      </p:sp>
    </p:spTree>
    <p:extLst>
      <p:ext uri="{BB962C8B-B14F-4D97-AF65-F5344CB8AC3E}">
        <p14:creationId xmlns:p14="http://schemas.microsoft.com/office/powerpoint/2010/main" val="17587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Popular Prior For Bayesian Models</a:t>
            </a:r>
            <a:endParaRPr lang="en-US" dirty="0"/>
          </a:p>
        </p:txBody>
      </p:sp>
      <p:sp>
        <p:nvSpPr>
          <p:cNvPr id="4" name="TextBox 3"/>
          <p:cNvSpPr txBox="1"/>
          <p:nvPr/>
        </p:nvSpPr>
        <p:spPr>
          <a:xfrm>
            <a:off x="228605" y="633710"/>
            <a:ext cx="8640270" cy="6232475"/>
          </a:xfrm>
          <a:prstGeom prst="rect">
            <a:avLst/>
          </a:prstGeom>
          <a:noFill/>
        </p:spPr>
        <p:txBody>
          <a:bodyPr wrap="square" lIns="0" tIns="0" rIns="0" bIns="0" rtlCol="0">
            <a:spAutoFit/>
          </a:bodyPr>
          <a:lstStyle/>
          <a:p>
            <a:pPr marL="166688" indent="-166688">
              <a:spcAft>
                <a:spcPts val="22200"/>
              </a:spcAft>
              <a:buFont typeface="Arial"/>
              <a:buChar char="•"/>
            </a:pPr>
            <a:r>
              <a:rPr lang="en-US" sz="2400" b="1" dirty="0" smtClean="0">
                <a:latin typeface="Arial"/>
                <a:cs typeface="Arial"/>
              </a:rPr>
              <a:t>Functional form:</a:t>
            </a:r>
          </a:p>
          <a:p>
            <a:pPr marL="685800" lvl="1" indent="-228600">
              <a:spcAft>
                <a:spcPts val="12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1200"/>
              </a:spcAft>
              <a:buFont typeface="Wingdings" charset="2"/>
              <a:buChar char="§"/>
            </a:pPr>
            <a:r>
              <a:rPr lang="el-GR" b="1" dirty="0" smtClean="0">
                <a:latin typeface="Arial" pitchFamily="34" charset="0"/>
                <a:cs typeface="Arial" pitchFamily="34" charset="0"/>
              </a:rPr>
              <a:t>α</a:t>
            </a:r>
            <a:r>
              <a:rPr lang="en-US" b="1" dirty="0" smtClean="0">
                <a:latin typeface="Arial" pitchFamily="34" charset="0"/>
                <a:cs typeface="Arial" pitchFamily="34" charset="0"/>
              </a:rPr>
              <a:t>: a concentration parameter.</a:t>
            </a:r>
          </a:p>
          <a:p>
            <a:pPr marL="685800" lvl="1" indent="-228600">
              <a:spcAft>
                <a:spcPts val="1200"/>
              </a:spcAft>
              <a:buFont typeface="Wingdings" charset="2"/>
              <a:buChar char="§"/>
            </a:pPr>
            <a:r>
              <a:rPr lang="el-GR" b="1" dirty="0">
                <a:latin typeface="Arial" pitchFamily="34" charset="0"/>
                <a:cs typeface="Arial" pitchFamily="34" charset="0"/>
              </a:rPr>
              <a:t>α</a:t>
            </a:r>
            <a:r>
              <a:rPr lang="en-US" b="1" dirty="0" smtClean="0">
                <a:latin typeface="Arial" pitchFamily="34" charset="0"/>
                <a:cs typeface="Arial" pitchFamily="34" charset="0"/>
              </a:rPr>
              <a:t> can be interpreted as </a:t>
            </a:r>
            <a:r>
              <a:rPr lang="en-US" b="1" dirty="0" smtClean="0">
                <a:latin typeface="Arial" pitchFamily="34" charset="0"/>
                <a:cs typeface="Arial" pitchFamily="34" charset="0"/>
              </a:rPr>
              <a:t>pseudo-observations (in contrast to real observations  pseudo-observations reflects our prior believes about the data) .</a:t>
            </a:r>
            <a:endParaRPr lang="en-US" b="1" dirty="0" smtClean="0">
              <a:latin typeface="Arial" pitchFamily="34" charset="0"/>
              <a:cs typeface="Arial" pitchFamily="34" charset="0"/>
            </a:endParaRP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342646906"/>
              </p:ext>
            </p:extLst>
          </p:nvPr>
        </p:nvGraphicFramePr>
        <p:xfrm>
          <a:off x="3052763" y="946150"/>
          <a:ext cx="2663825" cy="757238"/>
        </p:xfrm>
        <a:graphic>
          <a:graphicData uri="http://schemas.openxmlformats.org/presentationml/2006/ole">
            <mc:AlternateContent xmlns:mc="http://schemas.openxmlformats.org/markup-compatibility/2006">
              <mc:Choice xmlns:v="urn:schemas-microsoft-com:vml" Requires="v">
                <p:oleObj spid="_x0000_s49643"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52763" y="946150"/>
                        <a:ext cx="2663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751686"/>
              </p:ext>
            </p:extLst>
          </p:nvPr>
        </p:nvGraphicFramePr>
        <p:xfrm>
          <a:off x="1855788" y="1908175"/>
          <a:ext cx="2055812" cy="444500"/>
        </p:xfrm>
        <a:graphic>
          <a:graphicData uri="http://schemas.openxmlformats.org/presentationml/2006/ole">
            <mc:AlternateContent xmlns:mc="http://schemas.openxmlformats.org/markup-compatibility/2006">
              <mc:Choice xmlns:v="urn:schemas-microsoft-com:vml" Requires="v">
                <p:oleObj spid="_x0000_s49644"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1908175"/>
                        <a:ext cx="20558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7235277"/>
              </p:ext>
            </p:extLst>
          </p:nvPr>
        </p:nvGraphicFramePr>
        <p:xfrm>
          <a:off x="2438400" y="2432050"/>
          <a:ext cx="777875" cy="450850"/>
        </p:xfrm>
        <a:graphic>
          <a:graphicData uri="http://schemas.openxmlformats.org/presentationml/2006/ole">
            <mc:AlternateContent xmlns:mc="http://schemas.openxmlformats.org/markup-compatibility/2006">
              <mc:Choice xmlns:v="urn:schemas-microsoft-com:vml" Requires="v">
                <p:oleObj spid="_x0000_s49645"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432050"/>
                        <a:ext cx="777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13492113"/>
              </p:ext>
            </p:extLst>
          </p:nvPr>
        </p:nvGraphicFramePr>
        <p:xfrm>
          <a:off x="2174875" y="2944813"/>
          <a:ext cx="1304925" cy="576262"/>
        </p:xfrm>
        <a:graphic>
          <a:graphicData uri="http://schemas.openxmlformats.org/presentationml/2006/ole">
            <mc:AlternateContent xmlns:mc="http://schemas.openxmlformats.org/markup-compatibility/2006">
              <mc:Choice xmlns:v="urn:schemas-microsoft-com:vml" Requires="v">
                <p:oleObj spid="_x0000_s49646"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4875" y="2944813"/>
                        <a:ext cx="1304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86531639"/>
              </p:ext>
            </p:extLst>
          </p:nvPr>
        </p:nvGraphicFramePr>
        <p:xfrm>
          <a:off x="4764088" y="1895475"/>
          <a:ext cx="2195512" cy="444500"/>
        </p:xfrm>
        <a:graphic>
          <a:graphicData uri="http://schemas.openxmlformats.org/presentationml/2006/ole">
            <mc:AlternateContent xmlns:mc="http://schemas.openxmlformats.org/markup-compatibility/2006">
              <mc:Choice xmlns:v="urn:schemas-microsoft-com:vml" Requires="v">
                <p:oleObj spid="_x0000_s49647"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4088" y="1895475"/>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3200096"/>
              </p:ext>
            </p:extLst>
          </p:nvPr>
        </p:nvGraphicFramePr>
        <p:xfrm>
          <a:off x="5486400" y="2401888"/>
          <a:ext cx="803275" cy="450850"/>
        </p:xfrm>
        <a:graphic>
          <a:graphicData uri="http://schemas.openxmlformats.org/presentationml/2006/ole">
            <mc:AlternateContent xmlns:mc="http://schemas.openxmlformats.org/markup-compatibility/2006">
              <mc:Choice xmlns:v="urn:schemas-microsoft-com:vml" Requires="v">
                <p:oleObj spid="_x0000_s49648"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2401888"/>
                        <a:ext cx="8032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82853887"/>
              </p:ext>
            </p:extLst>
          </p:nvPr>
        </p:nvGraphicFramePr>
        <p:xfrm>
          <a:off x="5110163" y="2895600"/>
          <a:ext cx="1555750" cy="576263"/>
        </p:xfrm>
        <a:graphic>
          <a:graphicData uri="http://schemas.openxmlformats.org/presentationml/2006/ole">
            <mc:AlternateContent xmlns:mc="http://schemas.openxmlformats.org/markup-compatibility/2006">
              <mc:Choice xmlns:v="urn:schemas-microsoft-com:vml" Requires="v">
                <p:oleObj spid="_x0000_s49649"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0163" y="2895600"/>
                        <a:ext cx="1555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73100" y="5874806"/>
            <a:ext cx="8826500" cy="369332"/>
          </a:xfrm>
          <a:prstGeom prst="rect">
            <a:avLst/>
          </a:prstGeom>
          <a:solidFill>
            <a:srgbClr val="FFFF00"/>
          </a:solidFill>
        </p:spPr>
        <p:txBody>
          <a:bodyPr wrap="square" rtlCol="0">
            <a:spAutoFit/>
          </a:bodyPr>
          <a:lstStyle/>
          <a:p>
            <a:r>
              <a:rPr lang="en-US" b="1" dirty="0" smtClean="0"/>
              <a:t>The term pseudo-observations needs a definition</a:t>
            </a:r>
            <a:r>
              <a:rPr lang="en-US" b="1" dirty="0" smtClean="0"/>
              <a:t>.  </a:t>
            </a:r>
            <a:r>
              <a:rPr lang="en-US" b="1" dirty="0" smtClean="0">
                <a:solidFill>
                  <a:srgbClr val="FF0000"/>
                </a:solidFill>
              </a:rPr>
              <a:t>See  above</a:t>
            </a:r>
            <a:endParaRPr lang="en-US" b="1" dirty="0">
              <a:solidFill>
                <a:srgbClr val="FF0000"/>
              </a:solidFill>
            </a:endParaRPr>
          </a:p>
        </p:txBody>
      </p:sp>
    </p:spTree>
    <p:extLst>
      <p:ext uri="{BB962C8B-B14F-4D97-AF65-F5344CB8AC3E}">
        <p14:creationId xmlns:p14="http://schemas.microsoft.com/office/powerpoint/2010/main" val="124925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What is the point here?</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100" y="5874806"/>
            <a:ext cx="8826500" cy="923330"/>
          </a:xfrm>
          <a:prstGeom prst="rect">
            <a:avLst/>
          </a:prstGeom>
          <a:solidFill>
            <a:srgbClr val="FFFF00"/>
          </a:solidFill>
        </p:spPr>
        <p:txBody>
          <a:bodyPr wrap="square" rtlCol="0">
            <a:spAutoFit/>
          </a:bodyPr>
          <a:lstStyle/>
          <a:p>
            <a:r>
              <a:rPr lang="en-US" b="1" dirty="0" smtClean="0"/>
              <a:t>Not sure this slide is essential. What point are you trying to make with this? Might be useful to write out a few of those points</a:t>
            </a:r>
            <a:r>
              <a:rPr lang="en-US" b="1" dirty="0" smtClean="0"/>
              <a:t>.  </a:t>
            </a:r>
            <a:r>
              <a:rPr lang="en-US" b="1" dirty="0" smtClean="0">
                <a:solidFill>
                  <a:srgbClr val="FF0000"/>
                </a:solidFill>
              </a:rPr>
              <a:t>(</a:t>
            </a:r>
            <a:r>
              <a:rPr lang="en-US" b="1" dirty="0" smtClean="0">
                <a:solidFill>
                  <a:srgbClr val="FF0000"/>
                </a:solidFill>
              </a:rPr>
              <a:t>to describe the pervious slide- What  a Dirichlet means) </a:t>
            </a:r>
            <a:endParaRPr lang="en-US" b="1" dirty="0">
              <a:solidFill>
                <a:srgbClr val="FF0000"/>
              </a:solidFill>
            </a:endParaRPr>
          </a:p>
        </p:txBody>
      </p:sp>
    </p:spTree>
    <p:extLst>
      <p:ext uri="{BB962C8B-B14F-4D97-AF65-F5344CB8AC3E}">
        <p14:creationId xmlns:p14="http://schemas.microsoft.com/office/powerpoint/2010/main" val="6402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a:latin typeface="Arial"/>
                <a:cs typeface="Arial"/>
              </a:rPr>
              <a:t>a</a:t>
            </a:r>
            <a:r>
              <a:rPr lang="en-US" sz="2400" b="1" dirty="0" smtClean="0">
                <a:latin typeface="Arial"/>
                <a:cs typeface="Arial"/>
              </a:rPr>
              <a:t> Dirichlet 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557"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558"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559"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560"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561"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discrete distribution with an infinite 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562"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563"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62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Process – Nonparametric Clustering </a:t>
            </a:r>
            <a:endParaRPr lang="en-US" dirty="0"/>
          </a:p>
        </p:txBody>
      </p:sp>
      <p:sp>
        <p:nvSpPr>
          <p:cNvPr id="3" name="TextBox 2"/>
          <p:cNvSpPr txBox="1"/>
          <p:nvPr/>
        </p:nvSpPr>
        <p:spPr>
          <a:xfrm>
            <a:off x="182255" y="646589"/>
            <a:ext cx="8640270" cy="6247864"/>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a:latin typeface="Arial" pitchFamily="34" charset="0"/>
                <a:cs typeface="Arial" pitchFamily="34" charset="0"/>
              </a:rPr>
              <a:t>Grouped</a:t>
            </a:r>
            <a:r>
              <a:rPr lang="en-US" sz="2400" b="1" dirty="0" smtClean="0">
                <a:latin typeface="Arial" pitchFamily="34" charset="0"/>
                <a:cs typeface="Arial" pitchFamily="34" charset="0"/>
              </a:rPr>
              <a:t> Data Clustering: </a:t>
            </a:r>
          </a:p>
          <a:p>
            <a:pPr lvl="1" indent="-228600">
              <a:spcAft>
                <a:spcPts val="600"/>
              </a:spcAft>
              <a:buFont typeface="Arial"/>
              <a:buChar char="•"/>
            </a:pPr>
            <a:r>
              <a:rPr lang="en-US" b="1" dirty="0" smtClean="0">
                <a:latin typeface="Arial" pitchFamily="34" charset="0"/>
                <a:cs typeface="Arial" pitchFamily="34" charset="0"/>
              </a:rPr>
              <a:t>Consider data organized into several groups (e.g. documents).</a:t>
            </a:r>
          </a:p>
          <a:p>
            <a:pPr lvl="1" indent="-228600">
              <a:spcAft>
                <a:spcPts val="600"/>
              </a:spcAft>
              <a:buFont typeface="Arial"/>
              <a:buChar char="•"/>
            </a:pPr>
            <a:r>
              <a:rPr lang="en-US" b="1" dirty="0" smtClean="0">
                <a:latin typeface="Arial" pitchFamily="34" charset="0"/>
                <a:cs typeface="Arial" pitchFamily="34" charset="0"/>
              </a:rPr>
              <a:t>A DP can be used to define a mixture over each group.</a:t>
            </a:r>
          </a:p>
          <a:p>
            <a:pPr lvl="1" indent="-228600">
              <a:spcAft>
                <a:spcPts val="600"/>
              </a:spcAft>
              <a:buFont typeface="Arial"/>
              <a:buChar char="•"/>
            </a:pPr>
            <a:r>
              <a:rPr lang="en-US" b="1" dirty="0">
                <a:latin typeface="Arial" pitchFamily="34" charset="0"/>
                <a:cs typeface="Arial" pitchFamily="34" charset="0"/>
              </a:rPr>
              <a:t>E</a:t>
            </a:r>
            <a:r>
              <a:rPr lang="en-US" b="1" dirty="0" smtClean="0">
                <a:latin typeface="Arial" pitchFamily="34" charset="0"/>
                <a:cs typeface="Arial" pitchFamily="34" charset="0"/>
              </a:rPr>
              <a:t>ach mixture is independent of the other distributions.</a:t>
            </a:r>
          </a:p>
          <a:p>
            <a:pPr lvl="1" indent="-228600">
              <a:spcAft>
                <a:spcPts val="1800"/>
              </a:spcAft>
              <a:buFont typeface="Arial"/>
              <a:buChar char="•"/>
            </a:pPr>
            <a:r>
              <a:rPr lang="en-US" b="1" dirty="0" smtClean="0">
                <a:latin typeface="Arial" pitchFamily="34" charset="0"/>
                <a:cs typeface="Arial" pitchFamily="34" charset="0"/>
              </a:rPr>
              <a:t>Sometimes we want to share components among mixtures</a:t>
            </a:r>
            <a:br>
              <a:rPr lang="en-US" b="1" dirty="0" smtClean="0">
                <a:latin typeface="Arial" pitchFamily="34" charset="0"/>
                <a:cs typeface="Arial" pitchFamily="34" charset="0"/>
              </a:rPr>
            </a:br>
            <a:r>
              <a:rPr lang="en-US" b="1" dirty="0" smtClean="0">
                <a:latin typeface="Arial" pitchFamily="34" charset="0"/>
                <a:cs typeface="Arial" pitchFamily="34" charset="0"/>
              </a:rPr>
              <a:t>(e.g. to share topics among documents).</a:t>
            </a:r>
          </a:p>
          <a:p>
            <a:pPr marL="228600" indent="-228600">
              <a:buFont typeface="Arial"/>
              <a:buChar char="•"/>
            </a:pPr>
            <a:r>
              <a:rPr lang="en-US" b="1" dirty="0" smtClean="0">
                <a:latin typeface="Arial" pitchFamily="34" charset="0"/>
                <a:cs typeface="Arial" pitchFamily="34" charset="0"/>
              </a:rPr>
              <a:t> </a:t>
            </a:r>
            <a:r>
              <a:rPr lang="en-US" sz="2400" b="1" dirty="0" smtClean="0">
                <a:latin typeface="Arial" pitchFamily="34" charset="0"/>
                <a:cs typeface="Arial" pitchFamily="34" charset="0"/>
              </a:rPr>
              <a:t>Hierarchical Dirichlet Process (HDP):</a:t>
            </a:r>
          </a:p>
          <a:p>
            <a:pPr>
              <a:spcAft>
                <a:spcPts val="22200"/>
              </a:spcAft>
            </a:pP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5" r="10115" b="10212"/>
          <a:stretch/>
        </p:blipFill>
        <p:spPr bwMode="auto">
          <a:xfrm>
            <a:off x="622300" y="3373597"/>
            <a:ext cx="4150217" cy="3186480"/>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292949182"/>
              </p:ext>
            </p:extLst>
          </p:nvPr>
        </p:nvGraphicFramePr>
        <p:xfrm>
          <a:off x="5567197" y="3594731"/>
          <a:ext cx="2314575" cy="1219200"/>
        </p:xfrm>
        <a:graphic>
          <a:graphicData uri="http://schemas.openxmlformats.org/presentationml/2006/ole">
            <mc:AlternateContent xmlns:mc="http://schemas.openxmlformats.org/markup-compatibility/2006">
              <mc:Choice xmlns:v="urn:schemas-microsoft-com:vml" Requires="v">
                <p:oleObj spid="_x0000_s27048"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197" y="3594731"/>
                        <a:ext cx="2314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04171191"/>
              </p:ext>
            </p:extLst>
          </p:nvPr>
        </p:nvGraphicFramePr>
        <p:xfrm>
          <a:off x="5637852" y="5041869"/>
          <a:ext cx="1752600" cy="1457325"/>
        </p:xfrm>
        <a:graphic>
          <a:graphicData uri="http://schemas.openxmlformats.org/presentationml/2006/ole">
            <mc:AlternateContent xmlns:mc="http://schemas.openxmlformats.org/markup-compatibility/2006">
              <mc:Choice xmlns:v="urn:schemas-microsoft-com:vml" Requires="v">
                <p:oleObj spid="_x0000_s27049" name="Equation" r:id="rId6" imgW="1397000" imgH="1168400" progId="Equation.DSMT4">
                  <p:embed/>
                </p:oleObj>
              </mc:Choice>
              <mc:Fallback>
                <p:oleObj name="Equation" r:id="rId6" imgW="1397000" imgH="1168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852" y="5041869"/>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231346" y="3594731"/>
            <a:ext cx="365806"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5288210" y="4975451"/>
            <a:ext cx="377026" cy="369332"/>
          </a:xfrm>
          <a:prstGeom prst="rect">
            <a:avLst/>
          </a:prstGeom>
          <a:noFill/>
        </p:spPr>
        <p:txBody>
          <a:bodyPr wrap="none" rtlCol="0">
            <a:spAutoFit/>
          </a:bodyPr>
          <a:lstStyle/>
          <a:p>
            <a:r>
              <a:rPr lang="en-US" dirty="0"/>
              <a:t>b</a:t>
            </a:r>
            <a:r>
              <a:rPr lang="en-US" dirty="0" smtClean="0"/>
              <a:t>)</a:t>
            </a:r>
            <a:endParaRPr lang="en-US" dirty="0"/>
          </a:p>
        </p:txBody>
      </p:sp>
    </p:spTree>
    <p:extLst>
      <p:ext uri="{BB962C8B-B14F-4D97-AF65-F5344CB8AC3E}">
        <p14:creationId xmlns:p14="http://schemas.microsoft.com/office/powerpoint/2010/main" val="57029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a:t>
            </a:r>
            <a:endParaRPr lang="en-US" dirty="0">
              <a:solidFill>
                <a:prstClr val="black"/>
              </a:solidFill>
            </a:endParaRPr>
          </a:p>
        </p:txBody>
      </p:sp>
      <p:sp>
        <p:nvSpPr>
          <p:cNvPr id="6" name="TextBox 5"/>
          <p:cNvSpPr txBox="1"/>
          <p:nvPr/>
        </p:nvSpPr>
        <p:spPr>
          <a:xfrm>
            <a:off x="154546" y="735885"/>
            <a:ext cx="6143223"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a:t>
            </a:r>
            <a:r>
              <a:rPr lang="en-US" b="1" dirty="0" err="1" smtClean="0">
                <a:latin typeface="Arial" panose="020B0604020202020204" pitchFamily="34" charset="0"/>
                <a:cs typeface="Arial" panose="020B0604020202020204" pitchFamily="34" charset="0"/>
              </a:rPr>
              <a:t>memoryless</a:t>
            </a:r>
            <a:r>
              <a:rPr lang="en-US" b="1" dirty="0" smtClean="0">
                <a:latin typeface="Arial" panose="020B0604020202020204" pitchFamily="34" charset="0"/>
                <a:cs typeface="Arial" panose="020B0604020202020204" pitchFamily="34" charset="0"/>
              </a:rPr>
              <a:t> stochastic process.</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each 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probability of 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the state 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345046" y="3933413"/>
            <a:ext cx="2109660" cy="2010187"/>
          </a:xfrm>
          <a:prstGeom prst="rect">
            <a:avLst/>
          </a:prstGeom>
          <a:ln w="38100">
            <a:solidFill>
              <a:schemeClr val="accent1"/>
            </a:solidFill>
          </a:ln>
        </p:spPr>
      </p:pic>
      <p:sp>
        <p:nvSpPr>
          <p:cNvPr id="5" name="TextBox 4"/>
          <p:cNvSpPr txBox="1"/>
          <p:nvPr/>
        </p:nvSpPr>
        <p:spPr>
          <a:xfrm>
            <a:off x="2819401" y="3275324"/>
            <a:ext cx="6096000"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 (HMMs)</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states 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smtClean="0">
                <a:latin typeface="Arial" panose="020B0604020202020204" pitchFamily="34" charset="0"/>
                <a:cs typeface="Arial" panose="020B0604020202020204" pitchFamily="34" charset="0"/>
              </a:rPr>
              <a:t>Number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smtClean="0">
                <a:latin typeface="Arial" panose="020B0604020202020204" pitchFamily="34" charset="0"/>
                <a:cs typeface="Arial" panose="020B0604020202020204" pitchFamily="34" charset="0"/>
              </a:rPr>
              <a:t>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smtClean="0">
                <a:latin typeface="Arial" panose="020B0604020202020204" pitchFamily="34" charset="0"/>
                <a:cs typeface="Arial" panose="020B0604020202020204" pitchFamily="34" charset="0"/>
              </a:rPr>
              <a:t>Emission 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sp>
        <p:nvSpPr>
          <p:cNvPr id="9" name="TextBox 8"/>
          <p:cNvSpPr txBox="1"/>
          <p:nvPr/>
        </p:nvSpPr>
        <p:spPr>
          <a:xfrm>
            <a:off x="7302500" y="851554"/>
            <a:ext cx="3429000" cy="646331"/>
          </a:xfrm>
          <a:prstGeom prst="rect">
            <a:avLst/>
          </a:prstGeom>
          <a:solidFill>
            <a:srgbClr val="FFFF00"/>
          </a:solidFill>
        </p:spPr>
        <p:txBody>
          <a:bodyPr wrap="square" rtlCol="0">
            <a:spAutoFit/>
          </a:bodyPr>
          <a:lstStyle/>
          <a:p>
            <a:r>
              <a:rPr lang="en-US" b="1" dirty="0" smtClean="0"/>
              <a:t>Put a visualization of a Markov </a:t>
            </a:r>
            <a:br>
              <a:rPr lang="en-US" b="1" dirty="0" smtClean="0"/>
            </a:br>
            <a:r>
              <a:rPr lang="en-US" b="1" dirty="0" smtClean="0"/>
              <a:t>chain here</a:t>
            </a:r>
            <a:r>
              <a:rPr lang="en-US" b="1" dirty="0" smtClean="0"/>
              <a:t>.     </a:t>
            </a:r>
            <a:r>
              <a:rPr lang="en-US" b="1" dirty="0" smtClean="0">
                <a:solidFill>
                  <a:srgbClr val="FF0000"/>
                </a:solidFill>
              </a:rPr>
              <a:t>Done</a:t>
            </a:r>
            <a:endParaRPr lang="en-US" b="1" dirty="0">
              <a:solidFill>
                <a:srgbClr val="FF0000"/>
              </a:solidFill>
            </a:endParaRPr>
          </a:p>
        </p:txBody>
      </p:sp>
      <p:pic>
        <p:nvPicPr>
          <p:cNvPr id="53250" name="Picture 2" descr="http://upload.wikimedia.org/wikipedia/commons/thumb/9/95/Finance_Markov_chain_example_state_space.svg/1000px-Finance_Markov_chain_example_state_spac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933" y="1045765"/>
            <a:ext cx="2398703" cy="1777439"/>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16270</TotalTime>
  <Words>2336</Words>
  <Application>Microsoft Office PowerPoint</Application>
  <PresentationFormat>On-screen Show (4:3)</PresentationFormat>
  <Paragraphs>187</Paragraphs>
  <Slides>24</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24</vt:i4>
      </vt:variant>
    </vt:vector>
  </HeadingPairs>
  <TitlesOfParts>
    <vt:vector size="31" baseType="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amir</cp:lastModifiedBy>
  <cp:revision>343</cp:revision>
  <dcterms:created xsi:type="dcterms:W3CDTF">2012-05-05T20:20:58Z</dcterms:created>
  <dcterms:modified xsi:type="dcterms:W3CDTF">2014-03-16T21:22:12Z</dcterms:modified>
</cp:coreProperties>
</file>