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652" r:id="rId2"/>
    <p:sldMasterId id="2147483661" r:id="rId3"/>
    <p:sldMasterId id="2147483676" r:id="rId4"/>
    <p:sldMasterId id="2147483678" r:id="rId5"/>
    <p:sldMasterId id="2147483683" r:id="rId6"/>
  </p:sldMasterIdLst>
  <p:notesMasterIdLst>
    <p:notesMasterId r:id="rId32"/>
  </p:notesMasterIdLst>
  <p:handoutMasterIdLst>
    <p:handoutMasterId r:id="rId33"/>
  </p:handoutMasterIdLst>
  <p:sldIdLst>
    <p:sldId id="259" r:id="rId7"/>
    <p:sldId id="328" r:id="rId8"/>
    <p:sldId id="329" r:id="rId9"/>
    <p:sldId id="330" r:id="rId10"/>
    <p:sldId id="331" r:id="rId11"/>
    <p:sldId id="338" r:id="rId12"/>
    <p:sldId id="332" r:id="rId13"/>
    <p:sldId id="333" r:id="rId14"/>
    <p:sldId id="366" r:id="rId15"/>
    <p:sldId id="340" r:id="rId16"/>
    <p:sldId id="335" r:id="rId17"/>
    <p:sldId id="349" r:id="rId18"/>
    <p:sldId id="350" r:id="rId19"/>
    <p:sldId id="351" r:id="rId20"/>
    <p:sldId id="352" r:id="rId21"/>
    <p:sldId id="354" r:id="rId22"/>
    <p:sldId id="369" r:id="rId23"/>
    <p:sldId id="353" r:id="rId24"/>
    <p:sldId id="368" r:id="rId25"/>
    <p:sldId id="370" r:id="rId26"/>
    <p:sldId id="372" r:id="rId27"/>
    <p:sldId id="373" r:id="rId28"/>
    <p:sldId id="361" r:id="rId29"/>
    <p:sldId id="362" r:id="rId30"/>
    <p:sldId id="371"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eph Picone" initials="" lastIdx="1" clrIdx="0"/>
  <p:cmAuthor id="1" name="amir"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B4CFFC"/>
    <a:srgbClr val="B6D6FC"/>
    <a:srgbClr val="E3F0FE"/>
    <a:srgbClr val="1E90FF"/>
    <a:srgbClr val="1E9099"/>
    <a:srgbClr val="DFEBFE"/>
    <a:srgbClr val="70A5FB"/>
    <a:srgbClr val="344B6B"/>
    <a:srgbClr val="74B2F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0" autoAdjust="0"/>
    <p:restoredTop sz="99832" autoAdjust="0"/>
  </p:normalViewPr>
  <p:slideViewPr>
    <p:cSldViewPr snapToGrid="0" snapToObjects="1" showGuides="1">
      <p:cViewPr varScale="1">
        <p:scale>
          <a:sx n="100" d="100"/>
          <a:sy n="100" d="100"/>
        </p:scale>
        <p:origin x="-1264" y="-112"/>
      </p:cViewPr>
      <p:guideLst>
        <p:guide orient="horz" pos="4319"/>
        <p:guide pos="5615"/>
      </p:guideLst>
    </p:cSldViewPr>
  </p:slideViewPr>
  <p:notesTextViewPr>
    <p:cViewPr>
      <p:scale>
        <a:sx n="100" d="100"/>
        <a:sy n="100" d="100"/>
      </p:scale>
      <p:origin x="0" y="0"/>
    </p:cViewPr>
  </p:notesTextViewPr>
  <p:sorterViewPr>
    <p:cViewPr>
      <p:scale>
        <a:sx n="171" d="100"/>
        <a:sy n="171" d="100"/>
      </p:scale>
      <p:origin x="0" y="0"/>
    </p:cViewPr>
  </p:sorterViewPr>
  <p:notesViewPr>
    <p:cSldViewPr snapToGrid="0" snapToObjects="1" showGuides="1">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notesMaster" Target="notesMasters/notesMaster1.xml"/><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commentAuthors" Target="commentAuthors.xml"/><Relationship Id="rId36" Type="http://schemas.openxmlformats.org/officeDocument/2006/relationships/presProps" Target="presProp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2.wmf"/><Relationship Id="rId5" Type="http://schemas.openxmlformats.org/officeDocument/2006/relationships/image" Target="../media/image13.wmf"/><Relationship Id="rId6" Type="http://schemas.openxmlformats.org/officeDocument/2006/relationships/image" Target="../media/image14.wmf"/><Relationship Id="rId7" Type="http://schemas.openxmlformats.org/officeDocument/2006/relationships/image" Target="../media/image15.wmf"/><Relationship Id="rId1" Type="http://schemas.openxmlformats.org/officeDocument/2006/relationships/image" Target="../media/image9.wmf"/><Relationship Id="rId2"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wmf"/><Relationship Id="rId5" Type="http://schemas.openxmlformats.org/officeDocument/2006/relationships/image" Target="../media/image21.wmf"/><Relationship Id="rId6" Type="http://schemas.openxmlformats.org/officeDocument/2006/relationships/image" Target="../media/image22.wmf"/><Relationship Id="rId7" Type="http://schemas.openxmlformats.org/officeDocument/2006/relationships/image" Target="../media/image23.wmf"/><Relationship Id="rId1" Type="http://schemas.openxmlformats.org/officeDocument/2006/relationships/image" Target="../media/image17.wmf"/><Relationship Id="rId2"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 Id="rId2"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wmf"/><Relationship Id="rId2"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AED787-B5FC-244B-9B6F-4A480A5609BC}" type="datetimeFigureOut">
              <a:rPr lang="en-US" smtClean="0"/>
              <a:t>3/16/14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55A4DA-CB6B-D043-8375-311F45E01637}" type="slidenum">
              <a:rPr lang="en-US" smtClean="0"/>
              <a:t>‹#›</a:t>
            </a:fld>
            <a:endParaRPr lang="en-US"/>
          </a:p>
        </p:txBody>
      </p:sp>
    </p:spTree>
    <p:extLst>
      <p:ext uri="{BB962C8B-B14F-4D97-AF65-F5344CB8AC3E}">
        <p14:creationId xmlns:p14="http://schemas.microsoft.com/office/powerpoint/2010/main" val="3593341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31CF6E-A7CC-034C-AA3C-9F1A6DDD080D}" type="datetimeFigureOut">
              <a:rPr lang="en-US" smtClean="0"/>
              <a:t>3/16/14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67CBD4-C074-5945-B4D9-C20F0CA68938}" type="slidenum">
              <a:rPr lang="en-US" smtClean="0"/>
              <a:t>‹#›</a:t>
            </a:fld>
            <a:endParaRPr lang="en-US"/>
          </a:p>
        </p:txBody>
      </p:sp>
    </p:spTree>
    <p:extLst>
      <p:ext uri="{BB962C8B-B14F-4D97-AF65-F5344CB8AC3E}">
        <p14:creationId xmlns:p14="http://schemas.microsoft.com/office/powerpoint/2010/main" val="42048219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1706226369"/>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3/16/14</a:t>
            </a:fld>
            <a:endParaRPr lang="en-US" sz="2400">
              <a:solidFill>
                <a:prstClr val="black"/>
              </a:solidFill>
              <a:latin typeface="Arial"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400816910"/>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3/16/14</a:t>
            </a:fld>
            <a:endParaRPr lang="en-US" sz="2400">
              <a:solidFill>
                <a:prstClr val="black"/>
              </a:solidFill>
              <a:latin typeface="Arial"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691438883"/>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3/16/14</a:t>
            </a:fld>
            <a:endParaRPr lang="en-US" sz="2400">
              <a:solidFill>
                <a:prstClr val="black"/>
              </a:solidFill>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534616017"/>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3/16/14</a:t>
            </a:fld>
            <a:endParaRPr lang="en-US" sz="2400">
              <a:solidFill>
                <a:prstClr val="black"/>
              </a:solidFill>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702378896"/>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3/16/14</a:t>
            </a:fld>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085423871"/>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3/16/14</a:t>
            </a:fld>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937665615"/>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325181"/>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742606068"/>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119974"/>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4254300"/>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1316949"/>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2730329"/>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351472694"/>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890829"/>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221244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98974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38399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3/16/14</a:t>
            </a:fld>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244452159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3/16/14</a:t>
            </a:fld>
            <a:endParaRPr lang="en-US" sz="2400" dirty="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4236632696"/>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3/16/14</a:t>
            </a:fld>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780568932"/>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3/16/14</a:t>
            </a:fld>
            <a:endParaRPr lang="en-US" sz="2400">
              <a:solidFill>
                <a:prstClr val="black"/>
              </a:solidFill>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41093734"/>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3/16/14</a:t>
            </a:fld>
            <a:endParaRPr lang="en-US" sz="2400">
              <a:solidFill>
                <a:prstClr val="black"/>
              </a:solidFill>
              <a:latin typeface="Arial"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365123439"/>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gi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15.xml"/><Relationship Id="rId12" Type="http://schemas.openxmlformats.org/officeDocument/2006/relationships/theme" Target="../theme/theme3.xml"/><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 Id="rId9" Type="http://schemas.openxmlformats.org/officeDocument/2006/relationships/slideLayout" Target="../slideLayouts/slideLayout13.xml"/><Relationship Id="rId10"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theme" Target="../theme/theme5.xml"/><Relationship Id="rId6" Type="http://schemas.openxmlformats.org/officeDocument/2006/relationships/image" Target="../media/image1.gif"/><Relationship Id="rId1" Type="http://schemas.openxmlformats.org/officeDocument/2006/relationships/slideLayout" Target="../slideLayouts/slideLayout17.xml"/><Relationship Id="rId2"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4" Type="http://schemas.openxmlformats.org/officeDocument/2006/relationships/theme" Target="../theme/theme6.xml"/><Relationship Id="rId5" Type="http://schemas.openxmlformats.org/officeDocument/2006/relationships/image" Target="../media/image1.gif"/><Relationship Id="rId1" Type="http://schemas.openxmlformats.org/officeDocument/2006/relationships/slideLayout" Target="../slideLayouts/slideLayout21.xml"/><Relationship Id="rId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pic>
        <p:nvPicPr>
          <p:cNvPr id="12" name="Picture 11" descr="isip_logo_small_transparent.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dirty="0" smtClean="0">
                <a:solidFill>
                  <a:srgbClr val="1F497D">
                    <a:lumMod val="50000"/>
                  </a:srgbClr>
                </a:solidFill>
                <a:latin typeface="Calibri"/>
              </a:rPr>
              <a:t>48</a:t>
            </a:r>
            <a:r>
              <a:rPr lang="en-US" sz="1000" b="1" baseline="30000" dirty="0" smtClean="0">
                <a:solidFill>
                  <a:srgbClr val="1F497D">
                    <a:lumMod val="50000"/>
                  </a:srgbClr>
                </a:solidFill>
                <a:latin typeface="Calibri"/>
              </a:rPr>
              <a:t>th</a:t>
            </a:r>
            <a:r>
              <a:rPr lang="en-US" sz="1000" b="1" dirty="0" smtClean="0">
                <a:solidFill>
                  <a:srgbClr val="1F497D">
                    <a:lumMod val="50000"/>
                  </a:srgbClr>
                </a:solidFill>
                <a:latin typeface="Calibri"/>
              </a:rPr>
              <a:t> Annual Conference on Information</a:t>
            </a:r>
            <a:r>
              <a:rPr lang="en-US" sz="1000" b="1" baseline="0" dirty="0" smtClean="0">
                <a:solidFill>
                  <a:srgbClr val="1F497D">
                    <a:lumMod val="50000"/>
                  </a:srgbClr>
                </a:solidFill>
                <a:latin typeface="Calibri"/>
              </a:rPr>
              <a:t> Sciences and Systems</a:t>
            </a:r>
            <a:r>
              <a:rPr lang="en-US" sz="1000" b="1" dirty="0" smtClean="0">
                <a:solidFill>
                  <a:srgbClr val="1F497D">
                    <a:lumMod val="50000"/>
                  </a:srgbClr>
                </a:solidFill>
                <a:latin typeface="Calibri"/>
              </a:rPr>
              <a:t>	March</a:t>
            </a:r>
            <a:r>
              <a:rPr lang="en-US" sz="1000" b="1" baseline="0" dirty="0" smtClean="0">
                <a:solidFill>
                  <a:srgbClr val="1F497D">
                    <a:lumMod val="50000"/>
                  </a:srgbClr>
                </a:solidFill>
                <a:latin typeface="Calibri"/>
              </a:rPr>
              <a:t> 20</a:t>
            </a:r>
            <a:r>
              <a:rPr lang="en-US" sz="1000" b="1" dirty="0" smtClean="0">
                <a:solidFill>
                  <a:srgbClr val="1F497D">
                    <a:lumMod val="50000"/>
                  </a:srgbClr>
                </a:solidFill>
                <a:latin typeface="Calibri"/>
              </a:rPr>
              <a:t>, 2014</a:t>
            </a:r>
          </a:p>
        </p:txBody>
      </p:sp>
      <p:cxnSp>
        <p:nvCxnSpPr>
          <p:cNvPr id="10" name="Straight Connector 9"/>
          <p:cNvCxnSpPr/>
          <p:nvPr/>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10927337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87" r:id="rId3"/>
  </p:sldLayoutIdLst>
  <p:timing>
    <p:tnLst>
      <p:par>
        <p:cTn xmlns:p14="http://schemas.microsoft.com/office/powerpoint/2010/main" id="1" dur="indefinite" restart="never" nodeType="tmRoot"/>
      </p:par>
    </p:tnLst>
  </p:timing>
  <p:hf sldNum="0" hd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gradFill flip="none" rotWithShape="1">
            <a:gsLst>
              <a:gs pos="0">
                <a:srgbClr val="B6D6FC"/>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p:nvSpPr>
        <p:spPr>
          <a:xfrm flipV="1">
            <a:off x="-11545" y="4335690"/>
            <a:ext cx="9155545" cy="252231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endParaRPr>
          </a:p>
        </p:txBody>
      </p:sp>
    </p:spTree>
    <p:extLst>
      <p:ext uri="{BB962C8B-B14F-4D97-AF65-F5344CB8AC3E}">
        <p14:creationId xmlns:p14="http://schemas.microsoft.com/office/powerpoint/2010/main" val="3337940000"/>
      </p:ext>
    </p:extLst>
  </p:cSld>
  <p:clrMap bg1="lt1" tx1="dk1" bg2="lt2" tx2="dk2" accent1="accent1" accent2="accent2" accent3="accent3" accent4="accent4" accent5="accent5" accent6="accent6" hlink="hlink" folHlink="folHlink"/>
  <p:sldLayoutIdLst>
    <p:sldLayoutId id="2147483653" r:id="rId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47818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gradFill flip="none" rotWithShape="1">
            <a:gsLst>
              <a:gs pos="0">
                <a:srgbClr val="B6D6FC"/>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p:nvSpPr>
        <p:spPr>
          <a:xfrm flipV="1">
            <a:off x="-11545" y="4335690"/>
            <a:ext cx="9155545" cy="252231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p14="http://schemas.microsoft.com/office/powerpoint/2010/main" val="1651445337"/>
      </p:ext>
    </p:extLst>
  </p:cSld>
  <p:clrMap bg1="lt1" tx1="dk1" bg2="lt2" tx2="dk2" accent1="accent1" accent2="accent2" accent3="accent3" accent4="accent4" accent5="accent5" accent6="accent6" hlink="hlink" folHlink="folHlink"/>
  <p:sldLayoutIdLst>
    <p:sldLayoutId id="2147483677" r:id="rId1"/>
  </p:sldLayoutIdLst>
  <p:timing>
    <p:tnLst>
      <p:par>
        <p:cTn xmlns:p14="http://schemas.microsoft.com/office/powerpoint/2010/main" id="1" dur="indefinite" restart="never" nodeType="tmRoot"/>
      </p:par>
    </p:tnLst>
  </p:timing>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pic>
        <p:nvPicPr>
          <p:cNvPr id="12" name="Picture 11" descr="isip_logo_small_transparent.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dirty="0" smtClean="0">
                <a:solidFill>
                  <a:srgbClr val="1F497D">
                    <a:lumMod val="50000"/>
                  </a:srgbClr>
                </a:solidFill>
                <a:latin typeface="Calibri"/>
              </a:rPr>
              <a:t>IEEE Northern Virginia Section	May 9, 2012</a:t>
            </a:r>
          </a:p>
        </p:txBody>
      </p:sp>
      <p:cxnSp>
        <p:nvCxnSpPr>
          <p:cNvPr id="10" name="Straight Connector 9"/>
          <p:cNvCxnSpPr/>
          <p:nvPr/>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418945280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pic>
        <p:nvPicPr>
          <p:cNvPr id="12" name="Picture 11" descr="isip_logo_small_transparent.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dirty="0" smtClean="0">
                <a:solidFill>
                  <a:srgbClr val="1F497D">
                    <a:lumMod val="50000"/>
                  </a:srgbClr>
                </a:solidFill>
                <a:latin typeface="Calibri"/>
              </a:rPr>
              <a:t>IEEE Northern Virginia Section	May 9, 2012</a:t>
            </a:r>
          </a:p>
        </p:txBody>
      </p:sp>
      <p:cxnSp>
        <p:nvCxnSpPr>
          <p:cNvPr id="10" name="Straight Connector 9"/>
          <p:cNvCxnSpPr/>
          <p:nvPr/>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28609128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oleObject" Target="../embeddings/oleObject17.bin"/><Relationship Id="rId5" Type="http://schemas.openxmlformats.org/officeDocument/2006/relationships/image" Target="../media/image28.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8.bin"/><Relationship Id="rId4" Type="http://schemas.openxmlformats.org/officeDocument/2006/relationships/image" Target="../media/image30.emf"/><Relationship Id="rId5" Type="http://schemas.openxmlformats.org/officeDocument/2006/relationships/image" Target="../media/image31.png"/><Relationship Id="rId6" Type="http://schemas.openxmlformats.org/officeDocument/2006/relationships/image" Target="../media/image32.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9.bin"/><Relationship Id="rId4" Type="http://schemas.openxmlformats.org/officeDocument/2006/relationships/image" Target="../media/image34.wmf"/><Relationship Id="rId5" Type="http://schemas.openxmlformats.org/officeDocument/2006/relationships/image" Target="../media/image5.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oleObject" Target="../embeddings/oleObject20.bin"/><Relationship Id="rId5" Type="http://schemas.openxmlformats.org/officeDocument/2006/relationships/image" Target="../media/image35.wmf"/><Relationship Id="rId6" Type="http://schemas.openxmlformats.org/officeDocument/2006/relationships/oleObject" Target="../embeddings/oleObject21.bin"/><Relationship Id="rId7" Type="http://schemas.openxmlformats.org/officeDocument/2006/relationships/image" Target="../media/image36.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 Id="rId3" Type="http://schemas.openxmlformats.org/officeDocument/2006/relationships/image" Target="../media/image4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13.wmf"/><Relationship Id="rId13" Type="http://schemas.openxmlformats.org/officeDocument/2006/relationships/oleObject" Target="../embeddings/oleObject6.bin"/><Relationship Id="rId14" Type="http://schemas.openxmlformats.org/officeDocument/2006/relationships/image" Target="../media/image14.wmf"/><Relationship Id="rId15" Type="http://schemas.openxmlformats.org/officeDocument/2006/relationships/oleObject" Target="../embeddings/oleObject7.bin"/><Relationship Id="rId16" Type="http://schemas.openxmlformats.org/officeDocument/2006/relationships/image" Target="../media/image15.w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9.wmf"/><Relationship Id="rId5" Type="http://schemas.openxmlformats.org/officeDocument/2006/relationships/oleObject" Target="../embeddings/oleObject2.bin"/><Relationship Id="rId6" Type="http://schemas.openxmlformats.org/officeDocument/2006/relationships/image" Target="../media/image10.wmf"/><Relationship Id="rId7" Type="http://schemas.openxmlformats.org/officeDocument/2006/relationships/oleObject" Target="../embeddings/oleObject3.bin"/><Relationship Id="rId8" Type="http://schemas.openxmlformats.org/officeDocument/2006/relationships/image" Target="../media/image11.wmf"/><Relationship Id="rId9" Type="http://schemas.openxmlformats.org/officeDocument/2006/relationships/oleObject" Target="../embeddings/oleObject4.bin"/><Relationship Id="rId10" Type="http://schemas.openxmlformats.org/officeDocument/2006/relationships/image" Target="../media/image12.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7.xml.rels><?xml version="1.0" encoding="UTF-8" standalone="yes"?>
<Relationships xmlns="http://schemas.openxmlformats.org/package/2006/relationships"><Relationship Id="rId11" Type="http://schemas.openxmlformats.org/officeDocument/2006/relationships/oleObject" Target="../embeddings/oleObject12.bin"/><Relationship Id="rId12" Type="http://schemas.openxmlformats.org/officeDocument/2006/relationships/image" Target="../media/image21.wmf"/><Relationship Id="rId13" Type="http://schemas.openxmlformats.org/officeDocument/2006/relationships/oleObject" Target="../embeddings/oleObject13.bin"/><Relationship Id="rId14" Type="http://schemas.openxmlformats.org/officeDocument/2006/relationships/image" Target="../media/image22.wmf"/><Relationship Id="rId15" Type="http://schemas.openxmlformats.org/officeDocument/2006/relationships/oleObject" Target="../embeddings/oleObject14.bin"/><Relationship Id="rId16" Type="http://schemas.openxmlformats.org/officeDocument/2006/relationships/image" Target="../media/image23.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8.bin"/><Relationship Id="rId4" Type="http://schemas.openxmlformats.org/officeDocument/2006/relationships/image" Target="../media/image17.wmf"/><Relationship Id="rId5" Type="http://schemas.openxmlformats.org/officeDocument/2006/relationships/oleObject" Target="../embeddings/oleObject9.bin"/><Relationship Id="rId6" Type="http://schemas.openxmlformats.org/officeDocument/2006/relationships/image" Target="../media/image18.wmf"/><Relationship Id="rId7" Type="http://schemas.openxmlformats.org/officeDocument/2006/relationships/oleObject" Target="../embeddings/oleObject10.bin"/><Relationship Id="rId8" Type="http://schemas.openxmlformats.org/officeDocument/2006/relationships/image" Target="../media/image19.emf"/><Relationship Id="rId9" Type="http://schemas.openxmlformats.org/officeDocument/2006/relationships/oleObject" Target="../embeddings/oleObject11.bin"/><Relationship Id="rId10" Type="http://schemas.openxmlformats.org/officeDocument/2006/relationships/image" Target="../media/image20.wmf"/></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oleObject" Target="../embeddings/oleObject15.bin"/><Relationship Id="rId5" Type="http://schemas.openxmlformats.org/officeDocument/2006/relationships/image" Target="../media/image24.wmf"/><Relationship Id="rId6" Type="http://schemas.openxmlformats.org/officeDocument/2006/relationships/oleObject" Target="../embeddings/oleObject16.bin"/><Relationship Id="rId7" Type="http://schemas.openxmlformats.org/officeDocument/2006/relationships/image" Target="../media/image25.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62400" y="1820354"/>
            <a:ext cx="4804873" cy="1477328"/>
          </a:xfrm>
          <a:prstGeom prst="rect">
            <a:avLst/>
          </a:prstGeom>
          <a:noFill/>
        </p:spPr>
        <p:txBody>
          <a:bodyPr wrap="square" lIns="0" tIns="0" rIns="0" bIns="0" rtlCol="0">
            <a:spAutoFit/>
          </a:bodyPr>
          <a:lstStyle/>
          <a:p>
            <a:pPr algn="r"/>
            <a:r>
              <a:rPr lang="en-US" sz="3200" b="1" dirty="0">
                <a:latin typeface="Arial"/>
                <a:cs typeface="Arial"/>
              </a:rPr>
              <a:t>A Left-to-</a:t>
            </a:r>
            <a:r>
              <a:rPr lang="en-US" sz="3200" b="1" dirty="0" smtClean="0">
                <a:latin typeface="Arial"/>
                <a:cs typeface="Arial"/>
              </a:rPr>
              <a:t>Right</a:t>
            </a:r>
            <a:br>
              <a:rPr lang="en-US" sz="3200" b="1" dirty="0" smtClean="0">
                <a:latin typeface="Arial"/>
                <a:cs typeface="Arial"/>
              </a:rPr>
            </a:br>
            <a:r>
              <a:rPr lang="en-US" sz="3200" b="1" dirty="0" smtClean="0">
                <a:latin typeface="Arial"/>
                <a:cs typeface="Arial"/>
              </a:rPr>
              <a:t>HDP</a:t>
            </a:r>
            <a:r>
              <a:rPr lang="en-US" sz="3200" b="1" dirty="0">
                <a:latin typeface="Arial"/>
                <a:cs typeface="Arial"/>
              </a:rPr>
              <a:t>-</a:t>
            </a:r>
            <a:r>
              <a:rPr lang="en-US" sz="3200" b="1" dirty="0" smtClean="0">
                <a:latin typeface="Arial"/>
                <a:cs typeface="Arial"/>
              </a:rPr>
              <a:t>HMM with </a:t>
            </a:r>
            <a:br>
              <a:rPr lang="en-US" sz="3200" b="1" dirty="0" smtClean="0">
                <a:latin typeface="Arial"/>
                <a:cs typeface="Arial"/>
              </a:rPr>
            </a:br>
            <a:r>
              <a:rPr lang="en-US" sz="3200" b="1" dirty="0" smtClean="0">
                <a:latin typeface="Arial"/>
                <a:cs typeface="Arial"/>
              </a:rPr>
              <a:t>HDPM </a:t>
            </a:r>
            <a:r>
              <a:rPr lang="en-US" sz="3200" b="1" dirty="0">
                <a:latin typeface="Arial"/>
                <a:cs typeface="Arial"/>
              </a:rPr>
              <a:t>Emissions</a:t>
            </a:r>
          </a:p>
        </p:txBody>
      </p:sp>
      <p:sp>
        <p:nvSpPr>
          <p:cNvPr id="4" name="Rectangle 16"/>
          <p:cNvSpPr txBox="1">
            <a:spLocks noChangeArrowheads="1"/>
          </p:cNvSpPr>
          <p:nvPr/>
        </p:nvSpPr>
        <p:spPr>
          <a:xfrm>
            <a:off x="-12700" y="5014542"/>
            <a:ext cx="7061200" cy="1616672"/>
          </a:xfrm>
          <a:prstGeom prst="rect">
            <a:avLst/>
          </a:prstGeom>
        </p:spPr>
        <p:txBody>
          <a:bodyPr lIns="18288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400" b="1" dirty="0" smtClean="0">
                <a:solidFill>
                  <a:srgbClr val="800000"/>
                </a:solidFill>
                <a:latin typeface="Arial"/>
                <a:cs typeface="Arial"/>
              </a:rPr>
              <a:t>Amir Harati</a:t>
            </a:r>
            <a:r>
              <a:rPr lang="en-US" sz="2400" b="1" dirty="0" smtClean="0">
                <a:latin typeface="Arial"/>
                <a:cs typeface="Arial"/>
              </a:rPr>
              <a:t>, Joseph Picone and Marc Sobel</a:t>
            </a:r>
          </a:p>
          <a:p>
            <a:pPr marL="0" indent="0">
              <a:spcBef>
                <a:spcPts val="0"/>
              </a:spcBef>
              <a:buNone/>
            </a:pPr>
            <a:endParaRPr lang="en-US" sz="2400" b="1" dirty="0" smtClean="0">
              <a:latin typeface="Arial"/>
              <a:cs typeface="Arial"/>
            </a:endParaRPr>
          </a:p>
          <a:p>
            <a:pPr marL="0" indent="0">
              <a:spcBef>
                <a:spcPts val="0"/>
              </a:spcBef>
              <a:buNone/>
            </a:pPr>
            <a:r>
              <a:rPr lang="en-US" sz="1800" b="1" dirty="0" smtClean="0">
                <a:latin typeface="Arial"/>
                <a:cs typeface="Arial"/>
              </a:rPr>
              <a:t>Institute for Signal and Information Processing</a:t>
            </a:r>
          </a:p>
          <a:p>
            <a:pPr marL="0" indent="0">
              <a:spcBef>
                <a:spcPts val="0"/>
              </a:spcBef>
              <a:buNone/>
            </a:pPr>
            <a:r>
              <a:rPr lang="en-US" sz="1800" b="1" dirty="0" smtClean="0">
                <a:latin typeface="Arial"/>
                <a:cs typeface="Arial"/>
              </a:rPr>
              <a:t>Temple University</a:t>
            </a:r>
          </a:p>
          <a:p>
            <a:pPr marL="0" indent="0">
              <a:spcBef>
                <a:spcPts val="0"/>
              </a:spcBef>
              <a:buNone/>
            </a:pPr>
            <a:r>
              <a:rPr lang="en-US" sz="1800" b="1" dirty="0" smtClean="0">
                <a:latin typeface="Arial"/>
                <a:cs typeface="Arial"/>
              </a:rPr>
              <a:t>Philadelphia, Pennsylvania, USA</a:t>
            </a:r>
          </a:p>
          <a:p>
            <a:pPr marL="0" indent="0">
              <a:spcBef>
                <a:spcPts val="0"/>
              </a:spcBef>
              <a:buNone/>
            </a:pPr>
            <a:endParaRPr lang="en-US" sz="1800" b="1" dirty="0">
              <a:latin typeface="Arial"/>
              <a:cs typeface="Arial"/>
            </a:endParaRPr>
          </a:p>
        </p:txBody>
      </p:sp>
      <p:pic>
        <p:nvPicPr>
          <p:cNvPr id="7" name="Picture 6" descr="isip_logo_transparent.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9843" y="5123998"/>
            <a:ext cx="1532616" cy="1532616"/>
          </a:xfrm>
          <a:prstGeom prst="rect">
            <a:avLst/>
          </a:prstGeom>
        </p:spPr>
      </p:pic>
      <p:pic>
        <p:nvPicPr>
          <p:cNvPr id="9" name="Picture 5"/>
          <p:cNvPicPr>
            <a:picLocks noChangeAspect="1" noChangeArrowheads="1"/>
          </p:cNvPicPr>
          <p:nvPr/>
        </p:nvPicPr>
        <p:blipFill>
          <a:blip r:embed="rId3" cstate="print"/>
          <a:srcRect/>
          <a:stretch>
            <a:fillRect/>
          </a:stretch>
        </p:blipFill>
        <p:spPr bwMode="auto">
          <a:xfrm>
            <a:off x="269399" y="234191"/>
            <a:ext cx="2057400" cy="1371600"/>
          </a:xfrm>
          <a:prstGeom prst="rect">
            <a:avLst/>
          </a:prstGeom>
          <a:ln w="12700">
            <a:solidFill>
              <a:schemeClr val="accent2"/>
            </a:solidFill>
          </a:ln>
          <a:effectLst>
            <a:outerShdw blurRad="292100" dist="139700" dir="2700000" algn="tl" rotWithShape="0">
              <a:srgbClr val="B4CFFC">
                <a:alpha val="99000"/>
              </a:srgbClr>
            </a:outerShdw>
          </a:effectLst>
        </p:spPr>
      </p:pic>
      <p:pic>
        <p:nvPicPr>
          <p:cNvPr id="6" name="Picture 5" descr="x.JPG"/>
          <p:cNvPicPr>
            <a:picLocks noChangeAspect="1"/>
          </p:cNvPicPr>
          <p:nvPr/>
        </p:nvPicPr>
        <p:blipFill>
          <a:blip r:embed="rId4"/>
          <a:stretch>
            <a:fillRect/>
          </a:stretch>
        </p:blipFill>
        <p:spPr>
          <a:xfrm>
            <a:off x="2051638" y="1294958"/>
            <a:ext cx="1439474" cy="1371600"/>
          </a:xfrm>
          <a:prstGeom prst="rect">
            <a:avLst/>
          </a:prstGeom>
          <a:ln w="12700">
            <a:solidFill>
              <a:schemeClr val="accent2"/>
            </a:solidFill>
          </a:ln>
          <a:effectLst>
            <a:outerShdw blurRad="292100" dist="139700" dir="2700000" algn="tl" rotWithShape="0">
              <a:srgbClr val="B4CFFC">
                <a:alpha val="99000"/>
              </a:srgbClr>
            </a:outerShdw>
          </a:effectLst>
        </p:spPr>
      </p:pic>
      <p:pic>
        <p:nvPicPr>
          <p:cNvPr id="8"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825" y="2559018"/>
            <a:ext cx="2012974" cy="1371600"/>
          </a:xfrm>
          <a:prstGeom prst="rect">
            <a:avLst/>
          </a:prstGeom>
          <a:ln w="12700">
            <a:solidFill>
              <a:schemeClr val="accent2"/>
            </a:solidFill>
          </a:ln>
          <a:effectLst>
            <a:outerShdw blurRad="292100" dist="139700" dir="2700000" algn="tl" rotWithShape="0">
              <a:srgbClr val="B4CFFC">
                <a:alpha val="99000"/>
              </a:srgbClr>
            </a:outerShdw>
          </a:effectLst>
          <a:extLst>
            <a:ext uri="{909E8E84-426E-40dd-AFC4-6F175D3DCCD1}">
              <a14:hiddenFill xmlns:a14="http://schemas.microsoft.com/office/drawing/2010/main">
                <a:solidFill>
                  <a:schemeClr val="accent1"/>
                </a:solidFill>
              </a14:hiddenFill>
            </a:ext>
          </a:extLst>
        </p:spPr>
      </p:pic>
      <p:pic>
        <p:nvPicPr>
          <p:cNvPr id="2" name="Picture 1" descr="Screen Shot 2014-03-16 at 7.00.08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34215" y="170839"/>
            <a:ext cx="3773714" cy="865531"/>
          </a:xfrm>
          <a:prstGeom prst="rect">
            <a:avLst/>
          </a:prstGeom>
        </p:spPr>
      </p:pic>
    </p:spTree>
    <p:extLst>
      <p:ext uri="{BB962C8B-B14F-4D97-AF65-F5344CB8AC3E}">
        <p14:creationId xmlns:p14="http://schemas.microsoft.com/office/powerpoint/2010/main" val="31827387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solidFill>
                  <a:prstClr val="black"/>
                </a:solidFill>
              </a:rPr>
              <a:t>Hierarchical Dirichlet Process-Based HMM (HDP-HMM)</a:t>
            </a:r>
            <a:endParaRPr lang="en-US" dirty="0">
              <a:solidFill>
                <a:prstClr val="black"/>
              </a:solidFill>
            </a:endParaRPr>
          </a:p>
        </p:txBody>
      </p:sp>
      <p:grpSp>
        <p:nvGrpSpPr>
          <p:cNvPr id="3" name="Group 2"/>
          <p:cNvGrpSpPr/>
          <p:nvPr/>
        </p:nvGrpSpPr>
        <p:grpSpPr>
          <a:xfrm>
            <a:off x="3973513" y="686290"/>
            <a:ext cx="4954587" cy="5649464"/>
            <a:chOff x="3973513" y="686290"/>
            <a:chExt cx="4954587" cy="5649464"/>
          </a:xfrm>
        </p:grpSpPr>
        <p:pic>
          <p:nvPicPr>
            <p:cNvPr id="4" name="Picture 3" descr="Description: C:\Users\amir\Documents\My Dropbox\Projects\preliminary exam\fig3.jpg"/>
            <p:cNvPicPr/>
            <p:nvPr/>
          </p:nvPicPr>
          <p:blipFill rotWithShape="1">
            <a:blip r:embed="rId3">
              <a:extLst>
                <a:ext uri="{28A0092B-C50C-407E-A947-70E740481C1C}">
                  <a14:useLocalDpi xmlns:a14="http://schemas.microsoft.com/office/drawing/2010/main" val="0"/>
                </a:ext>
              </a:extLst>
            </a:blip>
            <a:srcRect l="4682" t="23651" r="38816" b="27607"/>
            <a:stretch/>
          </p:blipFill>
          <p:spPr bwMode="auto">
            <a:xfrm>
              <a:off x="4285932" y="1260264"/>
              <a:ext cx="3994468" cy="2679065"/>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3973513" y="4212096"/>
              <a:ext cx="4954587" cy="2123658"/>
            </a:xfrm>
            <a:prstGeom prst="rect">
              <a:avLst/>
            </a:prstGeom>
          </p:spPr>
          <p:txBody>
            <a:bodyPr wrap="square" lIns="0" tIns="0" rIns="0" bIns="0">
              <a:spAutoFit/>
            </a:bodyPr>
            <a:lstStyle/>
            <a:p>
              <a:pPr marL="228600" indent="-228600">
                <a:spcAft>
                  <a:spcPts val="1200"/>
                </a:spcAft>
                <a:buFont typeface="Arial" pitchFamily="34" charset="0"/>
                <a:buChar char="•"/>
              </a:pPr>
              <a:r>
                <a:rPr lang="en-US" b="1" dirty="0" smtClean="0">
                  <a:latin typeface="Arial"/>
                  <a:cs typeface="Arial"/>
                </a:rPr>
                <a:t>Inference </a:t>
              </a:r>
              <a:r>
                <a:rPr lang="en-US" b="1" dirty="0">
                  <a:latin typeface="Arial"/>
                  <a:cs typeface="Arial"/>
                </a:rPr>
                <a:t>algorithms are used to infer the values of the latent </a:t>
              </a:r>
              <a:r>
                <a:rPr lang="en-US" b="1" dirty="0" smtClean="0">
                  <a:latin typeface="Arial"/>
                  <a:cs typeface="Arial"/>
                </a:rPr>
                <a:t>variables (</a:t>
              </a:r>
              <a:r>
                <a:rPr lang="en-US" b="1" i="1" dirty="0" err="1" smtClean="0">
                  <a:latin typeface="Arial"/>
                  <a:cs typeface="Arial"/>
                </a:rPr>
                <a:t>z</a:t>
              </a:r>
              <a:r>
                <a:rPr lang="en-US" b="1" i="1" baseline="-25000" dirty="0" err="1" smtClean="0">
                  <a:latin typeface="Arial"/>
                  <a:cs typeface="Arial"/>
                </a:rPr>
                <a:t>t</a:t>
              </a:r>
              <a:r>
                <a:rPr lang="en-US" b="1" dirty="0" smtClean="0">
                  <a:latin typeface="Arial"/>
                  <a:cs typeface="Arial"/>
                </a:rPr>
                <a:t> </a:t>
              </a:r>
              <a:r>
                <a:rPr lang="en-US" b="1" dirty="0">
                  <a:latin typeface="Arial"/>
                  <a:cs typeface="Arial"/>
                </a:rPr>
                <a:t>and </a:t>
              </a:r>
              <a:r>
                <a:rPr lang="en-US" b="1" i="1" dirty="0" err="1" smtClean="0">
                  <a:latin typeface="Arial"/>
                  <a:cs typeface="Arial"/>
                </a:rPr>
                <a:t>s</a:t>
              </a:r>
              <a:r>
                <a:rPr lang="en-US" b="1" i="1" baseline="-25000" dirty="0" err="1" smtClean="0">
                  <a:latin typeface="Arial"/>
                  <a:cs typeface="Arial"/>
                </a:rPr>
                <a:t>t</a:t>
              </a:r>
              <a:r>
                <a:rPr lang="en-US" b="1" dirty="0" smtClean="0">
                  <a:latin typeface="Arial"/>
                  <a:cs typeface="Arial"/>
                </a:rPr>
                <a:t>). </a:t>
              </a:r>
            </a:p>
            <a:p>
              <a:pPr marL="228600" indent="-228600">
                <a:spcAft>
                  <a:spcPts val="1200"/>
                </a:spcAft>
                <a:buFont typeface="Arial" pitchFamily="34" charset="0"/>
                <a:buChar char="•"/>
              </a:pPr>
              <a:r>
                <a:rPr lang="en-US" b="1" dirty="0">
                  <a:latin typeface="Arial"/>
                  <a:cs typeface="Arial"/>
                </a:rPr>
                <a:t>A variation of the forward-backward procedure is </a:t>
              </a:r>
              <a:r>
                <a:rPr lang="en-US" b="1" dirty="0" smtClean="0">
                  <a:latin typeface="Arial"/>
                  <a:cs typeface="Arial"/>
                </a:rPr>
                <a:t>used for training.</a:t>
              </a:r>
            </a:p>
            <a:p>
              <a:pPr marL="228600" indent="-228600">
                <a:spcAft>
                  <a:spcPts val="1200"/>
                </a:spcAft>
                <a:buFont typeface="Arial" pitchFamily="34" charset="0"/>
                <a:buChar char="•"/>
              </a:pPr>
              <a:r>
                <a:rPr lang="en-US" b="1" i="1" dirty="0" err="1" smtClean="0">
                  <a:latin typeface="Arial"/>
                  <a:cs typeface="Arial"/>
                </a:rPr>
                <a:t>K</a:t>
              </a:r>
              <a:r>
                <a:rPr lang="en-US" b="1" i="1" baseline="-25000" dirty="0" err="1" smtClean="0">
                  <a:latin typeface="Arial"/>
                  <a:cs typeface="Arial"/>
                </a:rPr>
                <a:t>z</a:t>
              </a:r>
              <a:r>
                <a:rPr lang="en-US" b="1" dirty="0" smtClean="0">
                  <a:latin typeface="Arial"/>
                  <a:cs typeface="Arial"/>
                </a:rPr>
                <a:t>: Maximum number of states.</a:t>
              </a:r>
            </a:p>
            <a:p>
              <a:pPr marL="228600" indent="-228600">
                <a:spcAft>
                  <a:spcPts val="1200"/>
                </a:spcAft>
                <a:buFont typeface="Arial" pitchFamily="34" charset="0"/>
                <a:buChar char="•"/>
              </a:pPr>
              <a:r>
                <a:rPr lang="en-US" b="1" i="1" dirty="0" smtClean="0">
                  <a:latin typeface="Arial"/>
                  <a:cs typeface="Arial"/>
                </a:rPr>
                <a:t>K</a:t>
              </a:r>
              <a:r>
                <a:rPr lang="en-US" b="1" i="1" baseline="-25000" dirty="0" smtClean="0">
                  <a:latin typeface="Arial"/>
                  <a:cs typeface="Arial"/>
                </a:rPr>
                <a:t>s</a:t>
              </a:r>
              <a:r>
                <a:rPr lang="en-US" b="1" dirty="0" smtClean="0">
                  <a:latin typeface="Arial"/>
                  <a:cs typeface="Arial"/>
                </a:rPr>
                <a:t>: Max. no. of components per mixture. </a:t>
              </a:r>
            </a:p>
          </p:txBody>
        </p:sp>
        <p:sp>
          <p:nvSpPr>
            <p:cNvPr id="6" name="Rectangle 5"/>
            <p:cNvSpPr/>
            <p:nvPr/>
          </p:nvSpPr>
          <p:spPr>
            <a:xfrm>
              <a:off x="3973513" y="686290"/>
              <a:ext cx="4475028" cy="338554"/>
            </a:xfrm>
            <a:prstGeom prst="rect">
              <a:avLst/>
            </a:prstGeom>
          </p:spPr>
          <p:txBody>
            <a:bodyPr wrap="square" lIns="0" tIns="0" rIns="0" bIns="0">
              <a:spAutoFit/>
            </a:bodyPr>
            <a:lstStyle/>
            <a:p>
              <a:pPr marL="228600" indent="-228600">
                <a:spcAft>
                  <a:spcPts val="1200"/>
                </a:spcAft>
                <a:buFont typeface="Arial" pitchFamily="34" charset="0"/>
                <a:buChar char="•"/>
              </a:pPr>
              <a:r>
                <a:rPr lang="en-US" sz="2200" b="1" dirty="0" smtClean="0">
                  <a:latin typeface="Arial"/>
                  <a:cs typeface="Arial"/>
                </a:rPr>
                <a:t>Graphical Model:</a:t>
              </a:r>
            </a:p>
          </p:txBody>
        </p:sp>
      </p:grpSp>
      <p:grpSp>
        <p:nvGrpSpPr>
          <p:cNvPr id="7" name="Group 6"/>
          <p:cNvGrpSpPr/>
          <p:nvPr/>
        </p:nvGrpSpPr>
        <p:grpSpPr>
          <a:xfrm>
            <a:off x="227012" y="694196"/>
            <a:ext cx="3506788" cy="5496377"/>
            <a:chOff x="227012" y="694196"/>
            <a:chExt cx="3506788" cy="5496377"/>
          </a:xfrm>
        </p:grpSpPr>
        <p:graphicFrame>
          <p:nvGraphicFramePr>
            <p:cNvPr id="8" name="Object 7"/>
            <p:cNvGraphicFramePr>
              <a:graphicFrameLocks noChangeAspect="1"/>
            </p:cNvGraphicFramePr>
            <p:nvPr>
              <p:extLst>
                <p:ext uri="{D42A27DB-BD31-4B8C-83A1-F6EECF244321}">
                  <p14:modId xmlns:p14="http://schemas.microsoft.com/office/powerpoint/2010/main" val="3873010936"/>
                </p:ext>
              </p:extLst>
            </p:nvPr>
          </p:nvGraphicFramePr>
          <p:xfrm>
            <a:off x="392113" y="1231512"/>
            <a:ext cx="3022600" cy="3954568"/>
          </p:xfrm>
          <a:graphic>
            <a:graphicData uri="http://schemas.openxmlformats.org/presentationml/2006/ole">
              <mc:AlternateContent xmlns:mc="http://schemas.openxmlformats.org/markup-compatibility/2006">
                <mc:Choice xmlns:v="urn:schemas-microsoft-com:vml" Requires="v">
                  <p:oleObj spid="_x0000_s27858" name="Equation" r:id="rId4" imgW="1524000" imgH="1993900" progId="Equation.DSMT4">
                    <p:embed/>
                  </p:oleObj>
                </mc:Choice>
                <mc:Fallback>
                  <p:oleObj name="Equation" r:id="rId4" imgW="1524000" imgH="1993900" progId="Equation.DSMT4">
                    <p:embed/>
                    <p:pic>
                      <p:nvPicPr>
                        <p:cNvPr id="0" name=""/>
                        <p:cNvPicPr/>
                        <p:nvPr/>
                      </p:nvPicPr>
                      <p:blipFill>
                        <a:blip r:embed="rId5"/>
                        <a:stretch>
                          <a:fillRect/>
                        </a:stretch>
                      </p:blipFill>
                      <p:spPr>
                        <a:xfrm>
                          <a:off x="392113" y="1231512"/>
                          <a:ext cx="3022600" cy="3954568"/>
                        </a:xfrm>
                        <a:prstGeom prst="rect">
                          <a:avLst/>
                        </a:prstGeom>
                      </p:spPr>
                    </p:pic>
                  </p:oleObj>
                </mc:Fallback>
              </mc:AlternateContent>
            </a:graphicData>
          </a:graphic>
        </p:graphicFrame>
        <p:sp>
          <p:nvSpPr>
            <p:cNvPr id="9" name="Rectangle 8"/>
            <p:cNvSpPr/>
            <p:nvPr/>
          </p:nvSpPr>
          <p:spPr>
            <a:xfrm>
              <a:off x="227012" y="694196"/>
              <a:ext cx="3506787" cy="338554"/>
            </a:xfrm>
            <a:prstGeom prst="rect">
              <a:avLst/>
            </a:prstGeom>
          </p:spPr>
          <p:txBody>
            <a:bodyPr wrap="square" lIns="0" tIns="0" rIns="0" bIns="0">
              <a:spAutoFit/>
            </a:bodyPr>
            <a:lstStyle/>
            <a:p>
              <a:pPr marL="228600" indent="-228600">
                <a:spcAft>
                  <a:spcPts val="1200"/>
                </a:spcAft>
                <a:buFont typeface="Arial" pitchFamily="34" charset="0"/>
                <a:buChar char="•"/>
              </a:pPr>
              <a:r>
                <a:rPr lang="en-US" sz="2200" b="1" dirty="0" smtClean="0">
                  <a:latin typeface="Arial"/>
                  <a:cs typeface="Arial"/>
                </a:rPr>
                <a:t>Definition:</a:t>
              </a:r>
            </a:p>
          </p:txBody>
        </p:sp>
        <p:sp>
          <p:nvSpPr>
            <p:cNvPr id="10" name="Rectangle 9"/>
            <p:cNvSpPr/>
            <p:nvPr/>
          </p:nvSpPr>
          <p:spPr>
            <a:xfrm>
              <a:off x="227013" y="5359576"/>
              <a:ext cx="3506787" cy="830997"/>
            </a:xfrm>
            <a:prstGeom prst="rect">
              <a:avLst/>
            </a:prstGeom>
          </p:spPr>
          <p:txBody>
            <a:bodyPr wrap="square" lIns="0" tIns="0" rIns="0" bIns="0">
              <a:spAutoFit/>
            </a:bodyPr>
            <a:lstStyle/>
            <a:p>
              <a:pPr marL="228600" indent="-228600">
                <a:spcAft>
                  <a:spcPts val="1200"/>
                </a:spcAft>
                <a:buFont typeface="Arial" pitchFamily="34" charset="0"/>
                <a:buChar char="•"/>
              </a:pPr>
              <a:r>
                <a:rPr lang="en-US" b="1" i="1" dirty="0" err="1" smtClean="0">
                  <a:latin typeface="Arial"/>
                  <a:cs typeface="Arial"/>
                </a:rPr>
                <a:t>z</a:t>
              </a:r>
              <a:r>
                <a:rPr lang="en-US" b="1" i="1" baseline="-25000" dirty="0" err="1" smtClean="0">
                  <a:latin typeface="Arial"/>
                  <a:cs typeface="Arial"/>
                </a:rPr>
                <a:t>t</a:t>
              </a:r>
              <a:r>
                <a:rPr lang="en-US" b="1" dirty="0">
                  <a:latin typeface="Arial"/>
                  <a:cs typeface="Arial"/>
                </a:rPr>
                <a:t>, </a:t>
              </a:r>
              <a:r>
                <a:rPr lang="en-US" b="1" i="1" dirty="0" err="1">
                  <a:latin typeface="Arial"/>
                  <a:cs typeface="Arial"/>
                </a:rPr>
                <a:t>s</a:t>
              </a:r>
              <a:r>
                <a:rPr lang="en-US" b="1" i="1" baseline="-25000" dirty="0" err="1">
                  <a:latin typeface="Arial"/>
                  <a:cs typeface="Arial"/>
                </a:rPr>
                <a:t>t</a:t>
              </a:r>
              <a:r>
                <a:rPr lang="en-US" b="1" i="1" baseline="-25000" dirty="0">
                  <a:latin typeface="Arial"/>
                  <a:cs typeface="Arial"/>
                </a:rPr>
                <a:t> </a:t>
              </a:r>
              <a:r>
                <a:rPr lang="en-US" b="1" dirty="0">
                  <a:latin typeface="Arial"/>
                  <a:cs typeface="Arial"/>
                </a:rPr>
                <a:t>and </a:t>
              </a:r>
              <a:r>
                <a:rPr lang="en-US" b="1" i="1" dirty="0" err="1">
                  <a:latin typeface="Arial"/>
                  <a:cs typeface="Arial"/>
                </a:rPr>
                <a:t>x</a:t>
              </a:r>
              <a:r>
                <a:rPr lang="en-US" b="1" i="1" baseline="-25000" dirty="0" err="1">
                  <a:latin typeface="Arial"/>
                  <a:cs typeface="Arial"/>
                </a:rPr>
                <a:t>t</a:t>
              </a:r>
              <a:r>
                <a:rPr lang="en-US" b="1" dirty="0">
                  <a:latin typeface="Arial"/>
                  <a:cs typeface="Arial"/>
                </a:rPr>
                <a:t> </a:t>
              </a:r>
              <a:r>
                <a:rPr lang="en-US" b="1" dirty="0" smtClean="0">
                  <a:latin typeface="Arial"/>
                  <a:cs typeface="Arial"/>
                </a:rPr>
                <a:t>represent a state</a:t>
              </a:r>
              <a:r>
                <a:rPr lang="en-US" b="1" dirty="0">
                  <a:latin typeface="Arial"/>
                  <a:cs typeface="Arial"/>
                </a:rPr>
                <a:t>, mixture component and </a:t>
              </a:r>
              <a:r>
                <a:rPr lang="en-US" b="1" dirty="0" smtClean="0">
                  <a:latin typeface="Arial"/>
                  <a:cs typeface="Arial"/>
                </a:rPr>
                <a:t>observation respectively.</a:t>
              </a:r>
            </a:p>
          </p:txBody>
        </p:sp>
      </p:grpSp>
    </p:spTree>
    <p:extLst>
      <p:ext uri="{BB962C8B-B14F-4D97-AF65-F5344CB8AC3E}">
        <p14:creationId xmlns:p14="http://schemas.microsoft.com/office/powerpoint/2010/main" val="1812203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The Acoustic Modeling Problem in Speech Recognition</a:t>
            </a:r>
            <a:endParaRPr lang="en-US" dirty="0"/>
          </a:p>
        </p:txBody>
      </p:sp>
      <p:sp>
        <p:nvSpPr>
          <p:cNvPr id="3" name="TextBox 2"/>
          <p:cNvSpPr txBox="1"/>
          <p:nvPr/>
        </p:nvSpPr>
        <p:spPr>
          <a:xfrm>
            <a:off x="138454" y="795096"/>
            <a:ext cx="3475500" cy="5186036"/>
          </a:xfrm>
          <a:prstGeom prst="rect">
            <a:avLst/>
          </a:prstGeom>
          <a:noFill/>
        </p:spPr>
        <p:txBody>
          <a:bodyPr wrap="square" lIns="0" tIns="0" rIns="0" bIns="0" rtlCol="0">
            <a:spAutoFit/>
          </a:bodyPr>
          <a:lstStyle/>
          <a:p>
            <a:pPr marL="228600" indent="-228600">
              <a:spcAft>
                <a:spcPts val="9000"/>
              </a:spcAft>
              <a:buFont typeface="Arial"/>
              <a:buChar char="•"/>
            </a:pPr>
            <a:r>
              <a:rPr lang="en-US" b="1" dirty="0" smtClean="0">
                <a:latin typeface="Arial"/>
                <a:cs typeface="Arial"/>
              </a:rPr>
              <a:t>Goal </a:t>
            </a:r>
            <a:r>
              <a:rPr lang="en-US" b="1" dirty="0">
                <a:latin typeface="Arial"/>
                <a:cs typeface="Arial"/>
              </a:rPr>
              <a:t>of speech recognition is to map the acoustic data into word </a:t>
            </a:r>
            <a:r>
              <a:rPr lang="en-US" b="1" dirty="0" smtClean="0">
                <a:latin typeface="Arial"/>
                <a:cs typeface="Arial"/>
              </a:rPr>
              <a:t>sequences:</a:t>
            </a:r>
          </a:p>
          <a:p>
            <a:pPr marL="228600" indent="-228600">
              <a:spcAft>
                <a:spcPts val="1200"/>
              </a:spcAft>
              <a:buFont typeface="Arial"/>
              <a:buChar char="•"/>
            </a:pPr>
            <a:r>
              <a:rPr lang="en-US" b="1" i="1" dirty="0" smtClean="0">
                <a:latin typeface="Arial"/>
                <a:cs typeface="Arial"/>
              </a:rPr>
              <a:t>P</a:t>
            </a:r>
            <a:r>
              <a:rPr lang="en-US" b="1" i="1" dirty="0">
                <a:latin typeface="Arial"/>
                <a:cs typeface="Arial"/>
              </a:rPr>
              <a:t>(W|A)</a:t>
            </a:r>
            <a:r>
              <a:rPr lang="en-US" b="1" dirty="0">
                <a:latin typeface="Arial"/>
                <a:cs typeface="Arial"/>
              </a:rPr>
              <a:t> is the probability of a </a:t>
            </a:r>
            <a:r>
              <a:rPr lang="en-US" b="1" dirty="0" smtClean="0">
                <a:latin typeface="Arial"/>
                <a:cs typeface="Arial"/>
              </a:rPr>
              <a:t>particular word sequence given acoustic observations. </a:t>
            </a:r>
          </a:p>
          <a:p>
            <a:pPr marL="228600" indent="-228600">
              <a:spcAft>
                <a:spcPts val="1200"/>
              </a:spcAft>
              <a:buFont typeface="Arial"/>
              <a:buChar char="•"/>
            </a:pPr>
            <a:r>
              <a:rPr lang="en-US" b="1" i="1" dirty="0" smtClean="0">
                <a:latin typeface="Arial"/>
                <a:cs typeface="Arial"/>
              </a:rPr>
              <a:t>P(W</a:t>
            </a:r>
            <a:r>
              <a:rPr lang="en-US" b="1" i="1" dirty="0">
                <a:latin typeface="Arial"/>
                <a:cs typeface="Arial"/>
              </a:rPr>
              <a:t>)</a:t>
            </a:r>
            <a:r>
              <a:rPr lang="en-US" b="1" dirty="0">
                <a:latin typeface="Arial"/>
                <a:cs typeface="Arial"/>
              </a:rPr>
              <a:t> is the language </a:t>
            </a:r>
            <a:r>
              <a:rPr lang="en-US" b="1" dirty="0" smtClean="0">
                <a:latin typeface="Arial"/>
                <a:cs typeface="Arial"/>
              </a:rPr>
              <a:t>model.</a:t>
            </a:r>
          </a:p>
          <a:p>
            <a:pPr marL="228600" indent="-228600">
              <a:spcAft>
                <a:spcPts val="1200"/>
              </a:spcAft>
              <a:buFont typeface="Arial"/>
              <a:buChar char="•"/>
            </a:pPr>
            <a:r>
              <a:rPr lang="en-US" b="1" i="1" dirty="0" smtClean="0">
                <a:latin typeface="Arial"/>
                <a:cs typeface="Arial"/>
              </a:rPr>
              <a:t>P(A</a:t>
            </a:r>
            <a:r>
              <a:rPr lang="en-US" b="1" i="1" dirty="0">
                <a:latin typeface="Arial"/>
                <a:cs typeface="Arial"/>
              </a:rPr>
              <a:t>)</a:t>
            </a:r>
            <a:r>
              <a:rPr lang="en-US" b="1" dirty="0">
                <a:latin typeface="Arial"/>
                <a:cs typeface="Arial"/>
              </a:rPr>
              <a:t> is the probability of the observed acoustic data and usually can be ignored. </a:t>
            </a:r>
            <a:endParaRPr lang="en-US" b="1" dirty="0" smtClean="0">
              <a:latin typeface="Arial"/>
              <a:cs typeface="Arial"/>
            </a:endParaRPr>
          </a:p>
          <a:p>
            <a:pPr marL="228600" indent="-228600">
              <a:spcAft>
                <a:spcPts val="1200"/>
              </a:spcAft>
              <a:buFont typeface="Arial"/>
              <a:buChar char="•"/>
            </a:pPr>
            <a:r>
              <a:rPr lang="en-US" b="1" i="1" dirty="0" smtClean="0">
                <a:latin typeface="Arial"/>
                <a:cs typeface="Arial"/>
              </a:rPr>
              <a:t>P(A|W</a:t>
            </a:r>
            <a:r>
              <a:rPr lang="en-US" b="1" i="1" dirty="0">
                <a:latin typeface="Arial"/>
                <a:cs typeface="Arial"/>
              </a:rPr>
              <a:t>)</a:t>
            </a:r>
            <a:r>
              <a:rPr lang="en-US" b="1" dirty="0">
                <a:latin typeface="Arial"/>
                <a:cs typeface="Arial"/>
              </a:rPr>
              <a:t> is the acoustic model. </a:t>
            </a:r>
            <a:endParaRPr lang="en-US" b="1" dirty="0" smtClean="0">
              <a:latin typeface="Arial"/>
              <a:cs typeface="Arial"/>
            </a:endParaRPr>
          </a:p>
          <a:p>
            <a:pPr marL="293688" indent="-293688">
              <a:buFont typeface="Arial"/>
              <a:buChar char="•"/>
            </a:pPr>
            <a:endParaRPr lang="en-US" sz="2400" b="1" dirty="0" smtClean="0">
              <a:latin typeface="Arial"/>
              <a:cs typeface="Aria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081745598"/>
              </p:ext>
            </p:extLst>
          </p:nvPr>
        </p:nvGraphicFramePr>
        <p:xfrm>
          <a:off x="414338" y="1833562"/>
          <a:ext cx="2690855" cy="729333"/>
        </p:xfrm>
        <a:graphic>
          <a:graphicData uri="http://schemas.openxmlformats.org/presentationml/2006/ole">
            <mc:AlternateContent xmlns:mc="http://schemas.openxmlformats.org/markup-compatibility/2006">
              <mc:Choice xmlns:v="urn:schemas-microsoft-com:vml" Requires="v">
                <p:oleObj spid="_x0000_s47282" name="Equation" r:id="rId3" imgW="1638300" imgH="444500" progId="Equation.DSMT4">
                  <p:embed/>
                </p:oleObj>
              </mc:Choice>
              <mc:Fallback>
                <p:oleObj name="Equation" r:id="rId3" imgW="1638300" imgH="444500" progId="Equation.DSMT4">
                  <p:embed/>
                  <p:pic>
                    <p:nvPicPr>
                      <p:cNvPr id="0" name=""/>
                      <p:cNvPicPr/>
                      <p:nvPr/>
                    </p:nvPicPr>
                    <p:blipFill>
                      <a:blip r:embed="rId4"/>
                      <a:stretch>
                        <a:fillRect/>
                      </a:stretch>
                    </p:blipFill>
                    <p:spPr>
                      <a:xfrm>
                        <a:off x="414338" y="1833562"/>
                        <a:ext cx="2690855" cy="729333"/>
                      </a:xfrm>
                      <a:prstGeom prst="rect">
                        <a:avLst/>
                      </a:prstGeom>
                    </p:spPr>
                  </p:pic>
                </p:oleObj>
              </mc:Fallback>
            </mc:AlternateContent>
          </a:graphicData>
        </a:graphic>
      </p:graphicFrame>
      <p:pic>
        <p:nvPicPr>
          <p:cNvPr id="9" name="Picture 8"/>
          <p:cNvPicPr/>
          <p:nvPr/>
        </p:nvPicPr>
        <p:blipFill>
          <a:blip r:embed="rId5"/>
          <a:srcRect/>
          <a:stretch>
            <a:fillRect/>
          </a:stretch>
        </p:blipFill>
        <p:spPr bwMode="auto">
          <a:xfrm>
            <a:off x="4713514" y="795096"/>
            <a:ext cx="3808412" cy="4329354"/>
          </a:xfrm>
          <a:prstGeom prst="rect">
            <a:avLst/>
          </a:prstGeom>
          <a:noFill/>
          <a:ln w="9525">
            <a:noFill/>
            <a:miter lim="800000"/>
            <a:headEnd/>
            <a:tailEnd/>
          </a:ln>
        </p:spPr>
      </p:pic>
      <p:sp>
        <p:nvSpPr>
          <p:cNvPr id="10" name="Oval 9"/>
          <p:cNvSpPr/>
          <p:nvPr/>
        </p:nvSpPr>
        <p:spPr>
          <a:xfrm>
            <a:off x="6213716" y="2510392"/>
            <a:ext cx="2600083" cy="907034"/>
          </a:xfrm>
          <a:prstGeom prst="ellipse">
            <a:avLst/>
          </a:prstGeom>
          <a:noFill/>
          <a:ln>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6737" y="1374212"/>
            <a:ext cx="2287864" cy="1214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2783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Left-to-Right HDP-HMM with HDP Emissions </a:t>
            </a:r>
            <a:endParaRPr lang="en-US" dirty="0"/>
          </a:p>
        </p:txBody>
      </p:sp>
      <p:sp>
        <p:nvSpPr>
          <p:cNvPr id="3" name="TextBox 2"/>
          <p:cNvSpPr txBox="1"/>
          <p:nvPr/>
        </p:nvSpPr>
        <p:spPr>
          <a:xfrm>
            <a:off x="228605" y="784857"/>
            <a:ext cx="8640270" cy="5078313"/>
          </a:xfrm>
          <a:prstGeom prst="rect">
            <a:avLst/>
          </a:prstGeom>
          <a:noFill/>
        </p:spPr>
        <p:txBody>
          <a:bodyPr wrap="square" lIns="0" tIns="0" rIns="0" bIns="0" rtlCol="0">
            <a:spAutoFit/>
          </a:bodyPr>
          <a:lstStyle/>
          <a:p>
            <a:pPr marL="228600" lvl="1" indent="-228600">
              <a:spcAft>
                <a:spcPts val="1200"/>
              </a:spcAft>
              <a:buFont typeface="Arial"/>
              <a:buChar char="•"/>
            </a:pPr>
            <a:r>
              <a:rPr lang="en-US" sz="2000" b="1" dirty="0" smtClean="0">
                <a:latin typeface="Arial" pitchFamily="34" charset="0"/>
                <a:cs typeface="Arial" pitchFamily="34" charset="0"/>
              </a:rPr>
              <a:t>In </a:t>
            </a:r>
            <a:r>
              <a:rPr lang="en-US" sz="2000" b="1" dirty="0">
                <a:latin typeface="Arial" pitchFamily="34" charset="0"/>
                <a:cs typeface="Arial" pitchFamily="34" charset="0"/>
              </a:rPr>
              <a:t>many pattern recognition applications involving temporal structure, such as speech </a:t>
            </a:r>
            <a:r>
              <a:rPr lang="en-US" sz="2000" b="1" dirty="0" smtClean="0">
                <a:latin typeface="Arial" pitchFamily="34" charset="0"/>
                <a:cs typeface="Arial" pitchFamily="34" charset="0"/>
              </a:rPr>
              <a:t>recognition, </a:t>
            </a:r>
            <a:r>
              <a:rPr lang="en-US" sz="2000" b="1" dirty="0">
                <a:latin typeface="Arial" pitchFamily="34" charset="0"/>
                <a:cs typeface="Arial" pitchFamily="34" charset="0"/>
              </a:rPr>
              <a:t>a left-to-right topology is </a:t>
            </a:r>
            <a:r>
              <a:rPr lang="en-US" sz="2000" b="1" dirty="0" smtClean="0">
                <a:latin typeface="Arial" pitchFamily="34" charset="0"/>
                <a:cs typeface="Arial" pitchFamily="34" charset="0"/>
              </a:rPr>
              <a:t>used to model the temporal order of the signal.</a:t>
            </a:r>
          </a:p>
          <a:p>
            <a:pPr marL="228600" lvl="1" indent="-228600">
              <a:spcAft>
                <a:spcPts val="1200"/>
              </a:spcAft>
              <a:buFont typeface="Arial"/>
              <a:buChar char="•"/>
            </a:pPr>
            <a:r>
              <a:rPr lang="en-US" sz="2000" b="1" dirty="0" smtClean="0">
                <a:latin typeface="Arial" pitchFamily="34" charset="0"/>
                <a:cs typeface="Arial" pitchFamily="34" charset="0"/>
              </a:rPr>
              <a:t>In speech recognition, all acoustic units use the same topology and the same number of mixtures; i.e., the complexity is fixed for all models.</a:t>
            </a:r>
          </a:p>
          <a:p>
            <a:pPr marL="228600" lvl="1" indent="-228600">
              <a:spcAft>
                <a:spcPts val="1200"/>
              </a:spcAft>
              <a:buFont typeface="Arial"/>
              <a:buChar char="•"/>
            </a:pPr>
            <a:r>
              <a:rPr lang="en-US" sz="2000" b="1" dirty="0" smtClean="0">
                <a:latin typeface="Arial" pitchFamily="34" charset="0"/>
                <a:cs typeface="Arial" pitchFamily="34" charset="0"/>
              </a:rPr>
              <a:t>Given more data, a model’s structure (e.g., the topology) will remain the same and only the parameter values change.</a:t>
            </a:r>
          </a:p>
          <a:p>
            <a:pPr marL="228600" lvl="1" indent="-228600">
              <a:spcAft>
                <a:spcPts val="1200"/>
              </a:spcAft>
              <a:buFont typeface="Arial"/>
              <a:buChar char="•"/>
            </a:pPr>
            <a:r>
              <a:rPr lang="en-US" sz="2000" b="1" dirty="0" smtClean="0">
                <a:latin typeface="Arial" pitchFamily="34" charset="0"/>
                <a:cs typeface="Arial" pitchFamily="34" charset="0"/>
              </a:rPr>
              <a:t>The amount of data associated with each model varies, which implies some models are overtrained while others are undertrained.</a:t>
            </a:r>
          </a:p>
          <a:p>
            <a:pPr marL="228600" lvl="1" indent="-228600">
              <a:spcAft>
                <a:spcPts val="1200"/>
              </a:spcAft>
              <a:buFont typeface="Arial"/>
              <a:buChar char="•"/>
            </a:pPr>
            <a:r>
              <a:rPr lang="en-US" sz="2000" b="1" dirty="0" smtClean="0">
                <a:latin typeface="Arial" pitchFamily="34" charset="0"/>
                <a:cs typeface="Arial" pitchFamily="34" charset="0"/>
              </a:rPr>
              <a:t>Because of the lack of hierarchical structure, techniques for extending the model tend to be heuristic.</a:t>
            </a:r>
          </a:p>
          <a:p>
            <a:pPr marL="228600" lvl="1" indent="-228600">
              <a:spcAft>
                <a:spcPts val="1200"/>
              </a:spcAft>
              <a:buFont typeface="Arial"/>
              <a:buChar char="•"/>
            </a:pPr>
            <a:r>
              <a:rPr lang="en-US" sz="2000" b="1" dirty="0" smtClean="0">
                <a:latin typeface="Arial" pitchFamily="34" charset="0"/>
                <a:cs typeface="Arial" pitchFamily="34" charset="0"/>
              </a:rPr>
              <a:t>Example: Gender-specific models are trained as separate models. </a:t>
            </a:r>
            <a:r>
              <a:rPr lang="en-US" sz="2000" b="1" dirty="0" smtClean="0">
                <a:solidFill>
                  <a:srgbClr val="FFFF00"/>
                </a:solidFill>
                <a:latin typeface="Arial" pitchFamily="34" charset="0"/>
                <a:cs typeface="Arial" pitchFamily="34" charset="0"/>
              </a:rPr>
              <a:t>A counter-example are decision trees.</a:t>
            </a:r>
          </a:p>
        </p:txBody>
      </p:sp>
      <p:sp>
        <p:nvSpPr>
          <p:cNvPr id="4" name="Rectangle 3"/>
          <p:cNvSpPr/>
          <p:nvPr/>
        </p:nvSpPr>
        <p:spPr>
          <a:xfrm>
            <a:off x="546100" y="5830020"/>
            <a:ext cx="7376425" cy="646331"/>
          </a:xfrm>
          <a:prstGeom prst="rect">
            <a:avLst/>
          </a:prstGeom>
        </p:spPr>
        <p:txBody>
          <a:bodyPr wrap="square">
            <a:spAutoFit/>
          </a:bodyPr>
          <a:lstStyle/>
          <a:p>
            <a:r>
              <a:rPr lang="en-US" dirty="0" smtClean="0">
                <a:solidFill>
                  <a:srgbClr val="FF0000"/>
                </a:solidFill>
              </a:rPr>
              <a:t>What  </a:t>
            </a:r>
            <a:r>
              <a:rPr lang="en-US" dirty="0">
                <a:solidFill>
                  <a:srgbClr val="FF0000"/>
                </a:solidFill>
              </a:rPr>
              <a:t>Do you mean by the  "yellow" part</a:t>
            </a:r>
            <a:r>
              <a:rPr lang="en-US" dirty="0" smtClean="0">
                <a:solidFill>
                  <a:srgbClr val="FF0000"/>
                </a:solidFill>
              </a:rPr>
              <a:t>? Decision trees provide a principled hierarchical structure for clustering</a:t>
            </a:r>
            <a:endParaRPr lang="en-US" dirty="0">
              <a:solidFill>
                <a:srgbClr val="FF0000"/>
              </a:solidFill>
            </a:endParaRPr>
          </a:p>
        </p:txBody>
      </p:sp>
    </p:spTree>
    <p:extLst>
      <p:ext uri="{BB962C8B-B14F-4D97-AF65-F5344CB8AC3E}">
        <p14:creationId xmlns:p14="http://schemas.microsoft.com/office/powerpoint/2010/main" val="108077431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Relevant Work</a:t>
            </a:r>
            <a:endParaRPr lang="en-US" dirty="0"/>
          </a:p>
        </p:txBody>
      </p:sp>
      <p:sp>
        <p:nvSpPr>
          <p:cNvPr id="3" name="TextBox 2"/>
          <p:cNvSpPr txBox="1"/>
          <p:nvPr/>
        </p:nvSpPr>
        <p:spPr>
          <a:xfrm>
            <a:off x="182255" y="657499"/>
            <a:ext cx="8640270" cy="5847754"/>
          </a:xfrm>
          <a:prstGeom prst="rect">
            <a:avLst/>
          </a:prstGeom>
          <a:noFill/>
        </p:spPr>
        <p:txBody>
          <a:bodyPr wrap="square" lIns="0" tIns="0" rIns="0" bIns="0" rtlCol="0">
            <a:spAutoFit/>
          </a:bodyPr>
          <a:lstStyle/>
          <a:p>
            <a:pPr marL="228600" lvl="1" indent="-228600">
              <a:spcAft>
                <a:spcPts val="1200"/>
              </a:spcAft>
              <a:buFont typeface="Arial"/>
              <a:buChar char="•"/>
            </a:pPr>
            <a:r>
              <a:rPr lang="en-US" sz="2200" b="1" dirty="0" err="1" smtClean="0">
                <a:latin typeface="Arial" pitchFamily="34" charset="0"/>
                <a:cs typeface="Arial" pitchFamily="34" charset="0"/>
              </a:rPr>
              <a:t>Bourlard</a:t>
            </a:r>
            <a:r>
              <a:rPr lang="en-US" sz="2200" b="1" dirty="0" smtClean="0">
                <a:latin typeface="Arial" pitchFamily="34" charset="0"/>
                <a:cs typeface="Arial" pitchFamily="34" charset="0"/>
              </a:rPr>
              <a:t> </a:t>
            </a:r>
            <a:r>
              <a:rPr lang="en-US" sz="2200" b="1" dirty="0">
                <a:latin typeface="Arial" pitchFamily="34" charset="0"/>
                <a:cs typeface="Arial" pitchFamily="34" charset="0"/>
              </a:rPr>
              <a:t>(1993) and others proposed to replace Gaussian mixture models (GMMs) with a neural network based on a multilayer perceptron (MLP). </a:t>
            </a:r>
            <a:endParaRPr lang="en-US" sz="2200" b="1" dirty="0" smtClean="0">
              <a:latin typeface="Arial" pitchFamily="34" charset="0"/>
              <a:cs typeface="Arial" pitchFamily="34" charset="0"/>
            </a:endParaRPr>
          </a:p>
          <a:p>
            <a:pPr marL="228600" lvl="1" indent="-228600">
              <a:spcAft>
                <a:spcPts val="1200"/>
              </a:spcAft>
              <a:buFont typeface="Arial"/>
              <a:buChar char="•"/>
            </a:pPr>
            <a:r>
              <a:rPr lang="en-US" sz="2200" b="1" dirty="0">
                <a:latin typeface="Arial" pitchFamily="34" charset="0"/>
                <a:cs typeface="Arial" pitchFamily="34" charset="0"/>
              </a:rPr>
              <a:t>It was shown that MLPs generate reasonable estimates of a posterior distribution of an output class conditioned on the input </a:t>
            </a:r>
            <a:r>
              <a:rPr lang="en-US" sz="2200" b="1" dirty="0" smtClean="0">
                <a:latin typeface="Arial" pitchFamily="34" charset="0"/>
                <a:cs typeface="Arial" pitchFamily="34" charset="0"/>
              </a:rPr>
              <a:t>patterns.</a:t>
            </a:r>
          </a:p>
          <a:p>
            <a:pPr marL="228600" lvl="1" indent="-228600">
              <a:spcAft>
                <a:spcPts val="1200"/>
              </a:spcAft>
              <a:buFont typeface="Arial"/>
              <a:buChar char="•"/>
            </a:pPr>
            <a:r>
              <a:rPr lang="en-US" sz="2200" b="1" dirty="0">
                <a:latin typeface="Arial" pitchFamily="34" charset="0"/>
                <a:cs typeface="Arial" pitchFamily="34" charset="0"/>
              </a:rPr>
              <a:t>This hybrid HMM-MLP system </a:t>
            </a:r>
            <a:r>
              <a:rPr lang="en-US" sz="2200" b="1" dirty="0" smtClean="0">
                <a:latin typeface="Arial" pitchFamily="34" charset="0"/>
                <a:cs typeface="Arial" pitchFamily="34" charset="0"/>
              </a:rPr>
              <a:t>produced small gains over traditional HMMs.</a:t>
            </a:r>
          </a:p>
          <a:p>
            <a:pPr marL="228600" lvl="1" indent="-228600">
              <a:spcAft>
                <a:spcPts val="1200"/>
              </a:spcAft>
              <a:buFont typeface="Arial"/>
              <a:buChar char="•"/>
            </a:pPr>
            <a:r>
              <a:rPr lang="en-US" sz="2200" b="1" dirty="0" err="1" smtClean="0">
                <a:latin typeface="Arial" pitchFamily="34" charset="0"/>
                <a:cs typeface="Arial" pitchFamily="34" charset="0"/>
              </a:rPr>
              <a:t>Lefèvre</a:t>
            </a:r>
            <a:r>
              <a:rPr lang="en-US" sz="2200" b="1" dirty="0" smtClean="0">
                <a:latin typeface="Arial" pitchFamily="34" charset="0"/>
                <a:cs typeface="Arial" pitchFamily="34" charset="0"/>
              </a:rPr>
              <a:t> (2003</a:t>
            </a:r>
            <a:r>
              <a:rPr lang="en-US" sz="2200" b="1" dirty="0">
                <a:latin typeface="Arial" pitchFamily="34" charset="0"/>
                <a:cs typeface="Arial" pitchFamily="34" charset="0"/>
              </a:rPr>
              <a:t>) and </a:t>
            </a:r>
            <a:r>
              <a:rPr lang="en-US" sz="2200" b="1" dirty="0" smtClean="0">
                <a:latin typeface="Arial" pitchFamily="34" charset="0"/>
                <a:cs typeface="Arial" pitchFamily="34" charset="0"/>
              </a:rPr>
              <a:t>Shang (2009</a:t>
            </a:r>
            <a:r>
              <a:rPr lang="en-US" sz="2200" b="1" dirty="0">
                <a:latin typeface="Arial" pitchFamily="34" charset="0"/>
                <a:cs typeface="Arial" pitchFamily="34" charset="0"/>
              </a:rPr>
              <a:t>) where nonparametric density </a:t>
            </a:r>
            <a:r>
              <a:rPr lang="en-US" sz="2200" b="1" dirty="0" smtClean="0">
                <a:latin typeface="Arial" pitchFamily="34" charset="0"/>
                <a:cs typeface="Arial" pitchFamily="34" charset="0"/>
              </a:rPr>
              <a:t>estimators (e.g. kernel methods) replaced GMMs.</a:t>
            </a:r>
            <a:endParaRPr lang="en-US" sz="2200" b="1" dirty="0">
              <a:latin typeface="Arial" pitchFamily="34" charset="0"/>
              <a:cs typeface="Arial" pitchFamily="34" charset="0"/>
            </a:endParaRPr>
          </a:p>
          <a:p>
            <a:pPr marL="228600" lvl="1" indent="-228600">
              <a:spcAft>
                <a:spcPts val="1200"/>
              </a:spcAft>
              <a:buFont typeface="Arial"/>
              <a:buChar char="•"/>
            </a:pPr>
            <a:r>
              <a:rPr lang="en-US" sz="2200" b="1" dirty="0" err="1">
                <a:latin typeface="Arial" pitchFamily="34" charset="0"/>
                <a:cs typeface="Arial" pitchFamily="34" charset="0"/>
              </a:rPr>
              <a:t>Henter</a:t>
            </a:r>
            <a:r>
              <a:rPr lang="en-US" sz="2200" b="1" dirty="0">
                <a:latin typeface="Arial" pitchFamily="34" charset="0"/>
                <a:cs typeface="Arial" pitchFamily="34" charset="0"/>
              </a:rPr>
              <a:t> et al. (2012) introduced a </a:t>
            </a:r>
            <a:r>
              <a:rPr lang="en-US" sz="2200" b="1" dirty="0" smtClean="0">
                <a:latin typeface="Arial" pitchFamily="34" charset="0"/>
                <a:cs typeface="Arial" pitchFamily="34" charset="0"/>
              </a:rPr>
              <a:t>Gaussian </a:t>
            </a:r>
            <a:r>
              <a:rPr lang="en-US" sz="2200" b="1" dirty="0">
                <a:latin typeface="Arial" pitchFamily="34" charset="0"/>
                <a:cs typeface="Arial" pitchFamily="34" charset="0"/>
              </a:rPr>
              <a:t>process dynamical model (GPDM) </a:t>
            </a:r>
            <a:r>
              <a:rPr lang="en-US" sz="2200" b="1" dirty="0" smtClean="0">
                <a:latin typeface="Arial" pitchFamily="34" charset="0"/>
                <a:cs typeface="Arial" pitchFamily="34" charset="0"/>
              </a:rPr>
              <a:t>for speech synthesis.</a:t>
            </a:r>
          </a:p>
          <a:p>
            <a:pPr marL="228600" lvl="1" indent="-228600">
              <a:spcAft>
                <a:spcPts val="1200"/>
              </a:spcAft>
              <a:buFont typeface="Arial"/>
              <a:buChar char="•"/>
            </a:pPr>
            <a:r>
              <a:rPr lang="en-US" sz="2200" b="1" dirty="0" smtClean="0">
                <a:latin typeface="Arial" pitchFamily="34" charset="0"/>
                <a:cs typeface="Arial" pitchFamily="34" charset="0"/>
              </a:rPr>
              <a:t>Each of these approaches were proposed to model the emission distributions using a nonparametric method but they did not address the model topology problem.</a:t>
            </a:r>
          </a:p>
        </p:txBody>
      </p:sp>
    </p:spTree>
    <p:extLst>
      <p:ext uri="{BB962C8B-B14F-4D97-AF65-F5344CB8AC3E}">
        <p14:creationId xmlns:p14="http://schemas.microsoft.com/office/powerpoint/2010/main" val="195409882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New Features </a:t>
            </a:r>
            <a:endParaRPr lang="en-US" dirty="0"/>
          </a:p>
        </p:txBody>
      </p:sp>
      <p:sp>
        <p:nvSpPr>
          <p:cNvPr id="3" name="TextBox 2"/>
          <p:cNvSpPr txBox="1"/>
          <p:nvPr/>
        </p:nvSpPr>
        <p:spPr>
          <a:xfrm>
            <a:off x="182255" y="623164"/>
            <a:ext cx="8640270" cy="2646879"/>
          </a:xfrm>
          <a:prstGeom prst="rect">
            <a:avLst/>
          </a:prstGeom>
          <a:noFill/>
        </p:spPr>
        <p:txBody>
          <a:bodyPr wrap="square" lIns="0" tIns="0" rIns="0" bIns="0" rtlCol="0">
            <a:spAutoFit/>
          </a:bodyPr>
          <a:lstStyle/>
          <a:p>
            <a:pPr marL="228600" lvl="2" indent="-228600">
              <a:spcAft>
                <a:spcPts val="600"/>
              </a:spcAft>
              <a:buFont typeface="Arial"/>
              <a:buChar char="•"/>
            </a:pPr>
            <a:r>
              <a:rPr lang="en-US" b="1" dirty="0" smtClean="0">
                <a:latin typeface="Arial" pitchFamily="34" charset="0"/>
                <a:cs typeface="Arial" pitchFamily="34" charset="0"/>
              </a:rPr>
              <a:t>HDP-HMM is an ergodic model. We extend the definition to a left-to-right topology. </a:t>
            </a:r>
          </a:p>
          <a:p>
            <a:pPr marL="228600" lvl="2" indent="-228600">
              <a:spcAft>
                <a:spcPts val="600"/>
              </a:spcAft>
              <a:buFont typeface="Arial"/>
              <a:buChar char="•"/>
            </a:pPr>
            <a:r>
              <a:rPr lang="en-US" b="1" dirty="0" smtClean="0">
                <a:latin typeface="Arial" pitchFamily="34" charset="0"/>
                <a:cs typeface="Arial" pitchFamily="34" charset="0"/>
              </a:rPr>
              <a:t>HDP-HMM uses DPM to model emissions for each state. Our model uses HDP to model the emissions. In this manner we allow components of emission distributions to be shared within a HMM. This is particularly important for left-to-right models where the number of discovered states is usually more than an ergodic HMM. As a result we have fewer data points associated with each state.</a:t>
            </a:r>
          </a:p>
          <a:p>
            <a:pPr marL="228600" lvl="2" indent="-228600">
              <a:buFont typeface="Arial"/>
              <a:buChar char="•"/>
            </a:pPr>
            <a:r>
              <a:rPr lang="en-US" b="1" dirty="0" smtClean="0">
                <a:latin typeface="Arial" pitchFamily="34" charset="0"/>
                <a:cs typeface="Arial" pitchFamily="34" charset="0"/>
              </a:rPr>
              <a:t>Non-emitting “initial” and “final” states are  included in the final definition. </a:t>
            </a:r>
          </a:p>
        </p:txBody>
      </p:sp>
      <p:sp>
        <p:nvSpPr>
          <p:cNvPr id="4" name="TextBox 3"/>
          <p:cNvSpPr txBox="1"/>
          <p:nvPr/>
        </p:nvSpPr>
        <p:spPr>
          <a:xfrm>
            <a:off x="8271491" y="829651"/>
            <a:ext cx="3429000" cy="3416320"/>
          </a:xfrm>
          <a:prstGeom prst="rect">
            <a:avLst/>
          </a:prstGeom>
          <a:solidFill>
            <a:srgbClr val="FFFF00"/>
          </a:solidFill>
        </p:spPr>
        <p:txBody>
          <a:bodyPr wrap="square" rtlCol="0">
            <a:spAutoFit/>
          </a:bodyPr>
          <a:lstStyle/>
          <a:p>
            <a:r>
              <a:rPr lang="en-US" b="1" dirty="0" smtClean="0"/>
              <a:t>Too much text on this and the next slide…   </a:t>
            </a:r>
            <a:r>
              <a:rPr lang="en-US" b="1" dirty="0" smtClean="0">
                <a:solidFill>
                  <a:srgbClr val="FF0000"/>
                </a:solidFill>
              </a:rPr>
              <a:t>Done</a:t>
            </a:r>
          </a:p>
          <a:p>
            <a:r>
              <a:rPr lang="en-US" b="1" dirty="0" smtClean="0">
                <a:solidFill>
                  <a:srgbClr val="FF0000"/>
                </a:solidFill>
              </a:rPr>
              <a:t>Each color is a component ,  numbers  represents data point</a:t>
            </a:r>
          </a:p>
          <a:p>
            <a:r>
              <a:rPr lang="en-US" b="1" dirty="0" smtClean="0">
                <a:solidFill>
                  <a:srgbClr val="FF0000"/>
                </a:solidFill>
              </a:rPr>
              <a:t>In the left you see an ergodic HMM with  DPM  emissions. In the right you see a LR HMM  with HDPM emissions.</a:t>
            </a:r>
          </a:p>
          <a:p>
            <a:r>
              <a:rPr lang="en-US" b="1" dirty="0" smtClean="0">
                <a:solidFill>
                  <a:srgbClr val="FF0000"/>
                </a:solidFill>
              </a:rPr>
              <a:t>Note that  total length of  output  boxes is  always   1  </a:t>
            </a:r>
          </a:p>
          <a:p>
            <a:endParaRPr lang="en-US" b="1" dirty="0">
              <a:solidFill>
                <a:srgbClr val="FF0000"/>
              </a:solidFill>
            </a:endParaRPr>
          </a:p>
          <a:p>
            <a:r>
              <a:rPr lang="en-US" b="1" dirty="0" smtClean="0">
                <a:solidFill>
                  <a:srgbClr val="FF0000"/>
                </a:solidFill>
              </a:rPr>
              <a:t>Still too much text…</a:t>
            </a:r>
            <a:endParaRPr lang="en-US" b="1" dirty="0">
              <a:solidFill>
                <a:srgbClr val="FF0000"/>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7550" b="34379"/>
          <a:stretch/>
        </p:blipFill>
        <p:spPr>
          <a:xfrm>
            <a:off x="1022211" y="3425588"/>
            <a:ext cx="6960358" cy="3031435"/>
          </a:xfrm>
          <a:prstGeom prst="rect">
            <a:avLst/>
          </a:prstGeom>
        </p:spPr>
      </p:pic>
    </p:spTree>
    <p:extLst>
      <p:ext uri="{BB962C8B-B14F-4D97-AF65-F5344CB8AC3E}">
        <p14:creationId xmlns:p14="http://schemas.microsoft.com/office/powerpoint/2010/main" val="126152931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a:t>Left-to-Right HDP-HMM With HDP Emission </a:t>
            </a:r>
          </a:p>
        </p:txBody>
      </p:sp>
      <p:sp>
        <p:nvSpPr>
          <p:cNvPr id="3" name="TextBox 2"/>
          <p:cNvSpPr txBox="1"/>
          <p:nvPr/>
        </p:nvSpPr>
        <p:spPr>
          <a:xfrm>
            <a:off x="191525" y="633710"/>
            <a:ext cx="8640270" cy="4431983"/>
          </a:xfrm>
          <a:prstGeom prst="rect">
            <a:avLst/>
          </a:prstGeom>
          <a:noFill/>
        </p:spPr>
        <p:txBody>
          <a:bodyPr wrap="square" lIns="0" tIns="0" rIns="0" bIns="0" rtlCol="0">
            <a:spAutoFit/>
          </a:bodyPr>
          <a:lstStyle/>
          <a:p>
            <a:pPr marL="166688" indent="-166688">
              <a:spcAft>
                <a:spcPts val="1200"/>
              </a:spcAft>
              <a:buFont typeface="Arial"/>
              <a:buChar char="•"/>
            </a:pPr>
            <a:r>
              <a:rPr lang="en-US" sz="2200" b="1" dirty="0" smtClean="0">
                <a:latin typeface="Arial" pitchFamily="34" charset="0"/>
                <a:cs typeface="Arial" pitchFamily="34" charset="0"/>
              </a:rPr>
              <a:t>LR HDP-HMM (cont.):</a:t>
            </a:r>
          </a:p>
          <a:p>
            <a:pPr marL="342900" lvl="1" indent="-176213">
              <a:spcAft>
                <a:spcPts val="1200"/>
              </a:spcAft>
              <a:buFont typeface="Arial"/>
              <a:buChar char="•"/>
            </a:pPr>
            <a:r>
              <a:rPr lang="en-US" b="1" dirty="0" smtClean="0">
                <a:latin typeface="Arial" pitchFamily="34" charset="0"/>
                <a:cs typeface="Arial" pitchFamily="34" charset="0"/>
              </a:rPr>
              <a:t>A new inference algorithm based on a block</a:t>
            </a:r>
            <a:r>
              <a:rPr lang="en-US" b="1" dirty="0">
                <a:latin typeface="Arial" pitchFamily="34" charset="0"/>
                <a:cs typeface="Arial" pitchFamily="34" charset="0"/>
              </a:rPr>
              <a:t> </a:t>
            </a:r>
            <a:r>
              <a:rPr lang="en-US" b="1" dirty="0" smtClean="0">
                <a:latin typeface="Arial" pitchFamily="34" charset="0"/>
                <a:cs typeface="Arial" pitchFamily="34" charset="0"/>
              </a:rPr>
              <a:t>sampler has been derived. </a:t>
            </a:r>
          </a:p>
          <a:p>
            <a:pPr marL="342900" lvl="1" indent="-176213">
              <a:spcAft>
                <a:spcPts val="1200"/>
              </a:spcAft>
              <a:buFont typeface="Arial"/>
              <a:buChar char="•"/>
            </a:pPr>
            <a:r>
              <a:rPr lang="en-US" b="1" dirty="0" smtClean="0">
                <a:latin typeface="Arial" pitchFamily="34" charset="0"/>
                <a:cs typeface="Arial" pitchFamily="34" charset="0"/>
              </a:rPr>
              <a:t>The new model is more accurate and does not have some of the intrinsic problems of parametric HMMs (e.g. over-trained and under-trained models).</a:t>
            </a:r>
          </a:p>
          <a:p>
            <a:pPr marL="342900" lvl="1" indent="-176213">
              <a:spcAft>
                <a:spcPts val="1200"/>
              </a:spcAft>
              <a:buFont typeface="Arial"/>
              <a:buChar char="•"/>
            </a:pPr>
            <a:r>
              <a:rPr lang="en-US" b="1" dirty="0" smtClean="0">
                <a:latin typeface="Arial" pitchFamily="34" charset="0"/>
                <a:cs typeface="Arial" pitchFamily="34" charset="0"/>
              </a:rPr>
              <a:t>The hierarchical definition of the model within the Bayesian framework make it relatively easy to solve problems such as sharing data among related models (e.g. models of the same phoneme for different cluster of speakers). </a:t>
            </a:r>
            <a:endParaRPr lang="en-US" b="1" dirty="0">
              <a:latin typeface="Arial" pitchFamily="34" charset="0"/>
              <a:cs typeface="Arial" pitchFamily="34" charset="0"/>
            </a:endParaRPr>
          </a:p>
          <a:p>
            <a:pPr marL="342900" lvl="1" indent="-176213">
              <a:spcAft>
                <a:spcPts val="1200"/>
              </a:spcAft>
              <a:buFont typeface="Arial"/>
              <a:buChar char="•"/>
            </a:pPr>
            <a:r>
              <a:rPr lang="en-US" b="1" dirty="0" smtClean="0">
                <a:latin typeface="Arial" pitchFamily="34" charset="0"/>
                <a:cs typeface="Arial" pitchFamily="34" charset="0"/>
              </a:rPr>
              <a:t>we have shown that the computation time for  HDP-HMM with HDP emissions is proportional  to  </a:t>
            </a:r>
            <a:r>
              <a:rPr lang="en-US" b="1" i="1" dirty="0" smtClean="0">
                <a:latin typeface="Arial" pitchFamily="34" charset="0"/>
                <a:cs typeface="Arial" pitchFamily="34" charset="0"/>
              </a:rPr>
              <a:t>K</a:t>
            </a:r>
            <a:r>
              <a:rPr lang="en-US" b="1" i="1" baseline="-25000" dirty="0" smtClean="0">
                <a:latin typeface="Arial" pitchFamily="34" charset="0"/>
                <a:cs typeface="Arial" pitchFamily="34" charset="0"/>
              </a:rPr>
              <a:t>s</a:t>
            </a:r>
            <a:r>
              <a:rPr lang="en-US" b="1" dirty="0" smtClean="0">
                <a:latin typeface="Arial" pitchFamily="34" charset="0"/>
                <a:cs typeface="Arial" pitchFamily="34" charset="0"/>
              </a:rPr>
              <a:t>, while for HDP-HMM with DPM emissions it is proportional to  </a:t>
            </a:r>
            <a:r>
              <a:rPr lang="en-US" b="1" i="1" dirty="0" smtClean="0">
                <a:latin typeface="Arial" pitchFamily="34" charset="0"/>
                <a:cs typeface="Arial" pitchFamily="34" charset="0"/>
              </a:rPr>
              <a:t>K</a:t>
            </a:r>
            <a:r>
              <a:rPr lang="en-US" b="1" i="1" baseline="-25000" dirty="0" smtClean="0">
                <a:latin typeface="Arial" pitchFamily="34" charset="0"/>
                <a:cs typeface="Arial" pitchFamily="34" charset="0"/>
              </a:rPr>
              <a:t>s</a:t>
            </a:r>
            <a:r>
              <a:rPr lang="en-US" b="1" dirty="0" smtClean="0">
                <a:latin typeface="Arial" pitchFamily="34" charset="0"/>
                <a:cs typeface="Arial" pitchFamily="34" charset="0"/>
              </a:rPr>
              <a:t>*</a:t>
            </a:r>
            <a:r>
              <a:rPr lang="en-US" b="1" i="1" dirty="0" err="1" smtClean="0">
                <a:latin typeface="Arial" pitchFamily="34" charset="0"/>
                <a:cs typeface="Arial" pitchFamily="34" charset="0"/>
              </a:rPr>
              <a:t>K</a:t>
            </a:r>
            <a:r>
              <a:rPr lang="en-US" b="1" i="1" baseline="-25000" dirty="0" err="1" smtClean="0">
                <a:latin typeface="Arial" pitchFamily="34" charset="0"/>
                <a:cs typeface="Arial" pitchFamily="34" charset="0"/>
              </a:rPr>
              <a:t>z</a:t>
            </a:r>
            <a:r>
              <a:rPr lang="en-US" b="1" dirty="0" smtClean="0">
                <a:latin typeface="Arial" pitchFamily="34" charset="0"/>
                <a:cs typeface="Arial" pitchFamily="34" charset="0"/>
              </a:rPr>
              <a:t>.  </a:t>
            </a:r>
          </a:p>
          <a:p>
            <a:pPr marL="342900" lvl="1" indent="-176213">
              <a:spcAft>
                <a:spcPts val="1200"/>
              </a:spcAft>
              <a:buFont typeface="Arial"/>
              <a:buChar char="•"/>
            </a:pPr>
            <a:r>
              <a:rPr lang="en-US" b="1" dirty="0" smtClean="0">
                <a:latin typeface="Arial" pitchFamily="34" charset="0"/>
                <a:cs typeface="Arial" pitchFamily="34" charset="0"/>
              </a:rPr>
              <a:t>This means  HDP-HMM/HDPM is more scalable  when increasing  the maximum bound on complexity of a model.</a:t>
            </a:r>
          </a:p>
        </p:txBody>
      </p:sp>
      <p:sp>
        <p:nvSpPr>
          <p:cNvPr id="4" name="TextBox 3"/>
          <p:cNvSpPr txBox="1"/>
          <p:nvPr/>
        </p:nvSpPr>
        <p:spPr>
          <a:xfrm>
            <a:off x="7302500" y="851554"/>
            <a:ext cx="3429000" cy="1200329"/>
          </a:xfrm>
          <a:prstGeom prst="rect">
            <a:avLst/>
          </a:prstGeom>
          <a:solidFill>
            <a:srgbClr val="FFFF00"/>
          </a:solidFill>
        </p:spPr>
        <p:txBody>
          <a:bodyPr wrap="square" rtlCol="0">
            <a:spAutoFit/>
          </a:bodyPr>
          <a:lstStyle/>
          <a:p>
            <a:r>
              <a:rPr lang="en-US" b="1" dirty="0" smtClean="0"/>
              <a:t>These two slides should be condensed into something more visual.  </a:t>
            </a:r>
            <a:r>
              <a:rPr lang="en-US" b="1" dirty="0" smtClean="0">
                <a:solidFill>
                  <a:srgbClr val="FF0000"/>
                </a:solidFill>
              </a:rPr>
              <a:t>I think  the last image is enough  this page can’t change</a:t>
            </a:r>
            <a:r>
              <a:rPr lang="en-US" b="1" dirty="0" smtClean="0"/>
              <a:t>.</a:t>
            </a:r>
            <a:endParaRPr lang="en-US" b="1" dirty="0"/>
          </a:p>
        </p:txBody>
      </p:sp>
    </p:spTree>
    <p:extLst>
      <p:ext uri="{BB962C8B-B14F-4D97-AF65-F5344CB8AC3E}">
        <p14:creationId xmlns:p14="http://schemas.microsoft.com/office/powerpoint/2010/main" val="39801507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Mathematical Definition</a:t>
            </a:r>
            <a:endParaRPr lang="en-US" dirty="0"/>
          </a:p>
        </p:txBody>
      </p:sp>
      <p:sp>
        <p:nvSpPr>
          <p:cNvPr id="3" name="TextBox 2"/>
          <p:cNvSpPr txBox="1"/>
          <p:nvPr/>
        </p:nvSpPr>
        <p:spPr>
          <a:xfrm>
            <a:off x="228605" y="633710"/>
            <a:ext cx="8640270" cy="707886"/>
          </a:xfrm>
          <a:prstGeom prst="rect">
            <a:avLst/>
          </a:prstGeom>
          <a:noFill/>
        </p:spPr>
        <p:txBody>
          <a:bodyPr wrap="square" lIns="0" tIns="0" rIns="0" bIns="0" rtlCol="0">
            <a:spAutoFit/>
          </a:bodyPr>
          <a:lstStyle/>
          <a:p>
            <a:pPr marL="166688" indent="-166688">
              <a:buFont typeface="Arial" pitchFamily="34" charset="0"/>
              <a:buChar char="•"/>
            </a:pPr>
            <a:r>
              <a:rPr lang="en-US" sz="2200" b="1" dirty="0" smtClean="0">
                <a:latin typeface="Arial" pitchFamily="34" charset="0"/>
                <a:cs typeface="Arial" pitchFamily="34" charset="0"/>
              </a:rPr>
              <a:t>Definition:</a:t>
            </a:r>
          </a:p>
          <a:p>
            <a:r>
              <a:rPr lang="en-US" sz="2400" b="1" dirty="0" smtClean="0">
                <a:latin typeface="Arial" pitchFamily="34" charset="0"/>
                <a:cs typeface="Arial" pitchFamily="34" charset="0"/>
              </a:rPr>
              <a:t> </a:t>
            </a:r>
          </a:p>
        </p:txBody>
      </p:sp>
      <p:graphicFrame>
        <p:nvGraphicFramePr>
          <p:cNvPr id="5" name="Object 4"/>
          <p:cNvGraphicFramePr>
            <a:graphicFrameLocks noChangeAspect="1"/>
          </p:cNvGraphicFramePr>
          <p:nvPr>
            <p:extLst>
              <p:ext uri="{D42A27DB-BD31-4B8C-83A1-F6EECF244321}">
                <p14:modId xmlns:p14="http://schemas.microsoft.com/office/powerpoint/2010/main" val="3850386104"/>
              </p:ext>
            </p:extLst>
          </p:nvPr>
        </p:nvGraphicFramePr>
        <p:xfrm>
          <a:off x="695632" y="1467908"/>
          <a:ext cx="3494230" cy="4270148"/>
        </p:xfrm>
        <a:graphic>
          <a:graphicData uri="http://schemas.openxmlformats.org/presentationml/2006/ole">
            <mc:AlternateContent xmlns:mc="http://schemas.openxmlformats.org/markup-compatibility/2006">
              <mc:Choice xmlns:v="urn:schemas-microsoft-com:vml" Requires="v">
                <p:oleObj spid="_x0000_s33989" name="Equation" r:id="rId3" imgW="2120760" imgH="2590560" progId="Equation.DSMT4">
                  <p:embed/>
                </p:oleObj>
              </mc:Choice>
              <mc:Fallback>
                <p:oleObj name="Equation" r:id="rId3" imgW="2120760" imgH="259056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632" y="1467908"/>
                        <a:ext cx="3494230" cy="4270148"/>
                      </a:xfrm>
                      <a:prstGeom prst="rect">
                        <a:avLst/>
                      </a:prstGeom>
                      <a:noFill/>
                      <a:ln>
                        <a:noFill/>
                      </a:ln>
                    </p:spPr>
                  </p:pic>
                </p:oleObj>
              </mc:Fallback>
            </mc:AlternateContent>
          </a:graphicData>
        </a:graphic>
      </p:graphicFrame>
      <p:pic>
        <p:nvPicPr>
          <p:cNvPr id="33808"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4281" y="1771618"/>
            <a:ext cx="4544594" cy="3096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189862" y="645079"/>
            <a:ext cx="2552622" cy="430887"/>
          </a:xfrm>
          <a:prstGeom prst="rect">
            <a:avLst/>
          </a:prstGeom>
          <a:noFill/>
        </p:spPr>
        <p:txBody>
          <a:bodyPr wrap="none" rtlCol="0">
            <a:spAutoFit/>
          </a:bodyPr>
          <a:lstStyle/>
          <a:p>
            <a:pPr marL="166688" indent="-166688">
              <a:buFont typeface="Arial" pitchFamily="34" charset="0"/>
              <a:buChar char="•"/>
            </a:pPr>
            <a:r>
              <a:rPr lang="en-US" sz="2200" b="1" dirty="0" smtClean="0">
                <a:latin typeface="Arial" pitchFamily="34" charset="0"/>
                <a:cs typeface="Arial" pitchFamily="34" charset="0"/>
              </a:rPr>
              <a:t>Graphical Model</a:t>
            </a:r>
            <a:endParaRPr lang="en-US" sz="2200" b="1" dirty="0">
              <a:latin typeface="Arial" pitchFamily="34" charset="0"/>
              <a:cs typeface="Arial" pitchFamily="34" charset="0"/>
            </a:endParaRPr>
          </a:p>
        </p:txBody>
      </p:sp>
    </p:spTree>
    <p:extLst>
      <p:ext uri="{BB962C8B-B14F-4D97-AF65-F5344CB8AC3E}">
        <p14:creationId xmlns:p14="http://schemas.microsoft.com/office/powerpoint/2010/main" val="18040314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Non-emitting States </a:t>
            </a:r>
            <a:endParaRPr lang="en-US" dirty="0"/>
          </a:p>
        </p:txBody>
      </p:sp>
      <p:sp>
        <p:nvSpPr>
          <p:cNvPr id="3" name="TextBox 2"/>
          <p:cNvSpPr txBox="1"/>
          <p:nvPr/>
        </p:nvSpPr>
        <p:spPr>
          <a:xfrm>
            <a:off x="228604" y="633710"/>
            <a:ext cx="8686796" cy="5278369"/>
          </a:xfrm>
          <a:prstGeom prst="rect">
            <a:avLst/>
          </a:prstGeom>
          <a:noFill/>
        </p:spPr>
        <p:txBody>
          <a:bodyPr wrap="square" lIns="0" tIns="0" rIns="0" bIns="0" rtlCol="0">
            <a:spAutoFit/>
          </a:bodyPr>
          <a:lstStyle/>
          <a:p>
            <a:pPr marL="166688" indent="-166688">
              <a:spcAft>
                <a:spcPts val="1200"/>
              </a:spcAft>
              <a:buFont typeface="Arial" pitchFamily="34" charset="0"/>
              <a:buChar char="•"/>
            </a:pPr>
            <a:r>
              <a:rPr lang="en-US" b="1" dirty="0" smtClean="0">
                <a:latin typeface="Arial" pitchFamily="34" charset="0"/>
                <a:cs typeface="Arial" pitchFamily="34" charset="0"/>
              </a:rPr>
              <a:t>Inference algorithm estimates the probability of self-transitions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1</a:t>
            </a:r>
            <a:r>
              <a:rPr lang="en-US" b="1" dirty="0" smtClean="0">
                <a:latin typeface="Arial" pitchFamily="34" charset="0"/>
                <a:cs typeface="Arial" pitchFamily="34" charset="0"/>
              </a:rPr>
              <a:t>) and transitions to other emitting states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2</a:t>
            </a:r>
            <a:r>
              <a:rPr lang="en-US" b="1" dirty="0" smtClean="0">
                <a:latin typeface="Arial" pitchFamily="34" charset="0"/>
                <a:cs typeface="Arial" pitchFamily="34" charset="0"/>
              </a:rPr>
              <a:t>), but each state can also transit to a none-emitting state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3</a:t>
            </a:r>
            <a:r>
              <a:rPr lang="en-US" b="1" dirty="0" smtClean="0">
                <a:latin typeface="Arial" pitchFamily="34" charset="0"/>
                <a:cs typeface="Arial" pitchFamily="34" charset="0"/>
              </a:rPr>
              <a:t>).</a:t>
            </a:r>
          </a:p>
          <a:p>
            <a:pPr marL="166688" indent="-166688">
              <a:spcAft>
                <a:spcPts val="1200"/>
              </a:spcAft>
              <a:buFont typeface="Arial" pitchFamily="34" charset="0"/>
              <a:buChar char="•"/>
            </a:pPr>
            <a:r>
              <a:rPr lang="en-US" b="1" dirty="0" smtClean="0">
                <a:latin typeface="Arial" pitchFamily="34" charset="0"/>
                <a:cs typeface="Arial" pitchFamily="34" charset="0"/>
              </a:rPr>
              <a:t>Since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1 </a:t>
            </a:r>
            <a:r>
              <a:rPr lang="en-US" b="1" i="1" dirty="0" smtClean="0">
                <a:latin typeface="Arial" pitchFamily="34" charset="0"/>
                <a:cs typeface="Arial" pitchFamily="34" charset="0"/>
              </a:rPr>
              <a:t>+ P</a:t>
            </a:r>
            <a:r>
              <a:rPr lang="en-US" b="1" i="1" baseline="-25000" dirty="0" smtClean="0">
                <a:latin typeface="Arial" pitchFamily="34" charset="0"/>
                <a:cs typeface="Arial" pitchFamily="34" charset="0"/>
              </a:rPr>
              <a:t>2 </a:t>
            </a:r>
            <a:r>
              <a:rPr lang="en-US" b="1" i="1" dirty="0" smtClean="0">
                <a:latin typeface="Arial" pitchFamily="34" charset="0"/>
                <a:cs typeface="Arial" pitchFamily="34" charset="0"/>
              </a:rPr>
              <a:t>+ P</a:t>
            </a:r>
            <a:r>
              <a:rPr lang="en-US" b="1" i="1" baseline="-25000" dirty="0" smtClean="0">
                <a:latin typeface="Arial" pitchFamily="34" charset="0"/>
                <a:cs typeface="Arial" pitchFamily="34" charset="0"/>
              </a:rPr>
              <a:t>3</a:t>
            </a:r>
            <a:r>
              <a:rPr lang="en-US" b="1" i="1" dirty="0" smtClean="0">
                <a:latin typeface="Arial" pitchFamily="34" charset="0"/>
                <a:cs typeface="Arial" pitchFamily="34" charset="0"/>
              </a:rPr>
              <a:t> = 1 </a:t>
            </a:r>
            <a:r>
              <a:rPr lang="en-US" b="1" dirty="0" smtClean="0">
                <a:latin typeface="Arial" pitchFamily="34" charset="0"/>
                <a:cs typeface="Arial" pitchFamily="34" charset="0"/>
              </a:rPr>
              <a:t>we can </a:t>
            </a:r>
            <a:r>
              <a:rPr lang="en-US" b="1" dirty="0" err="1" smtClean="0">
                <a:latin typeface="Arial" pitchFamily="34" charset="0"/>
                <a:cs typeface="Arial" pitchFamily="34" charset="0"/>
              </a:rPr>
              <a:t>reestimate</a:t>
            </a:r>
            <a:r>
              <a:rPr lang="en-US" b="1" dirty="0" smtClean="0">
                <a:latin typeface="Arial" pitchFamily="34" charset="0"/>
                <a:cs typeface="Arial" pitchFamily="34" charset="0"/>
              </a:rPr>
              <a:t>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1</a:t>
            </a:r>
            <a:r>
              <a:rPr lang="en-US" b="1" dirty="0" smtClean="0">
                <a:latin typeface="Arial" pitchFamily="34" charset="0"/>
                <a:cs typeface="Arial" pitchFamily="34" charset="0"/>
              </a:rPr>
              <a:t>,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3</a:t>
            </a:r>
            <a:r>
              <a:rPr lang="en-US" b="1" dirty="0" smtClean="0">
                <a:latin typeface="Arial" pitchFamily="34" charset="0"/>
                <a:cs typeface="Arial" pitchFamily="34" charset="0"/>
              </a:rPr>
              <a:t> by fixing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2</a:t>
            </a:r>
            <a:r>
              <a:rPr lang="en-US" b="1" dirty="0" smtClean="0">
                <a:latin typeface="Arial" pitchFamily="34" charset="0"/>
                <a:cs typeface="Arial" pitchFamily="34" charset="0"/>
              </a:rPr>
              <a:t>.</a:t>
            </a:r>
          </a:p>
          <a:p>
            <a:pPr marL="166688" indent="-166688">
              <a:spcAft>
                <a:spcPts val="1200"/>
              </a:spcAft>
              <a:buFont typeface="Arial" pitchFamily="34" charset="0"/>
              <a:buChar char="•"/>
            </a:pPr>
            <a:r>
              <a:rPr lang="en-US" b="1" dirty="0" smtClean="0">
                <a:latin typeface="Arial" pitchFamily="34" charset="0"/>
                <a:cs typeface="Arial" pitchFamily="34" charset="0"/>
              </a:rPr>
              <a:t>Similar to tossing a coin until a first head is obtained (can be modeled as a geometric distribution).</a:t>
            </a:r>
          </a:p>
          <a:p>
            <a:pPr marL="166688" indent="-166688">
              <a:spcAft>
                <a:spcPts val="13800"/>
              </a:spcAft>
              <a:buFont typeface="Arial" pitchFamily="34" charset="0"/>
              <a:buChar char="•"/>
            </a:pPr>
            <a:r>
              <a:rPr lang="en-US" b="1" dirty="0" smtClean="0">
                <a:latin typeface="Arial" pitchFamily="34" charset="0"/>
                <a:cs typeface="Arial" pitchFamily="34" charset="0"/>
              </a:rPr>
              <a:t>A maximum likelihood (ML) estimation cab be obtained:</a:t>
            </a:r>
            <a:endParaRPr lang="en-US" b="1" dirty="0">
              <a:latin typeface="Arial" pitchFamily="34" charset="0"/>
              <a:cs typeface="Arial" pitchFamily="34" charset="0"/>
            </a:endParaRPr>
          </a:p>
          <a:p>
            <a:pPr marL="166688" indent="-166688">
              <a:spcAft>
                <a:spcPts val="1200"/>
              </a:spcAft>
              <a:buFont typeface="Arial" pitchFamily="34" charset="0"/>
              <a:buChar char="•"/>
            </a:pPr>
            <a:r>
              <a:rPr lang="en-US" b="1" dirty="0">
                <a:latin typeface="Arial" pitchFamily="34" charset="0"/>
                <a:cs typeface="Arial" pitchFamily="34" charset="0"/>
              </a:rPr>
              <a:t>w</a:t>
            </a:r>
            <a:r>
              <a:rPr lang="en-US" b="1" dirty="0" smtClean="0">
                <a:latin typeface="Arial" pitchFamily="34" charset="0"/>
                <a:cs typeface="Arial" pitchFamily="34" charset="0"/>
              </a:rPr>
              <a:t>here </a:t>
            </a:r>
            <a:r>
              <a:rPr lang="en-US" b="1" i="1" dirty="0" smtClean="0">
                <a:latin typeface="Arial" pitchFamily="34" charset="0"/>
                <a:cs typeface="Arial" pitchFamily="34" charset="0"/>
              </a:rPr>
              <a:t>M</a:t>
            </a:r>
            <a:r>
              <a:rPr lang="en-US" b="1" dirty="0" smtClean="0">
                <a:latin typeface="Arial" pitchFamily="34" charset="0"/>
                <a:cs typeface="Arial" pitchFamily="34" charset="0"/>
              </a:rPr>
              <a:t> is the number examples</a:t>
            </a:r>
            <a:br>
              <a:rPr lang="en-US" b="1" dirty="0" smtClean="0">
                <a:latin typeface="Arial" pitchFamily="34" charset="0"/>
                <a:cs typeface="Arial" pitchFamily="34" charset="0"/>
              </a:rPr>
            </a:br>
            <a:r>
              <a:rPr lang="en-US" b="1" dirty="0" smtClean="0">
                <a:latin typeface="Arial" pitchFamily="34" charset="0"/>
                <a:cs typeface="Arial" pitchFamily="34" charset="0"/>
              </a:rPr>
              <a:t>in which state</a:t>
            </a:r>
            <a:r>
              <a:rPr lang="en-US" b="1" dirty="0">
                <a:latin typeface="Arial" pitchFamily="34" charset="0"/>
                <a:cs typeface="Arial" pitchFamily="34" charset="0"/>
              </a:rPr>
              <a:t> </a:t>
            </a:r>
            <a:r>
              <a:rPr lang="en-US" b="1" i="1" dirty="0" err="1" smtClean="0">
                <a:latin typeface="Arial" pitchFamily="34" charset="0"/>
                <a:cs typeface="Arial" pitchFamily="34" charset="0"/>
              </a:rPr>
              <a:t>i</a:t>
            </a:r>
            <a:r>
              <a:rPr lang="en-US" b="1" dirty="0" smtClean="0">
                <a:latin typeface="Arial" pitchFamily="34" charset="0"/>
                <a:cs typeface="Arial" pitchFamily="34" charset="0"/>
              </a:rPr>
              <a:t> is the last state of</a:t>
            </a:r>
            <a:br>
              <a:rPr lang="en-US" b="1" dirty="0" smtClean="0">
                <a:latin typeface="Arial" pitchFamily="34" charset="0"/>
                <a:cs typeface="Arial" pitchFamily="34" charset="0"/>
              </a:rPr>
            </a:br>
            <a:r>
              <a:rPr lang="en-US" b="1" dirty="0" smtClean="0">
                <a:latin typeface="Arial" pitchFamily="34" charset="0"/>
                <a:cs typeface="Arial" pitchFamily="34" charset="0"/>
              </a:rPr>
              <a:t>the model and  </a:t>
            </a:r>
            <a:r>
              <a:rPr lang="en-US" b="1" i="1" dirty="0" err="1" smtClean="0">
                <a:latin typeface="Arial" pitchFamily="34" charset="0"/>
                <a:cs typeface="Arial" pitchFamily="34" charset="0"/>
              </a:rPr>
              <a:t>k</a:t>
            </a:r>
            <a:r>
              <a:rPr lang="en-US" b="1" i="1" baseline="-25000" dirty="0" err="1" smtClean="0">
                <a:latin typeface="Arial" pitchFamily="34" charset="0"/>
                <a:cs typeface="Arial" pitchFamily="34" charset="0"/>
              </a:rPr>
              <a:t>i</a:t>
            </a:r>
            <a:r>
              <a:rPr lang="en-US" b="1" dirty="0" smtClean="0">
                <a:latin typeface="Arial" pitchFamily="34" charset="0"/>
                <a:cs typeface="Arial" pitchFamily="34" charset="0"/>
              </a:rPr>
              <a:t> is the number of</a:t>
            </a:r>
            <a:br>
              <a:rPr lang="en-US" b="1" dirty="0" smtClean="0">
                <a:latin typeface="Arial" pitchFamily="34" charset="0"/>
                <a:cs typeface="Arial" pitchFamily="34" charset="0"/>
              </a:rPr>
            </a:br>
            <a:r>
              <a:rPr lang="en-US" b="1" dirty="0" smtClean="0">
                <a:latin typeface="Arial" pitchFamily="34" charset="0"/>
                <a:cs typeface="Arial" pitchFamily="34" charset="0"/>
              </a:rPr>
              <a:t>self-transitions for state </a:t>
            </a:r>
            <a:r>
              <a:rPr lang="en-US" b="1" i="1" dirty="0" err="1" smtClean="0">
                <a:latin typeface="Arial" pitchFamily="34" charset="0"/>
                <a:cs typeface="Arial" pitchFamily="34" charset="0"/>
              </a:rPr>
              <a:t>i</a:t>
            </a:r>
            <a:r>
              <a:rPr lang="en-US" b="1" dirty="0" smtClean="0">
                <a:latin typeface="Arial" pitchFamily="34" charset="0"/>
                <a:cs typeface="Arial" pitchFamily="34" charset="0"/>
              </a:rPr>
              <a:t>.</a:t>
            </a:r>
            <a:endParaRPr lang="en-US" sz="2400" b="1" dirty="0" smtClean="0">
              <a:latin typeface="Arial" pitchFamily="34" charset="0"/>
              <a:cs typeface="Arial" pitchFamily="34" charset="0"/>
            </a:endParaRPr>
          </a:p>
        </p:txBody>
      </p:sp>
      <p:pic>
        <p:nvPicPr>
          <p:cNvPr id="50178" name="Picture 3"/>
          <p:cNvPicPr>
            <a:picLocks noChangeAspect="1" noChangeArrowheads="1"/>
          </p:cNvPicPr>
          <p:nvPr/>
        </p:nvPicPr>
        <p:blipFill>
          <a:blip r:embed="rId3">
            <a:extLst>
              <a:ext uri="{28A0092B-C50C-407E-A947-70E740481C1C}">
                <a14:useLocalDpi xmlns:a14="http://schemas.microsoft.com/office/drawing/2010/main" val="0"/>
              </a:ext>
            </a:extLst>
          </a:blip>
          <a:srcRect t="10135"/>
          <a:stretch>
            <a:fillRect/>
          </a:stretch>
        </p:blipFill>
        <p:spPr bwMode="auto">
          <a:xfrm>
            <a:off x="4396864" y="4582856"/>
            <a:ext cx="4394904" cy="193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66852097"/>
              </p:ext>
            </p:extLst>
          </p:nvPr>
        </p:nvGraphicFramePr>
        <p:xfrm>
          <a:off x="3721100" y="3275011"/>
          <a:ext cx="3537829" cy="862885"/>
        </p:xfrm>
        <a:graphic>
          <a:graphicData uri="http://schemas.openxmlformats.org/presentationml/2006/ole">
            <mc:AlternateContent xmlns:mc="http://schemas.openxmlformats.org/markup-compatibility/2006">
              <mc:Choice xmlns:v="urn:schemas-microsoft-com:vml" Requires="v">
                <p:oleObj spid="_x0000_s50308" name="Equation" r:id="rId4" imgW="1562100" imgH="381000" progId="Equation.DSMT4">
                  <p:embed/>
                </p:oleObj>
              </mc:Choice>
              <mc:Fallback>
                <p:oleObj name="Equation" r:id="rId4" imgW="1562100" imgH="3810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1100" y="3275011"/>
                        <a:ext cx="3537829" cy="862885"/>
                      </a:xfrm>
                      <a:prstGeom prst="rect">
                        <a:avLst/>
                      </a:prstGeom>
                      <a:noFill/>
                    </p:spPr>
                  </p:pic>
                </p:oleObj>
              </mc:Fallback>
            </mc:AlternateContent>
          </a:graphicData>
        </a:graphic>
      </p:graphicFrame>
      <p:sp>
        <p:nvSpPr>
          <p:cNvPr id="8" name="Rectangle 7"/>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567006797"/>
              </p:ext>
            </p:extLst>
          </p:nvPr>
        </p:nvGraphicFramePr>
        <p:xfrm>
          <a:off x="1744720" y="3203644"/>
          <a:ext cx="1434754" cy="1255410"/>
        </p:xfrm>
        <a:graphic>
          <a:graphicData uri="http://schemas.openxmlformats.org/presentationml/2006/ole">
            <mc:AlternateContent xmlns:mc="http://schemas.openxmlformats.org/markup-compatibility/2006">
              <mc:Choice xmlns:v="urn:schemas-microsoft-com:vml" Requires="v">
                <p:oleObj spid="_x0000_s50309" name="Equation" r:id="rId6" imgW="609336" imgH="533169" progId="Equation.DSMT4">
                  <p:embed/>
                </p:oleObj>
              </mc:Choice>
              <mc:Fallback>
                <p:oleObj name="Equation" r:id="rId6" imgW="609336" imgH="533169" progId="Equation.DSMT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4720" y="3203644"/>
                        <a:ext cx="1434754" cy="1255410"/>
                      </a:xfrm>
                      <a:prstGeom prst="rect">
                        <a:avLst/>
                      </a:prstGeom>
                      <a:noFill/>
                    </p:spPr>
                  </p:pic>
                </p:oleObj>
              </mc:Fallback>
            </mc:AlternateContent>
          </a:graphicData>
        </a:graphic>
      </p:graphicFrame>
    </p:spTree>
    <p:extLst>
      <p:ext uri="{BB962C8B-B14F-4D97-AF65-F5344CB8AC3E}">
        <p14:creationId xmlns:p14="http://schemas.microsoft.com/office/powerpoint/2010/main" val="92816936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endParaRPr lang="en-US" dirty="0" smtClean="0"/>
          </a:p>
          <a:p>
            <a:endParaRPr lang="en-US" dirty="0"/>
          </a:p>
        </p:txBody>
      </p:sp>
      <p:sp>
        <p:nvSpPr>
          <p:cNvPr id="3" name="Title 1"/>
          <p:cNvSpPr txBox="1">
            <a:spLocks/>
          </p:cNvSpPr>
          <p:nvPr/>
        </p:nvSpPr>
        <p:spPr>
          <a:xfrm>
            <a:off x="2272" y="3192"/>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Results – </a:t>
            </a:r>
            <a:r>
              <a:rPr lang="en-US" dirty="0" smtClean="0"/>
              <a:t>Simulation</a:t>
            </a:r>
            <a:endParaRPr lang="en-US" dirty="0"/>
          </a:p>
        </p:txBody>
      </p:sp>
      <p:sp>
        <p:nvSpPr>
          <p:cNvPr id="4" name="TextBox 3"/>
          <p:cNvSpPr txBox="1"/>
          <p:nvPr/>
        </p:nvSpPr>
        <p:spPr>
          <a:xfrm>
            <a:off x="228605" y="456286"/>
            <a:ext cx="8640270" cy="369332"/>
          </a:xfrm>
          <a:prstGeom prst="rect">
            <a:avLst/>
          </a:prstGeom>
          <a:noFill/>
        </p:spPr>
        <p:txBody>
          <a:bodyPr wrap="square" lIns="0" tIns="0" rIns="0" bIns="0" rtlCol="0">
            <a:spAutoFit/>
          </a:bodyPr>
          <a:lstStyle/>
          <a:p>
            <a:pPr marL="293688" indent="-293688">
              <a:buFont typeface="Arial"/>
              <a:buChar char="•"/>
            </a:pPr>
            <a:endParaRPr lang="en-US" sz="2400" b="1" dirty="0" smtClean="0">
              <a:latin typeface="Arial" pitchFamily="34" charset="0"/>
              <a:cs typeface="Arial" pitchFamily="34" charset="0"/>
            </a:endParaRPr>
          </a:p>
        </p:txBody>
      </p:sp>
      <p:sp>
        <p:nvSpPr>
          <p:cNvPr id="8" name="Rectangle 7"/>
          <p:cNvSpPr/>
          <p:nvPr/>
        </p:nvSpPr>
        <p:spPr>
          <a:xfrm>
            <a:off x="191525" y="610615"/>
            <a:ext cx="7714375" cy="1184940"/>
          </a:xfrm>
          <a:prstGeom prst="rect">
            <a:avLst/>
          </a:prstGeom>
        </p:spPr>
        <p:txBody>
          <a:bodyPr wrap="square" lIns="0" tIns="0" rIns="0" bIns="0">
            <a:spAutoFit/>
          </a:bodyPr>
          <a:lstStyle/>
          <a:p>
            <a:pPr marL="166688" indent="-166688">
              <a:spcAft>
                <a:spcPts val="600"/>
              </a:spcAft>
              <a:buFont typeface="Arial"/>
              <a:buChar char="•"/>
            </a:pPr>
            <a:r>
              <a:rPr lang="en-US" b="1" dirty="0" smtClean="0">
                <a:latin typeface="Arial" pitchFamily="34" charset="0"/>
                <a:cs typeface="Arial" pitchFamily="34" charset="0"/>
              </a:rPr>
              <a:t>data </a:t>
            </a:r>
            <a:r>
              <a:rPr lang="en-US" b="1" dirty="0" smtClean="0">
                <a:latin typeface="Arial" pitchFamily="34" charset="0"/>
                <a:cs typeface="Arial" pitchFamily="34" charset="0"/>
              </a:rPr>
              <a:t>is generated from a LR-HMM with 1 to 3 mixture components per state.</a:t>
            </a:r>
          </a:p>
          <a:p>
            <a:pPr marL="166688" indent="-166688">
              <a:spcAft>
                <a:spcPts val="600"/>
              </a:spcAft>
              <a:buFont typeface="Arial"/>
              <a:buChar char="•"/>
            </a:pPr>
            <a:r>
              <a:rPr lang="en-US" b="1" dirty="0" smtClean="0">
                <a:latin typeface="Arial" pitchFamily="34" charset="0"/>
                <a:cs typeface="Arial" pitchFamily="34" charset="0"/>
              </a:rPr>
              <a:t>Training data used to train different models and a different set of holdout data used to assess the models.</a:t>
            </a:r>
          </a:p>
        </p:txBody>
      </p:sp>
      <p:pic>
        <p:nvPicPr>
          <p:cNvPr id="53250"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525" y="2198348"/>
            <a:ext cx="8640270" cy="4184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589594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endParaRPr lang="en-US" dirty="0" smtClean="0"/>
          </a:p>
          <a:p>
            <a:endParaRPr lang="en-US" dirty="0"/>
          </a:p>
        </p:txBody>
      </p:sp>
      <p:sp>
        <p:nvSpPr>
          <p:cNvPr id="3" name="Title 1"/>
          <p:cNvSpPr txBox="1">
            <a:spLocks/>
          </p:cNvSpPr>
          <p:nvPr/>
        </p:nvSpPr>
        <p:spPr>
          <a:xfrm>
            <a:off x="2272" y="3192"/>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Results – Computation time and scalability </a:t>
            </a:r>
            <a:endParaRPr lang="en-US" dirty="0"/>
          </a:p>
        </p:txBody>
      </p:sp>
      <p:sp>
        <p:nvSpPr>
          <p:cNvPr id="4" name="TextBox 3"/>
          <p:cNvSpPr txBox="1"/>
          <p:nvPr/>
        </p:nvSpPr>
        <p:spPr>
          <a:xfrm>
            <a:off x="228605" y="456286"/>
            <a:ext cx="8640270" cy="369332"/>
          </a:xfrm>
          <a:prstGeom prst="rect">
            <a:avLst/>
          </a:prstGeom>
          <a:noFill/>
        </p:spPr>
        <p:txBody>
          <a:bodyPr wrap="square" lIns="0" tIns="0" rIns="0" bIns="0" rtlCol="0">
            <a:spAutoFit/>
          </a:bodyPr>
          <a:lstStyle/>
          <a:p>
            <a:pPr marL="293688" indent="-293688">
              <a:buFont typeface="Arial"/>
              <a:buChar char="•"/>
            </a:pPr>
            <a:endParaRPr lang="en-US" sz="2400" b="1" dirty="0" smtClean="0">
              <a:latin typeface="Arial" pitchFamily="34" charset="0"/>
              <a:cs typeface="Arial" pitchFamily="34" charset="0"/>
            </a:endParaRPr>
          </a:p>
        </p:txBody>
      </p:sp>
      <p:sp>
        <p:nvSpPr>
          <p:cNvPr id="8" name="Rectangle 7"/>
          <p:cNvSpPr/>
          <p:nvPr/>
        </p:nvSpPr>
        <p:spPr>
          <a:xfrm>
            <a:off x="191525" y="610615"/>
            <a:ext cx="7714375" cy="1261884"/>
          </a:xfrm>
          <a:prstGeom prst="rect">
            <a:avLst/>
          </a:prstGeom>
        </p:spPr>
        <p:txBody>
          <a:bodyPr wrap="square" lIns="0" tIns="0" rIns="0" bIns="0">
            <a:spAutoFit/>
          </a:bodyPr>
          <a:lstStyle/>
          <a:p>
            <a:pPr marL="166688" indent="-166688">
              <a:spcAft>
                <a:spcPts val="600"/>
              </a:spcAft>
              <a:buFont typeface="Arial"/>
              <a:buChar char="•"/>
            </a:pPr>
            <a:r>
              <a:rPr lang="en-US" b="1" dirty="0" smtClean="0">
                <a:latin typeface="Arial" pitchFamily="34" charset="0"/>
                <a:cs typeface="Arial" pitchFamily="34" charset="0"/>
              </a:rPr>
              <a:t>HDP-HMM/DPM computation time is proportional to </a:t>
            </a:r>
            <a:r>
              <a:rPr lang="en-US" b="1" i="1" dirty="0" smtClean="0">
                <a:latin typeface="Arial" pitchFamily="34" charset="0"/>
                <a:cs typeface="Arial" pitchFamily="34" charset="0"/>
              </a:rPr>
              <a:t>K</a:t>
            </a:r>
            <a:r>
              <a:rPr lang="en-US" b="1" i="1" baseline="-25000" dirty="0" smtClean="0">
                <a:latin typeface="Arial" pitchFamily="34" charset="0"/>
                <a:cs typeface="Arial" pitchFamily="34" charset="0"/>
              </a:rPr>
              <a:t>s</a:t>
            </a:r>
            <a:r>
              <a:rPr lang="en-US" b="1" i="1" dirty="0" smtClean="0">
                <a:latin typeface="Arial" pitchFamily="34" charset="0"/>
                <a:cs typeface="Arial" pitchFamily="34" charset="0"/>
              </a:rPr>
              <a:t> * </a:t>
            </a:r>
            <a:r>
              <a:rPr lang="en-US" b="1" i="1" dirty="0" err="1" smtClean="0">
                <a:latin typeface="Arial" pitchFamily="34" charset="0"/>
                <a:cs typeface="Arial" pitchFamily="34" charset="0"/>
              </a:rPr>
              <a:t>K</a:t>
            </a:r>
            <a:r>
              <a:rPr lang="en-US" b="1" i="1" baseline="-25000" dirty="0" err="1" smtClean="0">
                <a:latin typeface="Arial" pitchFamily="34" charset="0"/>
                <a:cs typeface="Arial" pitchFamily="34" charset="0"/>
              </a:rPr>
              <a:t>z</a:t>
            </a:r>
            <a:r>
              <a:rPr lang="en-US" b="1" dirty="0" smtClean="0">
                <a:latin typeface="Arial" pitchFamily="34" charset="0"/>
                <a:cs typeface="Arial" pitchFamily="34" charset="0"/>
              </a:rPr>
              <a:t>.</a:t>
            </a:r>
          </a:p>
          <a:p>
            <a:pPr marL="166688" indent="-166688">
              <a:spcAft>
                <a:spcPts val="600"/>
              </a:spcAft>
              <a:buFont typeface="Arial"/>
              <a:buChar char="•"/>
            </a:pPr>
            <a:r>
              <a:rPr lang="en-US" b="1" dirty="0" smtClean="0">
                <a:latin typeface="Arial" pitchFamily="34" charset="0"/>
                <a:cs typeface="Arial" pitchFamily="34" charset="0"/>
              </a:rPr>
              <a:t>HDP-HMM/HDPM inference time is proportional to </a:t>
            </a:r>
            <a:r>
              <a:rPr lang="en-US" b="1" i="1" dirty="0" smtClean="0">
                <a:latin typeface="Arial" pitchFamily="34" charset="0"/>
                <a:cs typeface="Arial" pitchFamily="34" charset="0"/>
              </a:rPr>
              <a:t>K</a:t>
            </a:r>
            <a:r>
              <a:rPr lang="en-US" b="1" i="1" baseline="-25000" dirty="0" smtClean="0">
                <a:latin typeface="Arial" pitchFamily="34" charset="0"/>
                <a:cs typeface="Arial" pitchFamily="34" charset="0"/>
              </a:rPr>
              <a:t>s</a:t>
            </a:r>
            <a:r>
              <a:rPr lang="en-US" b="1" dirty="0" smtClean="0">
                <a:latin typeface="Arial" pitchFamily="34" charset="0"/>
                <a:cs typeface="Arial" pitchFamily="34" charset="0"/>
              </a:rPr>
              <a:t>.</a:t>
            </a:r>
          </a:p>
          <a:p>
            <a:pPr marL="166688" indent="-166688">
              <a:spcAft>
                <a:spcPts val="600"/>
              </a:spcAft>
              <a:buFont typeface="Arial"/>
              <a:buChar char="•"/>
            </a:pPr>
            <a:r>
              <a:rPr lang="en-US" b="1" dirty="0" smtClean="0">
                <a:latin typeface="Arial" pitchFamily="34" charset="0"/>
                <a:cs typeface="Arial" pitchFamily="34" charset="0"/>
              </a:rPr>
              <a:t>The mixture components are shared among all states so the actual number of computations is proportional to </a:t>
            </a:r>
            <a:r>
              <a:rPr lang="en-US" b="1" i="1" dirty="0" smtClean="0">
                <a:latin typeface="Arial" pitchFamily="34" charset="0"/>
                <a:cs typeface="Arial" pitchFamily="34" charset="0"/>
              </a:rPr>
              <a:t>K</a:t>
            </a:r>
            <a:r>
              <a:rPr lang="en-US" b="1" i="1" baseline="-25000" dirty="0" smtClean="0">
                <a:latin typeface="Arial" pitchFamily="34" charset="0"/>
                <a:cs typeface="Arial" pitchFamily="34" charset="0"/>
              </a:rPr>
              <a:t>s</a:t>
            </a:r>
            <a:r>
              <a:rPr lang="en-US" b="1" dirty="0" smtClean="0">
                <a:latin typeface="Arial" pitchFamily="34" charset="0"/>
                <a:cs typeface="Arial" pitchFamily="34" charset="0"/>
              </a:rPr>
              <a:t>.</a:t>
            </a:r>
            <a:endParaRPr lang="en-US" b="1" dirty="0">
              <a:latin typeface="Arial" pitchFamily="34" charset="0"/>
              <a:cs typeface="Arial"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9578" t="2884" r="7845" b="4846"/>
          <a:stretch/>
        </p:blipFill>
        <p:spPr>
          <a:xfrm>
            <a:off x="450852" y="2106509"/>
            <a:ext cx="8242295" cy="4395892"/>
          </a:xfrm>
          <a:prstGeom prst="rect">
            <a:avLst/>
          </a:prstGeom>
        </p:spPr>
      </p:pic>
    </p:spTree>
    <p:extLst>
      <p:ext uri="{BB962C8B-B14F-4D97-AF65-F5344CB8AC3E}">
        <p14:creationId xmlns:p14="http://schemas.microsoft.com/office/powerpoint/2010/main" val="17602966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Abstract</a:t>
            </a:r>
            <a:endParaRPr lang="en-US" dirty="0"/>
          </a:p>
        </p:txBody>
      </p:sp>
      <p:sp>
        <p:nvSpPr>
          <p:cNvPr id="3" name="TextBox 2"/>
          <p:cNvSpPr txBox="1"/>
          <p:nvPr/>
        </p:nvSpPr>
        <p:spPr>
          <a:xfrm>
            <a:off x="231587" y="616415"/>
            <a:ext cx="8680826" cy="5539978"/>
          </a:xfrm>
          <a:prstGeom prst="rect">
            <a:avLst/>
          </a:prstGeom>
          <a:noFill/>
        </p:spPr>
        <p:txBody>
          <a:bodyPr wrap="square" lIns="0" tIns="0" rIns="0" bIns="0" rtlCol="0">
            <a:spAutoFit/>
          </a:bodyPr>
          <a:lstStyle/>
          <a:p>
            <a:pPr marL="228600" indent="-228600">
              <a:spcAft>
                <a:spcPts val="1200"/>
              </a:spcAft>
              <a:buFont typeface="Arial"/>
              <a:buChar char="•"/>
            </a:pPr>
            <a:r>
              <a:rPr lang="en-US" sz="2000" b="1" dirty="0">
                <a:latin typeface="Arial"/>
                <a:cs typeface="Arial"/>
              </a:rPr>
              <a:t>N</a:t>
            </a:r>
            <a:r>
              <a:rPr lang="en-US" sz="2000" b="1" dirty="0" smtClean="0">
                <a:latin typeface="Arial"/>
                <a:cs typeface="Arial"/>
              </a:rPr>
              <a:t>onparametric </a:t>
            </a:r>
            <a:r>
              <a:rPr lang="en-US" sz="2000" b="1" dirty="0">
                <a:latin typeface="Arial"/>
                <a:cs typeface="Arial"/>
              </a:rPr>
              <a:t>Bayesian (NPB) methods </a:t>
            </a:r>
            <a:r>
              <a:rPr lang="en-US" sz="2000" b="1" dirty="0" smtClean="0">
                <a:latin typeface="Arial"/>
                <a:cs typeface="Arial"/>
              </a:rPr>
              <a:t>are a </a:t>
            </a:r>
            <a:r>
              <a:rPr lang="en-US" sz="2000" b="1" dirty="0">
                <a:latin typeface="Arial"/>
                <a:cs typeface="Arial"/>
              </a:rPr>
              <a:t>popular alternative to Bayesian </a:t>
            </a:r>
            <a:r>
              <a:rPr lang="en-US" sz="2000" b="1" dirty="0" smtClean="0">
                <a:latin typeface="Arial"/>
                <a:cs typeface="Arial"/>
              </a:rPr>
              <a:t>approaches</a:t>
            </a:r>
            <a:r>
              <a:rPr lang="en-US" sz="2000" b="1" dirty="0">
                <a:latin typeface="Arial"/>
                <a:cs typeface="Arial"/>
              </a:rPr>
              <a:t> </a:t>
            </a:r>
            <a:r>
              <a:rPr lang="en-US" sz="2000" b="1" dirty="0" smtClean="0">
                <a:latin typeface="Arial"/>
                <a:cs typeface="Arial"/>
              </a:rPr>
              <a:t>in which we place </a:t>
            </a:r>
            <a:r>
              <a:rPr lang="en-US" sz="2000" b="1" dirty="0">
                <a:latin typeface="Arial"/>
                <a:cs typeface="Arial"/>
              </a:rPr>
              <a:t>a prior over the complexity (or model structure). </a:t>
            </a:r>
            <a:endParaRPr lang="en-US" sz="2000" b="1" dirty="0" smtClean="0">
              <a:latin typeface="Arial"/>
              <a:cs typeface="Arial"/>
            </a:endParaRPr>
          </a:p>
          <a:p>
            <a:pPr marL="228600" indent="-228600">
              <a:spcAft>
                <a:spcPts val="1200"/>
              </a:spcAft>
              <a:buFont typeface="Arial"/>
              <a:buChar char="•"/>
            </a:pPr>
            <a:r>
              <a:rPr lang="en-US" sz="2000" b="1" dirty="0">
                <a:latin typeface="Arial" panose="020B0604020202020204" pitchFamily="34" charset="0"/>
                <a:cs typeface="Arial" panose="020B0604020202020204" pitchFamily="34" charset="0"/>
              </a:rPr>
              <a:t>The Hierarchical Dirichlet Process hidden Markov model (HDP-HMM) is the nonparametric Bayesian equivalent of an </a:t>
            </a:r>
            <a:r>
              <a:rPr lang="en-US" sz="2000" b="1" dirty="0" smtClean="0">
                <a:latin typeface="Arial" panose="020B0604020202020204" pitchFamily="34" charset="0"/>
                <a:cs typeface="Arial" panose="020B0604020202020204" pitchFamily="34" charset="0"/>
              </a:rPr>
              <a:t>HMM.</a:t>
            </a:r>
          </a:p>
          <a:p>
            <a:pPr marL="228600" indent="-228600">
              <a:spcAft>
                <a:spcPts val="1200"/>
              </a:spcAft>
              <a:buFont typeface="Arial"/>
              <a:buChar char="•"/>
            </a:pPr>
            <a:r>
              <a:rPr lang="en-US" sz="2000" b="1" dirty="0" smtClean="0">
                <a:latin typeface="Arial" panose="020B0604020202020204" pitchFamily="34" charset="0"/>
                <a:cs typeface="Arial" panose="020B0604020202020204" pitchFamily="34" charset="0"/>
              </a:rPr>
              <a:t>HDP</a:t>
            </a:r>
            <a:r>
              <a:rPr lang="en-US" sz="2000" b="1" dirty="0">
                <a:latin typeface="Arial" panose="020B0604020202020204" pitchFamily="34" charset="0"/>
                <a:cs typeface="Arial" panose="020B0604020202020204" pitchFamily="34" charset="0"/>
              </a:rPr>
              <a:t>-HMM is restricted to an ergodic topology and uses a Dirichlet Process Model (DPM) to achieve a mixture distribution-like model</a:t>
            </a:r>
            <a:r>
              <a:rPr lang="en-US" sz="2000" b="1" dirty="0" smtClean="0">
                <a:latin typeface="Arial" panose="020B0604020202020204" pitchFamily="34" charset="0"/>
                <a:cs typeface="Arial" panose="020B0604020202020204" pitchFamily="34" charset="0"/>
              </a:rPr>
              <a:t>.</a:t>
            </a:r>
          </a:p>
          <a:p>
            <a:pPr marL="228600" indent="-228600">
              <a:spcAft>
                <a:spcPts val="1200"/>
              </a:spcAft>
              <a:buFont typeface="Arial"/>
              <a:buChar char="•"/>
            </a:pPr>
            <a:r>
              <a:rPr lang="en-US" sz="2000" b="1" dirty="0" smtClean="0">
                <a:latin typeface="Arial" panose="020B0604020202020204" pitchFamily="34" charset="0"/>
                <a:cs typeface="Arial" panose="020B0604020202020204" pitchFamily="34" charset="0"/>
              </a:rPr>
              <a:t>A </a:t>
            </a:r>
            <a:r>
              <a:rPr lang="en-US" sz="2000" b="1" dirty="0">
                <a:latin typeface="Arial" pitchFamily="34" charset="0"/>
                <a:cs typeface="Arial" pitchFamily="34" charset="0"/>
              </a:rPr>
              <a:t>new type of HDP-HMM is </a:t>
            </a:r>
            <a:r>
              <a:rPr lang="en-US" sz="2000" b="1" dirty="0" smtClean="0">
                <a:latin typeface="Arial" pitchFamily="34" charset="0"/>
                <a:cs typeface="Arial" pitchFamily="34" charset="0"/>
              </a:rPr>
              <a:t>introduced that:</a:t>
            </a:r>
          </a:p>
          <a:p>
            <a:pPr marL="457200" indent="-228600">
              <a:spcAft>
                <a:spcPts val="1200"/>
              </a:spcAft>
              <a:buFont typeface="Wingdings" charset="2"/>
              <a:buChar char="§"/>
            </a:pPr>
            <a:r>
              <a:rPr lang="en-US" sz="2000" b="1" dirty="0" smtClean="0">
                <a:latin typeface="Arial" pitchFamily="34" charset="0"/>
                <a:cs typeface="Arial" pitchFamily="34" charset="0"/>
              </a:rPr>
              <a:t>preserves </a:t>
            </a:r>
            <a:r>
              <a:rPr lang="en-US" sz="2000" b="1" dirty="0">
                <a:latin typeface="Arial" pitchFamily="34" charset="0"/>
                <a:cs typeface="Arial" pitchFamily="34" charset="0"/>
              </a:rPr>
              <a:t>the useful left-to-right properties of a conventional HMM, yet still supports automated learning of the structure and complexity from </a:t>
            </a:r>
            <a:r>
              <a:rPr lang="en-US" sz="2000" b="1" dirty="0" smtClean="0">
                <a:latin typeface="Arial" pitchFamily="34" charset="0"/>
                <a:cs typeface="Arial" pitchFamily="34" charset="0"/>
              </a:rPr>
              <a:t>data.</a:t>
            </a:r>
          </a:p>
          <a:p>
            <a:pPr marL="457200" indent="-228600">
              <a:spcAft>
                <a:spcPts val="1200"/>
              </a:spcAft>
              <a:buFont typeface="Wingdings" charset="2"/>
              <a:buChar char="§"/>
            </a:pPr>
            <a:r>
              <a:rPr lang="en-US" sz="2000" b="1" dirty="0">
                <a:latin typeface="Arial" pitchFamily="34" charset="0"/>
                <a:cs typeface="Arial" pitchFamily="34" charset="0"/>
              </a:rPr>
              <a:t>u</a:t>
            </a:r>
            <a:r>
              <a:rPr lang="en-US" sz="2000" b="1" dirty="0" smtClean="0">
                <a:latin typeface="Arial" pitchFamily="34" charset="0"/>
                <a:cs typeface="Arial" pitchFamily="34" charset="0"/>
              </a:rPr>
              <a:t>ses HDPM emissions which allows a model to share data-points among different states. </a:t>
            </a:r>
          </a:p>
          <a:p>
            <a:pPr marL="228600" indent="-228600">
              <a:spcAft>
                <a:spcPts val="1200"/>
              </a:spcAft>
              <a:buFont typeface="Arial"/>
              <a:buChar char="•"/>
            </a:pPr>
            <a:r>
              <a:rPr lang="en-US" sz="2000" b="1" dirty="0" smtClean="0">
                <a:latin typeface="Arial" pitchFamily="34" charset="0"/>
                <a:cs typeface="Arial" pitchFamily="34" charset="0"/>
              </a:rPr>
              <a:t>This new model produces better likelihoods relative to original HDP-HMM and has much better scalability properties.</a:t>
            </a: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20712563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endParaRPr lang="en-US" dirty="0" smtClean="0"/>
          </a:p>
          <a:p>
            <a:endParaRPr lang="en-US" dirty="0"/>
          </a:p>
        </p:txBody>
      </p:sp>
      <p:sp>
        <p:nvSpPr>
          <p:cNvPr id="3" name="Title 1"/>
          <p:cNvSpPr txBox="1">
            <a:spLocks/>
          </p:cNvSpPr>
          <p:nvPr/>
        </p:nvSpPr>
        <p:spPr>
          <a:xfrm>
            <a:off x="2272" y="3192"/>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Results – TIMIT classification</a:t>
            </a:r>
            <a:endParaRPr lang="en-US" dirty="0"/>
          </a:p>
        </p:txBody>
      </p:sp>
      <p:sp>
        <p:nvSpPr>
          <p:cNvPr id="4" name="TextBox 3"/>
          <p:cNvSpPr txBox="1"/>
          <p:nvPr/>
        </p:nvSpPr>
        <p:spPr>
          <a:xfrm>
            <a:off x="228605" y="456286"/>
            <a:ext cx="8640270" cy="369332"/>
          </a:xfrm>
          <a:prstGeom prst="rect">
            <a:avLst/>
          </a:prstGeom>
          <a:noFill/>
        </p:spPr>
        <p:txBody>
          <a:bodyPr wrap="square" lIns="0" tIns="0" rIns="0" bIns="0" rtlCol="0">
            <a:spAutoFit/>
          </a:bodyPr>
          <a:lstStyle/>
          <a:p>
            <a:pPr marL="293688" indent="-293688">
              <a:buFont typeface="Arial"/>
              <a:buChar char="•"/>
            </a:pPr>
            <a:endParaRPr lang="en-US" sz="2400" b="1" dirty="0" smtClean="0">
              <a:latin typeface="Arial" pitchFamily="34" charset="0"/>
              <a:cs typeface="Arial" pitchFamily="34" charset="0"/>
            </a:endParaRPr>
          </a:p>
        </p:txBody>
      </p:sp>
      <p:sp>
        <p:nvSpPr>
          <p:cNvPr id="8" name="Rectangle 7"/>
          <p:cNvSpPr/>
          <p:nvPr/>
        </p:nvSpPr>
        <p:spPr>
          <a:xfrm>
            <a:off x="228600" y="610615"/>
            <a:ext cx="8686799" cy="3416320"/>
          </a:xfrm>
          <a:prstGeom prst="rect">
            <a:avLst/>
          </a:prstGeom>
        </p:spPr>
        <p:txBody>
          <a:bodyPr wrap="square" lIns="0" tIns="0" rIns="0" bIns="0">
            <a:spAutoFit/>
          </a:bodyPr>
          <a:lstStyle/>
          <a:p>
            <a:pPr marL="166688" indent="-166688">
              <a:spcAft>
                <a:spcPts val="1200"/>
              </a:spcAft>
              <a:buFont typeface="Arial"/>
              <a:buChar char="•"/>
            </a:pPr>
            <a:r>
              <a:rPr lang="en-US" b="1" dirty="0" smtClean="0">
                <a:latin typeface="Arial" pitchFamily="34" charset="0"/>
                <a:cs typeface="Arial" pitchFamily="34" charset="0"/>
              </a:rPr>
              <a:t>The </a:t>
            </a:r>
            <a:r>
              <a:rPr lang="en-US" b="1" dirty="0">
                <a:latin typeface="Arial" pitchFamily="34" charset="0"/>
                <a:cs typeface="Arial" pitchFamily="34" charset="0"/>
              </a:rPr>
              <a:t>data used in this illustration was extracted from </a:t>
            </a:r>
            <a:r>
              <a:rPr lang="en-US" b="1" dirty="0" smtClean="0">
                <a:latin typeface="Arial" pitchFamily="34" charset="0"/>
                <a:cs typeface="Arial" pitchFamily="34" charset="0"/>
              </a:rPr>
              <a:t>the </a:t>
            </a:r>
            <a:r>
              <a:rPr lang="en-US" b="1" dirty="0">
                <a:latin typeface="Arial" pitchFamily="34" charset="0"/>
                <a:cs typeface="Arial" pitchFamily="34" charset="0"/>
              </a:rPr>
              <a:t>TIMIT </a:t>
            </a:r>
            <a:r>
              <a:rPr lang="en-US" b="1" dirty="0" smtClean="0">
                <a:latin typeface="Arial" pitchFamily="34" charset="0"/>
                <a:cs typeface="Arial" pitchFamily="34" charset="0"/>
              </a:rPr>
              <a:t>Corpus where a phoneme level transcription is available.</a:t>
            </a:r>
          </a:p>
          <a:p>
            <a:pPr marL="166688" indent="-166688">
              <a:spcAft>
                <a:spcPts val="1200"/>
              </a:spcAft>
              <a:buFont typeface="Arial"/>
              <a:buChar char="•"/>
            </a:pPr>
            <a:r>
              <a:rPr lang="en-US" b="1" dirty="0" smtClean="0">
                <a:latin typeface="Arial" pitchFamily="34" charset="0"/>
                <a:cs typeface="Arial" pitchFamily="34" charset="0"/>
              </a:rPr>
              <a:t>MFCC features plus their first and second derivatives are used (39 dimensions.).</a:t>
            </a:r>
          </a:p>
          <a:p>
            <a:pPr marL="166688" indent="-166688">
              <a:spcAft>
                <a:spcPts val="1200"/>
              </a:spcAft>
              <a:buFont typeface="Arial"/>
              <a:buChar char="•"/>
            </a:pPr>
            <a:r>
              <a:rPr lang="en-US" b="1" dirty="0" smtClean="0">
                <a:latin typeface="Arial" pitchFamily="34" charset="0"/>
                <a:cs typeface="Arial" pitchFamily="34" charset="0"/>
              </a:rPr>
              <a:t>State of the art parametric HMM/GMM </a:t>
            </a:r>
            <a:r>
              <a:rPr lang="en-US" b="1" dirty="0">
                <a:latin typeface="Arial" pitchFamily="34" charset="0"/>
                <a:cs typeface="Arial" pitchFamily="34" charset="0"/>
              </a:rPr>
              <a:t>used </a:t>
            </a:r>
            <a:r>
              <a:rPr lang="en-US" b="1" dirty="0" smtClean="0">
                <a:latin typeface="Arial" pitchFamily="34" charset="0"/>
                <a:cs typeface="Arial" pitchFamily="34" charset="0"/>
              </a:rPr>
              <a:t>for comparison</a:t>
            </a:r>
            <a:r>
              <a:rPr lang="en-US" b="1" dirty="0">
                <a:latin typeface="Arial" pitchFamily="34" charset="0"/>
                <a:cs typeface="Arial" pitchFamily="34" charset="0"/>
              </a:rPr>
              <a:t>.  </a:t>
            </a:r>
            <a:endParaRPr lang="en-US" b="1" dirty="0" smtClean="0">
              <a:latin typeface="Arial" pitchFamily="34" charset="0"/>
              <a:cs typeface="Arial" pitchFamily="34" charset="0"/>
            </a:endParaRPr>
          </a:p>
          <a:p>
            <a:pPr marL="166688" indent="-166688">
              <a:spcAft>
                <a:spcPts val="1200"/>
              </a:spcAft>
              <a:buFont typeface="Arial"/>
              <a:buChar char="•"/>
            </a:pPr>
            <a:r>
              <a:rPr lang="en-US" b="1" dirty="0" smtClean="0">
                <a:latin typeface="Arial" pitchFamily="34" charset="0"/>
                <a:cs typeface="Arial" pitchFamily="34" charset="0"/>
              </a:rPr>
              <a:t>Classification results show around 15% improvement.</a:t>
            </a:r>
          </a:p>
          <a:p>
            <a:pPr marL="166688" indent="-166688">
              <a:spcAft>
                <a:spcPts val="1200"/>
              </a:spcAft>
              <a:buFont typeface="Arial"/>
              <a:buChar char="•"/>
            </a:pPr>
            <a:endParaRPr lang="en-US" b="1" dirty="0" smtClean="0">
              <a:latin typeface="Arial" pitchFamily="34" charset="0"/>
              <a:cs typeface="Arial" pitchFamily="34" charset="0"/>
            </a:endParaRPr>
          </a:p>
          <a:p>
            <a:pPr marL="166688" indent="-166688">
              <a:spcAft>
                <a:spcPts val="1200"/>
              </a:spcAft>
              <a:buFont typeface="Arial"/>
              <a:buChar char="•"/>
            </a:pPr>
            <a:endParaRPr lang="en-US" b="1" dirty="0" smtClean="0">
              <a:latin typeface="Arial" pitchFamily="34" charset="0"/>
              <a:cs typeface="Arial" pitchFamily="34" charset="0"/>
            </a:endParaRPr>
          </a:p>
          <a:p>
            <a:pPr marL="166688" indent="-166688">
              <a:spcAft>
                <a:spcPts val="1200"/>
              </a:spcAft>
              <a:buFont typeface="Arial"/>
              <a:buChar char="•"/>
            </a:pPr>
            <a:endParaRPr lang="en-US" b="1" dirty="0">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036277193"/>
              </p:ext>
            </p:extLst>
          </p:nvPr>
        </p:nvGraphicFramePr>
        <p:xfrm>
          <a:off x="1487608" y="3411935"/>
          <a:ext cx="5854889" cy="2472945"/>
        </p:xfrm>
        <a:graphic>
          <a:graphicData uri="http://schemas.openxmlformats.org/drawingml/2006/table">
            <a:tbl>
              <a:tblPr firstRow="1" firstCol="1" bandRow="1">
                <a:tableStyleId>{5C22544A-7EE6-4342-B048-85BDC9FD1C3A}</a:tableStyleId>
              </a:tblPr>
              <a:tblGrid>
                <a:gridCol w="4466706"/>
                <a:gridCol w="1388183"/>
              </a:tblGrid>
              <a:tr h="1003465">
                <a:tc>
                  <a:txBody>
                    <a:bodyPr/>
                    <a:lstStyle/>
                    <a:p>
                      <a:pPr marL="0" marR="0" algn="ctr">
                        <a:spcBef>
                          <a:spcPts val="0"/>
                        </a:spcBef>
                        <a:spcAft>
                          <a:spcPts val="600"/>
                        </a:spcAft>
                      </a:pPr>
                      <a:r>
                        <a:rPr lang="en-US" sz="1800" dirty="0">
                          <a:effectLst/>
                        </a:rPr>
                        <a:t>  </a:t>
                      </a:r>
                      <a:r>
                        <a:rPr lang="en-US" sz="1800" cap="small" dirty="0">
                          <a:effectLst/>
                        </a:rPr>
                        <a:t>A Comparison of Classification Error Rates</a:t>
                      </a:r>
                      <a:endParaRPr lang="en-US" sz="1800" b="1" dirty="0">
                        <a:solidFill>
                          <a:srgbClr val="4F81BD"/>
                        </a:solidFill>
                        <a:effectLst/>
                        <a:latin typeface="Times New Roman"/>
                        <a:ea typeface="Times New Roman"/>
                      </a:endParaRPr>
                    </a:p>
                  </a:txBody>
                  <a:tcPr marL="182880" marR="182880" marT="100330" marB="1003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7370">
                <a:tc>
                  <a:txBody>
                    <a:bodyPr/>
                    <a:lstStyle/>
                    <a:p>
                      <a:pPr marL="0" marR="0" algn="ctr">
                        <a:spcBef>
                          <a:spcPts val="0"/>
                        </a:spcBef>
                        <a:spcAft>
                          <a:spcPts val="0"/>
                        </a:spcAft>
                      </a:pPr>
                      <a:r>
                        <a:rPr lang="en-US" sz="1800" dirty="0">
                          <a:effectLst/>
                        </a:rPr>
                        <a:t>Model</a:t>
                      </a:r>
                      <a:endParaRPr lang="en-US" sz="1800" dirty="0">
                        <a:effectLst/>
                        <a:latin typeface="Times New Roman"/>
                        <a:ea typeface="SimSu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effectLst/>
                        </a:rPr>
                        <a:t>Error Rate</a:t>
                      </a:r>
                      <a:endParaRPr lang="en-US" sz="1800" dirty="0">
                        <a:effectLst/>
                        <a:latin typeface="Times New Roman"/>
                        <a:ea typeface="SimSu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7370">
                <a:tc>
                  <a:txBody>
                    <a:bodyPr/>
                    <a:lstStyle/>
                    <a:p>
                      <a:pPr marL="0" marR="0" algn="just">
                        <a:spcBef>
                          <a:spcPts val="0"/>
                        </a:spcBef>
                        <a:spcAft>
                          <a:spcPts val="0"/>
                        </a:spcAft>
                      </a:pPr>
                      <a:r>
                        <a:rPr lang="en-US" sz="1800" dirty="0">
                          <a:effectLst/>
                        </a:rPr>
                        <a:t>HMM/GMM (10 components)</a:t>
                      </a:r>
                      <a:endParaRPr lang="en-US" sz="1800" dirty="0">
                        <a:effectLst/>
                        <a:latin typeface="Times New Roman"/>
                        <a:ea typeface="SimSu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a:effectLst/>
                        </a:rPr>
                        <a:t>27.8%</a:t>
                      </a:r>
                      <a:endParaRPr lang="en-US" sz="180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7370">
                <a:tc>
                  <a:txBody>
                    <a:bodyPr/>
                    <a:lstStyle/>
                    <a:p>
                      <a:pPr marL="0" marR="0" algn="just">
                        <a:spcBef>
                          <a:spcPts val="0"/>
                        </a:spcBef>
                        <a:spcAft>
                          <a:spcPts val="0"/>
                        </a:spcAft>
                      </a:pPr>
                      <a:r>
                        <a:rPr lang="en-US" sz="1800" dirty="0">
                          <a:effectLst/>
                        </a:rPr>
                        <a:t>LR-HDP-HMM/GMM (1 component)</a:t>
                      </a:r>
                      <a:endParaRPr lang="en-US" sz="1800" dirty="0">
                        <a:effectLst/>
                        <a:latin typeface="Times New Roman"/>
                        <a:ea typeface="SimSu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effectLst/>
                        </a:rPr>
                        <a:t>26.7%</a:t>
                      </a:r>
                      <a:endParaRPr lang="en-US" sz="1800" dirty="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7370">
                <a:tc>
                  <a:txBody>
                    <a:bodyPr/>
                    <a:lstStyle/>
                    <a:p>
                      <a:pPr marL="0" marR="0" algn="just">
                        <a:spcBef>
                          <a:spcPts val="0"/>
                        </a:spcBef>
                        <a:spcAft>
                          <a:spcPts val="0"/>
                        </a:spcAft>
                      </a:pPr>
                      <a:r>
                        <a:rPr lang="en-US" sz="1800" dirty="0">
                          <a:effectLst/>
                        </a:rPr>
                        <a:t>LR-HDP-HMM</a:t>
                      </a:r>
                      <a:endParaRPr lang="en-US" sz="1800" dirty="0">
                        <a:effectLst/>
                        <a:latin typeface="Times New Roman"/>
                        <a:ea typeface="SimSu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effectLst/>
                        </a:rPr>
                        <a:t>24.1%</a:t>
                      </a:r>
                      <a:endParaRPr lang="en-US" sz="1800" dirty="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7395260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endParaRPr lang="en-US" dirty="0" smtClean="0"/>
          </a:p>
          <a:p>
            <a:endParaRPr lang="en-US" dirty="0"/>
          </a:p>
        </p:txBody>
      </p:sp>
      <p:sp>
        <p:nvSpPr>
          <p:cNvPr id="3" name="Title 1"/>
          <p:cNvSpPr txBox="1">
            <a:spLocks/>
          </p:cNvSpPr>
          <p:nvPr/>
        </p:nvSpPr>
        <p:spPr>
          <a:xfrm>
            <a:off x="2272" y="3192"/>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Results – TIMIT classification</a:t>
            </a:r>
            <a:endParaRPr lang="en-US" dirty="0"/>
          </a:p>
        </p:txBody>
      </p:sp>
      <p:sp>
        <p:nvSpPr>
          <p:cNvPr id="4" name="TextBox 3"/>
          <p:cNvSpPr txBox="1"/>
          <p:nvPr/>
        </p:nvSpPr>
        <p:spPr>
          <a:xfrm>
            <a:off x="228605" y="456286"/>
            <a:ext cx="8640270" cy="369332"/>
          </a:xfrm>
          <a:prstGeom prst="rect">
            <a:avLst/>
          </a:prstGeom>
          <a:noFill/>
        </p:spPr>
        <p:txBody>
          <a:bodyPr wrap="square" lIns="0" tIns="0" rIns="0" bIns="0" rtlCol="0">
            <a:spAutoFit/>
          </a:bodyPr>
          <a:lstStyle/>
          <a:p>
            <a:pPr marL="293688" indent="-293688">
              <a:buFont typeface="Arial"/>
              <a:buChar char="•"/>
            </a:pPr>
            <a:endParaRPr lang="en-US" sz="2400" b="1" dirty="0" smtClean="0">
              <a:latin typeface="Arial" pitchFamily="34" charset="0"/>
              <a:cs typeface="Arial" pitchFamily="34" charset="0"/>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l="1529" r="3093" b="4226"/>
          <a:stretch/>
        </p:blipFill>
        <p:spPr>
          <a:xfrm>
            <a:off x="228600" y="2794000"/>
            <a:ext cx="8534400" cy="3708401"/>
          </a:xfrm>
          <a:prstGeom prst="rect">
            <a:avLst/>
          </a:prstGeom>
        </p:spPr>
      </p:pic>
      <p:sp>
        <p:nvSpPr>
          <p:cNvPr id="8" name="Rectangle 7"/>
          <p:cNvSpPr/>
          <p:nvPr/>
        </p:nvSpPr>
        <p:spPr>
          <a:xfrm>
            <a:off x="228600" y="610615"/>
            <a:ext cx="8686799" cy="2277547"/>
          </a:xfrm>
          <a:prstGeom prst="rect">
            <a:avLst/>
          </a:prstGeom>
        </p:spPr>
        <p:txBody>
          <a:bodyPr wrap="square" lIns="0" tIns="0" rIns="0" bIns="0">
            <a:spAutoFit/>
          </a:bodyPr>
          <a:lstStyle/>
          <a:p>
            <a:pPr marL="166688" indent="-166688">
              <a:spcAft>
                <a:spcPts val="1200"/>
              </a:spcAft>
              <a:buFont typeface="Arial"/>
              <a:buChar char="•"/>
            </a:pPr>
            <a:r>
              <a:rPr lang="en-US" b="1" dirty="0">
                <a:latin typeface="Arial" pitchFamily="34" charset="0"/>
                <a:cs typeface="Arial" pitchFamily="34" charset="0"/>
              </a:rPr>
              <a:t>An automatically derived model structure (without the first and last </a:t>
            </a:r>
            <a:r>
              <a:rPr lang="en-US" b="1" dirty="0" smtClean="0">
                <a:latin typeface="Arial" pitchFamily="34" charset="0"/>
                <a:cs typeface="Arial" pitchFamily="34" charset="0"/>
              </a:rPr>
              <a:t>non-emitting </a:t>
            </a:r>
            <a:r>
              <a:rPr lang="en-US" b="1" dirty="0">
                <a:latin typeface="Arial" pitchFamily="34" charset="0"/>
                <a:cs typeface="Arial" pitchFamily="34" charset="0"/>
              </a:rPr>
              <a:t>states) </a:t>
            </a:r>
            <a:r>
              <a:rPr lang="en-US" b="1" dirty="0" smtClean="0">
                <a:latin typeface="Arial" pitchFamily="34" charset="0"/>
                <a:cs typeface="Arial" pitchFamily="34" charset="0"/>
              </a:rPr>
              <a:t>for:</a:t>
            </a:r>
          </a:p>
          <a:p>
            <a:pPr marL="917575" indent="-463550">
              <a:spcAft>
                <a:spcPts val="1200"/>
              </a:spcAft>
              <a:buAutoNum type="alphaLcParenBoth"/>
            </a:pPr>
            <a:r>
              <a:rPr lang="en-US" b="1" dirty="0">
                <a:latin typeface="Arial" pitchFamily="34" charset="0"/>
                <a:cs typeface="Arial" pitchFamily="34" charset="0"/>
              </a:rPr>
              <a:t>/</a:t>
            </a:r>
            <a:r>
              <a:rPr lang="en-US" b="1" dirty="0" err="1">
                <a:latin typeface="Arial" pitchFamily="34" charset="0"/>
                <a:cs typeface="Arial" pitchFamily="34" charset="0"/>
              </a:rPr>
              <a:t>aa</a:t>
            </a:r>
            <a:r>
              <a:rPr lang="en-US" b="1" dirty="0">
                <a:latin typeface="Arial" pitchFamily="34" charset="0"/>
                <a:cs typeface="Arial" pitchFamily="34" charset="0"/>
              </a:rPr>
              <a:t>/ with 175 examples </a:t>
            </a:r>
          </a:p>
          <a:p>
            <a:pPr marL="917575" indent="-463550">
              <a:spcAft>
                <a:spcPts val="1200"/>
              </a:spcAft>
              <a:buAutoNum type="alphaLcParenBoth"/>
            </a:pPr>
            <a:r>
              <a:rPr lang="en-US" b="1" dirty="0">
                <a:latin typeface="Arial" pitchFamily="34" charset="0"/>
                <a:cs typeface="Arial" pitchFamily="34" charset="0"/>
              </a:rPr>
              <a:t>/</a:t>
            </a:r>
            <a:r>
              <a:rPr lang="en-US" b="1" dirty="0" err="1">
                <a:latin typeface="Arial" pitchFamily="34" charset="0"/>
                <a:cs typeface="Arial" pitchFamily="34" charset="0"/>
              </a:rPr>
              <a:t>sh</a:t>
            </a:r>
            <a:r>
              <a:rPr lang="en-US" b="1" dirty="0">
                <a:latin typeface="Arial" pitchFamily="34" charset="0"/>
                <a:cs typeface="Arial" pitchFamily="34" charset="0"/>
              </a:rPr>
              <a:t>/ with 100 examples</a:t>
            </a:r>
          </a:p>
          <a:p>
            <a:pPr marL="917575" indent="-463550">
              <a:spcAft>
                <a:spcPts val="1200"/>
              </a:spcAft>
              <a:buAutoNum type="alphaLcParenBoth"/>
            </a:pPr>
            <a:r>
              <a:rPr lang="en-US" b="1" dirty="0">
                <a:latin typeface="Arial" pitchFamily="34" charset="0"/>
                <a:cs typeface="Arial" pitchFamily="34" charset="0"/>
              </a:rPr>
              <a:t>/</a:t>
            </a:r>
            <a:r>
              <a:rPr lang="en-US" b="1" dirty="0" err="1">
                <a:latin typeface="Arial" pitchFamily="34" charset="0"/>
                <a:cs typeface="Arial" pitchFamily="34" charset="0"/>
              </a:rPr>
              <a:t>aa</a:t>
            </a:r>
            <a:r>
              <a:rPr lang="en-US" b="1" dirty="0">
                <a:latin typeface="Arial" pitchFamily="34" charset="0"/>
                <a:cs typeface="Arial" pitchFamily="34" charset="0"/>
              </a:rPr>
              <a:t>/ with 2256 examples</a:t>
            </a:r>
          </a:p>
          <a:p>
            <a:pPr marL="917575" indent="-463550">
              <a:spcAft>
                <a:spcPts val="1200"/>
              </a:spcAft>
              <a:buAutoNum type="alphaLcParenBoth"/>
            </a:pPr>
            <a:r>
              <a:rPr lang="en-US" b="1" dirty="0">
                <a:latin typeface="Arial" pitchFamily="34" charset="0"/>
                <a:cs typeface="Arial" pitchFamily="34" charset="0"/>
              </a:rPr>
              <a:t>/</a:t>
            </a:r>
            <a:r>
              <a:rPr lang="en-US" b="1" dirty="0" err="1">
                <a:latin typeface="Arial" pitchFamily="34" charset="0"/>
                <a:cs typeface="Arial" pitchFamily="34" charset="0"/>
              </a:rPr>
              <a:t>sh</a:t>
            </a:r>
            <a:r>
              <a:rPr lang="en-US" b="1" dirty="0">
                <a:latin typeface="Arial" pitchFamily="34" charset="0"/>
                <a:cs typeface="Arial" pitchFamily="34" charset="0"/>
              </a:rPr>
              <a:t>/ with 1317 examples using LR HDP-HMM </a:t>
            </a:r>
            <a:r>
              <a:rPr lang="en-US" b="1" dirty="0" smtClean="0">
                <a:latin typeface="Arial" pitchFamily="34" charset="0"/>
                <a:cs typeface="Arial" pitchFamily="34" charset="0"/>
              </a:rPr>
              <a:t>model</a:t>
            </a:r>
            <a:endParaRPr lang="en-US" b="1" dirty="0" smtClean="0">
              <a:latin typeface="Arial" pitchFamily="34" charset="0"/>
              <a:cs typeface="Arial" pitchFamily="34" charset="0"/>
            </a:endParaRPr>
          </a:p>
        </p:txBody>
      </p:sp>
    </p:spTree>
    <p:extLst>
      <p:ext uri="{BB962C8B-B14F-4D97-AF65-F5344CB8AC3E}">
        <p14:creationId xmlns:p14="http://schemas.microsoft.com/office/powerpoint/2010/main" val="378330845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endParaRPr lang="en-US" dirty="0" smtClean="0"/>
          </a:p>
          <a:p>
            <a:endParaRPr lang="en-US" dirty="0"/>
          </a:p>
        </p:txBody>
      </p:sp>
      <p:sp>
        <p:nvSpPr>
          <p:cNvPr id="3" name="Title 1"/>
          <p:cNvSpPr txBox="1">
            <a:spLocks/>
          </p:cNvSpPr>
          <p:nvPr/>
        </p:nvSpPr>
        <p:spPr>
          <a:xfrm>
            <a:off x="2272" y="3192"/>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Results – TIMIT classification</a:t>
            </a:r>
            <a:endParaRPr lang="en-US" dirty="0"/>
          </a:p>
        </p:txBody>
      </p:sp>
      <p:sp>
        <p:nvSpPr>
          <p:cNvPr id="4" name="TextBox 3"/>
          <p:cNvSpPr txBox="1"/>
          <p:nvPr/>
        </p:nvSpPr>
        <p:spPr>
          <a:xfrm>
            <a:off x="228605" y="456286"/>
            <a:ext cx="8640270" cy="369332"/>
          </a:xfrm>
          <a:prstGeom prst="rect">
            <a:avLst/>
          </a:prstGeom>
          <a:noFill/>
        </p:spPr>
        <p:txBody>
          <a:bodyPr wrap="square" lIns="0" tIns="0" rIns="0" bIns="0" rtlCol="0">
            <a:spAutoFit/>
          </a:bodyPr>
          <a:lstStyle/>
          <a:p>
            <a:pPr marL="293688" indent="-293688">
              <a:buFont typeface="Arial"/>
              <a:buChar char="•"/>
            </a:pPr>
            <a:endParaRPr lang="en-US" sz="2400" b="1" dirty="0" smtClean="0">
              <a:latin typeface="Arial" pitchFamily="34" charset="0"/>
              <a:cs typeface="Arial" pitchFamily="34" charset="0"/>
            </a:endParaRPr>
          </a:p>
        </p:txBody>
      </p:sp>
      <p:sp>
        <p:nvSpPr>
          <p:cNvPr id="8" name="Rectangle 7"/>
          <p:cNvSpPr/>
          <p:nvPr/>
        </p:nvSpPr>
        <p:spPr>
          <a:xfrm>
            <a:off x="228600" y="610615"/>
            <a:ext cx="8686799" cy="2277547"/>
          </a:xfrm>
          <a:prstGeom prst="rect">
            <a:avLst/>
          </a:prstGeom>
        </p:spPr>
        <p:txBody>
          <a:bodyPr wrap="square" lIns="0" tIns="0" rIns="0" bIns="0">
            <a:spAutoFit/>
          </a:bodyPr>
          <a:lstStyle/>
          <a:p>
            <a:pPr marL="166688" indent="-166688">
              <a:spcAft>
                <a:spcPts val="1200"/>
              </a:spcAft>
              <a:buFont typeface="Arial"/>
              <a:buChar char="•"/>
            </a:pPr>
            <a:r>
              <a:rPr lang="en-US" b="1" dirty="0">
                <a:latin typeface="Arial" pitchFamily="34" charset="0"/>
                <a:cs typeface="Arial" pitchFamily="34" charset="0"/>
              </a:rPr>
              <a:t>An automatically derived model structure (without the first and last </a:t>
            </a:r>
            <a:r>
              <a:rPr lang="en-US" b="1" dirty="0" smtClean="0">
                <a:latin typeface="Arial" pitchFamily="34" charset="0"/>
                <a:cs typeface="Arial" pitchFamily="34" charset="0"/>
              </a:rPr>
              <a:t>non-emitting </a:t>
            </a:r>
            <a:r>
              <a:rPr lang="en-US" b="1" dirty="0">
                <a:latin typeface="Arial" pitchFamily="34" charset="0"/>
                <a:cs typeface="Arial" pitchFamily="34" charset="0"/>
              </a:rPr>
              <a:t>states) </a:t>
            </a:r>
            <a:r>
              <a:rPr lang="en-US" b="1" dirty="0" smtClean="0">
                <a:latin typeface="Arial" pitchFamily="34" charset="0"/>
                <a:cs typeface="Arial" pitchFamily="34" charset="0"/>
              </a:rPr>
              <a:t>for:</a:t>
            </a:r>
          </a:p>
          <a:p>
            <a:pPr marL="917575" indent="-463550">
              <a:spcAft>
                <a:spcPts val="1200"/>
              </a:spcAft>
              <a:buAutoNum type="alphaLcParenBoth"/>
            </a:pPr>
            <a:r>
              <a:rPr lang="en-US" b="1" dirty="0">
                <a:latin typeface="Arial" pitchFamily="34" charset="0"/>
                <a:cs typeface="Arial" pitchFamily="34" charset="0"/>
              </a:rPr>
              <a:t>/</a:t>
            </a:r>
            <a:r>
              <a:rPr lang="en-US" b="1" dirty="0" err="1">
                <a:latin typeface="Arial" pitchFamily="34" charset="0"/>
                <a:cs typeface="Arial" pitchFamily="34" charset="0"/>
              </a:rPr>
              <a:t>aa</a:t>
            </a:r>
            <a:r>
              <a:rPr lang="en-US" b="1" dirty="0">
                <a:latin typeface="Arial" pitchFamily="34" charset="0"/>
                <a:cs typeface="Arial" pitchFamily="34" charset="0"/>
              </a:rPr>
              <a:t>/ with 175 examples </a:t>
            </a:r>
          </a:p>
          <a:p>
            <a:pPr marL="917575" indent="-463550">
              <a:spcAft>
                <a:spcPts val="1200"/>
              </a:spcAft>
              <a:buAutoNum type="alphaLcParenBoth"/>
            </a:pPr>
            <a:r>
              <a:rPr lang="en-US" b="1" dirty="0">
                <a:latin typeface="Arial" pitchFamily="34" charset="0"/>
                <a:cs typeface="Arial" pitchFamily="34" charset="0"/>
              </a:rPr>
              <a:t>/</a:t>
            </a:r>
            <a:r>
              <a:rPr lang="en-US" b="1" dirty="0" err="1">
                <a:latin typeface="Arial" pitchFamily="34" charset="0"/>
                <a:cs typeface="Arial" pitchFamily="34" charset="0"/>
              </a:rPr>
              <a:t>sh</a:t>
            </a:r>
            <a:r>
              <a:rPr lang="en-US" b="1" dirty="0">
                <a:latin typeface="Arial" pitchFamily="34" charset="0"/>
                <a:cs typeface="Arial" pitchFamily="34" charset="0"/>
              </a:rPr>
              <a:t>/ with 100 examples</a:t>
            </a:r>
          </a:p>
          <a:p>
            <a:pPr marL="917575" indent="-463550">
              <a:spcAft>
                <a:spcPts val="1200"/>
              </a:spcAft>
              <a:buAutoNum type="alphaLcParenBoth"/>
            </a:pPr>
            <a:r>
              <a:rPr lang="en-US" b="1" dirty="0">
                <a:latin typeface="Arial" pitchFamily="34" charset="0"/>
                <a:cs typeface="Arial" pitchFamily="34" charset="0"/>
              </a:rPr>
              <a:t>/</a:t>
            </a:r>
            <a:r>
              <a:rPr lang="en-US" b="1" dirty="0" err="1">
                <a:latin typeface="Arial" pitchFamily="34" charset="0"/>
                <a:cs typeface="Arial" pitchFamily="34" charset="0"/>
              </a:rPr>
              <a:t>aa</a:t>
            </a:r>
            <a:r>
              <a:rPr lang="en-US" b="1" dirty="0">
                <a:latin typeface="Arial" pitchFamily="34" charset="0"/>
                <a:cs typeface="Arial" pitchFamily="34" charset="0"/>
              </a:rPr>
              <a:t>/ with 2256 examples</a:t>
            </a:r>
          </a:p>
          <a:p>
            <a:pPr marL="917575" indent="-463550">
              <a:spcAft>
                <a:spcPts val="1200"/>
              </a:spcAft>
              <a:buAutoNum type="alphaLcParenBoth"/>
            </a:pPr>
            <a:r>
              <a:rPr lang="en-US" b="1" dirty="0">
                <a:latin typeface="Arial" pitchFamily="34" charset="0"/>
                <a:cs typeface="Arial" pitchFamily="34" charset="0"/>
              </a:rPr>
              <a:t>/</a:t>
            </a:r>
            <a:r>
              <a:rPr lang="en-US" b="1" dirty="0" err="1">
                <a:latin typeface="Arial" pitchFamily="34" charset="0"/>
                <a:cs typeface="Arial" pitchFamily="34" charset="0"/>
              </a:rPr>
              <a:t>sh</a:t>
            </a:r>
            <a:r>
              <a:rPr lang="en-US" b="1" dirty="0">
                <a:latin typeface="Arial" pitchFamily="34" charset="0"/>
                <a:cs typeface="Arial" pitchFamily="34" charset="0"/>
              </a:rPr>
              <a:t>/ with 1317 examples using LR HDP-HMM </a:t>
            </a:r>
            <a:r>
              <a:rPr lang="en-US" b="1" dirty="0" smtClean="0">
                <a:latin typeface="Arial" pitchFamily="34" charset="0"/>
                <a:cs typeface="Arial" pitchFamily="34" charset="0"/>
              </a:rPr>
              <a:t>model</a:t>
            </a:r>
            <a:endParaRPr lang="en-US" b="1" dirty="0" smtClean="0">
              <a:latin typeface="Arial" pitchFamily="34" charset="0"/>
              <a:cs typeface="Arial" pitchFamily="34" charset="0"/>
            </a:endParaRPr>
          </a:p>
        </p:txBody>
      </p:sp>
      <p:pic>
        <p:nvPicPr>
          <p:cNvPr id="6" name="Picture 5" descr="Screen Shot 2014-03-16 at 10.39.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5200" y="825617"/>
            <a:ext cx="5257800" cy="2867891"/>
          </a:xfrm>
          <a:prstGeom prst="rect">
            <a:avLst/>
          </a:prstGeom>
        </p:spPr>
      </p:pic>
      <p:pic>
        <p:nvPicPr>
          <p:cNvPr id="7" name="Picture 6" descr="Screen Shot 2014-03-16 at 10.39.1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6100" y="3639978"/>
            <a:ext cx="5842000" cy="2671922"/>
          </a:xfrm>
          <a:prstGeom prst="rect">
            <a:avLst/>
          </a:prstGeom>
        </p:spPr>
      </p:pic>
    </p:spTree>
    <p:extLst>
      <p:ext uri="{BB962C8B-B14F-4D97-AF65-F5344CB8AC3E}">
        <p14:creationId xmlns:p14="http://schemas.microsoft.com/office/powerpoint/2010/main" val="366191321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pPr>
              <a:spcAft>
                <a:spcPts val="1200"/>
              </a:spcAft>
            </a:pPr>
            <a:r>
              <a:rPr lang="en-US" dirty="0" smtClean="0"/>
              <a:t>Summary</a:t>
            </a:r>
            <a:endParaRPr lang="en-US" dirty="0"/>
          </a:p>
        </p:txBody>
      </p:sp>
      <p:sp>
        <p:nvSpPr>
          <p:cNvPr id="3" name="TextBox 2"/>
          <p:cNvSpPr txBox="1"/>
          <p:nvPr/>
        </p:nvSpPr>
        <p:spPr>
          <a:xfrm>
            <a:off x="182255" y="633710"/>
            <a:ext cx="8640270" cy="5632311"/>
          </a:xfrm>
          <a:prstGeom prst="rect">
            <a:avLst/>
          </a:prstGeom>
          <a:noFill/>
        </p:spPr>
        <p:txBody>
          <a:bodyPr wrap="square" lIns="0" tIns="0" rIns="0" bIns="0" rtlCol="0">
            <a:spAutoFit/>
          </a:bodyPr>
          <a:lstStyle/>
          <a:p>
            <a:pPr marL="228600" lvl="1" indent="-228600">
              <a:spcAft>
                <a:spcPts val="600"/>
              </a:spcAft>
              <a:buFont typeface="Arial"/>
              <a:buChar char="•"/>
            </a:pPr>
            <a:r>
              <a:rPr lang="en-US" b="1" dirty="0" smtClean="0">
                <a:latin typeface="Arial" pitchFamily="34" charset="0"/>
                <a:cs typeface="Arial" pitchFamily="34" charset="0"/>
              </a:rPr>
              <a:t>Summarize your performance results:</a:t>
            </a:r>
          </a:p>
          <a:p>
            <a:pPr lvl="1" indent="-228600">
              <a:spcAft>
                <a:spcPts val="600"/>
              </a:spcAft>
              <a:buFont typeface="Wingdings" charset="2"/>
              <a:buChar char="§"/>
            </a:pPr>
            <a:r>
              <a:rPr lang="en-US" b="1" dirty="0">
                <a:latin typeface="Arial" pitchFamily="34" charset="0"/>
                <a:cs typeface="Arial" pitchFamily="34" charset="0"/>
              </a:rPr>
              <a:t>Showing that </a:t>
            </a:r>
            <a:r>
              <a:rPr lang="en-US" b="1" dirty="0" smtClean="0">
                <a:latin typeface="Arial" pitchFamily="34" charset="0"/>
                <a:cs typeface="Arial" pitchFamily="34" charset="0"/>
              </a:rPr>
              <a:t>HDPM </a:t>
            </a:r>
            <a:r>
              <a:rPr lang="en-US" b="1" dirty="0">
                <a:latin typeface="Arial" pitchFamily="34" charset="0"/>
                <a:cs typeface="Arial" pitchFamily="34" charset="0"/>
              </a:rPr>
              <a:t>emissions can replace DPM emissions in most applications (for both LR and ergodic models) without losing performance while the scalability of model improves significantly.</a:t>
            </a:r>
          </a:p>
          <a:p>
            <a:pPr lvl="1" indent="-228600">
              <a:spcAft>
                <a:spcPts val="600"/>
              </a:spcAft>
              <a:buFont typeface="Wingdings" charset="2"/>
              <a:buChar char="§"/>
            </a:pPr>
            <a:r>
              <a:rPr lang="en-US" b="1" dirty="0">
                <a:latin typeface="Arial" pitchFamily="34" charset="0"/>
                <a:cs typeface="Arial" pitchFamily="34" charset="0"/>
              </a:rPr>
              <a:t>We have also shown that LR HDP-HMM models can learn multi modality in data. For example, for a single phoneme, LR HDP-HMM can learn parallel paths corresponding to different type of speakers while at the same time we can share the data among states  if HDPM emissions are </a:t>
            </a:r>
            <a:r>
              <a:rPr lang="en-US" b="1" dirty="0" smtClean="0">
                <a:latin typeface="Arial" pitchFamily="34" charset="0"/>
                <a:cs typeface="Arial" pitchFamily="34" charset="0"/>
              </a:rPr>
              <a:t>used.</a:t>
            </a:r>
          </a:p>
          <a:p>
            <a:pPr marL="228600" lvl="1" indent="-228600">
              <a:spcAft>
                <a:spcPts val="600"/>
              </a:spcAft>
              <a:buFont typeface="Arial"/>
              <a:buChar char="•"/>
            </a:pPr>
            <a:r>
              <a:rPr lang="en-US" b="1" dirty="0" smtClean="0">
                <a:latin typeface="Arial" pitchFamily="34" charset="0"/>
                <a:cs typeface="Arial" pitchFamily="34" charset="0"/>
              </a:rPr>
              <a:t>Three theoretical contributions:</a:t>
            </a:r>
          </a:p>
          <a:p>
            <a:pPr lvl="1" indent="-228600">
              <a:spcAft>
                <a:spcPts val="1200"/>
              </a:spcAft>
              <a:buFont typeface="Wingdings" charset="2"/>
              <a:buChar char="§"/>
            </a:pPr>
            <a:r>
              <a:rPr lang="en-US" b="1" dirty="0" smtClean="0">
                <a:latin typeface="Arial" pitchFamily="34" charset="0"/>
                <a:cs typeface="Arial" pitchFamily="34" charset="0"/>
              </a:rPr>
              <a:t>A left</a:t>
            </a:r>
            <a:r>
              <a:rPr lang="en-US" b="1" dirty="0">
                <a:latin typeface="Arial" pitchFamily="34" charset="0"/>
                <a:cs typeface="Arial" pitchFamily="34" charset="0"/>
              </a:rPr>
              <a:t>-to-right </a:t>
            </a:r>
            <a:r>
              <a:rPr lang="en-US" b="1" dirty="0" smtClean="0">
                <a:latin typeface="Arial" pitchFamily="34" charset="0"/>
                <a:cs typeface="Arial" pitchFamily="34" charset="0"/>
              </a:rPr>
              <a:t>HDP-HMM model.</a:t>
            </a:r>
          </a:p>
          <a:p>
            <a:pPr lvl="1" indent="-228600">
              <a:spcAft>
                <a:spcPts val="1200"/>
              </a:spcAft>
              <a:buFont typeface="Wingdings" charset="2"/>
              <a:buChar char="§"/>
            </a:pPr>
            <a:r>
              <a:rPr lang="en-US" b="1" dirty="0" smtClean="0">
                <a:latin typeface="Arial" pitchFamily="34" charset="0"/>
                <a:cs typeface="Arial" pitchFamily="34" charset="0"/>
              </a:rPr>
              <a:t>Introducing HDP emissions to HDP-HMM model.</a:t>
            </a:r>
          </a:p>
          <a:p>
            <a:pPr lvl="1" indent="-228600">
              <a:spcAft>
                <a:spcPts val="1200"/>
              </a:spcAft>
              <a:buFont typeface="Wingdings" charset="2"/>
              <a:buChar char="§"/>
            </a:pPr>
            <a:r>
              <a:rPr lang="en-US" b="1" dirty="0" smtClean="0">
                <a:latin typeface="Arial" pitchFamily="34" charset="0"/>
                <a:cs typeface="Arial" pitchFamily="34" charset="0"/>
              </a:rPr>
              <a:t>Introducing non-emitting states to the model.</a:t>
            </a:r>
          </a:p>
          <a:p>
            <a:pPr marL="285750" lvl="1" indent="-285750">
              <a:spcAft>
                <a:spcPts val="1200"/>
              </a:spcAft>
              <a:buFont typeface="Arial"/>
              <a:buChar char="•"/>
            </a:pPr>
            <a:r>
              <a:rPr lang="en-US" b="1" dirty="0" smtClean="0">
                <a:latin typeface="Arial" pitchFamily="34" charset="0"/>
                <a:cs typeface="Arial" pitchFamily="34" charset="0"/>
              </a:rPr>
              <a:t>Comparing to EM algorithm the Inference algorithm for HDP-HMM models is computationally too expensive. One of the future directions is to investigate approaches based on </a:t>
            </a:r>
            <a:r>
              <a:rPr lang="en-US" b="1" dirty="0" err="1" smtClean="0">
                <a:latin typeface="Arial" pitchFamily="34" charset="0"/>
                <a:cs typeface="Arial" pitchFamily="34" charset="0"/>
              </a:rPr>
              <a:t>Variational</a:t>
            </a:r>
            <a:r>
              <a:rPr lang="en-US" b="1" dirty="0" smtClean="0">
                <a:latin typeface="Arial" pitchFamily="34" charset="0"/>
                <a:cs typeface="Arial" pitchFamily="34" charset="0"/>
              </a:rPr>
              <a:t> Inference for these models. </a:t>
            </a:r>
          </a:p>
          <a:p>
            <a:pPr marL="285750" lvl="1" indent="-285750">
              <a:spcAft>
                <a:spcPts val="1200"/>
              </a:spcAft>
              <a:buFont typeface="Arial"/>
              <a:buChar char="•"/>
            </a:pPr>
            <a:r>
              <a:rPr lang="en-US" b="1" dirty="0" smtClean="0">
                <a:latin typeface="Arial" pitchFamily="34" charset="0"/>
                <a:cs typeface="Arial" pitchFamily="34" charset="0"/>
              </a:rPr>
              <a:t>Another direction is to add level of hierarchy to the model to share data among several HDP-HMM models.</a:t>
            </a:r>
          </a:p>
        </p:txBody>
      </p:sp>
    </p:spTree>
    <p:extLst>
      <p:ext uri="{BB962C8B-B14F-4D97-AF65-F5344CB8AC3E}">
        <p14:creationId xmlns:p14="http://schemas.microsoft.com/office/powerpoint/2010/main" val="31282680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References</a:t>
            </a:r>
            <a:endParaRPr lang="en-US" dirty="0"/>
          </a:p>
        </p:txBody>
      </p:sp>
      <p:sp>
        <p:nvSpPr>
          <p:cNvPr id="3" name="Rectangle 109"/>
          <p:cNvSpPr txBox="1">
            <a:spLocks noChangeArrowheads="1"/>
          </p:cNvSpPr>
          <p:nvPr/>
        </p:nvSpPr>
        <p:spPr>
          <a:xfrm>
            <a:off x="190939" y="638628"/>
            <a:ext cx="8694738" cy="5844721"/>
          </a:xfrm>
          <a:prstGeom prst="rect">
            <a:avLst/>
          </a:prstGeom>
          <a:noFill/>
          <a:ln/>
        </p:spPr>
        <p:txBody>
          <a:bodyPr lIns="0" tIns="0" rIns="0" bIns="0"/>
          <a:lstStyle/>
          <a:p>
            <a:pPr marL="342900" indent="-342900">
              <a:spcAft>
                <a:spcPts val="300"/>
              </a:spcAft>
              <a:buFont typeface="+mj-lt"/>
              <a:buAutoNum type="arabicPeriod"/>
            </a:pPr>
            <a:r>
              <a:rPr lang="en-US" sz="1400" b="1" dirty="0" err="1" smtClean="0">
                <a:latin typeface="Arial" pitchFamily="34" charset="0"/>
                <a:cs typeface="Arial" pitchFamily="34" charset="0"/>
              </a:rPr>
              <a:t>Bourlard</a:t>
            </a:r>
            <a:r>
              <a:rPr lang="en-US" sz="1400" b="1" dirty="0">
                <a:latin typeface="Arial" pitchFamily="34" charset="0"/>
                <a:cs typeface="Arial" pitchFamily="34" charset="0"/>
              </a:rPr>
              <a:t>, H., &amp; Morgan, N. (1993). </a:t>
            </a:r>
            <a:r>
              <a:rPr lang="en-US" sz="1400" b="1" i="1" dirty="0">
                <a:latin typeface="Arial" pitchFamily="34" charset="0"/>
                <a:cs typeface="Arial" pitchFamily="34" charset="0"/>
              </a:rPr>
              <a:t>Connectionist Speech Recognition A Hybrid Approach</a:t>
            </a:r>
            <a:r>
              <a:rPr lang="en-US" sz="1400" b="1" dirty="0">
                <a:latin typeface="Arial" pitchFamily="34" charset="0"/>
                <a:cs typeface="Arial" pitchFamily="34" charset="0"/>
              </a:rPr>
              <a:t>. Springer.</a:t>
            </a:r>
          </a:p>
          <a:p>
            <a:pPr marL="342900" indent="-342900">
              <a:spcAft>
                <a:spcPts val="300"/>
              </a:spcAft>
              <a:buFont typeface="+mj-lt"/>
              <a:buAutoNum type="arabicPeriod"/>
            </a:pPr>
            <a:r>
              <a:rPr lang="en-US" sz="1400" b="1" dirty="0" smtClean="0">
                <a:latin typeface="Arial" pitchFamily="34" charset="0"/>
                <a:cs typeface="Arial" pitchFamily="34" charset="0"/>
              </a:rPr>
              <a:t>Fox</a:t>
            </a:r>
            <a:r>
              <a:rPr lang="en-US" sz="1400" b="1" dirty="0">
                <a:latin typeface="Arial" pitchFamily="34" charset="0"/>
                <a:cs typeface="Arial" pitchFamily="34" charset="0"/>
              </a:rPr>
              <a:t>, E., </a:t>
            </a:r>
            <a:r>
              <a:rPr lang="en-US" sz="1400" b="1" dirty="0" err="1">
                <a:latin typeface="Arial" pitchFamily="34" charset="0"/>
                <a:cs typeface="Arial" pitchFamily="34" charset="0"/>
              </a:rPr>
              <a:t>Sudderth</a:t>
            </a:r>
            <a:r>
              <a:rPr lang="en-US" sz="1400" b="1" dirty="0">
                <a:latin typeface="Arial" pitchFamily="34" charset="0"/>
                <a:cs typeface="Arial" pitchFamily="34" charset="0"/>
              </a:rPr>
              <a:t>, E., Jordan, M., &amp; </a:t>
            </a:r>
            <a:r>
              <a:rPr lang="en-US" sz="1400" b="1" dirty="0" err="1">
                <a:latin typeface="Arial" pitchFamily="34" charset="0"/>
                <a:cs typeface="Arial" pitchFamily="34" charset="0"/>
              </a:rPr>
              <a:t>Willsky</a:t>
            </a:r>
            <a:r>
              <a:rPr lang="en-US" sz="1400" b="1" dirty="0">
                <a:latin typeface="Arial" pitchFamily="34" charset="0"/>
                <a:cs typeface="Arial" pitchFamily="34" charset="0"/>
              </a:rPr>
              <a:t>, A. (2011). A Sticky HDP-HMM with Application to Speaker Diarization. </a:t>
            </a:r>
            <a:r>
              <a:rPr lang="en-US" sz="1400" b="1" i="1" dirty="0">
                <a:latin typeface="Arial" pitchFamily="34" charset="0"/>
                <a:cs typeface="Arial" pitchFamily="34" charset="0"/>
              </a:rPr>
              <a:t>The </a:t>
            </a:r>
            <a:r>
              <a:rPr lang="en-US" sz="1400" b="1" i="1" dirty="0" err="1">
                <a:latin typeface="Arial" pitchFamily="34" charset="0"/>
                <a:cs typeface="Arial" pitchFamily="34" charset="0"/>
              </a:rPr>
              <a:t>Annalas</a:t>
            </a:r>
            <a:r>
              <a:rPr lang="en-US" sz="1400" b="1" i="1" dirty="0">
                <a:latin typeface="Arial" pitchFamily="34" charset="0"/>
                <a:cs typeface="Arial" pitchFamily="34" charset="0"/>
              </a:rPr>
              <a:t> of Applied Statistics</a:t>
            </a:r>
            <a:r>
              <a:rPr lang="en-US" sz="1400" b="1" dirty="0">
                <a:latin typeface="Arial" pitchFamily="34" charset="0"/>
                <a:cs typeface="Arial" pitchFamily="34" charset="0"/>
              </a:rPr>
              <a:t>, 5(2A), 1020–1056. </a:t>
            </a:r>
          </a:p>
          <a:p>
            <a:pPr marL="342900" indent="-342900">
              <a:spcAft>
                <a:spcPts val="300"/>
              </a:spcAft>
              <a:buFont typeface="+mj-lt"/>
              <a:buAutoNum type="arabicPeriod"/>
            </a:pPr>
            <a:r>
              <a:rPr lang="en-US" sz="1400" b="1" dirty="0" err="1" smtClean="0">
                <a:latin typeface="Arial" pitchFamily="34" charset="0"/>
                <a:cs typeface="Arial" pitchFamily="34" charset="0"/>
              </a:rPr>
              <a:t>Harati</a:t>
            </a:r>
            <a:r>
              <a:rPr lang="en-US" sz="1400" b="1" dirty="0">
                <a:latin typeface="Arial" pitchFamily="34" charset="0"/>
                <a:cs typeface="Arial" pitchFamily="34" charset="0"/>
              </a:rPr>
              <a:t>, A., </a:t>
            </a:r>
            <a:r>
              <a:rPr lang="en-US" sz="1400" b="1" dirty="0" err="1">
                <a:latin typeface="Arial" pitchFamily="34" charset="0"/>
                <a:cs typeface="Arial" pitchFamily="34" charset="0"/>
              </a:rPr>
              <a:t>Picone</a:t>
            </a:r>
            <a:r>
              <a:rPr lang="en-US" sz="1400" b="1" dirty="0">
                <a:latin typeface="Arial" pitchFamily="34" charset="0"/>
                <a:cs typeface="Arial" pitchFamily="34" charset="0"/>
              </a:rPr>
              <a:t>, J., &amp; </a:t>
            </a:r>
            <a:r>
              <a:rPr lang="en-US" sz="1400" b="1" dirty="0" err="1">
                <a:latin typeface="Arial" pitchFamily="34" charset="0"/>
                <a:cs typeface="Arial" pitchFamily="34" charset="0"/>
              </a:rPr>
              <a:t>Sobel</a:t>
            </a:r>
            <a:r>
              <a:rPr lang="en-US" sz="1400" b="1" dirty="0">
                <a:latin typeface="Arial" pitchFamily="34" charset="0"/>
                <a:cs typeface="Arial" pitchFamily="34" charset="0"/>
              </a:rPr>
              <a:t>, M. (2012). Applications of Dirichlet Process Mixtures to Speaker Adaptation. </a:t>
            </a:r>
            <a:r>
              <a:rPr lang="en-US" sz="1400" b="1" i="1" dirty="0">
                <a:latin typeface="Arial" pitchFamily="34" charset="0"/>
                <a:cs typeface="Arial" pitchFamily="34" charset="0"/>
              </a:rPr>
              <a:t>Proceedings of the IEEE International Conference on Acoustics, Speech and Signal Processing</a:t>
            </a:r>
            <a:r>
              <a:rPr lang="en-US" sz="1400" b="1" dirty="0">
                <a:latin typeface="Arial" pitchFamily="34" charset="0"/>
                <a:cs typeface="Arial" pitchFamily="34" charset="0"/>
              </a:rPr>
              <a:t> (pp. 4321–4324). Kyoto, Japan. </a:t>
            </a:r>
          </a:p>
          <a:p>
            <a:pPr marL="342900" indent="-342900">
              <a:spcAft>
                <a:spcPts val="300"/>
              </a:spcAft>
              <a:buFont typeface="+mj-lt"/>
              <a:buAutoNum type="arabicPeriod"/>
            </a:pPr>
            <a:r>
              <a:rPr lang="en-US" sz="1400" b="1" dirty="0" err="1">
                <a:latin typeface="Arial" pitchFamily="34" charset="0"/>
                <a:cs typeface="Arial" pitchFamily="34" charset="0"/>
              </a:rPr>
              <a:t>Harati</a:t>
            </a:r>
            <a:r>
              <a:rPr lang="en-US" sz="1400" b="1" dirty="0">
                <a:latin typeface="Arial" pitchFamily="34" charset="0"/>
                <a:cs typeface="Arial" pitchFamily="34" charset="0"/>
              </a:rPr>
              <a:t>, A., </a:t>
            </a:r>
            <a:r>
              <a:rPr lang="en-US" sz="1400" b="1" dirty="0" err="1">
                <a:latin typeface="Arial" pitchFamily="34" charset="0"/>
                <a:cs typeface="Arial" pitchFamily="34" charset="0"/>
              </a:rPr>
              <a:t>Picone</a:t>
            </a:r>
            <a:r>
              <a:rPr lang="en-US" sz="1400" b="1" dirty="0">
                <a:latin typeface="Arial" pitchFamily="34" charset="0"/>
                <a:cs typeface="Arial" pitchFamily="34" charset="0"/>
              </a:rPr>
              <a:t>, J., &amp; </a:t>
            </a:r>
            <a:r>
              <a:rPr lang="en-US" sz="1400" b="1" dirty="0" err="1">
                <a:latin typeface="Arial" pitchFamily="34" charset="0"/>
                <a:cs typeface="Arial" pitchFamily="34" charset="0"/>
              </a:rPr>
              <a:t>Sobel</a:t>
            </a:r>
            <a:r>
              <a:rPr lang="en-US" sz="1400" b="1" dirty="0">
                <a:latin typeface="Arial" pitchFamily="34" charset="0"/>
                <a:cs typeface="Arial" pitchFamily="34" charset="0"/>
              </a:rPr>
              <a:t>, M. (2013). Speech Segmentation Using Hierarchical Dirichlet Processes. </a:t>
            </a:r>
            <a:r>
              <a:rPr lang="en-US" sz="1400" b="1" i="1" dirty="0">
                <a:latin typeface="Arial" pitchFamily="34" charset="0"/>
                <a:cs typeface="Arial" pitchFamily="34" charset="0"/>
              </a:rPr>
              <a:t>Proceedings of the IEEE International Conference on Acoustics, Speech and Signal Processing</a:t>
            </a:r>
            <a:r>
              <a:rPr lang="en-US" sz="1400" b="1" dirty="0">
                <a:latin typeface="Arial" pitchFamily="34" charset="0"/>
                <a:cs typeface="Arial" pitchFamily="34" charset="0"/>
              </a:rPr>
              <a:t> (p. TBD). Vancouver, Canada. </a:t>
            </a:r>
          </a:p>
          <a:p>
            <a:pPr marL="342900" indent="-342900">
              <a:spcAft>
                <a:spcPts val="300"/>
              </a:spcAft>
              <a:buFont typeface="+mj-lt"/>
              <a:buAutoNum type="arabicPeriod"/>
            </a:pPr>
            <a:r>
              <a:rPr lang="en-US" sz="1400" b="1" dirty="0" err="1" smtClean="0">
                <a:latin typeface="Arial" pitchFamily="34" charset="0"/>
                <a:cs typeface="Arial" pitchFamily="34" charset="0"/>
              </a:rPr>
              <a:t>Lefèvre</a:t>
            </a:r>
            <a:r>
              <a:rPr lang="en-US" sz="1400" b="1" dirty="0">
                <a:latin typeface="Arial" pitchFamily="34" charset="0"/>
                <a:cs typeface="Arial" pitchFamily="34" charset="0"/>
              </a:rPr>
              <a:t>, F. (</a:t>
            </a:r>
            <a:r>
              <a:rPr lang="en-US" sz="1400" b="1" dirty="0" err="1">
                <a:latin typeface="Arial" pitchFamily="34" charset="0"/>
                <a:cs typeface="Arial" pitchFamily="34" charset="0"/>
              </a:rPr>
              <a:t>n.d.</a:t>
            </a:r>
            <a:r>
              <a:rPr lang="en-US" sz="1400" b="1" dirty="0">
                <a:latin typeface="Arial" pitchFamily="34" charset="0"/>
                <a:cs typeface="Arial" pitchFamily="34" charset="0"/>
              </a:rPr>
              <a:t>). Non-parametric probability estimation for HMM-based automatic speech recognition. </a:t>
            </a:r>
            <a:r>
              <a:rPr lang="en-US" sz="1400" b="1" i="1" dirty="0">
                <a:latin typeface="Arial" pitchFamily="34" charset="0"/>
                <a:cs typeface="Arial" pitchFamily="34" charset="0"/>
              </a:rPr>
              <a:t>Computer Speech &amp; Language</a:t>
            </a:r>
            <a:r>
              <a:rPr lang="en-US" sz="1400" b="1" dirty="0">
                <a:latin typeface="Arial" pitchFamily="34" charset="0"/>
                <a:cs typeface="Arial" pitchFamily="34" charset="0"/>
              </a:rPr>
              <a:t>, 17(2-3), 113–136. </a:t>
            </a:r>
          </a:p>
          <a:p>
            <a:pPr marL="342900" indent="-342900">
              <a:spcAft>
                <a:spcPts val="300"/>
              </a:spcAft>
              <a:buFont typeface="+mj-lt"/>
              <a:buAutoNum type="arabicPeriod"/>
            </a:pPr>
            <a:r>
              <a:rPr lang="en-US" sz="1400" b="1" dirty="0" err="1">
                <a:latin typeface="Arial" pitchFamily="34" charset="0"/>
                <a:cs typeface="Arial" pitchFamily="34" charset="0"/>
              </a:rPr>
              <a:t>Rabiner</a:t>
            </a:r>
            <a:r>
              <a:rPr lang="en-US" sz="1400" b="1" dirty="0">
                <a:latin typeface="Arial" pitchFamily="34" charset="0"/>
                <a:cs typeface="Arial" pitchFamily="34" charset="0"/>
              </a:rPr>
              <a:t>, L. (1989). A Tutorial on Hidden Markov Models and Selected Applications in Speech Recognition. </a:t>
            </a:r>
            <a:r>
              <a:rPr lang="en-US" sz="1400" b="1" i="1" dirty="0">
                <a:latin typeface="Arial" pitchFamily="34" charset="0"/>
                <a:cs typeface="Arial" pitchFamily="34" charset="0"/>
              </a:rPr>
              <a:t>Proceedings of the IEEE</a:t>
            </a:r>
            <a:r>
              <a:rPr lang="en-US" sz="1400" b="1" dirty="0">
                <a:latin typeface="Arial" pitchFamily="34" charset="0"/>
                <a:cs typeface="Arial" pitchFamily="34" charset="0"/>
              </a:rPr>
              <a:t>, 77(2), 879–</a:t>
            </a:r>
            <a:r>
              <a:rPr lang="en-US" sz="1400" b="1" dirty="0" smtClean="0">
                <a:latin typeface="Arial" pitchFamily="34" charset="0"/>
                <a:cs typeface="Arial" pitchFamily="34" charset="0"/>
              </a:rPr>
              <a:t>893.</a:t>
            </a:r>
            <a:endParaRPr lang="en-US" sz="1400" b="1" dirty="0">
              <a:latin typeface="Arial" pitchFamily="34" charset="0"/>
              <a:cs typeface="Arial" pitchFamily="34" charset="0"/>
            </a:endParaRPr>
          </a:p>
          <a:p>
            <a:pPr marL="342900" indent="-342900">
              <a:spcAft>
                <a:spcPts val="300"/>
              </a:spcAft>
              <a:buFont typeface="+mj-lt"/>
              <a:buAutoNum type="arabicPeriod"/>
            </a:pPr>
            <a:r>
              <a:rPr lang="en-US" sz="1400" b="1" dirty="0" err="1">
                <a:latin typeface="Arial" pitchFamily="34" charset="0"/>
                <a:cs typeface="Arial" pitchFamily="34" charset="0"/>
              </a:rPr>
              <a:t>Sethuraman</a:t>
            </a:r>
            <a:r>
              <a:rPr lang="en-US" sz="1400" b="1" dirty="0">
                <a:latin typeface="Arial" pitchFamily="34" charset="0"/>
                <a:cs typeface="Arial" pitchFamily="34" charset="0"/>
              </a:rPr>
              <a:t>, J. (1994). A constructive definition of Dirichlet priors. </a:t>
            </a:r>
            <a:r>
              <a:rPr lang="en-US" sz="1400" b="1" i="1" dirty="0" err="1">
                <a:latin typeface="Arial" pitchFamily="34" charset="0"/>
                <a:cs typeface="Arial" pitchFamily="34" charset="0"/>
              </a:rPr>
              <a:t>Statistica</a:t>
            </a:r>
            <a:r>
              <a:rPr lang="en-US" sz="1400" b="1" i="1" dirty="0">
                <a:latin typeface="Arial" pitchFamily="34" charset="0"/>
                <a:cs typeface="Arial" pitchFamily="34" charset="0"/>
              </a:rPr>
              <a:t> </a:t>
            </a:r>
            <a:r>
              <a:rPr lang="en-US" sz="1400" b="1" i="1" dirty="0" err="1">
                <a:latin typeface="Arial" pitchFamily="34" charset="0"/>
                <a:cs typeface="Arial" pitchFamily="34" charset="0"/>
              </a:rPr>
              <a:t>Sinica</a:t>
            </a:r>
            <a:r>
              <a:rPr lang="en-US" sz="1400" b="1" dirty="0">
                <a:latin typeface="Arial" pitchFamily="34" charset="0"/>
                <a:cs typeface="Arial" pitchFamily="34" charset="0"/>
              </a:rPr>
              <a:t>, 639–650. </a:t>
            </a:r>
          </a:p>
          <a:p>
            <a:pPr marL="342900" indent="-342900">
              <a:spcAft>
                <a:spcPts val="300"/>
              </a:spcAft>
              <a:buFont typeface="+mj-lt"/>
              <a:buAutoNum type="arabicPeriod"/>
            </a:pPr>
            <a:r>
              <a:rPr lang="en-US" sz="1400" b="1" dirty="0">
                <a:latin typeface="Arial" pitchFamily="34" charset="0"/>
                <a:cs typeface="Arial" pitchFamily="34" charset="0"/>
              </a:rPr>
              <a:t>Shang, L. (</a:t>
            </a:r>
            <a:r>
              <a:rPr lang="en-US" sz="1400" b="1" dirty="0" err="1">
                <a:latin typeface="Arial" pitchFamily="34" charset="0"/>
                <a:cs typeface="Arial" pitchFamily="34" charset="0"/>
              </a:rPr>
              <a:t>n.d.</a:t>
            </a:r>
            <a:r>
              <a:rPr lang="en-US" sz="1400" b="1" dirty="0">
                <a:latin typeface="Arial" pitchFamily="34" charset="0"/>
                <a:cs typeface="Arial" pitchFamily="34" charset="0"/>
              </a:rPr>
              <a:t>). Nonparametric Discriminant HMM and Application to Facial Expression Recognition. </a:t>
            </a:r>
            <a:r>
              <a:rPr lang="en-US" sz="1400" b="1" i="1" dirty="0">
                <a:latin typeface="Arial" pitchFamily="34" charset="0"/>
                <a:cs typeface="Arial" pitchFamily="34" charset="0"/>
              </a:rPr>
              <a:t>IEEE Conference on Computer Vision and Pattern Recognition</a:t>
            </a:r>
            <a:r>
              <a:rPr lang="en-US" sz="1400" b="1" dirty="0">
                <a:latin typeface="Arial" pitchFamily="34" charset="0"/>
                <a:cs typeface="Arial" pitchFamily="34" charset="0"/>
              </a:rPr>
              <a:t> (pp. 2090– 2096). Miami, FL, </a:t>
            </a:r>
            <a:r>
              <a:rPr lang="en-US" sz="1400" b="1" dirty="0" smtClean="0">
                <a:latin typeface="Arial" pitchFamily="34" charset="0"/>
                <a:cs typeface="Arial" pitchFamily="34" charset="0"/>
              </a:rPr>
              <a:t>USA.</a:t>
            </a:r>
            <a:endParaRPr lang="en-US" sz="1400" b="1" dirty="0">
              <a:latin typeface="Arial" pitchFamily="34" charset="0"/>
              <a:cs typeface="Arial" pitchFamily="34" charset="0"/>
            </a:endParaRPr>
          </a:p>
          <a:p>
            <a:pPr marL="342900" indent="-342900">
              <a:spcAft>
                <a:spcPts val="300"/>
              </a:spcAft>
              <a:buFont typeface="+mj-lt"/>
              <a:buAutoNum type="arabicPeriod"/>
            </a:pPr>
            <a:r>
              <a:rPr lang="en-US" sz="1400" b="1" dirty="0">
                <a:latin typeface="Arial" pitchFamily="34" charset="0"/>
                <a:cs typeface="Arial" pitchFamily="34" charset="0"/>
              </a:rPr>
              <a:t>Shin, W., Lee, B.-S., Lee, Y.-K., &amp; Lee, J.-S. (2000). Speech/non-speech classification using multiple features for robust endpoint detection. </a:t>
            </a:r>
            <a:r>
              <a:rPr lang="en-US" sz="1400" b="1" i="1" dirty="0">
                <a:latin typeface="Arial" pitchFamily="34" charset="0"/>
                <a:cs typeface="Arial" pitchFamily="34" charset="0"/>
              </a:rPr>
              <a:t>proceedings of IEEE international </a:t>
            </a:r>
            <a:r>
              <a:rPr lang="en-US" sz="1400" b="1" i="1" dirty="0" smtClean="0">
                <a:latin typeface="Arial" pitchFamily="34" charset="0"/>
                <a:cs typeface="Arial" pitchFamily="34" charset="0"/>
              </a:rPr>
              <a:t>Conference </a:t>
            </a:r>
            <a:r>
              <a:rPr lang="en-US" sz="1400" b="1" i="1" dirty="0">
                <a:latin typeface="Arial" pitchFamily="34" charset="0"/>
                <a:cs typeface="Arial" pitchFamily="34" charset="0"/>
              </a:rPr>
              <a:t>on </a:t>
            </a:r>
            <a:r>
              <a:rPr lang="en-US" sz="1400" b="1" i="1" dirty="0" smtClean="0">
                <a:latin typeface="Arial" pitchFamily="34" charset="0"/>
                <a:cs typeface="Arial" pitchFamily="34" charset="0"/>
              </a:rPr>
              <a:t>ASSP </a:t>
            </a:r>
            <a:r>
              <a:rPr lang="en-US" sz="1400" b="1" dirty="0" smtClean="0">
                <a:latin typeface="Arial" pitchFamily="34" charset="0"/>
                <a:cs typeface="Arial" pitchFamily="34" charset="0"/>
              </a:rPr>
              <a:t>(</a:t>
            </a:r>
            <a:r>
              <a:rPr lang="en-US" sz="1400" b="1" dirty="0">
                <a:latin typeface="Arial" pitchFamily="34" charset="0"/>
                <a:cs typeface="Arial" pitchFamily="34" charset="0"/>
              </a:rPr>
              <a:t>pp. 1899–1402). Istanbul, Turkey.</a:t>
            </a:r>
          </a:p>
          <a:p>
            <a:pPr marL="342900" indent="-342900">
              <a:spcAft>
                <a:spcPts val="300"/>
              </a:spcAft>
              <a:buFont typeface="+mj-lt"/>
              <a:buAutoNum type="arabicPeriod"/>
            </a:pPr>
            <a:r>
              <a:rPr lang="en-US" sz="1400" b="1" dirty="0" err="1">
                <a:latin typeface="Arial" pitchFamily="34" charset="0"/>
                <a:cs typeface="Arial" pitchFamily="34" charset="0"/>
              </a:rPr>
              <a:t>Suchard</a:t>
            </a:r>
            <a:r>
              <a:rPr lang="en-US" sz="1400" b="1" dirty="0">
                <a:latin typeface="Arial" pitchFamily="34" charset="0"/>
                <a:cs typeface="Arial" pitchFamily="34" charset="0"/>
              </a:rPr>
              <a:t>, M. A., Wang, Q., Chan, C., </a:t>
            </a:r>
            <a:r>
              <a:rPr lang="en-US" sz="1400" b="1" dirty="0" err="1">
                <a:latin typeface="Arial" pitchFamily="34" charset="0"/>
                <a:cs typeface="Arial" pitchFamily="34" charset="0"/>
              </a:rPr>
              <a:t>Frelinger</a:t>
            </a:r>
            <a:r>
              <a:rPr lang="en-US" sz="1400" b="1" dirty="0">
                <a:latin typeface="Arial" pitchFamily="34" charset="0"/>
                <a:cs typeface="Arial" pitchFamily="34" charset="0"/>
              </a:rPr>
              <a:t>, J., West, M., &amp; </a:t>
            </a:r>
            <a:r>
              <a:rPr lang="en-US" sz="1400" b="1" dirty="0" err="1">
                <a:latin typeface="Arial" pitchFamily="34" charset="0"/>
                <a:cs typeface="Arial" pitchFamily="34" charset="0"/>
              </a:rPr>
              <a:t>Cron</a:t>
            </a:r>
            <a:r>
              <a:rPr lang="en-US" sz="1400" b="1" dirty="0">
                <a:latin typeface="Arial" pitchFamily="34" charset="0"/>
                <a:cs typeface="Arial" pitchFamily="34" charset="0"/>
              </a:rPr>
              <a:t>, A. (2010). Understanding GPU Programming for Statistical Computation: Studies in Massively Parallel Massive Mixtures. </a:t>
            </a:r>
            <a:r>
              <a:rPr lang="en-US" sz="1400" b="1" i="1" dirty="0">
                <a:latin typeface="Arial" pitchFamily="34" charset="0"/>
                <a:cs typeface="Arial" pitchFamily="34" charset="0"/>
              </a:rPr>
              <a:t>Journal of Computational and Graphical Statistics</a:t>
            </a:r>
            <a:r>
              <a:rPr lang="en-US" sz="1400" b="1" dirty="0">
                <a:latin typeface="Arial" pitchFamily="34" charset="0"/>
                <a:cs typeface="Arial" pitchFamily="34" charset="0"/>
              </a:rPr>
              <a:t>, 19(2), 419–438</a:t>
            </a:r>
            <a:r>
              <a:rPr lang="en-US" sz="1400" b="1" dirty="0" smtClean="0">
                <a:latin typeface="Arial" pitchFamily="34" charset="0"/>
                <a:cs typeface="Arial" pitchFamily="34" charset="0"/>
              </a:rPr>
              <a:t>.</a:t>
            </a:r>
          </a:p>
          <a:p>
            <a:pPr marL="342900" indent="-342900">
              <a:spcAft>
                <a:spcPts val="300"/>
              </a:spcAft>
              <a:buFont typeface="+mj-lt"/>
              <a:buAutoNum type="arabicPeriod"/>
            </a:pPr>
            <a:r>
              <a:rPr lang="en-US" sz="1400" b="1" dirty="0" smtClean="0">
                <a:latin typeface="Arial" pitchFamily="34" charset="0"/>
                <a:cs typeface="Arial" pitchFamily="34" charset="0"/>
              </a:rPr>
              <a:t>Teh</a:t>
            </a:r>
            <a:r>
              <a:rPr lang="en-US" sz="1400" b="1" dirty="0">
                <a:latin typeface="Arial" pitchFamily="34" charset="0"/>
                <a:cs typeface="Arial" pitchFamily="34" charset="0"/>
              </a:rPr>
              <a:t>, Y., Jordan, M., Beal, M., &amp; Blei, D. (2006). Hierarchical Dirichlet Processes. </a:t>
            </a:r>
            <a:r>
              <a:rPr lang="en-US" sz="1400" b="1" i="1" dirty="0">
                <a:latin typeface="Arial" pitchFamily="34" charset="0"/>
                <a:cs typeface="Arial" pitchFamily="34" charset="0"/>
              </a:rPr>
              <a:t>Journal of the American Statistical Association</a:t>
            </a:r>
            <a:r>
              <a:rPr lang="en-US" sz="1400" b="1" dirty="0">
                <a:latin typeface="Arial" pitchFamily="34" charset="0"/>
                <a:cs typeface="Arial" pitchFamily="34" charset="0"/>
              </a:rPr>
              <a:t>, 101(47), 1566–</a:t>
            </a:r>
            <a:r>
              <a:rPr lang="en-US" sz="1400" b="1" dirty="0" smtClean="0">
                <a:latin typeface="Arial" pitchFamily="34" charset="0"/>
                <a:cs typeface="Arial" pitchFamily="34" charset="0"/>
              </a:rPr>
              <a:t>1581.</a:t>
            </a:r>
            <a:endParaRPr lang="en-US" sz="1400" b="1" dirty="0">
              <a:latin typeface="Arial" pitchFamily="34" charset="0"/>
              <a:cs typeface="Arial" pitchFamily="34" charset="0"/>
            </a:endParaRPr>
          </a:p>
          <a:p>
            <a:endParaRPr lang="en-US" sz="1400" b="1" dirty="0" smtClean="0">
              <a:latin typeface="Arial" pitchFamily="34" charset="0"/>
              <a:cs typeface="Arial" pitchFamily="34" charset="0"/>
            </a:endParaRPr>
          </a:p>
          <a:p>
            <a:endParaRPr lang="en-US" dirty="0"/>
          </a:p>
        </p:txBody>
      </p:sp>
    </p:spTree>
    <p:extLst>
      <p:ext uri="{BB962C8B-B14F-4D97-AF65-F5344CB8AC3E}">
        <p14:creationId xmlns:p14="http://schemas.microsoft.com/office/powerpoint/2010/main" val="157609172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Biography</a:t>
            </a:r>
            <a:endParaRPr lang="en-US" dirty="0"/>
          </a:p>
        </p:txBody>
      </p:sp>
      <p:sp>
        <p:nvSpPr>
          <p:cNvPr id="3" name="Rectangle 109"/>
          <p:cNvSpPr txBox="1">
            <a:spLocks noChangeArrowheads="1"/>
          </p:cNvSpPr>
          <p:nvPr/>
        </p:nvSpPr>
        <p:spPr>
          <a:xfrm>
            <a:off x="190939" y="638629"/>
            <a:ext cx="6095561" cy="2561771"/>
          </a:xfrm>
          <a:prstGeom prst="rect">
            <a:avLst/>
          </a:prstGeom>
          <a:noFill/>
          <a:ln/>
        </p:spPr>
        <p:txBody>
          <a:bodyPr lIns="0" tIns="0" rIns="0" bIns="0"/>
          <a:lstStyle/>
          <a:p>
            <a:pPr algn="just">
              <a:spcAft>
                <a:spcPts val="1200"/>
              </a:spcAft>
            </a:pPr>
            <a:r>
              <a:rPr lang="en-US" b="1" dirty="0" smtClean="0">
                <a:latin typeface="Arial" pitchFamily="34" charset="0"/>
                <a:cs typeface="Arial" pitchFamily="34" charset="0"/>
              </a:rPr>
              <a:t>Amir Harati is a PhD candidate in the Department of Electrical and Computer Engineering at Temple University. He received his Bachelor’s Degree from Tabriz University in 2004 and his Master’s </a:t>
            </a:r>
            <a:r>
              <a:rPr lang="en-US" b="1" dirty="0">
                <a:latin typeface="Arial" pitchFamily="34" charset="0"/>
                <a:cs typeface="Arial" pitchFamily="34" charset="0"/>
              </a:rPr>
              <a:t>D</a:t>
            </a:r>
            <a:r>
              <a:rPr lang="en-US" b="1" dirty="0" smtClean="0">
                <a:latin typeface="Arial" pitchFamily="34" charset="0"/>
                <a:cs typeface="Arial" pitchFamily="34" charset="0"/>
              </a:rPr>
              <a:t>egree from K.N. </a:t>
            </a:r>
            <a:r>
              <a:rPr lang="en-US" b="1" dirty="0" err="1" smtClean="0">
                <a:latin typeface="Arial" pitchFamily="34" charset="0"/>
                <a:cs typeface="Arial" pitchFamily="34" charset="0"/>
              </a:rPr>
              <a:t>Toosi</a:t>
            </a:r>
            <a:r>
              <a:rPr lang="en-US" b="1" dirty="0" smtClean="0">
                <a:latin typeface="Arial" pitchFamily="34" charset="0"/>
                <a:cs typeface="Arial" pitchFamily="34" charset="0"/>
              </a:rPr>
              <a:t> University in 2008, both in Electrical and Computer Engineering. He has also worked as signal processing researcher for </a:t>
            </a:r>
            <a:r>
              <a:rPr lang="en-US" b="1" dirty="0" err="1" smtClean="0">
                <a:latin typeface="Arial" pitchFamily="34" charset="0"/>
                <a:cs typeface="Arial" pitchFamily="34" charset="0"/>
              </a:rPr>
              <a:t>Bina-Pardaz</a:t>
            </a:r>
            <a:r>
              <a:rPr lang="en-US" b="1" dirty="0" smtClean="0">
                <a:latin typeface="Arial" pitchFamily="34" charset="0"/>
                <a:cs typeface="Arial" pitchFamily="34" charset="0"/>
              </a:rPr>
              <a:t> LTD</a:t>
            </a:r>
            <a:r>
              <a:rPr lang="en-US" b="1" dirty="0">
                <a:latin typeface="Arial" pitchFamily="34" charset="0"/>
                <a:cs typeface="Arial" pitchFamily="34" charset="0"/>
              </a:rPr>
              <a:t> </a:t>
            </a:r>
            <a:r>
              <a:rPr lang="en-US" b="1" dirty="0" smtClean="0">
                <a:latin typeface="Arial" pitchFamily="34" charset="0"/>
                <a:cs typeface="Arial" pitchFamily="34" charset="0"/>
              </a:rPr>
              <a:t>in City, Iran, where he […. Explain what you worked on there in two lines…].</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723900"/>
            <a:ext cx="2253943" cy="2377527"/>
          </a:xfrm>
          <a:prstGeom prst="rect">
            <a:avLst/>
          </a:prstGeom>
          <a:ln w="12700">
            <a:solidFill>
              <a:schemeClr val="accent2"/>
            </a:solidFill>
          </a:ln>
          <a:effectLst>
            <a:outerShdw blurRad="292100" dist="139700" dir="2700000" algn="tl" rotWithShape="0">
              <a:srgbClr val="B4CFFC">
                <a:alpha val="99000"/>
              </a:srgbClr>
            </a:outerShdw>
          </a:effectLst>
        </p:spPr>
      </p:pic>
      <p:sp>
        <p:nvSpPr>
          <p:cNvPr id="4" name="TextBox 3"/>
          <p:cNvSpPr txBox="1"/>
          <p:nvPr/>
        </p:nvSpPr>
        <p:spPr>
          <a:xfrm>
            <a:off x="190939" y="3365500"/>
            <a:ext cx="8692404" cy="3016211"/>
          </a:xfrm>
          <a:prstGeom prst="rect">
            <a:avLst/>
          </a:prstGeom>
          <a:noFill/>
          <a:ln/>
        </p:spPr>
        <p:txBody>
          <a:bodyPr lIns="0" tIns="0" rIns="0" bIns="0"/>
          <a:lstStyle>
            <a:defPPr>
              <a:defRPr lang="en-US"/>
            </a:defPPr>
            <a:lvl1pPr algn="just">
              <a:spcAft>
                <a:spcPts val="1200"/>
              </a:spcAft>
              <a:defRPr b="1">
                <a:latin typeface="Arial" pitchFamily="34" charset="0"/>
                <a:cs typeface="Arial" pitchFamily="34" charset="0"/>
              </a:defRPr>
            </a:lvl1pPr>
          </a:lstStyle>
          <a:p>
            <a:r>
              <a:rPr lang="en-US" dirty="0"/>
              <a:t>He is currently pursuing a PhD in Electrical </a:t>
            </a:r>
            <a:r>
              <a:rPr lang="en-US" dirty="0" smtClean="0"/>
              <a:t>Engineering at Temple University. The </a:t>
            </a:r>
            <a:r>
              <a:rPr lang="en-US" dirty="0"/>
              <a:t>focus of his </a:t>
            </a:r>
            <a:r>
              <a:rPr lang="en-US" dirty="0" smtClean="0"/>
              <a:t>research is </a:t>
            </a:r>
            <a:r>
              <a:rPr lang="en-US" dirty="0"/>
              <a:t>the application of nonparametric Bayesian methods in acoustic </a:t>
            </a:r>
            <a:r>
              <a:rPr lang="en-US" dirty="0" smtClean="0"/>
              <a:t>modeling for speech </a:t>
            </a:r>
            <a:r>
              <a:rPr lang="en-US" dirty="0"/>
              <a:t>recognition. He is also </a:t>
            </a:r>
            <a:r>
              <a:rPr lang="en-US" dirty="0" smtClean="0"/>
              <a:t>the senior scientist on a commercialization project involving a collaboration between Temple Hospital and the Neural Engineering Data Consortium to automatically interpret </a:t>
            </a:r>
            <a:r>
              <a:rPr lang="en-US" dirty="0"/>
              <a:t>EEG </a:t>
            </a:r>
            <a:r>
              <a:rPr lang="en-US" dirty="0" smtClean="0"/>
              <a:t>signals.</a:t>
            </a:r>
          </a:p>
          <a:p>
            <a:r>
              <a:rPr lang="en-US" dirty="0" smtClean="0"/>
              <a:t>Mr. Harati has published one journal paper and five conference papers on machine learning applications in signal processing. He is a member of the IEEE and … Other interests include …</a:t>
            </a:r>
            <a:endParaRPr lang="en-US" dirty="0"/>
          </a:p>
        </p:txBody>
      </p:sp>
    </p:spTree>
    <p:extLst>
      <p:ext uri="{BB962C8B-B14F-4D97-AF65-F5344CB8AC3E}">
        <p14:creationId xmlns:p14="http://schemas.microsoft.com/office/powerpoint/2010/main" val="13703541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772" y="798736"/>
            <a:ext cx="8680826" cy="3508653"/>
          </a:xfrm>
          <a:prstGeom prst="rect">
            <a:avLst/>
          </a:prstGeom>
          <a:noFill/>
        </p:spPr>
        <p:txBody>
          <a:bodyPr wrap="square" lIns="0" tIns="0" rIns="0" bIns="0" rtlCol="0">
            <a:spAutoFit/>
          </a:bodyPr>
          <a:lstStyle/>
          <a:p>
            <a:pPr marL="166688" indent="-166688">
              <a:spcAft>
                <a:spcPts val="1200"/>
              </a:spcAft>
              <a:buFont typeface="Arial" pitchFamily="34" charset="0"/>
              <a:buChar char="•"/>
            </a:pPr>
            <a:r>
              <a:rPr lang="en-US" sz="2400" b="1" dirty="0" smtClean="0">
                <a:latin typeface="Arial"/>
                <a:cs typeface="Arial"/>
              </a:rPr>
              <a:t>Nonparametric Bayesian Models </a:t>
            </a:r>
          </a:p>
          <a:p>
            <a:pPr marL="166688" indent="-166688">
              <a:spcAft>
                <a:spcPts val="1200"/>
              </a:spcAft>
              <a:buFont typeface="Arial" pitchFamily="34" charset="0"/>
              <a:buChar char="•"/>
            </a:pPr>
            <a:r>
              <a:rPr lang="en-US" sz="2400" b="1" dirty="0" smtClean="0">
                <a:latin typeface="Arial"/>
                <a:cs typeface="Arial"/>
              </a:rPr>
              <a:t>Nonparametric Hidden Markov Models </a:t>
            </a:r>
          </a:p>
          <a:p>
            <a:pPr marL="166688" indent="-166688">
              <a:spcAft>
                <a:spcPts val="1200"/>
              </a:spcAft>
              <a:buFont typeface="Arial" pitchFamily="34" charset="0"/>
              <a:buChar char="•"/>
            </a:pPr>
            <a:r>
              <a:rPr lang="en-US" sz="2400" b="1" dirty="0" smtClean="0">
                <a:latin typeface="Arial"/>
                <a:cs typeface="Arial"/>
              </a:rPr>
              <a:t>Acoustic Modeling in Speech Recognition </a:t>
            </a:r>
          </a:p>
          <a:p>
            <a:pPr marL="166688" indent="-166688">
              <a:spcAft>
                <a:spcPts val="1200"/>
              </a:spcAft>
              <a:buFont typeface="Arial" pitchFamily="34" charset="0"/>
              <a:buChar char="•"/>
            </a:pPr>
            <a:r>
              <a:rPr lang="en-US" sz="2400" b="1" dirty="0" smtClean="0">
                <a:latin typeface="Arial"/>
                <a:cs typeface="Arial"/>
              </a:rPr>
              <a:t>Left-to-Right HDP-HMM Models  </a:t>
            </a:r>
          </a:p>
          <a:p>
            <a:pPr marL="166688" indent="-166688">
              <a:spcAft>
                <a:spcPts val="1200"/>
              </a:spcAft>
              <a:buFont typeface="Arial" pitchFamily="34" charset="0"/>
              <a:buChar char="•"/>
            </a:pPr>
            <a:r>
              <a:rPr lang="en-US" sz="2400" b="1" dirty="0" smtClean="0">
                <a:latin typeface="Arial"/>
                <a:cs typeface="Arial"/>
              </a:rPr>
              <a:t>HDP HMM with HDP Emissions</a:t>
            </a:r>
          </a:p>
          <a:p>
            <a:pPr marL="166688" indent="-166688">
              <a:spcAft>
                <a:spcPts val="1200"/>
              </a:spcAft>
              <a:buFont typeface="Arial" pitchFamily="34" charset="0"/>
              <a:buChar char="•"/>
            </a:pPr>
            <a:r>
              <a:rPr lang="en-US" sz="2400" b="1" dirty="0" smtClean="0">
                <a:latin typeface="Arial"/>
                <a:cs typeface="Arial"/>
              </a:rPr>
              <a:t>Results </a:t>
            </a:r>
          </a:p>
          <a:p>
            <a:pPr marL="166688" indent="-166688">
              <a:spcAft>
                <a:spcPts val="1200"/>
              </a:spcAft>
              <a:buFont typeface="Arial" pitchFamily="34" charset="0"/>
              <a:buChar char="•"/>
            </a:pPr>
            <a:r>
              <a:rPr lang="en-US" sz="2400" b="1" dirty="0" smtClean="0">
                <a:latin typeface="Arial"/>
                <a:cs typeface="Arial"/>
              </a:rPr>
              <a:t>Summary of Contributions</a:t>
            </a:r>
          </a:p>
        </p:txBody>
      </p:sp>
      <p:sp>
        <p:nvSpPr>
          <p:cNvPr id="3"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Outline</a:t>
            </a:r>
            <a:endParaRPr lang="en-US" dirty="0"/>
          </a:p>
        </p:txBody>
      </p:sp>
      <p:sp>
        <p:nvSpPr>
          <p:cNvPr id="4" name="TextBox 3"/>
          <p:cNvSpPr txBox="1"/>
          <p:nvPr/>
        </p:nvSpPr>
        <p:spPr>
          <a:xfrm>
            <a:off x="-482600" y="4673600"/>
            <a:ext cx="8826500" cy="646331"/>
          </a:xfrm>
          <a:prstGeom prst="rect">
            <a:avLst/>
          </a:prstGeom>
          <a:solidFill>
            <a:srgbClr val="FFFF00"/>
          </a:solidFill>
        </p:spPr>
        <p:txBody>
          <a:bodyPr wrap="square" rtlCol="0">
            <a:spAutoFit/>
          </a:bodyPr>
          <a:lstStyle/>
          <a:p>
            <a:r>
              <a:rPr lang="en-US" b="1" dirty="0" smtClean="0"/>
              <a:t>You know my view that short talks should not have an outline, but if you feel comfortable with it, that is okay. I would think you have more important things to talk about.</a:t>
            </a:r>
            <a:endParaRPr lang="en-US" b="1" dirty="0"/>
          </a:p>
        </p:txBody>
      </p:sp>
    </p:spTree>
    <p:extLst>
      <p:ext uri="{BB962C8B-B14F-4D97-AF65-F5344CB8AC3E}">
        <p14:creationId xmlns:p14="http://schemas.microsoft.com/office/powerpoint/2010/main" val="70500803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Nonparametric Bayesian Models</a:t>
            </a:r>
            <a:endParaRPr lang="en-US" dirty="0"/>
          </a:p>
        </p:txBody>
      </p:sp>
      <p:sp>
        <p:nvSpPr>
          <p:cNvPr id="3" name="TextBox 2"/>
          <p:cNvSpPr txBox="1"/>
          <p:nvPr/>
        </p:nvSpPr>
        <p:spPr>
          <a:xfrm>
            <a:off x="183882" y="941456"/>
            <a:ext cx="4724346" cy="1938992"/>
          </a:xfrm>
          <a:prstGeom prst="rect">
            <a:avLst/>
          </a:prstGeom>
          <a:noFill/>
        </p:spPr>
        <p:txBody>
          <a:bodyPr wrap="square" lIns="0" tIns="0" rIns="0" bIns="0" rtlCol="0">
            <a:spAutoFit/>
          </a:bodyPr>
          <a:lstStyle/>
          <a:p>
            <a:pPr marL="228600" indent="-228600">
              <a:spcAft>
                <a:spcPts val="1200"/>
              </a:spcAft>
              <a:buFont typeface="Arial" pitchFamily="34" charset="0"/>
              <a:buChar char="•"/>
            </a:pPr>
            <a:r>
              <a:rPr lang="en-US" sz="2400" b="1" dirty="0" smtClean="0">
                <a:latin typeface="Arial"/>
                <a:cs typeface="Arial"/>
              </a:rPr>
              <a:t>Parametric </a:t>
            </a:r>
            <a:r>
              <a:rPr lang="en-US" sz="2400" b="1" dirty="0" smtClean="0">
                <a:latin typeface="Arial"/>
                <a:cs typeface="Arial"/>
              </a:rPr>
              <a:t>Bayesian:</a:t>
            </a:r>
            <a:endParaRPr lang="en-US" sz="2400" b="1" dirty="0" smtClean="0">
              <a:latin typeface="Arial"/>
              <a:cs typeface="Arial"/>
            </a:endParaRPr>
          </a:p>
          <a:p>
            <a:pPr marL="457200" indent="-228600">
              <a:spcAft>
                <a:spcPts val="1200"/>
              </a:spcAft>
              <a:buFont typeface="Wingdings" charset="2"/>
              <a:buChar char="§"/>
            </a:pPr>
            <a:r>
              <a:rPr lang="en-US" sz="2400" b="1" dirty="0" smtClean="0">
                <a:latin typeface="Arial"/>
                <a:cs typeface="Arial"/>
              </a:rPr>
              <a:t>1</a:t>
            </a:r>
          </a:p>
          <a:p>
            <a:pPr marL="457200" indent="-228600">
              <a:spcAft>
                <a:spcPts val="1200"/>
              </a:spcAft>
              <a:buFont typeface="Wingdings" charset="2"/>
              <a:buChar char="§"/>
            </a:pPr>
            <a:r>
              <a:rPr lang="en-US" sz="2400" b="1" dirty="0" smtClean="0">
                <a:latin typeface="Arial"/>
                <a:cs typeface="Arial"/>
              </a:rPr>
              <a:t>2</a:t>
            </a:r>
          </a:p>
          <a:p>
            <a:pPr marL="457200" indent="-228600">
              <a:spcAft>
                <a:spcPts val="1200"/>
              </a:spcAft>
              <a:buFont typeface="Wingdings" charset="2"/>
              <a:buChar char="§"/>
            </a:pPr>
            <a:r>
              <a:rPr lang="en-US" sz="2400" b="1" dirty="0">
                <a:latin typeface="Arial"/>
                <a:cs typeface="Arial"/>
              </a:rPr>
              <a:t>3</a:t>
            </a:r>
            <a:endParaRPr lang="en-US" sz="2400" b="1" dirty="0" smtClean="0">
              <a:latin typeface="Arial"/>
              <a:cs typeface="Arial"/>
            </a:endParaRPr>
          </a:p>
        </p:txBody>
      </p:sp>
      <p:pic>
        <p:nvPicPr>
          <p:cNvPr id="4" name="Picture 3"/>
          <p:cNvPicPr preferRelativeResize="0">
            <a:picLocks noChangeAspect="1"/>
          </p:cNvPicPr>
          <p:nvPr/>
        </p:nvPicPr>
        <p:blipFill rotWithShape="1">
          <a:blip r:embed="rId2" cstate="print">
            <a:extLst>
              <a:ext uri="{28A0092B-C50C-407E-A947-70E740481C1C}">
                <a14:useLocalDpi xmlns:a14="http://schemas.microsoft.com/office/drawing/2010/main" val="0"/>
              </a:ext>
            </a:extLst>
          </a:blip>
          <a:srcRect l="7492" r="5008"/>
          <a:stretch/>
        </p:blipFill>
        <p:spPr bwMode="auto">
          <a:xfrm>
            <a:off x="183882" y="3908407"/>
            <a:ext cx="4021370" cy="1966399"/>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extLst>
              <a:ext uri="{28A0092B-C50C-407E-A947-70E740481C1C}">
                <a14:useLocalDpi xmlns:a14="http://schemas.microsoft.com/office/drawing/2010/main" val="0"/>
              </a:ext>
            </a:extLst>
          </a:blip>
          <a:srcRect l="7089" r="26759"/>
          <a:stretch/>
        </p:blipFill>
        <p:spPr bwMode="auto">
          <a:xfrm>
            <a:off x="4537916" y="764207"/>
            <a:ext cx="3380973" cy="2804160"/>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673100" y="5874806"/>
            <a:ext cx="8826500" cy="1200329"/>
          </a:xfrm>
          <a:prstGeom prst="rect">
            <a:avLst/>
          </a:prstGeom>
          <a:solidFill>
            <a:srgbClr val="FFFF00"/>
          </a:solidFill>
        </p:spPr>
        <p:txBody>
          <a:bodyPr wrap="square" rtlCol="0">
            <a:spAutoFit/>
          </a:bodyPr>
          <a:lstStyle/>
          <a:p>
            <a:r>
              <a:rPr lang="en-US" b="1" dirty="0" smtClean="0"/>
              <a:t>This slide covers a lot of important concepts – not sure exactly what you will say for this slide</a:t>
            </a:r>
            <a:r>
              <a:rPr lang="en-US" b="1" dirty="0"/>
              <a:t>. </a:t>
            </a:r>
            <a:r>
              <a:rPr lang="en-US" b="1" dirty="0" err="1"/>
              <a:t>amir</a:t>
            </a:r>
            <a:r>
              <a:rPr lang="en-US" b="1" dirty="0"/>
              <a:t>	</a:t>
            </a:r>
            <a:r>
              <a:rPr lang="en-US" b="1" dirty="0" smtClean="0">
                <a:solidFill>
                  <a:srgbClr val="FF0000"/>
                </a:solidFill>
              </a:rPr>
              <a:t>I </a:t>
            </a:r>
            <a:r>
              <a:rPr lang="en-US" b="1" dirty="0">
                <a:solidFill>
                  <a:srgbClr val="FF0000"/>
                </a:solidFill>
              </a:rPr>
              <a:t>start by </a:t>
            </a:r>
            <a:r>
              <a:rPr lang="en-US" b="1" dirty="0" smtClean="0">
                <a:solidFill>
                  <a:srgbClr val="FF0000"/>
                </a:solidFill>
              </a:rPr>
              <a:t>talking </a:t>
            </a:r>
            <a:r>
              <a:rPr lang="en-US" b="1" dirty="0">
                <a:solidFill>
                  <a:srgbClr val="FF0000"/>
                </a:solidFill>
              </a:rPr>
              <a:t>about  why  nonparametric Bayesian methods are </a:t>
            </a:r>
            <a:r>
              <a:rPr lang="en-US" b="1" dirty="0" err="1">
                <a:solidFill>
                  <a:srgbClr val="FF0000"/>
                </a:solidFill>
              </a:rPr>
              <a:t>desiarbale</a:t>
            </a:r>
            <a:r>
              <a:rPr lang="en-US" b="1" dirty="0">
                <a:solidFill>
                  <a:srgbClr val="FF0000"/>
                </a:solidFill>
              </a:rPr>
              <a:t> and what  they promise  and then give one example</a:t>
            </a:r>
            <a:r>
              <a:rPr lang="en-US" b="1" dirty="0" smtClean="0">
                <a:solidFill>
                  <a:srgbClr val="FF0000"/>
                </a:solidFill>
              </a:rPr>
              <a:t>. I still think this slide needs work. </a:t>
            </a:r>
            <a:endParaRPr lang="en-US" b="1" dirty="0">
              <a:solidFill>
                <a:srgbClr val="FF0000"/>
              </a:solidFill>
            </a:endParaRPr>
          </a:p>
        </p:txBody>
      </p:sp>
      <p:sp>
        <p:nvSpPr>
          <p:cNvPr id="7" name="TextBox 6"/>
          <p:cNvSpPr txBox="1"/>
          <p:nvPr/>
        </p:nvSpPr>
        <p:spPr>
          <a:xfrm>
            <a:off x="4205252" y="3843481"/>
            <a:ext cx="4724346" cy="2462213"/>
          </a:xfrm>
          <a:prstGeom prst="rect">
            <a:avLst/>
          </a:prstGeom>
          <a:noFill/>
        </p:spPr>
        <p:txBody>
          <a:bodyPr wrap="square" lIns="0" tIns="0" rIns="0" bIns="0" rtlCol="0">
            <a:spAutoFit/>
          </a:bodyPr>
          <a:lstStyle/>
          <a:p>
            <a:pPr marL="228600" indent="-228600">
              <a:spcAft>
                <a:spcPts val="1200"/>
              </a:spcAft>
              <a:buFont typeface="Arial" pitchFamily="34" charset="0"/>
              <a:buChar char="•"/>
            </a:pPr>
            <a:r>
              <a:rPr lang="en-US" sz="2400" b="1" dirty="0" smtClean="0">
                <a:latin typeface="Arial"/>
                <a:cs typeface="Arial"/>
              </a:rPr>
              <a:t>Nonparametric Bayesian:</a:t>
            </a:r>
          </a:p>
          <a:p>
            <a:pPr marL="457200" indent="-228600">
              <a:spcAft>
                <a:spcPts val="1200"/>
              </a:spcAft>
              <a:buFont typeface="Wingdings" charset="2"/>
              <a:buChar char="§"/>
            </a:pPr>
            <a:r>
              <a:rPr lang="en-US" sz="2400" b="1" dirty="0">
                <a:latin typeface="Arial"/>
                <a:cs typeface="Arial"/>
              </a:rPr>
              <a:t>1</a:t>
            </a:r>
          </a:p>
          <a:p>
            <a:pPr marL="457200" indent="-228600">
              <a:spcAft>
                <a:spcPts val="1200"/>
              </a:spcAft>
              <a:buFont typeface="Wingdings" charset="2"/>
              <a:buChar char="§"/>
            </a:pPr>
            <a:r>
              <a:rPr lang="en-US" sz="2400" b="1" dirty="0">
                <a:latin typeface="Arial"/>
                <a:cs typeface="Arial"/>
              </a:rPr>
              <a:t>2</a:t>
            </a:r>
          </a:p>
          <a:p>
            <a:pPr marL="457200" indent="-228600">
              <a:spcAft>
                <a:spcPts val="1200"/>
              </a:spcAft>
              <a:buFont typeface="Wingdings" charset="2"/>
              <a:buChar char="§"/>
            </a:pPr>
            <a:r>
              <a:rPr lang="en-US" sz="2400" b="1" dirty="0">
                <a:latin typeface="Arial"/>
                <a:cs typeface="Arial"/>
              </a:rPr>
              <a:t>3</a:t>
            </a:r>
          </a:p>
          <a:p>
            <a:pPr>
              <a:spcAft>
                <a:spcPts val="1200"/>
              </a:spcAft>
            </a:pPr>
            <a:endParaRPr lang="en-US" sz="2400" b="1" dirty="0">
              <a:latin typeface="Arial"/>
              <a:cs typeface="Arial"/>
            </a:endParaRPr>
          </a:p>
        </p:txBody>
      </p:sp>
    </p:spTree>
    <p:extLst>
      <p:ext uri="{BB962C8B-B14F-4D97-AF65-F5344CB8AC3E}">
        <p14:creationId xmlns:p14="http://schemas.microsoft.com/office/powerpoint/2010/main" val="17587936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Dirichlet Distributions – </a:t>
            </a:r>
            <a:r>
              <a:rPr lang="en-US" dirty="0" smtClean="0"/>
              <a:t> </a:t>
            </a:r>
            <a:r>
              <a:rPr lang="en-US" dirty="0" smtClean="0"/>
              <a:t>Prior For Bayesian Models</a:t>
            </a:r>
            <a:endParaRPr lang="en-US" dirty="0"/>
          </a:p>
        </p:txBody>
      </p:sp>
      <p:sp>
        <p:nvSpPr>
          <p:cNvPr id="4" name="TextBox 3"/>
          <p:cNvSpPr txBox="1"/>
          <p:nvPr/>
        </p:nvSpPr>
        <p:spPr>
          <a:xfrm>
            <a:off x="228605" y="633710"/>
            <a:ext cx="8640270" cy="6232475"/>
          </a:xfrm>
          <a:prstGeom prst="rect">
            <a:avLst/>
          </a:prstGeom>
          <a:noFill/>
        </p:spPr>
        <p:txBody>
          <a:bodyPr wrap="square" lIns="0" tIns="0" rIns="0" bIns="0" rtlCol="0">
            <a:spAutoFit/>
          </a:bodyPr>
          <a:lstStyle/>
          <a:p>
            <a:pPr marL="166688" indent="-166688">
              <a:spcAft>
                <a:spcPts val="22200"/>
              </a:spcAft>
              <a:buFont typeface="Arial"/>
              <a:buChar char="•"/>
            </a:pPr>
            <a:r>
              <a:rPr lang="en-US" sz="2400" b="1" dirty="0" smtClean="0">
                <a:latin typeface="Arial"/>
                <a:cs typeface="Arial"/>
              </a:rPr>
              <a:t>Functional form:</a:t>
            </a:r>
          </a:p>
          <a:p>
            <a:pPr marL="685800" lvl="1" indent="-228600">
              <a:spcAft>
                <a:spcPts val="1200"/>
              </a:spcAft>
              <a:buFont typeface="Wingdings" charset="2"/>
              <a:buChar char="§"/>
            </a:pPr>
            <a:r>
              <a:rPr lang="en-US" b="1" i="1" dirty="0" smtClean="0">
                <a:latin typeface="Arial" pitchFamily="34" charset="0"/>
                <a:cs typeface="Arial" pitchFamily="34" charset="0"/>
              </a:rPr>
              <a:t>q </a:t>
            </a:r>
            <a:r>
              <a:rPr lang="el-GR" b="1" i="1" dirty="0" smtClean="0">
                <a:latin typeface="Arial" pitchFamily="34" charset="0"/>
                <a:cs typeface="Arial" pitchFamily="34" charset="0"/>
              </a:rPr>
              <a:t>ϵ</a:t>
            </a:r>
            <a:r>
              <a:rPr lang="en-US" b="1" i="1" dirty="0" smtClean="0">
                <a:latin typeface="Arial" pitchFamily="34" charset="0"/>
                <a:cs typeface="Arial" pitchFamily="34" charset="0"/>
              </a:rPr>
              <a:t> </a:t>
            </a:r>
            <a:r>
              <a:rPr lang="en-US" b="1" dirty="0" err="1" smtClean="0">
                <a:latin typeface="Arial" pitchFamily="34" charset="0"/>
                <a:cs typeface="Arial" pitchFamily="34" charset="0"/>
              </a:rPr>
              <a:t>ℝ</a:t>
            </a:r>
            <a:r>
              <a:rPr lang="en-US" b="1" i="1" baseline="30000" dirty="0" err="1" smtClean="0">
                <a:latin typeface="Arial" pitchFamily="34" charset="0"/>
                <a:cs typeface="Arial" pitchFamily="34" charset="0"/>
              </a:rPr>
              <a:t>k</a:t>
            </a:r>
            <a:r>
              <a:rPr lang="en-US" b="1" dirty="0" smtClean="0">
                <a:latin typeface="Arial"/>
                <a:cs typeface="Arial"/>
              </a:rPr>
              <a:t>: a probability mass function (</a:t>
            </a:r>
            <a:r>
              <a:rPr lang="en-US" b="1" dirty="0" err="1" smtClean="0">
                <a:latin typeface="Arial"/>
                <a:cs typeface="Arial"/>
              </a:rPr>
              <a:t>pmf</a:t>
            </a:r>
            <a:r>
              <a:rPr lang="en-US" b="1" dirty="0" smtClean="0">
                <a:latin typeface="Arial"/>
                <a:cs typeface="Arial"/>
              </a:rPr>
              <a:t>).</a:t>
            </a:r>
            <a:endParaRPr lang="en-US" b="1" dirty="0" smtClean="0">
              <a:latin typeface="Arial" pitchFamily="34" charset="0"/>
              <a:cs typeface="Arial" pitchFamily="34" charset="0"/>
            </a:endParaRPr>
          </a:p>
          <a:p>
            <a:pPr marL="685800" lvl="1" indent="-228600">
              <a:spcAft>
                <a:spcPts val="1200"/>
              </a:spcAft>
              <a:buFont typeface="Wingdings" charset="2"/>
              <a:buChar char="§"/>
            </a:pPr>
            <a:r>
              <a:rPr lang="el-GR" b="1" dirty="0" smtClean="0">
                <a:latin typeface="Arial" pitchFamily="34" charset="0"/>
                <a:cs typeface="Arial" pitchFamily="34" charset="0"/>
              </a:rPr>
              <a:t>α</a:t>
            </a:r>
            <a:r>
              <a:rPr lang="en-US" b="1" dirty="0" smtClean="0">
                <a:latin typeface="Arial" pitchFamily="34" charset="0"/>
                <a:cs typeface="Arial" pitchFamily="34" charset="0"/>
              </a:rPr>
              <a:t>: a </a:t>
            </a:r>
            <a:r>
              <a:rPr lang="en-US" b="1" dirty="0" smtClean="0">
                <a:latin typeface="Arial" pitchFamily="34" charset="0"/>
                <a:cs typeface="Arial" pitchFamily="34" charset="0"/>
              </a:rPr>
              <a:t>vector of concentration parameters.</a:t>
            </a:r>
            <a:endParaRPr lang="en-US" b="1" dirty="0" smtClean="0">
              <a:latin typeface="Arial" pitchFamily="34" charset="0"/>
              <a:cs typeface="Arial" pitchFamily="34" charset="0"/>
            </a:endParaRPr>
          </a:p>
          <a:p>
            <a:pPr marL="685800" lvl="1" indent="-228600">
              <a:spcAft>
                <a:spcPts val="1200"/>
              </a:spcAft>
              <a:buFont typeface="Wingdings" charset="2"/>
              <a:buChar char="§"/>
            </a:pPr>
            <a:r>
              <a:rPr lang="en-US" b="1" dirty="0" smtClean="0">
                <a:latin typeface="Arial" pitchFamily="34" charset="0"/>
                <a:cs typeface="Arial" pitchFamily="34" charset="0"/>
              </a:rPr>
              <a:t>{</a:t>
            </a:r>
            <a:r>
              <a:rPr lang="el-GR" b="1" dirty="0" smtClean="0">
                <a:latin typeface="Arial" pitchFamily="34" charset="0"/>
                <a:cs typeface="Arial" pitchFamily="34" charset="0"/>
              </a:rPr>
              <a:t>α</a:t>
            </a:r>
            <a:r>
              <a:rPr lang="en-US" b="1" dirty="0" smtClean="0">
                <a:latin typeface="Arial" pitchFamily="34" charset="0"/>
                <a:cs typeface="Arial" pitchFamily="34" charset="0"/>
              </a:rPr>
              <a:t>} are pseudo</a:t>
            </a:r>
            <a:r>
              <a:rPr lang="en-US" b="1" dirty="0" smtClean="0">
                <a:latin typeface="Arial" pitchFamily="34" charset="0"/>
                <a:cs typeface="Arial" pitchFamily="34" charset="0"/>
              </a:rPr>
              <a:t>-</a:t>
            </a:r>
            <a:r>
              <a:rPr lang="en-US" b="1" dirty="0" smtClean="0">
                <a:latin typeface="Arial" pitchFamily="34" charset="0"/>
                <a:cs typeface="Arial" pitchFamily="34" charset="0"/>
              </a:rPr>
              <a:t>observations – counts added to an estimate of  </a:t>
            </a:r>
            <a:r>
              <a:rPr lang="en-US" b="1" dirty="0" smtClean="0">
                <a:latin typeface="Arial" pitchFamily="34" charset="0"/>
                <a:cs typeface="Arial" pitchFamily="34" charset="0"/>
              </a:rPr>
              <a:t>(in contrast to real observations  pseudo-observations reflects our prior believes about the data) .</a:t>
            </a:r>
          </a:p>
          <a:p>
            <a:pPr marL="685800" lvl="1" indent="-228600">
              <a:spcAft>
                <a:spcPts val="1200"/>
              </a:spcAft>
              <a:buFont typeface="Wingdings" charset="2"/>
              <a:buChar char="§"/>
            </a:pPr>
            <a:r>
              <a:rPr lang="en-US" b="1" dirty="0" smtClean="0">
                <a:latin typeface="Arial" pitchFamily="34" charset="0"/>
                <a:cs typeface="Arial" pitchFamily="34" charset="0"/>
              </a:rPr>
              <a:t>The total number of pseudo-observations is </a:t>
            </a:r>
            <a:r>
              <a:rPr lang="el-GR" b="1" dirty="0" smtClean="0">
                <a:latin typeface="Arial" pitchFamily="34" charset="0"/>
                <a:cs typeface="Arial" pitchFamily="34" charset="0"/>
              </a:rPr>
              <a:t>α</a:t>
            </a:r>
            <a:r>
              <a:rPr lang="en-US" b="1" baseline="-25000" dirty="0" smtClean="0">
                <a:latin typeface="Arial" pitchFamily="34" charset="0"/>
                <a:cs typeface="Arial" pitchFamily="34" charset="0"/>
              </a:rPr>
              <a:t>0</a:t>
            </a:r>
            <a:r>
              <a:rPr lang="en-US" b="1" dirty="0" smtClean="0">
                <a:latin typeface="Arial" pitchFamily="34" charset="0"/>
                <a:cs typeface="Arial" pitchFamily="34" charset="0"/>
              </a:rPr>
              <a:t>. </a:t>
            </a:r>
          </a:p>
          <a:p>
            <a:pPr marL="166688" indent="-166688">
              <a:spcAft>
                <a:spcPts val="1200"/>
              </a:spcAft>
              <a:buFont typeface="Arial"/>
              <a:buChar char="•"/>
            </a:pPr>
            <a:r>
              <a:rPr lang="en-US" sz="2400" b="1" dirty="0" smtClean="0">
                <a:latin typeface="Arial" pitchFamily="34" charset="0"/>
                <a:cs typeface="Arial" pitchFamily="34" charset="0"/>
              </a:rPr>
              <a:t>The Dirichlet Distribution is a conjugate prior for a multinomial distribution.</a:t>
            </a:r>
          </a:p>
        </p:txBody>
      </p:sp>
      <p:graphicFrame>
        <p:nvGraphicFramePr>
          <p:cNvPr id="5" name="Object 4"/>
          <p:cNvGraphicFramePr>
            <a:graphicFrameLocks noChangeAspect="1"/>
          </p:cNvGraphicFramePr>
          <p:nvPr>
            <p:extLst>
              <p:ext uri="{D42A27DB-BD31-4B8C-83A1-F6EECF244321}">
                <p14:modId xmlns:p14="http://schemas.microsoft.com/office/powerpoint/2010/main" val="2342646906"/>
              </p:ext>
            </p:extLst>
          </p:nvPr>
        </p:nvGraphicFramePr>
        <p:xfrm>
          <a:off x="3052763" y="946150"/>
          <a:ext cx="2663825" cy="757238"/>
        </p:xfrm>
        <a:graphic>
          <a:graphicData uri="http://schemas.openxmlformats.org/presentationml/2006/ole">
            <mc:AlternateContent xmlns:mc="http://schemas.openxmlformats.org/markup-compatibility/2006">
              <mc:Choice xmlns:v="urn:schemas-microsoft-com:vml" Requires="v">
                <p:oleObj spid="_x0000_s49722" name="Equation" r:id="rId3" imgW="1562040" imgH="444240" progId="Equation.DSMT4">
                  <p:embed/>
                </p:oleObj>
              </mc:Choice>
              <mc:Fallback>
                <p:oleObj name="Equation" r:id="rId3" imgW="1562040" imgH="444240" progId="Equation.DSMT4">
                  <p:embed/>
                  <p:pic>
                    <p:nvPicPr>
                      <p:cNvPr id="0" name="Object 10"/>
                      <p:cNvPicPr>
                        <a:picLocks noChangeAspect="1" noChangeArrowheads="1"/>
                      </p:cNvPicPr>
                      <p:nvPr/>
                    </p:nvPicPr>
                    <p:blipFill>
                      <a:blip r:embed="rId4"/>
                      <a:srcRect/>
                      <a:stretch>
                        <a:fillRect/>
                      </a:stretch>
                    </p:blipFill>
                    <p:spPr bwMode="auto">
                      <a:xfrm>
                        <a:off x="3052763" y="946150"/>
                        <a:ext cx="266382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79751686"/>
              </p:ext>
            </p:extLst>
          </p:nvPr>
        </p:nvGraphicFramePr>
        <p:xfrm>
          <a:off x="1855788" y="1908175"/>
          <a:ext cx="2055812" cy="444500"/>
        </p:xfrm>
        <a:graphic>
          <a:graphicData uri="http://schemas.openxmlformats.org/presentationml/2006/ole">
            <mc:AlternateContent xmlns:mc="http://schemas.openxmlformats.org/markup-compatibility/2006">
              <mc:Choice xmlns:v="urn:schemas-microsoft-com:vml" Requires="v">
                <p:oleObj spid="_x0000_s49723" name="Equation" r:id="rId5" imgW="1040948" imgH="228501" progId="Equation.3">
                  <p:embed/>
                </p:oleObj>
              </mc:Choice>
              <mc:Fallback>
                <p:oleObj name="Equation" r:id="rId5" imgW="1040948" imgH="228501"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5788" y="1908175"/>
                        <a:ext cx="205581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07235277"/>
              </p:ext>
            </p:extLst>
          </p:nvPr>
        </p:nvGraphicFramePr>
        <p:xfrm>
          <a:off x="2438400" y="2432050"/>
          <a:ext cx="777875" cy="450850"/>
        </p:xfrm>
        <a:graphic>
          <a:graphicData uri="http://schemas.openxmlformats.org/presentationml/2006/ole">
            <mc:AlternateContent xmlns:mc="http://schemas.openxmlformats.org/markup-compatibility/2006">
              <mc:Choice xmlns:v="urn:schemas-microsoft-com:vml" Requires="v">
                <p:oleObj spid="_x0000_s49724" name="Equation" r:id="rId7" imgW="393529" imgH="228501" progId="Equation.3">
                  <p:embed/>
                </p:oleObj>
              </mc:Choice>
              <mc:Fallback>
                <p:oleObj name="Equation" r:id="rId7" imgW="393529" imgH="228501"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2432050"/>
                        <a:ext cx="77787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413492113"/>
              </p:ext>
            </p:extLst>
          </p:nvPr>
        </p:nvGraphicFramePr>
        <p:xfrm>
          <a:off x="2174875" y="2944813"/>
          <a:ext cx="1304925" cy="576262"/>
        </p:xfrm>
        <a:graphic>
          <a:graphicData uri="http://schemas.openxmlformats.org/presentationml/2006/ole">
            <mc:AlternateContent xmlns:mc="http://schemas.openxmlformats.org/markup-compatibility/2006">
              <mc:Choice xmlns:v="urn:schemas-microsoft-com:vml" Requires="v">
                <p:oleObj spid="_x0000_s49725" name="Equation" r:id="rId9" imgW="660400" imgH="292100" progId="Equation.3">
                  <p:embed/>
                </p:oleObj>
              </mc:Choice>
              <mc:Fallback>
                <p:oleObj name="Equation" r:id="rId9" imgW="660400" imgH="29210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74875" y="2944813"/>
                        <a:ext cx="1304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486531639"/>
              </p:ext>
            </p:extLst>
          </p:nvPr>
        </p:nvGraphicFramePr>
        <p:xfrm>
          <a:off x="4764088" y="1895475"/>
          <a:ext cx="2195512" cy="444500"/>
        </p:xfrm>
        <a:graphic>
          <a:graphicData uri="http://schemas.openxmlformats.org/presentationml/2006/ole">
            <mc:AlternateContent xmlns:mc="http://schemas.openxmlformats.org/markup-compatibility/2006">
              <mc:Choice xmlns:v="urn:schemas-microsoft-com:vml" Requires="v">
                <p:oleObj spid="_x0000_s49726" name="Equation" r:id="rId11" imgW="1117600" imgH="228600" progId="Equation.3">
                  <p:embed/>
                </p:oleObj>
              </mc:Choice>
              <mc:Fallback>
                <p:oleObj name="Equation" r:id="rId11" imgW="1117600" imgH="228600"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64088" y="1895475"/>
                        <a:ext cx="219551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763200096"/>
              </p:ext>
            </p:extLst>
          </p:nvPr>
        </p:nvGraphicFramePr>
        <p:xfrm>
          <a:off x="5486400" y="2401888"/>
          <a:ext cx="803275" cy="450850"/>
        </p:xfrm>
        <a:graphic>
          <a:graphicData uri="http://schemas.openxmlformats.org/presentationml/2006/ole">
            <mc:AlternateContent xmlns:mc="http://schemas.openxmlformats.org/markup-compatibility/2006">
              <mc:Choice xmlns:v="urn:schemas-microsoft-com:vml" Requires="v">
                <p:oleObj spid="_x0000_s49727" name="Equation" r:id="rId13" imgW="406048" imgH="228402" progId="Equation.3">
                  <p:embed/>
                </p:oleObj>
              </mc:Choice>
              <mc:Fallback>
                <p:oleObj name="Equation" r:id="rId13" imgW="406048" imgH="228402" progId="Equation.3">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86400" y="2401888"/>
                        <a:ext cx="80327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182853887"/>
              </p:ext>
            </p:extLst>
          </p:nvPr>
        </p:nvGraphicFramePr>
        <p:xfrm>
          <a:off x="5110163" y="2895600"/>
          <a:ext cx="1555750" cy="576263"/>
        </p:xfrm>
        <a:graphic>
          <a:graphicData uri="http://schemas.openxmlformats.org/presentationml/2006/ole">
            <mc:AlternateContent xmlns:mc="http://schemas.openxmlformats.org/markup-compatibility/2006">
              <mc:Choice xmlns:v="urn:schemas-microsoft-com:vml" Requires="v">
                <p:oleObj spid="_x0000_s49728" name="Equation" r:id="rId15" imgW="787058" imgH="291973" progId="Equation.DSMT4">
                  <p:embed/>
                </p:oleObj>
              </mc:Choice>
              <mc:Fallback>
                <p:oleObj name="Equation" r:id="rId15" imgW="787058" imgH="291973" progId="Equation.DSMT4">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10163" y="2895600"/>
                        <a:ext cx="15557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4925310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Dirichlet Distributions – What is the point here?</a:t>
            </a:r>
            <a:endParaRPr lang="en-US" dirty="0"/>
          </a:p>
        </p:txBody>
      </p:sp>
      <p:pic>
        <p:nvPicPr>
          <p:cNvPr id="3" name="Picture 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801" y="673585"/>
            <a:ext cx="6949999" cy="5721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73100" y="5874806"/>
            <a:ext cx="8826500" cy="923330"/>
          </a:xfrm>
          <a:prstGeom prst="rect">
            <a:avLst/>
          </a:prstGeom>
          <a:solidFill>
            <a:srgbClr val="FFFF00"/>
          </a:solidFill>
        </p:spPr>
        <p:txBody>
          <a:bodyPr wrap="square" rtlCol="0">
            <a:spAutoFit/>
          </a:bodyPr>
          <a:lstStyle/>
          <a:p>
            <a:r>
              <a:rPr lang="en-US" b="1" dirty="0" smtClean="0"/>
              <a:t>Not sure this slide is essential. What point are you trying to make with this? Might be useful to write out a few of those points.  </a:t>
            </a:r>
            <a:r>
              <a:rPr lang="en-US" b="1" dirty="0" smtClean="0">
                <a:solidFill>
                  <a:srgbClr val="FF0000"/>
                </a:solidFill>
              </a:rPr>
              <a:t>(to describe the pervious slide- What  a Dirichlet means) Still needs work.</a:t>
            </a:r>
            <a:endParaRPr lang="en-US" b="1" dirty="0">
              <a:solidFill>
                <a:srgbClr val="FF0000"/>
              </a:solidFill>
            </a:endParaRPr>
          </a:p>
        </p:txBody>
      </p:sp>
    </p:spTree>
    <p:extLst>
      <p:ext uri="{BB962C8B-B14F-4D97-AF65-F5344CB8AC3E}">
        <p14:creationId xmlns:p14="http://schemas.microsoft.com/office/powerpoint/2010/main" val="6402501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Dirichlet Processes – Infinite Sequence of Random Variables? </a:t>
            </a:r>
            <a:endParaRPr lang="en-US" dirty="0"/>
          </a:p>
        </p:txBody>
      </p:sp>
      <p:sp>
        <p:nvSpPr>
          <p:cNvPr id="3" name="TextBox 2"/>
          <p:cNvSpPr txBox="1"/>
          <p:nvPr/>
        </p:nvSpPr>
        <p:spPr>
          <a:xfrm>
            <a:off x="191525" y="795096"/>
            <a:ext cx="8640270" cy="369332"/>
          </a:xfrm>
          <a:prstGeom prst="rect">
            <a:avLst/>
          </a:prstGeom>
          <a:noFill/>
        </p:spPr>
        <p:txBody>
          <a:bodyPr wrap="square" lIns="0" tIns="0" rIns="0" bIns="0" rtlCol="0">
            <a:spAutoFit/>
          </a:bodyPr>
          <a:lstStyle/>
          <a:p>
            <a:pPr marL="228600" indent="-228600">
              <a:buFont typeface="Arial"/>
              <a:buChar char="•"/>
            </a:pPr>
            <a:r>
              <a:rPr lang="en-US" sz="2400" b="1" dirty="0">
                <a:latin typeface="Arial"/>
                <a:cs typeface="Arial"/>
              </a:rPr>
              <a:t>a</a:t>
            </a:r>
            <a:r>
              <a:rPr lang="en-US" sz="2400" b="1" dirty="0" smtClean="0">
                <a:latin typeface="Arial"/>
                <a:cs typeface="Arial"/>
              </a:rPr>
              <a:t> Dirichlet distribution split infinitely many times:</a:t>
            </a:r>
          </a:p>
        </p:txBody>
      </p:sp>
      <p:graphicFrame>
        <p:nvGraphicFramePr>
          <p:cNvPr id="5" name="Object 4"/>
          <p:cNvGraphicFramePr>
            <a:graphicFrameLocks noChangeAspect="1"/>
          </p:cNvGraphicFramePr>
          <p:nvPr>
            <p:extLst>
              <p:ext uri="{D42A27DB-BD31-4B8C-83A1-F6EECF244321}">
                <p14:modId xmlns:p14="http://schemas.microsoft.com/office/powerpoint/2010/main" val="3466221125"/>
              </p:ext>
            </p:extLst>
          </p:nvPr>
        </p:nvGraphicFramePr>
        <p:xfrm>
          <a:off x="1649413" y="1882775"/>
          <a:ext cx="2795587" cy="400050"/>
        </p:xfrm>
        <a:graphic>
          <a:graphicData uri="http://schemas.openxmlformats.org/presentationml/2006/ole">
            <mc:AlternateContent xmlns:mc="http://schemas.openxmlformats.org/markup-compatibility/2006">
              <mc:Choice xmlns:v="urn:schemas-microsoft-com:vml" Requires="v">
                <p:oleObj spid="_x0000_s52629" name="Equation" r:id="rId3" imgW="1333440" imgH="190440" progId="Equation.DSMT4">
                  <p:embed/>
                </p:oleObj>
              </mc:Choice>
              <mc:Fallback>
                <p:oleObj name="Equation" r:id="rId3" imgW="1333440" imgH="190440" progId="Equation.DSMT4">
                  <p:embed/>
                  <p:pic>
                    <p:nvPicPr>
                      <p:cNvPr id="0" name=""/>
                      <p:cNvPicPr>
                        <a:picLocks noChangeAspect="1" noChangeArrowheads="1"/>
                      </p:cNvPicPr>
                      <p:nvPr/>
                    </p:nvPicPr>
                    <p:blipFill>
                      <a:blip r:embed="rId4"/>
                      <a:srcRect/>
                      <a:stretch>
                        <a:fillRect/>
                      </a:stretch>
                    </p:blipFill>
                    <p:spPr bwMode="auto">
                      <a:xfrm>
                        <a:off x="1649413" y="1882775"/>
                        <a:ext cx="2795587"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11"/>
          <p:cNvGraphicFramePr>
            <a:graphicFrameLocks noChangeAspect="1"/>
          </p:cNvGraphicFramePr>
          <p:nvPr>
            <p:extLst>
              <p:ext uri="{D42A27DB-BD31-4B8C-83A1-F6EECF244321}">
                <p14:modId xmlns:p14="http://schemas.microsoft.com/office/powerpoint/2010/main" val="4008098961"/>
              </p:ext>
            </p:extLst>
          </p:nvPr>
        </p:nvGraphicFramePr>
        <p:xfrm>
          <a:off x="2325688" y="1444625"/>
          <a:ext cx="1223962" cy="398463"/>
        </p:xfrm>
        <a:graphic>
          <a:graphicData uri="http://schemas.openxmlformats.org/presentationml/2006/ole">
            <mc:AlternateContent xmlns:mc="http://schemas.openxmlformats.org/markup-compatibility/2006">
              <mc:Choice xmlns:v="urn:schemas-microsoft-com:vml" Requires="v">
                <p:oleObj spid="_x0000_s52630" name="Equation" r:id="rId5" imgW="583920" imgH="190440" progId="Equation.DSMT4">
                  <p:embed/>
                </p:oleObj>
              </mc:Choice>
              <mc:Fallback>
                <p:oleObj name="Equation" r:id="rId5" imgW="583920" imgH="190440" progId="Equation.DSMT4">
                  <p:embed/>
                  <p:pic>
                    <p:nvPicPr>
                      <p:cNvPr id="0" name=""/>
                      <p:cNvPicPr>
                        <a:picLocks noChangeAspect="1" noChangeArrowheads="1"/>
                      </p:cNvPicPr>
                      <p:nvPr/>
                    </p:nvPicPr>
                    <p:blipFill>
                      <a:blip r:embed="rId6"/>
                      <a:srcRect/>
                      <a:stretch>
                        <a:fillRect/>
                      </a:stretch>
                    </p:blipFill>
                    <p:spPr bwMode="auto">
                      <a:xfrm>
                        <a:off x="2325688" y="1444625"/>
                        <a:ext cx="1223962" cy="398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9" name="Object 12"/>
          <p:cNvGraphicFramePr>
            <a:graphicFrameLocks noChangeAspect="1"/>
          </p:cNvGraphicFramePr>
          <p:nvPr>
            <p:extLst>
              <p:ext uri="{D42A27DB-BD31-4B8C-83A1-F6EECF244321}">
                <p14:modId xmlns:p14="http://schemas.microsoft.com/office/powerpoint/2010/main" val="1213109849"/>
              </p:ext>
            </p:extLst>
          </p:nvPr>
        </p:nvGraphicFramePr>
        <p:xfrm>
          <a:off x="538163" y="2266950"/>
          <a:ext cx="5192712" cy="957263"/>
        </p:xfrm>
        <a:graphic>
          <a:graphicData uri="http://schemas.openxmlformats.org/presentationml/2006/ole">
            <mc:AlternateContent xmlns:mc="http://schemas.openxmlformats.org/markup-compatibility/2006">
              <mc:Choice xmlns:v="urn:schemas-microsoft-com:vml" Requires="v">
                <p:oleObj spid="_x0000_s52631" name="Equation" r:id="rId7" imgW="2476500" imgH="457200" progId="Equation.DSMT4">
                  <p:embed/>
                </p:oleObj>
              </mc:Choice>
              <mc:Fallback>
                <p:oleObj name="Equation" r:id="rId7" imgW="2476500" imgH="457200" progId="Equation.DSMT4">
                  <p:embed/>
                  <p:pic>
                    <p:nvPicPr>
                      <p:cNvPr id="0" name=""/>
                      <p:cNvPicPr>
                        <a:picLocks noChangeAspect="1" noChangeArrowheads="1"/>
                      </p:cNvPicPr>
                      <p:nvPr/>
                    </p:nvPicPr>
                    <p:blipFill>
                      <a:blip r:embed="rId8"/>
                      <a:srcRect/>
                      <a:stretch>
                        <a:fillRect/>
                      </a:stretch>
                    </p:blipFill>
                    <p:spPr bwMode="auto">
                      <a:xfrm>
                        <a:off x="538163" y="2266950"/>
                        <a:ext cx="5192712" cy="957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3"/>
          <p:cNvGraphicFramePr>
            <a:graphicFrameLocks noChangeAspect="1"/>
          </p:cNvGraphicFramePr>
          <p:nvPr>
            <p:extLst>
              <p:ext uri="{D42A27DB-BD31-4B8C-83A1-F6EECF244321}">
                <p14:modId xmlns:p14="http://schemas.microsoft.com/office/powerpoint/2010/main" val="3975801410"/>
              </p:ext>
            </p:extLst>
          </p:nvPr>
        </p:nvGraphicFramePr>
        <p:xfrm>
          <a:off x="6718300" y="2252663"/>
          <a:ext cx="1536700" cy="450850"/>
        </p:xfrm>
        <a:graphic>
          <a:graphicData uri="http://schemas.openxmlformats.org/presentationml/2006/ole">
            <mc:AlternateContent xmlns:mc="http://schemas.openxmlformats.org/markup-compatibility/2006">
              <mc:Choice xmlns:v="urn:schemas-microsoft-com:vml" Requires="v">
                <p:oleObj spid="_x0000_s52632" name="Equation" r:id="rId9" imgW="647640" imgH="190440" progId="Equation.DSMT4">
                  <p:embed/>
                </p:oleObj>
              </mc:Choice>
              <mc:Fallback>
                <p:oleObj name="Equation" r:id="rId9" imgW="647640" imgH="190440" progId="Equation.DSMT4">
                  <p:embed/>
                  <p:pic>
                    <p:nvPicPr>
                      <p:cNvPr id="0" name=""/>
                      <p:cNvPicPr>
                        <a:picLocks noChangeAspect="1" noChangeArrowheads="1"/>
                      </p:cNvPicPr>
                      <p:nvPr/>
                    </p:nvPicPr>
                    <p:blipFill>
                      <a:blip r:embed="rId10"/>
                      <a:srcRect/>
                      <a:stretch>
                        <a:fillRect/>
                      </a:stretch>
                    </p:blipFill>
                    <p:spPr bwMode="auto">
                      <a:xfrm>
                        <a:off x="6718300" y="2252663"/>
                        <a:ext cx="15367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11" name="Object 14"/>
          <p:cNvGraphicFramePr>
            <a:graphicFrameLocks noChangeAspect="1"/>
          </p:cNvGraphicFramePr>
          <p:nvPr>
            <p:extLst>
              <p:ext uri="{D42A27DB-BD31-4B8C-83A1-F6EECF244321}">
                <p14:modId xmlns:p14="http://schemas.microsoft.com/office/powerpoint/2010/main" val="561285539"/>
              </p:ext>
            </p:extLst>
          </p:nvPr>
        </p:nvGraphicFramePr>
        <p:xfrm>
          <a:off x="6870700" y="1751013"/>
          <a:ext cx="1265238" cy="452437"/>
        </p:xfrm>
        <a:graphic>
          <a:graphicData uri="http://schemas.openxmlformats.org/presentationml/2006/ole">
            <mc:AlternateContent xmlns:mc="http://schemas.openxmlformats.org/markup-compatibility/2006">
              <mc:Choice xmlns:v="urn:schemas-microsoft-com:vml" Requires="v">
                <p:oleObj spid="_x0000_s52633" name="Equation" r:id="rId11" imgW="533160" imgH="190440" progId="Equation.DSMT4">
                  <p:embed/>
                </p:oleObj>
              </mc:Choice>
              <mc:Fallback>
                <p:oleObj name="Equation" r:id="rId11" imgW="533160" imgH="190440" progId="Equation.DSMT4">
                  <p:embed/>
                  <p:pic>
                    <p:nvPicPr>
                      <p:cNvPr id="0" name=""/>
                      <p:cNvPicPr>
                        <a:picLocks noChangeAspect="1" noChangeArrowheads="1"/>
                      </p:cNvPicPr>
                      <p:nvPr/>
                    </p:nvPicPr>
                    <p:blipFill>
                      <a:blip r:embed="rId12"/>
                      <a:srcRect/>
                      <a:stretch>
                        <a:fillRect/>
                      </a:stretch>
                    </p:blipFill>
                    <p:spPr bwMode="auto">
                      <a:xfrm>
                        <a:off x="6870700" y="1751013"/>
                        <a:ext cx="1265238" cy="45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cxnSp>
        <p:nvCxnSpPr>
          <p:cNvPr id="12" name="Straight Arrow Connector 11"/>
          <p:cNvCxnSpPr/>
          <p:nvPr/>
        </p:nvCxnSpPr>
        <p:spPr>
          <a:xfrm flipH="1" flipV="1">
            <a:off x="972553" y="4133967"/>
            <a:ext cx="16042" cy="214702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988595" y="6280995"/>
            <a:ext cx="2695073"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Elbow Connector 13"/>
          <p:cNvCxnSpPr/>
          <p:nvPr/>
        </p:nvCxnSpPr>
        <p:spPr>
          <a:xfrm>
            <a:off x="988595" y="5695458"/>
            <a:ext cx="2194560" cy="585537"/>
          </a:xfrm>
          <a:prstGeom prst="bentConnector3">
            <a:avLst>
              <a:gd name="adj1" fmla="val 100735"/>
            </a:avLst>
          </a:prstGeom>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2101917" y="5374617"/>
            <a:ext cx="1097280" cy="899962"/>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2</a:t>
            </a:r>
            <a:endParaRPr lang="en-US" baseline="-25000" dirty="0"/>
          </a:p>
        </p:txBody>
      </p:sp>
      <p:sp>
        <p:nvSpPr>
          <p:cNvPr id="16" name="Rectangle 15"/>
          <p:cNvSpPr/>
          <p:nvPr/>
        </p:nvSpPr>
        <p:spPr>
          <a:xfrm>
            <a:off x="988595" y="5920049"/>
            <a:ext cx="1097280" cy="35453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1</a:t>
            </a:r>
            <a:endParaRPr lang="en-US" baseline="-25000" dirty="0"/>
          </a:p>
        </p:txBody>
      </p:sp>
      <p:sp>
        <p:nvSpPr>
          <p:cNvPr id="17" name="Rectangle 16"/>
          <p:cNvSpPr/>
          <p:nvPr/>
        </p:nvSpPr>
        <p:spPr>
          <a:xfrm>
            <a:off x="2109939" y="5639311"/>
            <a:ext cx="548640" cy="64008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21</a:t>
            </a:r>
            <a:endParaRPr lang="en-US" baseline="-25000" dirty="0"/>
          </a:p>
        </p:txBody>
      </p:sp>
      <p:sp>
        <p:nvSpPr>
          <p:cNvPr id="18" name="Rectangle 17"/>
          <p:cNvSpPr/>
          <p:nvPr/>
        </p:nvSpPr>
        <p:spPr>
          <a:xfrm>
            <a:off x="980575" y="5831815"/>
            <a:ext cx="548640" cy="45720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11</a:t>
            </a:r>
            <a:endParaRPr lang="en-US" baseline="-25000" dirty="0"/>
          </a:p>
        </p:txBody>
      </p:sp>
      <p:sp>
        <p:nvSpPr>
          <p:cNvPr id="19" name="Rectangle 18"/>
          <p:cNvSpPr/>
          <p:nvPr/>
        </p:nvSpPr>
        <p:spPr>
          <a:xfrm>
            <a:off x="2679431" y="5085863"/>
            <a:ext cx="548640" cy="118872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22</a:t>
            </a:r>
            <a:endParaRPr lang="en-US" baseline="-25000" dirty="0"/>
          </a:p>
        </p:txBody>
      </p:sp>
      <p:sp>
        <p:nvSpPr>
          <p:cNvPr id="20" name="Rectangle 19"/>
          <p:cNvSpPr/>
          <p:nvPr/>
        </p:nvSpPr>
        <p:spPr>
          <a:xfrm>
            <a:off x="1534025" y="6000261"/>
            <a:ext cx="548640" cy="27432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12</a:t>
            </a:r>
            <a:endParaRPr lang="en-US" baseline="-25000" dirty="0"/>
          </a:p>
        </p:txBody>
      </p:sp>
      <p:sp>
        <p:nvSpPr>
          <p:cNvPr id="21" name="Rectangle 20"/>
          <p:cNvSpPr/>
          <p:nvPr/>
        </p:nvSpPr>
        <p:spPr>
          <a:xfrm>
            <a:off x="2124375" y="5266333"/>
            <a:ext cx="274320" cy="10058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2" name="Rectangle 21"/>
          <p:cNvSpPr/>
          <p:nvPr/>
        </p:nvSpPr>
        <p:spPr>
          <a:xfrm>
            <a:off x="962927" y="6180727"/>
            <a:ext cx="274320" cy="914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3" name="Rectangle 22"/>
          <p:cNvSpPr/>
          <p:nvPr/>
        </p:nvSpPr>
        <p:spPr>
          <a:xfrm>
            <a:off x="2693867" y="4440171"/>
            <a:ext cx="274320" cy="18288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4" name="Rectangle 23"/>
          <p:cNvSpPr/>
          <p:nvPr/>
        </p:nvSpPr>
        <p:spPr>
          <a:xfrm>
            <a:off x="1548461" y="6044375"/>
            <a:ext cx="274320" cy="2286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5" name="Rectangle 24"/>
          <p:cNvSpPr/>
          <p:nvPr/>
        </p:nvSpPr>
        <p:spPr>
          <a:xfrm>
            <a:off x="1259705" y="5450817"/>
            <a:ext cx="274320" cy="82296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6" name="Rectangle 25"/>
          <p:cNvSpPr/>
          <p:nvPr/>
        </p:nvSpPr>
        <p:spPr>
          <a:xfrm>
            <a:off x="1829197" y="6228859"/>
            <a:ext cx="274320" cy="4572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7" name="Rectangle 26"/>
          <p:cNvSpPr/>
          <p:nvPr/>
        </p:nvSpPr>
        <p:spPr>
          <a:xfrm>
            <a:off x="2405111" y="5996245"/>
            <a:ext cx="274320" cy="27432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8" name="Rectangle 27"/>
          <p:cNvSpPr/>
          <p:nvPr/>
        </p:nvSpPr>
        <p:spPr>
          <a:xfrm>
            <a:off x="2990645" y="5715511"/>
            <a:ext cx="27432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9" name="Right Arrow 28"/>
          <p:cNvSpPr/>
          <p:nvPr/>
        </p:nvSpPr>
        <p:spPr>
          <a:xfrm>
            <a:off x="4108414" y="5374617"/>
            <a:ext cx="1013438" cy="26469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0" name="Straight Arrow Connector 29"/>
          <p:cNvCxnSpPr/>
          <p:nvPr/>
        </p:nvCxnSpPr>
        <p:spPr>
          <a:xfrm flipH="1" flipV="1">
            <a:off x="5448300" y="4128341"/>
            <a:ext cx="16042" cy="214702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5464342" y="6261721"/>
            <a:ext cx="2695073"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flipV="1">
            <a:off x="5710766" y="4427597"/>
            <a:ext cx="16042" cy="1840824"/>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flipV="1">
            <a:off x="7214491" y="5624047"/>
            <a:ext cx="16042" cy="621632"/>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flipV="1">
            <a:off x="6811878" y="5729600"/>
            <a:ext cx="6867" cy="499263"/>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flipV="1">
            <a:off x="6418738" y="5207481"/>
            <a:ext cx="16042" cy="1044238"/>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6070602" y="6158675"/>
            <a:ext cx="0" cy="84228"/>
          </a:xfrm>
          <a:prstGeom prst="line">
            <a:avLst/>
          </a:prstGeom>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94949" y="3356483"/>
            <a:ext cx="8640270" cy="369332"/>
          </a:xfrm>
          <a:prstGeom prst="rect">
            <a:avLst/>
          </a:prstGeom>
          <a:noFill/>
        </p:spPr>
        <p:txBody>
          <a:bodyPr wrap="square" lIns="0" tIns="0" rIns="0" bIns="0" rtlCol="0">
            <a:spAutoFit/>
          </a:bodyPr>
          <a:lstStyle/>
          <a:p>
            <a:pPr marL="228600" indent="-228600">
              <a:buFont typeface="Arial"/>
              <a:buChar char="•"/>
            </a:pPr>
            <a:r>
              <a:rPr lang="en-US" sz="2400" b="1" dirty="0" smtClean="0">
                <a:latin typeface="Arial"/>
                <a:cs typeface="Arial"/>
              </a:rPr>
              <a:t>A discrete distribution with an infinite number of atoms. </a:t>
            </a:r>
          </a:p>
        </p:txBody>
      </p:sp>
      <p:graphicFrame>
        <p:nvGraphicFramePr>
          <p:cNvPr id="38" name="Object 37"/>
          <p:cNvGraphicFramePr>
            <a:graphicFrameLocks noChangeAspect="1"/>
          </p:cNvGraphicFramePr>
          <p:nvPr>
            <p:extLst>
              <p:ext uri="{D42A27DB-BD31-4B8C-83A1-F6EECF244321}">
                <p14:modId xmlns:p14="http://schemas.microsoft.com/office/powerpoint/2010/main" val="971103765"/>
              </p:ext>
            </p:extLst>
          </p:nvPr>
        </p:nvGraphicFramePr>
        <p:xfrm>
          <a:off x="6426759" y="4245326"/>
          <a:ext cx="1749720" cy="635115"/>
        </p:xfrm>
        <a:graphic>
          <a:graphicData uri="http://schemas.openxmlformats.org/presentationml/2006/ole">
            <mc:AlternateContent xmlns:mc="http://schemas.openxmlformats.org/markup-compatibility/2006">
              <mc:Choice xmlns:v="urn:schemas-microsoft-com:vml" Requires="v">
                <p:oleObj spid="_x0000_s52634" name="Equation" r:id="rId13" imgW="1091880" imgH="393480" progId="Equation.DSMT4">
                  <p:embed/>
                </p:oleObj>
              </mc:Choice>
              <mc:Fallback>
                <p:oleObj name="Equation" r:id="rId13" imgW="1091880" imgH="393480" progId="Equation.DSMT4">
                  <p:embed/>
                  <p:pic>
                    <p:nvPicPr>
                      <p:cNvPr id="0" name=""/>
                      <p:cNvPicPr/>
                      <p:nvPr/>
                    </p:nvPicPr>
                    <p:blipFill>
                      <a:blip r:embed="rId14"/>
                      <a:stretch>
                        <a:fillRect/>
                      </a:stretch>
                    </p:blipFill>
                    <p:spPr>
                      <a:xfrm>
                        <a:off x="6426759" y="4245326"/>
                        <a:ext cx="1749720" cy="635115"/>
                      </a:xfrm>
                      <a:prstGeom prst="rect">
                        <a:avLst/>
                      </a:prstGeom>
                    </p:spPr>
                  </p:pic>
                </p:oleObj>
              </mc:Fallback>
            </mc:AlternateContent>
          </a:graphicData>
        </a:graphic>
      </p:graphicFrame>
      <p:cxnSp>
        <p:nvCxnSpPr>
          <p:cNvPr id="39" name="Straight Connector 38"/>
          <p:cNvCxnSpPr/>
          <p:nvPr/>
        </p:nvCxnSpPr>
        <p:spPr>
          <a:xfrm flipV="1">
            <a:off x="7601450" y="6000261"/>
            <a:ext cx="0" cy="231266"/>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4" name="Object 3"/>
          <p:cNvGraphicFramePr>
            <a:graphicFrameLocks noChangeAspect="1"/>
          </p:cNvGraphicFramePr>
          <p:nvPr>
            <p:extLst>
              <p:ext uri="{D42A27DB-BD31-4B8C-83A1-F6EECF244321}">
                <p14:modId xmlns:p14="http://schemas.microsoft.com/office/powerpoint/2010/main" val="2181450664"/>
              </p:ext>
            </p:extLst>
          </p:nvPr>
        </p:nvGraphicFramePr>
        <p:xfrm>
          <a:off x="6434138" y="3943701"/>
          <a:ext cx="1639887" cy="301625"/>
        </p:xfrm>
        <a:graphic>
          <a:graphicData uri="http://schemas.openxmlformats.org/presentationml/2006/ole">
            <mc:AlternateContent xmlns:mc="http://schemas.openxmlformats.org/markup-compatibility/2006">
              <mc:Choice xmlns:v="urn:schemas-microsoft-com:vml" Requires="v">
                <p:oleObj spid="_x0000_s52635" name="Equation" r:id="rId15" imgW="787320" imgH="190440" progId="Equation.DSMT4">
                  <p:embed/>
                </p:oleObj>
              </mc:Choice>
              <mc:Fallback>
                <p:oleObj name="Equation" r:id="rId15" imgW="787320" imgH="190440" progId="Equation.DSMT4">
                  <p:embed/>
                  <p:pic>
                    <p:nvPicPr>
                      <p:cNvPr id="0" name="Object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34138" y="3943701"/>
                        <a:ext cx="163988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962259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linds(horizontal)">
                                      <p:cBhvr>
                                        <p:cTn id="26" dur="500"/>
                                        <p:tgtEl>
                                          <p:spTgt spid="19"/>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linds(horizontal)">
                                      <p:cBhvr>
                                        <p:cTn id="29" dur="500"/>
                                        <p:tgtEl>
                                          <p:spTgt spid="17"/>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linds(horizont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linds(horizontal)">
                                      <p:cBhvr>
                                        <p:cTn id="40" dur="500"/>
                                        <p:tgtEl>
                                          <p:spTgt spid="28"/>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linds(horizontal)">
                                      <p:cBhvr>
                                        <p:cTn id="43" dur="500"/>
                                        <p:tgtEl>
                                          <p:spTgt spid="23"/>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blinds(horizontal)">
                                      <p:cBhvr>
                                        <p:cTn id="46" dur="500"/>
                                        <p:tgtEl>
                                          <p:spTgt spid="27"/>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linds(horizontal)">
                                      <p:cBhvr>
                                        <p:cTn id="49" dur="500"/>
                                        <p:tgtEl>
                                          <p:spTgt spid="21"/>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linds(horizontal)">
                                      <p:cBhvr>
                                        <p:cTn id="52" dur="500"/>
                                        <p:tgtEl>
                                          <p:spTgt spid="26"/>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linds(horizontal)">
                                      <p:cBhvr>
                                        <p:cTn id="55" dur="500"/>
                                        <p:tgtEl>
                                          <p:spTgt spid="24"/>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blinds(horizontal)">
                                      <p:cBhvr>
                                        <p:cTn id="58" dur="500"/>
                                        <p:tgtEl>
                                          <p:spTgt spid="25"/>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linds(horizontal)">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blinds(horizontal)">
                                      <p:cBhvr>
                                        <p:cTn id="66" dur="500"/>
                                        <p:tgtEl>
                                          <p:spTgt spid="31"/>
                                        </p:tgtEl>
                                      </p:cBhvr>
                                    </p:animEffect>
                                  </p:childTnLst>
                                </p:cTn>
                              </p:par>
                              <p:par>
                                <p:cTn id="67" presetID="3" presetClass="entr" presetSubtype="10" fill="hold"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blinds(horizontal)">
                                      <p:cBhvr>
                                        <p:cTn id="69" dur="500"/>
                                        <p:tgtEl>
                                          <p:spTgt spid="30"/>
                                        </p:tgtEl>
                                      </p:cBhvr>
                                    </p:animEffect>
                                  </p:childTnLst>
                                </p:cTn>
                              </p:par>
                              <p:par>
                                <p:cTn id="70" presetID="3" presetClass="entr" presetSubtype="10" fill="hold"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blinds(horizontal)">
                                      <p:cBhvr>
                                        <p:cTn id="72" dur="500"/>
                                        <p:tgtEl>
                                          <p:spTgt spid="32"/>
                                        </p:tgtEl>
                                      </p:cBhvr>
                                    </p:animEffect>
                                  </p:childTnLst>
                                </p:cTn>
                              </p:par>
                              <p:par>
                                <p:cTn id="73" presetID="3" presetClass="entr" presetSubtype="10" fill="hold"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blinds(horizontal)">
                                      <p:cBhvr>
                                        <p:cTn id="75" dur="500"/>
                                        <p:tgtEl>
                                          <p:spTgt spid="33"/>
                                        </p:tgtEl>
                                      </p:cBhvr>
                                    </p:animEffect>
                                  </p:childTnLst>
                                </p:cTn>
                              </p:par>
                              <p:par>
                                <p:cTn id="76" presetID="3" presetClass="entr" presetSubtype="10" fill="hold"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blinds(horizontal)">
                                      <p:cBhvr>
                                        <p:cTn id="78" dur="500"/>
                                        <p:tgtEl>
                                          <p:spTgt spid="34"/>
                                        </p:tgtEl>
                                      </p:cBhvr>
                                    </p:animEffect>
                                  </p:childTnLst>
                                </p:cTn>
                              </p:par>
                              <p:par>
                                <p:cTn id="79" presetID="3" presetClass="entr" presetSubtype="10" fill="hold" nodeType="with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blinds(horizontal)">
                                      <p:cBhvr>
                                        <p:cTn id="81" dur="500"/>
                                        <p:tgtEl>
                                          <p:spTgt spid="35"/>
                                        </p:tgtEl>
                                      </p:cBhvr>
                                    </p:animEffect>
                                  </p:childTnLst>
                                </p:cTn>
                              </p:par>
                              <p:par>
                                <p:cTn id="82" presetID="3" presetClass="entr" presetSubtype="10" fill="hold" nodeType="with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blinds(horizontal)">
                                      <p:cBhvr>
                                        <p:cTn id="84" dur="500"/>
                                        <p:tgtEl>
                                          <p:spTgt spid="36"/>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blinds(horizontal)">
                                      <p:cBhvr>
                                        <p:cTn id="87" dur="500"/>
                                        <p:tgtEl>
                                          <p:spTgt spid="29"/>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blinds(horizontal)">
                                      <p:cBhvr>
                                        <p:cTn id="90" dur="500"/>
                                        <p:tgtEl>
                                          <p:spTgt spid="37"/>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500"/>
                                        <p:tgtEl>
                                          <p:spTgt spid="38"/>
                                        </p:tgtEl>
                                      </p:cBhvr>
                                    </p:animEffect>
                                  </p:childTnLst>
                                </p:cTn>
                              </p:par>
                              <p:par>
                                <p:cTn id="96" presetID="3" presetClass="entr" presetSubtype="10" fill="hold" nodeType="with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blinds(horizontal)">
                                      <p:cBhvr>
                                        <p:cTn id="98" dur="500"/>
                                        <p:tgtEl>
                                          <p:spTgt spid="39"/>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4"/>
                                        </p:tgtEl>
                                        <p:attrNameLst>
                                          <p:attrName>style.visibility</p:attrName>
                                        </p:attrNameLst>
                                      </p:cBhvr>
                                      <p:to>
                                        <p:strVal val="visible"/>
                                      </p:to>
                                    </p:set>
                                    <p:animEffect transition="in" filter="fade">
                                      <p:cBhvr>
                                        <p:cTn id="10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Hierarchical Dirichlet Process – Nonparametric Clustering </a:t>
            </a:r>
            <a:endParaRPr lang="en-US" dirty="0"/>
          </a:p>
        </p:txBody>
      </p:sp>
      <p:sp>
        <p:nvSpPr>
          <p:cNvPr id="3" name="TextBox 2"/>
          <p:cNvSpPr txBox="1"/>
          <p:nvPr/>
        </p:nvSpPr>
        <p:spPr>
          <a:xfrm>
            <a:off x="182255" y="646589"/>
            <a:ext cx="8640270" cy="6247864"/>
          </a:xfrm>
          <a:prstGeom prst="rect">
            <a:avLst/>
          </a:prstGeom>
          <a:noFill/>
        </p:spPr>
        <p:txBody>
          <a:bodyPr wrap="square" lIns="0" tIns="0" rIns="0" bIns="0" rtlCol="0">
            <a:spAutoFit/>
          </a:bodyPr>
          <a:lstStyle/>
          <a:p>
            <a:pPr marL="228600" indent="-228600">
              <a:spcAft>
                <a:spcPts val="600"/>
              </a:spcAft>
              <a:buFont typeface="Arial"/>
              <a:buChar char="•"/>
            </a:pPr>
            <a:r>
              <a:rPr lang="en-US" sz="2400" b="1" dirty="0">
                <a:latin typeface="Arial" pitchFamily="34" charset="0"/>
                <a:cs typeface="Arial" pitchFamily="34" charset="0"/>
              </a:rPr>
              <a:t>Grouped</a:t>
            </a:r>
            <a:r>
              <a:rPr lang="en-US" sz="2400" b="1" dirty="0" smtClean="0">
                <a:latin typeface="Arial" pitchFamily="34" charset="0"/>
                <a:cs typeface="Arial" pitchFamily="34" charset="0"/>
              </a:rPr>
              <a:t> Data Clustering: </a:t>
            </a:r>
          </a:p>
          <a:p>
            <a:pPr lvl="1" indent="-228600">
              <a:spcAft>
                <a:spcPts val="600"/>
              </a:spcAft>
              <a:buFont typeface="Arial"/>
              <a:buChar char="•"/>
            </a:pPr>
            <a:r>
              <a:rPr lang="en-US" b="1" dirty="0" smtClean="0">
                <a:latin typeface="Arial" pitchFamily="34" charset="0"/>
                <a:cs typeface="Arial" pitchFamily="34" charset="0"/>
              </a:rPr>
              <a:t>Consider data organized into several groups (e.g. documents).</a:t>
            </a:r>
          </a:p>
          <a:p>
            <a:pPr lvl="1" indent="-228600">
              <a:spcAft>
                <a:spcPts val="600"/>
              </a:spcAft>
              <a:buFont typeface="Arial"/>
              <a:buChar char="•"/>
            </a:pPr>
            <a:r>
              <a:rPr lang="en-US" b="1" dirty="0" smtClean="0">
                <a:latin typeface="Arial" pitchFamily="34" charset="0"/>
                <a:cs typeface="Arial" pitchFamily="34" charset="0"/>
              </a:rPr>
              <a:t>A DP can be used to define a mixture over each group.</a:t>
            </a:r>
          </a:p>
          <a:p>
            <a:pPr lvl="1" indent="-228600">
              <a:spcAft>
                <a:spcPts val="600"/>
              </a:spcAft>
              <a:buFont typeface="Arial"/>
              <a:buChar char="•"/>
            </a:pPr>
            <a:r>
              <a:rPr lang="en-US" b="1" dirty="0">
                <a:latin typeface="Arial" pitchFamily="34" charset="0"/>
                <a:cs typeface="Arial" pitchFamily="34" charset="0"/>
              </a:rPr>
              <a:t>E</a:t>
            </a:r>
            <a:r>
              <a:rPr lang="en-US" b="1" dirty="0" smtClean="0">
                <a:latin typeface="Arial" pitchFamily="34" charset="0"/>
                <a:cs typeface="Arial" pitchFamily="34" charset="0"/>
              </a:rPr>
              <a:t>ach mixture is independent of the other distributions.</a:t>
            </a:r>
          </a:p>
          <a:p>
            <a:pPr lvl="1" indent="-228600">
              <a:spcAft>
                <a:spcPts val="1800"/>
              </a:spcAft>
              <a:buFont typeface="Arial"/>
              <a:buChar char="•"/>
            </a:pPr>
            <a:r>
              <a:rPr lang="en-US" b="1" dirty="0" smtClean="0">
                <a:latin typeface="Arial" pitchFamily="34" charset="0"/>
                <a:cs typeface="Arial" pitchFamily="34" charset="0"/>
              </a:rPr>
              <a:t>Sometimes we want to share components among mixtures</a:t>
            </a:r>
            <a:br>
              <a:rPr lang="en-US" b="1" dirty="0" smtClean="0">
                <a:latin typeface="Arial" pitchFamily="34" charset="0"/>
                <a:cs typeface="Arial" pitchFamily="34" charset="0"/>
              </a:rPr>
            </a:br>
            <a:r>
              <a:rPr lang="en-US" b="1" dirty="0" smtClean="0">
                <a:latin typeface="Arial" pitchFamily="34" charset="0"/>
                <a:cs typeface="Arial" pitchFamily="34" charset="0"/>
              </a:rPr>
              <a:t>(e.g. to share topics among documents).</a:t>
            </a:r>
          </a:p>
          <a:p>
            <a:pPr marL="228600" indent="-228600">
              <a:buFont typeface="Arial"/>
              <a:buChar char="•"/>
            </a:pPr>
            <a:r>
              <a:rPr lang="en-US" b="1" dirty="0" smtClean="0">
                <a:latin typeface="Arial" pitchFamily="34" charset="0"/>
                <a:cs typeface="Arial" pitchFamily="34" charset="0"/>
              </a:rPr>
              <a:t> </a:t>
            </a:r>
            <a:r>
              <a:rPr lang="en-US" sz="2400" b="1" dirty="0" smtClean="0">
                <a:latin typeface="Arial" pitchFamily="34" charset="0"/>
                <a:cs typeface="Arial" pitchFamily="34" charset="0"/>
              </a:rPr>
              <a:t>Hierarchical Dirichlet Process (HDP):</a:t>
            </a:r>
          </a:p>
          <a:p>
            <a:pPr>
              <a:spcAft>
                <a:spcPts val="22200"/>
              </a:spcAft>
            </a:pPr>
            <a:endParaRPr lang="en-US" sz="2400" b="1" dirty="0">
              <a:latin typeface="Arial" pitchFamily="34" charset="0"/>
              <a:cs typeface="Arial" pitchFamily="34" charset="0"/>
            </a:endParaRPr>
          </a:p>
          <a:p>
            <a:pPr marL="293688" indent="-293688">
              <a:spcAft>
                <a:spcPts val="22200"/>
              </a:spcAft>
              <a:buFont typeface="Arial"/>
              <a:buChar char="•"/>
            </a:pPr>
            <a:endParaRPr lang="en-US" sz="2400" b="1" dirty="0" smtClean="0">
              <a:latin typeface="Arial" pitchFamily="34" charset="0"/>
              <a:cs typeface="Arial"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405" t="6165" r="10115" b="10212"/>
          <a:stretch/>
        </p:blipFill>
        <p:spPr bwMode="auto">
          <a:xfrm>
            <a:off x="622300" y="3373597"/>
            <a:ext cx="4150217" cy="3186480"/>
          </a:xfrm>
          <a:prstGeom prst="rect">
            <a:avLst/>
          </a:prstGeom>
          <a:ln>
            <a:noFill/>
          </a:ln>
          <a:extLst>
            <a:ext uri="{53640926-AAD7-44d8-BBD7-CCE9431645EC}">
              <a14:shadowObscured xmlns:a14="http://schemas.microsoft.com/office/drawing/2010/main"/>
            </a:ext>
          </a:extLst>
        </p:spPr>
      </p:pic>
      <p:graphicFrame>
        <p:nvGraphicFramePr>
          <p:cNvPr id="5" name="Object 4"/>
          <p:cNvGraphicFramePr>
            <a:graphicFrameLocks noChangeAspect="1"/>
          </p:cNvGraphicFramePr>
          <p:nvPr>
            <p:extLst>
              <p:ext uri="{D42A27DB-BD31-4B8C-83A1-F6EECF244321}">
                <p14:modId xmlns:p14="http://schemas.microsoft.com/office/powerpoint/2010/main" val="2292949182"/>
              </p:ext>
            </p:extLst>
          </p:nvPr>
        </p:nvGraphicFramePr>
        <p:xfrm>
          <a:off x="5567197" y="3594731"/>
          <a:ext cx="2314575" cy="1219200"/>
        </p:xfrm>
        <a:graphic>
          <a:graphicData uri="http://schemas.openxmlformats.org/presentationml/2006/ole">
            <mc:AlternateContent xmlns:mc="http://schemas.openxmlformats.org/markup-compatibility/2006">
              <mc:Choice xmlns:v="urn:schemas-microsoft-com:vml" Requires="v">
                <p:oleObj spid="_x0000_s27070" name="Equation" r:id="rId4" imgW="1790700" imgH="939800" progId="Equation.DSMT4">
                  <p:embed/>
                </p:oleObj>
              </mc:Choice>
              <mc:Fallback>
                <p:oleObj name="Equation" r:id="rId4" imgW="1790700" imgH="9398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7197" y="3594731"/>
                        <a:ext cx="23145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704171191"/>
              </p:ext>
            </p:extLst>
          </p:nvPr>
        </p:nvGraphicFramePr>
        <p:xfrm>
          <a:off x="5637852" y="5041869"/>
          <a:ext cx="1752600" cy="1457325"/>
        </p:xfrm>
        <a:graphic>
          <a:graphicData uri="http://schemas.openxmlformats.org/presentationml/2006/ole">
            <mc:AlternateContent xmlns:mc="http://schemas.openxmlformats.org/markup-compatibility/2006">
              <mc:Choice xmlns:v="urn:schemas-microsoft-com:vml" Requires="v">
                <p:oleObj spid="_x0000_s27071" name="Equation" r:id="rId6" imgW="1397000" imgH="1168400" progId="Equation.DSMT4">
                  <p:embed/>
                </p:oleObj>
              </mc:Choice>
              <mc:Fallback>
                <p:oleObj name="Equation" r:id="rId6" imgW="1397000" imgH="116840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7852" y="5041869"/>
                        <a:ext cx="17526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5231346" y="3594731"/>
            <a:ext cx="365806" cy="369332"/>
          </a:xfrm>
          <a:prstGeom prst="rect">
            <a:avLst/>
          </a:prstGeom>
          <a:noFill/>
        </p:spPr>
        <p:txBody>
          <a:bodyPr wrap="none" rtlCol="0">
            <a:spAutoFit/>
          </a:bodyPr>
          <a:lstStyle/>
          <a:p>
            <a:r>
              <a:rPr lang="en-US" dirty="0" smtClean="0"/>
              <a:t>a)</a:t>
            </a:r>
            <a:endParaRPr lang="en-US" dirty="0"/>
          </a:p>
        </p:txBody>
      </p:sp>
      <p:sp>
        <p:nvSpPr>
          <p:cNvPr id="8" name="TextBox 7"/>
          <p:cNvSpPr txBox="1"/>
          <p:nvPr/>
        </p:nvSpPr>
        <p:spPr>
          <a:xfrm>
            <a:off x="5288210" y="4975451"/>
            <a:ext cx="377026" cy="369332"/>
          </a:xfrm>
          <a:prstGeom prst="rect">
            <a:avLst/>
          </a:prstGeom>
          <a:noFill/>
        </p:spPr>
        <p:txBody>
          <a:bodyPr wrap="none" rtlCol="0">
            <a:spAutoFit/>
          </a:bodyPr>
          <a:lstStyle/>
          <a:p>
            <a:r>
              <a:rPr lang="en-US" dirty="0"/>
              <a:t>b</a:t>
            </a:r>
            <a:r>
              <a:rPr lang="en-US" dirty="0" smtClean="0"/>
              <a:t>)</a:t>
            </a:r>
            <a:endParaRPr lang="en-US" dirty="0"/>
          </a:p>
        </p:txBody>
      </p:sp>
    </p:spTree>
    <p:extLst>
      <p:ext uri="{BB962C8B-B14F-4D97-AF65-F5344CB8AC3E}">
        <p14:creationId xmlns:p14="http://schemas.microsoft.com/office/powerpoint/2010/main" val="5702987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solidFill>
                  <a:prstClr val="black"/>
                </a:solidFill>
              </a:rPr>
              <a:t>Hidden Markov Models</a:t>
            </a:r>
            <a:endParaRPr lang="en-US" dirty="0">
              <a:solidFill>
                <a:prstClr val="black"/>
              </a:solidFill>
            </a:endParaRPr>
          </a:p>
        </p:txBody>
      </p:sp>
      <p:sp>
        <p:nvSpPr>
          <p:cNvPr id="6" name="TextBox 5"/>
          <p:cNvSpPr txBox="1"/>
          <p:nvPr/>
        </p:nvSpPr>
        <p:spPr>
          <a:xfrm>
            <a:off x="227013" y="735885"/>
            <a:ext cx="5945187" cy="1708160"/>
          </a:xfrm>
          <a:prstGeom prst="rect">
            <a:avLst/>
          </a:prstGeom>
          <a:noFill/>
        </p:spPr>
        <p:txBody>
          <a:bodyPr wrap="square" lIns="0" tIns="0" rIns="0" bIns="0" rtlCol="0">
            <a:spAutoFit/>
          </a:bodyPr>
          <a:lstStyle/>
          <a:p>
            <a:pPr marL="228600" indent="-228600">
              <a:spcAft>
                <a:spcPts val="600"/>
              </a:spcAft>
              <a:buFont typeface="Arial" panose="020B0604020202020204" pitchFamily="34" charset="0"/>
              <a:buChar char="•"/>
            </a:pPr>
            <a:r>
              <a:rPr lang="en-US" sz="2400" b="1" dirty="0" smtClean="0">
                <a:latin typeface="Arial" panose="020B0604020202020204" pitchFamily="34" charset="0"/>
                <a:cs typeface="Arial" panose="020B0604020202020204" pitchFamily="34" charset="0"/>
              </a:rPr>
              <a:t>Markov </a:t>
            </a:r>
            <a:r>
              <a:rPr lang="en-US" sz="2400" b="1" dirty="0">
                <a:latin typeface="Arial" panose="020B0604020202020204" pitchFamily="34" charset="0"/>
                <a:cs typeface="Arial" panose="020B0604020202020204" pitchFamily="34" charset="0"/>
              </a:rPr>
              <a:t>Chain</a:t>
            </a:r>
          </a:p>
          <a:p>
            <a:pPr lvl="1" indent="-228600">
              <a:spcAft>
                <a:spcPts val="600"/>
              </a:spcAft>
              <a:buFont typeface="Arial" panose="020B0604020202020204" pitchFamily="34" charset="0"/>
              <a:buChar char="•"/>
            </a:pPr>
            <a:r>
              <a:rPr lang="en-US" b="1" dirty="0" smtClean="0">
                <a:latin typeface="Arial" panose="020B0604020202020204" pitchFamily="34" charset="0"/>
                <a:cs typeface="Arial" panose="020B0604020202020204" pitchFamily="34" charset="0"/>
              </a:rPr>
              <a:t>A memoryless stochastic process.</a:t>
            </a:r>
          </a:p>
          <a:p>
            <a:pPr lvl="1" indent="-228600">
              <a:spcAft>
                <a:spcPts val="600"/>
              </a:spcAft>
              <a:buFont typeface="Arial" panose="020B0604020202020204" pitchFamily="34" charset="0"/>
              <a:buChar char="•"/>
            </a:pPr>
            <a:r>
              <a:rPr lang="en-US" b="1" dirty="0" smtClean="0">
                <a:latin typeface="Arial" panose="020B0604020202020204" pitchFamily="34" charset="0"/>
                <a:cs typeface="Arial" panose="020B0604020202020204" pitchFamily="34" charset="0"/>
              </a:rPr>
              <a:t>States are observed at each time, </a:t>
            </a:r>
            <a:r>
              <a:rPr lang="en-US" b="1" i="1" dirty="0">
                <a:latin typeface="Arial" panose="020B0604020202020204" pitchFamily="34" charset="0"/>
                <a:cs typeface="Arial" panose="020B0604020202020204" pitchFamily="34" charset="0"/>
              </a:rPr>
              <a:t>t</a:t>
            </a:r>
            <a:r>
              <a:rPr lang="en-US" b="1" dirty="0" smtClean="0">
                <a:latin typeface="Arial" panose="020B0604020202020204" pitchFamily="34" charset="0"/>
                <a:cs typeface="Arial" panose="020B0604020202020204" pitchFamily="34" charset="0"/>
              </a:rPr>
              <a:t>.</a:t>
            </a:r>
          </a:p>
          <a:p>
            <a:pPr lvl="1" indent="-228600">
              <a:spcAft>
                <a:spcPts val="600"/>
              </a:spcAft>
              <a:buFont typeface="Arial" panose="020B0604020202020204" pitchFamily="34" charset="0"/>
              <a:buChar char="•"/>
            </a:pPr>
            <a:r>
              <a:rPr lang="en-US" b="1" dirty="0" smtClean="0">
                <a:latin typeface="Arial" panose="020B0604020202020204" pitchFamily="34" charset="0"/>
                <a:cs typeface="Arial" panose="020B0604020202020204" pitchFamily="34" charset="0"/>
              </a:rPr>
              <a:t>The probability of being at any state at time </a:t>
            </a:r>
            <a:r>
              <a:rPr lang="en-US" b="1" i="1" dirty="0" smtClean="0">
                <a:latin typeface="Arial" panose="020B0604020202020204" pitchFamily="34" charset="0"/>
                <a:cs typeface="Arial" panose="020B0604020202020204" pitchFamily="34" charset="0"/>
              </a:rPr>
              <a:t>t+1</a:t>
            </a:r>
            <a:r>
              <a:rPr lang="en-US" b="1" dirty="0" smtClean="0">
                <a:latin typeface="Arial" panose="020B0604020202020204" pitchFamily="34" charset="0"/>
                <a:cs typeface="Arial" panose="020B0604020202020204" pitchFamily="34" charset="0"/>
              </a:rPr>
              <a:t> is a function of the state at time </a:t>
            </a:r>
            <a:r>
              <a:rPr lang="en-US" b="1" i="1" dirty="0" smtClean="0">
                <a:latin typeface="Arial" panose="020B0604020202020204" pitchFamily="34" charset="0"/>
                <a:cs typeface="Arial" panose="020B0604020202020204" pitchFamily="34" charset="0"/>
              </a:rPr>
              <a:t>t</a:t>
            </a:r>
            <a:r>
              <a:rPr lang="en-US" dirty="0" smtClean="0">
                <a:latin typeface="Arial" panose="020B0604020202020204" pitchFamily="34" charset="0"/>
                <a:cs typeface="Arial" panose="020B0604020202020204" pitchFamily="34" charset="0"/>
              </a:rPr>
              <a:t>. </a:t>
            </a:r>
          </a:p>
        </p:txBody>
      </p:sp>
      <p:pic>
        <p:nvPicPr>
          <p:cNvPr id="7" name="Picture 6" descr="x.JPG"/>
          <p:cNvPicPr>
            <a:picLocks noChangeAspect="1"/>
          </p:cNvPicPr>
          <p:nvPr/>
        </p:nvPicPr>
        <p:blipFill>
          <a:blip r:embed="rId2"/>
          <a:stretch>
            <a:fillRect/>
          </a:stretch>
        </p:blipFill>
        <p:spPr>
          <a:xfrm>
            <a:off x="227013" y="3933413"/>
            <a:ext cx="2109660" cy="2010187"/>
          </a:xfrm>
          <a:prstGeom prst="rect">
            <a:avLst/>
          </a:prstGeom>
          <a:ln w="38100">
            <a:solidFill>
              <a:schemeClr val="accent1"/>
            </a:solidFill>
          </a:ln>
        </p:spPr>
      </p:pic>
      <p:sp>
        <p:nvSpPr>
          <p:cNvPr id="5" name="TextBox 4"/>
          <p:cNvSpPr txBox="1"/>
          <p:nvPr/>
        </p:nvSpPr>
        <p:spPr>
          <a:xfrm>
            <a:off x="2705100" y="3275324"/>
            <a:ext cx="6210301" cy="3123932"/>
          </a:xfrm>
          <a:prstGeom prst="rect">
            <a:avLst/>
          </a:prstGeom>
          <a:noFill/>
        </p:spPr>
        <p:txBody>
          <a:bodyPr wrap="square" lIns="0" tIns="0" rIns="0" bIns="0" rtlCol="0">
            <a:spAutoFit/>
          </a:bodyPr>
          <a:lstStyle/>
          <a:p>
            <a:pPr marL="228600" indent="-228600">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Hidden Markov Models (HMMs)</a:t>
            </a:r>
          </a:p>
          <a:p>
            <a:pPr lvl="1" indent="-228600">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A Markov </a:t>
            </a:r>
            <a:r>
              <a:rPr lang="en-US" b="1" dirty="0" smtClean="0">
                <a:latin typeface="Arial" panose="020B0604020202020204" pitchFamily="34" charset="0"/>
                <a:cs typeface="Arial" panose="020B0604020202020204" pitchFamily="34" charset="0"/>
              </a:rPr>
              <a:t>chain where states are </a:t>
            </a:r>
            <a:r>
              <a:rPr lang="en-US" b="1" dirty="0">
                <a:latin typeface="Arial" panose="020B0604020202020204" pitchFamily="34" charset="0"/>
                <a:cs typeface="Arial" panose="020B0604020202020204" pitchFamily="34" charset="0"/>
              </a:rPr>
              <a:t>not observed.</a:t>
            </a:r>
          </a:p>
          <a:p>
            <a:pPr lvl="1" indent="-228600">
              <a:spcAft>
                <a:spcPts val="600"/>
              </a:spcAft>
              <a:buFont typeface="Arial" panose="020B0604020202020204" pitchFamily="34" charset="0"/>
              <a:buChar char="•"/>
            </a:pPr>
            <a:r>
              <a:rPr lang="en-US" b="1" dirty="0" smtClean="0">
                <a:latin typeface="Arial" panose="020B0604020202020204" pitchFamily="34" charset="0"/>
                <a:cs typeface="Arial" panose="020B0604020202020204" pitchFamily="34" charset="0"/>
              </a:rPr>
              <a:t>An observed sequence is </a:t>
            </a:r>
            <a:r>
              <a:rPr lang="en-US" b="1" dirty="0">
                <a:latin typeface="Arial" panose="020B0604020202020204" pitchFamily="34" charset="0"/>
                <a:cs typeface="Arial" panose="020B0604020202020204" pitchFamily="34" charset="0"/>
              </a:rPr>
              <a:t>the output of </a:t>
            </a:r>
            <a:r>
              <a:rPr lang="en-US" b="1" dirty="0" smtClean="0">
                <a:latin typeface="Arial" panose="020B0604020202020204" pitchFamily="34" charset="0"/>
                <a:cs typeface="Arial" panose="020B0604020202020204" pitchFamily="34" charset="0"/>
              </a:rPr>
              <a:t>a probability </a:t>
            </a:r>
            <a:r>
              <a:rPr lang="en-US" b="1" dirty="0">
                <a:latin typeface="Arial" panose="020B0604020202020204" pitchFamily="34" charset="0"/>
                <a:cs typeface="Arial" panose="020B0604020202020204" pitchFamily="34" charset="0"/>
              </a:rPr>
              <a:t>distribution associated with each state.</a:t>
            </a:r>
          </a:p>
          <a:p>
            <a:pPr lvl="1" indent="-228600">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A model is characterized by</a:t>
            </a:r>
            <a:r>
              <a:rPr lang="en-US" b="1" dirty="0" smtClean="0">
                <a:latin typeface="Arial" panose="020B0604020202020204" pitchFamily="34" charset="0"/>
                <a:cs typeface="Arial" panose="020B0604020202020204" pitchFamily="34" charset="0"/>
              </a:rPr>
              <a:t>:</a:t>
            </a:r>
          </a:p>
          <a:p>
            <a:pPr marL="685800" lvl="1" indent="-228600">
              <a:spcAft>
                <a:spcPts val="600"/>
              </a:spcAft>
              <a:buFont typeface="Wingdings" charset="2"/>
              <a:buChar char="§"/>
            </a:pPr>
            <a:r>
              <a:rPr lang="en-US" b="1" dirty="0">
                <a:latin typeface="Arial" panose="020B0604020202020204" pitchFamily="34" charset="0"/>
                <a:cs typeface="Arial" panose="020B0604020202020204" pitchFamily="34" charset="0"/>
              </a:rPr>
              <a:t>n</a:t>
            </a:r>
            <a:r>
              <a:rPr lang="en-US" b="1" dirty="0" smtClean="0">
                <a:latin typeface="Arial" panose="020B0604020202020204" pitchFamily="34" charset="0"/>
                <a:cs typeface="Arial" panose="020B0604020202020204" pitchFamily="34" charset="0"/>
              </a:rPr>
              <a:t>umber </a:t>
            </a:r>
            <a:r>
              <a:rPr lang="en-US" b="1" dirty="0">
                <a:latin typeface="Arial" panose="020B0604020202020204" pitchFamily="34" charset="0"/>
                <a:cs typeface="Arial" panose="020B0604020202020204" pitchFamily="34" charset="0"/>
              </a:rPr>
              <a:t>of </a:t>
            </a:r>
            <a:r>
              <a:rPr lang="en-US" b="1" dirty="0" smtClean="0">
                <a:latin typeface="Arial" panose="020B0604020202020204" pitchFamily="34" charset="0"/>
                <a:cs typeface="Arial" panose="020B0604020202020204" pitchFamily="34" charset="0"/>
              </a:rPr>
              <a:t>states;</a:t>
            </a:r>
          </a:p>
          <a:p>
            <a:pPr marL="685800" lvl="1" indent="-228600">
              <a:spcAft>
                <a:spcPts val="600"/>
              </a:spcAft>
              <a:buFont typeface="Wingdings" charset="2"/>
              <a:buChar char="§"/>
            </a:pPr>
            <a:r>
              <a:rPr lang="en-US" b="1" dirty="0">
                <a:latin typeface="Arial" panose="020B0604020202020204" pitchFamily="34" charset="0"/>
                <a:cs typeface="Arial" panose="020B0604020202020204" pitchFamily="34" charset="0"/>
              </a:rPr>
              <a:t>t</a:t>
            </a:r>
            <a:r>
              <a:rPr lang="en-US" b="1" dirty="0" smtClean="0">
                <a:latin typeface="Arial" panose="020B0604020202020204" pitchFamily="34" charset="0"/>
                <a:cs typeface="Arial" panose="020B0604020202020204" pitchFamily="34" charset="0"/>
              </a:rPr>
              <a:t>ransition </a:t>
            </a:r>
            <a:r>
              <a:rPr lang="en-US" b="1" dirty="0">
                <a:latin typeface="Arial" panose="020B0604020202020204" pitchFamily="34" charset="0"/>
                <a:cs typeface="Arial" panose="020B0604020202020204" pitchFamily="34" charset="0"/>
              </a:rPr>
              <a:t>probabilities between these </a:t>
            </a:r>
            <a:r>
              <a:rPr lang="en-US" b="1" dirty="0" smtClean="0">
                <a:latin typeface="Arial" panose="020B0604020202020204" pitchFamily="34" charset="0"/>
                <a:cs typeface="Arial" panose="020B0604020202020204" pitchFamily="34" charset="0"/>
              </a:rPr>
              <a:t>states;</a:t>
            </a:r>
          </a:p>
          <a:p>
            <a:pPr marL="685800" lvl="1" indent="-228600">
              <a:spcAft>
                <a:spcPts val="600"/>
              </a:spcAft>
              <a:buFont typeface="Wingdings" charset="2"/>
              <a:buChar char="§"/>
            </a:pPr>
            <a:r>
              <a:rPr lang="en-US" b="1" dirty="0">
                <a:latin typeface="Arial" panose="020B0604020202020204" pitchFamily="34" charset="0"/>
                <a:cs typeface="Arial" panose="020B0604020202020204" pitchFamily="34" charset="0"/>
              </a:rPr>
              <a:t>e</a:t>
            </a:r>
            <a:r>
              <a:rPr lang="en-US" b="1" dirty="0" smtClean="0">
                <a:latin typeface="Arial" panose="020B0604020202020204" pitchFamily="34" charset="0"/>
                <a:cs typeface="Arial" panose="020B0604020202020204" pitchFamily="34" charset="0"/>
              </a:rPr>
              <a:t>mission probability distributions for </a:t>
            </a:r>
            <a:r>
              <a:rPr lang="en-US" b="1" dirty="0">
                <a:latin typeface="Arial" panose="020B0604020202020204" pitchFamily="34" charset="0"/>
                <a:cs typeface="Arial" panose="020B0604020202020204" pitchFamily="34" charset="0"/>
              </a:rPr>
              <a:t>each </a:t>
            </a:r>
            <a:r>
              <a:rPr lang="en-US" b="1" dirty="0" smtClean="0">
                <a:latin typeface="Arial" panose="020B0604020202020204" pitchFamily="34" charset="0"/>
                <a:cs typeface="Arial" panose="020B0604020202020204" pitchFamily="34" charset="0"/>
              </a:rPr>
              <a:t>state</a:t>
            </a:r>
            <a:r>
              <a:rPr lang="en-US" dirty="0" smtClean="0">
                <a:latin typeface="Arial" panose="020B0604020202020204" pitchFamily="34" charset="0"/>
                <a:cs typeface="Arial" panose="020B0604020202020204" pitchFamily="34" charset="0"/>
              </a:rPr>
              <a:t>.</a:t>
            </a:r>
          </a:p>
          <a:p>
            <a:pPr lvl="1" indent="-228600">
              <a:spcAft>
                <a:spcPts val="600"/>
              </a:spcAft>
              <a:buFont typeface="Arial" panose="020B0604020202020204" pitchFamily="34" charset="0"/>
              <a:buChar char="•"/>
            </a:pPr>
            <a:r>
              <a:rPr lang="en-US" b="1" dirty="0" smtClean="0">
                <a:latin typeface="Arial" panose="020B0604020202020204" pitchFamily="34" charset="0"/>
                <a:cs typeface="Arial" panose="020B0604020202020204" pitchFamily="34" charset="0"/>
              </a:rPr>
              <a:t>Expectation</a:t>
            </a:r>
            <a:r>
              <a:rPr lang="en-US" b="1" dirty="0">
                <a:latin typeface="Arial" panose="020B0604020202020204" pitchFamily="34" charset="0"/>
                <a:cs typeface="Arial" panose="020B0604020202020204" pitchFamily="34" charset="0"/>
              </a:rPr>
              <a:t>-Maximization (EM) is used </a:t>
            </a:r>
            <a:r>
              <a:rPr lang="en-US" b="1" dirty="0" smtClean="0">
                <a:latin typeface="Arial" panose="020B0604020202020204" pitchFamily="34" charset="0"/>
                <a:cs typeface="Arial" panose="020B0604020202020204" pitchFamily="34" charset="0"/>
              </a:rPr>
              <a:t>for training.</a:t>
            </a:r>
            <a:endParaRPr lang="en-US" dirty="0"/>
          </a:p>
        </p:txBody>
      </p:sp>
      <p:pic>
        <p:nvPicPr>
          <p:cNvPr id="53250" name="Picture 2" descr="http://upload.wikimedia.org/wikipedia/commons/thumb/9/95/Finance_Markov_chain_example_state_space.svg/1000px-Finance_Markov_chain_example_state_spac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110" y="735885"/>
            <a:ext cx="2398703" cy="1777439"/>
          </a:xfrm>
          <a:prstGeom prst="rect">
            <a:avLst/>
          </a:prstGeom>
          <a:noFill/>
          <a:ln w="38100" cmpd="sng">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88613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2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16454</TotalTime>
  <Words>2673</Words>
  <Application>Microsoft Macintosh PowerPoint</Application>
  <PresentationFormat>On-screen Show (4:3)</PresentationFormat>
  <Paragraphs>190</Paragraphs>
  <Slides>25</Slides>
  <Notes>0</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25</vt:i4>
      </vt:variant>
    </vt:vector>
  </HeadingPairs>
  <TitlesOfParts>
    <vt:vector size="32" baseType="lpstr">
      <vt:lpstr>2_ISIP Content Slide</vt:lpstr>
      <vt:lpstr>ISIP Title Slide</vt:lpstr>
      <vt:lpstr>Custom Design</vt:lpstr>
      <vt:lpstr>1_ISIP Title Slide</vt:lpstr>
      <vt:lpstr>3_ISIP Content Slide</vt:lpstr>
      <vt:lpstr>4_ISIP Content Slide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Temple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Picone</dc:creator>
  <cp:lastModifiedBy>Joseph Picone</cp:lastModifiedBy>
  <cp:revision>356</cp:revision>
  <dcterms:created xsi:type="dcterms:W3CDTF">2012-05-05T20:20:58Z</dcterms:created>
  <dcterms:modified xsi:type="dcterms:W3CDTF">2014-03-17T02:41:11Z</dcterms:modified>
</cp:coreProperties>
</file>