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52" r:id="rId2"/>
    <p:sldMasterId id="2147483661" r:id="rId3"/>
    <p:sldMasterId id="2147483676" r:id="rId4"/>
    <p:sldMasterId id="2147483678" r:id="rId5"/>
    <p:sldMasterId id="2147483683" r:id="rId6"/>
  </p:sldMasterIdLst>
  <p:notesMasterIdLst>
    <p:notesMasterId r:id="rId29"/>
  </p:notesMasterIdLst>
  <p:handoutMasterIdLst>
    <p:handoutMasterId r:id="rId30"/>
  </p:handoutMasterIdLst>
  <p:sldIdLst>
    <p:sldId id="259" r:id="rId7"/>
    <p:sldId id="328" r:id="rId8"/>
    <p:sldId id="330" r:id="rId9"/>
    <p:sldId id="331" r:id="rId10"/>
    <p:sldId id="338" r:id="rId11"/>
    <p:sldId id="332" r:id="rId12"/>
    <p:sldId id="333" r:id="rId13"/>
    <p:sldId id="366" r:id="rId14"/>
    <p:sldId id="340" r:id="rId15"/>
    <p:sldId id="335" r:id="rId16"/>
    <p:sldId id="349" r:id="rId17"/>
    <p:sldId id="350" r:id="rId18"/>
    <p:sldId id="351" r:id="rId19"/>
    <p:sldId id="354" r:id="rId20"/>
    <p:sldId id="369" r:id="rId21"/>
    <p:sldId id="353" r:id="rId22"/>
    <p:sldId id="368" r:id="rId23"/>
    <p:sldId id="370" r:id="rId24"/>
    <p:sldId id="372" r:id="rId25"/>
    <p:sldId id="361" r:id="rId26"/>
    <p:sldId id="362" r:id="rId27"/>
    <p:sldId id="37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Picone" initials="" lastIdx="1" clrIdx="0"/>
  <p:cmAuthor id="1" name="ami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4CFFC"/>
    <a:srgbClr val="B6D6FC"/>
    <a:srgbClr val="E3F0FE"/>
    <a:srgbClr val="1E90FF"/>
    <a:srgbClr val="1E9099"/>
    <a:srgbClr val="DFEBFE"/>
    <a:srgbClr val="70A5FB"/>
    <a:srgbClr val="344B6B"/>
    <a:srgbClr val="74B2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0" autoAdjust="0"/>
    <p:restoredTop sz="99832" autoAdjust="0"/>
  </p:normalViewPr>
  <p:slideViewPr>
    <p:cSldViewPr snapToGrid="0" snapToObjects="1" showGuides="1">
      <p:cViewPr>
        <p:scale>
          <a:sx n="57" d="100"/>
          <a:sy n="57" d="100"/>
        </p:scale>
        <p:origin x="-1722" y="-450"/>
      </p:cViewPr>
      <p:guideLst>
        <p:guide orient="horz" pos="4319"/>
        <p:guide pos="1445"/>
      </p:guideLst>
    </p:cSldViewPr>
  </p:slideViewPr>
  <p:notesTextViewPr>
    <p:cViewPr>
      <p:scale>
        <a:sx n="100" d="100"/>
        <a:sy n="100" d="100"/>
      </p:scale>
      <p:origin x="0" y="0"/>
    </p:cViewPr>
  </p:notesTextViewPr>
  <p:sorterViewPr>
    <p:cViewPr>
      <p:scale>
        <a:sx n="171" d="100"/>
        <a:sy n="171" d="100"/>
      </p:scale>
      <p:origin x="0" y="0"/>
    </p:cViewPr>
  </p:sorterViewPr>
  <p:notesViewPr>
    <p:cSldViewPr snapToGrid="0" snapToObjects="1" showGuides="1">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t>3/17/2014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t>‹#›</a:t>
            </a:fld>
            <a:endParaRPr lang="en-US"/>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t>3/17/2014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t>‹#›</a:t>
            </a:fld>
            <a:endParaRPr lang="en-US"/>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06226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3/17/2014</a:t>
            </a:fld>
            <a:endParaRPr lang="en-US" sz="2400">
              <a:solidFill>
                <a:prstClr val="black"/>
              </a:solidFill>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008169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3/17/2014</a:t>
            </a:fld>
            <a:endParaRPr lang="en-US" sz="2400">
              <a:solidFill>
                <a:prstClr val="black"/>
              </a:solidFill>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6914388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3/17/2014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534616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3/17/2014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023788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3/17/2014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0854238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3/17/2014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9376656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3251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26060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199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254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169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7303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514726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908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2124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89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39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3/17/2014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24445215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3/17/2014</a:t>
            </a:fld>
            <a:endParaRPr lang="en-US" sz="2400" dirty="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236632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3/17/2014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805689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3/17/2014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10937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3/17/2014</a:t>
            </a:fld>
            <a:endParaRPr lang="en-US" sz="2400">
              <a:solidFill>
                <a:prstClr val="black"/>
              </a:solidFill>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3651234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gif"/><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gif"/><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48</a:t>
            </a:r>
            <a:r>
              <a:rPr lang="en-US" sz="1000" b="1" baseline="30000" dirty="0" smtClean="0">
                <a:solidFill>
                  <a:srgbClr val="1F497D">
                    <a:lumMod val="50000"/>
                  </a:srgbClr>
                </a:solidFill>
                <a:latin typeface="Calibri"/>
              </a:rPr>
              <a:t>th</a:t>
            </a:r>
            <a:r>
              <a:rPr lang="en-US" sz="1000" b="1" dirty="0" smtClean="0">
                <a:solidFill>
                  <a:srgbClr val="1F497D">
                    <a:lumMod val="50000"/>
                  </a:srgbClr>
                </a:solidFill>
                <a:latin typeface="Calibri"/>
              </a:rPr>
              <a:t> Annual Conference on Information</a:t>
            </a:r>
            <a:r>
              <a:rPr lang="en-US" sz="1000" b="1" baseline="0" dirty="0" smtClean="0">
                <a:solidFill>
                  <a:srgbClr val="1F497D">
                    <a:lumMod val="50000"/>
                  </a:srgbClr>
                </a:solidFill>
                <a:latin typeface="Calibri"/>
              </a:rPr>
              <a:t> Sciences and Systems</a:t>
            </a:r>
            <a:r>
              <a:rPr lang="en-US" sz="1000" b="1" dirty="0" smtClean="0">
                <a:solidFill>
                  <a:srgbClr val="1F497D">
                    <a:lumMod val="50000"/>
                  </a:srgbClr>
                </a:solidFill>
                <a:latin typeface="Calibri"/>
              </a:rPr>
              <a:t>	March</a:t>
            </a:r>
            <a:r>
              <a:rPr lang="en-US" sz="1000" b="1" baseline="0" dirty="0" smtClean="0">
                <a:solidFill>
                  <a:srgbClr val="1F497D">
                    <a:lumMod val="50000"/>
                  </a:srgbClr>
                </a:solidFill>
                <a:latin typeface="Calibri"/>
              </a:rPr>
              <a:t> 20</a:t>
            </a:r>
            <a:r>
              <a:rPr lang="en-US" sz="1000" b="1" dirty="0" smtClean="0">
                <a:solidFill>
                  <a:srgbClr val="1F497D">
                    <a:lumMod val="50000"/>
                  </a:srgbClr>
                </a:solidFill>
                <a:latin typeface="Calibri"/>
              </a:rPr>
              <a:t>, 2014</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0927337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7" r:id="rId3"/>
  </p:sldLayoutIdLst>
  <p:timing>
    <p:tnLst>
      <p:par>
        <p:cTn id="1" dur="indefinite" restart="never" nodeType="tmRoot"/>
      </p:par>
    </p:tnLst>
  </p:timing>
  <p:hf sldNum="0"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Tree>
    <p:extLst>
      <p:ext uri="{BB962C8B-B14F-4D97-AF65-F5344CB8AC3E}">
        <p14:creationId xmlns:p14="http://schemas.microsoft.com/office/powerpoint/2010/main" val="3337940000"/>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81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1651445337"/>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41894528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iming>
    <p:tnLst>
      <p:par>
        <p:cT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28609128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iming>
    <p:tnLst>
      <p:par>
        <p:cT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png"/><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36.w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1.wmf"/><Relationship Id="rId2" Type="http://schemas.openxmlformats.org/officeDocument/2006/relationships/slideLayout" Target="../slideLayouts/slideLayout2.xml"/><Relationship Id="rId16" Type="http://schemas.openxmlformats.org/officeDocument/2006/relationships/image" Target="../media/image23.wmf"/><Relationship Id="rId1" Type="http://schemas.openxmlformats.org/officeDocument/2006/relationships/vmlDrawing" Target="../drawings/vmlDrawing2.vml"/><Relationship Id="rId6" Type="http://schemas.openxmlformats.org/officeDocument/2006/relationships/image" Target="../media/image18.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1.bin"/><Relationship Id="rId14" Type="http://schemas.openxmlformats.org/officeDocument/2006/relationships/image" Target="../media/image22.wmf"/></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6.jpeg"/><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jpg"/><Relationship Id="rId5" Type="http://schemas.openxmlformats.org/officeDocument/2006/relationships/image" Target="../media/image24.wmf"/><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9.emf"/><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1820354"/>
            <a:ext cx="4804873" cy="1477328"/>
          </a:xfrm>
          <a:prstGeom prst="rect">
            <a:avLst/>
          </a:prstGeom>
          <a:noFill/>
        </p:spPr>
        <p:txBody>
          <a:bodyPr wrap="square" lIns="0" tIns="0" rIns="0" bIns="0" rtlCol="0">
            <a:spAutoFit/>
          </a:bodyPr>
          <a:lstStyle/>
          <a:p>
            <a:pPr algn="r"/>
            <a:r>
              <a:rPr lang="en-US" sz="3200" b="1" dirty="0">
                <a:latin typeface="Arial"/>
                <a:cs typeface="Arial"/>
              </a:rPr>
              <a:t>A Left-to-</a:t>
            </a:r>
            <a:r>
              <a:rPr lang="en-US" sz="3200" b="1" dirty="0" smtClean="0">
                <a:latin typeface="Arial"/>
                <a:cs typeface="Arial"/>
              </a:rPr>
              <a:t>Right</a:t>
            </a:r>
            <a:br>
              <a:rPr lang="en-US" sz="3200" b="1" dirty="0" smtClean="0">
                <a:latin typeface="Arial"/>
                <a:cs typeface="Arial"/>
              </a:rPr>
            </a:br>
            <a:r>
              <a:rPr lang="en-US" sz="3200" b="1" dirty="0" smtClean="0">
                <a:latin typeface="Arial"/>
                <a:cs typeface="Arial"/>
              </a:rPr>
              <a:t>HDP</a:t>
            </a:r>
            <a:r>
              <a:rPr lang="en-US" sz="3200" b="1" dirty="0">
                <a:latin typeface="Arial"/>
                <a:cs typeface="Arial"/>
              </a:rPr>
              <a:t>-</a:t>
            </a:r>
            <a:r>
              <a:rPr lang="en-US" sz="3200" b="1" dirty="0" smtClean="0">
                <a:latin typeface="Arial"/>
                <a:cs typeface="Arial"/>
              </a:rPr>
              <a:t>HMM with </a:t>
            </a:r>
            <a:br>
              <a:rPr lang="en-US" sz="3200" b="1" dirty="0" smtClean="0">
                <a:latin typeface="Arial"/>
                <a:cs typeface="Arial"/>
              </a:rPr>
            </a:br>
            <a:r>
              <a:rPr lang="en-US" sz="3200" b="1" dirty="0" smtClean="0">
                <a:latin typeface="Arial"/>
                <a:cs typeface="Arial"/>
              </a:rPr>
              <a:t>HDPM </a:t>
            </a:r>
            <a:r>
              <a:rPr lang="en-US" sz="3200" b="1" dirty="0">
                <a:latin typeface="Arial"/>
                <a:cs typeface="Arial"/>
              </a:rPr>
              <a:t>Emissions</a:t>
            </a:r>
          </a:p>
        </p:txBody>
      </p:sp>
      <p:sp>
        <p:nvSpPr>
          <p:cNvPr id="4" name="Rectangle 16"/>
          <p:cNvSpPr txBox="1">
            <a:spLocks noChangeArrowheads="1"/>
          </p:cNvSpPr>
          <p:nvPr/>
        </p:nvSpPr>
        <p:spPr>
          <a:xfrm>
            <a:off x="-12700" y="5014542"/>
            <a:ext cx="7061200" cy="1616672"/>
          </a:xfrm>
          <a:prstGeom prst="rect">
            <a:avLst/>
          </a:prstGeom>
        </p:spPr>
        <p:txBody>
          <a:bodyPr lIns="18288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b="1" dirty="0" smtClean="0">
                <a:solidFill>
                  <a:srgbClr val="800000"/>
                </a:solidFill>
                <a:latin typeface="Arial"/>
                <a:cs typeface="Arial"/>
              </a:rPr>
              <a:t>Amir Harati</a:t>
            </a:r>
            <a:r>
              <a:rPr lang="en-US" sz="2400" b="1" dirty="0" smtClean="0">
                <a:latin typeface="Arial"/>
                <a:cs typeface="Arial"/>
              </a:rPr>
              <a:t>, Joseph Picone and Marc Sobel</a:t>
            </a:r>
          </a:p>
          <a:p>
            <a:pPr marL="0" indent="0">
              <a:spcBef>
                <a:spcPts val="0"/>
              </a:spcBef>
              <a:buNone/>
            </a:pPr>
            <a:endParaRPr lang="en-US" sz="2400" b="1" dirty="0" smtClean="0">
              <a:latin typeface="Arial"/>
              <a:cs typeface="Arial"/>
            </a:endParaRPr>
          </a:p>
          <a:p>
            <a:pPr marL="0" indent="0">
              <a:spcBef>
                <a:spcPts val="0"/>
              </a:spcBef>
              <a:buNone/>
            </a:pPr>
            <a:r>
              <a:rPr lang="en-US" sz="1800" b="1" dirty="0" smtClean="0">
                <a:latin typeface="Arial"/>
                <a:cs typeface="Arial"/>
              </a:rPr>
              <a:t>Institute for Signal and Information Processing</a:t>
            </a:r>
          </a:p>
          <a:p>
            <a:pPr marL="0" indent="0">
              <a:spcBef>
                <a:spcPts val="0"/>
              </a:spcBef>
              <a:buNone/>
            </a:pPr>
            <a:r>
              <a:rPr lang="en-US" sz="1800" b="1" dirty="0" smtClean="0">
                <a:latin typeface="Arial"/>
                <a:cs typeface="Arial"/>
              </a:rPr>
              <a:t>Temple University</a:t>
            </a:r>
          </a:p>
          <a:p>
            <a:pPr marL="0" indent="0">
              <a:spcBef>
                <a:spcPts val="0"/>
              </a:spcBef>
              <a:buNone/>
            </a:pPr>
            <a:r>
              <a:rPr lang="en-US" sz="1800" b="1" dirty="0" smtClean="0">
                <a:latin typeface="Arial"/>
                <a:cs typeface="Arial"/>
              </a:rPr>
              <a:t>Philadelphia, Pennsylvania, USA</a:t>
            </a:r>
          </a:p>
          <a:p>
            <a:pPr marL="0" indent="0">
              <a:spcBef>
                <a:spcPts val="0"/>
              </a:spcBef>
              <a:buNone/>
            </a:pPr>
            <a:endParaRPr lang="en-US" sz="1800" b="1" dirty="0">
              <a:latin typeface="Arial"/>
              <a:cs typeface="Arial"/>
            </a:endParaRPr>
          </a:p>
        </p:txBody>
      </p:sp>
      <p:pic>
        <p:nvPicPr>
          <p:cNvPr id="7" name="Picture 6" descr="isip_logo_transpar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43" y="5123998"/>
            <a:ext cx="1532616" cy="1532616"/>
          </a:xfrm>
          <a:prstGeom prst="rect">
            <a:avLst/>
          </a:prstGeom>
        </p:spPr>
      </p:pic>
      <p:pic>
        <p:nvPicPr>
          <p:cNvPr id="9" name="Picture 5"/>
          <p:cNvPicPr>
            <a:picLocks noChangeAspect="1" noChangeArrowheads="1"/>
          </p:cNvPicPr>
          <p:nvPr/>
        </p:nvPicPr>
        <p:blipFill>
          <a:blip r:embed="rId3" cstate="print"/>
          <a:srcRect/>
          <a:stretch>
            <a:fillRect/>
          </a:stretch>
        </p:blipFill>
        <p:spPr bwMode="auto">
          <a:xfrm>
            <a:off x="269399" y="234191"/>
            <a:ext cx="2057400"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6" name="Picture 5" descr="x.JPG"/>
          <p:cNvPicPr>
            <a:picLocks noChangeAspect="1"/>
          </p:cNvPicPr>
          <p:nvPr/>
        </p:nvPicPr>
        <p:blipFill>
          <a:blip r:embed="rId4"/>
          <a:stretch>
            <a:fillRect/>
          </a:stretch>
        </p:blipFill>
        <p:spPr>
          <a:xfrm>
            <a:off x="2051638" y="1294958"/>
            <a:ext cx="1439474"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25" y="2559018"/>
            <a:ext cx="2012974" cy="1371600"/>
          </a:xfrm>
          <a:prstGeom prst="rect">
            <a:avLst/>
          </a:prstGeom>
          <a:ln w="12700">
            <a:solidFill>
              <a:schemeClr val="accent2"/>
            </a:solidFill>
          </a:ln>
          <a:effectLst>
            <a:outerShdw blurRad="292100" dist="139700" dir="2700000" algn="tl" rotWithShape="0">
              <a:srgbClr val="B4CFFC">
                <a:alpha val="99000"/>
              </a:srgbClr>
            </a:outerShdw>
          </a:effectLst>
          <a:extLst>
            <a:ext uri="{909E8E84-426E-40DD-AFC4-6F175D3DCCD1}">
              <a14:hiddenFill xmlns:a14="http://schemas.microsoft.com/office/drawing/2010/main">
                <a:solidFill>
                  <a:schemeClr val="accent1"/>
                </a:solidFill>
              </a14:hiddenFill>
            </a:ext>
          </a:extLst>
        </p:spPr>
      </p:pic>
      <p:pic>
        <p:nvPicPr>
          <p:cNvPr id="2" name="Picture 1" descr="Screen Shot 2014-03-16 at 7.00.0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4215" y="170839"/>
            <a:ext cx="3773714" cy="865531"/>
          </a:xfrm>
          <a:prstGeom prst="rect">
            <a:avLst/>
          </a:prstGeom>
        </p:spPr>
      </p:pic>
    </p:spTree>
    <p:extLst>
      <p:ext uri="{BB962C8B-B14F-4D97-AF65-F5344CB8AC3E}">
        <p14:creationId xmlns:p14="http://schemas.microsoft.com/office/powerpoint/2010/main" val="318273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The Acoustic Modeling Problem in Speech Recognition</a:t>
            </a:r>
            <a:endParaRPr lang="en-US" dirty="0"/>
          </a:p>
        </p:txBody>
      </p:sp>
      <p:sp>
        <p:nvSpPr>
          <p:cNvPr id="3" name="TextBox 2"/>
          <p:cNvSpPr txBox="1"/>
          <p:nvPr/>
        </p:nvSpPr>
        <p:spPr>
          <a:xfrm>
            <a:off x="138454" y="795096"/>
            <a:ext cx="3475500" cy="5186036"/>
          </a:xfrm>
          <a:prstGeom prst="rect">
            <a:avLst/>
          </a:prstGeom>
          <a:noFill/>
        </p:spPr>
        <p:txBody>
          <a:bodyPr wrap="square" lIns="0" tIns="0" rIns="0" bIns="0" rtlCol="0">
            <a:spAutoFit/>
          </a:bodyPr>
          <a:lstStyle/>
          <a:p>
            <a:pPr marL="228600" indent="-228600">
              <a:spcAft>
                <a:spcPts val="9000"/>
              </a:spcAft>
              <a:buFont typeface="Arial"/>
              <a:buChar char="•"/>
            </a:pPr>
            <a:r>
              <a:rPr lang="en-US" b="1" dirty="0" smtClean="0">
                <a:latin typeface="Arial"/>
                <a:cs typeface="Arial"/>
              </a:rPr>
              <a:t>Goal </a:t>
            </a:r>
            <a:r>
              <a:rPr lang="en-US" b="1" dirty="0">
                <a:latin typeface="Arial"/>
                <a:cs typeface="Arial"/>
              </a:rPr>
              <a:t>of speech recognition is to map the acoustic data into word </a:t>
            </a:r>
            <a:r>
              <a:rPr lang="en-US" b="1" dirty="0" smtClean="0">
                <a:latin typeface="Arial"/>
                <a:cs typeface="Arial"/>
              </a:rPr>
              <a:t>sequences:</a:t>
            </a:r>
          </a:p>
          <a:p>
            <a:pPr marL="228600" indent="-228600">
              <a:spcAft>
                <a:spcPts val="1200"/>
              </a:spcAft>
              <a:buFont typeface="Arial"/>
              <a:buChar char="•"/>
            </a:pPr>
            <a:r>
              <a:rPr lang="en-US" b="1" i="1" dirty="0" smtClean="0">
                <a:latin typeface="Arial"/>
                <a:cs typeface="Arial"/>
              </a:rPr>
              <a:t>P</a:t>
            </a:r>
            <a:r>
              <a:rPr lang="en-US" b="1" i="1" dirty="0">
                <a:latin typeface="Arial"/>
                <a:cs typeface="Arial"/>
              </a:rPr>
              <a:t>(W|A)</a:t>
            </a:r>
            <a:r>
              <a:rPr lang="en-US" b="1" dirty="0">
                <a:latin typeface="Arial"/>
                <a:cs typeface="Arial"/>
              </a:rPr>
              <a:t> is the probability of a </a:t>
            </a:r>
            <a:r>
              <a:rPr lang="en-US" b="1" dirty="0" smtClean="0">
                <a:latin typeface="Arial"/>
                <a:cs typeface="Arial"/>
              </a:rPr>
              <a:t>particular word sequence given acoustic observations. </a:t>
            </a:r>
          </a:p>
          <a:p>
            <a:pPr marL="228600" indent="-228600">
              <a:spcAft>
                <a:spcPts val="1200"/>
              </a:spcAft>
              <a:buFont typeface="Arial"/>
              <a:buChar char="•"/>
            </a:pPr>
            <a:r>
              <a:rPr lang="en-US" b="1" i="1" dirty="0" smtClean="0">
                <a:latin typeface="Arial"/>
                <a:cs typeface="Arial"/>
              </a:rPr>
              <a:t>P(W</a:t>
            </a:r>
            <a:r>
              <a:rPr lang="en-US" b="1" i="1" dirty="0">
                <a:latin typeface="Arial"/>
                <a:cs typeface="Arial"/>
              </a:rPr>
              <a:t>)</a:t>
            </a:r>
            <a:r>
              <a:rPr lang="en-US" b="1" dirty="0">
                <a:latin typeface="Arial"/>
                <a:cs typeface="Arial"/>
              </a:rPr>
              <a:t> is the language </a:t>
            </a:r>
            <a:r>
              <a:rPr lang="en-US" b="1" dirty="0" smtClean="0">
                <a:latin typeface="Arial"/>
                <a:cs typeface="Arial"/>
              </a:rPr>
              <a:t>model.</a:t>
            </a:r>
          </a:p>
          <a:p>
            <a:pPr marL="228600" indent="-228600">
              <a:spcAft>
                <a:spcPts val="1200"/>
              </a:spcAft>
              <a:buFont typeface="Arial"/>
              <a:buChar char="•"/>
            </a:pPr>
            <a:r>
              <a:rPr lang="en-US" b="1" i="1" dirty="0" smtClean="0">
                <a:latin typeface="Arial"/>
                <a:cs typeface="Arial"/>
              </a:rPr>
              <a:t>P(A</a:t>
            </a:r>
            <a:r>
              <a:rPr lang="en-US" b="1" i="1" dirty="0">
                <a:latin typeface="Arial"/>
                <a:cs typeface="Arial"/>
              </a:rPr>
              <a:t>)</a:t>
            </a:r>
            <a:r>
              <a:rPr lang="en-US" b="1" dirty="0">
                <a:latin typeface="Arial"/>
                <a:cs typeface="Arial"/>
              </a:rPr>
              <a:t> is the probability of the observed acoustic data and usually can be ignored. </a:t>
            </a:r>
            <a:endParaRPr lang="en-US" b="1" dirty="0" smtClean="0">
              <a:latin typeface="Arial"/>
              <a:cs typeface="Arial"/>
            </a:endParaRPr>
          </a:p>
          <a:p>
            <a:pPr marL="228600" indent="-228600">
              <a:spcAft>
                <a:spcPts val="1200"/>
              </a:spcAft>
              <a:buFont typeface="Arial"/>
              <a:buChar char="•"/>
            </a:pPr>
            <a:r>
              <a:rPr lang="en-US" b="1" i="1" dirty="0" smtClean="0">
                <a:latin typeface="Arial"/>
                <a:cs typeface="Arial"/>
              </a:rPr>
              <a:t>P(A|W</a:t>
            </a:r>
            <a:r>
              <a:rPr lang="en-US" b="1" i="1" dirty="0">
                <a:latin typeface="Arial"/>
                <a:cs typeface="Arial"/>
              </a:rPr>
              <a:t>)</a:t>
            </a:r>
            <a:r>
              <a:rPr lang="en-US" b="1" dirty="0">
                <a:latin typeface="Arial"/>
                <a:cs typeface="Arial"/>
              </a:rPr>
              <a:t> is the acoustic model. </a:t>
            </a:r>
            <a:endParaRPr lang="en-US" b="1" dirty="0" smtClean="0">
              <a:latin typeface="Arial"/>
              <a:cs typeface="Arial"/>
            </a:endParaRPr>
          </a:p>
          <a:p>
            <a:pPr marL="293688" indent="-293688">
              <a:buFont typeface="Arial"/>
              <a:buChar char="•"/>
            </a:pPr>
            <a:endParaRPr lang="en-US" sz="2400" b="1" dirty="0" smtClean="0">
              <a:latin typeface="Arial"/>
              <a:cs typeface="Aria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81745598"/>
              </p:ext>
            </p:extLst>
          </p:nvPr>
        </p:nvGraphicFramePr>
        <p:xfrm>
          <a:off x="414338" y="1833562"/>
          <a:ext cx="2690855" cy="729333"/>
        </p:xfrm>
        <a:graphic>
          <a:graphicData uri="http://schemas.openxmlformats.org/presentationml/2006/ole">
            <mc:AlternateContent xmlns:mc="http://schemas.openxmlformats.org/markup-compatibility/2006">
              <mc:Choice xmlns:v="urn:schemas-microsoft-com:vml" Requires="v">
                <p:oleObj spid="_x0000_s47312" name="Equation" r:id="rId3" imgW="1638300" imgH="444500" progId="Equation.DSMT4">
                  <p:embed/>
                </p:oleObj>
              </mc:Choice>
              <mc:Fallback>
                <p:oleObj name="Equation" r:id="rId3" imgW="1638300" imgH="444500" progId="Equation.DSMT4">
                  <p:embed/>
                  <p:pic>
                    <p:nvPicPr>
                      <p:cNvPr id="0" name=""/>
                      <p:cNvPicPr/>
                      <p:nvPr/>
                    </p:nvPicPr>
                    <p:blipFill>
                      <a:blip r:embed="rId4"/>
                      <a:stretch>
                        <a:fillRect/>
                      </a:stretch>
                    </p:blipFill>
                    <p:spPr>
                      <a:xfrm>
                        <a:off x="414338" y="1833562"/>
                        <a:ext cx="2690855" cy="729333"/>
                      </a:xfrm>
                      <a:prstGeom prst="rect">
                        <a:avLst/>
                      </a:prstGeom>
                    </p:spPr>
                  </p:pic>
                </p:oleObj>
              </mc:Fallback>
            </mc:AlternateContent>
          </a:graphicData>
        </a:graphic>
      </p:graphicFrame>
      <p:pic>
        <p:nvPicPr>
          <p:cNvPr id="9" name="Picture 8"/>
          <p:cNvPicPr/>
          <p:nvPr/>
        </p:nvPicPr>
        <p:blipFill>
          <a:blip r:embed="rId5"/>
          <a:srcRect/>
          <a:stretch>
            <a:fillRect/>
          </a:stretch>
        </p:blipFill>
        <p:spPr bwMode="auto">
          <a:xfrm>
            <a:off x="4713514" y="795096"/>
            <a:ext cx="3808412" cy="4329354"/>
          </a:xfrm>
          <a:prstGeom prst="rect">
            <a:avLst/>
          </a:prstGeom>
          <a:noFill/>
          <a:ln w="9525">
            <a:noFill/>
            <a:miter lim="800000"/>
            <a:headEnd/>
            <a:tailEnd/>
          </a:ln>
        </p:spPr>
      </p:pic>
      <p:sp>
        <p:nvSpPr>
          <p:cNvPr id="10" name="Oval 9"/>
          <p:cNvSpPr/>
          <p:nvPr/>
        </p:nvSpPr>
        <p:spPr>
          <a:xfrm>
            <a:off x="6213716" y="2510392"/>
            <a:ext cx="2600083" cy="907034"/>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6737" y="1374212"/>
            <a:ext cx="2287864" cy="121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7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Left-to-Right HDP-HMM with HDPM Emissions </a:t>
            </a:r>
            <a:endParaRPr lang="en-US" dirty="0"/>
          </a:p>
        </p:txBody>
      </p:sp>
      <p:sp>
        <p:nvSpPr>
          <p:cNvPr id="3" name="TextBox 2"/>
          <p:cNvSpPr txBox="1"/>
          <p:nvPr/>
        </p:nvSpPr>
        <p:spPr>
          <a:xfrm>
            <a:off x="228605" y="784857"/>
            <a:ext cx="8640270" cy="5078313"/>
          </a:xfrm>
          <a:prstGeom prst="rect">
            <a:avLst/>
          </a:prstGeom>
          <a:noFill/>
        </p:spPr>
        <p:txBody>
          <a:bodyPr wrap="square" lIns="0" tIns="0" rIns="0" bIns="0" rtlCol="0">
            <a:spAutoFit/>
          </a:bodyPr>
          <a:lstStyle/>
          <a:p>
            <a:pPr marL="228600" lvl="1" indent="-228600">
              <a:spcAft>
                <a:spcPts val="1200"/>
              </a:spcAft>
              <a:buFont typeface="Arial"/>
              <a:buChar char="•"/>
            </a:pPr>
            <a:r>
              <a:rPr lang="en-US" sz="2000" b="1" dirty="0" smtClean="0">
                <a:latin typeface="Arial" pitchFamily="34" charset="0"/>
                <a:cs typeface="Arial" pitchFamily="34" charset="0"/>
              </a:rPr>
              <a:t>In </a:t>
            </a:r>
            <a:r>
              <a:rPr lang="en-US" sz="2000" b="1" dirty="0">
                <a:latin typeface="Arial" pitchFamily="34" charset="0"/>
                <a:cs typeface="Arial" pitchFamily="34" charset="0"/>
              </a:rPr>
              <a:t>many pattern recognition applications involving temporal structure, such as speech </a:t>
            </a:r>
            <a:r>
              <a:rPr lang="en-US" sz="2000" b="1" dirty="0" smtClean="0">
                <a:latin typeface="Arial" pitchFamily="34" charset="0"/>
                <a:cs typeface="Arial" pitchFamily="34" charset="0"/>
              </a:rPr>
              <a:t>recognition, </a:t>
            </a:r>
            <a:r>
              <a:rPr lang="en-US" sz="2000" b="1" dirty="0">
                <a:latin typeface="Arial" pitchFamily="34" charset="0"/>
                <a:cs typeface="Arial" pitchFamily="34" charset="0"/>
              </a:rPr>
              <a:t>a left-to-right topology is </a:t>
            </a:r>
            <a:r>
              <a:rPr lang="en-US" sz="2000" b="1" dirty="0" smtClean="0">
                <a:latin typeface="Arial" pitchFamily="34" charset="0"/>
                <a:cs typeface="Arial" pitchFamily="34" charset="0"/>
              </a:rPr>
              <a:t>used to model the temporal order of the signal.</a:t>
            </a:r>
          </a:p>
          <a:p>
            <a:pPr marL="228600" lvl="1" indent="-228600">
              <a:spcAft>
                <a:spcPts val="1200"/>
              </a:spcAft>
              <a:buFont typeface="Arial"/>
              <a:buChar char="•"/>
            </a:pPr>
            <a:r>
              <a:rPr lang="en-US" sz="2000" b="1" dirty="0" smtClean="0">
                <a:latin typeface="Arial" pitchFamily="34" charset="0"/>
                <a:cs typeface="Arial" pitchFamily="34" charset="0"/>
              </a:rPr>
              <a:t>In speech recognition, all acoustic units use the same topology and the same number of mixtures; i.e., the complexity is fixed for all models.</a:t>
            </a:r>
          </a:p>
          <a:p>
            <a:pPr marL="228600" lvl="1" indent="-228600">
              <a:spcAft>
                <a:spcPts val="1200"/>
              </a:spcAft>
              <a:buFont typeface="Arial"/>
              <a:buChar char="•"/>
            </a:pPr>
            <a:r>
              <a:rPr lang="en-US" sz="2000" b="1" dirty="0" smtClean="0">
                <a:latin typeface="Arial" pitchFamily="34" charset="0"/>
                <a:cs typeface="Arial" pitchFamily="34" charset="0"/>
              </a:rPr>
              <a:t>Given more data, a model’s structure (e.g., the topology) will remain the same and only the parameter values change.</a:t>
            </a:r>
          </a:p>
          <a:p>
            <a:pPr marL="228600" lvl="1" indent="-228600">
              <a:spcAft>
                <a:spcPts val="1200"/>
              </a:spcAft>
              <a:buFont typeface="Arial"/>
              <a:buChar char="•"/>
            </a:pPr>
            <a:r>
              <a:rPr lang="en-US" sz="2000" b="1" dirty="0" smtClean="0">
                <a:latin typeface="Arial" pitchFamily="34" charset="0"/>
                <a:cs typeface="Arial" pitchFamily="34" charset="0"/>
              </a:rPr>
              <a:t>The amount of data associated with each model varies, which implies some models are overtrained while others are undertrained.</a:t>
            </a:r>
          </a:p>
          <a:p>
            <a:pPr marL="228600" lvl="1" indent="-228600">
              <a:spcAft>
                <a:spcPts val="1200"/>
              </a:spcAft>
              <a:buFont typeface="Arial"/>
              <a:buChar char="•"/>
            </a:pPr>
            <a:r>
              <a:rPr lang="en-US" sz="2000" b="1" dirty="0" smtClean="0">
                <a:latin typeface="Arial" pitchFamily="34" charset="0"/>
                <a:cs typeface="Arial" pitchFamily="34" charset="0"/>
              </a:rPr>
              <a:t>Because of the lack of hierarchical structure, techniques for extending the model tend to be heuristic.</a:t>
            </a:r>
          </a:p>
          <a:p>
            <a:pPr marL="228600" lvl="1" indent="-228600">
              <a:spcAft>
                <a:spcPts val="1200"/>
              </a:spcAft>
              <a:buFont typeface="Arial"/>
              <a:buChar char="•"/>
            </a:pPr>
            <a:r>
              <a:rPr lang="en-US" sz="2000" b="1" dirty="0" smtClean="0">
                <a:latin typeface="Arial" pitchFamily="34" charset="0"/>
                <a:cs typeface="Arial" pitchFamily="34" charset="0"/>
              </a:rPr>
              <a:t>Example: Gender-specific models are trained as separate models. </a:t>
            </a:r>
            <a:r>
              <a:rPr lang="en-US" sz="2000" b="1" dirty="0" smtClean="0">
                <a:solidFill>
                  <a:srgbClr val="FFFF00"/>
                </a:solidFill>
                <a:latin typeface="Arial" pitchFamily="34" charset="0"/>
                <a:cs typeface="Arial" pitchFamily="34" charset="0"/>
              </a:rPr>
              <a:t>A counter-example are decision trees.</a:t>
            </a:r>
          </a:p>
        </p:txBody>
      </p:sp>
      <p:sp>
        <p:nvSpPr>
          <p:cNvPr id="4" name="Rectangle 3"/>
          <p:cNvSpPr/>
          <p:nvPr/>
        </p:nvSpPr>
        <p:spPr>
          <a:xfrm>
            <a:off x="546100" y="5830020"/>
            <a:ext cx="7376425" cy="646331"/>
          </a:xfrm>
          <a:prstGeom prst="rect">
            <a:avLst/>
          </a:prstGeom>
        </p:spPr>
        <p:txBody>
          <a:bodyPr wrap="square">
            <a:spAutoFit/>
          </a:bodyPr>
          <a:lstStyle/>
          <a:p>
            <a:r>
              <a:rPr lang="en-US" dirty="0" smtClean="0">
                <a:solidFill>
                  <a:srgbClr val="FF0000"/>
                </a:solidFill>
              </a:rPr>
              <a:t>What Do </a:t>
            </a:r>
            <a:r>
              <a:rPr lang="en-US" dirty="0">
                <a:solidFill>
                  <a:srgbClr val="FF0000"/>
                </a:solidFill>
              </a:rPr>
              <a:t>you mean by </a:t>
            </a:r>
            <a:r>
              <a:rPr lang="en-US" dirty="0" smtClean="0">
                <a:solidFill>
                  <a:srgbClr val="FF0000"/>
                </a:solidFill>
              </a:rPr>
              <a:t>the "</a:t>
            </a:r>
            <a:r>
              <a:rPr lang="en-US" dirty="0">
                <a:solidFill>
                  <a:srgbClr val="FF0000"/>
                </a:solidFill>
              </a:rPr>
              <a:t>yellow" part</a:t>
            </a:r>
            <a:r>
              <a:rPr lang="en-US" dirty="0" smtClean="0">
                <a:solidFill>
                  <a:srgbClr val="FF0000"/>
                </a:solidFill>
              </a:rPr>
              <a:t>? Decision trees provide a principled hierarchical structure for clustering</a:t>
            </a:r>
            <a:endParaRPr lang="en-US" dirty="0">
              <a:solidFill>
                <a:srgbClr val="FF0000"/>
              </a:solidFill>
            </a:endParaRPr>
          </a:p>
        </p:txBody>
      </p:sp>
    </p:spTree>
    <p:extLst>
      <p:ext uri="{BB962C8B-B14F-4D97-AF65-F5344CB8AC3E}">
        <p14:creationId xmlns:p14="http://schemas.microsoft.com/office/powerpoint/2010/main" val="1080774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Relevant Work</a:t>
            </a:r>
            <a:endParaRPr lang="en-US" dirty="0"/>
          </a:p>
        </p:txBody>
      </p:sp>
      <p:sp>
        <p:nvSpPr>
          <p:cNvPr id="3" name="TextBox 2"/>
          <p:cNvSpPr txBox="1"/>
          <p:nvPr/>
        </p:nvSpPr>
        <p:spPr>
          <a:xfrm>
            <a:off x="182255" y="657499"/>
            <a:ext cx="8640270" cy="5847754"/>
          </a:xfrm>
          <a:prstGeom prst="rect">
            <a:avLst/>
          </a:prstGeom>
          <a:noFill/>
        </p:spPr>
        <p:txBody>
          <a:bodyPr wrap="square" lIns="0" tIns="0" rIns="0" bIns="0" rtlCol="0">
            <a:spAutoFit/>
          </a:bodyPr>
          <a:lstStyle/>
          <a:p>
            <a:pPr marL="228600" lvl="1" indent="-228600">
              <a:spcAft>
                <a:spcPts val="1200"/>
              </a:spcAft>
              <a:buFont typeface="Arial"/>
              <a:buChar char="•"/>
            </a:pPr>
            <a:r>
              <a:rPr lang="en-US" sz="2200" b="1" dirty="0" err="1" smtClean="0">
                <a:latin typeface="Arial" pitchFamily="34" charset="0"/>
                <a:cs typeface="Arial" pitchFamily="34" charset="0"/>
              </a:rPr>
              <a:t>Bourlard</a:t>
            </a:r>
            <a:r>
              <a:rPr lang="en-US" sz="2200" b="1" dirty="0" smtClean="0">
                <a:latin typeface="Arial" pitchFamily="34" charset="0"/>
                <a:cs typeface="Arial" pitchFamily="34" charset="0"/>
              </a:rPr>
              <a:t> </a:t>
            </a:r>
            <a:r>
              <a:rPr lang="en-US" sz="2200" b="1" dirty="0">
                <a:latin typeface="Arial" pitchFamily="34" charset="0"/>
                <a:cs typeface="Arial" pitchFamily="34" charset="0"/>
              </a:rPr>
              <a:t>(1993) and others proposed to replace Gaussian mixture models (GMMs) with a neural network based on a multilayer perceptron (MLP). </a:t>
            </a:r>
            <a:endParaRPr lang="en-US" sz="2200" b="1" dirty="0" smtClean="0">
              <a:latin typeface="Arial" pitchFamily="34" charset="0"/>
              <a:cs typeface="Arial" pitchFamily="34" charset="0"/>
            </a:endParaRPr>
          </a:p>
          <a:p>
            <a:pPr marL="228600" lvl="1" indent="-228600">
              <a:spcAft>
                <a:spcPts val="1200"/>
              </a:spcAft>
              <a:buFont typeface="Arial"/>
              <a:buChar char="•"/>
            </a:pPr>
            <a:r>
              <a:rPr lang="en-US" sz="2200" b="1" dirty="0">
                <a:latin typeface="Arial" pitchFamily="34" charset="0"/>
                <a:cs typeface="Arial" pitchFamily="34" charset="0"/>
              </a:rPr>
              <a:t>It was shown that MLPs generate reasonable estimates of a posterior distribution of an output class conditioned on the input </a:t>
            </a:r>
            <a:r>
              <a:rPr lang="en-US" sz="2200" b="1" dirty="0" smtClean="0">
                <a:latin typeface="Arial" pitchFamily="34" charset="0"/>
                <a:cs typeface="Arial" pitchFamily="34" charset="0"/>
              </a:rPr>
              <a:t>patterns.</a:t>
            </a:r>
          </a:p>
          <a:p>
            <a:pPr marL="228600" lvl="1" indent="-228600">
              <a:spcAft>
                <a:spcPts val="1200"/>
              </a:spcAft>
              <a:buFont typeface="Arial"/>
              <a:buChar char="•"/>
            </a:pPr>
            <a:r>
              <a:rPr lang="en-US" sz="2200" b="1" dirty="0">
                <a:latin typeface="Arial" pitchFamily="34" charset="0"/>
                <a:cs typeface="Arial" pitchFamily="34" charset="0"/>
              </a:rPr>
              <a:t>This hybrid HMM-MLP system </a:t>
            </a:r>
            <a:r>
              <a:rPr lang="en-US" sz="2200" b="1" dirty="0" smtClean="0">
                <a:latin typeface="Arial" pitchFamily="34" charset="0"/>
                <a:cs typeface="Arial" pitchFamily="34" charset="0"/>
              </a:rPr>
              <a:t>produced small gains over traditional HMMs.</a:t>
            </a:r>
          </a:p>
          <a:p>
            <a:pPr marL="228600" lvl="1" indent="-228600">
              <a:spcAft>
                <a:spcPts val="1200"/>
              </a:spcAft>
              <a:buFont typeface="Arial"/>
              <a:buChar char="•"/>
            </a:pPr>
            <a:r>
              <a:rPr lang="en-US" sz="2200" b="1" dirty="0" err="1" smtClean="0">
                <a:latin typeface="Arial" pitchFamily="34" charset="0"/>
                <a:cs typeface="Arial" pitchFamily="34" charset="0"/>
              </a:rPr>
              <a:t>Lefèvre</a:t>
            </a:r>
            <a:r>
              <a:rPr lang="en-US" sz="2200" b="1" dirty="0" smtClean="0">
                <a:latin typeface="Arial" pitchFamily="34" charset="0"/>
                <a:cs typeface="Arial" pitchFamily="34" charset="0"/>
              </a:rPr>
              <a:t> (2003</a:t>
            </a:r>
            <a:r>
              <a:rPr lang="en-US" sz="2200" b="1" dirty="0">
                <a:latin typeface="Arial" pitchFamily="34" charset="0"/>
                <a:cs typeface="Arial" pitchFamily="34" charset="0"/>
              </a:rPr>
              <a:t>) and </a:t>
            </a:r>
            <a:r>
              <a:rPr lang="en-US" sz="2200" b="1" dirty="0" smtClean="0">
                <a:latin typeface="Arial" pitchFamily="34" charset="0"/>
                <a:cs typeface="Arial" pitchFamily="34" charset="0"/>
              </a:rPr>
              <a:t>Shang (2009</a:t>
            </a:r>
            <a:r>
              <a:rPr lang="en-US" sz="2200" b="1" dirty="0">
                <a:latin typeface="Arial" pitchFamily="34" charset="0"/>
                <a:cs typeface="Arial" pitchFamily="34" charset="0"/>
              </a:rPr>
              <a:t>) where nonparametric density </a:t>
            </a:r>
            <a:r>
              <a:rPr lang="en-US" sz="2200" b="1" dirty="0" smtClean="0">
                <a:latin typeface="Arial" pitchFamily="34" charset="0"/>
                <a:cs typeface="Arial" pitchFamily="34" charset="0"/>
              </a:rPr>
              <a:t>estimators (e.g. kernel methods) replaced GMMs.</a:t>
            </a:r>
            <a:endParaRPr lang="en-US" sz="2200" b="1" dirty="0">
              <a:latin typeface="Arial" pitchFamily="34" charset="0"/>
              <a:cs typeface="Arial" pitchFamily="34" charset="0"/>
            </a:endParaRPr>
          </a:p>
          <a:p>
            <a:pPr marL="228600" lvl="1" indent="-228600">
              <a:spcAft>
                <a:spcPts val="1200"/>
              </a:spcAft>
              <a:buFont typeface="Arial"/>
              <a:buChar char="•"/>
            </a:pPr>
            <a:r>
              <a:rPr lang="en-US" sz="2200" b="1" dirty="0" err="1">
                <a:latin typeface="Arial" pitchFamily="34" charset="0"/>
                <a:cs typeface="Arial" pitchFamily="34" charset="0"/>
              </a:rPr>
              <a:t>Henter</a:t>
            </a:r>
            <a:r>
              <a:rPr lang="en-US" sz="2200" b="1" dirty="0">
                <a:latin typeface="Arial" pitchFamily="34" charset="0"/>
                <a:cs typeface="Arial" pitchFamily="34" charset="0"/>
              </a:rPr>
              <a:t> et al. (2012) introduced a </a:t>
            </a:r>
            <a:r>
              <a:rPr lang="en-US" sz="2200" b="1" dirty="0" smtClean="0">
                <a:latin typeface="Arial" pitchFamily="34" charset="0"/>
                <a:cs typeface="Arial" pitchFamily="34" charset="0"/>
              </a:rPr>
              <a:t>Gaussian </a:t>
            </a:r>
            <a:r>
              <a:rPr lang="en-US" sz="2200" b="1" dirty="0">
                <a:latin typeface="Arial" pitchFamily="34" charset="0"/>
                <a:cs typeface="Arial" pitchFamily="34" charset="0"/>
              </a:rPr>
              <a:t>process dynamical model (GPDM) </a:t>
            </a:r>
            <a:r>
              <a:rPr lang="en-US" sz="2200" b="1" dirty="0" smtClean="0">
                <a:latin typeface="Arial" pitchFamily="34" charset="0"/>
                <a:cs typeface="Arial" pitchFamily="34" charset="0"/>
              </a:rPr>
              <a:t>for speech synthesis.</a:t>
            </a:r>
          </a:p>
          <a:p>
            <a:pPr marL="228600" lvl="1" indent="-228600">
              <a:spcAft>
                <a:spcPts val="1200"/>
              </a:spcAft>
              <a:buFont typeface="Arial"/>
              <a:buChar char="•"/>
            </a:pPr>
            <a:r>
              <a:rPr lang="en-US" sz="2200" b="1" dirty="0" smtClean="0">
                <a:latin typeface="Arial" pitchFamily="34" charset="0"/>
                <a:cs typeface="Arial" pitchFamily="34" charset="0"/>
              </a:rPr>
              <a:t>Each of these approaches were proposed to model the emission distributions using a nonparametric method but they did not address the model topology problem.</a:t>
            </a:r>
          </a:p>
        </p:txBody>
      </p:sp>
    </p:spTree>
    <p:extLst>
      <p:ext uri="{BB962C8B-B14F-4D97-AF65-F5344CB8AC3E}">
        <p14:creationId xmlns:p14="http://schemas.microsoft.com/office/powerpoint/2010/main" val="1954098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New Features of the HDP-HMM/HDPM Model </a:t>
            </a:r>
            <a:endParaRPr lang="en-US" dirty="0"/>
          </a:p>
        </p:txBody>
      </p:sp>
      <p:sp>
        <p:nvSpPr>
          <p:cNvPr id="3" name="TextBox 2"/>
          <p:cNvSpPr txBox="1"/>
          <p:nvPr/>
        </p:nvSpPr>
        <p:spPr>
          <a:xfrm>
            <a:off x="182255" y="623164"/>
            <a:ext cx="8640270" cy="1969770"/>
          </a:xfrm>
          <a:prstGeom prst="rect">
            <a:avLst/>
          </a:prstGeom>
          <a:noFill/>
        </p:spPr>
        <p:txBody>
          <a:bodyPr wrap="square" lIns="0" tIns="0" rIns="0" bIns="0" rtlCol="0">
            <a:spAutoFit/>
          </a:bodyPr>
          <a:lstStyle/>
          <a:p>
            <a:pPr marL="228600" lvl="2" indent="-228600">
              <a:spcAft>
                <a:spcPts val="1200"/>
              </a:spcAft>
              <a:buFont typeface="Arial"/>
              <a:buChar char="•"/>
            </a:pPr>
            <a:r>
              <a:rPr lang="en-US" b="1" dirty="0" smtClean="0">
                <a:latin typeface="Arial" pitchFamily="34" charset="0"/>
                <a:cs typeface="Arial" pitchFamily="34" charset="0"/>
              </a:rPr>
              <a:t>Introduce an HDP-HMM with a left-to-right topology (which is crucial for modeling the temporal structure in speech).</a:t>
            </a:r>
          </a:p>
          <a:p>
            <a:pPr marL="228600" lvl="2" indent="-228600">
              <a:spcAft>
                <a:spcPts val="1200"/>
              </a:spcAft>
              <a:buFont typeface="Arial"/>
              <a:buChar char="•"/>
            </a:pPr>
            <a:r>
              <a:rPr lang="en-US" b="1" dirty="0" smtClean="0">
                <a:latin typeface="Arial" pitchFamily="34" charset="0"/>
                <a:cs typeface="Arial" pitchFamily="34" charset="0"/>
              </a:rPr>
              <a:t>Incorporate HDP emissions into an HDP</a:t>
            </a:r>
            <a:r>
              <a:rPr lang="en-US" b="1" dirty="0">
                <a:latin typeface="Arial" pitchFamily="34" charset="0"/>
                <a:cs typeface="Arial" pitchFamily="34" charset="0"/>
              </a:rPr>
              <a:t>-HMM </a:t>
            </a:r>
            <a:r>
              <a:rPr lang="en-US" b="1" dirty="0" smtClean="0">
                <a:latin typeface="Arial" pitchFamily="34" charset="0"/>
                <a:cs typeface="Arial" pitchFamily="34" charset="0"/>
              </a:rPr>
              <a:t>which allows a common pool of mixture components to be shared among states.</a:t>
            </a:r>
          </a:p>
          <a:p>
            <a:pPr marL="228600" lvl="2" indent="-228600">
              <a:spcAft>
                <a:spcPts val="1200"/>
              </a:spcAft>
              <a:buFont typeface="Arial"/>
              <a:buChar char="•"/>
            </a:pPr>
            <a:r>
              <a:rPr lang="en-US" b="1" dirty="0" smtClean="0">
                <a:latin typeface="Arial" pitchFamily="34" charset="0"/>
                <a:cs typeface="Arial" pitchFamily="34" charset="0"/>
              </a:rPr>
              <a:t>Non-emitting “initial” and “final” states are included in the final definition, which are critical for modeling finite sequences and connecting models.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7550" b="34379"/>
          <a:stretch/>
        </p:blipFill>
        <p:spPr>
          <a:xfrm>
            <a:off x="251865" y="2621674"/>
            <a:ext cx="8640270" cy="3763085"/>
          </a:xfrm>
          <a:prstGeom prst="rect">
            <a:avLst/>
          </a:prstGeom>
        </p:spPr>
      </p:pic>
    </p:spTree>
    <p:extLst>
      <p:ext uri="{BB962C8B-B14F-4D97-AF65-F5344CB8AC3E}">
        <p14:creationId xmlns:p14="http://schemas.microsoft.com/office/powerpoint/2010/main" val="1261529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Mathematical Definition</a:t>
            </a:r>
            <a:endParaRPr lang="en-US" dirty="0"/>
          </a:p>
        </p:txBody>
      </p:sp>
      <p:sp>
        <p:nvSpPr>
          <p:cNvPr id="3" name="TextBox 2"/>
          <p:cNvSpPr txBox="1"/>
          <p:nvPr/>
        </p:nvSpPr>
        <p:spPr>
          <a:xfrm>
            <a:off x="228605" y="633710"/>
            <a:ext cx="8640270" cy="707886"/>
          </a:xfrm>
          <a:prstGeom prst="rect">
            <a:avLst/>
          </a:prstGeom>
          <a:noFill/>
        </p:spPr>
        <p:txBody>
          <a:bodyPr wrap="square" lIns="0" tIns="0" rIns="0" bIns="0" rtlCol="0">
            <a:spAutoFit/>
          </a:bodyPr>
          <a:lstStyle/>
          <a:p>
            <a:pPr marL="166688" indent="-166688">
              <a:buFont typeface="Arial" pitchFamily="34" charset="0"/>
              <a:buChar char="•"/>
            </a:pPr>
            <a:r>
              <a:rPr lang="en-US" sz="2200" b="1" dirty="0" smtClean="0">
                <a:latin typeface="Arial" pitchFamily="34" charset="0"/>
                <a:cs typeface="Arial" pitchFamily="34" charset="0"/>
              </a:rPr>
              <a:t>Definition:</a:t>
            </a:r>
          </a:p>
          <a:p>
            <a:r>
              <a:rPr lang="en-US" sz="2400" b="1" dirty="0" smtClean="0">
                <a:latin typeface="Arial" pitchFamily="34" charset="0"/>
                <a:cs typeface="Arial" pitchFamily="34"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3850386104"/>
              </p:ext>
            </p:extLst>
          </p:nvPr>
        </p:nvGraphicFramePr>
        <p:xfrm>
          <a:off x="695632" y="1467908"/>
          <a:ext cx="3494230" cy="4270148"/>
        </p:xfrm>
        <a:graphic>
          <a:graphicData uri="http://schemas.openxmlformats.org/presentationml/2006/ole">
            <mc:AlternateContent xmlns:mc="http://schemas.openxmlformats.org/markup-compatibility/2006">
              <mc:Choice xmlns:v="urn:schemas-microsoft-com:vml" Requires="v">
                <p:oleObj spid="_x0000_s34019" name="Equation" r:id="rId3" imgW="2120760" imgH="2590560" progId="Equation.DSMT4">
                  <p:embed/>
                </p:oleObj>
              </mc:Choice>
              <mc:Fallback>
                <p:oleObj name="Equation" r:id="rId3" imgW="2120760" imgH="25905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32" y="1467908"/>
                        <a:ext cx="3494230" cy="4270148"/>
                      </a:xfrm>
                      <a:prstGeom prst="rect">
                        <a:avLst/>
                      </a:prstGeom>
                      <a:noFill/>
                      <a:ln>
                        <a:noFill/>
                      </a:ln>
                    </p:spPr>
                  </p:pic>
                </p:oleObj>
              </mc:Fallback>
            </mc:AlternateContent>
          </a:graphicData>
        </a:graphic>
      </p:graphicFrame>
      <p:pic>
        <p:nvPicPr>
          <p:cNvPr id="3380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281" y="1771618"/>
            <a:ext cx="4544594" cy="309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89862" y="645079"/>
            <a:ext cx="2552622" cy="430887"/>
          </a:xfrm>
          <a:prstGeom prst="rect">
            <a:avLst/>
          </a:prstGeom>
          <a:noFill/>
        </p:spPr>
        <p:txBody>
          <a:bodyPr wrap="none" rtlCol="0">
            <a:spAutoFit/>
          </a:bodyPr>
          <a:lstStyle/>
          <a:p>
            <a:pPr marL="166688" indent="-166688">
              <a:buFont typeface="Arial" pitchFamily="34" charset="0"/>
              <a:buChar char="•"/>
            </a:pPr>
            <a:r>
              <a:rPr lang="en-US" sz="2200" b="1" dirty="0" smtClean="0">
                <a:latin typeface="Arial" pitchFamily="34" charset="0"/>
                <a:cs typeface="Arial" pitchFamily="34" charset="0"/>
              </a:rPr>
              <a:t>Graphical Model</a:t>
            </a:r>
            <a:endParaRPr lang="en-US" sz="2200" b="1" dirty="0">
              <a:latin typeface="Arial" pitchFamily="34" charset="0"/>
              <a:cs typeface="Arial" pitchFamily="34" charset="0"/>
            </a:endParaRPr>
          </a:p>
        </p:txBody>
      </p:sp>
    </p:spTree>
    <p:extLst>
      <p:ext uri="{BB962C8B-B14F-4D97-AF65-F5344CB8AC3E}">
        <p14:creationId xmlns:p14="http://schemas.microsoft.com/office/powerpoint/2010/main" val="1804031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Non-emitting States </a:t>
            </a:r>
            <a:endParaRPr lang="en-US" dirty="0"/>
          </a:p>
        </p:txBody>
      </p:sp>
      <p:sp>
        <p:nvSpPr>
          <p:cNvPr id="3" name="TextBox 2"/>
          <p:cNvSpPr txBox="1"/>
          <p:nvPr/>
        </p:nvSpPr>
        <p:spPr>
          <a:xfrm>
            <a:off x="228604" y="633710"/>
            <a:ext cx="8686796" cy="5278369"/>
          </a:xfrm>
          <a:prstGeom prst="rect">
            <a:avLst/>
          </a:prstGeom>
          <a:noFill/>
        </p:spPr>
        <p:txBody>
          <a:bodyPr wrap="square" lIns="0" tIns="0" rIns="0" bIns="0" rtlCol="0">
            <a:spAutoFit/>
          </a:bodyPr>
          <a:lstStyle/>
          <a:p>
            <a:pPr marL="166688" indent="-166688">
              <a:spcAft>
                <a:spcPts val="1200"/>
              </a:spcAft>
              <a:buFont typeface="Arial" pitchFamily="34" charset="0"/>
              <a:buChar char="•"/>
            </a:pPr>
            <a:r>
              <a:rPr lang="en-US" b="1" dirty="0" smtClean="0">
                <a:latin typeface="Arial" pitchFamily="34" charset="0"/>
                <a:cs typeface="Arial" pitchFamily="34" charset="0"/>
              </a:rPr>
              <a:t>Inference algorithm estimates the probability of self-transitions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and transitions to other emitting states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 but each state can also transit to a none-emitting state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a:t>
            </a:r>
          </a:p>
          <a:p>
            <a:pPr marL="166688" indent="-166688">
              <a:spcAft>
                <a:spcPts val="1200"/>
              </a:spcAft>
              <a:buFont typeface="Arial" pitchFamily="34" charset="0"/>
              <a:buChar char="•"/>
            </a:pPr>
            <a:r>
              <a:rPr lang="en-US" b="1" dirty="0" smtClean="0">
                <a:latin typeface="Arial" pitchFamily="34" charset="0"/>
                <a:cs typeface="Arial" pitchFamily="34" charset="0"/>
              </a:rPr>
              <a:t>Since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2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3</a:t>
            </a:r>
            <a:r>
              <a:rPr lang="en-US" b="1" i="1" dirty="0" smtClean="0">
                <a:latin typeface="Arial" pitchFamily="34" charset="0"/>
                <a:cs typeface="Arial" pitchFamily="34" charset="0"/>
              </a:rPr>
              <a:t> = 1 </a:t>
            </a:r>
            <a:r>
              <a:rPr lang="en-US" b="1" dirty="0" smtClean="0">
                <a:latin typeface="Arial" pitchFamily="34" charset="0"/>
                <a:cs typeface="Arial" pitchFamily="34" charset="0"/>
              </a:rPr>
              <a:t>we can reestimate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 by fixing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a:t>
            </a:r>
          </a:p>
          <a:p>
            <a:pPr marL="166688" indent="-166688">
              <a:spcAft>
                <a:spcPts val="1200"/>
              </a:spcAft>
              <a:buFont typeface="Arial" pitchFamily="34" charset="0"/>
              <a:buChar char="•"/>
            </a:pPr>
            <a:r>
              <a:rPr lang="en-US" b="1" dirty="0" smtClean="0">
                <a:latin typeface="Arial" pitchFamily="34" charset="0"/>
                <a:cs typeface="Arial" pitchFamily="34" charset="0"/>
              </a:rPr>
              <a:t>Similar to tossing a coin until a first head is obtained (can be modeled as a geometric distribution).</a:t>
            </a:r>
          </a:p>
          <a:p>
            <a:pPr marL="166688" indent="-166688">
              <a:spcAft>
                <a:spcPts val="13800"/>
              </a:spcAft>
              <a:buFont typeface="Arial" pitchFamily="34" charset="0"/>
              <a:buChar char="•"/>
            </a:pPr>
            <a:r>
              <a:rPr lang="en-US" b="1" dirty="0" smtClean="0">
                <a:latin typeface="Arial" pitchFamily="34" charset="0"/>
                <a:cs typeface="Arial" pitchFamily="34" charset="0"/>
              </a:rPr>
              <a:t>A maximum likelihood (ML) estimation cab be obtained:</a:t>
            </a:r>
            <a:endParaRPr lang="en-US" b="1" dirty="0">
              <a:latin typeface="Arial" pitchFamily="34" charset="0"/>
              <a:cs typeface="Arial" pitchFamily="34" charset="0"/>
            </a:endParaRPr>
          </a:p>
          <a:p>
            <a:pPr marL="166688" indent="-166688">
              <a:spcAft>
                <a:spcPts val="1200"/>
              </a:spcAft>
              <a:buFont typeface="Arial" pitchFamily="34" charset="0"/>
              <a:buChar char="•"/>
            </a:pPr>
            <a:r>
              <a:rPr lang="en-US" b="1" dirty="0">
                <a:latin typeface="Arial" pitchFamily="34" charset="0"/>
                <a:cs typeface="Arial" pitchFamily="34" charset="0"/>
              </a:rPr>
              <a:t>w</a:t>
            </a:r>
            <a:r>
              <a:rPr lang="en-US" b="1" dirty="0" smtClean="0">
                <a:latin typeface="Arial" pitchFamily="34" charset="0"/>
                <a:cs typeface="Arial" pitchFamily="34" charset="0"/>
              </a:rPr>
              <a:t>here </a:t>
            </a:r>
            <a:r>
              <a:rPr lang="en-US" b="1" i="1" dirty="0" smtClean="0">
                <a:latin typeface="Arial" pitchFamily="34" charset="0"/>
                <a:cs typeface="Arial" pitchFamily="34" charset="0"/>
              </a:rPr>
              <a:t>M</a:t>
            </a:r>
            <a:r>
              <a:rPr lang="en-US" b="1" dirty="0" smtClean="0">
                <a:latin typeface="Arial" pitchFamily="34" charset="0"/>
                <a:cs typeface="Arial" pitchFamily="34" charset="0"/>
              </a:rPr>
              <a:t> is the number examples</a:t>
            </a:r>
            <a:br>
              <a:rPr lang="en-US" b="1" dirty="0" smtClean="0">
                <a:latin typeface="Arial" pitchFamily="34" charset="0"/>
                <a:cs typeface="Arial" pitchFamily="34" charset="0"/>
              </a:rPr>
            </a:br>
            <a:r>
              <a:rPr lang="en-US" b="1" dirty="0" smtClean="0">
                <a:latin typeface="Arial" pitchFamily="34" charset="0"/>
                <a:cs typeface="Arial" pitchFamily="34" charset="0"/>
              </a:rPr>
              <a:t>in which state</a:t>
            </a:r>
            <a:r>
              <a:rPr lang="en-US" b="1" dirty="0">
                <a:latin typeface="Arial" pitchFamily="34" charset="0"/>
                <a:cs typeface="Arial" pitchFamily="34" charset="0"/>
              </a:rPr>
              <a:t>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 is the last state of</a:t>
            </a:r>
            <a:br>
              <a:rPr lang="en-US" b="1" dirty="0" smtClean="0">
                <a:latin typeface="Arial" pitchFamily="34" charset="0"/>
                <a:cs typeface="Arial" pitchFamily="34" charset="0"/>
              </a:rPr>
            </a:br>
            <a:r>
              <a:rPr lang="en-US" b="1" dirty="0" smtClean="0">
                <a:latin typeface="Arial" pitchFamily="34" charset="0"/>
                <a:cs typeface="Arial" pitchFamily="34" charset="0"/>
              </a:rPr>
              <a:t>the model and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i</a:t>
            </a:r>
            <a:r>
              <a:rPr lang="en-US" b="1" dirty="0" smtClean="0">
                <a:latin typeface="Arial" pitchFamily="34" charset="0"/>
                <a:cs typeface="Arial" pitchFamily="34" charset="0"/>
              </a:rPr>
              <a:t> is the number of</a:t>
            </a:r>
            <a:br>
              <a:rPr lang="en-US" b="1" dirty="0" smtClean="0">
                <a:latin typeface="Arial" pitchFamily="34" charset="0"/>
                <a:cs typeface="Arial" pitchFamily="34" charset="0"/>
              </a:rPr>
            </a:br>
            <a:r>
              <a:rPr lang="en-US" b="1" dirty="0" smtClean="0">
                <a:latin typeface="Arial" pitchFamily="34" charset="0"/>
                <a:cs typeface="Arial" pitchFamily="34" charset="0"/>
              </a:rPr>
              <a:t>self-transitions for state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a:t>
            </a:r>
            <a:endParaRPr lang="en-US" sz="2400" b="1" dirty="0" smtClean="0">
              <a:latin typeface="Arial" pitchFamily="34" charset="0"/>
              <a:cs typeface="Arial" pitchFamily="34" charset="0"/>
            </a:endParaRPr>
          </a:p>
        </p:txBody>
      </p:sp>
      <p:pic>
        <p:nvPicPr>
          <p:cNvPr id="50178" name="Picture 3"/>
          <p:cNvPicPr>
            <a:picLocks noChangeAspect="1" noChangeArrowheads="1"/>
          </p:cNvPicPr>
          <p:nvPr/>
        </p:nvPicPr>
        <p:blipFill>
          <a:blip r:embed="rId3">
            <a:extLst>
              <a:ext uri="{28A0092B-C50C-407E-A947-70E740481C1C}">
                <a14:useLocalDpi xmlns:a14="http://schemas.microsoft.com/office/drawing/2010/main" val="0"/>
              </a:ext>
            </a:extLst>
          </a:blip>
          <a:srcRect t="10135"/>
          <a:stretch>
            <a:fillRect/>
          </a:stretch>
        </p:blipFill>
        <p:spPr bwMode="auto">
          <a:xfrm>
            <a:off x="4396864" y="4582856"/>
            <a:ext cx="4394904" cy="19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6852097"/>
              </p:ext>
            </p:extLst>
          </p:nvPr>
        </p:nvGraphicFramePr>
        <p:xfrm>
          <a:off x="3721100" y="3275011"/>
          <a:ext cx="3537829" cy="862885"/>
        </p:xfrm>
        <a:graphic>
          <a:graphicData uri="http://schemas.openxmlformats.org/presentationml/2006/ole">
            <mc:AlternateContent xmlns:mc="http://schemas.openxmlformats.org/markup-compatibility/2006">
              <mc:Choice xmlns:v="urn:schemas-microsoft-com:vml" Requires="v">
                <p:oleObj spid="_x0000_s50368" name="Equation" r:id="rId4" imgW="1562100" imgH="381000" progId="Equation.DSMT4">
                  <p:embed/>
                </p:oleObj>
              </mc:Choice>
              <mc:Fallback>
                <p:oleObj name="Equation" r:id="rId4" imgW="1562100" imgH="381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3275011"/>
                        <a:ext cx="3537829" cy="862885"/>
                      </a:xfrm>
                      <a:prstGeom prst="rect">
                        <a:avLst/>
                      </a:prstGeom>
                      <a:noFill/>
                    </p:spPr>
                  </p:pic>
                </p:oleObj>
              </mc:Fallback>
            </mc:AlternateContent>
          </a:graphicData>
        </a:graphic>
      </p:graphicFrame>
      <p:sp>
        <p:nvSpPr>
          <p:cNvPr id="8" name="Rectangle 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567006797"/>
              </p:ext>
            </p:extLst>
          </p:nvPr>
        </p:nvGraphicFramePr>
        <p:xfrm>
          <a:off x="1744720" y="3203644"/>
          <a:ext cx="1434754" cy="1255410"/>
        </p:xfrm>
        <a:graphic>
          <a:graphicData uri="http://schemas.openxmlformats.org/presentationml/2006/ole">
            <mc:AlternateContent xmlns:mc="http://schemas.openxmlformats.org/markup-compatibility/2006">
              <mc:Choice xmlns:v="urn:schemas-microsoft-com:vml" Requires="v">
                <p:oleObj spid="_x0000_s50369" name="Equation" r:id="rId6" imgW="609336" imgH="533169" progId="Equation.DSMT4">
                  <p:embed/>
                </p:oleObj>
              </mc:Choice>
              <mc:Fallback>
                <p:oleObj name="Equation" r:id="rId6" imgW="609336" imgH="533169"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4720" y="3203644"/>
                        <a:ext cx="1434754" cy="1255410"/>
                      </a:xfrm>
                      <a:prstGeom prst="rect">
                        <a:avLst/>
                      </a:prstGeom>
                      <a:noFill/>
                    </p:spPr>
                  </p:pic>
                </p:oleObj>
              </mc:Fallback>
            </mc:AlternateContent>
          </a:graphicData>
        </a:graphic>
      </p:graphicFrame>
    </p:spTree>
    <p:extLst>
      <p:ext uri="{BB962C8B-B14F-4D97-AF65-F5344CB8AC3E}">
        <p14:creationId xmlns:p14="http://schemas.microsoft.com/office/powerpoint/2010/main" val="928169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Simulation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8677350" cy="707886"/>
          </a:xfrm>
          <a:prstGeom prst="rect">
            <a:avLst/>
          </a:prstGeom>
        </p:spPr>
        <p:txBody>
          <a:bodyPr wrap="square" lIns="0" tIns="0" rIns="0" bIns="0">
            <a:spAutoFit/>
          </a:bodyPr>
          <a:lstStyle/>
          <a:p>
            <a:pPr marL="166688" indent="-166688">
              <a:spcAft>
                <a:spcPts val="1200"/>
              </a:spcAft>
              <a:buFont typeface="Arial"/>
              <a:buChar char="•"/>
            </a:pPr>
            <a:r>
              <a:rPr lang="en-US" b="1" dirty="0">
                <a:latin typeface="Arial" pitchFamily="34" charset="0"/>
                <a:cs typeface="Arial" pitchFamily="34" charset="0"/>
              </a:rPr>
              <a:t>D</a:t>
            </a:r>
            <a:r>
              <a:rPr lang="en-US" b="1" dirty="0" smtClean="0">
                <a:latin typeface="Arial" pitchFamily="34" charset="0"/>
                <a:cs typeface="Arial" pitchFamily="34" charset="0"/>
              </a:rPr>
              <a:t>ata is generated from an LR-HMM with 1 to 3 mixtures per state.</a:t>
            </a:r>
          </a:p>
          <a:p>
            <a:pPr marL="166688" indent="-166688">
              <a:spcAft>
                <a:spcPts val="1200"/>
              </a:spcAft>
              <a:buFont typeface="Arial"/>
              <a:buChar char="•"/>
            </a:pPr>
            <a:r>
              <a:rPr lang="en-US" b="1" dirty="0" smtClean="0">
                <a:latin typeface="Arial" pitchFamily="34" charset="0"/>
                <a:cs typeface="Arial" pitchFamily="34" charset="0"/>
              </a:rPr>
              <a:t>Held-out data used to assess the models.</a:t>
            </a:r>
          </a:p>
        </p:txBody>
      </p:sp>
      <p:pic>
        <p:nvPicPr>
          <p:cNvPr id="53250"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1" y="1909869"/>
            <a:ext cx="9126712" cy="44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895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Computation Time and Scalability </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7714375" cy="1261884"/>
          </a:xfrm>
          <a:prstGeom prst="rect">
            <a:avLst/>
          </a:prstGeom>
        </p:spPr>
        <p:txBody>
          <a:bodyPr wrap="square" lIns="0" tIns="0" rIns="0" bIns="0">
            <a:spAutoFit/>
          </a:bodyPr>
          <a:lstStyle/>
          <a:p>
            <a:pPr marL="166688" indent="-166688">
              <a:spcAft>
                <a:spcPts val="600"/>
              </a:spcAft>
              <a:buFont typeface="Arial"/>
              <a:buChar char="•"/>
            </a:pPr>
            <a:r>
              <a:rPr lang="en-US" b="1" dirty="0" smtClean="0">
                <a:latin typeface="Arial" pitchFamily="34" charset="0"/>
                <a:cs typeface="Arial" pitchFamily="34" charset="0"/>
              </a:rPr>
              <a:t>HDP-HMM/DPM computation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i="1" dirty="0" smtClean="0">
                <a:latin typeface="Arial" pitchFamily="34" charset="0"/>
                <a:cs typeface="Arial" pitchFamily="34" charset="0"/>
              </a:rPr>
              <a:t> *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z</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HDP-HMM/HDPM inference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The mixture components are shared among all states so the actual number of computations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578" t="2884" r="7845" b="4846"/>
          <a:stretch/>
        </p:blipFill>
        <p:spPr>
          <a:xfrm>
            <a:off x="450852" y="2106509"/>
            <a:ext cx="8242295" cy="4395892"/>
          </a:xfrm>
          <a:prstGeom prst="rect">
            <a:avLst/>
          </a:prstGeom>
        </p:spPr>
      </p:pic>
    </p:spTree>
    <p:extLst>
      <p:ext uri="{BB962C8B-B14F-4D97-AF65-F5344CB8AC3E}">
        <p14:creationId xmlns:p14="http://schemas.microsoft.com/office/powerpoint/2010/main" val="1760296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TIMIT classification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228600" y="610615"/>
            <a:ext cx="8686799" cy="1846659"/>
          </a:xfrm>
          <a:prstGeom prst="rect">
            <a:avLst/>
          </a:prstGeom>
        </p:spPr>
        <p:txBody>
          <a:bodyPr wrap="square" lIns="0" tIns="0" rIns="0" bIns="0">
            <a:spAutoFit/>
          </a:bodyPr>
          <a:lstStyle/>
          <a:p>
            <a:pPr marL="166688" indent="-166688">
              <a:spcAft>
                <a:spcPts val="1200"/>
              </a:spcAft>
              <a:buFont typeface="Arial"/>
              <a:buChar char="•"/>
            </a:pPr>
            <a:r>
              <a:rPr lang="en-US" b="1" dirty="0" smtClean="0">
                <a:latin typeface="Arial" pitchFamily="34" charset="0"/>
                <a:cs typeface="Arial" pitchFamily="34" charset="0"/>
              </a:rPr>
              <a:t>The </a:t>
            </a:r>
            <a:r>
              <a:rPr lang="en-US" b="1" dirty="0">
                <a:latin typeface="Arial" pitchFamily="34" charset="0"/>
                <a:cs typeface="Arial" pitchFamily="34" charset="0"/>
              </a:rPr>
              <a:t>data used in this illustration was extracted from </a:t>
            </a:r>
            <a:r>
              <a:rPr lang="en-US" b="1" dirty="0" smtClean="0">
                <a:latin typeface="Arial" pitchFamily="34" charset="0"/>
                <a:cs typeface="Arial" pitchFamily="34" charset="0"/>
              </a:rPr>
              <a:t>the </a:t>
            </a:r>
            <a:r>
              <a:rPr lang="en-US" b="1" dirty="0">
                <a:latin typeface="Arial" pitchFamily="34" charset="0"/>
                <a:cs typeface="Arial" pitchFamily="34" charset="0"/>
              </a:rPr>
              <a:t>TIMIT </a:t>
            </a:r>
            <a:r>
              <a:rPr lang="en-US" b="1" dirty="0" smtClean="0">
                <a:latin typeface="Arial" pitchFamily="34" charset="0"/>
                <a:cs typeface="Arial" pitchFamily="34" charset="0"/>
              </a:rPr>
              <a:t>Corpus where a phoneme level transcription is available.</a:t>
            </a:r>
          </a:p>
          <a:p>
            <a:pPr marL="166688" indent="-166688">
              <a:spcAft>
                <a:spcPts val="1200"/>
              </a:spcAft>
              <a:buFont typeface="Arial"/>
              <a:buChar char="•"/>
            </a:pPr>
            <a:r>
              <a:rPr lang="en-US" b="1" dirty="0" smtClean="0">
                <a:latin typeface="Arial" pitchFamily="34" charset="0"/>
                <a:cs typeface="Arial" pitchFamily="34" charset="0"/>
              </a:rPr>
              <a:t>MFCC features plus their 1</a:t>
            </a:r>
            <a:r>
              <a:rPr lang="en-US" b="1" baseline="30000" dirty="0" smtClean="0">
                <a:latin typeface="Arial" pitchFamily="34" charset="0"/>
                <a:cs typeface="Arial" pitchFamily="34" charset="0"/>
              </a:rPr>
              <a:t>st</a:t>
            </a:r>
            <a:r>
              <a:rPr lang="en-US" b="1" dirty="0" smtClean="0">
                <a:latin typeface="Arial" pitchFamily="34" charset="0"/>
                <a:cs typeface="Arial" pitchFamily="34" charset="0"/>
              </a:rPr>
              <a:t> and 2</a:t>
            </a:r>
            <a:r>
              <a:rPr lang="en-US" b="1" baseline="30000" dirty="0" smtClean="0">
                <a:latin typeface="Arial" pitchFamily="34" charset="0"/>
                <a:cs typeface="Arial" pitchFamily="34" charset="0"/>
              </a:rPr>
              <a:t>nd</a:t>
            </a:r>
            <a:r>
              <a:rPr lang="en-US" b="1" dirty="0" smtClean="0">
                <a:latin typeface="Arial" pitchFamily="34" charset="0"/>
                <a:cs typeface="Arial" pitchFamily="34" charset="0"/>
              </a:rPr>
              <a:t> derivatives are used (39 dimensions).</a:t>
            </a:r>
          </a:p>
          <a:p>
            <a:pPr marL="166688" indent="-166688">
              <a:spcAft>
                <a:spcPts val="1200"/>
              </a:spcAft>
              <a:buFont typeface="Arial"/>
              <a:buChar char="•"/>
            </a:pPr>
            <a:r>
              <a:rPr lang="en-US" b="1" dirty="0" smtClean="0">
                <a:latin typeface="Arial" pitchFamily="34" charset="0"/>
                <a:cs typeface="Arial" pitchFamily="34" charset="0"/>
              </a:rPr>
              <a:t>State of the art parametric HMM/GMM </a:t>
            </a:r>
            <a:r>
              <a:rPr lang="en-US" b="1" dirty="0">
                <a:latin typeface="Arial" pitchFamily="34" charset="0"/>
                <a:cs typeface="Arial" pitchFamily="34" charset="0"/>
              </a:rPr>
              <a:t>used </a:t>
            </a:r>
            <a:r>
              <a:rPr lang="en-US" b="1" dirty="0" smtClean="0">
                <a:latin typeface="Arial" pitchFamily="34" charset="0"/>
                <a:cs typeface="Arial" pitchFamily="34" charset="0"/>
              </a:rPr>
              <a:t>for comparison. </a:t>
            </a:r>
          </a:p>
          <a:p>
            <a:pPr marL="166688" indent="-166688">
              <a:spcAft>
                <a:spcPts val="1200"/>
              </a:spcAft>
              <a:buFont typeface="Arial"/>
              <a:buChar char="•"/>
            </a:pPr>
            <a:r>
              <a:rPr lang="en-US" b="1" dirty="0" smtClean="0">
                <a:latin typeface="Arial" pitchFamily="34" charset="0"/>
                <a:cs typeface="Arial" pitchFamily="34" charset="0"/>
              </a:rPr>
              <a:t>Classification results show around 15% improvement.</a:t>
            </a:r>
            <a:endParaRPr lang="en-US" b="1"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64272799"/>
              </p:ext>
            </p:extLst>
          </p:nvPr>
        </p:nvGraphicFramePr>
        <p:xfrm>
          <a:off x="1456757" y="2763675"/>
          <a:ext cx="6230486" cy="2781256"/>
        </p:xfrm>
        <a:graphic>
          <a:graphicData uri="http://schemas.openxmlformats.org/drawingml/2006/table">
            <a:tbl>
              <a:tblPr firstRow="1" firstCol="1" bandRow="1">
                <a:tableStyleId>{5C22544A-7EE6-4342-B048-85BDC9FD1C3A}</a:tableStyleId>
              </a:tblPr>
              <a:tblGrid>
                <a:gridCol w="4753249"/>
                <a:gridCol w="1477237"/>
              </a:tblGrid>
              <a:tr h="689304">
                <a:tc gridSpan="2">
                  <a:txBody>
                    <a:bodyPr/>
                    <a:lstStyle/>
                    <a:p>
                      <a:pPr marL="0" marR="0" algn="ctr">
                        <a:spcBef>
                          <a:spcPts val="0"/>
                        </a:spcBef>
                        <a:spcAft>
                          <a:spcPts val="0"/>
                        </a:spcAft>
                      </a:pPr>
                      <a:r>
                        <a:rPr lang="en-US" sz="1800" b="1" i="0" cap="none" dirty="0" smtClean="0">
                          <a:solidFill>
                            <a:schemeClr val="bg1"/>
                          </a:solidFill>
                          <a:effectLst/>
                          <a:latin typeface="Arial"/>
                          <a:cs typeface="Arial"/>
                        </a:rPr>
                        <a:t> A </a:t>
                      </a:r>
                      <a:r>
                        <a:rPr lang="en-US" sz="1800" b="1" i="0" cap="none" dirty="0">
                          <a:solidFill>
                            <a:schemeClr val="bg1"/>
                          </a:solidFill>
                          <a:effectLst/>
                          <a:latin typeface="Arial"/>
                          <a:cs typeface="Arial"/>
                        </a:rPr>
                        <a:t>Comparison of Classification Error Rates</a:t>
                      </a:r>
                      <a:endParaRPr lang="en-US" sz="1800" b="1" i="0" cap="none" dirty="0">
                        <a:solidFill>
                          <a:schemeClr val="bg1"/>
                        </a:solidFill>
                        <a:effectLst/>
                        <a:latin typeface="Arial"/>
                        <a:ea typeface="Times New Roman"/>
                        <a:cs typeface="Arial"/>
                      </a:endParaRPr>
                    </a:p>
                  </a:txBody>
                  <a:tcPr marL="182880" marR="182880" marT="100330" marB="100330">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hMerge="1">
                  <a:txBody>
                    <a:bodyPr/>
                    <a:lstStyle/>
                    <a:p>
                      <a:endParaRPr lang="en-US" sz="1800" b="1" i="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2988">
                <a:tc>
                  <a:txBody>
                    <a:bodyPr/>
                    <a:lstStyle/>
                    <a:p>
                      <a:pPr marL="0" marR="0" algn="ctr">
                        <a:spcBef>
                          <a:spcPts val="0"/>
                        </a:spcBef>
                        <a:spcAft>
                          <a:spcPts val="0"/>
                        </a:spcAft>
                      </a:pPr>
                      <a:r>
                        <a:rPr lang="en-US" sz="1800" b="1" i="0" cap="none" dirty="0">
                          <a:solidFill>
                            <a:schemeClr val="bg1"/>
                          </a:solidFill>
                          <a:effectLst/>
                          <a:latin typeface="Arial"/>
                          <a:cs typeface="Arial"/>
                        </a:rPr>
                        <a:t>Model</a:t>
                      </a:r>
                      <a:endParaRPr lang="en-US" sz="1800" b="1" i="0" cap="none" dirty="0">
                        <a:solidFill>
                          <a:schemeClr val="bg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800" b="1" i="0" cap="none" dirty="0">
                          <a:solidFill>
                            <a:schemeClr val="bg1"/>
                          </a:solidFill>
                          <a:effectLst/>
                          <a:latin typeface="Arial"/>
                          <a:cs typeface="Arial"/>
                        </a:rPr>
                        <a:t>Error Rate</a:t>
                      </a:r>
                      <a:endParaRPr lang="en-US" sz="1800" b="1" i="0" cap="none" dirty="0">
                        <a:solidFill>
                          <a:schemeClr val="bg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accent1"/>
                    </a:solidFill>
                  </a:tcPr>
                </a:tc>
              </a:tr>
              <a:tr h="522988">
                <a:tc>
                  <a:txBody>
                    <a:bodyPr/>
                    <a:lstStyle/>
                    <a:p>
                      <a:pPr marL="0" marR="0" algn="r">
                        <a:spcBef>
                          <a:spcPts val="0"/>
                        </a:spcBef>
                        <a:spcAft>
                          <a:spcPts val="0"/>
                        </a:spcAft>
                      </a:pPr>
                      <a:r>
                        <a:rPr lang="en-US" sz="1800" b="1" i="0" cap="none" dirty="0">
                          <a:solidFill>
                            <a:schemeClr val="tx1"/>
                          </a:solidFill>
                          <a:effectLst/>
                          <a:latin typeface="Arial"/>
                          <a:cs typeface="Arial"/>
                        </a:rPr>
                        <a:t>HMM/GMM (10 components)</a:t>
                      </a:r>
                      <a:endParaRPr lang="en-US" sz="1800" b="1" i="0" cap="none" dirty="0">
                        <a:solidFill>
                          <a:schemeClr val="tx1"/>
                        </a:solidFill>
                        <a:effectLst/>
                        <a:latin typeface="Arial"/>
                        <a:ea typeface="SimSun"/>
                        <a:cs typeface="Arial"/>
                      </a:endParaRPr>
                    </a:p>
                  </a:txBody>
                  <a:tcPr marL="68580" marR="36576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800" b="1" i="0" cap="none" dirty="0">
                          <a:solidFill>
                            <a:schemeClr val="tx1"/>
                          </a:solidFill>
                          <a:effectLst/>
                          <a:latin typeface="Arial"/>
                          <a:cs typeface="Arial"/>
                        </a:rPr>
                        <a:t>27.8%</a:t>
                      </a:r>
                      <a:endParaRPr lang="en-US" sz="1800" b="1" i="0" cap="none" dirty="0">
                        <a:solidFill>
                          <a:schemeClr val="tx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r>
              <a:tr h="522988">
                <a:tc>
                  <a:txBody>
                    <a:bodyPr/>
                    <a:lstStyle/>
                    <a:p>
                      <a:pPr marL="0" marR="0" algn="r">
                        <a:spcBef>
                          <a:spcPts val="0"/>
                        </a:spcBef>
                        <a:spcAft>
                          <a:spcPts val="0"/>
                        </a:spcAft>
                      </a:pPr>
                      <a:r>
                        <a:rPr lang="en-US" sz="1800" b="1" i="0" cap="none" dirty="0">
                          <a:solidFill>
                            <a:schemeClr val="tx1"/>
                          </a:solidFill>
                          <a:effectLst/>
                          <a:latin typeface="Arial"/>
                          <a:cs typeface="Arial"/>
                        </a:rPr>
                        <a:t>LR-HDP-HMM/GMM (1 component)</a:t>
                      </a:r>
                      <a:endParaRPr lang="en-US" sz="1800" b="1" i="0" cap="none" dirty="0">
                        <a:solidFill>
                          <a:schemeClr val="tx1"/>
                        </a:solidFill>
                        <a:effectLst/>
                        <a:latin typeface="Arial"/>
                        <a:ea typeface="SimSun"/>
                        <a:cs typeface="Arial"/>
                      </a:endParaRPr>
                    </a:p>
                  </a:txBody>
                  <a:tcPr marL="68580" marR="36576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800" b="1" i="0" cap="none" dirty="0">
                          <a:solidFill>
                            <a:schemeClr val="tx1"/>
                          </a:solidFill>
                          <a:effectLst/>
                          <a:latin typeface="Arial"/>
                          <a:cs typeface="Arial"/>
                        </a:rPr>
                        <a:t>26.7%</a:t>
                      </a:r>
                      <a:endParaRPr lang="en-US" sz="1800" b="1" i="0" cap="none" dirty="0">
                        <a:solidFill>
                          <a:schemeClr val="tx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r>
              <a:tr h="522988">
                <a:tc>
                  <a:txBody>
                    <a:bodyPr/>
                    <a:lstStyle/>
                    <a:p>
                      <a:pPr marL="0" marR="0" algn="r">
                        <a:spcBef>
                          <a:spcPts val="0"/>
                        </a:spcBef>
                        <a:spcAft>
                          <a:spcPts val="0"/>
                        </a:spcAft>
                      </a:pPr>
                      <a:r>
                        <a:rPr lang="en-US" sz="1800" b="1" i="0" cap="none" dirty="0">
                          <a:solidFill>
                            <a:schemeClr val="tx1"/>
                          </a:solidFill>
                          <a:effectLst/>
                          <a:latin typeface="Arial"/>
                          <a:cs typeface="Arial"/>
                        </a:rPr>
                        <a:t>LR-HDP-HMM</a:t>
                      </a:r>
                      <a:endParaRPr lang="en-US" sz="1800" b="1" i="0" cap="none" dirty="0">
                        <a:solidFill>
                          <a:schemeClr val="tx1"/>
                        </a:solidFill>
                        <a:effectLst/>
                        <a:latin typeface="Arial"/>
                        <a:ea typeface="SimSun"/>
                        <a:cs typeface="Arial"/>
                      </a:endParaRPr>
                    </a:p>
                  </a:txBody>
                  <a:tcPr marL="68580" marR="36576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800" b="1" i="0" cap="none" dirty="0">
                          <a:solidFill>
                            <a:schemeClr val="tx1"/>
                          </a:solidFill>
                          <a:effectLst/>
                          <a:latin typeface="Arial"/>
                          <a:cs typeface="Arial"/>
                        </a:rPr>
                        <a:t>24.1%</a:t>
                      </a:r>
                      <a:endParaRPr lang="en-US" sz="1800" b="1" i="0" cap="none" dirty="0">
                        <a:solidFill>
                          <a:schemeClr val="tx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3673952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TIMIT classification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228600" y="610615"/>
            <a:ext cx="8686799" cy="1415772"/>
          </a:xfrm>
          <a:prstGeom prst="rect">
            <a:avLst/>
          </a:prstGeom>
        </p:spPr>
        <p:txBody>
          <a:bodyPr wrap="square" lIns="0" tIns="0" rIns="0" bIns="0">
            <a:spAutoFit/>
          </a:bodyPr>
          <a:lstStyle/>
          <a:p>
            <a:pPr marL="166688" indent="-166688">
              <a:spcAft>
                <a:spcPts val="1200"/>
              </a:spcAft>
              <a:buFont typeface="Arial"/>
              <a:buChar char="•"/>
            </a:pPr>
            <a:r>
              <a:rPr lang="en-US" b="1" dirty="0">
                <a:latin typeface="Arial" pitchFamily="34" charset="0"/>
                <a:cs typeface="Arial" pitchFamily="34" charset="0"/>
              </a:rPr>
              <a:t>An automatically derived model structure (without the first and last </a:t>
            </a:r>
            <a:r>
              <a:rPr lang="en-US" b="1" dirty="0" smtClean="0">
                <a:latin typeface="Arial" pitchFamily="34" charset="0"/>
                <a:cs typeface="Arial" pitchFamily="34" charset="0"/>
              </a:rPr>
              <a:t>non-emitting </a:t>
            </a:r>
            <a:r>
              <a:rPr lang="en-US" b="1" dirty="0">
                <a:latin typeface="Arial" pitchFamily="34" charset="0"/>
                <a:cs typeface="Arial" pitchFamily="34" charset="0"/>
              </a:rPr>
              <a:t>states) </a:t>
            </a:r>
            <a:r>
              <a:rPr lang="en-US" b="1" dirty="0" smtClean="0">
                <a:latin typeface="Arial" pitchFamily="34" charset="0"/>
                <a:cs typeface="Arial" pitchFamily="34" charset="0"/>
              </a:rPr>
              <a:t>for:</a:t>
            </a:r>
          </a:p>
          <a:p>
            <a:pPr marL="454025">
              <a:spcAft>
                <a:spcPts val="1200"/>
              </a:spcAft>
              <a:tabLst>
                <a:tab pos="4575175" algn="l"/>
              </a:tabLst>
            </a:pPr>
            <a:r>
              <a:rPr lang="en-US" b="1" dirty="0" smtClean="0">
                <a:latin typeface="Arial" pitchFamily="34" charset="0"/>
                <a:cs typeface="Arial" pitchFamily="34" charset="0"/>
              </a:rPr>
              <a:t>(a) /</a:t>
            </a:r>
            <a:r>
              <a:rPr lang="en-US" b="1" dirty="0" err="1">
                <a:latin typeface="Arial" pitchFamily="34" charset="0"/>
                <a:cs typeface="Arial" pitchFamily="34" charset="0"/>
              </a:rPr>
              <a:t>aa</a:t>
            </a:r>
            <a:r>
              <a:rPr lang="en-US" b="1" dirty="0">
                <a:latin typeface="Arial" pitchFamily="34" charset="0"/>
                <a:cs typeface="Arial" pitchFamily="34" charset="0"/>
              </a:rPr>
              <a:t>/ with 175 </a:t>
            </a:r>
            <a:r>
              <a:rPr lang="en-US" b="1" dirty="0" smtClean="0">
                <a:latin typeface="Arial" pitchFamily="34" charset="0"/>
                <a:cs typeface="Arial" pitchFamily="34" charset="0"/>
              </a:rPr>
              <a:t>examples	(b) /</a:t>
            </a:r>
            <a:r>
              <a:rPr lang="en-US" b="1" dirty="0" err="1">
                <a:latin typeface="Arial" pitchFamily="34" charset="0"/>
                <a:cs typeface="Arial" pitchFamily="34" charset="0"/>
              </a:rPr>
              <a:t>sh</a:t>
            </a:r>
            <a:r>
              <a:rPr lang="en-US" b="1" dirty="0">
                <a:latin typeface="Arial" pitchFamily="34" charset="0"/>
                <a:cs typeface="Arial" pitchFamily="34" charset="0"/>
              </a:rPr>
              <a:t>/ with 100 </a:t>
            </a:r>
            <a:r>
              <a:rPr lang="en-US" b="1" dirty="0" smtClean="0">
                <a:latin typeface="Arial" pitchFamily="34" charset="0"/>
                <a:cs typeface="Arial" pitchFamily="34" charset="0"/>
              </a:rPr>
              <a:t>examples</a:t>
            </a:r>
          </a:p>
          <a:p>
            <a:pPr marL="454025">
              <a:spcAft>
                <a:spcPts val="1200"/>
              </a:spcAft>
              <a:tabLst>
                <a:tab pos="4575175" algn="l"/>
              </a:tabLst>
            </a:pPr>
            <a:r>
              <a:rPr lang="en-US" b="1" dirty="0" smtClean="0">
                <a:latin typeface="Arial" pitchFamily="34" charset="0"/>
                <a:cs typeface="Arial" pitchFamily="34" charset="0"/>
              </a:rPr>
              <a:t>(c) /</a:t>
            </a:r>
            <a:r>
              <a:rPr lang="en-US" b="1" dirty="0" err="1" smtClean="0">
                <a:latin typeface="Arial" pitchFamily="34" charset="0"/>
                <a:cs typeface="Arial" pitchFamily="34" charset="0"/>
              </a:rPr>
              <a:t>aa</a:t>
            </a:r>
            <a:r>
              <a:rPr lang="en-US" b="1" dirty="0" smtClean="0">
                <a:latin typeface="Arial" pitchFamily="34" charset="0"/>
                <a:cs typeface="Arial" pitchFamily="34" charset="0"/>
              </a:rPr>
              <a:t>/ with 2256 examples	(d) /</a:t>
            </a:r>
            <a:r>
              <a:rPr lang="en-US" b="1" dirty="0" err="1">
                <a:latin typeface="Arial" pitchFamily="34" charset="0"/>
                <a:cs typeface="Arial" pitchFamily="34" charset="0"/>
              </a:rPr>
              <a:t>sh</a:t>
            </a:r>
            <a:r>
              <a:rPr lang="en-US" b="1" dirty="0">
                <a:latin typeface="Arial" pitchFamily="34" charset="0"/>
                <a:cs typeface="Arial" pitchFamily="34" charset="0"/>
              </a:rPr>
              <a:t>/ with 1317 </a:t>
            </a:r>
            <a:r>
              <a:rPr lang="en-US" b="1" dirty="0" smtClean="0">
                <a:latin typeface="Arial" pitchFamily="34" charset="0"/>
                <a:cs typeface="Arial" pitchFamily="34" charset="0"/>
              </a:rPr>
              <a:t>examples</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29" t="35156" r="44766" b="4225"/>
          <a:stretch/>
        </p:blipFill>
        <p:spPr>
          <a:xfrm>
            <a:off x="228606" y="4121909"/>
            <a:ext cx="4687440" cy="2289518"/>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4784" t="35788" r="3093" b="4225"/>
          <a:stretch/>
        </p:blipFill>
        <p:spPr>
          <a:xfrm>
            <a:off x="5034092" y="4121908"/>
            <a:ext cx="3769191" cy="2322687"/>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532" r="57099" b="63507"/>
          <a:stretch/>
        </p:blipFill>
        <p:spPr>
          <a:xfrm>
            <a:off x="768562" y="2184929"/>
            <a:ext cx="3346238" cy="1739997"/>
          </a:xfrm>
          <a:prstGeom prst="rect">
            <a:avLst/>
          </a:prstGeom>
          <a:effectLst/>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4495" r="7658" b="63300"/>
          <a:stretch/>
        </p:blipFill>
        <p:spPr>
          <a:xfrm>
            <a:off x="4916045" y="2266264"/>
            <a:ext cx="3952830" cy="1658662"/>
          </a:xfrm>
          <a:prstGeom prst="rect">
            <a:avLst/>
          </a:prstGeom>
        </p:spPr>
      </p:pic>
    </p:spTree>
    <p:extLst>
      <p:ext uri="{BB962C8B-B14F-4D97-AF65-F5344CB8AC3E}">
        <p14:creationId xmlns:p14="http://schemas.microsoft.com/office/powerpoint/2010/main" val="3783308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0"/>
                                        </p:tgtEl>
                                      </p:cBhvr>
                                    </p:animEffect>
                                    <p:anim calcmode="lin" valueType="num">
                                      <p:cBhvr>
                                        <p:cTn id="17" dur="1000"/>
                                        <p:tgtEl>
                                          <p:spTgt spid="10"/>
                                        </p:tgtEl>
                                        <p:attrNameLst>
                                          <p:attrName>ppt_x</p:attrName>
                                        </p:attrNameLst>
                                      </p:cBhvr>
                                      <p:tavLst>
                                        <p:tav tm="0">
                                          <p:val>
                                            <p:strVal val="ppt_x"/>
                                          </p:val>
                                        </p:tav>
                                        <p:tav tm="100000">
                                          <p:val>
                                            <p:strVal val="ppt_x"/>
                                          </p:val>
                                        </p:tav>
                                      </p:tavLst>
                                    </p:anim>
                                    <p:anim calcmode="lin" valueType="num">
                                      <p:cBhvr>
                                        <p:cTn id="18" dur="1000"/>
                                        <p:tgtEl>
                                          <p:spTgt spid="10"/>
                                        </p:tgtEl>
                                        <p:attrNameLst>
                                          <p:attrName>ppt_y</p:attrName>
                                        </p:attrNameLst>
                                      </p:cBhvr>
                                      <p:tavLst>
                                        <p:tav tm="0">
                                          <p:val>
                                            <p:strVal val="ppt_y"/>
                                          </p:val>
                                        </p:tav>
                                        <p:tav tm="100000">
                                          <p:val>
                                            <p:strVal val="ppt_y+.1"/>
                                          </p:val>
                                        </p:tav>
                                      </p:tavLst>
                                    </p:anim>
                                    <p:set>
                                      <p:cBhvr>
                                        <p:cTn id="19" dur="1" fill="hold">
                                          <p:stCondLst>
                                            <p:cond delay="999"/>
                                          </p:stCondLst>
                                        </p:cTn>
                                        <p:tgtEl>
                                          <p:spTgt spid="10"/>
                                        </p:tgtEl>
                                        <p:attrNameLst>
                                          <p:attrName>style.visibility</p:attrName>
                                        </p:attrNameLst>
                                      </p:cBhvr>
                                      <p:to>
                                        <p:strVal val="hidden"/>
                                      </p:to>
                                    </p:set>
                                  </p:childTnLst>
                                </p:cTn>
                              </p:par>
                              <p:par>
                                <p:cTn id="20" presetID="42" presetClass="path" presetSubtype="0" accel="50000" decel="50000" fill="hold" nodeType="withEffect">
                                  <p:stCondLst>
                                    <p:cond delay="0"/>
                                  </p:stCondLst>
                                  <p:childTnLst>
                                    <p:animMotion origin="layout" path="M 2.22222E-6 -3.7037E-6 L -0.2632 0.16065 " pathEditMode="relative" rAng="0" ptsTypes="AA">
                                      <p:cBhvr>
                                        <p:cTn id="21" dur="2000" fill="hold"/>
                                        <p:tgtEl>
                                          <p:spTgt spid="7"/>
                                        </p:tgtEl>
                                        <p:attrNameLst>
                                          <p:attrName>ppt_x</p:attrName>
                                          <p:attrName>ppt_y</p:attrName>
                                        </p:attrNameLst>
                                      </p:cBhvr>
                                      <p:rCtr x="-13160" y="8032"/>
                                    </p:animMotion>
                                  </p:childTnLst>
                                </p:cTn>
                              </p:par>
                              <p:par>
                                <p:cTn id="22" presetID="6" presetClass="emph" presetSubtype="0" fill="hold" nodeType="withEffect">
                                  <p:stCondLst>
                                    <p:cond delay="0"/>
                                  </p:stCondLst>
                                  <p:childTnLst>
                                    <p:animScale>
                                      <p:cBhvr>
                                        <p:cTn id="23" dur="2000" fill="hold"/>
                                        <p:tgtEl>
                                          <p:spTgt spid="7"/>
                                        </p:tgtEl>
                                      </p:cBhvr>
                                      <p:by x="200000" y="200000"/>
                                    </p:animScale>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0.26319 0.16065 L 5.55556E-7 1.11111E-6 " pathEditMode="relative" rAng="0" ptsTypes="AA">
                                      <p:cBhvr>
                                        <p:cTn id="27" dur="2000" fill="hold"/>
                                        <p:tgtEl>
                                          <p:spTgt spid="7"/>
                                        </p:tgtEl>
                                        <p:attrNameLst>
                                          <p:attrName>ppt_x</p:attrName>
                                          <p:attrName>ppt_y</p:attrName>
                                        </p:attrNameLst>
                                      </p:cBhvr>
                                      <p:rCtr x="13160" y="-8032"/>
                                    </p:animMotion>
                                  </p:childTnLst>
                                </p:cTn>
                              </p:par>
                              <p:par>
                                <p:cTn id="28" presetID="6" presetClass="emph" presetSubtype="0" fill="hold" nodeType="withEffect">
                                  <p:stCondLst>
                                    <p:cond delay="0"/>
                                  </p:stCondLst>
                                  <p:childTnLst>
                                    <p:animScale>
                                      <p:cBhvr>
                                        <p:cTn id="29" dur="2000" fill="hold"/>
                                        <p:tgtEl>
                                          <p:spTgt spid="7"/>
                                        </p:tgtEl>
                                      </p:cBhvr>
                                      <p:by x="50000" y="50000"/>
                                    </p:animScale>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6" presetClass="entr" presetSubtype="16"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2000"/>
                                        <p:tgtEl>
                                          <p:spTgt spid="5"/>
                                        </p:tgtEl>
                                      </p:cBhvr>
                                    </p:animEffect>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42" presetClass="path" presetSubtype="0" accel="50000" decel="50000" fill="hold" nodeType="withEffect">
                                  <p:stCondLst>
                                    <p:cond delay="0"/>
                                  </p:stCondLst>
                                  <p:childTnLst>
                                    <p:animMotion origin="layout" path="M 0.06806 -0.00185 L 0.21632 0.2162 " pathEditMode="relative" rAng="0" ptsTypes="AA">
                                      <p:cBhvr>
                                        <p:cTn id="50" dur="2000" fill="hold"/>
                                        <p:tgtEl>
                                          <p:spTgt spid="5"/>
                                        </p:tgtEl>
                                        <p:attrNameLst>
                                          <p:attrName>ppt_x</p:attrName>
                                          <p:attrName>ppt_y</p:attrName>
                                        </p:attrNameLst>
                                      </p:cBhvr>
                                      <p:rCtr x="7413" y="10903"/>
                                    </p:animMotion>
                                  </p:childTnLst>
                                </p:cTn>
                              </p:par>
                              <p:par>
                                <p:cTn id="51" presetID="6" presetClass="emph" presetSubtype="0" fill="hold" nodeType="withEffect">
                                  <p:stCondLst>
                                    <p:cond delay="0"/>
                                  </p:stCondLst>
                                  <p:childTnLst>
                                    <p:animScale>
                                      <p:cBhvr>
                                        <p:cTn id="52" dur="2000" fill="hold"/>
                                        <p:tgtEl>
                                          <p:spTgt spid="5"/>
                                        </p:tgtEl>
                                      </p:cBhvr>
                                      <p:by x="200000" y="200000"/>
                                    </p:animScale>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0.14826 0.21805 L 2.5E-6 4.44444E-6 " pathEditMode="relative" rAng="0" ptsTypes="AA">
                                      <p:cBhvr>
                                        <p:cTn id="56" dur="2000" fill="hold"/>
                                        <p:tgtEl>
                                          <p:spTgt spid="5"/>
                                        </p:tgtEl>
                                        <p:attrNameLst>
                                          <p:attrName>ppt_x</p:attrName>
                                          <p:attrName>ppt_y</p:attrName>
                                        </p:attrNameLst>
                                      </p:cBhvr>
                                      <p:rCtr x="-7413" y="-10903"/>
                                    </p:animMotion>
                                  </p:childTnLst>
                                </p:cTn>
                              </p:par>
                              <p:par>
                                <p:cTn id="57" presetID="6" presetClass="emph" presetSubtype="0" fill="hold" nodeType="withEffect">
                                  <p:stCondLst>
                                    <p:cond delay="0"/>
                                  </p:stCondLst>
                                  <p:childTnLst>
                                    <p:animScale>
                                      <p:cBhvr>
                                        <p:cTn id="58" dur="2000" fill="hold"/>
                                        <p:tgtEl>
                                          <p:spTgt spid="5"/>
                                        </p:tgtEl>
                                      </p:cBhvr>
                                      <p:by x="50000" y="50000"/>
                                    </p:animScale>
                                  </p:childTnLst>
                                </p:cTn>
                              </p:par>
                              <p:par>
                                <p:cTn id="59" presetID="1"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16" presetClass="exit" presetSubtype="21" fill="hold" nodeType="clickEffect">
                                  <p:stCondLst>
                                    <p:cond delay="0"/>
                                  </p:stCondLst>
                                  <p:childTnLst>
                                    <p:animEffect transition="out" filter="barn(inVertical)">
                                      <p:cBhvr>
                                        <p:cTn id="70" dur="500"/>
                                        <p:tgtEl>
                                          <p:spTgt spid="5"/>
                                        </p:tgtEl>
                                      </p:cBhvr>
                                    </p:animEffect>
                                    <p:set>
                                      <p:cBhvr>
                                        <p:cTn id="71" dur="1" fill="hold">
                                          <p:stCondLst>
                                            <p:cond delay="499"/>
                                          </p:stCondLst>
                                        </p:cTn>
                                        <p:tgtEl>
                                          <p:spTgt spid="5"/>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42" presetClass="path" presetSubtype="0" accel="50000" decel="50000" fill="hold" nodeType="withEffect">
                                  <p:stCondLst>
                                    <p:cond delay="0"/>
                                  </p:stCondLst>
                                  <p:childTnLst>
                                    <p:animMotion origin="layout" path="M -0.02986 -0.01643 L 0.22362 -0.10856 " pathEditMode="relative" rAng="0" ptsTypes="AA">
                                      <p:cBhvr>
                                        <p:cTn id="79" dur="2000" fill="hold"/>
                                        <p:tgtEl>
                                          <p:spTgt spid="9"/>
                                        </p:tgtEl>
                                        <p:attrNameLst>
                                          <p:attrName>ppt_x</p:attrName>
                                          <p:attrName>ppt_y</p:attrName>
                                        </p:attrNameLst>
                                      </p:cBhvr>
                                      <p:rCtr x="12674" y="-4606"/>
                                    </p:animMotion>
                                  </p:childTnLst>
                                </p:cTn>
                              </p:par>
                              <p:par>
                                <p:cTn id="80" presetID="6" presetClass="emph" presetSubtype="0" fill="hold" nodeType="withEffect">
                                  <p:stCondLst>
                                    <p:cond delay="0"/>
                                  </p:stCondLst>
                                  <p:childTnLst>
                                    <p:animScale>
                                      <p:cBhvr>
                                        <p:cTn id="81" dur="2000" fill="hold"/>
                                        <p:tgtEl>
                                          <p:spTgt spid="9"/>
                                        </p:tgtEl>
                                      </p:cBhvr>
                                      <p:by x="200000" y="200000"/>
                                    </p:animScale>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nodeType="clickEffect">
                                  <p:stCondLst>
                                    <p:cond delay="0"/>
                                  </p:stCondLst>
                                  <p:childTnLst>
                                    <p:animMotion origin="layout" path="M 0.20296 -0.15996 L -0.02986 -0.01644 " pathEditMode="relative" rAng="0" ptsTypes="AA">
                                      <p:cBhvr>
                                        <p:cTn id="85" dur="2000" fill="hold"/>
                                        <p:tgtEl>
                                          <p:spTgt spid="9"/>
                                        </p:tgtEl>
                                        <p:attrNameLst>
                                          <p:attrName>ppt_x</p:attrName>
                                          <p:attrName>ppt_y</p:attrName>
                                        </p:attrNameLst>
                                      </p:cBhvr>
                                      <p:rCtr x="-11649" y="7176"/>
                                    </p:animMotion>
                                  </p:childTnLst>
                                </p:cTn>
                              </p:par>
                              <p:par>
                                <p:cTn id="86" presetID="6" presetClass="emph" presetSubtype="0" fill="hold" nodeType="withEffect">
                                  <p:stCondLst>
                                    <p:cond delay="0"/>
                                  </p:stCondLst>
                                  <p:childTnLst>
                                    <p:animScale>
                                      <p:cBhvr>
                                        <p:cTn id="87" dur="2000" fill="hold"/>
                                        <p:tgtEl>
                                          <p:spTgt spid="9"/>
                                        </p:tgtEl>
                                      </p:cBhvr>
                                      <p:by x="50000" y="50000"/>
                                    </p:animScale>
                                  </p:childTnLst>
                                </p:cTn>
                              </p:par>
                              <p:par>
                                <p:cTn id="88" presetID="1" presetClass="entr" presetSubtype="0" fill="hold" nodeType="withEffect">
                                  <p:stCondLst>
                                    <p:cond delay="0"/>
                                  </p:stCondLst>
                                  <p:childTnLst>
                                    <p:set>
                                      <p:cBhvr>
                                        <p:cTn id="89" dur="1" fill="hold">
                                          <p:stCondLst>
                                            <p:cond delay="0"/>
                                          </p:stCondLst>
                                        </p:cTn>
                                        <p:tgtEl>
                                          <p:spTgt spid="5"/>
                                        </p:tgtEl>
                                        <p:attrNameLst>
                                          <p:attrName>style.visibility</p:attrName>
                                        </p:attrNameLst>
                                      </p:cBhvr>
                                      <p:to>
                                        <p:strVal val="visible"/>
                                      </p:to>
                                    </p:set>
                                  </p:childTnLst>
                                </p:cTn>
                              </p:par>
                              <p:par>
                                <p:cTn id="90" presetID="10" presetClass="entr" presetSubtype="0" fill="hold" nodeType="with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fade">
                                      <p:cBhvr>
                                        <p:cTn id="92" dur="500"/>
                                        <p:tgtEl>
                                          <p:spTgt spid="7"/>
                                        </p:tgtEl>
                                      </p:cBhvr>
                                    </p:animEffect>
                                  </p:childTnLst>
                                </p:cTn>
                              </p:par>
                              <p:par>
                                <p:cTn id="93" presetID="21" presetClass="entr" presetSubtype="1" fill="hold" nodeType="with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heel(1)">
                                      <p:cBhvr>
                                        <p:cTn id="95" dur="2000"/>
                                        <p:tgtEl>
                                          <p:spTgt spid="10"/>
                                        </p:tgtEl>
                                      </p:cBhvr>
                                    </p:animEffect>
                                  </p:childTnLst>
                                </p:cTn>
                              </p:par>
                            </p:childTnLst>
                          </p:cTn>
                        </p:par>
                      </p:childTnLst>
                    </p:cTn>
                  </p:par>
                </p:childTnLst>
              </p:cTn>
              <p:nextCondLst>
                <p:cond evt="onClick" delay="0">
                  <p:tgtEl>
                    <p:spTgt spid="9"/>
                  </p:tgtEl>
                </p:cond>
              </p:nextCondLst>
            </p:seq>
            <p:seq concurrent="1" nextAc="seek">
              <p:cTn id="96" restart="whenNotActive" fill="hold" evtFilter="cancelBubble" nodeType="interactiveSeq">
                <p:stCondLst>
                  <p:cond evt="onClick" delay="0">
                    <p:tgtEl>
                      <p:spTgt spid="10"/>
                    </p:tgtEl>
                  </p:cond>
                </p:stCondLst>
                <p:endSync evt="end" delay="0">
                  <p:rtn val="all"/>
                </p:endSync>
                <p:childTnLst>
                  <p:par>
                    <p:cTn id="97" fill="hold">
                      <p:stCondLst>
                        <p:cond delay="0"/>
                      </p:stCondLst>
                      <p:childTnLst>
                        <p:par>
                          <p:cTn id="98" fill="hold">
                            <p:stCondLst>
                              <p:cond delay="0"/>
                            </p:stCondLst>
                            <p:childTnLst>
                              <p:par>
                                <p:cTn id="99" presetID="2" presetClass="exit" presetSubtype="4" fill="hold" nodeType="withEffect">
                                  <p:stCondLst>
                                    <p:cond delay="0"/>
                                  </p:stCondLst>
                                  <p:childTnLst>
                                    <p:anim calcmode="lin" valueType="num">
                                      <p:cBhvr additive="base">
                                        <p:cTn id="100" dur="500"/>
                                        <p:tgtEl>
                                          <p:spTgt spid="7"/>
                                        </p:tgtEl>
                                        <p:attrNameLst>
                                          <p:attrName>ppt_x</p:attrName>
                                        </p:attrNameLst>
                                      </p:cBhvr>
                                      <p:tavLst>
                                        <p:tav tm="0">
                                          <p:val>
                                            <p:strVal val="ppt_x"/>
                                          </p:val>
                                        </p:tav>
                                        <p:tav tm="100000">
                                          <p:val>
                                            <p:strVal val="ppt_x"/>
                                          </p:val>
                                        </p:tav>
                                      </p:tavLst>
                                    </p:anim>
                                    <p:anim calcmode="lin" valueType="num">
                                      <p:cBhvr additive="base">
                                        <p:cTn id="101" dur="500"/>
                                        <p:tgtEl>
                                          <p:spTgt spid="7"/>
                                        </p:tgtEl>
                                        <p:attrNameLst>
                                          <p:attrName>ppt_y</p:attrName>
                                        </p:attrNameLst>
                                      </p:cBhvr>
                                      <p:tavLst>
                                        <p:tav tm="0">
                                          <p:val>
                                            <p:strVal val="ppt_y"/>
                                          </p:val>
                                        </p:tav>
                                        <p:tav tm="100000">
                                          <p:val>
                                            <p:strVal val="1+ppt_h/2"/>
                                          </p:val>
                                        </p:tav>
                                      </p:tavLst>
                                    </p:anim>
                                    <p:set>
                                      <p:cBhvr>
                                        <p:cTn id="102" dur="1" fill="hold">
                                          <p:stCondLst>
                                            <p:cond delay="499"/>
                                          </p:stCondLst>
                                        </p:cTn>
                                        <p:tgtEl>
                                          <p:spTgt spid="7"/>
                                        </p:tgtEl>
                                        <p:attrNameLst>
                                          <p:attrName>style.visibility</p:attrName>
                                        </p:attrNameLst>
                                      </p:cBhvr>
                                      <p:to>
                                        <p:strVal val="hidden"/>
                                      </p:to>
                                    </p:set>
                                  </p:childTnLst>
                                </p:cTn>
                              </p:par>
                              <p:par>
                                <p:cTn id="103" presetID="16" presetClass="exit" presetSubtype="21" fill="hold" nodeType="withEffect">
                                  <p:stCondLst>
                                    <p:cond delay="0"/>
                                  </p:stCondLst>
                                  <p:childTnLst>
                                    <p:animEffect transition="out" filter="barn(inVertical)">
                                      <p:cBhvr>
                                        <p:cTn id="104" dur="500"/>
                                        <p:tgtEl>
                                          <p:spTgt spid="9"/>
                                        </p:tgtEl>
                                      </p:cBhvr>
                                    </p:animEffect>
                                    <p:set>
                                      <p:cBhvr>
                                        <p:cTn id="105" dur="1" fill="hold">
                                          <p:stCondLst>
                                            <p:cond delay="499"/>
                                          </p:stCondLst>
                                        </p:cTn>
                                        <p:tgtEl>
                                          <p:spTgt spid="9"/>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
                                        </p:tgtEl>
                                      </p:cBhvr>
                                    </p:animEffect>
                                    <p:set>
                                      <p:cBhvr>
                                        <p:cTn id="108" dur="1" fill="hold">
                                          <p:stCondLst>
                                            <p:cond delay="499"/>
                                          </p:stCondLst>
                                        </p:cTn>
                                        <p:tgtEl>
                                          <p:spTgt spid="5"/>
                                        </p:tgtEl>
                                        <p:attrNameLst>
                                          <p:attrName>style.visibility</p:attrName>
                                        </p:attrNameLst>
                                      </p:cBhvr>
                                      <p:to>
                                        <p:strVal val="hidden"/>
                                      </p:to>
                                    </p:set>
                                  </p:childTnLst>
                                </p:cTn>
                              </p:par>
                              <p:par>
                                <p:cTn id="109" presetID="42" presetClass="path" presetSubtype="0" accel="50000" decel="50000" fill="hold" nodeType="withEffect">
                                  <p:stCondLst>
                                    <p:cond delay="0"/>
                                  </p:stCondLst>
                                  <p:childTnLst>
                                    <p:animMotion origin="layout" path="M 5.55556E-7 1.11111E-6 L -0.26319 -0.13935 " pathEditMode="relative" rAng="0" ptsTypes="AA">
                                      <p:cBhvr>
                                        <p:cTn id="110" dur="2000" fill="hold"/>
                                        <p:tgtEl>
                                          <p:spTgt spid="10"/>
                                        </p:tgtEl>
                                        <p:attrNameLst>
                                          <p:attrName>ppt_x</p:attrName>
                                          <p:attrName>ppt_y</p:attrName>
                                        </p:attrNameLst>
                                      </p:cBhvr>
                                      <p:rCtr x="-13160" y="-6968"/>
                                    </p:animMotion>
                                  </p:childTnLst>
                                </p:cTn>
                              </p:par>
                              <p:par>
                                <p:cTn id="111" presetID="6" presetClass="emph" presetSubtype="0" fill="hold" nodeType="withEffect">
                                  <p:stCondLst>
                                    <p:cond delay="0"/>
                                  </p:stCondLst>
                                  <p:childTnLst>
                                    <p:animScale>
                                      <p:cBhvr>
                                        <p:cTn id="112" dur="2000" fill="hold"/>
                                        <p:tgtEl>
                                          <p:spTgt spid="10"/>
                                        </p:tgtEl>
                                      </p:cBhvr>
                                      <p:by x="200000" y="200000"/>
                                    </p:animScale>
                                  </p:childTnLst>
                                </p:cTn>
                              </p:par>
                            </p:childTnLst>
                          </p:cTn>
                        </p:par>
                      </p:childTnLst>
                    </p:cTn>
                  </p:par>
                  <p:par>
                    <p:cTn id="113" fill="hold">
                      <p:stCondLst>
                        <p:cond delay="indefinite"/>
                      </p:stCondLst>
                      <p:childTnLst>
                        <p:par>
                          <p:cTn id="114" fill="hold">
                            <p:stCondLst>
                              <p:cond delay="0"/>
                            </p:stCondLst>
                            <p:childTnLst>
                              <p:par>
                                <p:cTn id="115" presetID="42" presetClass="path" presetSubtype="0" accel="50000" decel="50000" fill="hold" nodeType="clickEffect">
                                  <p:stCondLst>
                                    <p:cond delay="0"/>
                                  </p:stCondLst>
                                  <p:childTnLst>
                                    <p:animMotion origin="layout" path="M -0.26597 -0.15833 L 2.77778E-6 -0.01898 " pathEditMode="relative" rAng="0" ptsTypes="AA">
                                      <p:cBhvr>
                                        <p:cTn id="116" dur="2000" fill="hold"/>
                                        <p:tgtEl>
                                          <p:spTgt spid="10"/>
                                        </p:tgtEl>
                                        <p:attrNameLst>
                                          <p:attrName>ppt_x</p:attrName>
                                          <p:attrName>ppt_y</p:attrName>
                                        </p:attrNameLst>
                                      </p:cBhvr>
                                      <p:rCtr x="13299" y="6968"/>
                                    </p:animMotion>
                                  </p:childTnLst>
                                </p:cTn>
                              </p:par>
                              <p:par>
                                <p:cTn id="117" presetID="6" presetClass="emph" presetSubtype="0" fill="hold" nodeType="withEffect">
                                  <p:stCondLst>
                                    <p:cond delay="0"/>
                                  </p:stCondLst>
                                  <p:childTnLst>
                                    <p:animScale>
                                      <p:cBhvr>
                                        <p:cTn id="118" dur="2000" fill="hold"/>
                                        <p:tgtEl>
                                          <p:spTgt spid="10"/>
                                        </p:tgtEl>
                                      </p:cBhvr>
                                      <p:by x="50000" y="50000"/>
                                    </p:animScale>
                                  </p:childTnLst>
                                </p:cTn>
                              </p:par>
                              <p:par>
                                <p:cTn id="119" presetID="10" presetClass="entr" presetSubtype="0" fill="hold" nodeType="with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fade">
                                      <p:cBhvr>
                                        <p:cTn id="121" dur="500"/>
                                        <p:tgtEl>
                                          <p:spTgt spid="5"/>
                                        </p:tgtEl>
                                      </p:cBhvr>
                                    </p:animEffect>
                                  </p:childTnLst>
                                </p:cTn>
                              </p:par>
                              <p:par>
                                <p:cTn id="122" presetID="53" presetClass="entr" presetSubtype="16" fill="hold" nodeType="withEffect">
                                  <p:stCondLst>
                                    <p:cond delay="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fltVal val="0"/>
                                          </p:val>
                                        </p:tav>
                                        <p:tav tm="100000">
                                          <p:val>
                                            <p:strVal val="#ppt_w"/>
                                          </p:val>
                                        </p:tav>
                                      </p:tavLst>
                                    </p:anim>
                                    <p:anim calcmode="lin" valueType="num">
                                      <p:cBhvr>
                                        <p:cTn id="125" dur="500" fill="hold"/>
                                        <p:tgtEl>
                                          <p:spTgt spid="7"/>
                                        </p:tgtEl>
                                        <p:attrNameLst>
                                          <p:attrName>ppt_h</p:attrName>
                                        </p:attrNameLst>
                                      </p:cBhvr>
                                      <p:tavLst>
                                        <p:tav tm="0">
                                          <p:val>
                                            <p:fltVal val="0"/>
                                          </p:val>
                                        </p:tav>
                                        <p:tav tm="100000">
                                          <p:val>
                                            <p:strVal val="#ppt_h"/>
                                          </p:val>
                                        </p:tav>
                                      </p:tavLst>
                                    </p:anim>
                                    <p:animEffect transition="in" filter="fade">
                                      <p:cBhvr>
                                        <p:cTn id="126" dur="500"/>
                                        <p:tgtEl>
                                          <p:spTgt spid="7"/>
                                        </p:tgtEl>
                                      </p:cBhvr>
                                    </p:animEffect>
                                  </p:childTnLst>
                                </p:cTn>
                              </p:par>
                              <p:par>
                                <p:cTn id="127" presetID="26" presetClass="entr" presetSubtype="0" fill="hold" nodeType="withEffect">
                                  <p:stCondLst>
                                    <p:cond delay="0"/>
                                  </p:stCondLst>
                                  <p:childTnLst>
                                    <p:set>
                                      <p:cBhvr>
                                        <p:cTn id="128" dur="1" fill="hold">
                                          <p:stCondLst>
                                            <p:cond delay="0"/>
                                          </p:stCondLst>
                                        </p:cTn>
                                        <p:tgtEl>
                                          <p:spTgt spid="9"/>
                                        </p:tgtEl>
                                        <p:attrNameLst>
                                          <p:attrName>style.visibility</p:attrName>
                                        </p:attrNameLst>
                                      </p:cBhvr>
                                      <p:to>
                                        <p:strVal val="visible"/>
                                      </p:to>
                                    </p:set>
                                    <p:animEffect transition="in" filter="wipe(down)">
                                      <p:cBhvr>
                                        <p:cTn id="129" dur="580">
                                          <p:stCondLst>
                                            <p:cond delay="0"/>
                                          </p:stCondLst>
                                        </p:cTn>
                                        <p:tgtEl>
                                          <p:spTgt spid="9"/>
                                        </p:tgtEl>
                                      </p:cBhvr>
                                    </p:animEffect>
                                    <p:anim calcmode="lin" valueType="num">
                                      <p:cBhvr>
                                        <p:cTn id="1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5" dur="26">
                                          <p:stCondLst>
                                            <p:cond delay="650"/>
                                          </p:stCondLst>
                                        </p:cTn>
                                        <p:tgtEl>
                                          <p:spTgt spid="9"/>
                                        </p:tgtEl>
                                      </p:cBhvr>
                                      <p:to x="100000" y="60000"/>
                                    </p:animScale>
                                    <p:animScale>
                                      <p:cBhvr>
                                        <p:cTn id="136" dur="166" decel="50000">
                                          <p:stCondLst>
                                            <p:cond delay="676"/>
                                          </p:stCondLst>
                                        </p:cTn>
                                        <p:tgtEl>
                                          <p:spTgt spid="9"/>
                                        </p:tgtEl>
                                      </p:cBhvr>
                                      <p:to x="100000" y="100000"/>
                                    </p:animScale>
                                    <p:animScale>
                                      <p:cBhvr>
                                        <p:cTn id="137" dur="26">
                                          <p:stCondLst>
                                            <p:cond delay="1312"/>
                                          </p:stCondLst>
                                        </p:cTn>
                                        <p:tgtEl>
                                          <p:spTgt spid="9"/>
                                        </p:tgtEl>
                                      </p:cBhvr>
                                      <p:to x="100000" y="80000"/>
                                    </p:animScale>
                                    <p:animScale>
                                      <p:cBhvr>
                                        <p:cTn id="138" dur="166" decel="50000">
                                          <p:stCondLst>
                                            <p:cond delay="1338"/>
                                          </p:stCondLst>
                                        </p:cTn>
                                        <p:tgtEl>
                                          <p:spTgt spid="9"/>
                                        </p:tgtEl>
                                      </p:cBhvr>
                                      <p:to x="100000" y="100000"/>
                                    </p:animScale>
                                    <p:animScale>
                                      <p:cBhvr>
                                        <p:cTn id="139" dur="26">
                                          <p:stCondLst>
                                            <p:cond delay="1642"/>
                                          </p:stCondLst>
                                        </p:cTn>
                                        <p:tgtEl>
                                          <p:spTgt spid="9"/>
                                        </p:tgtEl>
                                      </p:cBhvr>
                                      <p:to x="100000" y="90000"/>
                                    </p:animScale>
                                    <p:animScale>
                                      <p:cBhvr>
                                        <p:cTn id="140" dur="166" decel="50000">
                                          <p:stCondLst>
                                            <p:cond delay="1668"/>
                                          </p:stCondLst>
                                        </p:cTn>
                                        <p:tgtEl>
                                          <p:spTgt spid="9"/>
                                        </p:tgtEl>
                                      </p:cBhvr>
                                      <p:to x="100000" y="100000"/>
                                    </p:animScale>
                                    <p:animScale>
                                      <p:cBhvr>
                                        <p:cTn id="141" dur="26">
                                          <p:stCondLst>
                                            <p:cond delay="1808"/>
                                          </p:stCondLst>
                                        </p:cTn>
                                        <p:tgtEl>
                                          <p:spTgt spid="9"/>
                                        </p:tgtEl>
                                      </p:cBhvr>
                                      <p:to x="100000" y="95000"/>
                                    </p:animScale>
                                    <p:animScale>
                                      <p:cBhvr>
                                        <p:cTn id="142" dur="166" decel="50000">
                                          <p:stCondLst>
                                            <p:cond delay="1834"/>
                                          </p:stCondLst>
                                        </p:cTn>
                                        <p:tgtEl>
                                          <p:spTgt spid="9"/>
                                        </p:tgtEl>
                                      </p:cBhvr>
                                      <p:to x="100000" y="100000"/>
                                    </p:animScale>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Abstract</a:t>
            </a:r>
            <a:endParaRPr lang="en-US" dirty="0"/>
          </a:p>
        </p:txBody>
      </p:sp>
      <p:sp>
        <p:nvSpPr>
          <p:cNvPr id="3" name="TextBox 2"/>
          <p:cNvSpPr txBox="1"/>
          <p:nvPr/>
        </p:nvSpPr>
        <p:spPr>
          <a:xfrm>
            <a:off x="231587" y="616415"/>
            <a:ext cx="8680826" cy="6001643"/>
          </a:xfrm>
          <a:prstGeom prst="rect">
            <a:avLst/>
          </a:prstGeom>
          <a:noFill/>
        </p:spPr>
        <p:txBody>
          <a:bodyPr wrap="square" lIns="0" tIns="0" rIns="0" bIns="0" rtlCol="0">
            <a:spAutoFit/>
          </a:bodyPr>
          <a:lstStyle/>
          <a:p>
            <a:pPr marL="228600" indent="-228600">
              <a:spcAft>
                <a:spcPts val="1200"/>
              </a:spcAft>
              <a:buFont typeface="Arial"/>
              <a:buChar char="•"/>
            </a:pPr>
            <a:r>
              <a:rPr lang="en-US" sz="2000" b="1" dirty="0">
                <a:latin typeface="Arial"/>
                <a:cs typeface="Arial"/>
              </a:rPr>
              <a:t>N</a:t>
            </a:r>
            <a:r>
              <a:rPr lang="en-US" sz="2000" b="1" dirty="0" smtClean="0">
                <a:latin typeface="Arial"/>
                <a:cs typeface="Arial"/>
              </a:rPr>
              <a:t>onparametric </a:t>
            </a:r>
            <a:r>
              <a:rPr lang="en-US" sz="2000" b="1" dirty="0">
                <a:latin typeface="Arial"/>
                <a:cs typeface="Arial"/>
              </a:rPr>
              <a:t>Bayesian (NPB) methods </a:t>
            </a:r>
            <a:r>
              <a:rPr lang="en-US" sz="2000" b="1" dirty="0" smtClean="0">
                <a:latin typeface="Arial"/>
                <a:cs typeface="Arial"/>
              </a:rPr>
              <a:t>are a </a:t>
            </a:r>
            <a:r>
              <a:rPr lang="en-US" sz="2000" b="1" dirty="0">
                <a:latin typeface="Arial"/>
                <a:cs typeface="Arial"/>
              </a:rPr>
              <a:t>popular alternative to Bayesian </a:t>
            </a:r>
            <a:r>
              <a:rPr lang="en-US" sz="2000" b="1" dirty="0" smtClean="0">
                <a:latin typeface="Arial"/>
                <a:cs typeface="Arial"/>
              </a:rPr>
              <a:t>approaches</a:t>
            </a:r>
            <a:r>
              <a:rPr lang="en-US" sz="2000" b="1" dirty="0">
                <a:latin typeface="Arial"/>
                <a:cs typeface="Arial"/>
              </a:rPr>
              <a:t> </a:t>
            </a:r>
            <a:r>
              <a:rPr lang="en-US" sz="2000" b="1" dirty="0" smtClean="0">
                <a:latin typeface="Arial"/>
                <a:cs typeface="Arial"/>
              </a:rPr>
              <a:t>in which we place </a:t>
            </a:r>
            <a:r>
              <a:rPr lang="en-US" sz="2000" b="1" dirty="0">
                <a:latin typeface="Arial"/>
                <a:cs typeface="Arial"/>
              </a:rPr>
              <a:t>a prior over the complexity (or model structure). </a:t>
            </a:r>
            <a:endParaRPr lang="en-US" sz="2000" b="1" dirty="0" smtClean="0">
              <a:latin typeface="Arial"/>
              <a:cs typeface="Arial"/>
            </a:endParaRPr>
          </a:p>
          <a:p>
            <a:pPr marL="228600" indent="-228600">
              <a:spcAft>
                <a:spcPts val="1200"/>
              </a:spcAft>
              <a:buFont typeface="Arial"/>
              <a:buChar char="•"/>
            </a:pPr>
            <a:r>
              <a:rPr lang="en-US" sz="2000" b="1" dirty="0">
                <a:latin typeface="Arial" panose="020B0604020202020204" pitchFamily="34" charset="0"/>
                <a:cs typeface="Arial" panose="020B0604020202020204" pitchFamily="34" charset="0"/>
              </a:rPr>
              <a:t>The Hierarchical Dirichlet Process hidden Markov model (HDP-HMM) is the nonparametric Bayesian equivalent of an </a:t>
            </a:r>
            <a:r>
              <a:rPr lang="en-US" sz="2000" b="1" dirty="0" smtClean="0">
                <a:latin typeface="Arial" panose="020B0604020202020204" pitchFamily="34" charset="0"/>
                <a:cs typeface="Arial" panose="020B0604020202020204" pitchFamily="34" charset="0"/>
              </a:rPr>
              <a:t>HMM.</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HDP</a:t>
            </a:r>
            <a:r>
              <a:rPr lang="en-US" sz="2000" b="1" dirty="0">
                <a:latin typeface="Arial" panose="020B0604020202020204" pitchFamily="34" charset="0"/>
                <a:cs typeface="Arial" panose="020B0604020202020204" pitchFamily="34" charset="0"/>
              </a:rPr>
              <a:t>-HMM is restricted to an ergodic topology and uses a Dirichlet Process </a:t>
            </a:r>
            <a:r>
              <a:rPr lang="en-US" sz="2000" b="1" dirty="0" smtClean="0">
                <a:latin typeface="Arial" panose="020B0604020202020204" pitchFamily="34" charset="0"/>
                <a:cs typeface="Arial" panose="020B0604020202020204" pitchFamily="34" charset="0"/>
              </a:rPr>
              <a:t>Mixture</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(DPM) to achieve a mixture distribution-like model</a:t>
            </a:r>
            <a:r>
              <a:rPr lang="en-US" sz="2000" b="1" dirty="0" smtClean="0">
                <a:latin typeface="Arial" panose="020B0604020202020204" pitchFamily="34" charset="0"/>
                <a:cs typeface="Arial" panose="020B0604020202020204" pitchFamily="34" charset="0"/>
              </a:rPr>
              <a:t>.</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A </a:t>
            </a:r>
            <a:r>
              <a:rPr lang="en-US" sz="2000" b="1" dirty="0">
                <a:latin typeface="Arial" pitchFamily="34" charset="0"/>
                <a:cs typeface="Arial" pitchFamily="34" charset="0"/>
              </a:rPr>
              <a:t>new type of HDP-HMM is </a:t>
            </a:r>
            <a:r>
              <a:rPr lang="en-US" sz="2000" b="1" dirty="0" smtClean="0">
                <a:latin typeface="Arial" pitchFamily="34" charset="0"/>
                <a:cs typeface="Arial" pitchFamily="34" charset="0"/>
              </a:rPr>
              <a:t>introduced that:</a:t>
            </a:r>
          </a:p>
          <a:p>
            <a:pPr marL="457200" indent="-228600">
              <a:spcAft>
                <a:spcPts val="1200"/>
              </a:spcAft>
              <a:buFont typeface="Wingdings" charset="2"/>
              <a:buChar char="§"/>
            </a:pPr>
            <a:r>
              <a:rPr lang="en-US" sz="2000" b="1" dirty="0" smtClean="0">
                <a:latin typeface="Arial" pitchFamily="34" charset="0"/>
                <a:cs typeface="Arial" pitchFamily="34" charset="0"/>
              </a:rPr>
              <a:t>preserves </a:t>
            </a:r>
            <a:r>
              <a:rPr lang="en-US" sz="2000" b="1" dirty="0">
                <a:latin typeface="Arial" pitchFamily="34" charset="0"/>
                <a:cs typeface="Arial" pitchFamily="34" charset="0"/>
              </a:rPr>
              <a:t>the useful left-to-right properties of a conventional HMM, yet still supports automated learning of the structure and complexity from </a:t>
            </a:r>
            <a:r>
              <a:rPr lang="en-US" sz="2000" b="1" dirty="0" smtClean="0">
                <a:latin typeface="Arial" pitchFamily="34" charset="0"/>
                <a:cs typeface="Arial" pitchFamily="34" charset="0"/>
              </a:rPr>
              <a:t>data.</a:t>
            </a:r>
          </a:p>
          <a:p>
            <a:pPr marL="457200" indent="-228600">
              <a:spcAft>
                <a:spcPts val="1200"/>
              </a:spcAft>
              <a:buFont typeface="Wingdings" charset="2"/>
              <a:buChar char="§"/>
            </a:pPr>
            <a:r>
              <a:rPr lang="en-US" sz="2000" b="1" dirty="0">
                <a:latin typeface="Arial" pitchFamily="34" charset="0"/>
                <a:cs typeface="Arial" pitchFamily="34" charset="0"/>
              </a:rPr>
              <a:t>u</a:t>
            </a:r>
            <a:r>
              <a:rPr lang="en-US" sz="2000" b="1" dirty="0" smtClean="0">
                <a:latin typeface="Arial" pitchFamily="34" charset="0"/>
                <a:cs typeface="Arial" pitchFamily="34" charset="0"/>
              </a:rPr>
              <a:t>ses HDPM emissions which allows a model to share data-points among different states. </a:t>
            </a:r>
            <a:endParaRPr lang="en-US" sz="2000" b="1" dirty="0" smtClean="0">
              <a:latin typeface="Arial" pitchFamily="34" charset="0"/>
              <a:cs typeface="Arial" pitchFamily="34" charset="0"/>
            </a:endParaRPr>
          </a:p>
          <a:p>
            <a:pPr marL="457200" indent="-228600">
              <a:spcAft>
                <a:spcPts val="1200"/>
              </a:spcAft>
              <a:buFont typeface="Wingdings" charset="2"/>
              <a:buChar char="§"/>
            </a:pPr>
            <a:r>
              <a:rPr lang="en-US" sz="2000" b="1" dirty="0" smtClean="0">
                <a:latin typeface="Arial" pitchFamily="34" charset="0"/>
                <a:cs typeface="Arial" pitchFamily="34" charset="0"/>
              </a:rPr>
              <a:t>Introducing non-emitting states.</a:t>
            </a:r>
            <a:endParaRPr lang="en-US" sz="2000" b="1" dirty="0" smtClean="0">
              <a:latin typeface="Arial" pitchFamily="34" charset="0"/>
              <a:cs typeface="Arial" pitchFamily="34" charset="0"/>
            </a:endParaRPr>
          </a:p>
          <a:p>
            <a:pPr marL="228600" indent="-228600">
              <a:spcAft>
                <a:spcPts val="1200"/>
              </a:spcAft>
              <a:buFont typeface="Arial"/>
              <a:buChar char="•"/>
            </a:pPr>
            <a:r>
              <a:rPr lang="en-US" sz="2000" b="1" dirty="0" smtClean="0">
                <a:latin typeface="Arial" pitchFamily="34" charset="0"/>
                <a:cs typeface="Arial" pitchFamily="34" charset="0"/>
              </a:rPr>
              <a:t>This new model produces better likelihoods relative to original HDP-HMM and has much better scalability properties.</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07125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a:spcAft>
                <a:spcPts val="1200"/>
              </a:spcAft>
            </a:pPr>
            <a:r>
              <a:rPr lang="en-US" dirty="0" smtClean="0"/>
              <a:t>Summary</a:t>
            </a:r>
            <a:endParaRPr lang="en-US" dirty="0"/>
          </a:p>
        </p:txBody>
      </p:sp>
      <p:sp>
        <p:nvSpPr>
          <p:cNvPr id="3" name="TextBox 2"/>
          <p:cNvSpPr txBox="1"/>
          <p:nvPr/>
        </p:nvSpPr>
        <p:spPr>
          <a:xfrm>
            <a:off x="182255" y="633710"/>
            <a:ext cx="8640270" cy="5632311"/>
          </a:xfrm>
          <a:prstGeom prst="rect">
            <a:avLst/>
          </a:prstGeom>
          <a:noFill/>
        </p:spPr>
        <p:txBody>
          <a:bodyPr wrap="square" lIns="0" tIns="0" rIns="0" bIns="0" rtlCol="0">
            <a:spAutoFit/>
          </a:bodyPr>
          <a:lstStyle/>
          <a:p>
            <a:pPr marL="228600" lvl="1" indent="-228600">
              <a:spcAft>
                <a:spcPts val="600"/>
              </a:spcAft>
              <a:buFont typeface="Arial"/>
              <a:buChar char="•"/>
            </a:pPr>
            <a:r>
              <a:rPr lang="en-US" b="1" dirty="0" smtClean="0">
                <a:latin typeface="Arial" pitchFamily="34" charset="0"/>
                <a:cs typeface="Arial" pitchFamily="34" charset="0"/>
              </a:rPr>
              <a:t>Summarize your performance results:</a:t>
            </a:r>
          </a:p>
          <a:p>
            <a:pPr lvl="1" indent="-228600">
              <a:spcAft>
                <a:spcPts val="600"/>
              </a:spcAft>
              <a:buFont typeface="Wingdings" charset="2"/>
              <a:buChar char="§"/>
            </a:pPr>
            <a:r>
              <a:rPr lang="en-US" b="1" dirty="0">
                <a:latin typeface="Arial" pitchFamily="34" charset="0"/>
                <a:cs typeface="Arial" pitchFamily="34" charset="0"/>
              </a:rPr>
              <a:t>Showing that </a:t>
            </a:r>
            <a:r>
              <a:rPr lang="en-US" b="1" dirty="0" smtClean="0">
                <a:latin typeface="Arial" pitchFamily="34" charset="0"/>
                <a:cs typeface="Arial" pitchFamily="34" charset="0"/>
              </a:rPr>
              <a:t>HDPM </a:t>
            </a:r>
            <a:r>
              <a:rPr lang="en-US" b="1" dirty="0">
                <a:latin typeface="Arial" pitchFamily="34" charset="0"/>
                <a:cs typeface="Arial" pitchFamily="34" charset="0"/>
              </a:rPr>
              <a:t>emissions can replace DPM emissions in most applications (for both LR and ergodic models) without losing performance while the scalability of model improves significantly.</a:t>
            </a:r>
          </a:p>
          <a:p>
            <a:pPr lvl="1" indent="-228600">
              <a:spcAft>
                <a:spcPts val="600"/>
              </a:spcAft>
              <a:buFont typeface="Wingdings" charset="2"/>
              <a:buChar char="§"/>
            </a:pPr>
            <a:r>
              <a:rPr lang="en-US" b="1" dirty="0">
                <a:latin typeface="Arial" pitchFamily="34" charset="0"/>
                <a:cs typeface="Arial" pitchFamily="34" charset="0"/>
              </a:rPr>
              <a:t>We have also shown that LR HDP-HMM models can learn multi modality in data. For example, for a single phoneme, LR HDP-HMM can learn parallel paths corresponding to different type of speakers while at the same time we can share the data among </a:t>
            </a:r>
            <a:r>
              <a:rPr lang="en-US" b="1" dirty="0" smtClean="0">
                <a:latin typeface="Arial" pitchFamily="34" charset="0"/>
                <a:cs typeface="Arial" pitchFamily="34" charset="0"/>
              </a:rPr>
              <a:t>states if </a:t>
            </a:r>
            <a:r>
              <a:rPr lang="en-US" b="1" dirty="0">
                <a:latin typeface="Arial" pitchFamily="34" charset="0"/>
                <a:cs typeface="Arial" pitchFamily="34" charset="0"/>
              </a:rPr>
              <a:t>HDPM emissions are </a:t>
            </a:r>
            <a:r>
              <a:rPr lang="en-US" b="1" dirty="0" smtClean="0">
                <a:latin typeface="Arial" pitchFamily="34" charset="0"/>
                <a:cs typeface="Arial" pitchFamily="34" charset="0"/>
              </a:rPr>
              <a:t>used.</a:t>
            </a:r>
          </a:p>
          <a:p>
            <a:pPr marL="228600" lvl="1" indent="-228600">
              <a:spcAft>
                <a:spcPts val="600"/>
              </a:spcAft>
              <a:buFont typeface="Arial"/>
              <a:buChar char="•"/>
            </a:pPr>
            <a:r>
              <a:rPr lang="en-US" b="1" dirty="0" smtClean="0">
                <a:latin typeface="Arial" pitchFamily="34" charset="0"/>
                <a:cs typeface="Arial" pitchFamily="34" charset="0"/>
              </a:rPr>
              <a:t>Three theoretical contributions:</a:t>
            </a:r>
          </a:p>
          <a:p>
            <a:pPr lvl="1" indent="-228600">
              <a:spcAft>
                <a:spcPts val="1200"/>
              </a:spcAft>
              <a:buFont typeface="Wingdings" charset="2"/>
              <a:buChar char="§"/>
            </a:pPr>
            <a:r>
              <a:rPr lang="en-US" b="1" dirty="0" smtClean="0">
                <a:latin typeface="Arial" pitchFamily="34" charset="0"/>
                <a:cs typeface="Arial" pitchFamily="34" charset="0"/>
              </a:rPr>
              <a:t>A left</a:t>
            </a:r>
            <a:r>
              <a:rPr lang="en-US" b="1" dirty="0">
                <a:latin typeface="Arial" pitchFamily="34" charset="0"/>
                <a:cs typeface="Arial" pitchFamily="34" charset="0"/>
              </a:rPr>
              <a:t>-to-right </a:t>
            </a:r>
            <a:r>
              <a:rPr lang="en-US" b="1" dirty="0" smtClean="0">
                <a:latin typeface="Arial" pitchFamily="34" charset="0"/>
                <a:cs typeface="Arial" pitchFamily="34" charset="0"/>
              </a:rPr>
              <a:t>HDP-HMM model.</a:t>
            </a:r>
          </a:p>
          <a:p>
            <a:pPr lvl="1" indent="-228600">
              <a:spcAft>
                <a:spcPts val="1200"/>
              </a:spcAft>
              <a:buFont typeface="Wingdings" charset="2"/>
              <a:buChar char="§"/>
            </a:pPr>
            <a:r>
              <a:rPr lang="en-US" b="1" dirty="0" smtClean="0">
                <a:latin typeface="Arial" pitchFamily="34" charset="0"/>
                <a:cs typeface="Arial" pitchFamily="34" charset="0"/>
              </a:rPr>
              <a:t>Introducing HDP emissions to HDP-HMM model.</a:t>
            </a:r>
          </a:p>
          <a:p>
            <a:pPr lvl="1" indent="-228600">
              <a:spcAft>
                <a:spcPts val="1200"/>
              </a:spcAft>
              <a:buFont typeface="Wingdings" charset="2"/>
              <a:buChar char="§"/>
            </a:pPr>
            <a:r>
              <a:rPr lang="en-US" b="1" dirty="0" smtClean="0">
                <a:latin typeface="Arial" pitchFamily="34" charset="0"/>
                <a:cs typeface="Arial" pitchFamily="34" charset="0"/>
              </a:rPr>
              <a:t>Introducing non-emitting states to the model.</a:t>
            </a:r>
          </a:p>
          <a:p>
            <a:pPr marL="285750" lvl="1" indent="-285750">
              <a:spcAft>
                <a:spcPts val="1200"/>
              </a:spcAft>
              <a:buFont typeface="Arial"/>
              <a:buChar char="•"/>
            </a:pPr>
            <a:r>
              <a:rPr lang="en-US" b="1" dirty="0" smtClean="0">
                <a:latin typeface="Arial" pitchFamily="34" charset="0"/>
                <a:cs typeface="Arial" pitchFamily="34" charset="0"/>
              </a:rPr>
              <a:t>Comparing to EM algorithm the Inference algorithm for HDP-HMM models is computationally too expensive. One of the future directions is to investigate approaches based on </a:t>
            </a:r>
            <a:r>
              <a:rPr lang="en-US" b="1" dirty="0" err="1" smtClean="0">
                <a:latin typeface="Arial" pitchFamily="34" charset="0"/>
                <a:cs typeface="Arial" pitchFamily="34" charset="0"/>
              </a:rPr>
              <a:t>Variational</a:t>
            </a:r>
            <a:r>
              <a:rPr lang="en-US" b="1" dirty="0" smtClean="0">
                <a:latin typeface="Arial" pitchFamily="34" charset="0"/>
                <a:cs typeface="Arial" pitchFamily="34" charset="0"/>
              </a:rPr>
              <a:t> Inference for these models. </a:t>
            </a:r>
          </a:p>
          <a:p>
            <a:pPr marL="285750" lvl="1" indent="-285750">
              <a:spcAft>
                <a:spcPts val="1200"/>
              </a:spcAft>
              <a:buFont typeface="Arial"/>
              <a:buChar char="•"/>
            </a:pPr>
            <a:r>
              <a:rPr lang="en-US" b="1" dirty="0" smtClean="0">
                <a:latin typeface="Arial" pitchFamily="34" charset="0"/>
                <a:cs typeface="Arial" pitchFamily="34" charset="0"/>
              </a:rPr>
              <a:t>Another direction is to add level of hierarchy to the model to share data among several HDP-HMM models.</a:t>
            </a:r>
          </a:p>
        </p:txBody>
      </p:sp>
    </p:spTree>
    <p:extLst>
      <p:ext uri="{BB962C8B-B14F-4D97-AF65-F5344CB8AC3E}">
        <p14:creationId xmlns:p14="http://schemas.microsoft.com/office/powerpoint/2010/main" val="312826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References</a:t>
            </a:r>
            <a:endParaRPr lang="en-US" dirty="0"/>
          </a:p>
        </p:txBody>
      </p:sp>
      <p:sp>
        <p:nvSpPr>
          <p:cNvPr id="3" name="Rectangle 109"/>
          <p:cNvSpPr txBox="1">
            <a:spLocks noChangeArrowheads="1"/>
          </p:cNvSpPr>
          <p:nvPr/>
        </p:nvSpPr>
        <p:spPr>
          <a:xfrm>
            <a:off x="190939" y="638628"/>
            <a:ext cx="8694738" cy="5844721"/>
          </a:xfrm>
          <a:prstGeom prst="rect">
            <a:avLst/>
          </a:prstGeom>
          <a:noFill/>
          <a:ln/>
        </p:spPr>
        <p:txBody>
          <a:bodyPr lIns="0" tIns="0" rIns="0" bIns="0"/>
          <a:lstStyle/>
          <a:p>
            <a:pPr marL="342900" indent="-342900">
              <a:spcAft>
                <a:spcPts val="300"/>
              </a:spcAft>
              <a:buFont typeface="+mj-lt"/>
              <a:buAutoNum type="arabicPeriod"/>
            </a:pPr>
            <a:r>
              <a:rPr lang="en-US" sz="1400" b="1" dirty="0" err="1" smtClean="0">
                <a:latin typeface="Arial" pitchFamily="34" charset="0"/>
                <a:cs typeface="Arial" pitchFamily="34" charset="0"/>
              </a:rPr>
              <a:t>Bourlard</a:t>
            </a:r>
            <a:r>
              <a:rPr lang="en-US" sz="1400" b="1" dirty="0">
                <a:latin typeface="Arial" pitchFamily="34" charset="0"/>
                <a:cs typeface="Arial" pitchFamily="34" charset="0"/>
              </a:rPr>
              <a:t>, H., &amp; Morgan, N. (1993). </a:t>
            </a:r>
            <a:r>
              <a:rPr lang="en-US" sz="1400" b="1" i="1" dirty="0">
                <a:latin typeface="Arial" pitchFamily="34" charset="0"/>
                <a:cs typeface="Arial" pitchFamily="34" charset="0"/>
              </a:rPr>
              <a:t>Connectionist Speech Recognition A Hybrid Approach</a:t>
            </a:r>
            <a:r>
              <a:rPr lang="en-US" sz="1400" b="1" dirty="0">
                <a:latin typeface="Arial" pitchFamily="34" charset="0"/>
                <a:cs typeface="Arial" pitchFamily="34" charset="0"/>
              </a:rPr>
              <a:t>. Springer.</a:t>
            </a:r>
          </a:p>
          <a:p>
            <a:pPr marL="342900" indent="-342900">
              <a:spcAft>
                <a:spcPts val="300"/>
              </a:spcAft>
              <a:buFont typeface="+mj-lt"/>
              <a:buAutoNum type="arabicPeriod"/>
            </a:pPr>
            <a:r>
              <a:rPr lang="en-US" sz="1400" b="1" dirty="0" smtClean="0">
                <a:latin typeface="Arial" pitchFamily="34" charset="0"/>
                <a:cs typeface="Arial" pitchFamily="34" charset="0"/>
              </a:rPr>
              <a:t>Fox</a:t>
            </a:r>
            <a:r>
              <a:rPr lang="en-US" sz="1400" b="1" dirty="0">
                <a:latin typeface="Arial" pitchFamily="34" charset="0"/>
                <a:cs typeface="Arial" pitchFamily="34" charset="0"/>
              </a:rPr>
              <a:t>, E., </a:t>
            </a:r>
            <a:r>
              <a:rPr lang="en-US" sz="1400" b="1" dirty="0" err="1">
                <a:latin typeface="Arial" pitchFamily="34" charset="0"/>
                <a:cs typeface="Arial" pitchFamily="34" charset="0"/>
              </a:rPr>
              <a:t>Sudderth</a:t>
            </a:r>
            <a:r>
              <a:rPr lang="en-US" sz="1400" b="1" dirty="0">
                <a:latin typeface="Arial" pitchFamily="34" charset="0"/>
                <a:cs typeface="Arial" pitchFamily="34" charset="0"/>
              </a:rPr>
              <a:t>, E., Jordan, M., &amp; </a:t>
            </a:r>
            <a:r>
              <a:rPr lang="en-US" sz="1400" b="1" dirty="0" err="1">
                <a:latin typeface="Arial" pitchFamily="34" charset="0"/>
                <a:cs typeface="Arial" pitchFamily="34" charset="0"/>
              </a:rPr>
              <a:t>Willsky</a:t>
            </a:r>
            <a:r>
              <a:rPr lang="en-US" sz="1400" b="1" dirty="0">
                <a:latin typeface="Arial" pitchFamily="34" charset="0"/>
                <a:cs typeface="Arial" pitchFamily="34" charset="0"/>
              </a:rPr>
              <a:t>, A. (2011). A Sticky HDP-HMM with Application to Speaker Diarization. </a:t>
            </a:r>
            <a:r>
              <a:rPr lang="en-US" sz="1400" b="1" i="1" dirty="0">
                <a:latin typeface="Arial" pitchFamily="34" charset="0"/>
                <a:cs typeface="Arial" pitchFamily="34" charset="0"/>
              </a:rPr>
              <a:t>The </a:t>
            </a:r>
            <a:r>
              <a:rPr lang="en-US" sz="1400" b="1" i="1" dirty="0" err="1">
                <a:latin typeface="Arial" pitchFamily="34" charset="0"/>
                <a:cs typeface="Arial" pitchFamily="34" charset="0"/>
              </a:rPr>
              <a:t>Annalas</a:t>
            </a:r>
            <a:r>
              <a:rPr lang="en-US" sz="1400" b="1" i="1" dirty="0">
                <a:latin typeface="Arial" pitchFamily="34" charset="0"/>
                <a:cs typeface="Arial" pitchFamily="34" charset="0"/>
              </a:rPr>
              <a:t> of Applied Statistics</a:t>
            </a:r>
            <a:r>
              <a:rPr lang="en-US" sz="1400" b="1" dirty="0">
                <a:latin typeface="Arial" pitchFamily="34" charset="0"/>
                <a:cs typeface="Arial" pitchFamily="34" charset="0"/>
              </a:rPr>
              <a:t>, 5(2A), 1020–1056. </a:t>
            </a:r>
          </a:p>
          <a:p>
            <a:pPr marL="342900" indent="-342900">
              <a:spcAft>
                <a:spcPts val="300"/>
              </a:spcAft>
              <a:buFont typeface="+mj-lt"/>
              <a:buAutoNum type="arabicPeriod"/>
            </a:pPr>
            <a:r>
              <a:rPr lang="en-US" sz="1400" b="1" dirty="0" err="1" smtClean="0">
                <a:latin typeface="Arial" pitchFamily="34" charset="0"/>
                <a:cs typeface="Arial" pitchFamily="34" charset="0"/>
              </a:rPr>
              <a:t>Harati</a:t>
            </a:r>
            <a:r>
              <a:rPr lang="en-US" sz="1400" b="1" dirty="0">
                <a:latin typeface="Arial" pitchFamily="34" charset="0"/>
                <a:cs typeface="Arial" pitchFamily="34" charset="0"/>
              </a:rPr>
              <a:t>, A., </a:t>
            </a:r>
            <a:r>
              <a:rPr lang="en-US" sz="1400" b="1" dirty="0" err="1">
                <a:latin typeface="Arial" pitchFamily="34" charset="0"/>
                <a:cs typeface="Arial" pitchFamily="34" charset="0"/>
              </a:rPr>
              <a:t>Picone</a:t>
            </a:r>
            <a:r>
              <a:rPr lang="en-US" sz="1400" b="1" dirty="0">
                <a:latin typeface="Arial" pitchFamily="34" charset="0"/>
                <a:cs typeface="Arial" pitchFamily="34" charset="0"/>
              </a:rPr>
              <a:t>, J., &amp; </a:t>
            </a:r>
            <a:r>
              <a:rPr lang="en-US" sz="1400" b="1" dirty="0" err="1">
                <a:latin typeface="Arial" pitchFamily="34" charset="0"/>
                <a:cs typeface="Arial" pitchFamily="34" charset="0"/>
              </a:rPr>
              <a:t>Sobel</a:t>
            </a:r>
            <a:r>
              <a:rPr lang="en-US" sz="1400" b="1" dirty="0">
                <a:latin typeface="Arial" pitchFamily="34" charset="0"/>
                <a:cs typeface="Arial" pitchFamily="34" charset="0"/>
              </a:rPr>
              <a:t>, M. (2012). Applications of Dirichlet Process Mixtures to Speaker Adaptation. </a:t>
            </a:r>
            <a:r>
              <a:rPr lang="en-US" sz="1400" b="1" i="1" dirty="0">
                <a:latin typeface="Arial" pitchFamily="34" charset="0"/>
                <a:cs typeface="Arial" pitchFamily="34" charset="0"/>
              </a:rPr>
              <a:t>Proceedings of the IEEE International Conference on Acoustics, Speech and Signal Processing</a:t>
            </a:r>
            <a:r>
              <a:rPr lang="en-US" sz="1400" b="1" dirty="0">
                <a:latin typeface="Arial" pitchFamily="34" charset="0"/>
                <a:cs typeface="Arial" pitchFamily="34" charset="0"/>
              </a:rPr>
              <a:t> (pp. 4321–4324). Kyoto, Japan. </a:t>
            </a:r>
          </a:p>
          <a:p>
            <a:pPr marL="342900" indent="-342900">
              <a:spcAft>
                <a:spcPts val="300"/>
              </a:spcAft>
              <a:buFont typeface="+mj-lt"/>
              <a:buAutoNum type="arabicPeriod"/>
            </a:pPr>
            <a:r>
              <a:rPr lang="en-US" sz="1400" b="1" dirty="0" err="1">
                <a:latin typeface="Arial" pitchFamily="34" charset="0"/>
                <a:cs typeface="Arial" pitchFamily="34" charset="0"/>
              </a:rPr>
              <a:t>Harati</a:t>
            </a:r>
            <a:r>
              <a:rPr lang="en-US" sz="1400" b="1" dirty="0">
                <a:latin typeface="Arial" pitchFamily="34" charset="0"/>
                <a:cs typeface="Arial" pitchFamily="34" charset="0"/>
              </a:rPr>
              <a:t>, A., </a:t>
            </a:r>
            <a:r>
              <a:rPr lang="en-US" sz="1400" b="1" dirty="0" err="1">
                <a:latin typeface="Arial" pitchFamily="34" charset="0"/>
                <a:cs typeface="Arial" pitchFamily="34" charset="0"/>
              </a:rPr>
              <a:t>Picone</a:t>
            </a:r>
            <a:r>
              <a:rPr lang="en-US" sz="1400" b="1" dirty="0">
                <a:latin typeface="Arial" pitchFamily="34" charset="0"/>
                <a:cs typeface="Arial" pitchFamily="34" charset="0"/>
              </a:rPr>
              <a:t>, J., &amp; </a:t>
            </a:r>
            <a:r>
              <a:rPr lang="en-US" sz="1400" b="1" dirty="0" err="1">
                <a:latin typeface="Arial" pitchFamily="34" charset="0"/>
                <a:cs typeface="Arial" pitchFamily="34" charset="0"/>
              </a:rPr>
              <a:t>Sobel</a:t>
            </a:r>
            <a:r>
              <a:rPr lang="en-US" sz="1400" b="1" dirty="0">
                <a:latin typeface="Arial" pitchFamily="34" charset="0"/>
                <a:cs typeface="Arial" pitchFamily="34" charset="0"/>
              </a:rPr>
              <a:t>, M. (2013). Speech Segmentation Using Hierarchical Dirichlet Processes. </a:t>
            </a:r>
            <a:r>
              <a:rPr lang="en-US" sz="1400" b="1" i="1" dirty="0">
                <a:latin typeface="Arial" pitchFamily="34" charset="0"/>
                <a:cs typeface="Arial" pitchFamily="34" charset="0"/>
              </a:rPr>
              <a:t>Proceedings of the IEEE International Conference on Acoustics, Speech and Signal Processing</a:t>
            </a:r>
            <a:r>
              <a:rPr lang="en-US" sz="1400" b="1" dirty="0">
                <a:latin typeface="Arial" pitchFamily="34" charset="0"/>
                <a:cs typeface="Arial" pitchFamily="34" charset="0"/>
              </a:rPr>
              <a:t> (p. TBD). Vancouver, Canada. </a:t>
            </a:r>
          </a:p>
          <a:p>
            <a:pPr marL="342900" indent="-342900">
              <a:spcAft>
                <a:spcPts val="300"/>
              </a:spcAft>
              <a:buFont typeface="+mj-lt"/>
              <a:buAutoNum type="arabicPeriod"/>
            </a:pPr>
            <a:r>
              <a:rPr lang="en-US" sz="1400" b="1" dirty="0" err="1" smtClean="0">
                <a:latin typeface="Arial" pitchFamily="34" charset="0"/>
                <a:cs typeface="Arial" pitchFamily="34" charset="0"/>
              </a:rPr>
              <a:t>Lefèvre</a:t>
            </a:r>
            <a:r>
              <a:rPr lang="en-US" sz="1400" b="1" dirty="0">
                <a:latin typeface="Arial" pitchFamily="34" charset="0"/>
                <a:cs typeface="Arial" pitchFamily="34" charset="0"/>
              </a:rPr>
              <a:t>, F. (</a:t>
            </a:r>
            <a:r>
              <a:rPr lang="en-US" sz="1400" b="1" dirty="0" err="1">
                <a:latin typeface="Arial" pitchFamily="34" charset="0"/>
                <a:cs typeface="Arial" pitchFamily="34" charset="0"/>
              </a:rPr>
              <a:t>n.d.</a:t>
            </a:r>
            <a:r>
              <a:rPr lang="en-US" sz="1400" b="1" dirty="0">
                <a:latin typeface="Arial" pitchFamily="34" charset="0"/>
                <a:cs typeface="Arial" pitchFamily="34" charset="0"/>
              </a:rPr>
              <a:t>). Non-parametric probability estimation for HMM-based automatic speech recognition. </a:t>
            </a:r>
            <a:r>
              <a:rPr lang="en-US" sz="1400" b="1" i="1" dirty="0">
                <a:latin typeface="Arial" pitchFamily="34" charset="0"/>
                <a:cs typeface="Arial" pitchFamily="34" charset="0"/>
              </a:rPr>
              <a:t>Computer Speech &amp; Language</a:t>
            </a:r>
            <a:r>
              <a:rPr lang="en-US" sz="1400" b="1" dirty="0">
                <a:latin typeface="Arial" pitchFamily="34" charset="0"/>
                <a:cs typeface="Arial" pitchFamily="34" charset="0"/>
              </a:rPr>
              <a:t>, 17(2-3), 113–136. </a:t>
            </a:r>
          </a:p>
          <a:p>
            <a:pPr marL="342900" indent="-342900">
              <a:spcAft>
                <a:spcPts val="300"/>
              </a:spcAft>
              <a:buFont typeface="+mj-lt"/>
              <a:buAutoNum type="arabicPeriod"/>
            </a:pPr>
            <a:r>
              <a:rPr lang="en-US" sz="1400" b="1" dirty="0" err="1">
                <a:latin typeface="Arial" pitchFamily="34" charset="0"/>
                <a:cs typeface="Arial" pitchFamily="34" charset="0"/>
              </a:rPr>
              <a:t>Rabiner</a:t>
            </a:r>
            <a:r>
              <a:rPr lang="en-US" sz="1400" b="1" dirty="0">
                <a:latin typeface="Arial" pitchFamily="34" charset="0"/>
                <a:cs typeface="Arial" pitchFamily="34" charset="0"/>
              </a:rPr>
              <a:t>, L. (1989). A Tutorial on Hidden Markov Models and Selected Applications in Speech Recognition. </a:t>
            </a:r>
            <a:r>
              <a:rPr lang="en-US" sz="1400" b="1" i="1" dirty="0">
                <a:latin typeface="Arial" pitchFamily="34" charset="0"/>
                <a:cs typeface="Arial" pitchFamily="34" charset="0"/>
              </a:rPr>
              <a:t>Proceedings of the IEEE</a:t>
            </a:r>
            <a:r>
              <a:rPr lang="en-US" sz="1400" b="1" dirty="0">
                <a:latin typeface="Arial" pitchFamily="34" charset="0"/>
                <a:cs typeface="Arial" pitchFamily="34" charset="0"/>
              </a:rPr>
              <a:t>, 77(2), 879–</a:t>
            </a:r>
            <a:r>
              <a:rPr lang="en-US" sz="1400" b="1" dirty="0" smtClean="0">
                <a:latin typeface="Arial" pitchFamily="34" charset="0"/>
                <a:cs typeface="Arial" pitchFamily="34" charset="0"/>
              </a:rPr>
              <a:t>893.</a:t>
            </a:r>
            <a:endParaRPr lang="en-US" sz="1400" b="1" dirty="0">
              <a:latin typeface="Arial" pitchFamily="34" charset="0"/>
              <a:cs typeface="Arial" pitchFamily="34" charset="0"/>
            </a:endParaRPr>
          </a:p>
          <a:p>
            <a:pPr marL="342900" indent="-342900">
              <a:spcAft>
                <a:spcPts val="300"/>
              </a:spcAft>
              <a:buFont typeface="+mj-lt"/>
              <a:buAutoNum type="arabicPeriod"/>
            </a:pPr>
            <a:r>
              <a:rPr lang="en-US" sz="1400" b="1" dirty="0" err="1">
                <a:latin typeface="Arial" pitchFamily="34" charset="0"/>
                <a:cs typeface="Arial" pitchFamily="34" charset="0"/>
              </a:rPr>
              <a:t>Sethuraman</a:t>
            </a:r>
            <a:r>
              <a:rPr lang="en-US" sz="1400" b="1" dirty="0">
                <a:latin typeface="Arial" pitchFamily="34" charset="0"/>
                <a:cs typeface="Arial" pitchFamily="34" charset="0"/>
              </a:rPr>
              <a:t>, J. (1994). A constructive definition of Dirichlet priors. </a:t>
            </a:r>
            <a:r>
              <a:rPr lang="en-US" sz="1400" b="1" i="1" dirty="0" err="1">
                <a:latin typeface="Arial" pitchFamily="34" charset="0"/>
                <a:cs typeface="Arial" pitchFamily="34" charset="0"/>
              </a:rPr>
              <a:t>Statistica</a:t>
            </a:r>
            <a:r>
              <a:rPr lang="en-US" sz="1400" b="1" i="1" dirty="0">
                <a:latin typeface="Arial" pitchFamily="34" charset="0"/>
                <a:cs typeface="Arial" pitchFamily="34" charset="0"/>
              </a:rPr>
              <a:t> </a:t>
            </a:r>
            <a:r>
              <a:rPr lang="en-US" sz="1400" b="1" i="1" dirty="0" err="1">
                <a:latin typeface="Arial" pitchFamily="34" charset="0"/>
                <a:cs typeface="Arial" pitchFamily="34" charset="0"/>
              </a:rPr>
              <a:t>Sinica</a:t>
            </a:r>
            <a:r>
              <a:rPr lang="en-US" sz="1400" b="1" dirty="0">
                <a:latin typeface="Arial" pitchFamily="34" charset="0"/>
                <a:cs typeface="Arial" pitchFamily="34" charset="0"/>
              </a:rPr>
              <a:t>, 639–650. </a:t>
            </a:r>
          </a:p>
          <a:p>
            <a:pPr marL="342900" indent="-342900">
              <a:spcAft>
                <a:spcPts val="300"/>
              </a:spcAft>
              <a:buFont typeface="+mj-lt"/>
              <a:buAutoNum type="arabicPeriod"/>
            </a:pPr>
            <a:r>
              <a:rPr lang="en-US" sz="1400" b="1" dirty="0">
                <a:latin typeface="Arial" pitchFamily="34" charset="0"/>
                <a:cs typeface="Arial" pitchFamily="34" charset="0"/>
              </a:rPr>
              <a:t>Shang, L. (</a:t>
            </a:r>
            <a:r>
              <a:rPr lang="en-US" sz="1400" b="1" dirty="0" err="1">
                <a:latin typeface="Arial" pitchFamily="34" charset="0"/>
                <a:cs typeface="Arial" pitchFamily="34" charset="0"/>
              </a:rPr>
              <a:t>n.d.</a:t>
            </a:r>
            <a:r>
              <a:rPr lang="en-US" sz="1400" b="1" dirty="0">
                <a:latin typeface="Arial" pitchFamily="34" charset="0"/>
                <a:cs typeface="Arial" pitchFamily="34" charset="0"/>
              </a:rPr>
              <a:t>). Nonparametric Discriminant HMM and Application to Facial Expression Recognition. </a:t>
            </a:r>
            <a:r>
              <a:rPr lang="en-US" sz="1400" b="1" i="1" dirty="0">
                <a:latin typeface="Arial" pitchFamily="34" charset="0"/>
                <a:cs typeface="Arial" pitchFamily="34" charset="0"/>
              </a:rPr>
              <a:t>IEEE Conference on Computer Vision and Pattern Recognition</a:t>
            </a:r>
            <a:r>
              <a:rPr lang="en-US" sz="1400" b="1" dirty="0">
                <a:latin typeface="Arial" pitchFamily="34" charset="0"/>
                <a:cs typeface="Arial" pitchFamily="34" charset="0"/>
              </a:rPr>
              <a:t> (pp. 2090– 2096). Miami, FL, </a:t>
            </a:r>
            <a:r>
              <a:rPr lang="en-US" sz="1400" b="1" dirty="0" smtClean="0">
                <a:latin typeface="Arial" pitchFamily="34" charset="0"/>
                <a:cs typeface="Arial" pitchFamily="34" charset="0"/>
              </a:rPr>
              <a:t>USA.</a:t>
            </a:r>
            <a:endParaRPr lang="en-US" sz="1400" b="1" dirty="0">
              <a:latin typeface="Arial" pitchFamily="34" charset="0"/>
              <a:cs typeface="Arial" pitchFamily="34" charset="0"/>
            </a:endParaRPr>
          </a:p>
          <a:p>
            <a:pPr marL="342900" indent="-342900">
              <a:spcAft>
                <a:spcPts val="300"/>
              </a:spcAft>
              <a:buFont typeface="+mj-lt"/>
              <a:buAutoNum type="arabicPeriod"/>
            </a:pPr>
            <a:r>
              <a:rPr lang="en-US" sz="1400" b="1" dirty="0">
                <a:latin typeface="Arial" pitchFamily="34" charset="0"/>
                <a:cs typeface="Arial" pitchFamily="34" charset="0"/>
              </a:rPr>
              <a:t>Shin, W., Lee, B.-S., Lee, Y.-K., &amp; Lee, J.-S. (2000). Speech/non-speech classification using multiple features for robust endpoint detection. </a:t>
            </a:r>
            <a:r>
              <a:rPr lang="en-US" sz="1400" b="1" i="1" dirty="0">
                <a:latin typeface="Arial" pitchFamily="34" charset="0"/>
                <a:cs typeface="Arial" pitchFamily="34" charset="0"/>
              </a:rPr>
              <a:t>proceedings of IEEE international </a:t>
            </a:r>
            <a:r>
              <a:rPr lang="en-US" sz="1400" b="1" i="1" dirty="0" smtClean="0">
                <a:latin typeface="Arial" pitchFamily="34" charset="0"/>
                <a:cs typeface="Arial" pitchFamily="34" charset="0"/>
              </a:rPr>
              <a:t>Conference </a:t>
            </a:r>
            <a:r>
              <a:rPr lang="en-US" sz="1400" b="1" i="1" dirty="0">
                <a:latin typeface="Arial" pitchFamily="34" charset="0"/>
                <a:cs typeface="Arial" pitchFamily="34" charset="0"/>
              </a:rPr>
              <a:t>on </a:t>
            </a:r>
            <a:r>
              <a:rPr lang="en-US" sz="1400" b="1" i="1" dirty="0" smtClean="0">
                <a:latin typeface="Arial" pitchFamily="34" charset="0"/>
                <a:cs typeface="Arial" pitchFamily="34" charset="0"/>
              </a:rPr>
              <a:t>ASSP </a:t>
            </a:r>
            <a:r>
              <a:rPr lang="en-US" sz="1400" b="1" dirty="0" smtClean="0">
                <a:latin typeface="Arial" pitchFamily="34" charset="0"/>
                <a:cs typeface="Arial" pitchFamily="34" charset="0"/>
              </a:rPr>
              <a:t>(</a:t>
            </a:r>
            <a:r>
              <a:rPr lang="en-US" sz="1400" b="1" dirty="0">
                <a:latin typeface="Arial" pitchFamily="34" charset="0"/>
                <a:cs typeface="Arial" pitchFamily="34" charset="0"/>
              </a:rPr>
              <a:t>pp. 1899–1402). Istanbul, Turkey.</a:t>
            </a:r>
          </a:p>
          <a:p>
            <a:pPr marL="342900" indent="-342900">
              <a:spcAft>
                <a:spcPts val="300"/>
              </a:spcAft>
              <a:buFont typeface="+mj-lt"/>
              <a:buAutoNum type="arabicPeriod"/>
            </a:pPr>
            <a:r>
              <a:rPr lang="en-US" sz="1400" b="1" dirty="0" err="1">
                <a:latin typeface="Arial" pitchFamily="34" charset="0"/>
                <a:cs typeface="Arial" pitchFamily="34" charset="0"/>
              </a:rPr>
              <a:t>Suchard</a:t>
            </a:r>
            <a:r>
              <a:rPr lang="en-US" sz="1400" b="1" dirty="0">
                <a:latin typeface="Arial" pitchFamily="34" charset="0"/>
                <a:cs typeface="Arial" pitchFamily="34" charset="0"/>
              </a:rPr>
              <a:t>, M. A., Wang, Q., Chan, C., </a:t>
            </a:r>
            <a:r>
              <a:rPr lang="en-US" sz="1400" b="1" dirty="0" err="1">
                <a:latin typeface="Arial" pitchFamily="34" charset="0"/>
                <a:cs typeface="Arial" pitchFamily="34" charset="0"/>
              </a:rPr>
              <a:t>Frelinger</a:t>
            </a:r>
            <a:r>
              <a:rPr lang="en-US" sz="1400" b="1" dirty="0">
                <a:latin typeface="Arial" pitchFamily="34" charset="0"/>
                <a:cs typeface="Arial" pitchFamily="34" charset="0"/>
              </a:rPr>
              <a:t>, J., West, M., &amp; </a:t>
            </a:r>
            <a:r>
              <a:rPr lang="en-US" sz="1400" b="1" dirty="0" err="1">
                <a:latin typeface="Arial" pitchFamily="34" charset="0"/>
                <a:cs typeface="Arial" pitchFamily="34" charset="0"/>
              </a:rPr>
              <a:t>Cron</a:t>
            </a:r>
            <a:r>
              <a:rPr lang="en-US" sz="1400" b="1" dirty="0">
                <a:latin typeface="Arial" pitchFamily="34" charset="0"/>
                <a:cs typeface="Arial" pitchFamily="34" charset="0"/>
              </a:rPr>
              <a:t>, A. (2010). Understanding GPU Programming for Statistical Computation: Studies in Massively Parallel Massive Mixtures. </a:t>
            </a:r>
            <a:r>
              <a:rPr lang="en-US" sz="1400" b="1" i="1" dirty="0">
                <a:latin typeface="Arial" pitchFamily="34" charset="0"/>
                <a:cs typeface="Arial" pitchFamily="34" charset="0"/>
              </a:rPr>
              <a:t>Journal of Computational and Graphical Statistics</a:t>
            </a:r>
            <a:r>
              <a:rPr lang="en-US" sz="1400" b="1" dirty="0">
                <a:latin typeface="Arial" pitchFamily="34" charset="0"/>
                <a:cs typeface="Arial" pitchFamily="34" charset="0"/>
              </a:rPr>
              <a:t>, 19(2), 419–438</a:t>
            </a:r>
            <a:r>
              <a:rPr lang="en-US" sz="1400" b="1" dirty="0" smtClean="0">
                <a:latin typeface="Arial" pitchFamily="34" charset="0"/>
                <a:cs typeface="Arial" pitchFamily="34" charset="0"/>
              </a:rPr>
              <a:t>.</a:t>
            </a:r>
          </a:p>
          <a:p>
            <a:pPr marL="342900" indent="-342900">
              <a:spcAft>
                <a:spcPts val="300"/>
              </a:spcAft>
              <a:buFont typeface="+mj-lt"/>
              <a:buAutoNum type="arabicPeriod"/>
            </a:pPr>
            <a:r>
              <a:rPr lang="en-US" sz="1400" b="1" dirty="0" smtClean="0">
                <a:latin typeface="Arial" pitchFamily="34" charset="0"/>
                <a:cs typeface="Arial" pitchFamily="34" charset="0"/>
              </a:rPr>
              <a:t>Teh</a:t>
            </a:r>
            <a:r>
              <a:rPr lang="en-US" sz="1400" b="1" dirty="0">
                <a:latin typeface="Arial" pitchFamily="34" charset="0"/>
                <a:cs typeface="Arial" pitchFamily="34" charset="0"/>
              </a:rPr>
              <a:t>, Y., Jordan, M., Beal, M., &amp; Blei, D. (2006). Hierarchical Dirichlet Processes. </a:t>
            </a:r>
            <a:r>
              <a:rPr lang="en-US" sz="1400" b="1" i="1" dirty="0">
                <a:latin typeface="Arial" pitchFamily="34" charset="0"/>
                <a:cs typeface="Arial" pitchFamily="34" charset="0"/>
              </a:rPr>
              <a:t>Journal of the American Statistical Association</a:t>
            </a:r>
            <a:r>
              <a:rPr lang="en-US" sz="1400" b="1" dirty="0">
                <a:latin typeface="Arial" pitchFamily="34" charset="0"/>
                <a:cs typeface="Arial" pitchFamily="34" charset="0"/>
              </a:rPr>
              <a:t>, 101(47), 1566–</a:t>
            </a:r>
            <a:r>
              <a:rPr lang="en-US" sz="1400" b="1" dirty="0" smtClean="0">
                <a:latin typeface="Arial" pitchFamily="34" charset="0"/>
                <a:cs typeface="Arial" pitchFamily="34" charset="0"/>
              </a:rPr>
              <a:t>1581.</a:t>
            </a:r>
            <a:endParaRPr lang="en-US" sz="1400" b="1" dirty="0">
              <a:latin typeface="Arial" pitchFamily="34" charset="0"/>
              <a:cs typeface="Arial" pitchFamily="34" charset="0"/>
            </a:endParaRPr>
          </a:p>
          <a:p>
            <a:endParaRPr lang="en-US" sz="1400" b="1"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1576091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Biography</a:t>
            </a:r>
            <a:endParaRPr lang="en-US" dirty="0"/>
          </a:p>
        </p:txBody>
      </p:sp>
      <p:sp>
        <p:nvSpPr>
          <p:cNvPr id="3" name="Rectangle 109"/>
          <p:cNvSpPr txBox="1">
            <a:spLocks noChangeArrowheads="1"/>
          </p:cNvSpPr>
          <p:nvPr/>
        </p:nvSpPr>
        <p:spPr>
          <a:xfrm>
            <a:off x="190939" y="723691"/>
            <a:ext cx="6095561" cy="2667879"/>
          </a:xfrm>
          <a:prstGeom prst="rect">
            <a:avLst/>
          </a:prstGeom>
          <a:noFill/>
          <a:ln/>
        </p:spPr>
        <p:txBody>
          <a:bodyPr lIns="0" tIns="0" rIns="0" bIns="0"/>
          <a:lstStyle/>
          <a:p>
            <a:pPr algn="just">
              <a:spcAft>
                <a:spcPts val="1200"/>
              </a:spcAft>
            </a:pPr>
            <a:r>
              <a:rPr lang="en-US" b="1" dirty="0">
                <a:latin typeface="Arial" pitchFamily="34" charset="0"/>
                <a:cs typeface="Arial" pitchFamily="34" charset="0"/>
              </a:rPr>
              <a:t>Amir </a:t>
            </a:r>
            <a:r>
              <a:rPr lang="en-US" b="1" dirty="0" err="1">
                <a:latin typeface="Arial" pitchFamily="34" charset="0"/>
                <a:cs typeface="Arial" pitchFamily="34" charset="0"/>
              </a:rPr>
              <a:t>Harati</a:t>
            </a:r>
            <a:r>
              <a:rPr lang="en-US" b="1" dirty="0">
                <a:latin typeface="Arial" pitchFamily="34" charset="0"/>
                <a:cs typeface="Arial" pitchFamily="34" charset="0"/>
              </a:rPr>
              <a:t> is a PhD candidate in the Department of Electrical and Computer Engineering at Temple University. He received his Bachelor’s Degree from Tabriz University in 2004 and his Master’s Degree from K.N. </a:t>
            </a:r>
            <a:r>
              <a:rPr lang="en-US" b="1" dirty="0" err="1">
                <a:latin typeface="Arial" pitchFamily="34" charset="0"/>
                <a:cs typeface="Arial" pitchFamily="34" charset="0"/>
              </a:rPr>
              <a:t>Toosi</a:t>
            </a:r>
            <a:r>
              <a:rPr lang="en-US" b="1" dirty="0">
                <a:latin typeface="Arial" pitchFamily="34" charset="0"/>
                <a:cs typeface="Arial" pitchFamily="34" charset="0"/>
              </a:rPr>
              <a:t> University in 2008, both in Electrical and Computer Engineering. He has also worked as signal processing researcher for </a:t>
            </a:r>
            <a:r>
              <a:rPr lang="en-US" b="1" dirty="0" err="1">
                <a:latin typeface="Arial" pitchFamily="34" charset="0"/>
                <a:cs typeface="Arial" pitchFamily="34" charset="0"/>
              </a:rPr>
              <a:t>Bina-Pardaz</a:t>
            </a:r>
            <a:r>
              <a:rPr lang="en-US" b="1" dirty="0">
                <a:latin typeface="Arial" pitchFamily="34" charset="0"/>
                <a:cs typeface="Arial" pitchFamily="34" charset="0"/>
              </a:rPr>
              <a:t> LTD in Mashhad, Iran, where he was responsible </a:t>
            </a:r>
            <a:r>
              <a:rPr lang="en-US" b="1" dirty="0" smtClean="0">
                <a:latin typeface="Arial" pitchFamily="34" charset="0"/>
                <a:cs typeface="Arial" pitchFamily="34" charset="0"/>
              </a:rPr>
              <a:t>for developing algorithms </a:t>
            </a:r>
            <a:r>
              <a:rPr lang="en-US" b="1" dirty="0">
                <a:latin typeface="Arial" pitchFamily="34" charset="0"/>
                <a:cs typeface="Arial" pitchFamily="34" charset="0"/>
              </a:rPr>
              <a:t>for </a:t>
            </a:r>
            <a:r>
              <a:rPr lang="en-US" b="1" dirty="0" smtClean="0">
                <a:latin typeface="Arial" pitchFamily="34" charset="0"/>
                <a:cs typeface="Arial" pitchFamily="34" charset="0"/>
              </a:rPr>
              <a:t>geolocation using a variety of types of  emitter technology.</a:t>
            </a:r>
            <a:endParaRPr lang="en-US" b="1" dirty="0">
              <a:latin typeface="Arial" pitchFamily="34" charset="0"/>
              <a:cs typeface="Arial" pitchFamily="34" charset="0"/>
            </a:endParaRP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805830"/>
            <a:ext cx="2253943" cy="2377527"/>
          </a:xfrm>
          <a:prstGeom prst="rect">
            <a:avLst/>
          </a:prstGeom>
          <a:ln w="12700">
            <a:solidFill>
              <a:schemeClr val="accent2"/>
            </a:solidFill>
          </a:ln>
          <a:effectLst>
            <a:outerShdw blurRad="292100" dist="139700" dir="2700000" algn="tl" rotWithShape="0">
              <a:srgbClr val="B4CFFC">
                <a:alpha val="99000"/>
              </a:srgbClr>
            </a:outerShdw>
          </a:effectLst>
        </p:spPr>
      </p:pic>
      <p:sp>
        <p:nvSpPr>
          <p:cNvPr id="4" name="TextBox 3"/>
          <p:cNvSpPr txBox="1"/>
          <p:nvPr/>
        </p:nvSpPr>
        <p:spPr>
          <a:xfrm>
            <a:off x="190939" y="3679566"/>
            <a:ext cx="8692404" cy="2683468"/>
          </a:xfrm>
          <a:prstGeom prst="rect">
            <a:avLst/>
          </a:prstGeom>
          <a:noFill/>
          <a:ln/>
        </p:spPr>
        <p:txBody>
          <a:bodyPr lIns="0" tIns="0" rIns="0" bIns="0"/>
          <a:lstStyle>
            <a:defPPr>
              <a:defRPr lang="en-US"/>
            </a:defPPr>
            <a:lvl1pPr algn="just">
              <a:spcAft>
                <a:spcPts val="1200"/>
              </a:spcAft>
              <a:defRPr b="1">
                <a:latin typeface="Arial" pitchFamily="34" charset="0"/>
                <a:cs typeface="Arial" pitchFamily="34" charset="0"/>
              </a:defRPr>
            </a:lvl1pPr>
          </a:lstStyle>
          <a:p>
            <a:r>
              <a:rPr lang="en-US" dirty="0"/>
              <a:t>He is currently pursuing a PhD in Electrical Engineering at Temple University. The focus of his research is the application of nonparametric Bayesian methods in acoustic modeling for speech recognition. He is also the senior scientist on a commercialization project involving a collaboration between Temple Hospital and the Neural Engineering Data Consortium to automatically interpret EEG signals.</a:t>
            </a:r>
          </a:p>
          <a:p>
            <a:r>
              <a:rPr lang="en-US" dirty="0"/>
              <a:t>Mr. </a:t>
            </a:r>
            <a:r>
              <a:rPr lang="en-US" dirty="0" err="1"/>
              <a:t>Harati</a:t>
            </a:r>
            <a:r>
              <a:rPr lang="en-US" dirty="0"/>
              <a:t> has published one journal paper and five conference papers on machine learning applications in signal processing. He is a member of the IEEE and Eta-Kappa-</a:t>
            </a:r>
            <a:r>
              <a:rPr lang="en-US" dirty="0" smtClean="0"/>
              <a:t>Nu.</a:t>
            </a:r>
            <a:endParaRPr lang="en-US" dirty="0"/>
          </a:p>
        </p:txBody>
      </p:sp>
    </p:spTree>
    <p:extLst>
      <p:ext uri="{BB962C8B-B14F-4D97-AF65-F5344CB8AC3E}">
        <p14:creationId xmlns:p14="http://schemas.microsoft.com/office/powerpoint/2010/main" val="1370354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Nonparametric Bayesian Models</a:t>
            </a:r>
            <a:endParaRPr lang="en-US" dirty="0"/>
          </a:p>
        </p:txBody>
      </p:sp>
      <p:sp>
        <p:nvSpPr>
          <p:cNvPr id="3" name="TextBox 2"/>
          <p:cNvSpPr txBox="1"/>
          <p:nvPr/>
        </p:nvSpPr>
        <p:spPr>
          <a:xfrm>
            <a:off x="183882" y="941456"/>
            <a:ext cx="4724346" cy="1938992"/>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sz="2400" b="1" dirty="0" smtClean="0">
                <a:latin typeface="Arial"/>
                <a:cs typeface="Arial"/>
              </a:rPr>
              <a:t>Parametric Models:</a:t>
            </a:r>
          </a:p>
          <a:p>
            <a:pPr marL="457200" indent="-228600">
              <a:spcAft>
                <a:spcPts val="1200"/>
              </a:spcAft>
              <a:buFont typeface="Wingdings" charset="2"/>
              <a:buChar char="§"/>
            </a:pPr>
            <a:r>
              <a:rPr lang="en-US" sz="2400" b="1" dirty="0" smtClean="0">
                <a:latin typeface="Arial"/>
                <a:cs typeface="Arial"/>
              </a:rPr>
              <a:t>Number of parameters fixed.</a:t>
            </a:r>
          </a:p>
          <a:p>
            <a:pPr marL="457200" indent="-228600">
              <a:spcAft>
                <a:spcPts val="1200"/>
              </a:spcAft>
              <a:buFont typeface="Wingdings" charset="2"/>
              <a:buChar char="§"/>
            </a:pPr>
            <a:r>
              <a:rPr lang="en-US" sz="2400" b="1" dirty="0" smtClean="0">
                <a:latin typeface="Arial"/>
                <a:cs typeface="Arial"/>
              </a:rPr>
              <a:t>Model </a:t>
            </a:r>
            <a:r>
              <a:rPr lang="en-US" sz="2400" b="1" dirty="0" smtClean="0">
                <a:latin typeface="Arial"/>
                <a:cs typeface="Arial"/>
              </a:rPr>
              <a:t>selection / </a:t>
            </a:r>
            <a:r>
              <a:rPr lang="en-US" sz="2400" b="1" dirty="0" smtClean="0">
                <a:latin typeface="Arial"/>
                <a:cs typeface="Arial"/>
              </a:rPr>
              <a:t>averaging.</a:t>
            </a:r>
            <a:endParaRPr lang="en-US" sz="2400" b="1" dirty="0" smtClean="0">
              <a:latin typeface="Arial"/>
              <a:cs typeface="Arial"/>
            </a:endParaRPr>
          </a:p>
          <a:p>
            <a:pPr marL="457200" indent="-228600">
              <a:spcAft>
                <a:spcPts val="1200"/>
              </a:spcAft>
              <a:buFont typeface="Wingdings" charset="2"/>
              <a:buChar char="§"/>
            </a:pPr>
            <a:r>
              <a:rPr lang="en-US" sz="2400" b="1" dirty="0" smtClean="0">
                <a:latin typeface="Arial"/>
                <a:cs typeface="Arial"/>
              </a:rPr>
              <a:t>Discrete optimization.</a:t>
            </a:r>
            <a:endParaRPr lang="en-US" sz="2400" b="1" dirty="0" smtClean="0">
              <a:latin typeface="Arial"/>
              <a:cs typeface="Arial"/>
            </a:endParaRPr>
          </a:p>
        </p:txBody>
      </p:sp>
      <p:pic>
        <p:nvPicPr>
          <p:cNvPr id="4" name="Picture 3"/>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l="7492" r="5008"/>
          <a:stretch/>
        </p:blipFill>
        <p:spPr bwMode="auto">
          <a:xfrm>
            <a:off x="183882" y="3908407"/>
            <a:ext cx="4021370" cy="1966399"/>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205252" y="3843481"/>
            <a:ext cx="4724346" cy="2677656"/>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sz="2400" b="1" dirty="0" smtClean="0">
                <a:latin typeface="Arial"/>
                <a:cs typeface="Arial"/>
              </a:rPr>
              <a:t>Nonparametric Bayesian:</a:t>
            </a:r>
          </a:p>
          <a:p>
            <a:pPr marL="457200" indent="-228600">
              <a:spcAft>
                <a:spcPts val="1200"/>
              </a:spcAft>
              <a:buFont typeface="Wingdings" charset="2"/>
              <a:buChar char="§"/>
            </a:pPr>
            <a:r>
              <a:rPr lang="en-US" sz="2400" b="1" dirty="0" smtClean="0">
                <a:latin typeface="Arial"/>
                <a:cs typeface="Arial"/>
              </a:rPr>
              <a:t>Inferring the model from the </a:t>
            </a:r>
            <a:r>
              <a:rPr lang="en-US" sz="2400" b="1" dirty="0" smtClean="0">
                <a:latin typeface="Arial"/>
                <a:cs typeface="Arial"/>
              </a:rPr>
              <a:t>data.</a:t>
            </a:r>
          </a:p>
          <a:p>
            <a:pPr marL="457200" indent="-228600">
              <a:spcAft>
                <a:spcPts val="1200"/>
              </a:spcAft>
              <a:buFont typeface="Wingdings" charset="2"/>
              <a:buChar char="§"/>
            </a:pPr>
            <a:r>
              <a:rPr lang="en-US" sz="2400" b="1" dirty="0" smtClean="0">
                <a:latin typeface="Arial"/>
                <a:cs typeface="Arial"/>
              </a:rPr>
              <a:t>Alternative to model selection.</a:t>
            </a:r>
            <a:endParaRPr lang="en-US" sz="2400" b="1" dirty="0">
              <a:latin typeface="Arial"/>
              <a:cs typeface="Arial"/>
            </a:endParaRPr>
          </a:p>
          <a:p>
            <a:pPr marL="457200" indent="-228600">
              <a:spcAft>
                <a:spcPts val="1200"/>
              </a:spcAft>
              <a:buFont typeface="Wingdings" charset="2"/>
              <a:buChar char="§"/>
            </a:pPr>
            <a:r>
              <a:rPr lang="en-US" sz="2400" b="1" dirty="0" smtClean="0">
                <a:latin typeface="Arial"/>
                <a:cs typeface="Arial"/>
              </a:rPr>
              <a:t>Immunity to over-fitting</a:t>
            </a:r>
            <a:r>
              <a:rPr lang="en-US" sz="2400" b="1" dirty="0" smtClean="0">
                <a:latin typeface="Arial"/>
                <a:cs typeface="Arial"/>
              </a:rPr>
              <a:t>.</a:t>
            </a:r>
            <a:endParaRPr lang="en-US" sz="2400" b="1" dirty="0" smtClean="0">
              <a:latin typeface="Arial"/>
              <a:cs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101" y="941456"/>
            <a:ext cx="3757451" cy="2777830"/>
          </a:xfrm>
          <a:prstGeom prst="rect">
            <a:avLst/>
          </a:prstGeom>
        </p:spPr>
      </p:pic>
    </p:spTree>
    <p:extLst>
      <p:ext uri="{BB962C8B-B14F-4D97-AF65-F5344CB8AC3E}">
        <p14:creationId xmlns:p14="http://schemas.microsoft.com/office/powerpoint/2010/main" val="175879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Distributions – Prior For Bayesian Models</a:t>
            </a:r>
            <a:endParaRPr lang="en-US" dirty="0"/>
          </a:p>
        </p:txBody>
      </p:sp>
      <p:sp>
        <p:nvSpPr>
          <p:cNvPr id="4" name="TextBox 3"/>
          <p:cNvSpPr txBox="1"/>
          <p:nvPr/>
        </p:nvSpPr>
        <p:spPr>
          <a:xfrm>
            <a:off x="228605" y="633710"/>
            <a:ext cx="8640270" cy="5693866"/>
          </a:xfrm>
          <a:prstGeom prst="rect">
            <a:avLst/>
          </a:prstGeom>
          <a:noFill/>
        </p:spPr>
        <p:txBody>
          <a:bodyPr wrap="square" lIns="0" tIns="0" rIns="0" bIns="0" rtlCol="0">
            <a:spAutoFit/>
          </a:bodyPr>
          <a:lstStyle/>
          <a:p>
            <a:pPr marL="166688" indent="-166688">
              <a:spcAft>
                <a:spcPts val="19200"/>
              </a:spcAft>
              <a:buFont typeface="Arial"/>
              <a:buChar char="•"/>
            </a:pPr>
            <a:r>
              <a:rPr lang="en-US" sz="2400" b="1" dirty="0" smtClean="0">
                <a:latin typeface="Arial"/>
                <a:cs typeface="Arial"/>
              </a:rPr>
              <a:t>Functional form:</a:t>
            </a:r>
          </a:p>
          <a:p>
            <a:pPr marL="685800" lvl="1" indent="-228600">
              <a:spcAft>
                <a:spcPts val="600"/>
              </a:spcAft>
              <a:buFont typeface="Wingdings" charset="2"/>
              <a:buChar char="§"/>
            </a:pPr>
            <a:r>
              <a:rPr lang="en-US" b="1" i="1" dirty="0" smtClean="0">
                <a:latin typeface="Arial" pitchFamily="34" charset="0"/>
                <a:cs typeface="Arial" pitchFamily="34" charset="0"/>
              </a:rPr>
              <a:t>q </a:t>
            </a:r>
            <a:r>
              <a:rPr lang="el-GR" b="1" i="1" dirty="0" smtClean="0">
                <a:latin typeface="Arial" pitchFamily="34" charset="0"/>
                <a:cs typeface="Arial" pitchFamily="34" charset="0"/>
              </a:rPr>
              <a:t>ϵ</a:t>
            </a:r>
            <a:r>
              <a:rPr lang="en-US" b="1" i="1" dirty="0" smtClean="0">
                <a:latin typeface="Arial" pitchFamily="34" charset="0"/>
                <a:cs typeface="Arial" pitchFamily="34" charset="0"/>
              </a:rPr>
              <a:t> </a:t>
            </a:r>
            <a:r>
              <a:rPr lang="en-US" b="1" dirty="0" err="1" smtClean="0">
                <a:latin typeface="Arial" pitchFamily="34" charset="0"/>
                <a:cs typeface="Arial" pitchFamily="34" charset="0"/>
              </a:rPr>
              <a:t>ℝ</a:t>
            </a:r>
            <a:r>
              <a:rPr lang="en-US" b="1" i="1" baseline="30000" dirty="0" err="1" smtClean="0">
                <a:latin typeface="Arial" pitchFamily="34" charset="0"/>
                <a:cs typeface="Arial" pitchFamily="34" charset="0"/>
              </a:rPr>
              <a:t>k</a:t>
            </a:r>
            <a:r>
              <a:rPr lang="en-US" b="1" dirty="0" smtClean="0">
                <a:latin typeface="Arial"/>
                <a:cs typeface="Arial"/>
              </a:rPr>
              <a:t>: a probability mass function (</a:t>
            </a:r>
            <a:r>
              <a:rPr lang="en-US" b="1" dirty="0" err="1" smtClean="0">
                <a:latin typeface="Arial"/>
                <a:cs typeface="Arial"/>
              </a:rPr>
              <a:t>pmf</a:t>
            </a:r>
            <a:r>
              <a:rPr lang="en-US" b="1" dirty="0" smtClean="0">
                <a:latin typeface="Arial"/>
                <a:cs typeface="Arial"/>
              </a:rPr>
              <a:t>).</a:t>
            </a:r>
            <a:endParaRPr lang="en-US" b="1" dirty="0" smtClean="0">
              <a:latin typeface="Arial" pitchFamily="34" charset="0"/>
              <a:cs typeface="Arial" pitchFamily="34" charset="0"/>
            </a:endParaRPr>
          </a:p>
          <a:p>
            <a:pPr marL="685800" lvl="1" indent="-228600">
              <a:spcAft>
                <a:spcPts val="600"/>
              </a:spcAft>
              <a:buFont typeface="Wingdings" charset="2"/>
              <a:buChar char="§"/>
            </a:pPr>
            <a:r>
              <a:rPr lang="en-US" b="1" dirty="0" smtClean="0">
                <a:latin typeface="Arial" pitchFamily="34" charset="0"/>
                <a:cs typeface="Arial" pitchFamily="34" charset="0"/>
              </a:rPr>
              <a:t>{</a:t>
            </a:r>
            <a:r>
              <a:rPr lang="el-GR" b="1" dirty="0" smtClean="0">
                <a:latin typeface="Arial" pitchFamily="34" charset="0"/>
                <a:cs typeface="Arial" pitchFamily="34" charset="0"/>
              </a:rPr>
              <a:t>α</a:t>
            </a:r>
            <a:r>
              <a:rPr lang="en-US" b="1" baseline="-25000" dirty="0" err="1" smtClean="0">
                <a:latin typeface="Arial" pitchFamily="34" charset="0"/>
                <a:cs typeface="Arial" pitchFamily="34" charset="0"/>
              </a:rPr>
              <a:t>i</a:t>
            </a:r>
            <a:r>
              <a:rPr lang="en-US" b="1" dirty="0" smtClean="0">
                <a:latin typeface="Arial" pitchFamily="34" charset="0"/>
                <a:cs typeface="Arial" pitchFamily="34" charset="0"/>
              </a:rPr>
              <a:t>}: a vector of concentration parameters that can be interpreted as pseudo-observations.</a:t>
            </a:r>
          </a:p>
          <a:p>
            <a:pPr marL="685800" lvl="1" indent="-228600">
              <a:spcAft>
                <a:spcPts val="600"/>
              </a:spcAft>
              <a:buFont typeface="Wingdings" charset="2"/>
              <a:buChar char="§"/>
            </a:pPr>
            <a:r>
              <a:rPr lang="en-US" b="1" dirty="0" smtClean="0">
                <a:latin typeface="Arial" pitchFamily="34" charset="0"/>
                <a:cs typeface="Arial" pitchFamily="34" charset="0"/>
              </a:rPr>
              <a:t>Pseudo-observations reflect your beliefs about the priors and are related to the number of observations in each category previously seen.</a:t>
            </a:r>
          </a:p>
          <a:p>
            <a:pPr marL="685800" lvl="1" indent="-228600">
              <a:spcAft>
                <a:spcPts val="1200"/>
              </a:spcAft>
              <a:buFont typeface="Wingdings" charset="2"/>
              <a:buChar char="§"/>
            </a:pPr>
            <a:r>
              <a:rPr lang="en-US" b="1" dirty="0" smtClean="0">
                <a:latin typeface="Arial" pitchFamily="34" charset="0"/>
                <a:cs typeface="Arial" pitchFamily="34" charset="0"/>
              </a:rPr>
              <a:t>The total number of pseudo-observations is </a:t>
            </a:r>
            <a:r>
              <a:rPr lang="el-GR" b="1" dirty="0" smtClean="0">
                <a:latin typeface="Arial" pitchFamily="34" charset="0"/>
                <a:cs typeface="Arial" pitchFamily="34" charset="0"/>
              </a:rPr>
              <a:t>α</a:t>
            </a:r>
            <a:r>
              <a:rPr lang="en-US" b="1" baseline="-25000" dirty="0" smtClean="0">
                <a:latin typeface="Arial" pitchFamily="34" charset="0"/>
                <a:cs typeface="Arial" pitchFamily="34" charset="0"/>
              </a:rPr>
              <a:t>0</a:t>
            </a:r>
            <a:r>
              <a:rPr lang="en-US" b="1" dirty="0" smtClean="0">
                <a:latin typeface="Arial" pitchFamily="34" charset="0"/>
                <a:cs typeface="Arial" pitchFamily="34" charset="0"/>
              </a:rPr>
              <a:t>. </a:t>
            </a:r>
          </a:p>
          <a:p>
            <a:pPr marL="166688" indent="-166688">
              <a:spcAft>
                <a:spcPts val="1200"/>
              </a:spcAft>
              <a:buFont typeface="Arial"/>
              <a:buChar char="•"/>
            </a:pPr>
            <a:r>
              <a:rPr lang="en-US" sz="2400" b="1" dirty="0" smtClean="0">
                <a:latin typeface="Arial" pitchFamily="34" charset="0"/>
                <a:cs typeface="Arial" pitchFamily="34" charset="0"/>
              </a:rPr>
              <a:t>The Dirichlet Distribution is a conjugate prior for a multinomial distribution.</a:t>
            </a:r>
          </a:p>
        </p:txBody>
      </p:sp>
      <p:graphicFrame>
        <p:nvGraphicFramePr>
          <p:cNvPr id="5" name="Object 4"/>
          <p:cNvGraphicFramePr>
            <a:graphicFrameLocks noChangeAspect="1"/>
          </p:cNvGraphicFramePr>
          <p:nvPr>
            <p:extLst>
              <p:ext uri="{D42A27DB-BD31-4B8C-83A1-F6EECF244321}">
                <p14:modId xmlns:p14="http://schemas.microsoft.com/office/powerpoint/2010/main" val="247763820"/>
              </p:ext>
            </p:extLst>
          </p:nvPr>
        </p:nvGraphicFramePr>
        <p:xfrm>
          <a:off x="3065079" y="551078"/>
          <a:ext cx="2930208" cy="832962"/>
        </p:xfrm>
        <a:graphic>
          <a:graphicData uri="http://schemas.openxmlformats.org/presentationml/2006/ole">
            <mc:AlternateContent xmlns:mc="http://schemas.openxmlformats.org/markup-compatibility/2006">
              <mc:Choice xmlns:v="urn:schemas-microsoft-com:vml" Requires="v">
                <p:oleObj spid="_x0000_s49934" name="Equation" r:id="rId3" imgW="1562040" imgH="444240" progId="Equation.DSMT4">
                  <p:embed/>
                </p:oleObj>
              </mc:Choice>
              <mc:Fallback>
                <p:oleObj name="Equation" r:id="rId3" imgW="1562040" imgH="444240" progId="Equation.DSMT4">
                  <p:embed/>
                  <p:pic>
                    <p:nvPicPr>
                      <p:cNvPr id="0" name="Object 10"/>
                      <p:cNvPicPr>
                        <a:picLocks noChangeAspect="1" noChangeArrowheads="1"/>
                      </p:cNvPicPr>
                      <p:nvPr/>
                    </p:nvPicPr>
                    <p:blipFill>
                      <a:blip r:embed="rId4"/>
                      <a:srcRect/>
                      <a:stretch>
                        <a:fillRect/>
                      </a:stretch>
                    </p:blipFill>
                    <p:spPr bwMode="auto">
                      <a:xfrm>
                        <a:off x="3065079" y="551078"/>
                        <a:ext cx="2930208" cy="83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75591763"/>
              </p:ext>
            </p:extLst>
          </p:nvPr>
        </p:nvGraphicFramePr>
        <p:xfrm>
          <a:off x="1898506" y="1528740"/>
          <a:ext cx="2261393" cy="488950"/>
        </p:xfrm>
        <a:graphic>
          <a:graphicData uri="http://schemas.openxmlformats.org/presentationml/2006/ole">
            <mc:AlternateContent xmlns:mc="http://schemas.openxmlformats.org/markup-compatibility/2006">
              <mc:Choice xmlns:v="urn:schemas-microsoft-com:vml" Requires="v">
                <p:oleObj spid="_x0000_s49935" name="Equation" r:id="rId5" imgW="1040948" imgH="228501" progId="Equation.3">
                  <p:embed/>
                </p:oleObj>
              </mc:Choice>
              <mc:Fallback>
                <p:oleObj name="Equation" r:id="rId5" imgW="1040948" imgH="228501"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8506" y="1528740"/>
                        <a:ext cx="226139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62455960"/>
              </p:ext>
            </p:extLst>
          </p:nvPr>
        </p:nvGraphicFramePr>
        <p:xfrm>
          <a:off x="2545014" y="2052298"/>
          <a:ext cx="855663" cy="495935"/>
        </p:xfrm>
        <a:graphic>
          <a:graphicData uri="http://schemas.openxmlformats.org/presentationml/2006/ole">
            <mc:AlternateContent xmlns:mc="http://schemas.openxmlformats.org/markup-compatibility/2006">
              <mc:Choice xmlns:v="urn:schemas-microsoft-com:vml" Requires="v">
                <p:oleObj spid="_x0000_s49936" name="Equation" r:id="rId7" imgW="393529" imgH="228501" progId="Equation.3">
                  <p:embed/>
                </p:oleObj>
              </mc:Choice>
              <mc:Fallback>
                <p:oleObj name="Equation" r:id="rId7" imgW="393529" imgH="228501"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5014" y="2052298"/>
                        <a:ext cx="855663" cy="49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55258470"/>
              </p:ext>
            </p:extLst>
          </p:nvPr>
        </p:nvGraphicFramePr>
        <p:xfrm>
          <a:off x="2255136" y="2558790"/>
          <a:ext cx="1435418" cy="633888"/>
        </p:xfrm>
        <a:graphic>
          <a:graphicData uri="http://schemas.openxmlformats.org/presentationml/2006/ole">
            <mc:AlternateContent xmlns:mc="http://schemas.openxmlformats.org/markup-compatibility/2006">
              <mc:Choice xmlns:v="urn:schemas-microsoft-com:vml" Requires="v">
                <p:oleObj spid="_x0000_s49937" name="Equation" r:id="rId9" imgW="660400" imgH="292100" progId="Equation.3">
                  <p:embed/>
                </p:oleObj>
              </mc:Choice>
              <mc:Fallback>
                <p:oleObj name="Equation" r:id="rId9" imgW="660400" imgH="2921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5136" y="2558790"/>
                        <a:ext cx="1435418" cy="6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56872854"/>
              </p:ext>
            </p:extLst>
          </p:nvPr>
        </p:nvGraphicFramePr>
        <p:xfrm>
          <a:off x="4799821" y="1516040"/>
          <a:ext cx="2415063" cy="488950"/>
        </p:xfrm>
        <a:graphic>
          <a:graphicData uri="http://schemas.openxmlformats.org/presentationml/2006/ole">
            <mc:AlternateContent xmlns:mc="http://schemas.openxmlformats.org/markup-compatibility/2006">
              <mc:Choice xmlns:v="urn:schemas-microsoft-com:vml" Requires="v">
                <p:oleObj spid="_x0000_s49938" name="Equation" r:id="rId11" imgW="1117600" imgH="228600" progId="Equation.3">
                  <p:embed/>
                </p:oleObj>
              </mc:Choice>
              <mc:Fallback>
                <p:oleObj name="Equation" r:id="rId11" imgW="1117600" imgH="228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99821" y="1516040"/>
                        <a:ext cx="24150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82517653"/>
              </p:ext>
            </p:extLst>
          </p:nvPr>
        </p:nvGraphicFramePr>
        <p:xfrm>
          <a:off x="5591744" y="2022136"/>
          <a:ext cx="883603" cy="495935"/>
        </p:xfrm>
        <a:graphic>
          <a:graphicData uri="http://schemas.openxmlformats.org/presentationml/2006/ole">
            <mc:AlternateContent xmlns:mc="http://schemas.openxmlformats.org/markup-compatibility/2006">
              <mc:Choice xmlns:v="urn:schemas-microsoft-com:vml" Requires="v">
                <p:oleObj spid="_x0000_s49939" name="Equation" r:id="rId13" imgW="406048" imgH="228402" progId="Equation.3">
                  <p:embed/>
                </p:oleObj>
              </mc:Choice>
              <mc:Fallback>
                <p:oleObj name="Equation" r:id="rId13" imgW="406048" imgH="228402"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91744" y="2022136"/>
                        <a:ext cx="883603" cy="49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24331937"/>
              </p:ext>
            </p:extLst>
          </p:nvPr>
        </p:nvGraphicFramePr>
        <p:xfrm>
          <a:off x="5177884" y="2509577"/>
          <a:ext cx="1711325" cy="633889"/>
        </p:xfrm>
        <a:graphic>
          <a:graphicData uri="http://schemas.openxmlformats.org/presentationml/2006/ole">
            <mc:AlternateContent xmlns:mc="http://schemas.openxmlformats.org/markup-compatibility/2006">
              <mc:Choice xmlns:v="urn:schemas-microsoft-com:vml" Requires="v">
                <p:oleObj spid="_x0000_s49940" name="Equation" r:id="rId15" imgW="787058" imgH="291973" progId="Equation.DSMT4">
                  <p:embed/>
                </p:oleObj>
              </mc:Choice>
              <mc:Fallback>
                <p:oleObj name="Equation" r:id="rId15" imgW="787058" imgH="291973"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77884" y="2509577"/>
                        <a:ext cx="1711325" cy="6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9253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Example: A Distribution </a:t>
            </a:r>
            <a:r>
              <a:rPr lang="en-US" dirty="0" smtClean="0"/>
              <a:t>over 3-dim probability simplex</a:t>
            </a:r>
            <a:endParaRPr lang="en-US" dirty="0"/>
          </a:p>
        </p:txBody>
      </p:sp>
      <p:pic>
        <p:nvPicPr>
          <p:cNvPr id="3"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801" y="673585"/>
            <a:ext cx="6949999" cy="572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25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Processes – Infinite Sequence of Random Variables </a:t>
            </a:r>
            <a:endParaRPr lang="en-US" dirty="0"/>
          </a:p>
        </p:txBody>
      </p:sp>
      <p:sp>
        <p:nvSpPr>
          <p:cNvPr id="3" name="TextBox 2"/>
          <p:cNvSpPr txBox="1"/>
          <p:nvPr/>
        </p:nvSpPr>
        <p:spPr>
          <a:xfrm>
            <a:off x="191525" y="795096"/>
            <a:ext cx="8640270" cy="369332"/>
          </a:xfrm>
          <a:prstGeom prst="rect">
            <a:avLst/>
          </a:prstGeom>
          <a:noFill/>
        </p:spPr>
        <p:txBody>
          <a:bodyPr wrap="square" lIns="0" tIns="0" rIns="0" bIns="0" rtlCol="0">
            <a:spAutoFit/>
          </a:bodyPr>
          <a:lstStyle/>
          <a:p>
            <a:pPr marL="228600" indent="-228600">
              <a:buFont typeface="Arial"/>
              <a:buChar char="•"/>
            </a:pPr>
            <a:r>
              <a:rPr lang="en-US" sz="2400" b="1" dirty="0">
                <a:latin typeface="Arial"/>
                <a:cs typeface="Arial"/>
              </a:rPr>
              <a:t>a</a:t>
            </a:r>
            <a:r>
              <a:rPr lang="en-US" sz="2400" b="1" dirty="0" smtClean="0">
                <a:latin typeface="Arial"/>
                <a:cs typeface="Arial"/>
              </a:rPr>
              <a:t> Dirichlet distribution split infinitely many times:</a:t>
            </a:r>
          </a:p>
        </p:txBody>
      </p:sp>
      <p:graphicFrame>
        <p:nvGraphicFramePr>
          <p:cNvPr id="5" name="Object 4"/>
          <p:cNvGraphicFramePr>
            <a:graphicFrameLocks noChangeAspect="1"/>
          </p:cNvGraphicFramePr>
          <p:nvPr>
            <p:extLst>
              <p:ext uri="{D42A27DB-BD31-4B8C-83A1-F6EECF244321}">
                <p14:modId xmlns:p14="http://schemas.microsoft.com/office/powerpoint/2010/main" val="3466221125"/>
              </p:ext>
            </p:extLst>
          </p:nvPr>
        </p:nvGraphicFramePr>
        <p:xfrm>
          <a:off x="1649413" y="1882775"/>
          <a:ext cx="2795587" cy="400050"/>
        </p:xfrm>
        <a:graphic>
          <a:graphicData uri="http://schemas.openxmlformats.org/presentationml/2006/ole">
            <mc:AlternateContent xmlns:mc="http://schemas.openxmlformats.org/markup-compatibility/2006">
              <mc:Choice xmlns:v="urn:schemas-microsoft-com:vml" Requires="v">
                <p:oleObj spid="_x0000_s52841" name="Equation" r:id="rId3" imgW="1333440" imgH="190440" progId="Equation.DSMT4">
                  <p:embed/>
                </p:oleObj>
              </mc:Choice>
              <mc:Fallback>
                <p:oleObj name="Equation" r:id="rId3" imgW="1333440" imgH="190440" progId="Equation.DSMT4">
                  <p:embed/>
                  <p:pic>
                    <p:nvPicPr>
                      <p:cNvPr id="0" name=""/>
                      <p:cNvPicPr>
                        <a:picLocks noChangeAspect="1" noChangeArrowheads="1"/>
                      </p:cNvPicPr>
                      <p:nvPr/>
                    </p:nvPicPr>
                    <p:blipFill>
                      <a:blip r:embed="rId4"/>
                      <a:srcRect/>
                      <a:stretch>
                        <a:fillRect/>
                      </a:stretch>
                    </p:blipFill>
                    <p:spPr bwMode="auto">
                      <a:xfrm>
                        <a:off x="1649413" y="1882775"/>
                        <a:ext cx="279558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1"/>
          <p:cNvGraphicFramePr>
            <a:graphicFrameLocks noChangeAspect="1"/>
          </p:cNvGraphicFramePr>
          <p:nvPr>
            <p:extLst>
              <p:ext uri="{D42A27DB-BD31-4B8C-83A1-F6EECF244321}">
                <p14:modId xmlns:p14="http://schemas.microsoft.com/office/powerpoint/2010/main" val="4008098961"/>
              </p:ext>
            </p:extLst>
          </p:nvPr>
        </p:nvGraphicFramePr>
        <p:xfrm>
          <a:off x="2325688" y="1444625"/>
          <a:ext cx="1223962" cy="398463"/>
        </p:xfrm>
        <a:graphic>
          <a:graphicData uri="http://schemas.openxmlformats.org/presentationml/2006/ole">
            <mc:AlternateContent xmlns:mc="http://schemas.openxmlformats.org/markup-compatibility/2006">
              <mc:Choice xmlns:v="urn:schemas-microsoft-com:vml" Requires="v">
                <p:oleObj spid="_x0000_s52842" name="Equation" r:id="rId5" imgW="583920" imgH="190440" progId="Equation.DSMT4">
                  <p:embed/>
                </p:oleObj>
              </mc:Choice>
              <mc:Fallback>
                <p:oleObj name="Equation" r:id="rId5" imgW="583920" imgH="190440" progId="Equation.DSMT4">
                  <p:embed/>
                  <p:pic>
                    <p:nvPicPr>
                      <p:cNvPr id="0" name=""/>
                      <p:cNvPicPr>
                        <a:picLocks noChangeAspect="1" noChangeArrowheads="1"/>
                      </p:cNvPicPr>
                      <p:nvPr/>
                    </p:nvPicPr>
                    <p:blipFill>
                      <a:blip r:embed="rId6"/>
                      <a:srcRect/>
                      <a:stretch>
                        <a:fillRect/>
                      </a:stretch>
                    </p:blipFill>
                    <p:spPr bwMode="auto">
                      <a:xfrm>
                        <a:off x="2325688" y="1444625"/>
                        <a:ext cx="1223962"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12"/>
          <p:cNvGraphicFramePr>
            <a:graphicFrameLocks noChangeAspect="1"/>
          </p:cNvGraphicFramePr>
          <p:nvPr>
            <p:extLst>
              <p:ext uri="{D42A27DB-BD31-4B8C-83A1-F6EECF244321}">
                <p14:modId xmlns:p14="http://schemas.microsoft.com/office/powerpoint/2010/main" val="1213109849"/>
              </p:ext>
            </p:extLst>
          </p:nvPr>
        </p:nvGraphicFramePr>
        <p:xfrm>
          <a:off x="538163" y="2266950"/>
          <a:ext cx="5192712" cy="957263"/>
        </p:xfrm>
        <a:graphic>
          <a:graphicData uri="http://schemas.openxmlformats.org/presentationml/2006/ole">
            <mc:AlternateContent xmlns:mc="http://schemas.openxmlformats.org/markup-compatibility/2006">
              <mc:Choice xmlns:v="urn:schemas-microsoft-com:vml" Requires="v">
                <p:oleObj spid="_x0000_s52843" name="Equation" r:id="rId7" imgW="2476500" imgH="457200" progId="Equation.DSMT4">
                  <p:embed/>
                </p:oleObj>
              </mc:Choice>
              <mc:Fallback>
                <p:oleObj name="Equation" r:id="rId7" imgW="2476500" imgH="457200" progId="Equation.DSMT4">
                  <p:embed/>
                  <p:pic>
                    <p:nvPicPr>
                      <p:cNvPr id="0" name=""/>
                      <p:cNvPicPr>
                        <a:picLocks noChangeAspect="1" noChangeArrowheads="1"/>
                      </p:cNvPicPr>
                      <p:nvPr/>
                    </p:nvPicPr>
                    <p:blipFill>
                      <a:blip r:embed="rId8"/>
                      <a:srcRect/>
                      <a:stretch>
                        <a:fillRect/>
                      </a:stretch>
                    </p:blipFill>
                    <p:spPr bwMode="auto">
                      <a:xfrm>
                        <a:off x="538163" y="2266950"/>
                        <a:ext cx="5192712"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3975801410"/>
              </p:ext>
            </p:extLst>
          </p:nvPr>
        </p:nvGraphicFramePr>
        <p:xfrm>
          <a:off x="6718300" y="2252663"/>
          <a:ext cx="1536700" cy="450850"/>
        </p:xfrm>
        <a:graphic>
          <a:graphicData uri="http://schemas.openxmlformats.org/presentationml/2006/ole">
            <mc:AlternateContent xmlns:mc="http://schemas.openxmlformats.org/markup-compatibility/2006">
              <mc:Choice xmlns:v="urn:schemas-microsoft-com:vml" Requires="v">
                <p:oleObj spid="_x0000_s52844" name="Equation" r:id="rId9" imgW="647640" imgH="190440" progId="Equation.DSMT4">
                  <p:embed/>
                </p:oleObj>
              </mc:Choice>
              <mc:Fallback>
                <p:oleObj name="Equation" r:id="rId9" imgW="647640" imgH="190440" progId="Equation.DSMT4">
                  <p:embed/>
                  <p:pic>
                    <p:nvPicPr>
                      <p:cNvPr id="0" name=""/>
                      <p:cNvPicPr>
                        <a:picLocks noChangeAspect="1" noChangeArrowheads="1"/>
                      </p:cNvPicPr>
                      <p:nvPr/>
                    </p:nvPicPr>
                    <p:blipFill>
                      <a:blip r:embed="rId10"/>
                      <a:srcRect/>
                      <a:stretch>
                        <a:fillRect/>
                      </a:stretch>
                    </p:blipFill>
                    <p:spPr bwMode="auto">
                      <a:xfrm>
                        <a:off x="6718300" y="2252663"/>
                        <a:ext cx="15367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14"/>
          <p:cNvGraphicFramePr>
            <a:graphicFrameLocks noChangeAspect="1"/>
          </p:cNvGraphicFramePr>
          <p:nvPr>
            <p:extLst>
              <p:ext uri="{D42A27DB-BD31-4B8C-83A1-F6EECF244321}">
                <p14:modId xmlns:p14="http://schemas.microsoft.com/office/powerpoint/2010/main" val="561285539"/>
              </p:ext>
            </p:extLst>
          </p:nvPr>
        </p:nvGraphicFramePr>
        <p:xfrm>
          <a:off x="6870700" y="1751013"/>
          <a:ext cx="1265238" cy="452437"/>
        </p:xfrm>
        <a:graphic>
          <a:graphicData uri="http://schemas.openxmlformats.org/presentationml/2006/ole">
            <mc:AlternateContent xmlns:mc="http://schemas.openxmlformats.org/markup-compatibility/2006">
              <mc:Choice xmlns:v="urn:schemas-microsoft-com:vml" Requires="v">
                <p:oleObj spid="_x0000_s52845" name="Equation" r:id="rId11" imgW="533160" imgH="190440" progId="Equation.DSMT4">
                  <p:embed/>
                </p:oleObj>
              </mc:Choice>
              <mc:Fallback>
                <p:oleObj name="Equation" r:id="rId11" imgW="533160" imgH="190440" progId="Equation.DSMT4">
                  <p:embed/>
                  <p:pic>
                    <p:nvPicPr>
                      <p:cNvPr id="0" name=""/>
                      <p:cNvPicPr>
                        <a:picLocks noChangeAspect="1" noChangeArrowheads="1"/>
                      </p:cNvPicPr>
                      <p:nvPr/>
                    </p:nvPicPr>
                    <p:blipFill>
                      <a:blip r:embed="rId12"/>
                      <a:srcRect/>
                      <a:stretch>
                        <a:fillRect/>
                      </a:stretch>
                    </p:blipFill>
                    <p:spPr bwMode="auto">
                      <a:xfrm>
                        <a:off x="6870700" y="1751013"/>
                        <a:ext cx="1265238"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cxnSp>
        <p:nvCxnSpPr>
          <p:cNvPr id="12" name="Straight Arrow Connector 11"/>
          <p:cNvCxnSpPr/>
          <p:nvPr/>
        </p:nvCxnSpPr>
        <p:spPr>
          <a:xfrm flipH="1" flipV="1">
            <a:off x="972553" y="4133967"/>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988595" y="6280995"/>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a:off x="988595" y="5695458"/>
            <a:ext cx="2194560" cy="585537"/>
          </a:xfrm>
          <a:prstGeom prst="bentConnector3">
            <a:avLst>
              <a:gd name="adj1" fmla="val 100735"/>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101917" y="5374617"/>
            <a:ext cx="1097280" cy="89996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a:t>
            </a:r>
            <a:endParaRPr lang="en-US" baseline="-25000" dirty="0"/>
          </a:p>
        </p:txBody>
      </p:sp>
      <p:sp>
        <p:nvSpPr>
          <p:cNvPr id="16" name="Rectangle 15"/>
          <p:cNvSpPr/>
          <p:nvPr/>
        </p:nvSpPr>
        <p:spPr>
          <a:xfrm>
            <a:off x="988595" y="5920049"/>
            <a:ext cx="1097280" cy="35453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17" name="Rectangle 16"/>
          <p:cNvSpPr/>
          <p:nvPr/>
        </p:nvSpPr>
        <p:spPr>
          <a:xfrm>
            <a:off x="2109939" y="5639311"/>
            <a:ext cx="548640" cy="6400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21</a:t>
            </a:r>
            <a:endParaRPr lang="en-US" baseline="-25000" dirty="0"/>
          </a:p>
        </p:txBody>
      </p:sp>
      <p:sp>
        <p:nvSpPr>
          <p:cNvPr id="18" name="Rectangle 17"/>
          <p:cNvSpPr/>
          <p:nvPr/>
        </p:nvSpPr>
        <p:spPr>
          <a:xfrm>
            <a:off x="980575" y="5831815"/>
            <a:ext cx="548640" cy="457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11</a:t>
            </a:r>
            <a:endParaRPr lang="en-US" baseline="-25000" dirty="0"/>
          </a:p>
        </p:txBody>
      </p:sp>
      <p:sp>
        <p:nvSpPr>
          <p:cNvPr id="19" name="Rectangle 18"/>
          <p:cNvSpPr/>
          <p:nvPr/>
        </p:nvSpPr>
        <p:spPr>
          <a:xfrm>
            <a:off x="2679431" y="5085863"/>
            <a:ext cx="548640" cy="11887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22</a:t>
            </a:r>
            <a:endParaRPr lang="en-US" baseline="-25000" dirty="0"/>
          </a:p>
        </p:txBody>
      </p:sp>
      <p:sp>
        <p:nvSpPr>
          <p:cNvPr id="20" name="Rectangle 19"/>
          <p:cNvSpPr/>
          <p:nvPr/>
        </p:nvSpPr>
        <p:spPr>
          <a:xfrm>
            <a:off x="1534025" y="6000261"/>
            <a:ext cx="548640" cy="2743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12</a:t>
            </a:r>
            <a:endParaRPr lang="en-US" baseline="-25000" dirty="0"/>
          </a:p>
        </p:txBody>
      </p:sp>
      <p:sp>
        <p:nvSpPr>
          <p:cNvPr id="21" name="Rectangle 20"/>
          <p:cNvSpPr/>
          <p:nvPr/>
        </p:nvSpPr>
        <p:spPr>
          <a:xfrm>
            <a:off x="2124375" y="5266333"/>
            <a:ext cx="274320" cy="10058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2" name="Rectangle 21"/>
          <p:cNvSpPr/>
          <p:nvPr/>
        </p:nvSpPr>
        <p:spPr>
          <a:xfrm>
            <a:off x="962927" y="6180727"/>
            <a:ext cx="274320" cy="914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3" name="Rectangle 22"/>
          <p:cNvSpPr/>
          <p:nvPr/>
        </p:nvSpPr>
        <p:spPr>
          <a:xfrm>
            <a:off x="2693867" y="4440171"/>
            <a:ext cx="274320" cy="18288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4" name="Rectangle 23"/>
          <p:cNvSpPr/>
          <p:nvPr/>
        </p:nvSpPr>
        <p:spPr>
          <a:xfrm>
            <a:off x="1548461" y="6044375"/>
            <a:ext cx="274320" cy="2286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5" name="Rectangle 24"/>
          <p:cNvSpPr/>
          <p:nvPr/>
        </p:nvSpPr>
        <p:spPr>
          <a:xfrm>
            <a:off x="1259705" y="5450817"/>
            <a:ext cx="274320" cy="82296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6" name="Rectangle 25"/>
          <p:cNvSpPr/>
          <p:nvPr/>
        </p:nvSpPr>
        <p:spPr>
          <a:xfrm>
            <a:off x="1829197" y="6228859"/>
            <a:ext cx="274320" cy="457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7" name="Rectangle 26"/>
          <p:cNvSpPr/>
          <p:nvPr/>
        </p:nvSpPr>
        <p:spPr>
          <a:xfrm>
            <a:off x="2405111" y="5996245"/>
            <a:ext cx="274320" cy="2743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8" name="Rectangle 27"/>
          <p:cNvSpPr/>
          <p:nvPr/>
        </p:nvSpPr>
        <p:spPr>
          <a:xfrm>
            <a:off x="2990645" y="5715511"/>
            <a:ext cx="27432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9" name="Right Arrow 28"/>
          <p:cNvSpPr/>
          <p:nvPr/>
        </p:nvSpPr>
        <p:spPr>
          <a:xfrm>
            <a:off x="4108414" y="5374617"/>
            <a:ext cx="1013438" cy="2646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flipV="1">
            <a:off x="5448300" y="4128341"/>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464342" y="6261721"/>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5710766" y="4427597"/>
            <a:ext cx="16042" cy="18408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7214491" y="5624047"/>
            <a:ext cx="16042" cy="621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6811878" y="5729600"/>
            <a:ext cx="6867" cy="49926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6418738" y="5207481"/>
            <a:ext cx="16042" cy="1044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070602" y="6158675"/>
            <a:ext cx="0" cy="84228"/>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4949" y="3356483"/>
            <a:ext cx="8640270" cy="369332"/>
          </a:xfrm>
          <a:prstGeom prst="rect">
            <a:avLst/>
          </a:prstGeom>
          <a:noFill/>
        </p:spPr>
        <p:txBody>
          <a:bodyPr wrap="square" lIns="0" tIns="0" rIns="0" bIns="0" rtlCol="0">
            <a:spAutoFit/>
          </a:bodyPr>
          <a:lstStyle/>
          <a:p>
            <a:pPr marL="228600" indent="-228600">
              <a:buFont typeface="Arial"/>
              <a:buChar char="•"/>
            </a:pPr>
            <a:r>
              <a:rPr lang="en-US" sz="2400" b="1" dirty="0" smtClean="0">
                <a:latin typeface="Arial"/>
                <a:cs typeface="Arial"/>
              </a:rPr>
              <a:t>A discrete distribution with an infinite number of atoms. </a:t>
            </a:r>
          </a:p>
        </p:txBody>
      </p:sp>
      <p:graphicFrame>
        <p:nvGraphicFramePr>
          <p:cNvPr id="38" name="Object 37"/>
          <p:cNvGraphicFramePr>
            <a:graphicFrameLocks noChangeAspect="1"/>
          </p:cNvGraphicFramePr>
          <p:nvPr>
            <p:extLst>
              <p:ext uri="{D42A27DB-BD31-4B8C-83A1-F6EECF244321}">
                <p14:modId xmlns:p14="http://schemas.microsoft.com/office/powerpoint/2010/main" val="971103765"/>
              </p:ext>
            </p:extLst>
          </p:nvPr>
        </p:nvGraphicFramePr>
        <p:xfrm>
          <a:off x="6426759" y="4245326"/>
          <a:ext cx="1749720" cy="635115"/>
        </p:xfrm>
        <a:graphic>
          <a:graphicData uri="http://schemas.openxmlformats.org/presentationml/2006/ole">
            <mc:AlternateContent xmlns:mc="http://schemas.openxmlformats.org/markup-compatibility/2006">
              <mc:Choice xmlns:v="urn:schemas-microsoft-com:vml" Requires="v">
                <p:oleObj spid="_x0000_s52846" name="Equation" r:id="rId13" imgW="1091880" imgH="393480" progId="Equation.DSMT4">
                  <p:embed/>
                </p:oleObj>
              </mc:Choice>
              <mc:Fallback>
                <p:oleObj name="Equation" r:id="rId13" imgW="1091880" imgH="393480" progId="Equation.DSMT4">
                  <p:embed/>
                  <p:pic>
                    <p:nvPicPr>
                      <p:cNvPr id="0" name=""/>
                      <p:cNvPicPr/>
                      <p:nvPr/>
                    </p:nvPicPr>
                    <p:blipFill>
                      <a:blip r:embed="rId14"/>
                      <a:stretch>
                        <a:fillRect/>
                      </a:stretch>
                    </p:blipFill>
                    <p:spPr>
                      <a:xfrm>
                        <a:off x="6426759" y="4245326"/>
                        <a:ext cx="1749720" cy="635115"/>
                      </a:xfrm>
                      <a:prstGeom prst="rect">
                        <a:avLst/>
                      </a:prstGeom>
                    </p:spPr>
                  </p:pic>
                </p:oleObj>
              </mc:Fallback>
            </mc:AlternateContent>
          </a:graphicData>
        </a:graphic>
      </p:graphicFrame>
      <p:cxnSp>
        <p:nvCxnSpPr>
          <p:cNvPr id="39" name="Straight Connector 38"/>
          <p:cNvCxnSpPr/>
          <p:nvPr/>
        </p:nvCxnSpPr>
        <p:spPr>
          <a:xfrm flipV="1">
            <a:off x="7601450" y="6000261"/>
            <a:ext cx="0" cy="231266"/>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181450664"/>
              </p:ext>
            </p:extLst>
          </p:nvPr>
        </p:nvGraphicFramePr>
        <p:xfrm>
          <a:off x="6434138" y="3943701"/>
          <a:ext cx="1639887" cy="301625"/>
        </p:xfrm>
        <a:graphic>
          <a:graphicData uri="http://schemas.openxmlformats.org/presentationml/2006/ole">
            <mc:AlternateContent xmlns:mc="http://schemas.openxmlformats.org/markup-compatibility/2006">
              <mc:Choice xmlns:v="urn:schemas-microsoft-com:vml" Requires="v">
                <p:oleObj spid="_x0000_s52847" name="Equation" r:id="rId15" imgW="787320" imgH="190440" progId="Equation.DSMT4">
                  <p:embed/>
                </p:oleObj>
              </mc:Choice>
              <mc:Fallback>
                <p:oleObj name="Equation" r:id="rId15" imgW="787320" imgH="19044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34138" y="3943701"/>
                        <a:ext cx="16398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TextBox 39"/>
          <p:cNvSpPr txBox="1"/>
          <p:nvPr/>
        </p:nvSpPr>
        <p:spPr>
          <a:xfrm>
            <a:off x="6477373" y="4827932"/>
            <a:ext cx="2354422" cy="523220"/>
          </a:xfrm>
          <a:prstGeom prst="rect">
            <a:avLst/>
          </a:prstGeom>
          <a:noFill/>
        </p:spPr>
        <p:txBody>
          <a:bodyPr wrap="square" rtlCol="0">
            <a:spAutoFit/>
          </a:bodyPr>
          <a:lstStyle/>
          <a:p>
            <a:r>
              <a:rPr lang="en-US" sz="1400" dirty="0" smtClean="0"/>
              <a:t>H: base distribution </a:t>
            </a:r>
          </a:p>
          <a:p>
            <a:r>
              <a:rPr lang="en-US" sz="1400" dirty="0" smtClean="0"/>
              <a:t>α: concentration parameter</a:t>
            </a:r>
            <a:endParaRPr lang="en-US" sz="1400" dirty="0"/>
          </a:p>
        </p:txBody>
      </p:sp>
    </p:spTree>
    <p:extLst>
      <p:ext uri="{BB962C8B-B14F-4D97-AF65-F5344CB8AC3E}">
        <p14:creationId xmlns:p14="http://schemas.microsoft.com/office/powerpoint/2010/main" val="309622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linds(horizontal)">
                                      <p:cBhvr>
                                        <p:cTn id="66" dur="500"/>
                                        <p:tgtEl>
                                          <p:spTgt spid="31"/>
                                        </p:tgtEl>
                                      </p:cBhvr>
                                    </p:animEffect>
                                  </p:childTnLst>
                                </p:cTn>
                              </p:par>
                              <p:par>
                                <p:cTn id="67" presetID="3" presetClass="entr" presetSubtype="1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linds(horizontal)">
                                      <p:cBhvr>
                                        <p:cTn id="69" dur="500"/>
                                        <p:tgtEl>
                                          <p:spTgt spid="30"/>
                                        </p:tgtEl>
                                      </p:cBhvr>
                                    </p:animEffect>
                                  </p:childTnLst>
                                </p:cTn>
                              </p:par>
                              <p:par>
                                <p:cTn id="70" presetID="3" presetClass="entr" presetSubtype="1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par>
                                <p:cTn id="73" presetID="3" presetClass="entr" presetSubtype="1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linds(horizontal)">
                                      <p:cBhvr>
                                        <p:cTn id="75" dur="500"/>
                                        <p:tgtEl>
                                          <p:spTgt spid="33"/>
                                        </p:tgtEl>
                                      </p:cBhvr>
                                    </p:animEffect>
                                  </p:childTnLst>
                                </p:cTn>
                              </p:par>
                              <p:par>
                                <p:cTn id="76" presetID="3" presetClass="entr" presetSubtype="1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linds(horizontal)">
                                      <p:cBhvr>
                                        <p:cTn id="78" dur="500"/>
                                        <p:tgtEl>
                                          <p:spTgt spid="34"/>
                                        </p:tgtEl>
                                      </p:cBhvr>
                                    </p:animEffect>
                                  </p:childTnLst>
                                </p:cTn>
                              </p:par>
                              <p:par>
                                <p:cTn id="79" presetID="3" presetClass="entr" presetSubtype="1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blinds(horizontal)">
                                      <p:cBhvr>
                                        <p:cTn id="81" dur="500"/>
                                        <p:tgtEl>
                                          <p:spTgt spid="35"/>
                                        </p:tgtEl>
                                      </p:cBhvr>
                                    </p:animEffect>
                                  </p:childTnLst>
                                </p:cTn>
                              </p:par>
                              <p:par>
                                <p:cTn id="82" presetID="3" presetClass="entr" presetSubtype="1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blinds(horizontal)">
                                      <p:cBhvr>
                                        <p:cTn id="84" dur="500"/>
                                        <p:tgtEl>
                                          <p:spTgt spid="36"/>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linds(horizontal)">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par>
                                <p:cTn id="96" presetID="3" presetClass="entr" presetSubtype="10" fill="hold"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linds(horizontal)">
                                      <p:cBhvr>
                                        <p:cTn id="98" dur="500"/>
                                        <p:tgtEl>
                                          <p:spTgt spid="39"/>
                                        </p:tgtEl>
                                      </p:cBhvr>
                                    </p:animEffect>
                                  </p:childTnLst>
                                </p:cTn>
                              </p:par>
                              <p:par>
                                <p:cTn id="99" presetID="10" presetClass="entr" presetSubtype="0"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par>
                                <p:cTn id="102" presetID="1" presetClass="entr" presetSubtype="0"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7"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Hierarchical Dirichlet Process – Nonparametric Clustering </a:t>
            </a:r>
            <a:endParaRPr lang="en-US" dirty="0"/>
          </a:p>
        </p:txBody>
      </p:sp>
      <p:sp>
        <p:nvSpPr>
          <p:cNvPr id="3" name="TextBox 2"/>
          <p:cNvSpPr txBox="1"/>
          <p:nvPr/>
        </p:nvSpPr>
        <p:spPr>
          <a:xfrm>
            <a:off x="182254" y="646589"/>
            <a:ext cx="6722637" cy="4924425"/>
          </a:xfrm>
          <a:prstGeom prst="rect">
            <a:avLst/>
          </a:prstGeom>
          <a:noFill/>
        </p:spPr>
        <p:txBody>
          <a:bodyPr wrap="square" lIns="0" tIns="0" rIns="0" bIns="0" rtlCol="0">
            <a:spAutoFit/>
          </a:bodyPr>
          <a:lstStyle/>
          <a:p>
            <a:pPr marL="228600" indent="-228600">
              <a:spcAft>
                <a:spcPts val="600"/>
              </a:spcAft>
              <a:buFont typeface="Arial"/>
              <a:buChar char="•"/>
            </a:pPr>
            <a:r>
              <a:rPr lang="en-US" sz="2400" b="1" dirty="0" smtClean="0">
                <a:latin typeface="Arial" pitchFamily="34" charset="0"/>
                <a:cs typeface="Arial" pitchFamily="34" charset="0"/>
              </a:rPr>
              <a:t>Dirichlet Process Mixture (DPM): </a:t>
            </a:r>
            <a:endParaRPr lang="en-US" sz="2400" b="1" dirty="0" smtClean="0">
              <a:latin typeface="Arial" pitchFamily="34" charset="0"/>
              <a:cs typeface="Arial" pitchFamily="34" charset="0"/>
            </a:endParaRPr>
          </a:p>
          <a:p>
            <a:pPr lvl="1" indent="-228600">
              <a:spcAft>
                <a:spcPts val="600"/>
              </a:spcAft>
              <a:buFont typeface="Arial"/>
              <a:buChar char="•"/>
            </a:pPr>
            <a:r>
              <a:rPr lang="en-US" b="1" dirty="0">
                <a:latin typeface="Arial" pitchFamily="34" charset="0"/>
                <a:cs typeface="Arial" pitchFamily="34" charset="0"/>
              </a:rPr>
              <a:t>An infinite mixture model assumes that the data come </a:t>
            </a:r>
            <a:r>
              <a:rPr lang="en-US" b="1" dirty="0" smtClean="0">
                <a:latin typeface="Arial" pitchFamily="34" charset="0"/>
                <a:cs typeface="Arial" pitchFamily="34" charset="0"/>
              </a:rPr>
              <a:t>from </a:t>
            </a:r>
            <a:r>
              <a:rPr lang="en-US" b="1" dirty="0">
                <a:latin typeface="Arial" pitchFamily="34" charset="0"/>
                <a:cs typeface="Arial" pitchFamily="34" charset="0"/>
              </a:rPr>
              <a:t>a mixture of an infinite number of </a:t>
            </a:r>
            <a:r>
              <a:rPr lang="en-US" b="1" dirty="0" smtClean="0">
                <a:latin typeface="Arial" pitchFamily="34" charset="0"/>
                <a:cs typeface="Arial" pitchFamily="34" charset="0"/>
              </a:rPr>
              <a:t>distributions.</a:t>
            </a:r>
            <a:endParaRPr lang="en-US" b="1" dirty="0">
              <a:latin typeface="Arial" pitchFamily="34" charset="0"/>
              <a:cs typeface="Arial" pitchFamily="34" charset="0"/>
            </a:endParaRPr>
          </a:p>
          <a:p>
            <a:pPr marL="228600" lvl="1">
              <a:spcAft>
                <a:spcPts val="600"/>
              </a:spcAft>
            </a:pPr>
            <a:endParaRPr lang="en-US" b="1" dirty="0">
              <a:latin typeface="Arial" pitchFamily="34" charset="0"/>
              <a:cs typeface="Arial" pitchFamily="34" charset="0"/>
            </a:endParaRPr>
          </a:p>
          <a:p>
            <a:pPr marL="228600" lvl="1">
              <a:spcAft>
                <a:spcPts val="600"/>
              </a:spcAft>
            </a:pPr>
            <a:endParaRPr lang="en-US" b="1" dirty="0" smtClean="0">
              <a:latin typeface="Arial" pitchFamily="34" charset="0"/>
              <a:cs typeface="Arial" pitchFamily="34" charset="0"/>
            </a:endParaRPr>
          </a:p>
          <a:p>
            <a:pPr marL="228600" lvl="1">
              <a:spcAft>
                <a:spcPts val="600"/>
              </a:spcAft>
            </a:pPr>
            <a:endParaRPr lang="en-US" b="1" dirty="0">
              <a:latin typeface="Arial" pitchFamily="34" charset="0"/>
              <a:cs typeface="Arial" pitchFamily="34" charset="0"/>
            </a:endParaRPr>
          </a:p>
          <a:p>
            <a:pPr lvl="1" indent="-228600">
              <a:spcAft>
                <a:spcPts val="600"/>
              </a:spcAft>
              <a:buFont typeface="Arial"/>
              <a:buChar char="•"/>
            </a:pPr>
            <a:endParaRPr lang="en-US" b="1" dirty="0" smtClean="0">
              <a:latin typeface="Arial" pitchFamily="34" charset="0"/>
              <a:cs typeface="Arial" pitchFamily="34" charset="0"/>
            </a:endParaRPr>
          </a:p>
          <a:p>
            <a:pPr lvl="1" indent="-228600">
              <a:spcAft>
                <a:spcPts val="600"/>
              </a:spcAft>
              <a:buFont typeface="Arial"/>
              <a:buChar char="•"/>
            </a:pPr>
            <a:r>
              <a:rPr lang="en-US" sz="2400" b="1" dirty="0" smtClean="0">
                <a:latin typeface="Arial" pitchFamily="34" charset="0"/>
                <a:cs typeface="Arial" pitchFamily="34" charset="0"/>
              </a:rPr>
              <a:t>Hierarchical Dirichlet Process (HDP):</a:t>
            </a:r>
          </a:p>
          <a:p>
            <a:pPr lvl="1" indent="-228600">
              <a:spcAft>
                <a:spcPts val="600"/>
              </a:spcAft>
              <a:buFont typeface="Arial"/>
              <a:buChar char="•"/>
            </a:pPr>
            <a:r>
              <a:rPr lang="en-US" b="1" dirty="0">
                <a:latin typeface="Arial" pitchFamily="34" charset="0"/>
                <a:cs typeface="Arial" pitchFamily="34" charset="0"/>
              </a:rPr>
              <a:t>Consider data organized into several groups (e.g. documents).</a:t>
            </a:r>
          </a:p>
          <a:p>
            <a:pPr lvl="1" indent="-228600">
              <a:spcAft>
                <a:spcPts val="600"/>
              </a:spcAft>
              <a:buFont typeface="Arial"/>
              <a:buChar char="•"/>
            </a:pPr>
            <a:r>
              <a:rPr lang="en-US" b="1" dirty="0">
                <a:latin typeface="Arial" pitchFamily="34" charset="0"/>
                <a:cs typeface="Arial" pitchFamily="34" charset="0"/>
              </a:rPr>
              <a:t>A DP can be used to define a mixture over each group.</a:t>
            </a:r>
          </a:p>
          <a:p>
            <a:pPr lvl="1" indent="-228600">
              <a:spcAft>
                <a:spcPts val="600"/>
              </a:spcAft>
              <a:buFont typeface="Arial"/>
              <a:buChar char="•"/>
            </a:pPr>
            <a:r>
              <a:rPr lang="en-US" b="1" dirty="0" smtClean="0">
                <a:latin typeface="Arial" pitchFamily="34" charset="0"/>
                <a:cs typeface="Arial" pitchFamily="34" charset="0"/>
              </a:rPr>
              <a:t>A common DP can be used to model a base distribution for all DPs.</a:t>
            </a:r>
            <a:endParaRPr lang="en-US" sz="2400" b="1" dirty="0">
              <a:latin typeface="Arial" pitchFamily="34" charset="0"/>
              <a:cs typeface="Arial" pitchFamily="34" charset="0"/>
            </a:endParaRPr>
          </a:p>
          <a:p>
            <a:pPr marL="293688" indent="-293688">
              <a:spcAft>
                <a:spcPts val="22200"/>
              </a:spcAft>
              <a:buFont typeface="Arial"/>
              <a:buChar char="•"/>
            </a:pPr>
            <a:endParaRPr lang="en-US" sz="2400" b="1" dirty="0" smtClean="0">
              <a:latin typeface="Arial" pitchFamily="34" charset="0"/>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405" t="6164" r="56387" b="19930"/>
          <a:stretch/>
        </p:blipFill>
        <p:spPr bwMode="auto">
          <a:xfrm>
            <a:off x="6747994" y="3526939"/>
            <a:ext cx="1517681" cy="2464811"/>
          </a:xfrm>
          <a:prstGeom prst="rect">
            <a:avLst/>
          </a:prstGeom>
          <a:ln>
            <a:noFill/>
          </a:ln>
          <a:extLst>
            <a:ext uri="{53640926-AAD7-44D8-BBD7-CCE9431645EC}">
              <a14:shadowObscured xmlns:a14="http://schemas.microsoft.com/office/drawing/2010/main"/>
            </a:ext>
          </a:extLst>
        </p:spPr>
      </p:pic>
      <p:graphicFrame>
        <p:nvGraphicFramePr>
          <p:cNvPr id="5" name="Object 4"/>
          <p:cNvGraphicFramePr>
            <a:graphicFrameLocks noChangeAspect="1"/>
          </p:cNvGraphicFramePr>
          <p:nvPr>
            <p:extLst>
              <p:ext uri="{D42A27DB-BD31-4B8C-83A1-F6EECF244321}">
                <p14:modId xmlns:p14="http://schemas.microsoft.com/office/powerpoint/2010/main" val="2525047671"/>
              </p:ext>
            </p:extLst>
          </p:nvPr>
        </p:nvGraphicFramePr>
        <p:xfrm>
          <a:off x="2526771" y="4961414"/>
          <a:ext cx="2314575" cy="1219200"/>
        </p:xfrm>
        <a:graphic>
          <a:graphicData uri="http://schemas.openxmlformats.org/presentationml/2006/ole">
            <mc:AlternateContent xmlns:mc="http://schemas.openxmlformats.org/markup-compatibility/2006">
              <mc:Choice xmlns:v="urn:schemas-microsoft-com:vml" Requires="v">
                <p:oleObj spid="_x0000_s27132" name="Equation" r:id="rId4" imgW="1790700" imgH="939800" progId="Equation.DSMT4">
                  <p:embed/>
                </p:oleObj>
              </mc:Choice>
              <mc:Fallback>
                <p:oleObj name="Equation" r:id="rId4" imgW="1790700" imgH="93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6771" y="4961414"/>
                        <a:ext cx="2314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6909" t="32291" r="29273" b="23928"/>
          <a:stretch/>
        </p:blipFill>
        <p:spPr>
          <a:xfrm>
            <a:off x="6530416" y="1220999"/>
            <a:ext cx="2275334" cy="1705085"/>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2813174530"/>
              </p:ext>
            </p:extLst>
          </p:nvPr>
        </p:nvGraphicFramePr>
        <p:xfrm>
          <a:off x="2805230" y="1722616"/>
          <a:ext cx="1476683" cy="1140137"/>
        </p:xfrm>
        <a:graphic>
          <a:graphicData uri="http://schemas.openxmlformats.org/presentationml/2006/ole">
            <mc:AlternateContent xmlns:mc="http://schemas.openxmlformats.org/markup-compatibility/2006">
              <mc:Choice xmlns:v="urn:schemas-microsoft-com:vml" Requires="v">
                <p:oleObj spid="_x0000_s27133" name="Equation" r:id="rId7" imgW="1320480" imgH="1015920" progId="Equation.DSMT4">
                  <p:embed/>
                </p:oleObj>
              </mc:Choice>
              <mc:Fallback>
                <p:oleObj name="Equation" r:id="rId7" imgW="1320480" imgH="1015920" progId="Equation.DSMT4">
                  <p:embed/>
                  <p:pic>
                    <p:nvPicPr>
                      <p:cNvPr id="0" name="Object 4"/>
                      <p:cNvPicPr>
                        <a:picLocks noChangeAspect="1" noChangeArrowheads="1"/>
                      </p:cNvPicPr>
                      <p:nvPr/>
                    </p:nvPicPr>
                    <p:blipFill>
                      <a:blip r:embed="rId8"/>
                      <a:srcRect/>
                      <a:stretch>
                        <a:fillRect/>
                      </a:stretch>
                    </p:blipFill>
                    <p:spPr bwMode="auto">
                      <a:xfrm>
                        <a:off x="2805230" y="1722616"/>
                        <a:ext cx="1476683" cy="11401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70298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Hidden Markov Models</a:t>
            </a:r>
            <a:endParaRPr lang="en-US" dirty="0">
              <a:solidFill>
                <a:prstClr val="black"/>
              </a:solidFill>
            </a:endParaRPr>
          </a:p>
        </p:txBody>
      </p:sp>
      <p:sp>
        <p:nvSpPr>
          <p:cNvPr id="6" name="TextBox 5"/>
          <p:cNvSpPr txBox="1"/>
          <p:nvPr/>
        </p:nvSpPr>
        <p:spPr>
          <a:xfrm>
            <a:off x="227013" y="735885"/>
            <a:ext cx="5945187" cy="1708160"/>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Markov </a:t>
            </a:r>
            <a:r>
              <a:rPr lang="en-US" sz="2400" b="1" dirty="0">
                <a:latin typeface="Arial" panose="020B0604020202020204" pitchFamily="34" charset="0"/>
                <a:cs typeface="Arial" panose="020B0604020202020204" pitchFamily="34" charset="0"/>
              </a:rPr>
              <a:t>Chain</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 memoryless stochastic process.</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States are observed at each time, </a:t>
            </a:r>
            <a:r>
              <a:rPr lang="en-US" b="1" i="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The probability of being at any state at time </a:t>
            </a:r>
            <a:r>
              <a:rPr lang="en-US" b="1" i="1" dirty="0" smtClean="0">
                <a:latin typeface="Arial" panose="020B0604020202020204" pitchFamily="34" charset="0"/>
                <a:cs typeface="Arial" panose="020B0604020202020204" pitchFamily="34" charset="0"/>
              </a:rPr>
              <a:t>t+1</a:t>
            </a:r>
            <a:r>
              <a:rPr lang="en-US" b="1" dirty="0" smtClean="0">
                <a:latin typeface="Arial" panose="020B0604020202020204" pitchFamily="34" charset="0"/>
                <a:cs typeface="Arial" panose="020B0604020202020204" pitchFamily="34" charset="0"/>
              </a:rPr>
              <a:t> is a function of the state at time </a:t>
            </a:r>
            <a:r>
              <a:rPr lang="en-US" b="1" i="1"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 </a:t>
            </a:r>
          </a:p>
        </p:txBody>
      </p:sp>
      <p:pic>
        <p:nvPicPr>
          <p:cNvPr id="7" name="Picture 6" descr="x.JPG"/>
          <p:cNvPicPr>
            <a:picLocks noChangeAspect="1"/>
          </p:cNvPicPr>
          <p:nvPr/>
        </p:nvPicPr>
        <p:blipFill>
          <a:blip r:embed="rId2"/>
          <a:stretch>
            <a:fillRect/>
          </a:stretch>
        </p:blipFill>
        <p:spPr>
          <a:xfrm>
            <a:off x="227013" y="3933413"/>
            <a:ext cx="2109660" cy="2010187"/>
          </a:xfrm>
          <a:prstGeom prst="rect">
            <a:avLst/>
          </a:prstGeom>
          <a:ln w="38100">
            <a:solidFill>
              <a:schemeClr val="accent1"/>
            </a:solidFill>
          </a:ln>
        </p:spPr>
      </p:pic>
      <p:sp>
        <p:nvSpPr>
          <p:cNvPr id="5" name="TextBox 4"/>
          <p:cNvSpPr txBox="1"/>
          <p:nvPr/>
        </p:nvSpPr>
        <p:spPr>
          <a:xfrm>
            <a:off x="2705100" y="3275324"/>
            <a:ext cx="6210301" cy="3123932"/>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Hidden Markov Models (HMMs)</a:t>
            </a: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Markov </a:t>
            </a:r>
            <a:r>
              <a:rPr lang="en-US" b="1" dirty="0" smtClean="0">
                <a:latin typeface="Arial" panose="020B0604020202020204" pitchFamily="34" charset="0"/>
                <a:cs typeface="Arial" panose="020B0604020202020204" pitchFamily="34" charset="0"/>
              </a:rPr>
              <a:t>chain where states are </a:t>
            </a:r>
            <a:r>
              <a:rPr lang="en-US" b="1" dirty="0">
                <a:latin typeface="Arial" panose="020B0604020202020204" pitchFamily="34" charset="0"/>
                <a:cs typeface="Arial" panose="020B0604020202020204" pitchFamily="34" charset="0"/>
              </a:rPr>
              <a:t>not observed.</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An observed sequence is </a:t>
            </a:r>
            <a:r>
              <a:rPr lang="en-US" b="1" dirty="0">
                <a:latin typeface="Arial" panose="020B0604020202020204" pitchFamily="34" charset="0"/>
                <a:cs typeface="Arial" panose="020B0604020202020204" pitchFamily="34" charset="0"/>
              </a:rPr>
              <a:t>the output of </a:t>
            </a:r>
            <a:r>
              <a:rPr lang="en-US" b="1" dirty="0" smtClean="0">
                <a:latin typeface="Arial" panose="020B0604020202020204" pitchFamily="34" charset="0"/>
                <a:cs typeface="Arial" panose="020B0604020202020204" pitchFamily="34" charset="0"/>
              </a:rPr>
              <a:t>a probability </a:t>
            </a:r>
            <a:r>
              <a:rPr lang="en-US" b="1" dirty="0">
                <a:latin typeface="Arial" panose="020B0604020202020204" pitchFamily="34" charset="0"/>
                <a:cs typeface="Arial" panose="020B0604020202020204" pitchFamily="34" charset="0"/>
              </a:rPr>
              <a:t>distribution associated with each state.</a:t>
            </a: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model is characterized by</a:t>
            </a:r>
            <a:r>
              <a:rPr lang="en-US" b="1" dirty="0" smtClean="0">
                <a:latin typeface="Arial" panose="020B0604020202020204" pitchFamily="34" charset="0"/>
                <a:cs typeface="Arial" panose="020B0604020202020204" pitchFamily="34" charset="0"/>
              </a:rPr>
              <a:t>:</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n</a:t>
            </a:r>
            <a:r>
              <a:rPr lang="en-US" b="1" dirty="0" smtClean="0">
                <a:latin typeface="Arial" panose="020B0604020202020204" pitchFamily="34" charset="0"/>
                <a:cs typeface="Arial" panose="020B0604020202020204" pitchFamily="34" charset="0"/>
              </a:rPr>
              <a:t>umber </a:t>
            </a:r>
            <a:r>
              <a:rPr lang="en-US" b="1" dirty="0">
                <a:latin typeface="Arial" panose="020B0604020202020204" pitchFamily="34" charset="0"/>
                <a:cs typeface="Arial" panose="020B0604020202020204" pitchFamily="34" charset="0"/>
              </a:rPr>
              <a:t>of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ransition </a:t>
            </a:r>
            <a:r>
              <a:rPr lang="en-US" b="1" dirty="0">
                <a:latin typeface="Arial" panose="020B0604020202020204" pitchFamily="34" charset="0"/>
                <a:cs typeface="Arial" panose="020B0604020202020204" pitchFamily="34" charset="0"/>
              </a:rPr>
              <a:t>probabilities between these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e</a:t>
            </a:r>
            <a:r>
              <a:rPr lang="en-US" b="1" dirty="0" smtClean="0">
                <a:latin typeface="Arial" panose="020B0604020202020204" pitchFamily="34" charset="0"/>
                <a:cs typeface="Arial" panose="020B0604020202020204" pitchFamily="34" charset="0"/>
              </a:rPr>
              <a:t>mission probability distributions for </a:t>
            </a:r>
            <a:r>
              <a:rPr lang="en-US" b="1" dirty="0">
                <a:latin typeface="Arial" panose="020B0604020202020204" pitchFamily="34" charset="0"/>
                <a:cs typeface="Arial" panose="020B0604020202020204" pitchFamily="34" charset="0"/>
              </a:rPr>
              <a:t>each </a:t>
            </a:r>
            <a:r>
              <a:rPr lang="en-US" b="1" dirty="0" smtClean="0">
                <a:latin typeface="Arial" panose="020B0604020202020204" pitchFamily="34" charset="0"/>
                <a:cs typeface="Arial" panose="020B0604020202020204" pitchFamily="34" charset="0"/>
              </a:rPr>
              <a:t>state</a:t>
            </a:r>
            <a:r>
              <a:rPr lang="en-US"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Expectation</a:t>
            </a:r>
            <a:r>
              <a:rPr lang="en-US" b="1" dirty="0">
                <a:latin typeface="Arial" panose="020B0604020202020204" pitchFamily="34" charset="0"/>
                <a:cs typeface="Arial" panose="020B0604020202020204" pitchFamily="34" charset="0"/>
              </a:rPr>
              <a:t>-Maximization (EM) is used </a:t>
            </a:r>
            <a:r>
              <a:rPr lang="en-US" b="1" dirty="0" smtClean="0">
                <a:latin typeface="Arial" panose="020B0604020202020204" pitchFamily="34" charset="0"/>
                <a:cs typeface="Arial" panose="020B0604020202020204" pitchFamily="34" charset="0"/>
              </a:rPr>
              <a:t>for training.</a:t>
            </a:r>
            <a:endParaRPr lang="en-US" dirty="0"/>
          </a:p>
        </p:txBody>
      </p:sp>
      <p:pic>
        <p:nvPicPr>
          <p:cNvPr id="53250" name="Picture 2" descr="http://upload.wikimedia.org/wikipedia/commons/thumb/9/95/Finance_Markov_chain_example_state_space.svg/1000px-Finance_Markov_chain_example_state_spac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10" y="735885"/>
            <a:ext cx="2398703" cy="1777439"/>
          </a:xfrm>
          <a:prstGeom prst="rect">
            <a:avLst/>
          </a:prstGeom>
          <a:noFill/>
          <a:ln w="38100" cmpd="sng">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86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Hierarchical Dirichlet Process-Based HMM (HDP-HMM)</a:t>
            </a:r>
            <a:endParaRPr lang="en-US" dirty="0">
              <a:solidFill>
                <a:prstClr val="black"/>
              </a:solidFill>
            </a:endParaRPr>
          </a:p>
        </p:txBody>
      </p:sp>
      <p:grpSp>
        <p:nvGrpSpPr>
          <p:cNvPr id="3" name="Group 2"/>
          <p:cNvGrpSpPr/>
          <p:nvPr/>
        </p:nvGrpSpPr>
        <p:grpSpPr>
          <a:xfrm>
            <a:off x="3973513" y="686290"/>
            <a:ext cx="4954587" cy="5649464"/>
            <a:chOff x="3973513" y="686290"/>
            <a:chExt cx="4954587" cy="5649464"/>
          </a:xfrm>
        </p:grpSpPr>
        <p:pic>
          <p:nvPicPr>
            <p:cNvPr id="4" name="Picture 3" descr="Description: C:\Users\amir\Documents\My Dropbox\Projects\preliminary exam\fig3.jpg"/>
            <p:cNvPicPr/>
            <p:nvPr/>
          </p:nvPicPr>
          <p:blipFill rotWithShape="1">
            <a:blip r:embed="rId3">
              <a:extLst>
                <a:ext uri="{28A0092B-C50C-407E-A947-70E740481C1C}">
                  <a14:useLocalDpi xmlns:a14="http://schemas.microsoft.com/office/drawing/2010/main" val="0"/>
                </a:ext>
              </a:extLst>
            </a:blip>
            <a:srcRect l="4682" t="23651" r="38816" b="27607"/>
            <a:stretch/>
          </p:blipFill>
          <p:spPr bwMode="auto">
            <a:xfrm>
              <a:off x="4285932" y="1260264"/>
              <a:ext cx="3994468" cy="267906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973513" y="4212096"/>
              <a:ext cx="4954587" cy="2123658"/>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Inference </a:t>
              </a:r>
              <a:r>
                <a:rPr lang="en-US" b="1" dirty="0">
                  <a:latin typeface="Arial"/>
                  <a:cs typeface="Arial"/>
                </a:rPr>
                <a:t>algorithms are used to infer the values of the latent </a:t>
              </a:r>
              <a:r>
                <a:rPr lang="en-US" b="1" dirty="0" smtClean="0">
                  <a:latin typeface="Arial"/>
                  <a:cs typeface="Arial"/>
                </a:rPr>
                <a:t>variables (</a:t>
              </a:r>
              <a:r>
                <a:rPr lang="en-US" b="1" i="1" dirty="0" err="1" smtClean="0">
                  <a:latin typeface="Arial"/>
                  <a:cs typeface="Arial"/>
                </a:rPr>
                <a:t>z</a:t>
              </a:r>
              <a:r>
                <a:rPr lang="en-US" b="1" i="1" baseline="-25000" dirty="0" err="1" smtClean="0">
                  <a:latin typeface="Arial"/>
                  <a:cs typeface="Arial"/>
                </a:rPr>
                <a:t>t</a:t>
              </a:r>
              <a:r>
                <a:rPr lang="en-US" b="1" dirty="0" smtClean="0">
                  <a:latin typeface="Arial"/>
                  <a:cs typeface="Arial"/>
                </a:rPr>
                <a:t> </a:t>
              </a:r>
              <a:r>
                <a:rPr lang="en-US" b="1" dirty="0">
                  <a:latin typeface="Arial"/>
                  <a:cs typeface="Arial"/>
                </a:rPr>
                <a:t>and </a:t>
              </a:r>
              <a:r>
                <a:rPr lang="en-US" b="1" i="1" dirty="0" err="1" smtClean="0">
                  <a:latin typeface="Arial"/>
                  <a:cs typeface="Arial"/>
                </a:rPr>
                <a:t>s</a:t>
              </a:r>
              <a:r>
                <a:rPr lang="en-US" b="1" i="1" baseline="-25000" dirty="0" err="1" smtClean="0">
                  <a:latin typeface="Arial"/>
                  <a:cs typeface="Arial"/>
                </a:rPr>
                <a:t>t</a:t>
              </a:r>
              <a:r>
                <a:rPr lang="en-US" b="1" dirty="0" smtClean="0">
                  <a:latin typeface="Arial"/>
                  <a:cs typeface="Arial"/>
                </a:rPr>
                <a:t>). </a:t>
              </a:r>
            </a:p>
            <a:p>
              <a:pPr marL="228600" indent="-228600">
                <a:spcAft>
                  <a:spcPts val="1200"/>
                </a:spcAft>
                <a:buFont typeface="Arial" pitchFamily="34" charset="0"/>
                <a:buChar char="•"/>
              </a:pPr>
              <a:r>
                <a:rPr lang="en-US" b="1" dirty="0">
                  <a:latin typeface="Arial"/>
                  <a:cs typeface="Arial"/>
                </a:rPr>
                <a:t>A variation of the forward-backward procedure is </a:t>
              </a:r>
              <a:r>
                <a:rPr lang="en-US" b="1" dirty="0" smtClean="0">
                  <a:latin typeface="Arial"/>
                  <a:cs typeface="Arial"/>
                </a:rPr>
                <a:t>used for training.</a:t>
              </a:r>
            </a:p>
            <a:p>
              <a:pPr marL="228600" indent="-228600">
                <a:spcAft>
                  <a:spcPts val="1200"/>
                </a:spcAft>
                <a:buFont typeface="Arial" pitchFamily="34" charset="0"/>
                <a:buChar char="•"/>
              </a:pPr>
              <a:r>
                <a:rPr lang="en-US" b="1" i="1" dirty="0" err="1" smtClean="0">
                  <a:latin typeface="Arial"/>
                  <a:cs typeface="Arial"/>
                </a:rPr>
                <a:t>K</a:t>
              </a:r>
              <a:r>
                <a:rPr lang="en-US" b="1" i="1" baseline="-25000" dirty="0" err="1" smtClean="0">
                  <a:latin typeface="Arial"/>
                  <a:cs typeface="Arial"/>
                </a:rPr>
                <a:t>z</a:t>
              </a:r>
              <a:r>
                <a:rPr lang="en-US" b="1" dirty="0" smtClean="0">
                  <a:latin typeface="Arial"/>
                  <a:cs typeface="Arial"/>
                </a:rPr>
                <a:t>: Maximum number of states.</a:t>
              </a:r>
            </a:p>
            <a:p>
              <a:pPr marL="228600" indent="-228600">
                <a:spcAft>
                  <a:spcPts val="1200"/>
                </a:spcAft>
                <a:buFont typeface="Arial" pitchFamily="34" charset="0"/>
                <a:buChar char="•"/>
              </a:pPr>
              <a:r>
                <a:rPr lang="en-US" b="1" i="1" dirty="0" smtClean="0">
                  <a:latin typeface="Arial"/>
                  <a:cs typeface="Arial"/>
                </a:rPr>
                <a:t>K</a:t>
              </a:r>
              <a:r>
                <a:rPr lang="en-US" b="1" i="1" baseline="-25000" dirty="0" smtClean="0">
                  <a:latin typeface="Arial"/>
                  <a:cs typeface="Arial"/>
                </a:rPr>
                <a:t>s</a:t>
              </a:r>
              <a:r>
                <a:rPr lang="en-US" b="1" dirty="0" smtClean="0">
                  <a:latin typeface="Arial"/>
                  <a:cs typeface="Arial"/>
                </a:rPr>
                <a:t>: Max. no. of components per mixture. </a:t>
              </a:r>
            </a:p>
          </p:txBody>
        </p:sp>
        <p:sp>
          <p:nvSpPr>
            <p:cNvPr id="6" name="Rectangle 5"/>
            <p:cNvSpPr/>
            <p:nvPr/>
          </p:nvSpPr>
          <p:spPr>
            <a:xfrm>
              <a:off x="3973513" y="686290"/>
              <a:ext cx="4475028"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Graphical Model:</a:t>
              </a:r>
            </a:p>
          </p:txBody>
        </p:sp>
      </p:grpSp>
      <p:grpSp>
        <p:nvGrpSpPr>
          <p:cNvPr id="7" name="Group 6"/>
          <p:cNvGrpSpPr/>
          <p:nvPr/>
        </p:nvGrpSpPr>
        <p:grpSpPr>
          <a:xfrm>
            <a:off x="227012" y="694196"/>
            <a:ext cx="3506788" cy="5496377"/>
            <a:chOff x="227012" y="694196"/>
            <a:chExt cx="3506788" cy="5496377"/>
          </a:xfrm>
        </p:grpSpPr>
        <p:graphicFrame>
          <p:nvGraphicFramePr>
            <p:cNvPr id="8" name="Object 7"/>
            <p:cNvGraphicFramePr>
              <a:graphicFrameLocks noChangeAspect="1"/>
            </p:cNvGraphicFramePr>
            <p:nvPr>
              <p:extLst>
                <p:ext uri="{D42A27DB-BD31-4B8C-83A1-F6EECF244321}">
                  <p14:modId xmlns:p14="http://schemas.microsoft.com/office/powerpoint/2010/main" val="3873010936"/>
                </p:ext>
              </p:extLst>
            </p:nvPr>
          </p:nvGraphicFramePr>
          <p:xfrm>
            <a:off x="392113" y="1231512"/>
            <a:ext cx="3022600" cy="3954568"/>
          </p:xfrm>
          <a:graphic>
            <a:graphicData uri="http://schemas.openxmlformats.org/presentationml/2006/ole">
              <mc:AlternateContent xmlns:mc="http://schemas.openxmlformats.org/markup-compatibility/2006">
                <mc:Choice xmlns:v="urn:schemas-microsoft-com:vml" Requires="v">
                  <p:oleObj spid="_x0000_s27888" name="Equation" r:id="rId4" imgW="1524000" imgH="1993900" progId="Equation.DSMT4">
                    <p:embed/>
                  </p:oleObj>
                </mc:Choice>
                <mc:Fallback>
                  <p:oleObj name="Equation" r:id="rId4" imgW="1524000" imgH="1993900" progId="Equation.DSMT4">
                    <p:embed/>
                    <p:pic>
                      <p:nvPicPr>
                        <p:cNvPr id="0" name=""/>
                        <p:cNvPicPr/>
                        <p:nvPr/>
                      </p:nvPicPr>
                      <p:blipFill>
                        <a:blip r:embed="rId5"/>
                        <a:stretch>
                          <a:fillRect/>
                        </a:stretch>
                      </p:blipFill>
                      <p:spPr>
                        <a:xfrm>
                          <a:off x="392113" y="1231512"/>
                          <a:ext cx="3022600" cy="3954568"/>
                        </a:xfrm>
                        <a:prstGeom prst="rect">
                          <a:avLst/>
                        </a:prstGeom>
                      </p:spPr>
                    </p:pic>
                  </p:oleObj>
                </mc:Fallback>
              </mc:AlternateContent>
            </a:graphicData>
          </a:graphic>
        </p:graphicFrame>
        <p:sp>
          <p:nvSpPr>
            <p:cNvPr id="9" name="Rectangle 8"/>
            <p:cNvSpPr/>
            <p:nvPr/>
          </p:nvSpPr>
          <p:spPr>
            <a:xfrm>
              <a:off x="227012" y="694196"/>
              <a:ext cx="3506787"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Definition:</a:t>
              </a:r>
            </a:p>
          </p:txBody>
        </p:sp>
        <p:sp>
          <p:nvSpPr>
            <p:cNvPr id="10" name="Rectangle 9"/>
            <p:cNvSpPr/>
            <p:nvPr/>
          </p:nvSpPr>
          <p:spPr>
            <a:xfrm>
              <a:off x="227013" y="5359576"/>
              <a:ext cx="3506787" cy="830997"/>
            </a:xfrm>
            <a:prstGeom prst="rect">
              <a:avLst/>
            </a:prstGeom>
          </p:spPr>
          <p:txBody>
            <a:bodyPr wrap="square" lIns="0" tIns="0" rIns="0" bIns="0">
              <a:spAutoFit/>
            </a:bodyPr>
            <a:lstStyle/>
            <a:p>
              <a:pPr marL="228600" indent="-228600">
                <a:spcAft>
                  <a:spcPts val="1200"/>
                </a:spcAft>
                <a:buFont typeface="Arial" pitchFamily="34" charset="0"/>
                <a:buChar char="•"/>
              </a:pPr>
              <a:r>
                <a:rPr lang="en-US" b="1" i="1" dirty="0" err="1" smtClean="0">
                  <a:latin typeface="Arial"/>
                  <a:cs typeface="Arial"/>
                </a:rPr>
                <a:t>z</a:t>
              </a:r>
              <a:r>
                <a:rPr lang="en-US" b="1" i="1" baseline="-25000" dirty="0" err="1" smtClean="0">
                  <a:latin typeface="Arial"/>
                  <a:cs typeface="Arial"/>
                </a:rPr>
                <a:t>t</a:t>
              </a:r>
              <a:r>
                <a:rPr lang="en-US" b="1" dirty="0">
                  <a:latin typeface="Arial"/>
                  <a:cs typeface="Arial"/>
                </a:rPr>
                <a:t>, </a:t>
              </a:r>
              <a:r>
                <a:rPr lang="en-US" b="1" i="1" dirty="0" err="1">
                  <a:latin typeface="Arial"/>
                  <a:cs typeface="Arial"/>
                </a:rPr>
                <a:t>s</a:t>
              </a:r>
              <a:r>
                <a:rPr lang="en-US" b="1" i="1" baseline="-25000" dirty="0" err="1">
                  <a:latin typeface="Arial"/>
                  <a:cs typeface="Arial"/>
                </a:rPr>
                <a:t>t</a:t>
              </a:r>
              <a:r>
                <a:rPr lang="en-US" b="1" i="1" baseline="-25000" dirty="0">
                  <a:latin typeface="Arial"/>
                  <a:cs typeface="Arial"/>
                </a:rPr>
                <a:t> </a:t>
              </a:r>
              <a:r>
                <a:rPr lang="en-US" b="1" dirty="0">
                  <a:latin typeface="Arial"/>
                  <a:cs typeface="Arial"/>
                </a:rPr>
                <a:t>and </a:t>
              </a:r>
              <a:r>
                <a:rPr lang="en-US" b="1" i="1" dirty="0" err="1">
                  <a:latin typeface="Arial"/>
                  <a:cs typeface="Arial"/>
                </a:rPr>
                <a:t>x</a:t>
              </a:r>
              <a:r>
                <a:rPr lang="en-US" b="1" i="1" baseline="-25000" dirty="0" err="1">
                  <a:latin typeface="Arial"/>
                  <a:cs typeface="Arial"/>
                </a:rPr>
                <a:t>t</a:t>
              </a:r>
              <a:r>
                <a:rPr lang="en-US" b="1" dirty="0">
                  <a:latin typeface="Arial"/>
                  <a:cs typeface="Arial"/>
                </a:rPr>
                <a:t> </a:t>
              </a:r>
              <a:r>
                <a:rPr lang="en-US" b="1" dirty="0" smtClean="0">
                  <a:latin typeface="Arial"/>
                  <a:cs typeface="Arial"/>
                </a:rPr>
                <a:t>represent a state</a:t>
              </a:r>
              <a:r>
                <a:rPr lang="en-US" b="1" dirty="0">
                  <a:latin typeface="Arial"/>
                  <a:cs typeface="Arial"/>
                </a:rPr>
                <a:t>, mixture component and </a:t>
              </a:r>
              <a:r>
                <a:rPr lang="en-US" b="1" dirty="0" smtClean="0">
                  <a:latin typeface="Arial"/>
                  <a:cs typeface="Arial"/>
                </a:rPr>
                <a:t>observation respectively.</a:t>
              </a:r>
            </a:p>
          </p:txBody>
        </p:sp>
      </p:grpSp>
    </p:spTree>
    <p:extLst>
      <p:ext uri="{BB962C8B-B14F-4D97-AF65-F5344CB8AC3E}">
        <p14:creationId xmlns:p14="http://schemas.microsoft.com/office/powerpoint/2010/main" val="18122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17796</TotalTime>
  <Words>2018</Words>
  <Application>Microsoft Office PowerPoint</Application>
  <PresentationFormat>On-screen Show (4:3)</PresentationFormat>
  <Paragraphs>161</Paragraphs>
  <Slides>22</Slides>
  <Notes>0</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22</vt:i4>
      </vt:variant>
    </vt:vector>
  </HeadingPairs>
  <TitlesOfParts>
    <vt:vector size="30" baseType="lpstr">
      <vt:lpstr>2_ISIP Content Slide</vt:lpstr>
      <vt:lpstr>ISIP Title Slide</vt:lpstr>
      <vt:lpstr>Custom Design</vt:lpstr>
      <vt:lpstr>1_ISIP Title Slide</vt:lpstr>
      <vt:lpstr>3_ISIP Content Slide</vt:lpstr>
      <vt:lpstr>4_ISIP Content Slide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amir</cp:lastModifiedBy>
  <cp:revision>388</cp:revision>
  <dcterms:created xsi:type="dcterms:W3CDTF">2012-05-05T20:20:58Z</dcterms:created>
  <dcterms:modified xsi:type="dcterms:W3CDTF">2014-03-18T02:33:14Z</dcterms:modified>
</cp:coreProperties>
</file>