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22"/>
  </p:notesMasterIdLst>
  <p:handoutMasterIdLst>
    <p:handoutMasterId r:id="rId23"/>
  </p:handoutMasterIdLst>
  <p:sldIdLst>
    <p:sldId id="298" r:id="rId7"/>
    <p:sldId id="325" r:id="rId8"/>
    <p:sldId id="323" r:id="rId9"/>
    <p:sldId id="324" r:id="rId10"/>
    <p:sldId id="332" r:id="rId11"/>
    <p:sldId id="336" r:id="rId12"/>
    <p:sldId id="326" r:id="rId13"/>
    <p:sldId id="327" r:id="rId14"/>
    <p:sldId id="338" r:id="rId15"/>
    <p:sldId id="339" r:id="rId16"/>
    <p:sldId id="340" r:id="rId17"/>
    <p:sldId id="337" r:id="rId18"/>
    <p:sldId id="341" r:id="rId19"/>
    <p:sldId id="342" r:id="rId20"/>
    <p:sldId id="31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5606">
          <p15:clr>
            <a:srgbClr val="A4A3A4"/>
          </p15:clr>
        </p15:guide>
        <p15:guide id="3" pos="5731">
          <p15:clr>
            <a:srgbClr val="A4A3A4"/>
          </p15:clr>
        </p15:guide>
        <p15:guide id="4" orient="horz" pos="2415">
          <p15:clr>
            <a:srgbClr val="A4A3A4"/>
          </p15:clr>
        </p15:guide>
        <p15:guide id="5" orient="horz" pos="311">
          <p15:clr>
            <a:srgbClr val="A4A3A4"/>
          </p15:clr>
        </p15:guide>
        <p15:guide id="6" orient="horz" pos="2822">
          <p15:clr>
            <a:srgbClr val="A4A3A4"/>
          </p15:clr>
        </p15:guide>
        <p15:guide id="7" pos="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0" autoAdjust="0"/>
    <p:restoredTop sz="85196" autoAdjust="0"/>
  </p:normalViewPr>
  <p:slideViewPr>
    <p:cSldViewPr snapToGrid="0" snapToObjects="1" showGuides="1">
      <p:cViewPr varScale="1">
        <p:scale>
          <a:sx n="78" d="100"/>
          <a:sy n="78" d="100"/>
        </p:scale>
        <p:origin x="2148" y="102"/>
      </p:cViewPr>
      <p:guideLst>
        <p:guide orient="horz" pos="4298"/>
        <p:guide pos="5606"/>
        <p:guide pos="5731"/>
        <p:guide orient="horz" pos="2415"/>
        <p:guide orient="horz" pos="311"/>
        <p:guide orient="horz" pos="2822"/>
        <p:guide pos="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12/9/2015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a:t>
            </a:fld>
            <a:endParaRPr lang="en-US" dirty="0"/>
          </a:p>
        </p:txBody>
      </p:sp>
    </p:spTree>
    <p:extLst>
      <p:ext uri="{BB962C8B-B14F-4D97-AF65-F5344CB8AC3E}">
        <p14:creationId xmlns:p14="http://schemas.microsoft.com/office/powerpoint/2010/main" val="399377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extLst>
      <p:ext uri="{BB962C8B-B14F-4D97-AF65-F5344CB8AC3E}">
        <p14:creationId xmlns:p14="http://schemas.microsoft.com/office/powerpoint/2010/main" val="140475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extLst>
      <p:ext uri="{BB962C8B-B14F-4D97-AF65-F5344CB8AC3E}">
        <p14:creationId xmlns:p14="http://schemas.microsoft.com/office/powerpoint/2010/main" val="958600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12</a:t>
            </a:fld>
            <a:endParaRPr lang="en-US" dirty="0"/>
          </a:p>
        </p:txBody>
      </p:sp>
    </p:spTree>
    <p:extLst>
      <p:ext uri="{BB962C8B-B14F-4D97-AF65-F5344CB8AC3E}">
        <p14:creationId xmlns:p14="http://schemas.microsoft.com/office/powerpoint/2010/main" val="41747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dirty="0" smtClean="0"/>
          </a:p>
        </p:txBody>
      </p:sp>
    </p:spTree>
    <p:extLst>
      <p:ext uri="{BB962C8B-B14F-4D97-AF65-F5344CB8AC3E}">
        <p14:creationId xmlns:p14="http://schemas.microsoft.com/office/powerpoint/2010/main" val="57866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a:t>
            </a:fld>
            <a:endParaRPr lang="en-US" dirty="0"/>
          </a:p>
        </p:txBody>
      </p:sp>
    </p:spTree>
    <p:extLst>
      <p:ext uri="{BB962C8B-B14F-4D97-AF65-F5344CB8AC3E}">
        <p14:creationId xmlns:p14="http://schemas.microsoft.com/office/powerpoint/2010/main" val="156546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137581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4</a:t>
            </a:fld>
            <a:endParaRPr lang="en-US" dirty="0"/>
          </a:p>
        </p:txBody>
      </p:sp>
    </p:spTree>
    <p:extLst>
      <p:ext uri="{BB962C8B-B14F-4D97-AF65-F5344CB8AC3E}">
        <p14:creationId xmlns:p14="http://schemas.microsoft.com/office/powerpoint/2010/main" val="346458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panose="02040503050406030204" pitchFamily="18" charset="0"/>
                    <a:ea typeface="+mn-ea"/>
                    <a:cs typeface="+mn-cs"/>
                  </a:rPr>
                  <a:t>𝑑</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a:t>
                </a:r>
                <a:r>
                  <a:rPr lang="en-US" sz="1200" kern="1200" dirty="0">
                    <a:solidFill>
                      <a:schemeClr val="tx1"/>
                    </a:solidFill>
                    <a:effectLst/>
                    <a:latin typeface="+mn-lt"/>
                    <a:ea typeface="+mn-ea"/>
                    <a:cs typeface="+mn-cs"/>
                  </a:rPr>
                  <a:t> is a delta coefficient, from frame </a:t>
                </a:r>
                <a:r>
                  <a:rPr lang="en-US" sz="1200" i="0" kern="1200">
                    <a:solidFill>
                      <a:schemeClr val="tx1"/>
                    </a:solidFill>
                    <a:effectLst/>
                    <a:latin typeface="Cambria Math" panose="02040503050406030204" pitchFamily="18" charset="0"/>
                    <a:ea typeface="+mn-ea"/>
                    <a:cs typeface="+mn-cs"/>
                  </a:rPr>
                  <a:t>𝑡</a:t>
                </a:r>
                <a:r>
                  <a:rPr lang="en-US" sz="1200" kern="1200" dirty="0">
                    <a:solidFill>
                      <a:schemeClr val="tx1"/>
                    </a:solidFill>
                    <a:effectLst/>
                    <a:latin typeface="+mn-lt"/>
                    <a:ea typeface="+mn-ea"/>
                    <a:cs typeface="+mn-cs"/>
                  </a:rPr>
                  <a:t> computed in terms of the static coefficients </a:t>
                </a:r>
                <a:r>
                  <a:rPr lang="en-US" sz="1200" i="0" kern="1200">
                    <a:solidFill>
                      <a:schemeClr val="tx1"/>
                    </a:solidFill>
                    <a:effectLst/>
                    <a:latin typeface="Cambria Math" panose="02040503050406030204" pitchFamily="18" charset="0"/>
                    <a:ea typeface="+mn-ea"/>
                    <a:cs typeface="+mn-cs"/>
                  </a:rPr>
                  <a:t>𝑐</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𝑡+𝑛</a:t>
                </a:r>
                <a:r>
                  <a:rPr lang="en-US" sz="1200" i="0" u="sng" kern="1200">
                    <a:solidFill>
                      <a:schemeClr val="tx1"/>
                    </a:solidFill>
                    <a:effectLst/>
                    <a:latin typeface="Cambria Math" panose="02040503050406030204" pitchFamily="18" charset="0"/>
                    <a:ea typeface="+mn-ea"/>
                    <a:cs typeface="+mn-cs"/>
                  </a:rPr>
                  <a:t>)</a:t>
                </a:r>
                <a:r>
                  <a:rPr lang="en-US" sz="1200" kern="1200" dirty="0">
                    <a:solidFill>
                      <a:schemeClr val="tx1"/>
                    </a:solidFill>
                    <a:effectLst/>
                    <a:latin typeface="+mn-lt"/>
                    <a:ea typeface="+mn-ea"/>
                    <a:cs typeface="+mn-cs"/>
                  </a:rPr>
                  <a:t> to</a:t>
                </a:r>
                <a:r>
                  <a:rPr lang="en-US" sz="1200" i="0" kern="1200">
                    <a:solidFill>
                      <a:schemeClr val="tx1"/>
                    </a:solidFill>
                    <a:effectLst/>
                    <a:latin typeface="Cambria Math" panose="02040503050406030204" pitchFamily="18" charset="0"/>
                    <a:ea typeface="+mn-ea"/>
                    <a:cs typeface="+mn-cs"/>
                  </a:rPr>
                  <a:t> 𝑐</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𝑡−𝑛</a:t>
                </a:r>
                <a:r>
                  <a:rPr lang="en-US" sz="1200" i="0" u="sng" kern="1200">
                    <a:solidFill>
                      <a:schemeClr val="tx1"/>
                    </a:solidFill>
                    <a:effectLst/>
                    <a:latin typeface="Cambria Math" panose="02040503050406030204" pitchFamily="18" charset="0"/>
                    <a:ea typeface="+mn-ea"/>
                    <a:cs typeface="+mn-cs"/>
                  </a:rPr>
                  <a:t>)</a:t>
                </a:r>
                <a:r>
                  <a:rPr lang="en-US" sz="1200" kern="1200" dirty="0">
                    <a:solidFill>
                      <a:schemeClr val="tx1"/>
                    </a:solidFill>
                    <a:effectLst/>
                    <a:latin typeface="+mn-lt"/>
                    <a:ea typeface="+mn-ea"/>
                    <a:cs typeface="+mn-cs"/>
                  </a:rPr>
                  <a:t>. A typical value for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is </a:t>
                </a:r>
                <a:r>
                  <a:rPr lang="en-US" sz="1200" i="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(corresponding to </a:t>
                </a:r>
                <a:r>
                  <a:rPr lang="en-US" sz="1200" i="1" kern="1200" dirty="0">
                    <a:solidFill>
                      <a:schemeClr val="tx1"/>
                    </a:solidFill>
                    <a:effectLst/>
                    <a:latin typeface="+mn-lt"/>
                    <a:ea typeface="+mn-ea"/>
                    <a:cs typeface="+mn-cs"/>
                  </a:rPr>
                  <a:t>0.9</a:t>
                </a:r>
                <a:r>
                  <a:rPr lang="en-US" sz="1200" kern="1200" dirty="0">
                    <a:solidFill>
                      <a:schemeClr val="tx1"/>
                    </a:solidFill>
                    <a:effectLst/>
                    <a:latin typeface="+mn-lt"/>
                    <a:ea typeface="+mn-ea"/>
                    <a:cs typeface="+mn-cs"/>
                  </a:rPr>
                  <a:t> secs) for the first derivative in EEG processing, and </a:t>
                </a:r>
                <a:r>
                  <a:rPr lang="en-US" sz="1200" i="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for the second derivative. These features, which are often called deltas because they measure the change in the features over times, are one of the most well-known features in speech recognition [8]. We typically use this approach to compute the derivatives of the features and then apply this approach again to those derivatives to obtain an estimate of the second derivatives of the features, generating what are often called delta-deltas. This triples the size of the feature vector (adding deltas and delta-deltas), but is well-known to deliver improved performance. This approach has not been extensively evaluated in EEG processing.</a:t>
                </a:r>
              </a:p>
              <a:p>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354859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12061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7</a:t>
            </a:fld>
            <a:endParaRPr lang="en-US" dirty="0"/>
          </a:p>
        </p:txBody>
      </p:sp>
    </p:spTree>
    <p:extLst>
      <p:ext uri="{BB962C8B-B14F-4D97-AF65-F5344CB8AC3E}">
        <p14:creationId xmlns:p14="http://schemas.microsoft.com/office/powerpoint/2010/main" val="348335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8</a:t>
            </a:fld>
            <a:endParaRPr lang="en-US" dirty="0"/>
          </a:p>
        </p:txBody>
      </p:sp>
    </p:spTree>
    <p:extLst>
      <p:ext uri="{BB962C8B-B14F-4D97-AF65-F5344CB8AC3E}">
        <p14:creationId xmlns:p14="http://schemas.microsoft.com/office/powerpoint/2010/main" val="201816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9</a:t>
            </a:fld>
            <a:endParaRPr lang="en-US" dirty="0"/>
          </a:p>
        </p:txBody>
      </p:sp>
    </p:spTree>
    <p:extLst>
      <p:ext uri="{BB962C8B-B14F-4D97-AF65-F5344CB8AC3E}">
        <p14:creationId xmlns:p14="http://schemas.microsoft.com/office/powerpoint/2010/main" val="380112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77551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M. Golmohammadi: Improved EEG Event Classification Using Differential Energy</a:t>
            </a:r>
            <a:r>
              <a:rPr lang="en-US" sz="1000" b="1" dirty="0" smtClean="0">
                <a:solidFill>
                  <a:srgbClr val="1F497D">
                    <a:lumMod val="50000"/>
                  </a:srgbClr>
                </a:solidFill>
                <a:latin typeface="Calibri"/>
              </a:rPr>
              <a:t>	December 12, 2015</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3"/>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2.tmp"/><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7114" y="2075299"/>
            <a:ext cx="6009559" cy="1077218"/>
          </a:xfrm>
          <a:prstGeom prst="rect">
            <a:avLst/>
          </a:prstGeom>
          <a:noFill/>
        </p:spPr>
        <p:txBody>
          <a:bodyPr wrap="square" rtlCol="0">
            <a:spAutoFit/>
          </a:bodyPr>
          <a:lstStyle/>
          <a:p>
            <a:pPr algn="r"/>
            <a:r>
              <a:rPr lang="en-US" sz="3200" b="1" dirty="0"/>
              <a:t>Improved EEG Event Classification Using Differential Energy</a:t>
            </a:r>
            <a:endParaRPr lang="en-US" sz="3200" b="1" dirty="0">
              <a:latin typeface="Arial"/>
              <a:cs typeface="Arial"/>
            </a:endParaRP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AutoNum type="alphaUcPeriod"/>
            </a:pPr>
            <a:r>
              <a:rPr lang="en-US" sz="1800" b="1" dirty="0" err="1" smtClean="0">
                <a:latin typeface="Arial"/>
                <a:cs typeface="Arial"/>
              </a:rPr>
              <a:t>Harati</a:t>
            </a:r>
            <a:r>
              <a:rPr lang="en-US" sz="1800" b="1" dirty="0">
                <a:latin typeface="Arial"/>
                <a:cs typeface="Arial"/>
              </a:rPr>
              <a:t>, </a:t>
            </a:r>
            <a:r>
              <a:rPr lang="en-US" sz="1800" b="1" dirty="0">
                <a:solidFill>
                  <a:srgbClr val="C0504D"/>
                </a:solidFill>
                <a:latin typeface="Arial"/>
                <a:cs typeface="Arial"/>
              </a:rPr>
              <a:t>M. Golmohammadi</a:t>
            </a:r>
            <a:r>
              <a:rPr lang="en-US" sz="1800" b="1" dirty="0">
                <a:latin typeface="Arial"/>
                <a:cs typeface="Arial"/>
              </a:rPr>
              <a:t>, </a:t>
            </a:r>
            <a:endParaRPr lang="en-US" sz="1800" b="1" dirty="0" smtClean="0">
              <a:latin typeface="Arial"/>
              <a:cs typeface="Arial"/>
            </a:endParaRPr>
          </a:p>
          <a:p>
            <a:pPr marL="0" indent="0">
              <a:spcBef>
                <a:spcPts val="0"/>
              </a:spcBef>
              <a:buNone/>
            </a:pPr>
            <a:r>
              <a:rPr lang="en-US" sz="1800" b="1" dirty="0" smtClean="0">
                <a:latin typeface="Arial"/>
                <a:cs typeface="Arial"/>
              </a:rPr>
              <a:t>S</a:t>
            </a:r>
            <a:r>
              <a:rPr lang="en-US" sz="1800" b="1" dirty="0">
                <a:latin typeface="Arial"/>
                <a:cs typeface="Arial"/>
              </a:rPr>
              <a:t>. Lopez, </a:t>
            </a:r>
            <a:r>
              <a:rPr lang="en-US" sz="1800" b="1" dirty="0" smtClean="0">
                <a:latin typeface="Arial"/>
                <a:cs typeface="Arial"/>
              </a:rPr>
              <a:t>I</a:t>
            </a:r>
            <a:r>
              <a:rPr lang="en-US" sz="1800" b="1" dirty="0">
                <a:latin typeface="Arial"/>
                <a:cs typeface="Arial"/>
              </a:rPr>
              <a:t>. Obeid and J. </a:t>
            </a:r>
            <a:r>
              <a:rPr lang="en-US" sz="1800" b="1" dirty="0" err="1">
                <a:latin typeface="Arial"/>
                <a:cs typeface="Arial"/>
              </a:rPr>
              <a:t>Picone</a:t>
            </a:r>
            <a:endParaRPr lang="en-US" sz="1800" b="1" dirty="0">
              <a:latin typeface="Arial"/>
              <a:cs typeface="Arial"/>
            </a:endParaRPr>
          </a:p>
          <a:p>
            <a:pPr marL="0" indent="0">
              <a:spcBef>
                <a:spcPts val="0"/>
              </a:spcBef>
              <a:buNone/>
            </a:pPr>
            <a:r>
              <a:rPr lang="en-US" sz="1800" b="1" dirty="0" smtClean="0">
                <a:latin typeface="Arial"/>
                <a:cs typeface="Arial"/>
              </a:rPr>
              <a:t>Neural </a:t>
            </a:r>
            <a:r>
              <a:rPr lang="en-US" sz="1800" b="1" dirty="0">
                <a:latin typeface="Arial"/>
                <a:cs typeface="Arial"/>
              </a:rPr>
              <a:t>Engineering Data Consortium</a:t>
            </a:r>
          </a:p>
          <a:p>
            <a:pPr marL="0" indent="0">
              <a:spcBef>
                <a:spcPts val="0"/>
              </a:spcBef>
              <a:spcAft>
                <a:spcPts val="1200"/>
              </a:spcAft>
              <a:buNone/>
            </a:pPr>
            <a:r>
              <a:rPr lang="en-US" sz="1800" b="1" dirty="0">
                <a:latin typeface="Arial"/>
                <a:cs typeface="Arial"/>
              </a:rPr>
              <a:t>Temple </a:t>
            </a:r>
            <a:r>
              <a:rPr lang="en-US" sz="1800" b="1" dirty="0" smtClean="0">
                <a:latin typeface="Arial"/>
                <a:cs typeface="Arial"/>
              </a:rPr>
              <a:t>University</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2"/>
          <a:stretch>
            <a:fillRect/>
          </a:stretch>
        </p:blipFill>
        <p:spPr>
          <a:xfrm>
            <a:off x="6062173" y="4807512"/>
            <a:ext cx="2984500" cy="1993397"/>
          </a:xfrm>
          <a:prstGeom prst="rect">
            <a:avLst/>
          </a:prstGeom>
        </p:spPr>
      </p:pic>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433296" y="1657794"/>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269399" y="206375"/>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807574" y="2517968"/>
            <a:ext cx="1236237" cy="1574859"/>
          </a:xfrm>
          <a:prstGeom prst="rect">
            <a:avLst/>
          </a:prstGeom>
          <a:ln w="25400">
            <a:solidFill>
              <a:srgbClr val="CD1E2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Differential Features</a:t>
            </a:r>
            <a:endParaRPr lang="en-US" dirty="0">
              <a:solidFill>
                <a:prstClr val="black"/>
              </a:solidFill>
            </a:endParaRPr>
          </a:p>
        </p:txBody>
      </p:sp>
      <p:sp>
        <p:nvSpPr>
          <p:cNvPr id="3" name="Rectangle 2"/>
          <p:cNvSpPr/>
          <p:nvPr/>
        </p:nvSpPr>
        <p:spPr>
          <a:xfrm>
            <a:off x="211873" y="722390"/>
            <a:ext cx="8664498" cy="2031325"/>
          </a:xfrm>
          <a:prstGeom prst="rect">
            <a:avLst/>
          </a:prstGeom>
        </p:spPr>
        <p:txBody>
          <a:bodyPr wrap="square">
            <a:spAutoFit/>
          </a:bodyPr>
          <a:lstStyle/>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On the base cepstral feature vector, </a:t>
            </a:r>
            <a:r>
              <a:rPr lang="en-US" b="1" dirty="0" smtClean="0">
                <a:solidFill>
                  <a:srgbClr val="000000"/>
                </a:solidFill>
                <a:latin typeface="Arial" charset="0"/>
                <a:ea typeface="ＭＳ Ｐゴシック" charset="0"/>
                <a:cs typeface="Arial" charset="0"/>
              </a:rPr>
              <a:t>derivatives </a:t>
            </a:r>
            <a:r>
              <a:rPr lang="en-US" b="1" dirty="0">
                <a:solidFill>
                  <a:srgbClr val="000000"/>
                </a:solidFill>
                <a:latin typeface="Arial" charset="0"/>
                <a:ea typeface="ＭＳ Ｐゴシック" charset="0"/>
                <a:cs typeface="Arial" charset="0"/>
              </a:rPr>
              <a:t>reduce the error rate on the 6-way task by 4% absolute (systems no. 1, 6 and 11). However, the </a:t>
            </a:r>
            <a:r>
              <a:rPr lang="en-US" b="1" dirty="0" smtClean="0">
                <a:solidFill>
                  <a:srgbClr val="000000"/>
                </a:solidFill>
                <a:latin typeface="Arial" charset="0"/>
                <a:ea typeface="ＭＳ Ｐゴシック" charset="0"/>
                <a:cs typeface="Arial" charset="0"/>
              </a:rPr>
              <a:t>improvement </a:t>
            </a:r>
            <a:r>
              <a:rPr lang="en-US" b="1" dirty="0">
                <a:solidFill>
                  <a:srgbClr val="000000"/>
                </a:solidFill>
                <a:latin typeface="Arial" charset="0"/>
                <a:ea typeface="ＭＳ Ｐゴシック" charset="0"/>
                <a:cs typeface="Arial" charset="0"/>
              </a:rPr>
              <a:t>for a system using differential energy is much less pronounced (systems no. 5, 10 and 15</a:t>
            </a:r>
            <a:r>
              <a:rPr lang="en-US" b="1" dirty="0" smtClean="0">
                <a:solidFill>
                  <a:srgbClr val="000000"/>
                </a:solidFill>
                <a:latin typeface="Arial" charset="0"/>
                <a:ea typeface="ＭＳ Ｐゴシック" charset="0"/>
                <a:cs typeface="Arial" charset="0"/>
              </a:rPr>
              <a:t>).</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Therefore</a:t>
            </a:r>
            <a:r>
              <a:rPr lang="en-US" b="1" dirty="0">
                <a:solidFill>
                  <a:srgbClr val="000000"/>
                </a:solidFill>
                <a:latin typeface="Arial" charset="0"/>
                <a:ea typeface="ＭＳ Ｐゴシック" charset="0"/>
                <a:cs typeface="Arial" charset="0"/>
              </a:rPr>
              <a:t>, we evaluated a system that eliminates the second derivative for differential energy. This system is labeled no. 16</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167" y="3018905"/>
            <a:ext cx="4942881" cy="3374266"/>
          </a:xfrm>
          <a:prstGeom prst="rect">
            <a:avLst/>
          </a:prstGeom>
        </p:spPr>
      </p:pic>
    </p:spTree>
    <p:extLst>
      <p:ext uri="{BB962C8B-B14F-4D97-AF65-F5344CB8AC3E}">
        <p14:creationId xmlns:p14="http://schemas.microsoft.com/office/powerpoint/2010/main" val="845698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DET Curves</a:t>
            </a:r>
            <a:endParaRPr lang="en-US" dirty="0">
              <a:solidFill>
                <a:prstClr val="black"/>
              </a:solidFill>
            </a:endParaRPr>
          </a:p>
        </p:txBody>
      </p:sp>
      <p:sp>
        <p:nvSpPr>
          <p:cNvPr id="3" name="Rectangle 2"/>
          <p:cNvSpPr/>
          <p:nvPr/>
        </p:nvSpPr>
        <p:spPr>
          <a:xfrm>
            <a:off x="211873" y="722390"/>
            <a:ext cx="8664498" cy="2031325"/>
          </a:xfrm>
          <a:prstGeom prst="rect">
            <a:avLst/>
          </a:prstGeom>
        </p:spPr>
        <p:txBody>
          <a:bodyPr wrap="square">
            <a:spAutoFit/>
          </a:bodyPr>
          <a:lstStyle/>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DET curves for systems nos. 1, 5, 10, and 15 are shown </a:t>
            </a:r>
            <a:r>
              <a:rPr lang="en-US" b="1" dirty="0" smtClean="0">
                <a:solidFill>
                  <a:srgbClr val="000000"/>
                </a:solidFill>
                <a:latin typeface="Arial" charset="0"/>
                <a:ea typeface="ＭＳ Ｐゴシック" charset="0"/>
                <a:cs typeface="Arial" charset="0"/>
              </a:rPr>
              <a:t>at below</a:t>
            </a: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The addition of first derivatives provides a measurable </a:t>
            </a:r>
            <a:r>
              <a:rPr lang="en-US" b="1" dirty="0" smtClean="0">
                <a:solidFill>
                  <a:srgbClr val="000000"/>
                </a:solidFill>
                <a:latin typeface="Arial" charset="0"/>
                <a:ea typeface="ＭＳ Ｐゴシック" charset="0"/>
                <a:cs typeface="Arial" charset="0"/>
              </a:rPr>
              <a:t>improvement </a:t>
            </a:r>
            <a:r>
              <a:rPr lang="en-US" b="1" dirty="0">
                <a:solidFill>
                  <a:srgbClr val="000000"/>
                </a:solidFill>
                <a:latin typeface="Arial" charset="0"/>
                <a:ea typeface="ＭＳ Ｐゴシック" charset="0"/>
                <a:cs typeface="Arial" charset="0"/>
              </a:rPr>
              <a:t>in performance while second derivatives are less beneficial. </a:t>
            </a: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Differential energy provides a substantial improvement over the base cepstral features.</a:t>
            </a:r>
          </a:p>
        </p:txBody>
      </p:sp>
      <p:pic>
        <p:nvPicPr>
          <p:cNvPr id="5" name="Picture 4"/>
          <p:cNvPicPr/>
          <p:nvPr/>
        </p:nvPicPr>
        <p:blipFill rotWithShape="1">
          <a:blip r:embed="rId3">
            <a:extLst>
              <a:ext uri="{28A0092B-C50C-407E-A947-70E740481C1C}">
                <a14:useLocalDpi xmlns:a14="http://schemas.microsoft.com/office/drawing/2010/main" val="0"/>
              </a:ext>
            </a:extLst>
          </a:blip>
          <a:srcRect t="5833"/>
          <a:stretch/>
        </p:blipFill>
        <p:spPr bwMode="auto">
          <a:xfrm>
            <a:off x="2111437" y="3018905"/>
            <a:ext cx="4521011" cy="35387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283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Differential Energy on Deep Learning and Language Model</a:t>
            </a:r>
            <a:endParaRPr lang="en-US" dirty="0">
              <a:solidFill>
                <a:prstClr val="black"/>
              </a:solidFill>
            </a:endParaRPr>
          </a:p>
        </p:txBody>
      </p:sp>
      <p:sp>
        <p:nvSpPr>
          <p:cNvPr id="3" name="Rectangle 2"/>
          <p:cNvSpPr/>
          <p:nvPr/>
        </p:nvSpPr>
        <p:spPr>
          <a:xfrm>
            <a:off x="887786" y="731576"/>
            <a:ext cx="3665183" cy="2308324"/>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System no. 15:</a:t>
            </a: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7 </a:t>
            </a:r>
            <a:r>
              <a:rPr lang="en-US" b="1" dirty="0">
                <a:solidFill>
                  <a:srgbClr val="000000"/>
                </a:solidFill>
                <a:latin typeface="Arial" charset="0"/>
                <a:ea typeface="ＭＳ Ｐゴシック" charset="0"/>
                <a:cs typeface="Arial" charset="0"/>
              </a:rPr>
              <a:t>cepstral coefficients</a:t>
            </a: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f_energy</a:t>
            </a:r>
            <a:endParaRPr lang="en-US" b="1" dirty="0">
              <a:solidFill>
                <a:srgbClr val="000000"/>
              </a:solidFill>
              <a:latin typeface="Arial" charset="0"/>
              <a:ea typeface="ＭＳ Ｐゴシック" charset="0"/>
              <a:cs typeface="Arial" charset="0"/>
            </a:endParaRP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d_energy</a:t>
            </a:r>
            <a:endParaRPr lang="en-US" b="1" dirty="0">
              <a:solidFill>
                <a:srgbClr val="000000"/>
              </a:solidFill>
              <a:latin typeface="Arial" charset="0"/>
              <a:ea typeface="ＭＳ Ｐゴシック" charset="0"/>
              <a:cs typeface="Arial" charset="0"/>
            </a:endParaRP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deltas </a:t>
            </a:r>
            <a:r>
              <a:rPr lang="en-US" b="1" dirty="0">
                <a:solidFill>
                  <a:srgbClr val="000000"/>
                </a:solidFill>
                <a:latin typeface="Arial" charset="0"/>
                <a:ea typeface="ＭＳ Ｐゴシック" charset="0"/>
                <a:cs typeface="Arial" charset="0"/>
              </a:rPr>
              <a:t>for </a:t>
            </a:r>
            <a:r>
              <a:rPr lang="en-US" b="1" dirty="0" smtClean="0">
                <a:solidFill>
                  <a:srgbClr val="000000"/>
                </a:solidFill>
                <a:latin typeface="Arial" charset="0"/>
                <a:ea typeface="ＭＳ Ｐゴシック" charset="0"/>
                <a:cs typeface="Arial" charset="0"/>
              </a:rPr>
              <a:t>all</a:t>
            </a: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delta-deltas</a:t>
            </a:r>
            <a:r>
              <a:rPr lang="en-US" b="1" dirty="0">
                <a:solidFill>
                  <a:srgbClr val="000000"/>
                </a:solidFill>
                <a:latin typeface="Arial" charset="0"/>
                <a:ea typeface="ＭＳ Ｐゴシック" charset="0"/>
                <a:cs typeface="Arial" charset="0"/>
              </a:rPr>
              <a:t> for </a:t>
            </a:r>
            <a:r>
              <a:rPr lang="en-US" b="1" dirty="0" smtClean="0">
                <a:solidFill>
                  <a:srgbClr val="000000"/>
                </a:solidFill>
                <a:latin typeface="Arial" charset="0"/>
                <a:ea typeface="ＭＳ Ｐゴシック" charset="0"/>
                <a:cs typeface="Arial" charset="0"/>
              </a:rPr>
              <a:t>all</a:t>
            </a: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 Totally 27 </a:t>
            </a:r>
            <a:r>
              <a:rPr lang="en-US" b="1" dirty="0">
                <a:solidFill>
                  <a:srgbClr val="000000"/>
                </a:solidFill>
                <a:latin typeface="Arial" charset="0"/>
                <a:ea typeface="ＭＳ Ｐゴシック" charset="0"/>
                <a:cs typeface="Arial" charset="0"/>
              </a:rPr>
              <a:t>features</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25" y="2933036"/>
            <a:ext cx="7322783" cy="3583587"/>
          </a:xfrm>
          <a:prstGeom prst="rect">
            <a:avLst/>
          </a:prstGeom>
        </p:spPr>
      </p:pic>
      <p:sp>
        <p:nvSpPr>
          <p:cNvPr id="7" name="Rectangle 6"/>
          <p:cNvSpPr/>
          <p:nvPr/>
        </p:nvSpPr>
        <p:spPr>
          <a:xfrm>
            <a:off x="4850930" y="737700"/>
            <a:ext cx="3665183" cy="2585323"/>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System no. 16:</a:t>
            </a: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7 </a:t>
            </a:r>
            <a:r>
              <a:rPr lang="en-US" b="1" dirty="0">
                <a:solidFill>
                  <a:srgbClr val="000000"/>
                </a:solidFill>
                <a:latin typeface="Arial" charset="0"/>
                <a:ea typeface="ＭＳ Ｐゴシック" charset="0"/>
                <a:cs typeface="Arial" charset="0"/>
              </a:rPr>
              <a:t>cepstral coefficients</a:t>
            </a: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f_energy</a:t>
            </a:r>
            <a:endParaRPr lang="en-US" b="1" dirty="0">
              <a:solidFill>
                <a:srgbClr val="000000"/>
              </a:solidFill>
              <a:latin typeface="Arial" charset="0"/>
              <a:ea typeface="ＭＳ Ｐゴシック" charset="0"/>
              <a:cs typeface="Arial" charset="0"/>
            </a:endParaRP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d_energy</a:t>
            </a:r>
            <a:endParaRPr lang="en-US" b="1" dirty="0">
              <a:solidFill>
                <a:srgbClr val="000000"/>
              </a:solidFill>
              <a:latin typeface="Arial" charset="0"/>
              <a:ea typeface="ＭＳ Ｐゴシック" charset="0"/>
              <a:cs typeface="Arial" charset="0"/>
            </a:endParaRP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deltas </a:t>
            </a:r>
            <a:r>
              <a:rPr lang="en-US" b="1" dirty="0">
                <a:solidFill>
                  <a:srgbClr val="000000"/>
                </a:solidFill>
                <a:latin typeface="Arial" charset="0"/>
                <a:ea typeface="ＭＳ Ｐゴシック" charset="0"/>
                <a:cs typeface="Arial" charset="0"/>
              </a:rPr>
              <a:t>for </a:t>
            </a:r>
            <a:r>
              <a:rPr lang="en-US" b="1" dirty="0" smtClean="0">
                <a:solidFill>
                  <a:srgbClr val="000000"/>
                </a:solidFill>
                <a:latin typeface="Arial" charset="0"/>
                <a:ea typeface="ＭＳ Ｐゴシック" charset="0"/>
                <a:cs typeface="Arial" charset="0"/>
              </a:rPr>
              <a:t>all</a:t>
            </a: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8 delta-deltas </a:t>
            </a:r>
            <a:r>
              <a:rPr lang="en-US" b="1" dirty="0">
                <a:solidFill>
                  <a:srgbClr val="000000"/>
                </a:solidFill>
                <a:latin typeface="Arial" charset="0"/>
                <a:ea typeface="ＭＳ Ｐゴシック" charset="0"/>
                <a:cs typeface="Arial" charset="0"/>
              </a:rPr>
              <a:t>just </a:t>
            </a:r>
            <a:r>
              <a:rPr lang="en-US" b="1" dirty="0" smtClean="0">
                <a:solidFill>
                  <a:srgbClr val="000000"/>
                </a:solidFill>
                <a:latin typeface="Arial" charset="0"/>
                <a:ea typeface="ＭＳ Ｐゴシック" charset="0"/>
                <a:cs typeface="Arial" charset="0"/>
              </a:rPr>
              <a:t>for</a:t>
            </a:r>
          </a:p>
          <a:p>
            <a:pPr lvl="1"/>
            <a:r>
              <a:rPr lang="en-US" b="1" dirty="0" smtClean="0">
                <a:solidFill>
                  <a:srgbClr val="000000"/>
                </a:solidFill>
                <a:latin typeface="Arial" charset="0"/>
                <a:ea typeface="ＭＳ Ｐゴシック" charset="0"/>
                <a:cs typeface="Arial" charset="0"/>
              </a:rPr>
              <a:t>    </a:t>
            </a:r>
            <a:r>
              <a:rPr lang="en-US" b="1" dirty="0">
                <a:solidFill>
                  <a:srgbClr val="000000"/>
                </a:solidFill>
                <a:latin typeface="Arial" charset="0"/>
                <a:ea typeface="ＭＳ Ｐゴシック" charset="0"/>
                <a:cs typeface="Arial" charset="0"/>
              </a:rPr>
              <a:t>cepstral + </a:t>
            </a:r>
            <a:r>
              <a:rPr lang="en-US" b="1" dirty="0" err="1" smtClean="0">
                <a:solidFill>
                  <a:srgbClr val="000000"/>
                </a:solidFill>
                <a:latin typeface="Arial" charset="0"/>
                <a:ea typeface="ＭＳ Ｐゴシック" charset="0"/>
                <a:cs typeface="Arial" charset="0"/>
              </a:rPr>
              <a:t>f_energy</a:t>
            </a: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 Totally 26 </a:t>
            </a:r>
            <a:r>
              <a:rPr lang="en-US" b="1" dirty="0">
                <a:solidFill>
                  <a:srgbClr val="000000"/>
                </a:solidFill>
                <a:latin typeface="Arial" charset="0"/>
                <a:ea typeface="ＭＳ Ｐゴシック" charset="0"/>
                <a:cs typeface="Arial" charset="0"/>
              </a:rPr>
              <a:t>features</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371428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013" y="747889"/>
            <a:ext cx="8502459" cy="5360303"/>
          </a:xfrm>
          <a:prstGeom prst="rect">
            <a:avLst/>
          </a:prstGeom>
          <a:noFill/>
          <a:ln>
            <a:noFill/>
          </a:ln>
        </p:spPr>
        <p:txBody>
          <a:bodyPr lIns="0" tIns="0" rIns="0" bIns="0"/>
          <a:lstStyle>
            <a:defPPr>
              <a:defRPr lang="en-US"/>
            </a:defPPr>
            <a:lvl2pPr marL="223838" lvl="1" indent="-223838">
              <a:spcAft>
                <a:spcPts val="1200"/>
              </a:spcAft>
              <a:buFont typeface="Arial" charset="0"/>
              <a:buChar char="•"/>
              <a:defRPr b="1">
                <a:solidFill>
                  <a:srgbClr val="000000"/>
                </a:solidFill>
                <a:latin typeface="Arial"/>
                <a:cs typeface="Arial"/>
              </a:defRPr>
            </a:lvl2pPr>
          </a:lstStyle>
          <a:p>
            <a:pPr marL="285750" indent="-285750">
              <a:buFont typeface="Arial" panose="020B0604020202020204" pitchFamily="34" charset="0"/>
              <a:buChar char="•"/>
            </a:pPr>
            <a:r>
              <a:rPr lang="en-US" b="1" dirty="0" smtClean="0">
                <a:solidFill>
                  <a:srgbClr val="000000"/>
                </a:solidFill>
                <a:latin typeface="Arial"/>
                <a:cs typeface="Arial"/>
              </a:rPr>
              <a:t>Important </a:t>
            </a:r>
            <a:r>
              <a:rPr lang="en-US" b="1" dirty="0">
                <a:solidFill>
                  <a:srgbClr val="000000"/>
                </a:solidFill>
                <a:latin typeface="Arial"/>
                <a:cs typeface="Arial"/>
              </a:rPr>
              <a:t>algorithms used in feature extraction for EEG </a:t>
            </a:r>
            <a:r>
              <a:rPr lang="en-US" b="1" dirty="0" smtClean="0">
                <a:solidFill>
                  <a:srgbClr val="000000"/>
                </a:solidFill>
                <a:latin typeface="Arial"/>
                <a:cs typeface="Arial"/>
              </a:rPr>
              <a:t>processing are calibrated. </a:t>
            </a:r>
          </a:p>
          <a:p>
            <a:pPr marL="285750" indent="-285750">
              <a:buFont typeface="Arial" panose="020B0604020202020204" pitchFamily="34" charset="0"/>
              <a:buChar char="•"/>
            </a:pPr>
            <a:endParaRPr lang="en-US" b="1" dirty="0" smtClean="0">
              <a:solidFill>
                <a:srgbClr val="000000"/>
              </a:solidFill>
              <a:latin typeface="Arial"/>
              <a:cs typeface="Arial"/>
            </a:endParaRPr>
          </a:p>
          <a:p>
            <a:pPr marL="285750" indent="-285750">
              <a:buFont typeface="Arial" panose="020B0604020202020204" pitchFamily="34" charset="0"/>
              <a:buChar char="•"/>
            </a:pPr>
            <a:r>
              <a:rPr lang="en-US" b="1" dirty="0" smtClean="0">
                <a:solidFill>
                  <a:srgbClr val="000000"/>
                </a:solidFill>
                <a:latin typeface="Arial"/>
                <a:cs typeface="Arial"/>
              </a:rPr>
              <a:t>Traditional </a:t>
            </a:r>
            <a:r>
              <a:rPr lang="en-US" b="1" dirty="0">
                <a:solidFill>
                  <a:srgbClr val="000000"/>
                </a:solidFill>
                <a:latin typeface="Arial"/>
                <a:cs typeface="Arial"/>
              </a:rPr>
              <a:t>feature extraction methods used in </a:t>
            </a:r>
            <a:r>
              <a:rPr lang="en-US" b="1" dirty="0" smtClean="0">
                <a:solidFill>
                  <a:srgbClr val="000000"/>
                </a:solidFill>
                <a:latin typeface="Arial"/>
                <a:cs typeface="Arial"/>
              </a:rPr>
              <a:t>speech </a:t>
            </a:r>
            <a:r>
              <a:rPr lang="en-US" b="1" dirty="0">
                <a:solidFill>
                  <a:srgbClr val="000000"/>
                </a:solidFill>
                <a:latin typeface="Arial"/>
                <a:cs typeface="Arial"/>
              </a:rPr>
              <a:t>recognition are relevant to EEGs. </a:t>
            </a:r>
            <a:endParaRPr lang="en-US" b="1" dirty="0" smtClean="0">
              <a:solidFill>
                <a:srgbClr val="000000"/>
              </a:solidFill>
              <a:latin typeface="Arial"/>
              <a:cs typeface="Arial"/>
            </a:endParaRPr>
          </a:p>
          <a:p>
            <a:pPr marL="285750" indent="-285750">
              <a:buFont typeface="Arial" panose="020B0604020202020204" pitchFamily="34" charset="0"/>
              <a:buChar char="•"/>
            </a:pPr>
            <a:endParaRPr lang="en-US" b="1" dirty="0" smtClean="0">
              <a:solidFill>
                <a:srgbClr val="000000"/>
              </a:solidFill>
              <a:latin typeface="Arial"/>
              <a:cs typeface="Arial"/>
            </a:endParaRPr>
          </a:p>
          <a:p>
            <a:pPr marL="285750" indent="-285750">
              <a:buFont typeface="Arial" panose="020B0604020202020204" pitchFamily="34" charset="0"/>
              <a:buChar char="•"/>
            </a:pPr>
            <a:r>
              <a:rPr lang="en-US" b="1" dirty="0" smtClean="0">
                <a:solidFill>
                  <a:srgbClr val="000000"/>
                </a:solidFill>
                <a:latin typeface="Arial"/>
                <a:cs typeface="Arial"/>
              </a:rPr>
              <a:t>The </a:t>
            </a:r>
            <a:r>
              <a:rPr lang="en-US" b="1" dirty="0">
                <a:solidFill>
                  <a:srgbClr val="000000"/>
                </a:solidFill>
                <a:latin typeface="Arial"/>
                <a:cs typeface="Arial"/>
              </a:rPr>
              <a:t>use of a novel differential energy feature improved performance for absolute </a:t>
            </a:r>
            <a:r>
              <a:rPr lang="en-US" b="1" dirty="0" smtClean="0">
                <a:solidFill>
                  <a:srgbClr val="000000"/>
                </a:solidFill>
                <a:latin typeface="Arial"/>
                <a:cs typeface="Arial"/>
              </a:rPr>
              <a:t>features, </a:t>
            </a:r>
            <a:r>
              <a:rPr lang="en-US" b="1" dirty="0">
                <a:solidFill>
                  <a:srgbClr val="000000"/>
                </a:solidFill>
                <a:latin typeface="Arial"/>
                <a:cs typeface="Arial"/>
              </a:rPr>
              <a:t>but that benefit diminishes as first and second order derivatives are included. </a:t>
            </a:r>
            <a:endParaRPr lang="en-US" b="1" dirty="0" smtClean="0">
              <a:solidFill>
                <a:srgbClr val="000000"/>
              </a:solidFill>
              <a:latin typeface="Arial"/>
              <a:cs typeface="Arial"/>
            </a:endParaRPr>
          </a:p>
          <a:p>
            <a:pPr marL="285750" indent="-285750">
              <a:buFont typeface="Arial" panose="020B0604020202020204" pitchFamily="34" charset="0"/>
              <a:buChar char="•"/>
            </a:pPr>
            <a:endParaRPr lang="en-US" b="1" dirty="0" smtClean="0">
              <a:solidFill>
                <a:srgbClr val="000000"/>
              </a:solidFill>
              <a:latin typeface="Arial"/>
              <a:cs typeface="Arial"/>
            </a:endParaRPr>
          </a:p>
          <a:p>
            <a:pPr marL="285750" indent="-285750">
              <a:buFont typeface="Arial" panose="020B0604020202020204" pitchFamily="34" charset="0"/>
              <a:buChar char="•"/>
            </a:pPr>
            <a:r>
              <a:rPr lang="en-US" b="1" dirty="0" smtClean="0">
                <a:solidFill>
                  <a:srgbClr val="000000"/>
                </a:solidFill>
                <a:latin typeface="Arial"/>
                <a:cs typeface="Arial"/>
              </a:rPr>
              <a:t>There </a:t>
            </a:r>
            <a:r>
              <a:rPr lang="en-US" b="1" dirty="0">
                <a:solidFill>
                  <a:srgbClr val="000000"/>
                </a:solidFill>
                <a:latin typeface="Arial"/>
                <a:cs typeface="Arial"/>
              </a:rPr>
              <a:t>is benefit to using derivatives and there is a small advantage to using frequency domain energy</a:t>
            </a:r>
            <a:r>
              <a:rPr lang="en-US" b="1" dirty="0" smtClean="0">
                <a:solidFill>
                  <a:srgbClr val="000000"/>
                </a:solidFill>
                <a:latin typeface="Arial"/>
                <a:cs typeface="Arial"/>
              </a:rPr>
              <a:t>.</a:t>
            </a:r>
          </a:p>
          <a:p>
            <a:pPr marL="285750" indent="-285750">
              <a:buFont typeface="Arial" panose="020B0604020202020204" pitchFamily="34" charset="0"/>
              <a:buChar char="•"/>
            </a:pPr>
            <a:endParaRPr lang="en-US" b="1" dirty="0" smtClean="0">
              <a:solidFill>
                <a:srgbClr val="000000"/>
              </a:solidFill>
              <a:latin typeface="Arial"/>
              <a:cs typeface="Arial"/>
            </a:endParaRPr>
          </a:p>
          <a:p>
            <a:pPr marL="285750" indent="-285750">
              <a:buFont typeface="Arial" panose="020B0604020202020204" pitchFamily="34" charset="0"/>
              <a:buChar char="•"/>
            </a:pPr>
            <a:r>
              <a:rPr lang="en-US" b="1" dirty="0" smtClean="0">
                <a:solidFill>
                  <a:srgbClr val="000000"/>
                </a:solidFill>
                <a:latin typeface="Arial"/>
                <a:cs typeface="Arial"/>
              </a:rPr>
              <a:t>There </a:t>
            </a:r>
            <a:r>
              <a:rPr lang="en-US" b="1" dirty="0">
                <a:solidFill>
                  <a:srgbClr val="000000"/>
                </a:solidFill>
                <a:latin typeface="Arial"/>
                <a:cs typeface="Arial"/>
              </a:rPr>
              <a:t>are no significant benefits to </a:t>
            </a:r>
            <a:r>
              <a:rPr lang="en-US" b="1" dirty="0" smtClean="0">
                <a:solidFill>
                  <a:srgbClr val="000000"/>
                </a:solidFill>
                <a:latin typeface="Arial"/>
                <a:cs typeface="Arial"/>
              </a:rPr>
              <a:t>use wavelets </a:t>
            </a:r>
            <a:r>
              <a:rPr lang="en-US" b="1" dirty="0">
                <a:solidFill>
                  <a:srgbClr val="000000"/>
                </a:solidFill>
                <a:latin typeface="Arial"/>
                <a:cs typeface="Arial"/>
              </a:rPr>
              <a:t>and other time-frequency representations</a:t>
            </a:r>
            <a:r>
              <a:rPr lang="en-US" b="1" dirty="0" smtClean="0">
                <a:solidFill>
                  <a:srgbClr val="000000"/>
                </a:solidFill>
                <a:latin typeface="Arial"/>
                <a:cs typeface="Arial"/>
              </a:rPr>
              <a:t>. </a:t>
            </a:r>
          </a:p>
          <a:p>
            <a:pPr marL="285750" indent="-285750">
              <a:buFont typeface="Arial" panose="020B0604020202020204" pitchFamily="34" charset="0"/>
              <a:buChar char="•"/>
            </a:pPr>
            <a:endParaRPr lang="en-US" b="1" dirty="0" smtClean="0">
              <a:solidFill>
                <a:srgbClr val="000000"/>
              </a:solidFill>
              <a:latin typeface="Arial"/>
              <a:cs typeface="Arial"/>
            </a:endParaRPr>
          </a:p>
          <a:p>
            <a:pPr marL="285750" indent="-285750">
              <a:buFont typeface="Arial" panose="020B0604020202020204" pitchFamily="34" charset="0"/>
              <a:buChar char="•"/>
            </a:pPr>
            <a:r>
              <a:rPr lang="en-US" b="1" dirty="0" smtClean="0">
                <a:solidFill>
                  <a:srgbClr val="000000"/>
                </a:solidFill>
                <a:latin typeface="Arial"/>
                <a:cs typeface="Arial"/>
              </a:rPr>
              <a:t>Future </a:t>
            </a:r>
            <a:r>
              <a:rPr lang="en-US" b="1" dirty="0">
                <a:solidFill>
                  <a:srgbClr val="000000"/>
                </a:solidFill>
                <a:latin typeface="Arial"/>
                <a:cs typeface="Arial"/>
              </a:rPr>
              <a:t>work will focus on new feature extraction methods based on principles of deep </a:t>
            </a:r>
            <a:r>
              <a:rPr lang="en-US" b="1" dirty="0" smtClean="0">
                <a:solidFill>
                  <a:srgbClr val="000000"/>
                </a:solidFill>
                <a:latin typeface="Arial"/>
                <a:cs typeface="Arial"/>
              </a:rPr>
              <a:t>learning,  discriminative training and </a:t>
            </a:r>
            <a:r>
              <a:rPr lang="en-US" b="1" dirty="0">
                <a:solidFill>
                  <a:srgbClr val="000000"/>
                </a:solidFill>
                <a:latin typeface="Arial"/>
                <a:cs typeface="Arial"/>
              </a:rPr>
              <a:t>nonparametric </a:t>
            </a:r>
            <a:r>
              <a:rPr lang="en-US" b="1" dirty="0" smtClean="0">
                <a:solidFill>
                  <a:srgbClr val="000000"/>
                </a:solidFill>
                <a:latin typeface="Arial"/>
                <a:cs typeface="Arial"/>
              </a:rPr>
              <a:t>Bayesian models.</a:t>
            </a:r>
            <a:endParaRPr lang="en-US" dirty="0" smtClean="0"/>
          </a:p>
        </p:txBody>
      </p:sp>
      <p:sp>
        <p:nvSpPr>
          <p:cNvPr id="4"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a:t>Summary</a:t>
            </a:r>
          </a:p>
        </p:txBody>
      </p:sp>
    </p:spTree>
    <p:extLst>
      <p:ext uri="{BB962C8B-B14F-4D97-AF65-F5344CB8AC3E}">
        <p14:creationId xmlns:p14="http://schemas.microsoft.com/office/powerpoint/2010/main" val="1356889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smtClean="0"/>
              <a:t>Brief Bibliography</a:t>
            </a:r>
            <a:endParaRPr lang="en-US" dirty="0"/>
          </a:p>
        </p:txBody>
      </p:sp>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6" name="Rectangle 109"/>
          <p:cNvSpPr txBox="1">
            <a:spLocks noChangeArrowheads="1"/>
          </p:cNvSpPr>
          <p:nvPr/>
        </p:nvSpPr>
        <p:spPr>
          <a:xfrm>
            <a:off x="190939" y="702128"/>
            <a:ext cx="8694738" cy="5901871"/>
          </a:xfrm>
          <a:prstGeom prst="rect">
            <a:avLst/>
          </a:prstGeom>
          <a:noFill/>
          <a:ln/>
        </p:spPr>
        <p:txBody>
          <a:bodyPr lIns="0" tIns="0" rIns="0" bIns="0"/>
          <a:lstStyle/>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[1]	T. Yamada and E. </a:t>
            </a:r>
            <a:r>
              <a:rPr lang="en-US" sz="1600" b="1" dirty="0" err="1">
                <a:latin typeface="Times New Roman" panose="02020603050405020304" pitchFamily="18" charset="0"/>
                <a:cs typeface="Times New Roman" panose="02020603050405020304" pitchFamily="18" charset="0"/>
              </a:rPr>
              <a:t>Meng</a:t>
            </a:r>
            <a:r>
              <a:rPr lang="en-US" sz="1600" b="1" dirty="0">
                <a:latin typeface="Times New Roman" panose="02020603050405020304" pitchFamily="18" charset="0"/>
                <a:cs typeface="Times New Roman" panose="02020603050405020304" pitchFamily="18" charset="0"/>
              </a:rPr>
              <a:t>, Practical Guide for Clinical Neurophysiologic Testing: EEG. Philadelphia, Pennsylvania, USA: Lippincott Williams &amp; Wilkins, 2009.</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[2]	A. </a:t>
            </a:r>
            <a:r>
              <a:rPr lang="en-US" sz="1600" b="1" dirty="0" err="1">
                <a:latin typeface="Times New Roman" panose="02020603050405020304" pitchFamily="18" charset="0"/>
                <a:cs typeface="Times New Roman" panose="02020603050405020304" pitchFamily="18" charset="0"/>
              </a:rPr>
              <a:t>Harati</a:t>
            </a:r>
            <a:r>
              <a:rPr lang="en-US" sz="1600" b="1" dirty="0">
                <a:latin typeface="Times New Roman" panose="02020603050405020304" pitchFamily="18" charset="0"/>
                <a:cs typeface="Times New Roman" panose="02020603050405020304" pitchFamily="18" charset="0"/>
              </a:rPr>
              <a:t>, S. Lopez, I. Obeid, M. Jacobson, S. </a:t>
            </a:r>
            <a:r>
              <a:rPr lang="en-US" sz="1600" b="1" dirty="0" err="1">
                <a:latin typeface="Times New Roman" panose="02020603050405020304" pitchFamily="18" charset="0"/>
                <a:cs typeface="Times New Roman" panose="02020603050405020304" pitchFamily="18" charset="0"/>
              </a:rPr>
              <a:t>Tobochnik</a:t>
            </a:r>
            <a:r>
              <a:rPr lang="en-US" sz="1600" b="1" dirty="0">
                <a:latin typeface="Times New Roman" panose="02020603050405020304" pitchFamily="18" charset="0"/>
                <a:cs typeface="Times New Roman" panose="02020603050405020304" pitchFamily="18" charset="0"/>
              </a:rPr>
              <a:t>, and J. </a:t>
            </a:r>
            <a:r>
              <a:rPr lang="en-US" sz="1600" b="1" dirty="0" err="1">
                <a:latin typeface="Times New Roman" panose="02020603050405020304" pitchFamily="18" charset="0"/>
                <a:cs typeface="Times New Roman" panose="02020603050405020304" pitchFamily="18" charset="0"/>
              </a:rPr>
              <a:t>Picone</a:t>
            </a:r>
            <a:r>
              <a:rPr lang="en-US" sz="1600" b="1" dirty="0">
                <a:latin typeface="Times New Roman" panose="02020603050405020304" pitchFamily="18" charset="0"/>
                <a:cs typeface="Times New Roman" panose="02020603050405020304" pitchFamily="18" charset="0"/>
              </a:rPr>
              <a:t>, “THE TUH EEG CORPUS: A Big Data Resource for Automated EEG Interpretation,” in Proceedings of the IEEE SPMB, 2014, pp. 1–5.</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[3]	J. </a:t>
            </a:r>
            <a:r>
              <a:rPr lang="en-US" sz="1600" b="1" dirty="0" err="1">
                <a:latin typeface="Times New Roman" panose="02020603050405020304" pitchFamily="18" charset="0"/>
                <a:cs typeface="Times New Roman" panose="02020603050405020304" pitchFamily="18" charset="0"/>
              </a:rPr>
              <a:t>Picone</a:t>
            </a:r>
            <a:r>
              <a:rPr lang="en-US" sz="1600" b="1" dirty="0">
                <a:latin typeface="Times New Roman" panose="02020603050405020304" pitchFamily="18" charset="0"/>
                <a:cs typeface="Times New Roman" panose="02020603050405020304" pitchFamily="18" charset="0"/>
              </a:rPr>
              <a:t>, “Continuous Speech Recognition Using Hidden Markov Models,” IEEE ASSP Mag., vol. 7, no. 3, pp. 26–41, Jul. 1990.</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[4]	S. </a:t>
            </a:r>
            <a:r>
              <a:rPr lang="en-US" sz="1600" b="1" dirty="0" err="1">
                <a:latin typeface="Times New Roman" panose="02020603050405020304" pitchFamily="18" charset="0"/>
                <a:cs typeface="Times New Roman" panose="02020603050405020304" pitchFamily="18" charset="0"/>
              </a:rPr>
              <a:t>Sanei</a:t>
            </a:r>
            <a:r>
              <a:rPr lang="en-US" sz="1600" b="1" dirty="0">
                <a:latin typeface="Times New Roman" panose="02020603050405020304" pitchFamily="18" charset="0"/>
                <a:cs typeface="Times New Roman" panose="02020603050405020304" pitchFamily="18" charset="0"/>
              </a:rPr>
              <a:t> and J. A. Chambers, EEG signal processing. Hoboken, New Jersey, USA: Wiley-</a:t>
            </a:r>
            <a:r>
              <a:rPr lang="en-US" sz="1600" b="1" dirty="0" err="1">
                <a:latin typeface="Times New Roman" panose="02020603050405020304" pitchFamily="18" charset="0"/>
                <a:cs typeface="Times New Roman" panose="02020603050405020304" pitchFamily="18" charset="0"/>
              </a:rPr>
              <a:t>Interscience</a:t>
            </a:r>
            <a:r>
              <a:rPr lang="en-US" sz="1600" b="1" dirty="0">
                <a:latin typeface="Times New Roman" panose="02020603050405020304" pitchFamily="18" charset="0"/>
                <a:cs typeface="Times New Roman" panose="02020603050405020304" pitchFamily="18" charset="0"/>
              </a:rPr>
              <a:t>, 2008.</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[5]	J. Lyons, “Mel Frequency Cepstral Coefficient (MFCC) tutorial,” Practical Cryptography, 2015 (available: http://practicalcryptography. com/miscellaneous/machine-learning/guide-</a:t>
            </a:r>
            <a:r>
              <a:rPr lang="en-US" sz="1600" b="1" dirty="0" err="1">
                <a:latin typeface="Times New Roman" panose="02020603050405020304" pitchFamily="18" charset="0"/>
                <a:cs typeface="Times New Roman" panose="02020603050405020304" pitchFamily="18" charset="0"/>
              </a:rPr>
              <a:t>mel</a:t>
            </a:r>
            <a:r>
              <a:rPr lang="en-US" sz="1600" b="1" dirty="0">
                <a:latin typeface="Times New Roman" panose="02020603050405020304" pitchFamily="18" charset="0"/>
                <a:cs typeface="Times New Roman" panose="02020603050405020304" pitchFamily="18" charset="0"/>
              </a:rPr>
              <a:t>-frequency-cepstral-coefficients-</a:t>
            </a:r>
            <a:r>
              <a:rPr lang="en-US" sz="1600" b="1" dirty="0" err="1">
                <a:latin typeface="Times New Roman" panose="02020603050405020304" pitchFamily="18" charset="0"/>
                <a:cs typeface="Times New Roman" panose="02020603050405020304" pitchFamily="18" charset="0"/>
              </a:rPr>
              <a:t>mfccs</a:t>
            </a:r>
            <a:r>
              <a:rPr lang="en-US" sz="1600" b="1" dirty="0">
                <a:latin typeface="Times New Roman" panose="02020603050405020304" pitchFamily="18" charset="0"/>
                <a:cs typeface="Times New Roman" panose="02020603050405020304" pitchFamily="18" charset="0"/>
              </a:rPr>
              <a:t>/.</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[6]	S. Davis and P. </a:t>
            </a:r>
            <a:r>
              <a:rPr lang="en-US" sz="1600" b="1" dirty="0" err="1">
                <a:latin typeface="Times New Roman" panose="02020603050405020304" pitchFamily="18" charset="0"/>
                <a:cs typeface="Times New Roman" panose="02020603050405020304" pitchFamily="18" charset="0"/>
              </a:rPr>
              <a:t>Mermelstein</a:t>
            </a:r>
            <a:r>
              <a:rPr lang="en-US" sz="1600" b="1" dirty="0">
                <a:latin typeface="Times New Roman" panose="02020603050405020304" pitchFamily="18" charset="0"/>
                <a:cs typeface="Times New Roman" panose="02020603050405020304" pitchFamily="18" charset="0"/>
              </a:rPr>
              <a:t>, “Comparison of Parametric Representations for Monosyllabic Word Recognition in Continuously Spoken Sentences,” IEEE Trans. ASSP, vol. 28, no. 4, pp. 357–366, 1980.</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[7]	P. </a:t>
            </a:r>
            <a:r>
              <a:rPr lang="en-US" sz="1600" b="1" dirty="0" err="1">
                <a:latin typeface="Times New Roman" panose="02020603050405020304" pitchFamily="18" charset="0"/>
                <a:cs typeface="Times New Roman" panose="02020603050405020304" pitchFamily="18" charset="0"/>
              </a:rPr>
              <a:t>Garrit</a:t>
            </a:r>
            <a:r>
              <a:rPr lang="en-US" sz="1600" b="1" dirty="0">
                <a:latin typeface="Times New Roman" panose="02020603050405020304" pitchFamily="18" charset="0"/>
                <a:cs typeface="Times New Roman" panose="02020603050405020304" pitchFamily="18" charset="0"/>
              </a:rPr>
              <a:t>, et al., “Wavelet Analysis for Feature Extraction on EEG Signals,” presented at Temple University </a:t>
            </a:r>
            <a:r>
              <a:rPr lang="en-US" sz="1600" b="1" dirty="0" err="1">
                <a:latin typeface="Times New Roman" panose="02020603050405020304" pitchFamily="18" charset="0"/>
                <a:cs typeface="Times New Roman" panose="02020603050405020304" pitchFamily="18" charset="0"/>
              </a:rPr>
              <a:t>CoE</a:t>
            </a:r>
            <a:r>
              <a:rPr lang="en-US" sz="1600" b="1" dirty="0">
                <a:latin typeface="Times New Roman" panose="02020603050405020304" pitchFamily="18" charset="0"/>
                <a:cs typeface="Times New Roman" panose="02020603050405020304" pitchFamily="18" charset="0"/>
              </a:rPr>
              <a:t> Res. Exp. for UG Conf., 2015 (available at </a:t>
            </a:r>
            <a:r>
              <a:rPr lang="en-US" sz="1600" b="1" dirty="0" smtClean="0">
                <a:latin typeface="Times New Roman" panose="02020603050405020304" pitchFamily="18" charset="0"/>
                <a:cs typeface="Times New Roman" panose="02020603050405020304" pitchFamily="18" charset="0"/>
              </a:rPr>
              <a:t>http</a:t>
            </a:r>
            <a:r>
              <a:rPr lang="en-US" sz="1600" b="1" dirty="0">
                <a:latin typeface="Times New Roman" panose="02020603050405020304" pitchFamily="18" charset="0"/>
                <a:cs typeface="Times New Roman" panose="02020603050405020304" pitchFamily="18" charset="0"/>
              </a:rPr>
              <a:t>://www.isip.piconepress.com/publications/ unpublished/conferences/2015/</a:t>
            </a:r>
            <a:r>
              <a:rPr lang="en-US" sz="1600" b="1" dirty="0" err="1">
                <a:latin typeface="Times New Roman" panose="02020603050405020304" pitchFamily="18" charset="0"/>
                <a:cs typeface="Times New Roman" panose="02020603050405020304" pitchFamily="18" charset="0"/>
              </a:rPr>
              <a:t>summer_of_code</a:t>
            </a:r>
            <a:r>
              <a:rPr lang="en-US" sz="1600" b="1" dirty="0">
                <a:latin typeface="Times New Roman" panose="02020603050405020304" pitchFamily="18" charset="0"/>
                <a:cs typeface="Times New Roman" panose="02020603050405020304" pitchFamily="18" charset="0"/>
              </a:rPr>
              <a:t>/wavelets</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39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txBox="1">
            <a:spLocks noChangeArrowheads="1"/>
          </p:cNvSpPr>
          <p:nvPr/>
        </p:nvSpPr>
        <p:spPr bwMode="auto">
          <a:xfrm>
            <a:off x="228600" y="152400"/>
            <a:ext cx="8686800" cy="1524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1400" b="1">
                <a:solidFill>
                  <a:srgbClr val="000000"/>
                </a:solidFill>
                <a:latin typeface="Arial" charset="0"/>
                <a:ea typeface="ＭＳ Ｐゴシック" charset="0"/>
                <a:cs typeface="ＭＳ Ｐゴシック" charset="0"/>
              </a:defRPr>
            </a:lvl1pPr>
            <a:lvl2pPr marL="742950" indent="-285750" eaLnBrk="0" hangingPunct="0">
              <a:defRPr sz="1400" b="1">
                <a:solidFill>
                  <a:srgbClr val="000000"/>
                </a:solidFill>
                <a:latin typeface="Arial" charset="0"/>
                <a:ea typeface="ＭＳ Ｐゴシック" charset="0"/>
              </a:defRPr>
            </a:lvl2pPr>
            <a:lvl3pPr marL="1143000" indent="-228600" eaLnBrk="0" hangingPunct="0">
              <a:defRPr sz="1400" b="1">
                <a:solidFill>
                  <a:srgbClr val="000000"/>
                </a:solidFill>
                <a:latin typeface="Arial" charset="0"/>
                <a:ea typeface="ＭＳ Ｐゴシック" charset="0"/>
              </a:defRPr>
            </a:lvl3pPr>
            <a:lvl4pPr marL="1600200" indent="-228600" eaLnBrk="0" hangingPunct="0">
              <a:defRPr sz="1400" b="1">
                <a:solidFill>
                  <a:srgbClr val="000000"/>
                </a:solidFill>
                <a:latin typeface="Arial" charset="0"/>
                <a:ea typeface="ＭＳ Ｐゴシック" charset="0"/>
              </a:defRPr>
            </a:lvl4pPr>
            <a:lvl5pPr marL="2057400" indent="-228600" eaLnBrk="0" hangingPunct="0">
              <a:defRPr sz="1400" b="1">
                <a:solidFill>
                  <a:srgbClr val="000000"/>
                </a:solidFill>
                <a:latin typeface="Arial" charset="0"/>
                <a:ea typeface="ＭＳ Ｐゴシック" charset="0"/>
              </a:defRPr>
            </a:lvl5pPr>
            <a:lvl6pPr marL="2514600" indent="-228600" eaLnBrk="0" fontAlgn="base" hangingPunct="0">
              <a:spcBef>
                <a:spcPct val="0"/>
              </a:spcBef>
              <a:spcAft>
                <a:spcPct val="0"/>
              </a:spcAft>
              <a:defRPr sz="1400" b="1">
                <a:solidFill>
                  <a:srgbClr val="000000"/>
                </a:solidFill>
                <a:latin typeface="Arial" charset="0"/>
                <a:ea typeface="ＭＳ Ｐゴシック" charset="0"/>
              </a:defRPr>
            </a:lvl6pPr>
            <a:lvl7pPr marL="2971800" indent="-228600" eaLnBrk="0" fontAlgn="base" hangingPunct="0">
              <a:spcBef>
                <a:spcPct val="0"/>
              </a:spcBef>
              <a:spcAft>
                <a:spcPct val="0"/>
              </a:spcAft>
              <a:defRPr sz="1400" b="1">
                <a:solidFill>
                  <a:srgbClr val="000000"/>
                </a:solidFill>
                <a:latin typeface="Arial" charset="0"/>
                <a:ea typeface="ＭＳ Ｐゴシック" charset="0"/>
              </a:defRPr>
            </a:lvl7pPr>
            <a:lvl8pPr marL="3429000" indent="-228600" eaLnBrk="0" fontAlgn="base" hangingPunct="0">
              <a:spcBef>
                <a:spcPct val="0"/>
              </a:spcBef>
              <a:spcAft>
                <a:spcPct val="0"/>
              </a:spcAft>
              <a:defRPr sz="1400" b="1">
                <a:solidFill>
                  <a:srgbClr val="000000"/>
                </a:solidFill>
                <a:latin typeface="Arial" charset="0"/>
                <a:ea typeface="ＭＳ Ｐゴシック" charset="0"/>
              </a:defRPr>
            </a:lvl8pPr>
            <a:lvl9pPr marL="3886200" indent="-228600" eaLnBrk="0" fontAlgn="base" hangingPunct="0">
              <a:spcBef>
                <a:spcPct val="0"/>
              </a:spcBef>
              <a:spcAft>
                <a:spcPct val="0"/>
              </a:spcAft>
              <a:defRPr sz="1400" b="1">
                <a:solidFill>
                  <a:srgbClr val="000000"/>
                </a:solidFill>
                <a:latin typeface="Arial" charset="0"/>
                <a:ea typeface="ＭＳ Ｐゴシック" charset="0"/>
              </a:defRPr>
            </a:lvl9pPr>
          </a:lstStyle>
          <a:p>
            <a:pPr defTabSz="914400" eaLnBrk="1" fontAlgn="base" hangingPunct="1">
              <a:spcBef>
                <a:spcPct val="50000"/>
              </a:spcBef>
              <a:spcAft>
                <a:spcPct val="50000"/>
              </a:spcAft>
            </a:pPr>
            <a:r>
              <a:rPr lang="en-US" sz="2800" smtClean="0">
                <a:solidFill>
                  <a:srgbClr val="892034"/>
                </a:solidFill>
                <a:latin typeface="Calibri" charset="0"/>
              </a:rPr>
              <a:t>Automated Interpretation of EEGs</a:t>
            </a:r>
            <a:r>
              <a:rPr lang="en-US" sz="2800" smtClean="0">
                <a:latin typeface="Calibri" charset="0"/>
              </a:rPr>
              <a:t/>
            </a:r>
            <a:br>
              <a:rPr lang="en-US" sz="2800" smtClean="0">
                <a:latin typeface="Calibri" charset="0"/>
              </a:rPr>
            </a:br>
            <a:r>
              <a:rPr lang="en-US" sz="900" smtClean="0">
                <a:latin typeface="Calibri" charset="0"/>
              </a:rPr>
              <a:t/>
            </a:r>
            <a:br>
              <a:rPr lang="en-US" sz="900" smtClean="0">
                <a:latin typeface="Calibri" charset="0"/>
              </a:rPr>
            </a:br>
            <a:r>
              <a:rPr lang="en-US" sz="900" smtClean="0">
                <a:latin typeface="Calibri" charset="0"/>
              </a:rPr>
              <a:t/>
            </a:r>
            <a:br>
              <a:rPr lang="en-US" sz="900" smtClean="0">
                <a:latin typeface="Calibri" charset="0"/>
              </a:rPr>
            </a:br>
            <a:r>
              <a:rPr lang="en-US" smtClean="0">
                <a:solidFill>
                  <a:srgbClr val="333399"/>
                </a:solidFill>
                <a:latin typeface="Calibri" charset="0"/>
              </a:rPr>
              <a:t>Goals:</a:t>
            </a:r>
            <a:r>
              <a:rPr lang="en-US" smtClean="0">
                <a:latin typeface="Calibri" charset="0"/>
              </a:rPr>
              <a:t> </a:t>
            </a:r>
            <a:r>
              <a:rPr lang="en-US" smtClean="0">
                <a:solidFill>
                  <a:srgbClr val="892034"/>
                </a:solidFill>
                <a:latin typeface="Calibri" charset="0"/>
              </a:rPr>
              <a:t>(1) To assist healthcare professionals in interpreting electroencephalography (EEG) tests,</a:t>
            </a:r>
            <a:br>
              <a:rPr lang="en-US" smtClean="0">
                <a:solidFill>
                  <a:srgbClr val="892034"/>
                </a:solidFill>
                <a:latin typeface="Calibri" charset="0"/>
              </a:rPr>
            </a:br>
            <a:r>
              <a:rPr lang="en-US" smtClean="0">
                <a:solidFill>
                  <a:srgbClr val="892034"/>
                </a:solidFill>
                <a:latin typeface="Calibri" charset="0"/>
              </a:rPr>
              <a:t>thereby improving the quality and efficiency of a physician’s diagnostic capabilities; (2) Provide</a:t>
            </a:r>
            <a:br>
              <a:rPr lang="en-US" smtClean="0">
                <a:solidFill>
                  <a:srgbClr val="892034"/>
                </a:solidFill>
                <a:latin typeface="Calibri" charset="0"/>
              </a:rPr>
            </a:br>
            <a:r>
              <a:rPr lang="en-US" smtClean="0">
                <a:solidFill>
                  <a:srgbClr val="892034"/>
                </a:solidFill>
                <a:latin typeface="Calibri" charset="0"/>
              </a:rPr>
              <a:t>a real-time alerting capability that addresses a critical gap in long-term monitoring technology.</a:t>
            </a:r>
          </a:p>
        </p:txBody>
      </p:sp>
      <p:sp>
        <p:nvSpPr>
          <p:cNvPr id="62466" name="Rectangle 5"/>
          <p:cNvSpPr>
            <a:spLocks noChangeArrowheads="1"/>
          </p:cNvSpPr>
          <p:nvPr/>
        </p:nvSpPr>
        <p:spPr bwMode="auto">
          <a:xfrm>
            <a:off x="4572000" y="1895475"/>
            <a:ext cx="4343400" cy="21732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ts val="600"/>
              </a:spcAft>
            </a:pPr>
            <a:r>
              <a:rPr lang="en-US" sz="1600" b="1" smtClean="0">
                <a:solidFill>
                  <a:srgbClr val="333399"/>
                </a:solidFill>
                <a:latin typeface="Arial" charset="0"/>
                <a:ea typeface="ＭＳ Ｐゴシック" charset="0"/>
                <a:cs typeface="ＭＳ Ｐゴシック" charset="0"/>
              </a:rPr>
              <a:t>Impact:</a:t>
            </a:r>
          </a:p>
          <a:p>
            <a:pPr marL="171450" lvl="1" indent="-119063" defTabSz="914400" fontAlgn="base">
              <a:spcBef>
                <a:spcPct val="0"/>
              </a:spcBef>
              <a:spcAft>
                <a:spcPts val="600"/>
              </a:spcAft>
              <a:buFontTx/>
              <a:buChar char="•"/>
            </a:pPr>
            <a:r>
              <a:rPr lang="en-US" sz="1200" b="1" smtClean="0">
                <a:solidFill>
                  <a:srgbClr val="000000"/>
                </a:solidFill>
                <a:latin typeface="Arial" charset="0"/>
                <a:ea typeface="ＭＳ Ｐゴシック" charset="0"/>
                <a:cs typeface="ＭＳ Ｐゴシック" charset="0"/>
              </a:rPr>
              <a:t>Patients and technicians will receive immediate feedback rather than waiting days or weeks for results</a:t>
            </a:r>
          </a:p>
          <a:p>
            <a:pPr marL="171450" lvl="1" indent="-119063" defTabSz="914400" fontAlgn="base">
              <a:spcBef>
                <a:spcPct val="0"/>
              </a:spcBef>
              <a:spcAft>
                <a:spcPts val="600"/>
              </a:spcAft>
              <a:buFontTx/>
              <a:buChar char="•"/>
            </a:pPr>
            <a:r>
              <a:rPr lang="en-US" sz="1200" b="1" smtClean="0">
                <a:solidFill>
                  <a:srgbClr val="000000"/>
                </a:solidFill>
                <a:latin typeface="Arial" charset="0"/>
                <a:ea typeface="ＭＳ Ｐゴシック" charset="0"/>
                <a:cs typeface="ＭＳ Ｐゴシック" charset="0"/>
              </a:rPr>
              <a:t>Physicians receive decision-making support that reduces their time spent interpreting EEGs</a:t>
            </a:r>
          </a:p>
          <a:p>
            <a:pPr marL="171450" lvl="1" indent="-119063" defTabSz="914400" fontAlgn="base">
              <a:spcBef>
                <a:spcPct val="0"/>
              </a:spcBef>
              <a:spcAft>
                <a:spcPts val="600"/>
              </a:spcAft>
              <a:buFontTx/>
              <a:buChar char="•"/>
            </a:pPr>
            <a:r>
              <a:rPr lang="en-US" sz="1200" b="1" smtClean="0">
                <a:solidFill>
                  <a:srgbClr val="000000"/>
                </a:solidFill>
                <a:latin typeface="Arial" charset="0"/>
                <a:ea typeface="ＭＳ Ｐゴシック" charset="0"/>
                <a:cs typeface="ＭＳ Ｐゴシック" charset="0"/>
              </a:rPr>
              <a:t>Medical students can be trained with the system and use search tools make it easy to view patient histories and comparable conditions in other patients</a:t>
            </a:r>
          </a:p>
          <a:p>
            <a:pPr marL="171450" lvl="1" indent="-119063" defTabSz="914400" fontAlgn="base">
              <a:spcBef>
                <a:spcPct val="0"/>
              </a:spcBef>
              <a:spcAft>
                <a:spcPts val="600"/>
              </a:spcAft>
              <a:buFontTx/>
              <a:buChar char="•"/>
            </a:pPr>
            <a:r>
              <a:rPr lang="en-US" sz="1200" b="1" smtClean="0">
                <a:solidFill>
                  <a:srgbClr val="000000"/>
                </a:solidFill>
                <a:latin typeface="Arial" charset="0"/>
                <a:ea typeface="ＭＳ Ｐゴシック" charset="0"/>
                <a:cs typeface="ＭＳ Ｐゴシック" charset="0"/>
              </a:rPr>
              <a:t>Uniform diagnostic techniques can be developed</a:t>
            </a:r>
          </a:p>
        </p:txBody>
      </p:sp>
      <p:sp>
        <p:nvSpPr>
          <p:cNvPr id="62467" name="Rectangle 6"/>
          <p:cNvSpPr>
            <a:spLocks noChangeArrowheads="1"/>
          </p:cNvSpPr>
          <p:nvPr/>
        </p:nvSpPr>
        <p:spPr bwMode="auto">
          <a:xfrm>
            <a:off x="228600" y="4068763"/>
            <a:ext cx="4343400" cy="26066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ts val="600"/>
              </a:spcAft>
            </a:pPr>
            <a:r>
              <a:rPr lang="en-US" sz="1200" smtClean="0">
                <a:solidFill>
                  <a:srgbClr val="000000"/>
                </a:solidFill>
                <a:latin typeface="Arial" charset="0"/>
                <a:ea typeface="ＭＳ Ｐゴシック" charset="0"/>
                <a:cs typeface="ＭＳ Ｐゴシック" charset="0"/>
              </a:rPr>
              <a:t> </a:t>
            </a:r>
            <a:r>
              <a:rPr lang="en-US" sz="1600" b="1" smtClean="0">
                <a:solidFill>
                  <a:srgbClr val="333399"/>
                </a:solidFill>
                <a:latin typeface="Arial" charset="0"/>
                <a:ea typeface="ＭＳ Ｐゴシック" charset="0"/>
                <a:cs typeface="ＭＳ Ｐゴシック" charset="0"/>
              </a:rPr>
              <a:t>Milestones:</a:t>
            </a:r>
          </a:p>
          <a:p>
            <a:pPr marL="230188" lvl="1" indent="-115888" defTabSz="914400" fontAlgn="base">
              <a:spcBef>
                <a:spcPct val="0"/>
              </a:spcBef>
              <a:spcAft>
                <a:spcPts val="600"/>
              </a:spcAft>
              <a:buFontTx/>
              <a:buChar char="•"/>
            </a:pPr>
            <a:r>
              <a:rPr lang="en-US" sz="1200" b="1" smtClean="0">
                <a:solidFill>
                  <a:srgbClr val="000000"/>
                </a:solidFill>
                <a:latin typeface="Arial" charset="0"/>
                <a:ea typeface="ＭＳ Ｐゴシック" charset="0"/>
                <a:cs typeface="ＭＳ Ｐゴシック" charset="0"/>
              </a:rPr>
              <a:t>Develop an enhanced set of features based on temporal and spectral measures (1Q’2014)</a:t>
            </a:r>
          </a:p>
          <a:p>
            <a:pPr marL="230188" lvl="1" indent="-115888" defTabSz="914400" fontAlgn="base">
              <a:spcBef>
                <a:spcPct val="0"/>
              </a:spcBef>
              <a:spcAft>
                <a:spcPts val="600"/>
              </a:spcAft>
              <a:buFontTx/>
              <a:buChar char="•"/>
            </a:pPr>
            <a:r>
              <a:rPr lang="en-US" sz="1200" b="1" smtClean="0">
                <a:solidFill>
                  <a:srgbClr val="000000"/>
                </a:solidFill>
                <a:latin typeface="Arial" charset="0"/>
                <a:ea typeface="ＭＳ Ｐゴシック" charset="0"/>
                <a:cs typeface="ＭＳ Ｐゴシック" charset="0"/>
              </a:rPr>
              <a:t>Statistical modeling of time-varying data sources in bioengineering using deep learning (2Q’2014)</a:t>
            </a:r>
          </a:p>
          <a:p>
            <a:pPr marL="230188" lvl="1" indent="-115888" defTabSz="914400" fontAlgn="base">
              <a:spcBef>
                <a:spcPct val="0"/>
              </a:spcBef>
              <a:spcAft>
                <a:spcPts val="600"/>
              </a:spcAft>
              <a:buFontTx/>
              <a:buChar char="•"/>
            </a:pPr>
            <a:r>
              <a:rPr lang="en-US" sz="1200" b="1" smtClean="0">
                <a:solidFill>
                  <a:srgbClr val="000000"/>
                </a:solidFill>
                <a:latin typeface="Arial" charset="0"/>
                <a:ea typeface="ＭＳ Ｐゴシック" charset="0"/>
                <a:cs typeface="ＭＳ Ｐゴシック" charset="0"/>
              </a:rPr>
              <a:t>Label events at an accuracy of 95% measured on the held-out data from the TUH EEG Corpus (3Q’2014)</a:t>
            </a:r>
          </a:p>
          <a:p>
            <a:pPr marL="230188" lvl="1" indent="-115888" defTabSz="914400" fontAlgn="base">
              <a:spcBef>
                <a:spcPct val="0"/>
              </a:spcBef>
              <a:spcAft>
                <a:spcPts val="600"/>
              </a:spcAft>
              <a:buFontTx/>
              <a:buChar char="•"/>
            </a:pPr>
            <a:r>
              <a:rPr lang="en-US" sz="1200" b="1" smtClean="0">
                <a:solidFill>
                  <a:srgbClr val="000000"/>
                </a:solidFill>
                <a:latin typeface="Arial" charset="0"/>
                <a:ea typeface="ＭＳ Ｐゴシック" charset="0"/>
                <a:cs typeface="ＭＳ Ｐゴシック" charset="0"/>
              </a:rPr>
              <a:t>Predict diagnoses with an F-score (a weighted average of precision and recall) of 0.95 (4Q’2014)</a:t>
            </a:r>
          </a:p>
          <a:p>
            <a:pPr marL="230188" lvl="1" indent="-115888" defTabSz="914400" fontAlgn="base">
              <a:spcBef>
                <a:spcPct val="0"/>
              </a:spcBef>
              <a:spcAft>
                <a:spcPts val="600"/>
              </a:spcAft>
              <a:buFontTx/>
              <a:buChar char="•"/>
            </a:pPr>
            <a:r>
              <a:rPr lang="en-US" sz="1200" b="1" smtClean="0">
                <a:solidFill>
                  <a:srgbClr val="000000"/>
                </a:solidFill>
                <a:latin typeface="Arial" charset="0"/>
                <a:ea typeface="ＭＳ Ｐゴシック" charset="0"/>
                <a:cs typeface="ＭＳ Ｐゴシック" charset="0"/>
              </a:rPr>
              <a:t>Demonstrate a clinically-relevant system and assess the impact on physician workflow (4Q’2014)</a:t>
            </a:r>
          </a:p>
        </p:txBody>
      </p:sp>
      <p:sp>
        <p:nvSpPr>
          <p:cNvPr id="62468" name="Rectangle 5"/>
          <p:cNvSpPr>
            <a:spLocks noChangeArrowheads="1"/>
          </p:cNvSpPr>
          <p:nvPr/>
        </p:nvSpPr>
        <p:spPr bwMode="auto">
          <a:xfrm>
            <a:off x="228600" y="1895475"/>
            <a:ext cx="4343400" cy="21732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ts val="1200"/>
              </a:spcAft>
            </a:pPr>
            <a:endParaRPr lang="en-US" sz="1200" b="1" smtClean="0">
              <a:solidFill>
                <a:srgbClr val="892034"/>
              </a:solidFill>
              <a:latin typeface="Arial" charset="0"/>
              <a:ea typeface="ＭＳ Ｐゴシック" charset="0"/>
              <a:cs typeface="ＭＳ Ｐゴシック" charset="0"/>
            </a:endParaRPr>
          </a:p>
        </p:txBody>
      </p:sp>
      <p:sp>
        <p:nvSpPr>
          <p:cNvPr id="62469" name="Rectangle 5"/>
          <p:cNvSpPr>
            <a:spLocks noChangeArrowheads="1"/>
          </p:cNvSpPr>
          <p:nvPr/>
        </p:nvSpPr>
        <p:spPr bwMode="auto">
          <a:xfrm>
            <a:off x="4570413" y="4068763"/>
            <a:ext cx="4343400" cy="26066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ts val="1200"/>
              </a:spcAft>
            </a:pPr>
            <a:endParaRPr lang="en-US" sz="1200" b="1" smtClean="0">
              <a:solidFill>
                <a:srgbClr val="892034"/>
              </a:solidFill>
              <a:latin typeface="Arial" charset="0"/>
              <a:ea typeface="ＭＳ Ｐゴシック" charset="0"/>
              <a:cs typeface="ＭＳ Ｐゴシック" charset="0"/>
            </a:endParaRPr>
          </a:p>
        </p:txBody>
      </p:sp>
      <p:pic>
        <p:nvPicPr>
          <p:cNvPr id="22" name="Picture 21" descr="Screen Shot 2013-07-09 at 12.27.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8" y="2062163"/>
            <a:ext cx="1912937" cy="86677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690563" y="2965450"/>
            <a:ext cx="1912937" cy="919163"/>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stretch>
            <a:fillRect/>
          </a:stretch>
        </p:blipFill>
        <p:spPr>
          <a:xfrm>
            <a:off x="2930525" y="2073275"/>
            <a:ext cx="984250" cy="1208088"/>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508375" y="2884488"/>
            <a:ext cx="866775" cy="97313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sp>
        <p:nvSpPr>
          <p:cNvPr id="62475" name="Rectangle 5"/>
          <p:cNvSpPr>
            <a:spLocks noChangeArrowheads="1"/>
          </p:cNvSpPr>
          <p:nvPr/>
        </p:nvSpPr>
        <p:spPr bwMode="auto">
          <a:xfrm>
            <a:off x="4570413" y="4068763"/>
            <a:ext cx="4343400" cy="26066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ts val="1200"/>
              </a:spcAft>
            </a:pPr>
            <a:endParaRPr lang="en-US" sz="1200" b="1" smtClean="0">
              <a:solidFill>
                <a:srgbClr val="892034"/>
              </a:solidFill>
              <a:latin typeface="Arial" charset="0"/>
              <a:ea typeface="ＭＳ Ｐゴシック" charset="0"/>
              <a:cs typeface="ＭＳ Ｐゴシック" charset="0"/>
            </a:endParaRPr>
          </a:p>
        </p:txBody>
      </p:sp>
      <p:pic>
        <p:nvPicPr>
          <p:cNvPr id="2" name="Picture 1" descr="nedcFinal_hires_2400x1600_t.png"/>
          <p:cNvPicPr>
            <a:picLocks noChangeAspect="1"/>
          </p:cNvPicPr>
          <p:nvPr/>
        </p:nvPicPr>
        <p:blipFill rotWithShape="1">
          <a:blip r:embed="rId6" cstate="print">
            <a:extLst>
              <a:ext uri="{28A0092B-C50C-407E-A947-70E740481C1C}">
                <a14:useLocalDpi xmlns:a14="http://schemas.microsoft.com/office/drawing/2010/main" val="0"/>
              </a:ext>
            </a:extLst>
          </a:blip>
          <a:srcRect l="17989" t="6837" r="18512" b="29217"/>
          <a:stretch/>
        </p:blipFill>
        <p:spPr>
          <a:xfrm>
            <a:off x="7620870" y="189163"/>
            <a:ext cx="1254189" cy="843585"/>
          </a:xfrm>
          <a:prstGeom prst="rect">
            <a:avLst/>
          </a:prstGeom>
        </p:spPr>
      </p:pic>
      <p:pic>
        <p:nvPicPr>
          <p:cNvPr id="14" name="Picture 13" descr="01_scree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0267" y="4249976"/>
            <a:ext cx="4165278" cy="2244249"/>
          </a:xfrm>
          <a:prstGeom prst="rect">
            <a:avLst/>
          </a:prstGeom>
        </p:spPr>
      </p:pic>
    </p:spTree>
    <p:extLst>
      <p:ext uri="{BB962C8B-B14F-4D97-AF65-F5344CB8AC3E}">
        <p14:creationId xmlns:p14="http://schemas.microsoft.com/office/powerpoint/2010/main" val="947059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The TUH EEG Data Corpus</a:t>
            </a:r>
          </a:p>
        </p:txBody>
      </p:sp>
      <p:sp>
        <p:nvSpPr>
          <p:cNvPr id="3" name="Rectangle 2"/>
          <p:cNvSpPr/>
          <p:nvPr/>
        </p:nvSpPr>
        <p:spPr>
          <a:xfrm>
            <a:off x="211873" y="722390"/>
            <a:ext cx="8664498" cy="923330"/>
          </a:xfrm>
          <a:prstGeom prst="rect">
            <a:avLst/>
          </a:prstGeom>
        </p:spPr>
        <p:txBody>
          <a:bodyPr wrap="square">
            <a:spAutoFit/>
          </a:bodyPr>
          <a:lstStyle/>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The </a:t>
            </a:r>
            <a:r>
              <a:rPr lang="en-US" b="1" dirty="0" smtClean="0">
                <a:solidFill>
                  <a:srgbClr val="000000"/>
                </a:solidFill>
                <a:latin typeface="Arial" charset="0"/>
                <a:ea typeface="ＭＳ Ｐゴシック" charset="0"/>
                <a:cs typeface="Arial" charset="0"/>
              </a:rPr>
              <a:t>experiments ran on TUH </a:t>
            </a:r>
            <a:r>
              <a:rPr lang="en-US" b="1" dirty="0">
                <a:solidFill>
                  <a:srgbClr val="000000"/>
                </a:solidFill>
                <a:latin typeface="Arial" charset="0"/>
                <a:ea typeface="ＭＳ Ｐゴシック" charset="0"/>
                <a:cs typeface="Arial" charset="0"/>
              </a:rPr>
              <a:t>EEG </a:t>
            </a:r>
            <a:r>
              <a:rPr lang="en-US" b="1" dirty="0" smtClean="0">
                <a:solidFill>
                  <a:srgbClr val="000000"/>
                </a:solidFill>
                <a:latin typeface="Arial" charset="0"/>
                <a:ea typeface="ＭＳ Ｐゴシック" charset="0"/>
                <a:cs typeface="Arial" charset="0"/>
              </a:rPr>
              <a:t>Corpus which </a:t>
            </a:r>
            <a:r>
              <a:rPr lang="en-US" b="1" dirty="0">
                <a:solidFill>
                  <a:srgbClr val="000000"/>
                </a:solidFill>
                <a:latin typeface="Arial" charset="0"/>
                <a:ea typeface="ＭＳ Ｐゴシック" charset="0"/>
                <a:cs typeface="Arial" charset="0"/>
              </a:rPr>
              <a:t>contains over 28,000 sessions collected from 15,000+ patients over a period of 14 years at Temple University Hospital.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37" y="2157258"/>
            <a:ext cx="7997952" cy="4192791"/>
          </a:xfrm>
          <a:prstGeom prst="rect">
            <a:avLst/>
          </a:prstGeom>
        </p:spPr>
      </p:pic>
    </p:spTree>
    <p:extLst>
      <p:ext uri="{BB962C8B-B14F-4D97-AF65-F5344CB8AC3E}">
        <p14:creationId xmlns:p14="http://schemas.microsoft.com/office/powerpoint/2010/main" val="99829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AutoEEG</a:t>
            </a:r>
            <a:endParaRPr lang="en-US"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83" y="3253972"/>
            <a:ext cx="8575288" cy="3051742"/>
          </a:xfrm>
          <a:prstGeom prst="rect">
            <a:avLst/>
          </a:prstGeom>
        </p:spPr>
      </p:pic>
      <p:sp>
        <p:nvSpPr>
          <p:cNvPr id="3" name="Rectangle 2"/>
          <p:cNvSpPr/>
          <p:nvPr/>
        </p:nvSpPr>
        <p:spPr>
          <a:xfrm>
            <a:off x="211873" y="1045556"/>
            <a:ext cx="8664498" cy="1754326"/>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AutoEEG </a:t>
            </a:r>
            <a:r>
              <a:rPr lang="en-US" b="1" dirty="0">
                <a:solidFill>
                  <a:srgbClr val="000000"/>
                </a:solidFill>
                <a:latin typeface="Arial" charset="0"/>
                <a:ea typeface="ＭＳ Ｐゴシック" charset="0"/>
                <a:cs typeface="Arial" charset="0"/>
              </a:rPr>
              <a:t>is a hybrid system </a:t>
            </a:r>
            <a:r>
              <a:rPr lang="en-US" b="1" dirty="0" smtClean="0">
                <a:solidFill>
                  <a:srgbClr val="000000"/>
                </a:solidFill>
                <a:latin typeface="Arial" charset="0"/>
                <a:ea typeface="ＭＳ Ｐゴシック" charset="0"/>
                <a:cs typeface="Arial" charset="0"/>
              </a:rPr>
              <a:t>that automatically </a:t>
            </a:r>
            <a:r>
              <a:rPr lang="en-US" b="1" dirty="0">
                <a:solidFill>
                  <a:srgbClr val="000000"/>
                </a:solidFill>
                <a:latin typeface="Arial" charset="0"/>
                <a:ea typeface="ＭＳ Ｐゴシック" charset="0"/>
                <a:cs typeface="Arial" charset="0"/>
              </a:rPr>
              <a:t>interprets </a:t>
            </a:r>
            <a:r>
              <a:rPr lang="en-US" b="1" dirty="0" smtClean="0">
                <a:solidFill>
                  <a:srgbClr val="000000"/>
                </a:solidFill>
                <a:latin typeface="Arial" charset="0"/>
                <a:ea typeface="ＭＳ Ｐゴシック" charset="0"/>
                <a:cs typeface="Arial" charset="0"/>
              </a:rPr>
              <a:t>EEGs </a:t>
            </a:r>
            <a:r>
              <a:rPr lang="en-US" b="1" dirty="0">
                <a:solidFill>
                  <a:srgbClr val="000000"/>
                </a:solidFill>
                <a:latin typeface="Arial" charset="0"/>
                <a:ea typeface="ＭＳ Ｐゴシック" charset="0"/>
                <a:cs typeface="Arial" charset="0"/>
              </a:rPr>
              <a:t>and delivers high performance on clinical </a:t>
            </a:r>
            <a:r>
              <a:rPr lang="en-US" b="1" dirty="0" smtClean="0">
                <a:solidFill>
                  <a:srgbClr val="000000"/>
                </a:solidFill>
                <a:latin typeface="Arial" charset="0"/>
                <a:ea typeface="ＭＳ Ｐゴシック" charset="0"/>
                <a:cs typeface="Arial" charset="0"/>
              </a:rPr>
              <a:t>data:</a:t>
            </a: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800100" lvl="1" indent="-342900">
              <a:buFont typeface="Wingdings" panose="05000000000000000000" pitchFamily="2" charset="2"/>
              <a:buChar char="Ø"/>
            </a:pPr>
            <a:r>
              <a:rPr lang="en-US" b="1" dirty="0">
                <a:solidFill>
                  <a:srgbClr val="000000"/>
                </a:solidFill>
                <a:latin typeface="Arial" charset="0"/>
                <a:ea typeface="ＭＳ Ｐゴシック" charset="0"/>
                <a:cs typeface="Arial" charset="0"/>
              </a:rPr>
              <a:t>P1: </a:t>
            </a:r>
            <a:r>
              <a:rPr lang="en-US" b="1" dirty="0" smtClean="0">
                <a:solidFill>
                  <a:srgbClr val="000000"/>
                </a:solidFill>
                <a:latin typeface="Arial" charset="0"/>
                <a:ea typeface="ＭＳ Ｐゴシック" charset="0"/>
                <a:cs typeface="Arial" charset="0"/>
              </a:rPr>
              <a:t>hidden </a:t>
            </a:r>
            <a:r>
              <a:rPr lang="en-US" b="1" dirty="0">
                <a:solidFill>
                  <a:srgbClr val="000000"/>
                </a:solidFill>
                <a:latin typeface="Arial" charset="0"/>
                <a:ea typeface="ＭＳ Ｐゴシック" charset="0"/>
                <a:cs typeface="Arial" charset="0"/>
              </a:rPr>
              <a:t>Markov models </a:t>
            </a:r>
            <a:endParaRPr lang="en-US" b="1" dirty="0" smtClean="0">
              <a:solidFill>
                <a:srgbClr val="000000"/>
              </a:solidFill>
              <a:latin typeface="Arial" charset="0"/>
              <a:ea typeface="ＭＳ Ｐゴシック" charset="0"/>
              <a:cs typeface="Arial" charset="0"/>
            </a:endParaRPr>
          </a:p>
          <a:p>
            <a:pPr marL="800100" lvl="1" indent="-34290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P2: Deep Learning</a:t>
            </a:r>
          </a:p>
          <a:p>
            <a:pPr marL="800100" lvl="1" indent="-34290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P3: Language Model</a:t>
            </a:r>
            <a:endParaRPr lang="en-US" b="1"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2025834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AutoEEG</a:t>
            </a:r>
            <a:endParaRPr lang="en-US" dirty="0">
              <a:solidFill>
                <a:prstClr val="black"/>
              </a:solidFill>
            </a:endParaRPr>
          </a:p>
        </p:txBody>
      </p:sp>
      <p:sp>
        <p:nvSpPr>
          <p:cNvPr id="3" name="Rectangle 2"/>
          <p:cNvSpPr/>
          <p:nvPr/>
        </p:nvSpPr>
        <p:spPr>
          <a:xfrm>
            <a:off x="211873" y="734660"/>
            <a:ext cx="8541983" cy="646331"/>
          </a:xfrm>
          <a:prstGeom prst="rect">
            <a:avLst/>
          </a:prstGeom>
        </p:spPr>
        <p:txBody>
          <a:bodyPr wrap="square">
            <a:spAutoFit/>
          </a:bodyPr>
          <a:lstStyle/>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Six events of interest based on multiple iterations with board certified neurologists</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48" y="1658451"/>
            <a:ext cx="7571232" cy="1854179"/>
          </a:xfrm>
          <a:prstGeom prst="rect">
            <a:avLst/>
          </a:prstGeom>
        </p:spPr>
      </p:pic>
      <p:sp>
        <p:nvSpPr>
          <p:cNvPr id="6" name="Rectangle 5"/>
          <p:cNvSpPr/>
          <p:nvPr/>
        </p:nvSpPr>
        <p:spPr>
          <a:xfrm>
            <a:off x="396240" y="3790090"/>
            <a:ext cx="8357616" cy="2862322"/>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The </a:t>
            </a:r>
            <a:r>
              <a:rPr lang="en-US" b="1" dirty="0">
                <a:solidFill>
                  <a:srgbClr val="000000"/>
                </a:solidFill>
                <a:latin typeface="Arial" charset="0"/>
                <a:ea typeface="ＭＳ Ｐゴシック" charset="0"/>
                <a:cs typeface="Arial" charset="0"/>
              </a:rPr>
              <a:t>recordings contain many artifacts that can easily be interpreted as spikes. </a:t>
            </a:r>
            <a:r>
              <a:rPr lang="en-US" b="1" dirty="0" smtClean="0">
                <a:solidFill>
                  <a:srgbClr val="000000"/>
                </a:solidFill>
                <a:latin typeface="Arial" charset="0"/>
                <a:ea typeface="ＭＳ Ｐゴシック" charset="0"/>
                <a:cs typeface="Arial" charset="0"/>
              </a:rPr>
              <a:t>Therefore neurologists </a:t>
            </a:r>
            <a:r>
              <a:rPr lang="en-US" b="1" dirty="0">
                <a:solidFill>
                  <a:srgbClr val="000000"/>
                </a:solidFill>
                <a:latin typeface="Arial" charset="0"/>
                <a:ea typeface="ＭＳ Ｐゴシック" charset="0"/>
                <a:cs typeface="Arial" charset="0"/>
              </a:rPr>
              <a:t>still rely on manual review of data in clinical applications</a:t>
            </a:r>
            <a:r>
              <a:rPr lang="en-US" b="1" dirty="0" smtClean="0">
                <a:solidFill>
                  <a:srgbClr val="000000"/>
                </a:solidFill>
                <a:latin typeface="Arial" charset="0"/>
                <a:ea typeface="ＭＳ Ｐゴシック" charset="0"/>
                <a:cs typeface="Arial" charset="0"/>
              </a:rPr>
              <a:t>.</a:t>
            </a: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Automatic labeling of these events allows a neurologist to rapidly search long-term EEG recordings for anomalous behavior. </a:t>
            </a:r>
          </a:p>
          <a:p>
            <a:endParaRPr lang="en-US" b="1" dirty="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Performance requirements for this application </a:t>
            </a:r>
            <a:r>
              <a:rPr lang="en-US" b="1" dirty="0" smtClean="0">
                <a:solidFill>
                  <a:srgbClr val="000000"/>
                </a:solidFill>
                <a:latin typeface="Arial" charset="0"/>
                <a:ea typeface="ＭＳ Ｐゴシック" charset="0"/>
                <a:cs typeface="Arial" charset="0"/>
              </a:rPr>
              <a:t>is a detection rate above </a:t>
            </a:r>
            <a:r>
              <a:rPr lang="en-US" b="1" dirty="0">
                <a:solidFill>
                  <a:srgbClr val="000000"/>
                </a:solidFill>
                <a:latin typeface="Arial" charset="0"/>
                <a:ea typeface="ＭＳ Ｐゴシック" charset="0"/>
                <a:cs typeface="Arial" charset="0"/>
              </a:rPr>
              <a:t>95% with a false alarm rate below 5%. </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37557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EEG </a:t>
            </a:r>
            <a:r>
              <a:rPr lang="en-US" dirty="0">
                <a:solidFill>
                  <a:prstClr val="black"/>
                </a:solidFill>
              </a:rPr>
              <a:t>FEATURES</a:t>
            </a:r>
          </a:p>
        </p:txBody>
      </p:sp>
      <p:sp>
        <p:nvSpPr>
          <p:cNvPr id="3" name="Rectangle 2"/>
          <p:cNvSpPr/>
          <p:nvPr/>
        </p:nvSpPr>
        <p:spPr>
          <a:xfrm>
            <a:off x="108241" y="2020283"/>
            <a:ext cx="8664498" cy="1200329"/>
          </a:xfrm>
          <a:prstGeom prst="rect">
            <a:avLst/>
          </a:prstGeom>
        </p:spPr>
        <p:txBody>
          <a:bodyPr wrap="square">
            <a:spAutoFit/>
          </a:bodyPr>
          <a:lstStyle/>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Mel Frequency Cepstral Coefficient (MFCC</a:t>
            </a:r>
            <a:r>
              <a:rPr lang="en-US" b="1" dirty="0" smtClean="0">
                <a:solidFill>
                  <a:srgbClr val="000000"/>
                </a:solidFill>
                <a:latin typeface="Arial" charset="0"/>
                <a:ea typeface="ＭＳ Ｐゴシック" charset="0"/>
                <a:cs typeface="Arial" charset="0"/>
              </a:rPr>
              <a:t>):</a:t>
            </a: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Wavelets </a:t>
            </a:r>
            <a:r>
              <a:rPr lang="en-US" b="1" dirty="0">
                <a:solidFill>
                  <a:srgbClr val="000000"/>
                </a:solidFill>
                <a:latin typeface="Arial" charset="0"/>
                <a:ea typeface="ＭＳ Ｐゴシック" charset="0"/>
                <a:cs typeface="Arial" charset="0"/>
              </a:rPr>
              <a:t>have </a:t>
            </a:r>
            <a:r>
              <a:rPr lang="en-US" b="1" dirty="0" smtClean="0">
                <a:solidFill>
                  <a:srgbClr val="000000"/>
                </a:solidFill>
                <a:latin typeface="Arial" charset="0"/>
                <a:ea typeface="ＭＳ Ｐゴシック" charset="0"/>
                <a:cs typeface="Arial" charset="0"/>
              </a:rPr>
              <a:t>very </a:t>
            </a:r>
            <a:r>
              <a:rPr lang="en-US" b="1" dirty="0">
                <a:solidFill>
                  <a:srgbClr val="000000"/>
                </a:solidFill>
                <a:latin typeface="Arial" charset="0"/>
                <a:ea typeface="ＭＳ Ｐゴシック" charset="0"/>
                <a:cs typeface="Arial" charset="0"/>
              </a:rPr>
              <a:t>little advantage over </a:t>
            </a:r>
            <a:r>
              <a:rPr lang="en-US" b="1" dirty="0" smtClean="0">
                <a:solidFill>
                  <a:srgbClr val="000000"/>
                </a:solidFill>
                <a:latin typeface="Arial" charset="0"/>
                <a:ea typeface="ＭＳ Ｐゴシック" charset="0"/>
                <a:cs typeface="Arial" charset="0"/>
              </a:rPr>
              <a:t>MFCCs on </a:t>
            </a:r>
            <a:r>
              <a:rPr lang="en-US" b="1" dirty="0">
                <a:solidFill>
                  <a:srgbClr val="000000"/>
                </a:solidFill>
                <a:latin typeface="Arial" charset="0"/>
                <a:ea typeface="ＭＳ Ｐゴシック" charset="0"/>
                <a:cs typeface="Arial" charset="0"/>
              </a:rPr>
              <a:t>the TUH </a:t>
            </a:r>
            <a:r>
              <a:rPr lang="en-US" b="1" dirty="0" smtClean="0">
                <a:solidFill>
                  <a:srgbClr val="000000"/>
                </a:solidFill>
                <a:latin typeface="Arial" charset="0"/>
                <a:ea typeface="ＭＳ Ｐゴシック" charset="0"/>
                <a:cs typeface="Arial" charset="0"/>
              </a:rPr>
              <a:t>EEG. </a:t>
            </a:r>
          </a:p>
          <a:p>
            <a:pPr marL="742950" lvl="1" indent="-28575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a </a:t>
            </a:r>
            <a:r>
              <a:rPr lang="en-US" b="1" dirty="0">
                <a:solidFill>
                  <a:srgbClr val="000000"/>
                </a:solidFill>
                <a:latin typeface="Arial" charset="0"/>
                <a:ea typeface="ＭＳ Ｐゴシック" charset="0"/>
                <a:cs typeface="Arial" charset="0"/>
              </a:rPr>
              <a:t>linear frequency scale for </a:t>
            </a:r>
            <a:r>
              <a:rPr lang="en-US" b="1" dirty="0" smtClean="0">
                <a:solidFill>
                  <a:srgbClr val="000000"/>
                </a:solidFill>
                <a:latin typeface="Arial" charset="0"/>
                <a:ea typeface="ＭＳ Ｐゴシック" charset="0"/>
                <a:cs typeface="Arial" charset="0"/>
              </a:rPr>
              <a:t>EEGs.</a:t>
            </a:r>
            <a:endParaRPr lang="en-US" b="1" dirty="0">
              <a:solidFill>
                <a:srgbClr val="000000"/>
              </a:solidFill>
              <a:latin typeface="Arial" charset="0"/>
              <a:ea typeface="ＭＳ Ｐゴシック"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739" y="3455877"/>
            <a:ext cx="5770222" cy="2827536"/>
          </a:xfrm>
          <a:prstGeom prst="rect">
            <a:avLst/>
          </a:prstGeom>
        </p:spPr>
      </p:pic>
      <p:sp>
        <p:nvSpPr>
          <p:cNvPr id="14" name="Rectangle 13"/>
          <p:cNvSpPr/>
          <p:nvPr/>
        </p:nvSpPr>
        <p:spPr>
          <a:xfrm>
            <a:off x="108241" y="649238"/>
            <a:ext cx="8664498" cy="1200329"/>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Goal: Calibrating </a:t>
            </a:r>
            <a:r>
              <a:rPr lang="en-US" b="1" dirty="0" smtClean="0">
                <a:solidFill>
                  <a:srgbClr val="000000"/>
                </a:solidFill>
                <a:latin typeface="Arial" charset="0"/>
                <a:ea typeface="ＭＳ Ｐゴシック" charset="0"/>
                <a:cs typeface="Arial" charset="0"/>
              </a:rPr>
              <a:t>speech recognition feature extraction methods on EEGs including MFCC, energy term and their derivatives.</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Additionally, we introduce </a:t>
            </a:r>
            <a:r>
              <a:rPr lang="en-US" b="1" dirty="0" smtClean="0">
                <a:solidFill>
                  <a:srgbClr val="000000"/>
                </a:solidFill>
                <a:latin typeface="Arial" charset="0"/>
                <a:ea typeface="ＭＳ Ｐゴシック" charset="0"/>
                <a:cs typeface="Arial" charset="0"/>
              </a:rPr>
              <a:t>a new </a:t>
            </a:r>
            <a:r>
              <a:rPr lang="en-US" b="1" dirty="0" smtClean="0">
                <a:solidFill>
                  <a:srgbClr val="000000"/>
                </a:solidFill>
                <a:latin typeface="Arial" charset="0"/>
                <a:ea typeface="ＭＳ Ｐゴシック" charset="0"/>
                <a:cs typeface="Arial" charset="0"/>
              </a:rPr>
              <a:t>feature </a:t>
            </a:r>
            <a:r>
              <a:rPr lang="en-US" b="1" dirty="0" smtClean="0">
                <a:solidFill>
                  <a:srgbClr val="000000"/>
                </a:solidFill>
                <a:latin typeface="Arial" charset="0"/>
                <a:ea typeface="ＭＳ Ｐゴシック" charset="0"/>
                <a:cs typeface="Arial" charset="0"/>
              </a:rPr>
              <a:t>named as differential energy.</a:t>
            </a:r>
            <a:endParaRPr lang="en-US" b="1"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711312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EEG </a:t>
            </a:r>
            <a:r>
              <a:rPr lang="en-US" dirty="0">
                <a:solidFill>
                  <a:prstClr val="black"/>
                </a:solidFill>
              </a:rPr>
              <a:t>FEATURES</a:t>
            </a:r>
          </a:p>
        </p:txBody>
      </p:sp>
      <p:sp>
        <p:nvSpPr>
          <p:cNvPr id="6" name="Rectangle 5"/>
          <p:cNvSpPr/>
          <p:nvPr/>
        </p:nvSpPr>
        <p:spPr>
          <a:xfrm>
            <a:off x="217038" y="1042871"/>
            <a:ext cx="8664498" cy="646331"/>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 Time Domain energy</a:t>
            </a: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55" y="1663425"/>
            <a:ext cx="3153215" cy="695422"/>
          </a:xfrm>
          <a:prstGeom prst="rect">
            <a:avLst/>
          </a:prstGeom>
        </p:spPr>
      </p:pic>
      <p:sp>
        <p:nvSpPr>
          <p:cNvPr id="13" name="Rectangle 12"/>
          <p:cNvSpPr/>
          <p:nvPr/>
        </p:nvSpPr>
        <p:spPr>
          <a:xfrm>
            <a:off x="218625" y="2446794"/>
            <a:ext cx="8664498" cy="923330"/>
          </a:xfrm>
          <a:prstGeom prst="rect">
            <a:avLst/>
          </a:prstGeom>
        </p:spPr>
        <p:txBody>
          <a:bodyPr wrap="square">
            <a:spAutoFit/>
          </a:bodyPr>
          <a:lstStyle/>
          <a:p>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 </a:t>
            </a:r>
            <a:r>
              <a:rPr lang="en-US" b="1" dirty="0" smtClean="0">
                <a:solidFill>
                  <a:srgbClr val="000000"/>
                </a:solidFill>
                <a:latin typeface="Arial" charset="0"/>
                <a:ea typeface="ＭＳ Ｐゴシック" charset="0"/>
                <a:cs typeface="Arial" charset="0"/>
              </a:rPr>
              <a:t>Frequency </a:t>
            </a:r>
            <a:r>
              <a:rPr lang="en-US" b="1" dirty="0" smtClean="0">
                <a:solidFill>
                  <a:srgbClr val="000000"/>
                </a:solidFill>
                <a:latin typeface="Arial" charset="0"/>
                <a:ea typeface="ＭＳ Ｐゴシック" charset="0"/>
                <a:cs typeface="Arial" charset="0"/>
              </a:rPr>
              <a:t>Domain energy</a:t>
            </a: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91" y="3458072"/>
            <a:ext cx="3086531" cy="590632"/>
          </a:xfrm>
          <a:prstGeom prst="rect">
            <a:avLst/>
          </a:prstGeom>
        </p:spPr>
      </p:pic>
      <p:sp>
        <p:nvSpPr>
          <p:cNvPr id="2" name="Rectangle 1"/>
          <p:cNvSpPr/>
          <p:nvPr/>
        </p:nvSpPr>
        <p:spPr>
          <a:xfrm>
            <a:off x="4570413" y="1548239"/>
            <a:ext cx="4572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rPr>
              <a:t>an overlapping analysis window (a 50% overlap was used here) to ensure a smooth trajectory</a:t>
            </a:r>
            <a:endParaRPr lang="en-US" dirty="0"/>
          </a:p>
        </p:txBody>
      </p:sp>
      <p:sp>
        <p:nvSpPr>
          <p:cNvPr id="4" name="Rectangle 3"/>
          <p:cNvSpPr/>
          <p:nvPr/>
        </p:nvSpPr>
        <p:spPr>
          <a:xfrm>
            <a:off x="4570413" y="3291723"/>
            <a:ext cx="4572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rPr>
              <a:t>provides a smoother, more stable estimate of the energy that leverages the cepstral representation of the signal.</a:t>
            </a:r>
            <a:endParaRPr lang="en-US" dirty="0"/>
          </a:p>
        </p:txBody>
      </p:sp>
      <p:sp>
        <p:nvSpPr>
          <p:cNvPr id="10" name="Rectangle 9"/>
          <p:cNvSpPr/>
          <p:nvPr/>
        </p:nvSpPr>
        <p:spPr>
          <a:xfrm>
            <a:off x="280857" y="4303001"/>
            <a:ext cx="3089307" cy="369332"/>
          </a:xfrm>
          <a:prstGeom prst="rect">
            <a:avLst/>
          </a:prstGeom>
        </p:spPr>
        <p:txBody>
          <a:bodyPr wrap="non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Derivatives of features: </a:t>
            </a:r>
            <a:endParaRPr lang="en-US" b="1" dirty="0">
              <a:solidFill>
                <a:srgbClr val="000000"/>
              </a:solidFill>
              <a:latin typeface="Arial" charset="0"/>
              <a:ea typeface="ＭＳ Ｐゴシック" charset="0"/>
              <a:cs typeface="Arial" charset="0"/>
            </a:endParaRPr>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317" y="5108218"/>
            <a:ext cx="2695951" cy="724001"/>
          </a:xfrm>
          <a:prstGeom prst="rect">
            <a:avLst/>
          </a:prstGeom>
        </p:spPr>
      </p:pic>
      <p:sp>
        <p:nvSpPr>
          <p:cNvPr id="16" name="Rectangle 15"/>
          <p:cNvSpPr/>
          <p:nvPr/>
        </p:nvSpPr>
        <p:spPr>
          <a:xfrm>
            <a:off x="4669536" y="4861449"/>
            <a:ext cx="4348885"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A typical value for </a:t>
            </a:r>
            <a:r>
              <a:rPr lang="en-US" i="1" dirty="0">
                <a:latin typeface="Times New Roman" panose="02020603050405020304" pitchFamily="18" charset="0"/>
                <a:ea typeface="SimSun" panose="02010600030101010101" pitchFamily="2" charset="-122"/>
              </a:rPr>
              <a:t>N</a:t>
            </a:r>
            <a:r>
              <a:rPr lang="en-US" dirty="0">
                <a:latin typeface="Times New Roman" panose="02020603050405020304" pitchFamily="18" charset="0"/>
                <a:ea typeface="SimSun" panose="02010600030101010101" pitchFamily="2" charset="-122"/>
              </a:rPr>
              <a:t> is </a:t>
            </a:r>
            <a:r>
              <a:rPr lang="en-US" i="1" dirty="0">
                <a:latin typeface="Times New Roman" panose="02020603050405020304" pitchFamily="18" charset="0"/>
                <a:ea typeface="SimSun" panose="02010600030101010101" pitchFamily="2" charset="-122"/>
              </a:rPr>
              <a:t>9</a:t>
            </a:r>
            <a:r>
              <a:rPr lang="en-US" dirty="0">
                <a:latin typeface="Times New Roman" panose="02020603050405020304" pitchFamily="18" charset="0"/>
                <a:ea typeface="SimSun" panose="02010600030101010101" pitchFamily="2" charset="-122"/>
              </a:rPr>
              <a:t> (corresponding to </a:t>
            </a:r>
            <a:r>
              <a:rPr lang="en-US" i="1" dirty="0">
                <a:latin typeface="Times New Roman" panose="02020603050405020304" pitchFamily="18" charset="0"/>
                <a:ea typeface="SimSun" panose="02010600030101010101" pitchFamily="2" charset="-122"/>
              </a:rPr>
              <a:t>0.9</a:t>
            </a:r>
            <a:r>
              <a:rPr lang="en-US" dirty="0">
                <a:latin typeface="Times New Roman" panose="02020603050405020304" pitchFamily="18" charset="0"/>
                <a:ea typeface="SimSun" panose="02010600030101010101" pitchFamily="2" charset="-122"/>
              </a:rPr>
              <a:t> secs) for the first derivative in EEG processing, and </a:t>
            </a:r>
            <a:r>
              <a:rPr lang="en-US" i="1" dirty="0">
                <a:latin typeface="Times New Roman" panose="02020603050405020304" pitchFamily="18" charset="0"/>
                <a:ea typeface="SimSun" panose="02010600030101010101" pitchFamily="2" charset="-122"/>
              </a:rPr>
              <a:t>3</a:t>
            </a:r>
            <a:r>
              <a:rPr lang="en-US" dirty="0">
                <a:latin typeface="Times New Roman" panose="02020603050405020304" pitchFamily="18" charset="0"/>
                <a:ea typeface="SimSun" panose="02010600030101010101" pitchFamily="2" charset="-122"/>
              </a:rPr>
              <a:t> for the second derivative. </a:t>
            </a:r>
            <a:endParaRPr lang="en-US" dirty="0"/>
          </a:p>
        </p:txBody>
      </p:sp>
    </p:spTree>
    <p:extLst>
      <p:ext uri="{BB962C8B-B14F-4D97-AF65-F5344CB8AC3E}">
        <p14:creationId xmlns:p14="http://schemas.microsoft.com/office/powerpoint/2010/main" val="841354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EEG </a:t>
            </a:r>
            <a:r>
              <a:rPr lang="en-US" dirty="0">
                <a:solidFill>
                  <a:prstClr val="black"/>
                </a:solidFill>
              </a:rPr>
              <a:t>FEATURES</a:t>
            </a:r>
          </a:p>
        </p:txBody>
      </p:sp>
      <p:sp>
        <p:nvSpPr>
          <p:cNvPr id="3" name="Rectangle 2"/>
          <p:cNvSpPr/>
          <p:nvPr/>
        </p:nvSpPr>
        <p:spPr>
          <a:xfrm>
            <a:off x="211873" y="722390"/>
            <a:ext cx="8664498" cy="1200329"/>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Differential energy:</a:t>
            </a: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742950" lvl="1"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To improve </a:t>
            </a:r>
            <a:r>
              <a:rPr lang="en-US" b="1" dirty="0">
                <a:solidFill>
                  <a:srgbClr val="000000"/>
                </a:solidFill>
                <a:latin typeface="Arial" charset="0"/>
                <a:ea typeface="ＭＳ Ｐゴシック" charset="0"/>
                <a:cs typeface="Arial" charset="0"/>
              </a:rPr>
              <a:t>differentiation between transient pulse-like events (e.g., SPSW events) and stationary background </a:t>
            </a:r>
            <a:r>
              <a:rPr lang="en-US" b="1" dirty="0" smtClean="0">
                <a:solidFill>
                  <a:srgbClr val="000000"/>
                </a:solidFill>
                <a:latin typeface="Arial" charset="0"/>
                <a:ea typeface="ＭＳ Ｐゴシック" charset="0"/>
                <a:cs typeface="Arial" charset="0"/>
              </a:rPr>
              <a:t>noise</a:t>
            </a:r>
            <a:endParaRPr lang="en-US" b="1" dirty="0">
              <a:solidFill>
                <a:srgbClr val="000000"/>
              </a:solidFill>
              <a:latin typeface="Arial" charset="0"/>
              <a:ea typeface="ＭＳ Ｐゴシック" charset="0"/>
              <a:cs typeface="Arial" charset="0"/>
            </a:endParaRPr>
          </a:p>
        </p:txBody>
      </p:sp>
      <p:sp>
        <p:nvSpPr>
          <p:cNvPr id="13" name="Rectangle 12"/>
          <p:cNvSpPr/>
          <p:nvPr/>
        </p:nvSpPr>
        <p:spPr>
          <a:xfrm>
            <a:off x="238164" y="3826412"/>
            <a:ext cx="8664498" cy="646331"/>
          </a:xfrm>
          <a:prstGeom prst="rect">
            <a:avLst/>
          </a:prstGeom>
        </p:spPr>
        <p:txBody>
          <a:bodyPr wrap="square">
            <a:spAutoFit/>
          </a:bodyPr>
          <a:lstStyle/>
          <a:p>
            <a:endParaRPr lang="en-US" b="1" dirty="0" smtClean="0">
              <a:solidFill>
                <a:srgbClr val="000000"/>
              </a:solidFill>
              <a:latin typeface="Arial" charset="0"/>
              <a:ea typeface="ＭＳ Ｐゴシック" charset="0"/>
              <a:cs typeface="Arial" charset="0"/>
            </a:endParaRP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317" y="2137892"/>
            <a:ext cx="4391638" cy="676369"/>
          </a:xfrm>
          <a:prstGeom prst="rect">
            <a:avLst/>
          </a:prstGeom>
        </p:spPr>
      </p:pic>
      <p:sp>
        <p:nvSpPr>
          <p:cNvPr id="17" name="Rectangle 16"/>
          <p:cNvSpPr/>
          <p:nvPr/>
        </p:nvSpPr>
        <p:spPr>
          <a:xfrm>
            <a:off x="5385955" y="2040603"/>
            <a:ext cx="3516707" cy="1200329"/>
          </a:xfrm>
          <a:prstGeom prst="rect">
            <a:avLst/>
          </a:prstGeom>
        </p:spPr>
        <p:txBody>
          <a:bodyPr wrap="square">
            <a:spAutoFit/>
          </a:bodyPr>
          <a:lstStyle/>
          <a:p>
            <a:r>
              <a:rPr lang="en-US" dirty="0" smtClean="0">
                <a:latin typeface="Times New Roman" panose="02020603050405020304" pitchFamily="18" charset="0"/>
                <a:ea typeface="SimSun" panose="02010600030101010101" pitchFamily="2" charset="-122"/>
              </a:rPr>
              <a:t>This </a:t>
            </a:r>
            <a:r>
              <a:rPr lang="en-US" dirty="0">
                <a:latin typeface="Times New Roman" panose="02020603050405020304" pitchFamily="18" charset="0"/>
                <a:ea typeface="SimSun" panose="02010600030101010101" pitchFamily="2" charset="-122"/>
              </a:rPr>
              <a:t>simple feature has proven to be surprisingly effective</a:t>
            </a:r>
            <a:r>
              <a:rPr lang="en-US" dirty="0" smtClean="0">
                <a:latin typeface="Times New Roman" panose="02020603050405020304" pitchFamily="18" charset="0"/>
                <a:ea typeface="SimSun" panose="02010600030101010101" pitchFamily="2" charset="-122"/>
              </a:rPr>
              <a:t>.</a:t>
            </a:r>
          </a:p>
          <a:p>
            <a:r>
              <a:rPr lang="en-US" dirty="0"/>
              <a:t>We typically use a </a:t>
            </a:r>
            <a:r>
              <a:rPr lang="en-US" i="1" dirty="0"/>
              <a:t>0.9</a:t>
            </a:r>
            <a:r>
              <a:rPr lang="en-US" dirty="0"/>
              <a:t> sec window for this calculation. </a:t>
            </a:r>
          </a:p>
        </p:txBody>
      </p:sp>
      <p:pic>
        <p:nvPicPr>
          <p:cNvPr id="21" name="Picture 20"/>
          <p:cNvPicPr/>
          <p:nvPr/>
        </p:nvPicPr>
        <p:blipFill>
          <a:blip r:embed="rId4">
            <a:extLst>
              <a:ext uri="{28A0092B-C50C-407E-A947-70E740481C1C}">
                <a14:useLocalDpi xmlns:a14="http://schemas.microsoft.com/office/drawing/2010/main" val="0"/>
              </a:ext>
            </a:extLst>
          </a:blip>
          <a:stretch>
            <a:fillRect/>
          </a:stretch>
        </p:blipFill>
        <p:spPr bwMode="auto">
          <a:xfrm>
            <a:off x="2122551" y="3456105"/>
            <a:ext cx="4400170" cy="2749037"/>
          </a:xfrm>
          <a:prstGeom prst="rect">
            <a:avLst/>
          </a:prstGeom>
          <a:noFill/>
          <a:ln>
            <a:noFill/>
          </a:ln>
        </p:spPr>
      </p:pic>
    </p:spTree>
    <p:extLst>
      <p:ext uri="{BB962C8B-B14F-4D97-AF65-F5344CB8AC3E}">
        <p14:creationId xmlns:p14="http://schemas.microsoft.com/office/powerpoint/2010/main" val="14056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Dimensionality</a:t>
            </a:r>
          </a:p>
        </p:txBody>
      </p:sp>
      <p:sp>
        <p:nvSpPr>
          <p:cNvPr id="3" name="Rectangle 2"/>
          <p:cNvSpPr/>
          <p:nvPr/>
        </p:nvSpPr>
        <p:spPr>
          <a:xfrm>
            <a:off x="211873" y="722390"/>
            <a:ext cx="8664498" cy="1754326"/>
          </a:xfrm>
          <a:prstGeom prst="rect">
            <a:avLst/>
          </a:prstGeom>
        </p:spPr>
        <p:txBody>
          <a:bodyPr wrap="square">
            <a:spAutoFit/>
          </a:bodyPr>
          <a:lstStyle/>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The use of differential features raises the dimension of a typical feature vector from 9 (e.g., 7 cepstral coefficients, frequency domain energy and differential energy) to 27. </a:t>
            </a: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The training set contains segments from 359 sessions while the evaluation set was drawn from 159 sessions</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655" y="2739966"/>
            <a:ext cx="5652050" cy="2698448"/>
          </a:xfrm>
          <a:prstGeom prst="rect">
            <a:avLst/>
          </a:prstGeom>
        </p:spPr>
      </p:pic>
    </p:spTree>
    <p:extLst>
      <p:ext uri="{BB962C8B-B14F-4D97-AF65-F5344CB8AC3E}">
        <p14:creationId xmlns:p14="http://schemas.microsoft.com/office/powerpoint/2010/main" val="262588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Absolute Features</a:t>
            </a:r>
            <a:endParaRPr lang="en-US" dirty="0">
              <a:solidFill>
                <a:prstClr val="black"/>
              </a:solidFill>
            </a:endParaRPr>
          </a:p>
        </p:txBody>
      </p:sp>
      <p:sp>
        <p:nvSpPr>
          <p:cNvPr id="3" name="Rectangle 2"/>
          <p:cNvSpPr/>
          <p:nvPr/>
        </p:nvSpPr>
        <p:spPr>
          <a:xfrm>
            <a:off x="211873" y="722390"/>
            <a:ext cx="8664498" cy="2031325"/>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6-way </a:t>
            </a:r>
            <a:r>
              <a:rPr lang="en-US" b="1" dirty="0">
                <a:solidFill>
                  <a:srgbClr val="000000"/>
                </a:solidFill>
                <a:latin typeface="Arial" charset="0"/>
                <a:ea typeface="ＭＳ Ｐゴシック" charset="0"/>
                <a:cs typeface="Arial" charset="0"/>
              </a:rPr>
              <a:t>classification: SPSW, GPED, </a:t>
            </a:r>
            <a:r>
              <a:rPr lang="en-US" b="1" dirty="0" smtClean="0">
                <a:solidFill>
                  <a:srgbClr val="000000"/>
                </a:solidFill>
                <a:latin typeface="Arial" charset="0"/>
                <a:ea typeface="ＭＳ Ｐゴシック" charset="0"/>
                <a:cs typeface="Arial" charset="0"/>
              </a:rPr>
              <a:t>PLED, EYEM, ARTF, BCKG</a:t>
            </a: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4-way classification: It </a:t>
            </a:r>
            <a:r>
              <a:rPr lang="en-US" b="1" dirty="0">
                <a:solidFill>
                  <a:srgbClr val="000000"/>
                </a:solidFill>
                <a:latin typeface="Arial" charset="0"/>
                <a:ea typeface="ＭＳ Ｐゴシック" charset="0"/>
                <a:cs typeface="Arial" charset="0"/>
              </a:rPr>
              <a:t>makes more sense to collapse the 3 background classes into one </a:t>
            </a:r>
            <a:r>
              <a:rPr lang="en-US" b="1" dirty="0" smtClean="0">
                <a:solidFill>
                  <a:srgbClr val="000000"/>
                </a:solidFill>
                <a:latin typeface="Arial" charset="0"/>
                <a:ea typeface="ＭＳ Ｐゴシック" charset="0"/>
                <a:cs typeface="Arial" charset="0"/>
              </a:rPr>
              <a:t>category: </a:t>
            </a:r>
            <a:r>
              <a:rPr lang="en-US" b="1" dirty="0">
                <a:solidFill>
                  <a:srgbClr val="000000"/>
                </a:solidFill>
                <a:latin typeface="Arial" charset="0"/>
                <a:ea typeface="ＭＳ Ｐゴシック" charset="0"/>
                <a:cs typeface="Arial" charset="0"/>
              </a:rPr>
              <a:t>SPSW, GPED, PLED and BACKG. </a:t>
            </a: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2-way classification: collapse the </a:t>
            </a:r>
            <a:r>
              <a:rPr lang="en-US" b="1" dirty="0">
                <a:solidFill>
                  <a:srgbClr val="000000"/>
                </a:solidFill>
                <a:latin typeface="Arial" charset="0"/>
                <a:ea typeface="ＭＳ Ｐゴシック" charset="0"/>
                <a:cs typeface="Arial" charset="0"/>
              </a:rPr>
              <a:t>data into a target class (TARG) and a background class (BCKG</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038" y="3163839"/>
            <a:ext cx="7116168" cy="2505425"/>
          </a:xfrm>
          <a:prstGeom prst="rect">
            <a:avLst/>
          </a:prstGeom>
        </p:spPr>
      </p:pic>
    </p:spTree>
    <p:extLst>
      <p:ext uri="{BB962C8B-B14F-4D97-AF65-F5344CB8AC3E}">
        <p14:creationId xmlns:p14="http://schemas.microsoft.com/office/powerpoint/2010/main" val="346608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8475</TotalTime>
  <Words>921</Words>
  <Application>Microsoft Office PowerPoint</Application>
  <PresentationFormat>On-screen Show (4:3)</PresentationFormat>
  <Paragraphs>123</Paragraphs>
  <Slides>15</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15</vt:i4>
      </vt:variant>
    </vt:vector>
  </HeadingPairs>
  <TitlesOfParts>
    <vt:vector size="27" baseType="lpstr">
      <vt:lpstr>ＭＳ Ｐゴシック</vt:lpstr>
      <vt:lpstr>SimSun</vt:lpstr>
      <vt:lpstr>Arial</vt:lpstr>
      <vt:lpstr>Calibri</vt:lpstr>
      <vt:lpstr>Times New Roman</vt:lpstr>
      <vt:lpstr>Wingdings</vt:lpstr>
      <vt:lpstr>ISIP Content Slide</vt:lpstr>
      <vt:lpstr>ISIP Title Slide</vt:lpstr>
      <vt:lpstr>1_ISIP Content Slide</vt:lpstr>
      <vt:lpstr>Custom Design</vt:lpstr>
      <vt:lpstr>1_ISIP Title Slide</vt:lpstr>
      <vt:lpstr>2_ISIP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Meysam Golmohammadi</cp:lastModifiedBy>
  <cp:revision>467</cp:revision>
  <dcterms:created xsi:type="dcterms:W3CDTF">2012-05-05T20:20:58Z</dcterms:created>
  <dcterms:modified xsi:type="dcterms:W3CDTF">2015-12-09T19:02:10Z</dcterms:modified>
</cp:coreProperties>
</file>