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21"/>
  </p:notesMasterIdLst>
  <p:handoutMasterIdLst>
    <p:handoutMasterId r:id="rId22"/>
  </p:handoutMasterIdLst>
  <p:sldIdLst>
    <p:sldId id="298" r:id="rId7"/>
    <p:sldId id="325" r:id="rId8"/>
    <p:sldId id="323" r:id="rId9"/>
    <p:sldId id="324" r:id="rId10"/>
    <p:sldId id="332" r:id="rId11"/>
    <p:sldId id="336" r:id="rId12"/>
    <p:sldId id="326" r:id="rId13"/>
    <p:sldId id="327" r:id="rId14"/>
    <p:sldId id="338" r:id="rId15"/>
    <p:sldId id="339" r:id="rId16"/>
    <p:sldId id="340" r:id="rId17"/>
    <p:sldId id="337" r:id="rId18"/>
    <p:sldId id="341" r:id="rId19"/>
    <p:sldId id="34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5606">
          <p15:clr>
            <a:srgbClr val="A4A3A4"/>
          </p15:clr>
        </p15:guide>
        <p15:guide id="3" pos="5731">
          <p15:clr>
            <a:srgbClr val="A4A3A4"/>
          </p15:clr>
        </p15:guide>
        <p15:guide id="4" orient="horz" pos="2415">
          <p15:clr>
            <a:srgbClr val="A4A3A4"/>
          </p15:clr>
        </p15:guide>
        <p15:guide id="5" orient="horz" pos="504" userDrawn="1">
          <p15:clr>
            <a:srgbClr val="A4A3A4"/>
          </p15:clr>
        </p15:guide>
        <p15:guide id="6" orient="horz" pos="2822">
          <p15:clr>
            <a:srgbClr val="A4A3A4"/>
          </p15:clr>
        </p15:guide>
        <p15:guide id="7" pos="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11" autoAdjust="0"/>
    <p:restoredTop sz="85188" autoAdjust="0"/>
  </p:normalViewPr>
  <p:slideViewPr>
    <p:cSldViewPr snapToGrid="0" snapToObjects="1" showGuides="1">
      <p:cViewPr varScale="1">
        <p:scale>
          <a:sx n="80" d="100"/>
          <a:sy n="80" d="100"/>
        </p:scale>
        <p:origin x="936" y="184"/>
      </p:cViewPr>
      <p:guideLst>
        <p:guide orient="horz" pos="4298"/>
        <p:guide pos="5606"/>
        <p:guide pos="5731"/>
        <p:guide orient="horz" pos="2415"/>
        <p:guide orient="horz" pos="504"/>
        <p:guide orient="horz" pos="2822"/>
        <p:guide pos="1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12/9/15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12/9/15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a:t>
            </a:fld>
            <a:endParaRPr lang="en-US" dirty="0"/>
          </a:p>
        </p:txBody>
      </p:sp>
    </p:spTree>
    <p:extLst>
      <p:ext uri="{BB962C8B-B14F-4D97-AF65-F5344CB8AC3E}">
        <p14:creationId xmlns:p14="http://schemas.microsoft.com/office/powerpoint/2010/main" val="399377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10</a:t>
            </a:fld>
            <a:endParaRPr lang="en-US" dirty="0"/>
          </a:p>
        </p:txBody>
      </p:sp>
    </p:spTree>
    <p:extLst>
      <p:ext uri="{BB962C8B-B14F-4D97-AF65-F5344CB8AC3E}">
        <p14:creationId xmlns:p14="http://schemas.microsoft.com/office/powerpoint/2010/main" val="140475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extLst>
      <p:ext uri="{BB962C8B-B14F-4D97-AF65-F5344CB8AC3E}">
        <p14:creationId xmlns:p14="http://schemas.microsoft.com/office/powerpoint/2010/main" val="958600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12</a:t>
            </a:fld>
            <a:endParaRPr lang="en-US" dirty="0"/>
          </a:p>
        </p:txBody>
      </p:sp>
    </p:spTree>
    <p:extLst>
      <p:ext uri="{BB962C8B-B14F-4D97-AF65-F5344CB8AC3E}">
        <p14:creationId xmlns:p14="http://schemas.microsoft.com/office/powerpoint/2010/main" val="417471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7628" y="4343401"/>
            <a:ext cx="6151328" cy="4114800"/>
          </a:xfrm>
          <a:noFill/>
          <a:ln/>
        </p:spPr>
        <p:txBody>
          <a:bodyPr/>
          <a:lstStyle/>
          <a:p>
            <a:pPr eaLnBrk="1" hangingPunct="1"/>
            <a:endParaRPr lang="en-US" dirty="0" smtClean="0"/>
          </a:p>
        </p:txBody>
      </p:sp>
    </p:spTree>
    <p:extLst>
      <p:ext uri="{BB962C8B-B14F-4D97-AF65-F5344CB8AC3E}">
        <p14:creationId xmlns:p14="http://schemas.microsoft.com/office/powerpoint/2010/main" val="57866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a:t>
            </a:fld>
            <a:endParaRPr lang="en-US" dirty="0"/>
          </a:p>
        </p:txBody>
      </p:sp>
    </p:spTree>
    <p:extLst>
      <p:ext uri="{BB962C8B-B14F-4D97-AF65-F5344CB8AC3E}">
        <p14:creationId xmlns:p14="http://schemas.microsoft.com/office/powerpoint/2010/main" val="156546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a:t>
            </a:fld>
            <a:endParaRPr lang="en-US" dirty="0"/>
          </a:p>
        </p:txBody>
      </p:sp>
    </p:spTree>
    <p:extLst>
      <p:ext uri="{BB962C8B-B14F-4D97-AF65-F5344CB8AC3E}">
        <p14:creationId xmlns:p14="http://schemas.microsoft.com/office/powerpoint/2010/main" val="137581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4</a:t>
            </a:fld>
            <a:endParaRPr lang="en-US" dirty="0"/>
          </a:p>
        </p:txBody>
      </p:sp>
    </p:spTree>
    <p:extLst>
      <p:ext uri="{BB962C8B-B14F-4D97-AF65-F5344CB8AC3E}">
        <p14:creationId xmlns:p14="http://schemas.microsoft.com/office/powerpoint/2010/main" val="346458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r>
                  <a:rPr lang="en-US" sz="1200" i="0" kern="1200">
                    <a:solidFill>
                      <a:schemeClr val="tx1"/>
                    </a:solidFill>
                    <a:effectLst/>
                    <a:latin typeface="Cambria Math" panose="02040503050406030204" pitchFamily="18" charset="0"/>
                    <a:ea typeface="+mn-ea"/>
                    <a:cs typeface="+mn-cs"/>
                  </a:rPr>
                  <a:t>𝑑</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a:t>
                </a:r>
                <a:r>
                  <a:rPr lang="en-US" sz="1200" kern="1200" dirty="0">
                    <a:solidFill>
                      <a:schemeClr val="tx1"/>
                    </a:solidFill>
                    <a:effectLst/>
                    <a:latin typeface="+mn-lt"/>
                    <a:ea typeface="+mn-ea"/>
                    <a:cs typeface="+mn-cs"/>
                  </a:rPr>
                  <a:t> is a delta coefficient, from frame </a:t>
                </a:r>
                <a:r>
                  <a:rPr lang="en-US" sz="1200" i="0" kern="1200">
                    <a:solidFill>
                      <a:schemeClr val="tx1"/>
                    </a:solidFill>
                    <a:effectLst/>
                    <a:latin typeface="Cambria Math" panose="02040503050406030204" pitchFamily="18" charset="0"/>
                    <a:ea typeface="+mn-ea"/>
                    <a:cs typeface="+mn-cs"/>
                  </a:rPr>
                  <a:t>𝑡</a:t>
                </a:r>
                <a:r>
                  <a:rPr lang="en-US" sz="1200" kern="1200" dirty="0">
                    <a:solidFill>
                      <a:schemeClr val="tx1"/>
                    </a:solidFill>
                    <a:effectLst/>
                    <a:latin typeface="+mn-lt"/>
                    <a:ea typeface="+mn-ea"/>
                    <a:cs typeface="+mn-cs"/>
                  </a:rPr>
                  <a:t> computed in terms of the static coefficients </a:t>
                </a:r>
                <a:r>
                  <a:rPr lang="en-US" sz="1200" i="0" kern="1200">
                    <a:solidFill>
                      <a:schemeClr val="tx1"/>
                    </a:solidFill>
                    <a:effectLst/>
                    <a:latin typeface="Cambria Math" panose="02040503050406030204" pitchFamily="18" charset="0"/>
                    <a:ea typeface="+mn-ea"/>
                    <a:cs typeface="+mn-cs"/>
                  </a:rPr>
                  <a:t>𝑐</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𝑡+𝑛</a:t>
                </a:r>
                <a:r>
                  <a:rPr lang="en-US" sz="1200" i="0" u="sng" kern="1200">
                    <a:solidFill>
                      <a:schemeClr val="tx1"/>
                    </a:solidFill>
                    <a:effectLst/>
                    <a:latin typeface="Cambria Math" panose="02040503050406030204" pitchFamily="18" charset="0"/>
                    <a:ea typeface="+mn-ea"/>
                    <a:cs typeface="+mn-cs"/>
                  </a:rPr>
                  <a:t>)</a:t>
                </a:r>
                <a:r>
                  <a:rPr lang="en-US" sz="1200" kern="1200" dirty="0">
                    <a:solidFill>
                      <a:schemeClr val="tx1"/>
                    </a:solidFill>
                    <a:effectLst/>
                    <a:latin typeface="+mn-lt"/>
                    <a:ea typeface="+mn-ea"/>
                    <a:cs typeface="+mn-cs"/>
                  </a:rPr>
                  <a:t> to</a:t>
                </a:r>
                <a:r>
                  <a:rPr lang="en-US" sz="1200" i="0" kern="1200">
                    <a:solidFill>
                      <a:schemeClr val="tx1"/>
                    </a:solidFill>
                    <a:effectLst/>
                    <a:latin typeface="Cambria Math" panose="02040503050406030204" pitchFamily="18" charset="0"/>
                    <a:ea typeface="+mn-ea"/>
                    <a:cs typeface="+mn-cs"/>
                  </a:rPr>
                  <a:t> 𝑐</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𝑡−𝑛</a:t>
                </a:r>
                <a:r>
                  <a:rPr lang="en-US" sz="1200" i="0" u="sng" kern="1200">
                    <a:solidFill>
                      <a:schemeClr val="tx1"/>
                    </a:solidFill>
                    <a:effectLst/>
                    <a:latin typeface="Cambria Math" panose="02040503050406030204" pitchFamily="18" charset="0"/>
                    <a:ea typeface="+mn-ea"/>
                    <a:cs typeface="+mn-cs"/>
                  </a:rPr>
                  <a:t>)</a:t>
                </a:r>
                <a:r>
                  <a:rPr lang="en-US" sz="1200" kern="1200" dirty="0">
                    <a:solidFill>
                      <a:schemeClr val="tx1"/>
                    </a:solidFill>
                    <a:effectLst/>
                    <a:latin typeface="+mn-lt"/>
                    <a:ea typeface="+mn-ea"/>
                    <a:cs typeface="+mn-cs"/>
                  </a:rPr>
                  <a:t>. A typical value for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is </a:t>
                </a:r>
                <a:r>
                  <a:rPr lang="en-US" sz="1200" i="1" kern="12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(corresponding to </a:t>
                </a:r>
                <a:r>
                  <a:rPr lang="en-US" sz="1200" i="1" kern="1200" dirty="0">
                    <a:solidFill>
                      <a:schemeClr val="tx1"/>
                    </a:solidFill>
                    <a:effectLst/>
                    <a:latin typeface="+mn-lt"/>
                    <a:ea typeface="+mn-ea"/>
                    <a:cs typeface="+mn-cs"/>
                  </a:rPr>
                  <a:t>0.9</a:t>
                </a:r>
                <a:r>
                  <a:rPr lang="en-US" sz="1200" kern="1200" dirty="0">
                    <a:solidFill>
                      <a:schemeClr val="tx1"/>
                    </a:solidFill>
                    <a:effectLst/>
                    <a:latin typeface="+mn-lt"/>
                    <a:ea typeface="+mn-ea"/>
                    <a:cs typeface="+mn-cs"/>
                  </a:rPr>
                  <a:t> secs) for the first derivative in EEG processing, and </a:t>
                </a:r>
                <a:r>
                  <a:rPr lang="en-US" sz="1200" i="1"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for the second derivative. These features, which are often called deltas because they measure the change in the features over times, are one of the most well-known features in speech recognition [8]. We typically use this approach to compute the derivatives of the features and then apply this approach again to those derivatives to obtain an estimate of the second derivatives of the features, generating what are often called delta-deltas. This triples the size of the feature vector (adding deltas and delta-deltas), but is well-known to deliver improved performance. This approach has not been extensively evaluated in EEG processing.</a:t>
                </a:r>
              </a:p>
              <a:p>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5A67CBD4-C074-5945-B4D9-C20F0CA68938}" type="slidenum">
              <a:rPr lang="en-US" smtClean="0"/>
              <a:pPr/>
              <a:t>5</a:t>
            </a:fld>
            <a:endParaRPr lang="en-US" dirty="0"/>
          </a:p>
        </p:txBody>
      </p:sp>
    </p:spTree>
    <p:extLst>
      <p:ext uri="{BB962C8B-B14F-4D97-AF65-F5344CB8AC3E}">
        <p14:creationId xmlns:p14="http://schemas.microsoft.com/office/powerpoint/2010/main" val="354859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12061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7</a:t>
            </a:fld>
            <a:endParaRPr lang="en-US" dirty="0"/>
          </a:p>
        </p:txBody>
      </p:sp>
    </p:spTree>
    <p:extLst>
      <p:ext uri="{BB962C8B-B14F-4D97-AF65-F5344CB8AC3E}">
        <p14:creationId xmlns:p14="http://schemas.microsoft.com/office/powerpoint/2010/main" val="348335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8</a:t>
            </a:fld>
            <a:endParaRPr lang="en-US" dirty="0"/>
          </a:p>
        </p:txBody>
      </p:sp>
    </p:spTree>
    <p:extLst>
      <p:ext uri="{BB962C8B-B14F-4D97-AF65-F5344CB8AC3E}">
        <p14:creationId xmlns:p14="http://schemas.microsoft.com/office/powerpoint/2010/main" val="201816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9</a:t>
            </a:fld>
            <a:endParaRPr lang="en-US" dirty="0"/>
          </a:p>
        </p:txBody>
      </p:sp>
    </p:spTree>
    <p:extLst>
      <p:ext uri="{BB962C8B-B14F-4D97-AF65-F5344CB8AC3E}">
        <p14:creationId xmlns:p14="http://schemas.microsoft.com/office/powerpoint/2010/main" val="380112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775519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9988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6.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smtClean="0">
                <a:latin typeface="Times New Roman" panose="02020603050405020304" pitchFamily="18" charset="0"/>
                <a:cs typeface="Times New Roman" panose="02020603050405020304" pitchFamily="18" charset="0"/>
              </a:rPr>
              <a:t>S. Lopez: TUH EEG Corpus</a:t>
            </a:r>
            <a:r>
              <a:rPr lang="en-US" sz="1000" b="0" cap="all" dirty="0" smtClean="0">
                <a:latin typeface="Times New Roman" panose="02020603050405020304" pitchFamily="18" charset="0"/>
                <a:cs typeface="Times New Roman" panose="02020603050405020304" pitchFamily="18" charset="0"/>
              </a:rPr>
              <a:t>	</a:t>
            </a:r>
            <a:r>
              <a:rPr lang="en-US" sz="1000" b="1" cap="none" dirty="0" smtClean="0">
                <a:solidFill>
                  <a:schemeClr val="tx2">
                    <a:lumMod val="50000"/>
                  </a:schemeClr>
                </a:solidFill>
                <a:latin typeface="+mn-lt"/>
                <a:cs typeface="+mn-cs"/>
              </a:rPr>
              <a:t>December</a:t>
            </a:r>
            <a:r>
              <a:rPr lang="en-US" sz="1000" b="1" cap="none" baseline="0" dirty="0" smtClean="0">
                <a:solidFill>
                  <a:schemeClr val="tx2">
                    <a:lumMod val="50000"/>
                  </a:schemeClr>
                </a:solidFill>
                <a:latin typeface="+mn-lt"/>
                <a:cs typeface="+mn-cs"/>
              </a:rPr>
              <a:t> 13, 2014</a:t>
            </a:r>
            <a:endParaRPr lang="en-US" sz="1000" b="1" dirty="0" smtClean="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dirty="0" smtClean="0">
                <a:solidFill>
                  <a:prstClr val="black"/>
                </a:solidFill>
                <a:latin typeface="Times New Roman" panose="02020603050405020304" pitchFamily="18" charset="0"/>
                <a:cs typeface="Times New Roman" panose="02020603050405020304" pitchFamily="18" charset="0"/>
              </a:rPr>
              <a:t>S. Lopez: TUH EEG Corpus</a:t>
            </a:r>
            <a:r>
              <a:rPr lang="en-US" sz="1000" cap="all" dirty="0" smtClean="0">
                <a:solidFill>
                  <a:prstClr val="black"/>
                </a:solidFill>
                <a:latin typeface="Times New Roman" panose="02020603050405020304" pitchFamily="18" charset="0"/>
                <a:cs typeface="Times New Roman" panose="02020603050405020304" pitchFamily="18" charset="0"/>
              </a:rPr>
              <a:t>	</a:t>
            </a:r>
            <a:r>
              <a:rPr lang="en-US" sz="1000" b="1" dirty="0" smtClean="0">
                <a:solidFill>
                  <a:srgbClr val="1F497D">
                    <a:lumMod val="50000"/>
                  </a:srgbClr>
                </a:solidFill>
                <a:latin typeface="Calibri"/>
              </a:rPr>
              <a:t>December 13, 2014</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smtClean="0">
                <a:latin typeface="Times New Roman" panose="02020603050405020304" pitchFamily="18" charset="0"/>
                <a:cs typeface="Times New Roman" panose="02020603050405020304" pitchFamily="18" charset="0"/>
              </a:rPr>
              <a:t>M. Golmohammadi: Improved EEG Event Classification Using Differential Energy</a:t>
            </a:r>
            <a:r>
              <a:rPr lang="en-US" sz="1000" b="1" dirty="0" smtClean="0">
                <a:solidFill>
                  <a:srgbClr val="1F497D">
                    <a:lumMod val="50000"/>
                  </a:srgbClr>
                </a:solidFill>
                <a:latin typeface="Calibri"/>
              </a:rPr>
              <a:t>	December 12, 2015</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3"/>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7.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4" Type="http://schemas.openxmlformats.org/officeDocument/2006/relationships/image" Target="../media/image11.tmp"/><Relationship Id="rId5" Type="http://schemas.openxmlformats.org/officeDocument/2006/relationships/image" Target="../media/image12.tmp"/><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4"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5.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7115" y="1735737"/>
            <a:ext cx="5770002" cy="1569660"/>
          </a:xfrm>
          <a:prstGeom prst="rect">
            <a:avLst/>
          </a:prstGeom>
          <a:noFill/>
        </p:spPr>
        <p:txBody>
          <a:bodyPr wrap="square" rtlCol="0">
            <a:spAutoFit/>
          </a:bodyPr>
          <a:lstStyle/>
          <a:p>
            <a:pPr algn="r"/>
            <a:r>
              <a:rPr lang="en-US" sz="3200" b="1" dirty="0" smtClean="0"/>
              <a:t>Improved</a:t>
            </a:r>
            <a:br>
              <a:rPr lang="en-US" sz="3200" b="1" dirty="0" smtClean="0"/>
            </a:br>
            <a:r>
              <a:rPr lang="en-US" sz="3200" b="1" dirty="0" smtClean="0"/>
              <a:t>EEG </a:t>
            </a:r>
            <a:r>
              <a:rPr lang="en-US" sz="3200" b="1" dirty="0"/>
              <a:t>Event </a:t>
            </a:r>
            <a:r>
              <a:rPr lang="en-US" sz="3200" b="1" dirty="0" smtClean="0"/>
              <a:t>Classification</a:t>
            </a:r>
            <a:br>
              <a:rPr lang="en-US" sz="3200" b="1" dirty="0" smtClean="0"/>
            </a:br>
            <a:r>
              <a:rPr lang="en-US" sz="3200" b="1" dirty="0" smtClean="0"/>
              <a:t>Using </a:t>
            </a:r>
            <a:r>
              <a:rPr lang="en-US" sz="3200" b="1" dirty="0"/>
              <a:t>Differential Energy</a:t>
            </a:r>
            <a:endParaRPr lang="en-US" sz="3200" b="1" dirty="0">
              <a:latin typeface="Arial"/>
              <a:cs typeface="Arial"/>
            </a:endParaRP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AutoNum type="alphaUcPeriod"/>
            </a:pPr>
            <a:r>
              <a:rPr lang="en-US" sz="1800" b="1" dirty="0" err="1" smtClean="0">
                <a:latin typeface="Arial"/>
                <a:cs typeface="Arial"/>
              </a:rPr>
              <a:t>Harati</a:t>
            </a:r>
            <a:r>
              <a:rPr lang="en-US" sz="1800" b="1" dirty="0">
                <a:latin typeface="Arial"/>
                <a:cs typeface="Arial"/>
              </a:rPr>
              <a:t>, </a:t>
            </a:r>
            <a:r>
              <a:rPr lang="en-US" sz="1800" b="1" dirty="0">
                <a:solidFill>
                  <a:srgbClr val="C0504D"/>
                </a:solidFill>
                <a:latin typeface="Arial"/>
                <a:cs typeface="Arial"/>
              </a:rPr>
              <a:t>M. Golmohammadi</a:t>
            </a:r>
            <a:r>
              <a:rPr lang="en-US" sz="1800" b="1" dirty="0">
                <a:latin typeface="Arial"/>
                <a:cs typeface="Arial"/>
              </a:rPr>
              <a:t>, </a:t>
            </a:r>
            <a:endParaRPr lang="en-US" sz="1800" b="1" dirty="0" smtClean="0">
              <a:latin typeface="Arial"/>
              <a:cs typeface="Arial"/>
            </a:endParaRPr>
          </a:p>
          <a:p>
            <a:pPr marL="0" indent="0">
              <a:spcBef>
                <a:spcPts val="0"/>
              </a:spcBef>
              <a:buNone/>
            </a:pPr>
            <a:r>
              <a:rPr lang="en-US" sz="1800" b="1" dirty="0" smtClean="0">
                <a:latin typeface="Arial"/>
                <a:cs typeface="Arial"/>
              </a:rPr>
              <a:t>S</a:t>
            </a:r>
            <a:r>
              <a:rPr lang="en-US" sz="1800" b="1" dirty="0">
                <a:latin typeface="Arial"/>
                <a:cs typeface="Arial"/>
              </a:rPr>
              <a:t>. Lopez, </a:t>
            </a:r>
            <a:r>
              <a:rPr lang="en-US" sz="1800" b="1" dirty="0" smtClean="0">
                <a:latin typeface="Arial"/>
                <a:cs typeface="Arial"/>
              </a:rPr>
              <a:t>I</a:t>
            </a:r>
            <a:r>
              <a:rPr lang="en-US" sz="1800" b="1" dirty="0">
                <a:latin typeface="Arial"/>
                <a:cs typeface="Arial"/>
              </a:rPr>
              <a:t>. Obeid and J. </a:t>
            </a:r>
            <a:r>
              <a:rPr lang="en-US" sz="1800" b="1" dirty="0" err="1">
                <a:latin typeface="Arial"/>
                <a:cs typeface="Arial"/>
              </a:rPr>
              <a:t>Picone</a:t>
            </a:r>
            <a:endParaRPr lang="en-US" sz="1800" b="1" dirty="0">
              <a:latin typeface="Arial"/>
              <a:cs typeface="Arial"/>
            </a:endParaRPr>
          </a:p>
          <a:p>
            <a:pPr marL="0" indent="0">
              <a:spcBef>
                <a:spcPts val="0"/>
              </a:spcBef>
              <a:buNone/>
            </a:pPr>
            <a:r>
              <a:rPr lang="en-US" sz="1800" b="1" dirty="0" smtClean="0">
                <a:latin typeface="Arial"/>
                <a:cs typeface="Arial"/>
              </a:rPr>
              <a:t>Neural </a:t>
            </a:r>
            <a:r>
              <a:rPr lang="en-US" sz="1800" b="1" dirty="0">
                <a:latin typeface="Arial"/>
                <a:cs typeface="Arial"/>
              </a:rPr>
              <a:t>Engineering Data Consortium</a:t>
            </a:r>
          </a:p>
          <a:p>
            <a:pPr marL="0" indent="0">
              <a:spcBef>
                <a:spcPts val="0"/>
              </a:spcBef>
              <a:spcAft>
                <a:spcPts val="1200"/>
              </a:spcAft>
              <a:buNone/>
            </a:pPr>
            <a:r>
              <a:rPr lang="en-US" sz="1800" b="1" dirty="0">
                <a:latin typeface="Arial"/>
                <a:cs typeface="Arial"/>
              </a:rPr>
              <a:t>Temple </a:t>
            </a:r>
            <a:r>
              <a:rPr lang="en-US" sz="1800" b="1" dirty="0" smtClean="0">
                <a:latin typeface="Arial"/>
                <a:cs typeface="Arial"/>
              </a:rPr>
              <a:t>University</a:t>
            </a:r>
            <a:endParaRPr lang="en-US" sz="1800" b="1" dirty="0" smtClean="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2"/>
          <a:stretch>
            <a:fillRect/>
          </a:stretch>
        </p:blipFill>
        <p:spPr>
          <a:xfrm>
            <a:off x="6062173" y="4807512"/>
            <a:ext cx="2984500" cy="1993397"/>
          </a:xfrm>
          <a:prstGeom prst="rect">
            <a:avLst/>
          </a:prstGeom>
        </p:spPr>
      </p:pic>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433296" y="1657794"/>
            <a:ext cx="2603818" cy="1701859"/>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269399" y="206375"/>
            <a:ext cx="1250156" cy="1666875"/>
          </a:xfrm>
          <a:prstGeom prst="rect">
            <a:avLst/>
          </a:prstGeom>
          <a:ln w="25400">
            <a:solidFill>
              <a:srgbClr val="CD1E26"/>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807574" y="2517968"/>
            <a:ext cx="1236237" cy="1574859"/>
          </a:xfrm>
          <a:prstGeom prst="rect">
            <a:avLst/>
          </a:prstGeom>
          <a:ln w="25400">
            <a:solidFill>
              <a:srgbClr val="CD1E2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Experiments: Differential </a:t>
            </a:r>
            <a:r>
              <a:rPr lang="en-US" dirty="0" smtClean="0">
                <a:solidFill>
                  <a:prstClr val="black"/>
                </a:solidFill>
              </a:rPr>
              <a:t>Features</a:t>
            </a:r>
            <a:endParaRPr lang="en-US" dirty="0">
              <a:solidFill>
                <a:prstClr val="black"/>
              </a:solidFill>
            </a:endParaRPr>
          </a:p>
        </p:txBody>
      </p:sp>
      <p:sp>
        <p:nvSpPr>
          <p:cNvPr id="3" name="Rectangle 2"/>
          <p:cNvSpPr/>
          <p:nvPr/>
        </p:nvSpPr>
        <p:spPr>
          <a:xfrm>
            <a:off x="211873" y="722390"/>
            <a:ext cx="8664498" cy="1354217"/>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Derivatives reduced </a:t>
            </a:r>
            <a:r>
              <a:rPr lang="en-US" b="1" dirty="0">
                <a:solidFill>
                  <a:srgbClr val="000000"/>
                </a:solidFill>
                <a:latin typeface="Arial" charset="0"/>
                <a:ea typeface="ＭＳ Ｐゴシック" charset="0"/>
                <a:cs typeface="Arial" charset="0"/>
              </a:rPr>
              <a:t>the error rate on the 6-way task by 4% absolute (systems no. 1, 6 and 11</a:t>
            </a:r>
            <a:r>
              <a:rPr lang="en-US" b="1" dirty="0" smtClean="0">
                <a:solidFill>
                  <a:srgbClr val="000000"/>
                </a:solidFill>
                <a:latin typeface="Arial" charset="0"/>
                <a:ea typeface="ＭＳ Ｐゴシック" charset="0"/>
                <a:cs typeface="Arial" charset="0"/>
              </a:rPr>
              <a:t>). However</a:t>
            </a:r>
            <a:r>
              <a:rPr lang="en-US" b="1" dirty="0">
                <a:solidFill>
                  <a:srgbClr val="000000"/>
                </a:solidFill>
                <a:latin typeface="Arial" charset="0"/>
                <a:ea typeface="ＭＳ Ｐゴシック" charset="0"/>
                <a:cs typeface="Arial" charset="0"/>
              </a:rPr>
              <a:t>, the </a:t>
            </a:r>
            <a:r>
              <a:rPr lang="en-US" b="1" dirty="0" smtClean="0">
                <a:solidFill>
                  <a:srgbClr val="000000"/>
                </a:solidFill>
                <a:latin typeface="Arial" charset="0"/>
                <a:ea typeface="ＭＳ Ｐゴシック" charset="0"/>
                <a:cs typeface="Arial" charset="0"/>
              </a:rPr>
              <a:t>improvement </a:t>
            </a:r>
            <a:r>
              <a:rPr lang="en-US" b="1" dirty="0">
                <a:solidFill>
                  <a:srgbClr val="000000"/>
                </a:solidFill>
                <a:latin typeface="Arial" charset="0"/>
                <a:ea typeface="ＭＳ Ｐゴシック" charset="0"/>
                <a:cs typeface="Arial" charset="0"/>
              </a:rPr>
              <a:t>for a system using differential energy is much less pronounced (systems no. 5, 10 and 15</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Eliminate the </a:t>
            </a:r>
            <a:r>
              <a:rPr lang="en-US" b="1" dirty="0">
                <a:solidFill>
                  <a:srgbClr val="000000"/>
                </a:solidFill>
                <a:latin typeface="Arial" charset="0"/>
                <a:ea typeface="ＭＳ Ｐゴシック" charset="0"/>
                <a:cs typeface="Arial" charset="0"/>
              </a:rPr>
              <a:t>second derivative for differential </a:t>
            </a:r>
            <a:r>
              <a:rPr lang="en-US" b="1" dirty="0" smtClean="0">
                <a:solidFill>
                  <a:srgbClr val="000000"/>
                </a:solidFill>
                <a:latin typeface="Arial" charset="0"/>
                <a:ea typeface="ＭＳ Ｐゴシック" charset="0"/>
                <a:cs typeface="Arial" charset="0"/>
              </a:rPr>
              <a:t>energy (no. 16):</a:t>
            </a:r>
            <a:endParaRPr lang="en-US" b="1" dirty="0">
              <a:solidFill>
                <a:srgbClr val="000000"/>
              </a:solidFill>
              <a:latin typeface="Arial" charset="0"/>
              <a:ea typeface="ＭＳ Ｐゴシック" charset="0"/>
              <a:cs typeface="Arial"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568" y="2200756"/>
            <a:ext cx="6187107" cy="4223639"/>
          </a:xfrm>
          <a:prstGeom prst="rect">
            <a:avLst/>
          </a:prstGeom>
        </p:spPr>
      </p:pic>
    </p:spTree>
    <p:extLst>
      <p:ext uri="{BB962C8B-B14F-4D97-AF65-F5344CB8AC3E}">
        <p14:creationId xmlns:p14="http://schemas.microsoft.com/office/powerpoint/2010/main" val="845698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Analysis: DET </a:t>
            </a:r>
            <a:r>
              <a:rPr lang="en-US" dirty="0" smtClean="0">
                <a:solidFill>
                  <a:prstClr val="black"/>
                </a:solidFill>
              </a:rPr>
              <a:t>Curves</a:t>
            </a:r>
            <a:endParaRPr lang="en-US" dirty="0">
              <a:solidFill>
                <a:prstClr val="black"/>
              </a:solidFill>
            </a:endParaRPr>
          </a:p>
        </p:txBody>
      </p:sp>
      <p:sp>
        <p:nvSpPr>
          <p:cNvPr id="3" name="Rectangle 2"/>
          <p:cNvSpPr/>
          <p:nvPr/>
        </p:nvSpPr>
        <p:spPr>
          <a:xfrm>
            <a:off x="211873" y="722390"/>
            <a:ext cx="8664498" cy="1785104"/>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DET curves for systems nos. 1, 5, 10, and 15 are </a:t>
            </a:r>
            <a:r>
              <a:rPr lang="en-US" b="1" dirty="0" smtClean="0">
                <a:solidFill>
                  <a:srgbClr val="000000"/>
                </a:solidFill>
                <a:latin typeface="Arial" charset="0"/>
                <a:ea typeface="ＭＳ Ｐゴシック" charset="0"/>
                <a:cs typeface="Arial" charset="0"/>
              </a:rPr>
              <a:t>shown below.</a:t>
            </a:r>
            <a:endParaRPr lang="en-US" b="1" dirty="0" smtClean="0">
              <a:solidFill>
                <a:srgbClr val="000000"/>
              </a:solidFill>
              <a:latin typeface="Arial" charset="0"/>
              <a:ea typeface="ＭＳ Ｐゴシック" charset="0"/>
              <a:cs typeface="Arial" charset="0"/>
            </a:endParaRPr>
          </a:p>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The addition of first derivatives provides a measurable </a:t>
            </a:r>
            <a:r>
              <a:rPr lang="en-US" b="1" dirty="0" smtClean="0">
                <a:solidFill>
                  <a:srgbClr val="000000"/>
                </a:solidFill>
                <a:latin typeface="Arial" charset="0"/>
                <a:ea typeface="ＭＳ Ｐゴシック" charset="0"/>
                <a:cs typeface="Arial" charset="0"/>
              </a:rPr>
              <a:t>improvement </a:t>
            </a:r>
            <a:r>
              <a:rPr lang="en-US" b="1" dirty="0">
                <a:solidFill>
                  <a:srgbClr val="000000"/>
                </a:solidFill>
                <a:latin typeface="Arial" charset="0"/>
                <a:ea typeface="ＭＳ Ｐゴシック" charset="0"/>
                <a:cs typeface="Arial" charset="0"/>
              </a:rPr>
              <a:t>in performance while second derivatives are less beneficial. </a:t>
            </a:r>
          </a:p>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Differential energy provides a substantial improvement over the base cepstral features.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833"/>
          <a:stretch/>
        </p:blipFill>
        <p:spPr bwMode="auto">
          <a:xfrm>
            <a:off x="1918931" y="2609664"/>
            <a:ext cx="4898964" cy="3834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2834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Analysis: Deep </a:t>
            </a:r>
            <a:r>
              <a:rPr lang="en-US" dirty="0" smtClean="0">
                <a:solidFill>
                  <a:prstClr val="black"/>
                </a:solidFill>
              </a:rPr>
              <a:t>Learning and Language </a:t>
            </a:r>
            <a:r>
              <a:rPr lang="en-US" dirty="0" smtClean="0">
                <a:solidFill>
                  <a:prstClr val="black"/>
                </a:solidFill>
              </a:rPr>
              <a:t>Modeling</a:t>
            </a:r>
            <a:endParaRPr lang="en-US" dirty="0">
              <a:solidFill>
                <a:prstClr val="black"/>
              </a:solidFill>
            </a:endParaRPr>
          </a:p>
        </p:txBody>
      </p:sp>
      <p:sp>
        <p:nvSpPr>
          <p:cNvPr id="3" name="Rectangle 2"/>
          <p:cNvSpPr/>
          <p:nvPr/>
        </p:nvSpPr>
        <p:spPr>
          <a:xfrm>
            <a:off x="268983" y="560544"/>
            <a:ext cx="3665183" cy="2577629"/>
          </a:xfrm>
          <a:prstGeom prst="rect">
            <a:avLst/>
          </a:prstGeom>
        </p:spPr>
        <p:txBody>
          <a:bodyPr wrap="square">
            <a:spAutoFit/>
          </a:bodyPr>
          <a:lstStyle/>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System no. 15:</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7 </a:t>
            </a:r>
            <a:r>
              <a:rPr lang="en-US" b="1" dirty="0">
                <a:solidFill>
                  <a:srgbClr val="000000"/>
                </a:solidFill>
                <a:latin typeface="Arial" charset="0"/>
                <a:ea typeface="ＭＳ Ｐゴシック" charset="0"/>
                <a:cs typeface="Arial" charset="0"/>
              </a:rPr>
              <a:t>cepstral coefficients</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f_energy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d_energy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deltas </a:t>
            </a:r>
            <a:r>
              <a:rPr lang="en-US" b="1" dirty="0">
                <a:solidFill>
                  <a:srgbClr val="000000"/>
                </a:solidFill>
                <a:latin typeface="Arial" charset="0"/>
                <a:ea typeface="ＭＳ Ｐゴシック" charset="0"/>
                <a:cs typeface="Arial" charset="0"/>
              </a:rPr>
              <a:t>for </a:t>
            </a:r>
            <a:r>
              <a:rPr lang="en-US" b="1" dirty="0" smtClean="0">
                <a:solidFill>
                  <a:srgbClr val="000000"/>
                </a:solidFill>
                <a:latin typeface="Arial" charset="0"/>
                <a:ea typeface="ＭＳ Ｐゴシック" charset="0"/>
                <a:cs typeface="Arial" charset="0"/>
              </a:rPr>
              <a:t>all</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delta-deltas</a:t>
            </a:r>
            <a:r>
              <a:rPr lang="en-US" b="1" dirty="0">
                <a:solidFill>
                  <a:srgbClr val="000000"/>
                </a:solidFill>
                <a:latin typeface="Arial" charset="0"/>
                <a:ea typeface="ＭＳ Ｐゴシック" charset="0"/>
                <a:cs typeface="Arial" charset="0"/>
              </a:rPr>
              <a:t> for </a:t>
            </a:r>
            <a:r>
              <a:rPr lang="en-US" b="1" dirty="0" smtClean="0">
                <a:solidFill>
                  <a:srgbClr val="000000"/>
                </a:solidFill>
                <a:latin typeface="Arial" charset="0"/>
                <a:ea typeface="ＭＳ Ｐゴシック" charset="0"/>
                <a:cs typeface="Arial" charset="0"/>
              </a:rPr>
              <a:t>all</a:t>
            </a:r>
          </a:p>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 </a:t>
            </a:r>
            <a:r>
              <a:rPr lang="en-US" b="1" dirty="0" smtClean="0">
                <a:solidFill>
                  <a:srgbClr val="000000"/>
                </a:solidFill>
                <a:latin typeface="Arial" charset="0"/>
                <a:ea typeface="ＭＳ Ｐゴシック" charset="0"/>
                <a:cs typeface="Arial" charset="0"/>
              </a:rPr>
              <a:t>Total: </a:t>
            </a:r>
            <a:r>
              <a:rPr lang="en-US" b="1" dirty="0" smtClean="0">
                <a:solidFill>
                  <a:srgbClr val="000000"/>
                </a:solidFill>
                <a:latin typeface="Arial" charset="0"/>
                <a:ea typeface="ＭＳ Ｐゴシック" charset="0"/>
                <a:cs typeface="Arial" charset="0"/>
              </a:rPr>
              <a:t>27 </a:t>
            </a:r>
            <a:r>
              <a:rPr lang="en-US" b="1" dirty="0">
                <a:solidFill>
                  <a:srgbClr val="000000"/>
                </a:solidFill>
                <a:latin typeface="Arial" charset="0"/>
                <a:ea typeface="ＭＳ Ｐゴシック" charset="0"/>
                <a:cs typeface="Arial" charset="0"/>
              </a:rPr>
              <a:t>features</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87" y="2900952"/>
            <a:ext cx="7322783" cy="3583587"/>
          </a:xfrm>
          <a:prstGeom prst="rect">
            <a:avLst/>
          </a:prstGeom>
        </p:spPr>
      </p:pic>
      <p:sp>
        <p:nvSpPr>
          <p:cNvPr id="7" name="Rectangle 6"/>
          <p:cNvSpPr/>
          <p:nvPr/>
        </p:nvSpPr>
        <p:spPr>
          <a:xfrm>
            <a:off x="4568267" y="560544"/>
            <a:ext cx="4126554" cy="2854628"/>
          </a:xfrm>
          <a:prstGeom prst="rect">
            <a:avLst/>
          </a:prstGeom>
        </p:spPr>
        <p:txBody>
          <a:bodyPr wrap="square">
            <a:spAutoFit/>
          </a:bodyPr>
          <a:lstStyle/>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System no. 16:</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7 </a:t>
            </a:r>
            <a:r>
              <a:rPr lang="en-US" b="1" dirty="0">
                <a:solidFill>
                  <a:srgbClr val="000000"/>
                </a:solidFill>
                <a:latin typeface="Arial" charset="0"/>
                <a:ea typeface="ＭＳ Ｐゴシック" charset="0"/>
                <a:cs typeface="Arial" charset="0"/>
              </a:rPr>
              <a:t>cepstral coefficients</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f_energy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d_energy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deltas </a:t>
            </a:r>
            <a:r>
              <a:rPr lang="en-US" b="1" dirty="0">
                <a:solidFill>
                  <a:srgbClr val="000000"/>
                </a:solidFill>
                <a:latin typeface="Arial" charset="0"/>
                <a:ea typeface="ＭＳ Ｐゴシック" charset="0"/>
                <a:cs typeface="Arial" charset="0"/>
              </a:rPr>
              <a:t>for </a:t>
            </a:r>
            <a:r>
              <a:rPr lang="en-US" b="1" dirty="0" smtClean="0">
                <a:solidFill>
                  <a:srgbClr val="000000"/>
                </a:solidFill>
                <a:latin typeface="Arial" charset="0"/>
                <a:ea typeface="ＭＳ Ｐゴシック" charset="0"/>
                <a:cs typeface="Arial" charset="0"/>
              </a:rPr>
              <a:t>all</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8 </a:t>
            </a:r>
            <a:r>
              <a:rPr lang="en-US" b="1" dirty="0" smtClean="0">
                <a:solidFill>
                  <a:srgbClr val="000000"/>
                </a:solidFill>
                <a:latin typeface="Arial" charset="0"/>
                <a:ea typeface="ＭＳ Ｐゴシック" charset="0"/>
                <a:cs typeface="Arial" charset="0"/>
              </a:rPr>
              <a:t>delta-deltas</a:t>
            </a:r>
            <a:br>
              <a:rPr lang="en-US" b="1" dirty="0" smtClean="0">
                <a:solidFill>
                  <a:srgbClr val="000000"/>
                </a:solidFill>
                <a:latin typeface="Arial" charset="0"/>
                <a:ea typeface="ＭＳ Ｐゴシック" charset="0"/>
                <a:cs typeface="Arial" charset="0"/>
              </a:rPr>
            </a:br>
            <a:r>
              <a:rPr lang="en-US" b="1" dirty="0" smtClean="0">
                <a:solidFill>
                  <a:srgbClr val="000000"/>
                </a:solidFill>
                <a:latin typeface="Arial" charset="0"/>
                <a:ea typeface="ＭＳ Ｐゴシック" charset="0"/>
                <a:cs typeface="Arial" charset="0"/>
              </a:rPr>
              <a:t>(</a:t>
            </a:r>
            <a:r>
              <a:rPr lang="en-US" b="1" dirty="0" err="1" smtClean="0">
                <a:solidFill>
                  <a:srgbClr val="000000"/>
                </a:solidFill>
                <a:latin typeface="Arial" charset="0"/>
                <a:ea typeface="ＭＳ Ｐゴシック" charset="0"/>
                <a:cs typeface="Arial" charset="0"/>
              </a:rPr>
              <a:t>cepstral</a:t>
            </a:r>
            <a:r>
              <a:rPr lang="en-US" b="1" dirty="0" smtClean="0">
                <a:solidFill>
                  <a:srgbClr val="000000"/>
                </a:solidFill>
                <a:latin typeface="Arial" charset="0"/>
                <a:ea typeface="ＭＳ Ｐゴシック" charset="0"/>
                <a:cs typeface="Arial" charset="0"/>
              </a:rPr>
              <a:t> </a:t>
            </a:r>
            <a:r>
              <a:rPr lang="en-US" b="1" dirty="0">
                <a:solidFill>
                  <a:srgbClr val="000000"/>
                </a:solidFill>
                <a:latin typeface="Arial" charset="0"/>
                <a:ea typeface="ＭＳ Ｐゴシック" charset="0"/>
                <a:cs typeface="Arial" charset="0"/>
              </a:rPr>
              <a:t>+ </a:t>
            </a:r>
            <a:r>
              <a:rPr lang="en-US" b="1" dirty="0" err="1" smtClean="0">
                <a:solidFill>
                  <a:srgbClr val="000000"/>
                </a:solidFill>
                <a:latin typeface="Arial" charset="0"/>
                <a:ea typeface="ＭＳ Ｐゴシック" charset="0"/>
                <a:cs typeface="Arial" charset="0"/>
              </a:rPr>
              <a:t>f_energy</a:t>
            </a:r>
            <a:r>
              <a:rPr lang="en-US" b="1" dirty="0" smtClean="0">
                <a:solidFill>
                  <a:srgbClr val="000000"/>
                </a:solidFill>
                <a:latin typeface="Arial" charset="0"/>
                <a:ea typeface="ＭＳ Ｐゴシック" charset="0"/>
                <a:cs typeface="Arial" charset="0"/>
              </a:rPr>
              <a:t> only)</a:t>
            </a:r>
            <a:endParaRPr lang="en-US" b="1" dirty="0" smtClean="0">
              <a:solidFill>
                <a:srgbClr val="000000"/>
              </a:solidFill>
              <a:latin typeface="Arial" charset="0"/>
              <a:ea typeface="ＭＳ Ｐゴシック" charset="0"/>
              <a:cs typeface="Arial" charset="0"/>
            </a:endParaRPr>
          </a:p>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 </a:t>
            </a:r>
            <a:r>
              <a:rPr lang="en-US" b="1" dirty="0" smtClean="0">
                <a:solidFill>
                  <a:srgbClr val="000000"/>
                </a:solidFill>
                <a:latin typeface="Arial" charset="0"/>
                <a:ea typeface="ＭＳ Ｐゴシック" charset="0"/>
                <a:cs typeface="Arial" charset="0"/>
              </a:rPr>
              <a:t>Total: 26 </a:t>
            </a:r>
            <a:r>
              <a:rPr lang="en-US" b="1" dirty="0">
                <a:solidFill>
                  <a:srgbClr val="000000"/>
                </a:solidFill>
                <a:latin typeface="Arial" charset="0"/>
                <a:ea typeface="ＭＳ Ｐゴシック" charset="0"/>
                <a:cs typeface="Arial" charset="0"/>
              </a:rPr>
              <a:t>features</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1371428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013" y="747889"/>
            <a:ext cx="8502459" cy="5360303"/>
          </a:xfrm>
          <a:prstGeom prst="rect">
            <a:avLst/>
          </a:prstGeom>
          <a:noFill/>
          <a:ln>
            <a:noFill/>
          </a:ln>
        </p:spPr>
        <p:txBody>
          <a:bodyPr lIns="0" tIns="0" rIns="0" bIns="0"/>
          <a:lstStyle>
            <a:defPPr>
              <a:defRPr lang="en-US"/>
            </a:defPPr>
            <a:lvl2pPr marL="223838" lvl="1" indent="-223838">
              <a:spcAft>
                <a:spcPts val="1200"/>
              </a:spcAft>
              <a:buFont typeface="Arial" charset="0"/>
              <a:buChar char="•"/>
              <a:defRPr b="1">
                <a:solidFill>
                  <a:srgbClr val="000000"/>
                </a:solidFill>
                <a:latin typeface="Arial"/>
                <a:cs typeface="Arial"/>
              </a:defRPr>
            </a:lvl2pPr>
          </a:lstStyle>
          <a:p>
            <a:pPr marL="285750" indent="-285750">
              <a:spcAft>
                <a:spcPts val="1200"/>
              </a:spcAft>
              <a:buFont typeface="Arial" panose="020B0604020202020204" pitchFamily="34" charset="0"/>
              <a:buChar char="•"/>
            </a:pPr>
            <a:r>
              <a:rPr lang="en-US" b="1" dirty="0" smtClean="0">
                <a:solidFill>
                  <a:srgbClr val="000000"/>
                </a:solidFill>
                <a:latin typeface="Arial"/>
                <a:cs typeface="Arial"/>
              </a:rPr>
              <a:t>Established valuable baselines for standard feature extraction approaches for EEG signals. </a:t>
            </a:r>
            <a:endParaRPr lang="en-US" b="1" dirty="0" smtClean="0">
              <a:solidFill>
                <a:srgbClr val="000000"/>
              </a:solidFill>
              <a:latin typeface="Arial"/>
              <a:cs typeface="Arial"/>
            </a:endParaRP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Traditional </a:t>
            </a:r>
            <a:r>
              <a:rPr lang="en-US" b="1" dirty="0">
                <a:solidFill>
                  <a:srgbClr val="000000"/>
                </a:solidFill>
                <a:latin typeface="Arial"/>
                <a:cs typeface="Arial"/>
              </a:rPr>
              <a:t>feature extraction methods used in </a:t>
            </a:r>
            <a:r>
              <a:rPr lang="en-US" b="1" dirty="0" smtClean="0">
                <a:solidFill>
                  <a:srgbClr val="000000"/>
                </a:solidFill>
                <a:latin typeface="Arial"/>
                <a:cs typeface="Arial"/>
              </a:rPr>
              <a:t>speech </a:t>
            </a:r>
            <a:r>
              <a:rPr lang="en-US" b="1" dirty="0">
                <a:solidFill>
                  <a:srgbClr val="000000"/>
                </a:solidFill>
                <a:latin typeface="Arial"/>
                <a:cs typeface="Arial"/>
              </a:rPr>
              <a:t>recognition are relevant to EEGs. </a:t>
            </a:r>
            <a:endParaRPr lang="en-US" b="1" dirty="0" smtClean="0">
              <a:solidFill>
                <a:srgbClr val="000000"/>
              </a:solidFill>
              <a:latin typeface="Arial"/>
              <a:cs typeface="Arial"/>
            </a:endParaRP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 </a:t>
            </a:r>
            <a:r>
              <a:rPr lang="en-US" b="1" dirty="0">
                <a:solidFill>
                  <a:srgbClr val="000000"/>
                </a:solidFill>
                <a:latin typeface="Arial"/>
                <a:cs typeface="Arial"/>
              </a:rPr>
              <a:t>use of a novel differential energy feature improved performance for absolute </a:t>
            </a:r>
            <a:r>
              <a:rPr lang="en-US" b="1" dirty="0" smtClean="0">
                <a:solidFill>
                  <a:srgbClr val="000000"/>
                </a:solidFill>
                <a:latin typeface="Arial"/>
                <a:cs typeface="Arial"/>
              </a:rPr>
              <a:t>features, </a:t>
            </a:r>
            <a:r>
              <a:rPr lang="en-US" b="1" dirty="0">
                <a:solidFill>
                  <a:srgbClr val="000000"/>
                </a:solidFill>
                <a:latin typeface="Arial"/>
                <a:cs typeface="Arial"/>
              </a:rPr>
              <a:t>but that benefit diminishes as first and second order derivatives are included. </a:t>
            </a:r>
            <a:endParaRPr lang="en-US" b="1" dirty="0" smtClean="0">
              <a:solidFill>
                <a:srgbClr val="000000"/>
              </a:solidFill>
              <a:latin typeface="Arial"/>
              <a:cs typeface="Arial"/>
            </a:endParaRP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There </a:t>
            </a:r>
            <a:r>
              <a:rPr lang="en-US" b="1" dirty="0">
                <a:solidFill>
                  <a:srgbClr val="000000"/>
                </a:solidFill>
                <a:latin typeface="Arial"/>
                <a:cs typeface="Arial"/>
              </a:rPr>
              <a:t>is benefit to using derivatives and there is a small advantage to using frequency domain energy</a:t>
            </a:r>
            <a:r>
              <a:rPr lang="en-US" b="1" dirty="0" smtClean="0">
                <a:solidFill>
                  <a:srgbClr val="000000"/>
                </a:solidFill>
                <a:latin typeface="Arial"/>
                <a:cs typeface="Arial"/>
              </a:rPr>
              <a:t>.</a:t>
            </a: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There </a:t>
            </a:r>
            <a:r>
              <a:rPr lang="en-US" b="1" dirty="0">
                <a:solidFill>
                  <a:srgbClr val="000000"/>
                </a:solidFill>
                <a:latin typeface="Arial"/>
                <a:cs typeface="Arial"/>
              </a:rPr>
              <a:t>are no significant benefits to </a:t>
            </a:r>
            <a:r>
              <a:rPr lang="en-US" b="1" dirty="0" smtClean="0">
                <a:solidFill>
                  <a:srgbClr val="000000"/>
                </a:solidFill>
                <a:latin typeface="Arial"/>
                <a:cs typeface="Arial"/>
              </a:rPr>
              <a:t>using wavelets </a:t>
            </a:r>
            <a:r>
              <a:rPr lang="en-US" b="1" dirty="0">
                <a:solidFill>
                  <a:srgbClr val="000000"/>
                </a:solidFill>
                <a:latin typeface="Arial"/>
                <a:cs typeface="Arial"/>
              </a:rPr>
              <a:t>and other time-frequency representations</a:t>
            </a:r>
            <a:r>
              <a:rPr lang="en-US" b="1" dirty="0" smtClean="0">
                <a:solidFill>
                  <a:srgbClr val="000000"/>
                </a:solidFill>
                <a:latin typeface="Arial"/>
                <a:cs typeface="Arial"/>
              </a:rPr>
              <a:t>. </a:t>
            </a: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Future </a:t>
            </a:r>
            <a:r>
              <a:rPr lang="en-US" b="1" dirty="0">
                <a:solidFill>
                  <a:srgbClr val="000000"/>
                </a:solidFill>
                <a:latin typeface="Arial"/>
                <a:cs typeface="Arial"/>
              </a:rPr>
              <a:t>work will focus on new feature extraction methods based on principles of deep </a:t>
            </a:r>
            <a:r>
              <a:rPr lang="en-US" b="1" dirty="0" smtClean="0">
                <a:solidFill>
                  <a:srgbClr val="000000"/>
                </a:solidFill>
                <a:latin typeface="Arial"/>
                <a:cs typeface="Arial"/>
              </a:rPr>
              <a:t>learning, discriminative </a:t>
            </a:r>
            <a:r>
              <a:rPr lang="en-US" b="1" dirty="0" smtClean="0">
                <a:solidFill>
                  <a:srgbClr val="000000"/>
                </a:solidFill>
                <a:latin typeface="Arial"/>
                <a:cs typeface="Arial"/>
              </a:rPr>
              <a:t>training and </a:t>
            </a:r>
            <a:r>
              <a:rPr lang="en-US" b="1" dirty="0">
                <a:solidFill>
                  <a:srgbClr val="000000"/>
                </a:solidFill>
                <a:latin typeface="Arial"/>
                <a:cs typeface="Arial"/>
              </a:rPr>
              <a:t>nonparametric </a:t>
            </a:r>
            <a:r>
              <a:rPr lang="en-US" b="1" dirty="0" smtClean="0">
                <a:solidFill>
                  <a:srgbClr val="000000"/>
                </a:solidFill>
                <a:latin typeface="Arial"/>
                <a:cs typeface="Arial"/>
              </a:rPr>
              <a:t>Bayesian models</a:t>
            </a:r>
            <a:r>
              <a:rPr lang="en-US" b="1" dirty="0" smtClean="0">
                <a:solidFill>
                  <a:srgbClr val="000000"/>
                </a:solidFill>
                <a:latin typeface="Arial"/>
                <a:cs typeface="Arial"/>
              </a:rPr>
              <a:t>.</a:t>
            </a: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 database will be significantly expanded over the next year and evolved into new tasks (e.g., real-time seizure detection).</a:t>
            </a:r>
            <a:endParaRPr lang="en-US" dirty="0" smtClean="0"/>
          </a:p>
        </p:txBody>
      </p:sp>
      <p:sp>
        <p:nvSpPr>
          <p:cNvPr id="4"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a:t>Summary</a:t>
            </a:r>
          </a:p>
        </p:txBody>
      </p:sp>
    </p:spTree>
    <p:extLst>
      <p:ext uri="{BB962C8B-B14F-4D97-AF65-F5344CB8AC3E}">
        <p14:creationId xmlns:p14="http://schemas.microsoft.com/office/powerpoint/2010/main" val="1356889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smtClean="0"/>
              <a:t>Brief Bibliography</a:t>
            </a:r>
            <a:endParaRPr lang="en-US" dirty="0"/>
          </a:p>
        </p:txBody>
      </p:sp>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6" name="Rectangle 109"/>
          <p:cNvSpPr txBox="1">
            <a:spLocks noChangeArrowheads="1"/>
          </p:cNvSpPr>
          <p:nvPr/>
        </p:nvSpPr>
        <p:spPr>
          <a:xfrm>
            <a:off x="190939" y="702128"/>
            <a:ext cx="8694738" cy="5901871"/>
          </a:xfrm>
          <a:prstGeom prst="rect">
            <a:avLst/>
          </a:prstGeom>
          <a:noFill/>
          <a:ln/>
        </p:spPr>
        <p:txBody>
          <a:bodyPr lIns="0" tIns="0" rIns="0" bIns="0"/>
          <a:lstStyle/>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[1]	T. Yamada and E. </a:t>
            </a:r>
            <a:r>
              <a:rPr lang="en-US" sz="1600" b="1" dirty="0" err="1">
                <a:latin typeface="Times New Roman" panose="02020603050405020304" pitchFamily="18" charset="0"/>
                <a:cs typeface="Times New Roman" panose="02020603050405020304" pitchFamily="18" charset="0"/>
              </a:rPr>
              <a:t>Meng</a:t>
            </a:r>
            <a:r>
              <a:rPr lang="en-US" sz="1600" b="1" dirty="0">
                <a:latin typeface="Times New Roman" panose="02020603050405020304" pitchFamily="18" charset="0"/>
                <a:cs typeface="Times New Roman" panose="02020603050405020304" pitchFamily="18" charset="0"/>
              </a:rPr>
              <a:t>, Practical Guide for Clinical Neurophysiologic Testing: EEG. Philadelphia, Pennsylvania, USA: Lippincott Williams &amp; Wilkins, 2009.</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[2]	A. </a:t>
            </a:r>
            <a:r>
              <a:rPr lang="en-US" sz="1600" b="1" dirty="0" err="1">
                <a:latin typeface="Times New Roman" panose="02020603050405020304" pitchFamily="18" charset="0"/>
                <a:cs typeface="Times New Roman" panose="02020603050405020304" pitchFamily="18" charset="0"/>
              </a:rPr>
              <a:t>Harati</a:t>
            </a:r>
            <a:r>
              <a:rPr lang="en-US" sz="1600" b="1" dirty="0">
                <a:latin typeface="Times New Roman" panose="02020603050405020304" pitchFamily="18" charset="0"/>
                <a:cs typeface="Times New Roman" panose="02020603050405020304" pitchFamily="18" charset="0"/>
              </a:rPr>
              <a:t>, S. Lopez, I. Obeid, M. Jacobson, S. </a:t>
            </a:r>
            <a:r>
              <a:rPr lang="en-US" sz="1600" b="1" dirty="0" err="1">
                <a:latin typeface="Times New Roman" panose="02020603050405020304" pitchFamily="18" charset="0"/>
                <a:cs typeface="Times New Roman" panose="02020603050405020304" pitchFamily="18" charset="0"/>
              </a:rPr>
              <a:t>Tobochnik</a:t>
            </a:r>
            <a:r>
              <a:rPr lang="en-US" sz="1600" b="1" dirty="0">
                <a:latin typeface="Times New Roman" panose="02020603050405020304" pitchFamily="18" charset="0"/>
                <a:cs typeface="Times New Roman" panose="02020603050405020304" pitchFamily="18" charset="0"/>
              </a:rPr>
              <a:t>, and J. </a:t>
            </a:r>
            <a:r>
              <a:rPr lang="en-US" sz="1600" b="1" dirty="0" err="1">
                <a:latin typeface="Times New Roman" panose="02020603050405020304" pitchFamily="18" charset="0"/>
                <a:cs typeface="Times New Roman" panose="02020603050405020304" pitchFamily="18" charset="0"/>
              </a:rPr>
              <a:t>Picone</a:t>
            </a:r>
            <a:r>
              <a:rPr lang="en-US" sz="1600" b="1" dirty="0">
                <a:latin typeface="Times New Roman" panose="02020603050405020304" pitchFamily="18" charset="0"/>
                <a:cs typeface="Times New Roman" panose="02020603050405020304" pitchFamily="18" charset="0"/>
              </a:rPr>
              <a:t>, “THE TUH EEG CORPUS: A Big Data Resource for Automated EEG Interpretation,” in Proceedings of the IEEE SPMB, 2014, pp. 1–5.</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[3]	J. </a:t>
            </a:r>
            <a:r>
              <a:rPr lang="en-US" sz="1600" b="1" dirty="0" err="1">
                <a:latin typeface="Times New Roman" panose="02020603050405020304" pitchFamily="18" charset="0"/>
                <a:cs typeface="Times New Roman" panose="02020603050405020304" pitchFamily="18" charset="0"/>
              </a:rPr>
              <a:t>Picone</a:t>
            </a:r>
            <a:r>
              <a:rPr lang="en-US" sz="1600" b="1" dirty="0">
                <a:latin typeface="Times New Roman" panose="02020603050405020304" pitchFamily="18" charset="0"/>
                <a:cs typeface="Times New Roman" panose="02020603050405020304" pitchFamily="18" charset="0"/>
              </a:rPr>
              <a:t>, “Continuous Speech Recognition Using Hidden Markov Models,” IEEE ASSP Mag., vol. 7, no. 3, pp. 26–41, Jul. 1990.</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[4]	S. </a:t>
            </a:r>
            <a:r>
              <a:rPr lang="en-US" sz="1600" b="1" dirty="0" err="1">
                <a:latin typeface="Times New Roman" panose="02020603050405020304" pitchFamily="18" charset="0"/>
                <a:cs typeface="Times New Roman" panose="02020603050405020304" pitchFamily="18" charset="0"/>
              </a:rPr>
              <a:t>Sanei</a:t>
            </a:r>
            <a:r>
              <a:rPr lang="en-US" sz="1600" b="1" dirty="0">
                <a:latin typeface="Times New Roman" panose="02020603050405020304" pitchFamily="18" charset="0"/>
                <a:cs typeface="Times New Roman" panose="02020603050405020304" pitchFamily="18" charset="0"/>
              </a:rPr>
              <a:t> and J. A. Chambers, EEG signal processing. Hoboken, New Jersey, USA: Wiley-</a:t>
            </a:r>
            <a:r>
              <a:rPr lang="en-US" sz="1600" b="1" dirty="0" err="1">
                <a:latin typeface="Times New Roman" panose="02020603050405020304" pitchFamily="18" charset="0"/>
                <a:cs typeface="Times New Roman" panose="02020603050405020304" pitchFamily="18" charset="0"/>
              </a:rPr>
              <a:t>Interscience</a:t>
            </a:r>
            <a:r>
              <a:rPr lang="en-US" sz="1600" b="1" dirty="0">
                <a:latin typeface="Times New Roman" panose="02020603050405020304" pitchFamily="18" charset="0"/>
                <a:cs typeface="Times New Roman" panose="02020603050405020304" pitchFamily="18" charset="0"/>
              </a:rPr>
              <a:t>, 2008.</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[5]	J. Lyons, “Mel Frequency Cepstral Coefficient (MFCC) tutorial,” Practical Cryptography, 2015 (available: http://practicalcryptography. com/miscellaneous/machine-learning/guide-</a:t>
            </a:r>
            <a:r>
              <a:rPr lang="en-US" sz="1600" b="1" dirty="0" err="1">
                <a:latin typeface="Times New Roman" panose="02020603050405020304" pitchFamily="18" charset="0"/>
                <a:cs typeface="Times New Roman" panose="02020603050405020304" pitchFamily="18" charset="0"/>
              </a:rPr>
              <a:t>mel</a:t>
            </a:r>
            <a:r>
              <a:rPr lang="en-US" sz="1600" b="1" dirty="0">
                <a:latin typeface="Times New Roman" panose="02020603050405020304" pitchFamily="18" charset="0"/>
                <a:cs typeface="Times New Roman" panose="02020603050405020304" pitchFamily="18" charset="0"/>
              </a:rPr>
              <a:t>-frequency-cepstral-coefficients-</a:t>
            </a:r>
            <a:r>
              <a:rPr lang="en-US" sz="1600" b="1" dirty="0" err="1">
                <a:latin typeface="Times New Roman" panose="02020603050405020304" pitchFamily="18" charset="0"/>
                <a:cs typeface="Times New Roman" panose="02020603050405020304" pitchFamily="18" charset="0"/>
              </a:rPr>
              <a:t>mfccs</a:t>
            </a:r>
            <a:r>
              <a:rPr lang="en-US" sz="1600" b="1" dirty="0">
                <a:latin typeface="Times New Roman" panose="02020603050405020304" pitchFamily="18" charset="0"/>
                <a:cs typeface="Times New Roman" panose="02020603050405020304" pitchFamily="18" charset="0"/>
              </a:rPr>
              <a:t>/.</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[6]	S. Davis and P. </a:t>
            </a:r>
            <a:r>
              <a:rPr lang="en-US" sz="1600" b="1" dirty="0" err="1">
                <a:latin typeface="Times New Roman" panose="02020603050405020304" pitchFamily="18" charset="0"/>
                <a:cs typeface="Times New Roman" panose="02020603050405020304" pitchFamily="18" charset="0"/>
              </a:rPr>
              <a:t>Mermelstein</a:t>
            </a:r>
            <a:r>
              <a:rPr lang="en-US" sz="1600" b="1" dirty="0">
                <a:latin typeface="Times New Roman" panose="02020603050405020304" pitchFamily="18" charset="0"/>
                <a:cs typeface="Times New Roman" panose="02020603050405020304" pitchFamily="18" charset="0"/>
              </a:rPr>
              <a:t>, “Comparison of Parametric Representations for Monosyllabic Word Recognition in Continuously Spoken Sentences,” IEEE Trans. ASSP, vol. 28, no. 4, pp. 357–366, 1980.</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[7]	P. </a:t>
            </a:r>
            <a:r>
              <a:rPr lang="en-US" sz="1600" b="1" dirty="0" err="1">
                <a:latin typeface="Times New Roman" panose="02020603050405020304" pitchFamily="18" charset="0"/>
                <a:cs typeface="Times New Roman" panose="02020603050405020304" pitchFamily="18" charset="0"/>
              </a:rPr>
              <a:t>Garrit</a:t>
            </a:r>
            <a:r>
              <a:rPr lang="en-US" sz="1600" b="1" dirty="0">
                <a:latin typeface="Times New Roman" panose="02020603050405020304" pitchFamily="18" charset="0"/>
                <a:cs typeface="Times New Roman" panose="02020603050405020304" pitchFamily="18" charset="0"/>
              </a:rPr>
              <a:t>, et al., “Wavelet Analysis for Feature Extraction on EEG Signals,” presented at Temple University </a:t>
            </a:r>
            <a:r>
              <a:rPr lang="en-US" sz="1600" b="1" dirty="0" err="1">
                <a:latin typeface="Times New Roman" panose="02020603050405020304" pitchFamily="18" charset="0"/>
                <a:cs typeface="Times New Roman" panose="02020603050405020304" pitchFamily="18" charset="0"/>
              </a:rPr>
              <a:t>CoE</a:t>
            </a:r>
            <a:r>
              <a:rPr lang="en-US" sz="1600" b="1" dirty="0">
                <a:latin typeface="Times New Roman" panose="02020603050405020304" pitchFamily="18" charset="0"/>
                <a:cs typeface="Times New Roman" panose="02020603050405020304" pitchFamily="18" charset="0"/>
              </a:rPr>
              <a:t> Res. Exp. for UG Conf., 2015 (available at </a:t>
            </a:r>
            <a:r>
              <a:rPr lang="en-US" sz="1600" b="1" dirty="0" smtClean="0">
                <a:latin typeface="Times New Roman" panose="02020603050405020304" pitchFamily="18" charset="0"/>
                <a:cs typeface="Times New Roman" panose="02020603050405020304" pitchFamily="18" charset="0"/>
              </a:rPr>
              <a:t>http</a:t>
            </a:r>
            <a:r>
              <a:rPr lang="en-US" sz="1600" b="1" dirty="0">
                <a:latin typeface="Times New Roman" panose="02020603050405020304" pitchFamily="18" charset="0"/>
                <a:cs typeface="Times New Roman" panose="02020603050405020304" pitchFamily="18" charset="0"/>
              </a:rPr>
              <a:t>://www.isip.piconepress.com/publications/ unpublished/conferences/2015/</a:t>
            </a:r>
            <a:r>
              <a:rPr lang="en-US" sz="1600" b="1" dirty="0" err="1">
                <a:latin typeface="Times New Roman" panose="02020603050405020304" pitchFamily="18" charset="0"/>
                <a:cs typeface="Times New Roman" panose="02020603050405020304" pitchFamily="18" charset="0"/>
              </a:rPr>
              <a:t>summer_of_code</a:t>
            </a:r>
            <a:r>
              <a:rPr lang="en-US" sz="1600" b="1" dirty="0">
                <a:latin typeface="Times New Roman" panose="02020603050405020304" pitchFamily="18" charset="0"/>
                <a:cs typeface="Times New Roman" panose="02020603050405020304" pitchFamily="18" charset="0"/>
              </a:rPr>
              <a:t>/wavelets</a:t>
            </a:r>
            <a:r>
              <a:rPr 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39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The TUH EEG </a:t>
            </a:r>
            <a:r>
              <a:rPr lang="en-US" dirty="0" smtClean="0">
                <a:solidFill>
                  <a:prstClr val="black"/>
                </a:solidFill>
              </a:rPr>
              <a:t>Corpus</a:t>
            </a:r>
            <a:endParaRPr lang="en-US" dirty="0">
              <a:solidFill>
                <a:prstClr val="black"/>
              </a:solidFill>
            </a:endParaRPr>
          </a:p>
        </p:txBody>
      </p:sp>
      <p:sp>
        <p:nvSpPr>
          <p:cNvPr id="3" name="Rectangle 2"/>
          <p:cNvSpPr/>
          <p:nvPr/>
        </p:nvSpPr>
        <p:spPr>
          <a:xfrm>
            <a:off x="211873" y="722390"/>
            <a:ext cx="8664498" cy="646331"/>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The </a:t>
            </a:r>
            <a:r>
              <a:rPr lang="en-US" b="1" dirty="0" smtClean="0">
                <a:solidFill>
                  <a:srgbClr val="000000"/>
                </a:solidFill>
                <a:latin typeface="Arial" charset="0"/>
                <a:ea typeface="ＭＳ Ｐゴシック" charset="0"/>
                <a:cs typeface="Arial" charset="0"/>
              </a:rPr>
              <a:t>TUH </a:t>
            </a:r>
            <a:r>
              <a:rPr lang="en-US" b="1" dirty="0">
                <a:solidFill>
                  <a:srgbClr val="000000"/>
                </a:solidFill>
                <a:latin typeface="Arial" charset="0"/>
                <a:ea typeface="ＭＳ Ｐゴシック" charset="0"/>
                <a:cs typeface="Arial" charset="0"/>
              </a:rPr>
              <a:t>EEG </a:t>
            </a:r>
            <a:r>
              <a:rPr lang="en-US" b="1" dirty="0" smtClean="0">
                <a:solidFill>
                  <a:srgbClr val="000000"/>
                </a:solidFill>
                <a:latin typeface="Arial" charset="0"/>
                <a:ea typeface="ＭＳ Ｐゴシック" charset="0"/>
                <a:cs typeface="Arial" charset="0"/>
              </a:rPr>
              <a:t>Corpus </a:t>
            </a:r>
            <a:r>
              <a:rPr lang="en-US" b="1" dirty="0" smtClean="0">
                <a:solidFill>
                  <a:srgbClr val="000000"/>
                </a:solidFill>
                <a:latin typeface="Arial" charset="0"/>
                <a:ea typeface="ＭＳ Ｐゴシック" charset="0"/>
                <a:cs typeface="Arial" charset="0"/>
              </a:rPr>
              <a:t>contains </a:t>
            </a:r>
            <a:r>
              <a:rPr lang="en-US" b="1" dirty="0">
                <a:solidFill>
                  <a:srgbClr val="000000"/>
                </a:solidFill>
                <a:latin typeface="Arial" charset="0"/>
                <a:ea typeface="ＭＳ Ｐゴシック" charset="0"/>
                <a:cs typeface="Arial" charset="0"/>
              </a:rPr>
              <a:t>over 28,000 sessions collected from 15,000+ patients over a period of 14 years at Temple University Hospital.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37" y="2157258"/>
            <a:ext cx="7997952" cy="4192791"/>
          </a:xfrm>
          <a:prstGeom prst="rect">
            <a:avLst/>
          </a:prstGeom>
        </p:spPr>
      </p:pic>
    </p:spTree>
    <p:extLst>
      <p:ext uri="{BB962C8B-B14F-4D97-AF65-F5344CB8AC3E}">
        <p14:creationId xmlns:p14="http://schemas.microsoft.com/office/powerpoint/2010/main" val="99829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smtClean="0">
                <a:solidFill>
                  <a:prstClr val="black"/>
                </a:solidFill>
              </a:rPr>
              <a:t>AutoEEG</a:t>
            </a:r>
            <a:r>
              <a:rPr lang="en-US" dirty="0" smtClean="0">
                <a:solidFill>
                  <a:prstClr val="black"/>
                </a:solidFill>
              </a:rPr>
              <a:t>: Automatic Interpretation of EEGs</a:t>
            </a:r>
            <a:endParaRPr lang="en-US"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78" y="2751780"/>
            <a:ext cx="8575288" cy="3051742"/>
          </a:xfrm>
          <a:prstGeom prst="rect">
            <a:avLst/>
          </a:prstGeom>
        </p:spPr>
      </p:pic>
      <p:sp>
        <p:nvSpPr>
          <p:cNvPr id="3" name="Rectangle 2"/>
          <p:cNvSpPr/>
          <p:nvPr/>
        </p:nvSpPr>
        <p:spPr>
          <a:xfrm>
            <a:off x="211873" y="788882"/>
            <a:ext cx="8664498" cy="1631216"/>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AutoEEG </a:t>
            </a:r>
            <a:r>
              <a:rPr lang="en-US" b="1" dirty="0">
                <a:solidFill>
                  <a:srgbClr val="000000"/>
                </a:solidFill>
                <a:latin typeface="Arial" charset="0"/>
                <a:ea typeface="ＭＳ Ｐゴシック" charset="0"/>
                <a:cs typeface="Arial" charset="0"/>
              </a:rPr>
              <a:t>is a hybrid system </a:t>
            </a:r>
            <a:r>
              <a:rPr lang="en-US" b="1" dirty="0" smtClean="0">
                <a:solidFill>
                  <a:srgbClr val="000000"/>
                </a:solidFill>
                <a:latin typeface="Arial" charset="0"/>
                <a:ea typeface="ＭＳ Ｐゴシック" charset="0"/>
                <a:cs typeface="Arial" charset="0"/>
              </a:rPr>
              <a:t>that </a:t>
            </a:r>
            <a:r>
              <a:rPr lang="en-US" b="1" dirty="0" smtClean="0">
                <a:solidFill>
                  <a:srgbClr val="000000"/>
                </a:solidFill>
                <a:latin typeface="Arial" charset="0"/>
                <a:ea typeface="ＭＳ Ｐゴシック" charset="0"/>
                <a:cs typeface="Arial" charset="0"/>
              </a:rPr>
              <a:t>uses three levels of processing to achieve high performance event detection on clinical data:</a:t>
            </a:r>
            <a:endParaRPr lang="en-US" b="1" dirty="0" smtClean="0">
              <a:solidFill>
                <a:srgbClr val="000000"/>
              </a:solidFill>
              <a:latin typeface="Arial" charset="0"/>
              <a:ea typeface="ＭＳ Ｐゴシック" charset="0"/>
              <a:cs typeface="Arial" charset="0"/>
            </a:endParaRPr>
          </a:p>
          <a:p>
            <a:pPr marL="800100" lvl="1" indent="-342900">
              <a:buFont typeface="Wingdings" panose="05000000000000000000" pitchFamily="2" charset="2"/>
              <a:buChar char="Ø"/>
            </a:pPr>
            <a:r>
              <a:rPr lang="en-US" b="1" dirty="0">
                <a:solidFill>
                  <a:srgbClr val="000000"/>
                </a:solidFill>
                <a:latin typeface="Arial" charset="0"/>
                <a:ea typeface="ＭＳ Ｐゴシック" charset="0"/>
                <a:cs typeface="Arial" charset="0"/>
              </a:rPr>
              <a:t>P1: </a:t>
            </a:r>
            <a:r>
              <a:rPr lang="en-US" b="1" dirty="0" smtClean="0">
                <a:solidFill>
                  <a:srgbClr val="000000"/>
                </a:solidFill>
                <a:latin typeface="Arial" charset="0"/>
                <a:ea typeface="ＭＳ Ｐゴシック" charset="0"/>
                <a:cs typeface="Arial" charset="0"/>
              </a:rPr>
              <a:t>hidden </a:t>
            </a:r>
            <a:r>
              <a:rPr lang="en-US" b="1" dirty="0">
                <a:solidFill>
                  <a:srgbClr val="000000"/>
                </a:solidFill>
                <a:latin typeface="Arial" charset="0"/>
                <a:ea typeface="ＭＳ Ｐゴシック" charset="0"/>
                <a:cs typeface="Arial" charset="0"/>
              </a:rPr>
              <a:t>Markov models </a:t>
            </a:r>
            <a:endParaRPr lang="en-US" b="1" dirty="0" smtClean="0">
              <a:solidFill>
                <a:srgbClr val="000000"/>
              </a:solidFill>
              <a:latin typeface="Arial" charset="0"/>
              <a:ea typeface="ＭＳ Ｐゴシック" charset="0"/>
              <a:cs typeface="Arial" charset="0"/>
            </a:endParaRPr>
          </a:p>
          <a:p>
            <a:pPr marL="800100" lvl="1" indent="-34290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P2: Deep Learning</a:t>
            </a:r>
          </a:p>
          <a:p>
            <a:pPr marL="800100" lvl="1" indent="-34290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P3: Language Model</a:t>
            </a:r>
            <a:endParaRPr lang="en-US" b="1"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2025834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1605" y="645837"/>
            <a:ext cx="8357616" cy="6417141"/>
          </a:xfrm>
          <a:prstGeom prst="rect">
            <a:avLst/>
          </a:prstGeom>
        </p:spPr>
        <p:txBody>
          <a:bodyPr wrap="square">
            <a:spAutoFit/>
          </a:bodyPr>
          <a:lstStyle/>
          <a:p>
            <a:pPr marL="285750" indent="-285750">
              <a:spcAft>
                <a:spcPts val="17400"/>
              </a:spcAft>
              <a:buFont typeface="Arial" panose="020B0604020202020204" pitchFamily="34" charset="0"/>
              <a:buChar char="•"/>
            </a:pPr>
            <a:r>
              <a:rPr lang="en-US" b="1" dirty="0">
                <a:solidFill>
                  <a:srgbClr val="000000"/>
                </a:solidFill>
                <a:latin typeface="Arial" charset="0"/>
                <a:ea typeface="ＭＳ Ｐゴシック" charset="0"/>
                <a:cs typeface="Arial" charset="0"/>
              </a:rPr>
              <a:t>Six events of interest based on multiple iterations with board certified neurologists:</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Clinical data contains many </a:t>
            </a:r>
            <a:r>
              <a:rPr lang="en-US" b="1" dirty="0">
                <a:solidFill>
                  <a:srgbClr val="000000"/>
                </a:solidFill>
                <a:latin typeface="Arial" charset="0"/>
                <a:ea typeface="ＭＳ Ｐゴシック" charset="0"/>
                <a:cs typeface="Arial" charset="0"/>
              </a:rPr>
              <a:t>artifacts that can easily be interpreted as </a:t>
            </a:r>
            <a:r>
              <a:rPr lang="en-US" b="1" dirty="0" smtClean="0">
                <a:solidFill>
                  <a:srgbClr val="000000"/>
                </a:solidFill>
                <a:latin typeface="Arial" charset="0"/>
                <a:ea typeface="ＭＳ Ｐゴシック" charset="0"/>
                <a:cs typeface="Arial" charset="0"/>
              </a:rPr>
              <a:t>spikes, such as patient movement.</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Manual </a:t>
            </a:r>
            <a:r>
              <a:rPr lang="en-US" b="1" dirty="0">
                <a:solidFill>
                  <a:srgbClr val="000000"/>
                </a:solidFill>
                <a:latin typeface="Arial" charset="0"/>
                <a:ea typeface="ＭＳ Ｐゴシック" charset="0"/>
                <a:cs typeface="Arial" charset="0"/>
              </a:rPr>
              <a:t>review of </a:t>
            </a:r>
            <a:r>
              <a:rPr lang="en-US" b="1" dirty="0" smtClean="0">
                <a:solidFill>
                  <a:srgbClr val="000000"/>
                </a:solidFill>
                <a:latin typeface="Arial" charset="0"/>
                <a:ea typeface="ＭＳ Ｐゴシック" charset="0"/>
                <a:cs typeface="Arial" charset="0"/>
              </a:rPr>
              <a:t>the data is a time-consuming process, especially for long-term EEG recordings.</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In ICU applications, real-time response is critical.</a:t>
            </a:r>
            <a:endParaRPr lang="en-US" b="1" dirty="0" smtClean="0">
              <a:solidFill>
                <a:srgbClr val="000000"/>
              </a:solidFill>
              <a:latin typeface="Arial" charset="0"/>
              <a:ea typeface="ＭＳ Ｐゴシック" charset="0"/>
              <a:cs typeface="Arial" charset="0"/>
            </a:endParaRP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Performance </a:t>
            </a:r>
            <a:r>
              <a:rPr lang="en-US" b="1" dirty="0">
                <a:solidFill>
                  <a:srgbClr val="000000"/>
                </a:solidFill>
                <a:latin typeface="Arial" charset="0"/>
                <a:ea typeface="ＭＳ Ｐゴシック" charset="0"/>
                <a:cs typeface="Arial" charset="0"/>
              </a:rPr>
              <a:t>requirements for this application </a:t>
            </a:r>
            <a:r>
              <a:rPr lang="en-US" b="1" dirty="0" smtClean="0">
                <a:solidFill>
                  <a:srgbClr val="000000"/>
                </a:solidFill>
                <a:latin typeface="Arial" charset="0"/>
                <a:ea typeface="ＭＳ Ｐゴシック" charset="0"/>
                <a:cs typeface="Arial" charset="0"/>
              </a:rPr>
              <a:t>is a detection rate above </a:t>
            </a:r>
            <a:r>
              <a:rPr lang="en-US" b="1" dirty="0">
                <a:solidFill>
                  <a:srgbClr val="000000"/>
                </a:solidFill>
                <a:latin typeface="Arial" charset="0"/>
                <a:ea typeface="ＭＳ Ｐゴシック" charset="0"/>
                <a:cs typeface="Arial" charset="0"/>
              </a:rPr>
              <a:t>95% with a false alarm rate below 5</a:t>
            </a:r>
            <a:r>
              <a:rPr lang="en-US" b="1" dirty="0" smtClean="0">
                <a:solidFill>
                  <a:srgbClr val="000000"/>
                </a:solidFill>
                <a:latin typeface="Arial" charset="0"/>
                <a:ea typeface="ＭＳ Ｐゴシック" charset="0"/>
                <a:cs typeface="Arial" charset="0"/>
              </a:rPr>
              <a:t>%.</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For ICU applications, the false alarm rate must be extremely low</a:t>
            </a:r>
            <a:br>
              <a:rPr lang="en-US" b="1" dirty="0" smtClean="0">
                <a:solidFill>
                  <a:srgbClr val="000000"/>
                </a:solidFill>
                <a:latin typeface="Arial" charset="0"/>
                <a:ea typeface="ＭＳ Ｐゴシック" charset="0"/>
                <a:cs typeface="Arial" charset="0"/>
              </a:rPr>
            </a:br>
            <a:r>
              <a:rPr lang="en-US" b="1" dirty="0" smtClean="0">
                <a:solidFill>
                  <a:srgbClr val="000000"/>
                </a:solidFill>
                <a:latin typeface="Arial" charset="0"/>
                <a:ea typeface="ＭＳ Ｐゴシック" charset="0"/>
                <a:cs typeface="Arial" charset="0"/>
              </a:rPr>
              <a:t>(e.g., 1/8 FA/hr.)</a:t>
            </a:r>
            <a:r>
              <a:rPr lang="en-US" b="1" dirty="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smtClean="0">
                <a:solidFill>
                  <a:prstClr val="black"/>
                </a:solidFill>
              </a:rPr>
              <a:t>AutoEEG</a:t>
            </a:r>
            <a:r>
              <a:rPr lang="en-US" dirty="0" smtClean="0">
                <a:solidFill>
                  <a:prstClr val="black"/>
                </a:solidFill>
              </a:rPr>
              <a:t>: Clinically-Relevant Signal Events</a:t>
            </a:r>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97" y="1363897"/>
            <a:ext cx="7571232" cy="1854179"/>
          </a:xfrm>
          <a:prstGeom prst="rect">
            <a:avLst/>
          </a:prstGeom>
        </p:spPr>
      </p:pic>
    </p:spTree>
    <p:extLst>
      <p:ext uri="{BB962C8B-B14F-4D97-AF65-F5344CB8AC3E}">
        <p14:creationId xmlns:p14="http://schemas.microsoft.com/office/powerpoint/2010/main" val="137557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0632" y="649238"/>
            <a:ext cx="8646693" cy="5975995"/>
          </a:xfrm>
          <a:prstGeom prst="rect">
            <a:avLst/>
          </a:prstGeom>
        </p:spPr>
        <p:txBody>
          <a:bodyPr wrap="square">
            <a:spAutoFit/>
          </a:bodyPr>
          <a:lstStyle/>
          <a:p>
            <a:pPr marL="174625" indent="-174625">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Goal: </a:t>
            </a:r>
            <a:r>
              <a:rPr lang="en-US" b="1" dirty="0" smtClean="0">
                <a:solidFill>
                  <a:srgbClr val="000000"/>
                </a:solidFill>
                <a:latin typeface="Arial" charset="0"/>
                <a:ea typeface="ＭＳ Ｐゴシック" charset="0"/>
                <a:cs typeface="Arial" charset="0"/>
              </a:rPr>
              <a:t>Calibrate traditional approaches to feature extraction based on </a:t>
            </a:r>
            <a:r>
              <a:rPr lang="en-US" b="1" dirty="0" err="1" smtClean="0">
                <a:solidFill>
                  <a:srgbClr val="000000"/>
                </a:solidFill>
                <a:latin typeface="Arial" charset="0"/>
                <a:ea typeface="ＭＳ Ｐゴシック" charset="0"/>
                <a:cs typeface="Arial" charset="0"/>
              </a:rPr>
              <a:t>cepstral</a:t>
            </a:r>
            <a:r>
              <a:rPr lang="en-US" b="1" dirty="0" smtClean="0">
                <a:solidFill>
                  <a:srgbClr val="000000"/>
                </a:solidFill>
                <a:latin typeface="Arial" charset="0"/>
                <a:ea typeface="ＭＳ Ｐゴシック" charset="0"/>
                <a:cs typeface="Arial" charset="0"/>
              </a:rPr>
              <a:t> coefficients, energy and derivatives.</a:t>
            </a:r>
            <a:endParaRPr lang="en-US" b="1" dirty="0">
              <a:solidFill>
                <a:srgbClr val="000000"/>
              </a:solidFill>
              <a:latin typeface="Arial" charset="0"/>
              <a:ea typeface="ＭＳ Ｐゴシック" charset="0"/>
              <a:cs typeface="Arial" charset="0"/>
            </a:endParaRPr>
          </a:p>
          <a:p>
            <a:pPr marL="174625" indent="-174625">
              <a:spcAft>
                <a:spcPts val="250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Mel </a:t>
            </a:r>
            <a:r>
              <a:rPr lang="en-US" b="1" dirty="0">
                <a:solidFill>
                  <a:srgbClr val="000000"/>
                </a:solidFill>
                <a:latin typeface="Arial" charset="0"/>
                <a:ea typeface="ＭＳ Ｐゴシック" charset="0"/>
                <a:cs typeface="Arial" charset="0"/>
              </a:rPr>
              <a:t>Frequency </a:t>
            </a:r>
            <a:r>
              <a:rPr lang="en-US" b="1" dirty="0" err="1">
                <a:solidFill>
                  <a:srgbClr val="000000"/>
                </a:solidFill>
                <a:latin typeface="Arial" charset="0"/>
                <a:ea typeface="ＭＳ Ｐゴシック" charset="0"/>
                <a:cs typeface="Arial" charset="0"/>
              </a:rPr>
              <a:t>Cepstral</a:t>
            </a:r>
            <a:r>
              <a:rPr lang="en-US" b="1" dirty="0">
                <a:solidFill>
                  <a:srgbClr val="000000"/>
                </a:solidFill>
                <a:latin typeface="Arial" charset="0"/>
                <a:ea typeface="ＭＳ Ｐゴシック" charset="0"/>
                <a:cs typeface="Arial" charset="0"/>
              </a:rPr>
              <a:t> </a:t>
            </a:r>
            <a:r>
              <a:rPr lang="en-US" b="1" dirty="0" smtClean="0">
                <a:solidFill>
                  <a:srgbClr val="000000"/>
                </a:solidFill>
                <a:latin typeface="Arial" charset="0"/>
                <a:ea typeface="ＭＳ Ｐゴシック" charset="0"/>
                <a:cs typeface="Arial" charset="0"/>
              </a:rPr>
              <a:t>Coefficients </a:t>
            </a:r>
            <a:r>
              <a:rPr lang="en-US" b="1" dirty="0">
                <a:solidFill>
                  <a:srgbClr val="000000"/>
                </a:solidFill>
                <a:latin typeface="Arial" charset="0"/>
                <a:ea typeface="ＭＳ Ｐゴシック" charset="0"/>
                <a:cs typeface="Arial" charset="0"/>
              </a:rPr>
              <a:t>(</a:t>
            </a:r>
            <a:r>
              <a:rPr lang="en-US" b="1" dirty="0" smtClean="0">
                <a:solidFill>
                  <a:srgbClr val="000000"/>
                </a:solidFill>
                <a:latin typeface="Arial" charset="0"/>
                <a:ea typeface="ＭＳ Ｐゴシック" charset="0"/>
                <a:cs typeface="Arial" charset="0"/>
              </a:rPr>
              <a:t>MFCCs):</a:t>
            </a:r>
            <a:endParaRPr lang="en-US" b="1" dirty="0">
              <a:solidFill>
                <a:srgbClr val="000000"/>
              </a:solidFill>
              <a:latin typeface="Arial" charset="0"/>
              <a:ea typeface="ＭＳ Ｐゴシック" charset="0"/>
              <a:cs typeface="Arial" charset="0"/>
            </a:endParaRPr>
          </a:p>
          <a:p>
            <a:pPr marL="742950" lvl="1" indent="-285750">
              <a:spcAft>
                <a:spcPts val="12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A linear </a:t>
            </a:r>
            <a:r>
              <a:rPr lang="en-US" b="1" dirty="0">
                <a:solidFill>
                  <a:srgbClr val="000000"/>
                </a:solidFill>
                <a:latin typeface="Arial" charset="0"/>
                <a:ea typeface="ＭＳ Ｐゴシック" charset="0"/>
                <a:cs typeface="Arial" charset="0"/>
              </a:rPr>
              <a:t>frequency scale </a:t>
            </a:r>
            <a:r>
              <a:rPr lang="en-US" b="1" dirty="0" smtClean="0">
                <a:solidFill>
                  <a:srgbClr val="000000"/>
                </a:solidFill>
                <a:latin typeface="Arial" charset="0"/>
                <a:ea typeface="ＭＳ Ｐゴシック" charset="0"/>
                <a:cs typeface="Arial" charset="0"/>
              </a:rPr>
              <a:t>is used for </a:t>
            </a:r>
            <a:r>
              <a:rPr lang="en-US" b="1" dirty="0">
                <a:solidFill>
                  <a:srgbClr val="000000"/>
                </a:solidFill>
                <a:latin typeface="Arial" charset="0"/>
                <a:ea typeface="ＭＳ Ｐゴシック" charset="0"/>
                <a:cs typeface="Arial" charset="0"/>
              </a:rPr>
              <a:t>EEGs</a:t>
            </a:r>
            <a:r>
              <a:rPr lang="en-US" b="1" dirty="0" smtClean="0">
                <a:solidFill>
                  <a:srgbClr val="000000"/>
                </a:solidFill>
                <a:latin typeface="Arial" charset="0"/>
                <a:ea typeface="ＭＳ Ｐゴシック" charset="0"/>
                <a:cs typeface="Arial" charset="0"/>
              </a:rPr>
              <a:t>.</a:t>
            </a:r>
          </a:p>
          <a:p>
            <a:pPr marL="742950" lvl="1" indent="-285750">
              <a:spcAft>
                <a:spcPts val="12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We have shown wavelets </a:t>
            </a:r>
            <a:r>
              <a:rPr lang="en-US" b="1" dirty="0">
                <a:solidFill>
                  <a:srgbClr val="000000"/>
                </a:solidFill>
                <a:latin typeface="Arial" charset="0"/>
                <a:ea typeface="ＭＳ Ｐゴシック" charset="0"/>
                <a:cs typeface="Arial" charset="0"/>
              </a:rPr>
              <a:t>have very little advantage over MFCCs on the TUH </a:t>
            </a:r>
            <a:r>
              <a:rPr lang="en-US" b="1" dirty="0" smtClean="0">
                <a:solidFill>
                  <a:srgbClr val="000000"/>
                </a:solidFill>
                <a:latin typeface="Arial" charset="0"/>
                <a:ea typeface="ＭＳ Ｐゴシック" charset="0"/>
                <a:cs typeface="Arial" charset="0"/>
              </a:rPr>
              <a:t>EEG</a:t>
            </a:r>
            <a:r>
              <a:rPr lang="en-US" b="1" dirty="0">
                <a:solidFill>
                  <a:srgbClr val="000000"/>
                </a:solidFill>
                <a:latin typeface="Arial" charset="0"/>
                <a:ea typeface="ＭＳ Ｐゴシック" charset="0"/>
                <a:cs typeface="Arial" charset="0"/>
              </a:rPr>
              <a:t> </a:t>
            </a:r>
            <a:r>
              <a:rPr lang="en-US" b="1" dirty="0" smtClean="0">
                <a:solidFill>
                  <a:srgbClr val="000000"/>
                </a:solidFill>
                <a:latin typeface="Arial" charset="0"/>
                <a:ea typeface="ＭＳ Ｐゴシック" charset="0"/>
                <a:cs typeface="Arial" charset="0"/>
              </a:rPr>
              <a:t>(which contradicts the literature).</a:t>
            </a:r>
          </a:p>
          <a:p>
            <a:pPr marL="238125" lvl="1" indent="-222250">
              <a:spcAft>
                <a:spcPts val="1200"/>
              </a:spcAft>
              <a:buFont typeface="Arial" charset="0"/>
              <a:buChar char="•"/>
            </a:pPr>
            <a:r>
              <a:rPr lang="en-US" b="1" dirty="0" smtClean="0">
                <a:solidFill>
                  <a:srgbClr val="000000"/>
                </a:solidFill>
                <a:latin typeface="Arial" charset="0"/>
                <a:ea typeface="ＭＳ Ｐゴシック" charset="0"/>
                <a:cs typeface="Arial" charset="0"/>
              </a:rPr>
              <a:t>Introduced a new differential energy term that accentuates the differences between quasi-periodic signals and spikes.</a:t>
            </a:r>
            <a:endParaRPr lang="en-US" b="1" dirty="0">
              <a:solidFill>
                <a:srgbClr val="000000"/>
              </a:solidFill>
              <a:latin typeface="Arial" charset="0"/>
              <a:ea typeface="ＭＳ Ｐゴシック" charset="0"/>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smtClean="0">
                <a:solidFill>
                  <a:prstClr val="black"/>
                </a:solidFill>
              </a:rPr>
              <a:t>AutoEEG</a:t>
            </a:r>
            <a:r>
              <a:rPr lang="en-US" dirty="0" smtClean="0">
                <a:solidFill>
                  <a:prstClr val="black"/>
                </a:solidFill>
              </a:rPr>
              <a:t>: Feature Extraction</a:t>
            </a:r>
            <a:endParaRPr lang="en-US"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844" y="1877411"/>
            <a:ext cx="5770222" cy="2827536"/>
          </a:xfrm>
          <a:prstGeom prst="rect">
            <a:avLst/>
          </a:prstGeom>
        </p:spPr>
      </p:pic>
    </p:spTree>
    <p:extLst>
      <p:ext uri="{BB962C8B-B14F-4D97-AF65-F5344CB8AC3E}">
        <p14:creationId xmlns:p14="http://schemas.microsoft.com/office/powerpoint/2010/main" val="711312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a:solidFill>
                  <a:prstClr val="black"/>
                </a:solidFill>
              </a:rPr>
              <a:t>AutoEEG</a:t>
            </a:r>
            <a:r>
              <a:rPr lang="en-US" dirty="0">
                <a:solidFill>
                  <a:prstClr val="black"/>
                </a:solidFill>
              </a:rPr>
              <a:t>: Feature Extraction</a:t>
            </a:r>
            <a:endParaRPr lang="en-US" dirty="0">
              <a:solidFill>
                <a:prstClr val="black"/>
              </a:solidFill>
            </a:endParaRPr>
          </a:p>
        </p:txBody>
      </p:sp>
      <p:sp>
        <p:nvSpPr>
          <p:cNvPr id="6" name="Rectangle 5"/>
          <p:cNvSpPr/>
          <p:nvPr/>
        </p:nvSpPr>
        <p:spPr>
          <a:xfrm>
            <a:off x="217038" y="1042871"/>
            <a:ext cx="8664498" cy="646331"/>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 Time Domain energy</a:t>
            </a: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55" y="1663425"/>
            <a:ext cx="3153215" cy="695422"/>
          </a:xfrm>
          <a:prstGeom prst="rect">
            <a:avLst/>
          </a:prstGeom>
        </p:spPr>
      </p:pic>
      <p:sp>
        <p:nvSpPr>
          <p:cNvPr id="13" name="Rectangle 12"/>
          <p:cNvSpPr/>
          <p:nvPr/>
        </p:nvSpPr>
        <p:spPr>
          <a:xfrm>
            <a:off x="218625" y="2446794"/>
            <a:ext cx="8664498" cy="923330"/>
          </a:xfrm>
          <a:prstGeom prst="rect">
            <a:avLst/>
          </a:prstGeom>
        </p:spPr>
        <p:txBody>
          <a:bodyPr wrap="square">
            <a:spAutoFit/>
          </a:bodyPr>
          <a:lstStyle/>
          <a:p>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 Frequency Domain energy</a:t>
            </a: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91" y="3458072"/>
            <a:ext cx="3086531" cy="590632"/>
          </a:xfrm>
          <a:prstGeom prst="rect">
            <a:avLst/>
          </a:prstGeom>
        </p:spPr>
      </p:pic>
      <p:sp>
        <p:nvSpPr>
          <p:cNvPr id="2" name="Rectangle 1"/>
          <p:cNvSpPr/>
          <p:nvPr/>
        </p:nvSpPr>
        <p:spPr>
          <a:xfrm>
            <a:off x="4570413" y="1548239"/>
            <a:ext cx="4572000" cy="923330"/>
          </a:xfrm>
          <a:prstGeom prst="rect">
            <a:avLst/>
          </a:prstGeom>
        </p:spPr>
        <p:txBody>
          <a:bodyPr>
            <a:spAutoFit/>
          </a:bodyPr>
          <a:lstStyle/>
          <a:p>
            <a:r>
              <a:rPr lang="en-US" dirty="0">
                <a:latin typeface="Times New Roman" panose="02020603050405020304" pitchFamily="18" charset="0"/>
                <a:ea typeface="SimSun" panose="02010600030101010101" pitchFamily="2" charset="-122"/>
              </a:rPr>
              <a:t>an overlapping analysis window (a 50% overlap was used here) to ensure a smooth trajectory</a:t>
            </a:r>
            <a:endParaRPr lang="en-US" dirty="0"/>
          </a:p>
        </p:txBody>
      </p:sp>
      <p:sp>
        <p:nvSpPr>
          <p:cNvPr id="4" name="Rectangle 3"/>
          <p:cNvSpPr/>
          <p:nvPr/>
        </p:nvSpPr>
        <p:spPr>
          <a:xfrm>
            <a:off x="4570413" y="3291723"/>
            <a:ext cx="4572000" cy="923330"/>
          </a:xfrm>
          <a:prstGeom prst="rect">
            <a:avLst/>
          </a:prstGeom>
        </p:spPr>
        <p:txBody>
          <a:bodyPr>
            <a:spAutoFit/>
          </a:bodyPr>
          <a:lstStyle/>
          <a:p>
            <a:r>
              <a:rPr lang="en-US" dirty="0">
                <a:latin typeface="Times New Roman" panose="02020603050405020304" pitchFamily="18" charset="0"/>
                <a:ea typeface="SimSun" panose="02010600030101010101" pitchFamily="2" charset="-122"/>
              </a:rPr>
              <a:t>provides a smoother, more stable estimate of the energy that leverages the cepstral representation of the signal.</a:t>
            </a:r>
            <a:endParaRPr lang="en-US" dirty="0"/>
          </a:p>
        </p:txBody>
      </p:sp>
      <p:sp>
        <p:nvSpPr>
          <p:cNvPr id="10" name="Rectangle 9"/>
          <p:cNvSpPr/>
          <p:nvPr/>
        </p:nvSpPr>
        <p:spPr>
          <a:xfrm>
            <a:off x="280857" y="4303001"/>
            <a:ext cx="3089307" cy="369332"/>
          </a:xfrm>
          <a:prstGeom prst="rect">
            <a:avLst/>
          </a:prstGeom>
        </p:spPr>
        <p:txBody>
          <a:bodyPr wrap="non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Derivatives of features: </a:t>
            </a:r>
            <a:endParaRPr lang="en-US" b="1" dirty="0">
              <a:solidFill>
                <a:srgbClr val="000000"/>
              </a:solidFill>
              <a:latin typeface="Arial" charset="0"/>
              <a:ea typeface="ＭＳ Ｐゴシック" charset="0"/>
              <a:cs typeface="Arial" charset="0"/>
            </a:endParaRPr>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317" y="5108218"/>
            <a:ext cx="2695951" cy="724001"/>
          </a:xfrm>
          <a:prstGeom prst="rect">
            <a:avLst/>
          </a:prstGeom>
        </p:spPr>
      </p:pic>
      <p:sp>
        <p:nvSpPr>
          <p:cNvPr id="16" name="Rectangle 15"/>
          <p:cNvSpPr/>
          <p:nvPr/>
        </p:nvSpPr>
        <p:spPr>
          <a:xfrm>
            <a:off x="4669536" y="4861449"/>
            <a:ext cx="4348885"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A typical value for </a:t>
            </a:r>
            <a:r>
              <a:rPr lang="en-US" i="1" dirty="0">
                <a:latin typeface="Times New Roman" panose="02020603050405020304" pitchFamily="18" charset="0"/>
                <a:ea typeface="SimSun" panose="02010600030101010101" pitchFamily="2" charset="-122"/>
              </a:rPr>
              <a:t>N</a:t>
            </a:r>
            <a:r>
              <a:rPr lang="en-US" dirty="0">
                <a:latin typeface="Times New Roman" panose="02020603050405020304" pitchFamily="18" charset="0"/>
                <a:ea typeface="SimSun" panose="02010600030101010101" pitchFamily="2" charset="-122"/>
              </a:rPr>
              <a:t> is </a:t>
            </a:r>
            <a:r>
              <a:rPr lang="en-US" i="1" dirty="0">
                <a:latin typeface="Times New Roman" panose="02020603050405020304" pitchFamily="18" charset="0"/>
                <a:ea typeface="SimSun" panose="02010600030101010101" pitchFamily="2" charset="-122"/>
              </a:rPr>
              <a:t>9</a:t>
            </a:r>
            <a:r>
              <a:rPr lang="en-US" dirty="0">
                <a:latin typeface="Times New Roman" panose="02020603050405020304" pitchFamily="18" charset="0"/>
                <a:ea typeface="SimSun" panose="02010600030101010101" pitchFamily="2" charset="-122"/>
              </a:rPr>
              <a:t> (corresponding to </a:t>
            </a:r>
            <a:r>
              <a:rPr lang="en-US" i="1" dirty="0">
                <a:latin typeface="Times New Roman" panose="02020603050405020304" pitchFamily="18" charset="0"/>
                <a:ea typeface="SimSun" panose="02010600030101010101" pitchFamily="2" charset="-122"/>
              </a:rPr>
              <a:t>0.9</a:t>
            </a:r>
            <a:r>
              <a:rPr lang="en-US" dirty="0">
                <a:latin typeface="Times New Roman" panose="02020603050405020304" pitchFamily="18" charset="0"/>
                <a:ea typeface="SimSun" panose="02010600030101010101" pitchFamily="2" charset="-122"/>
              </a:rPr>
              <a:t> secs) for the first derivative in EEG processing, and </a:t>
            </a:r>
            <a:r>
              <a:rPr lang="en-US" i="1" dirty="0">
                <a:latin typeface="Times New Roman" panose="02020603050405020304" pitchFamily="18" charset="0"/>
                <a:ea typeface="SimSun" panose="02010600030101010101" pitchFamily="2" charset="-122"/>
              </a:rPr>
              <a:t>3</a:t>
            </a:r>
            <a:r>
              <a:rPr lang="en-US" dirty="0">
                <a:latin typeface="Times New Roman" panose="02020603050405020304" pitchFamily="18" charset="0"/>
                <a:ea typeface="SimSun" panose="02010600030101010101" pitchFamily="2" charset="-122"/>
              </a:rPr>
              <a:t> for the second derivative. </a:t>
            </a:r>
            <a:endParaRPr lang="en-US" dirty="0"/>
          </a:p>
        </p:txBody>
      </p:sp>
    </p:spTree>
    <p:extLst>
      <p:ext uri="{BB962C8B-B14F-4D97-AF65-F5344CB8AC3E}">
        <p14:creationId xmlns:p14="http://schemas.microsoft.com/office/powerpoint/2010/main" val="841354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a:solidFill>
                  <a:prstClr val="black"/>
                </a:solidFill>
              </a:rPr>
              <a:t>AutoEEG</a:t>
            </a:r>
            <a:r>
              <a:rPr lang="en-US" dirty="0">
                <a:solidFill>
                  <a:prstClr val="black"/>
                </a:solidFill>
              </a:rPr>
              <a:t>: Feature Extraction</a:t>
            </a:r>
            <a:endParaRPr lang="en-US" dirty="0">
              <a:solidFill>
                <a:prstClr val="black"/>
              </a:solidFill>
            </a:endParaRPr>
          </a:p>
        </p:txBody>
      </p:sp>
      <p:sp>
        <p:nvSpPr>
          <p:cNvPr id="3" name="Rectangle 2"/>
          <p:cNvSpPr/>
          <p:nvPr/>
        </p:nvSpPr>
        <p:spPr>
          <a:xfrm>
            <a:off x="211873" y="722390"/>
            <a:ext cx="8664498" cy="1200329"/>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Differential energy:</a:t>
            </a:r>
          </a:p>
          <a:p>
            <a:pPr marL="285750" indent="-285750">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742950" lvl="1"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To improve </a:t>
            </a:r>
            <a:r>
              <a:rPr lang="en-US" b="1" dirty="0">
                <a:solidFill>
                  <a:srgbClr val="000000"/>
                </a:solidFill>
                <a:latin typeface="Arial" charset="0"/>
                <a:ea typeface="ＭＳ Ｐゴシック" charset="0"/>
                <a:cs typeface="Arial" charset="0"/>
              </a:rPr>
              <a:t>differentiation between transient pulse-like events (e.g., SPSW events) and stationary background </a:t>
            </a:r>
            <a:r>
              <a:rPr lang="en-US" b="1" dirty="0" smtClean="0">
                <a:solidFill>
                  <a:srgbClr val="000000"/>
                </a:solidFill>
                <a:latin typeface="Arial" charset="0"/>
                <a:ea typeface="ＭＳ Ｐゴシック" charset="0"/>
                <a:cs typeface="Arial" charset="0"/>
              </a:rPr>
              <a:t>noise</a:t>
            </a:r>
            <a:endParaRPr lang="en-US" b="1" dirty="0">
              <a:solidFill>
                <a:srgbClr val="000000"/>
              </a:solidFill>
              <a:latin typeface="Arial" charset="0"/>
              <a:ea typeface="ＭＳ Ｐゴシック" charset="0"/>
              <a:cs typeface="Arial" charset="0"/>
            </a:endParaRPr>
          </a:p>
        </p:txBody>
      </p:sp>
      <p:sp>
        <p:nvSpPr>
          <p:cNvPr id="13" name="Rectangle 12"/>
          <p:cNvSpPr/>
          <p:nvPr/>
        </p:nvSpPr>
        <p:spPr>
          <a:xfrm>
            <a:off x="238164" y="3826412"/>
            <a:ext cx="8664498" cy="646331"/>
          </a:xfrm>
          <a:prstGeom prst="rect">
            <a:avLst/>
          </a:prstGeom>
        </p:spPr>
        <p:txBody>
          <a:bodyPr wrap="square">
            <a:spAutoFit/>
          </a:bodyPr>
          <a:lstStyle/>
          <a:p>
            <a:endParaRPr lang="en-US" b="1" dirty="0" smtClean="0">
              <a:solidFill>
                <a:srgbClr val="000000"/>
              </a:solidFill>
              <a:latin typeface="Arial" charset="0"/>
              <a:ea typeface="ＭＳ Ｐゴシック" charset="0"/>
              <a:cs typeface="Arial" charset="0"/>
            </a:endParaRP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317" y="2137892"/>
            <a:ext cx="4391638" cy="676369"/>
          </a:xfrm>
          <a:prstGeom prst="rect">
            <a:avLst/>
          </a:prstGeom>
        </p:spPr>
      </p:pic>
      <p:sp>
        <p:nvSpPr>
          <p:cNvPr id="17" name="Rectangle 16"/>
          <p:cNvSpPr/>
          <p:nvPr/>
        </p:nvSpPr>
        <p:spPr>
          <a:xfrm>
            <a:off x="5385955" y="2040603"/>
            <a:ext cx="3516707" cy="1200329"/>
          </a:xfrm>
          <a:prstGeom prst="rect">
            <a:avLst/>
          </a:prstGeom>
        </p:spPr>
        <p:txBody>
          <a:bodyPr wrap="square">
            <a:spAutoFit/>
          </a:bodyPr>
          <a:lstStyle/>
          <a:p>
            <a:r>
              <a:rPr lang="en-US" dirty="0" smtClean="0">
                <a:latin typeface="Times New Roman" panose="02020603050405020304" pitchFamily="18" charset="0"/>
                <a:ea typeface="SimSun" panose="02010600030101010101" pitchFamily="2" charset="-122"/>
              </a:rPr>
              <a:t>This </a:t>
            </a:r>
            <a:r>
              <a:rPr lang="en-US" dirty="0">
                <a:latin typeface="Times New Roman" panose="02020603050405020304" pitchFamily="18" charset="0"/>
                <a:ea typeface="SimSun" panose="02010600030101010101" pitchFamily="2" charset="-122"/>
              </a:rPr>
              <a:t>simple feature has proven to be surprisingly effective</a:t>
            </a:r>
            <a:r>
              <a:rPr lang="en-US" dirty="0" smtClean="0">
                <a:latin typeface="Times New Roman" panose="02020603050405020304" pitchFamily="18" charset="0"/>
                <a:ea typeface="SimSun" panose="02010600030101010101" pitchFamily="2" charset="-122"/>
              </a:rPr>
              <a:t>.</a:t>
            </a:r>
          </a:p>
          <a:p>
            <a:r>
              <a:rPr lang="en-US" dirty="0"/>
              <a:t>We typically use a </a:t>
            </a:r>
            <a:r>
              <a:rPr lang="en-US" i="1" dirty="0"/>
              <a:t>0.9</a:t>
            </a:r>
            <a:r>
              <a:rPr lang="en-US" dirty="0"/>
              <a:t> sec window for this calculation. </a:t>
            </a:r>
          </a:p>
        </p:txBody>
      </p:sp>
      <p:pic>
        <p:nvPicPr>
          <p:cNvPr id="21" name="Picture 20"/>
          <p:cNvPicPr/>
          <p:nvPr/>
        </p:nvPicPr>
        <p:blipFill>
          <a:blip r:embed="rId4">
            <a:extLst>
              <a:ext uri="{28A0092B-C50C-407E-A947-70E740481C1C}">
                <a14:useLocalDpi xmlns:a14="http://schemas.microsoft.com/office/drawing/2010/main" val="0"/>
              </a:ext>
            </a:extLst>
          </a:blip>
          <a:stretch>
            <a:fillRect/>
          </a:stretch>
        </p:blipFill>
        <p:spPr bwMode="auto">
          <a:xfrm>
            <a:off x="2122551" y="3456105"/>
            <a:ext cx="4400170" cy="2749037"/>
          </a:xfrm>
          <a:prstGeom prst="rect">
            <a:avLst/>
          </a:prstGeom>
          <a:noFill/>
          <a:ln>
            <a:noFill/>
          </a:ln>
        </p:spPr>
      </p:pic>
    </p:spTree>
    <p:extLst>
      <p:ext uri="{BB962C8B-B14F-4D97-AF65-F5344CB8AC3E}">
        <p14:creationId xmlns:p14="http://schemas.microsoft.com/office/powerpoint/2010/main" val="14056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Experiments</a:t>
            </a:r>
            <a:r>
              <a:rPr lang="en-US" dirty="0" smtClean="0">
                <a:solidFill>
                  <a:prstClr val="black"/>
                </a:solidFill>
              </a:rPr>
              <a:t>: The Curse of Dimensionality</a:t>
            </a:r>
            <a:endParaRPr lang="en-US" dirty="0">
              <a:solidFill>
                <a:prstClr val="black"/>
              </a:solidFill>
            </a:endParaRPr>
          </a:p>
        </p:txBody>
      </p:sp>
      <p:sp>
        <p:nvSpPr>
          <p:cNvPr id="3" name="Rectangle 2"/>
          <p:cNvSpPr/>
          <p:nvPr/>
        </p:nvSpPr>
        <p:spPr>
          <a:xfrm>
            <a:off x="211873" y="722390"/>
            <a:ext cx="8664498" cy="1631216"/>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The use of differential features raises the dimension of a typical feature vector from 9 (e.g., 7 cepstral coefficients, frequency domain energy and differential energy) to 27. </a:t>
            </a: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The training set contains segments from 359 sessions while the evaluation set was drawn from 159 sessions</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40" y="2476716"/>
            <a:ext cx="7944146" cy="3792759"/>
          </a:xfrm>
          <a:prstGeom prst="rect">
            <a:avLst/>
          </a:prstGeom>
        </p:spPr>
      </p:pic>
    </p:spTree>
    <p:extLst>
      <p:ext uri="{BB962C8B-B14F-4D97-AF65-F5344CB8AC3E}">
        <p14:creationId xmlns:p14="http://schemas.microsoft.com/office/powerpoint/2010/main" val="262588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Experiments: Absolute </a:t>
            </a:r>
            <a:r>
              <a:rPr lang="en-US" dirty="0" smtClean="0">
                <a:solidFill>
                  <a:prstClr val="black"/>
                </a:solidFill>
              </a:rPr>
              <a:t>Features</a:t>
            </a:r>
            <a:endParaRPr lang="en-US" dirty="0">
              <a:solidFill>
                <a:prstClr val="black"/>
              </a:solidFill>
            </a:endParaRPr>
          </a:p>
        </p:txBody>
      </p:sp>
      <p:sp>
        <p:nvSpPr>
          <p:cNvPr id="3" name="Rectangle 2"/>
          <p:cNvSpPr/>
          <p:nvPr/>
        </p:nvSpPr>
        <p:spPr>
          <a:xfrm>
            <a:off x="211873" y="722390"/>
            <a:ext cx="8664498" cy="1785104"/>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6-way </a:t>
            </a:r>
            <a:r>
              <a:rPr lang="en-US" b="1" dirty="0">
                <a:solidFill>
                  <a:srgbClr val="000000"/>
                </a:solidFill>
                <a:latin typeface="Arial" charset="0"/>
                <a:ea typeface="ＭＳ Ｐゴシック" charset="0"/>
                <a:cs typeface="Arial" charset="0"/>
              </a:rPr>
              <a:t>classification: SPSW, GPED, </a:t>
            </a:r>
            <a:r>
              <a:rPr lang="en-US" b="1" dirty="0" smtClean="0">
                <a:solidFill>
                  <a:srgbClr val="000000"/>
                </a:solidFill>
                <a:latin typeface="Arial" charset="0"/>
                <a:ea typeface="ＭＳ Ｐゴシック" charset="0"/>
                <a:cs typeface="Arial" charset="0"/>
              </a:rPr>
              <a:t>PLED, EYEM, ARTF, </a:t>
            </a:r>
            <a:r>
              <a:rPr lang="en-US" b="1" dirty="0" smtClean="0">
                <a:solidFill>
                  <a:srgbClr val="000000"/>
                </a:solidFill>
                <a:latin typeface="Arial" charset="0"/>
                <a:ea typeface="ＭＳ Ｐゴシック" charset="0"/>
                <a:cs typeface="Arial" charset="0"/>
              </a:rPr>
              <a:t>BCKG</a:t>
            </a:r>
            <a:endParaRPr lang="en-US" b="1" dirty="0" smtClean="0">
              <a:solidFill>
                <a:srgbClr val="000000"/>
              </a:solidFill>
              <a:latin typeface="Arial" charset="0"/>
              <a:ea typeface="ＭＳ Ｐゴシック" charset="0"/>
              <a:cs typeface="Arial" charset="0"/>
            </a:endParaRP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4-way </a:t>
            </a:r>
            <a:r>
              <a:rPr lang="en-US" b="1" dirty="0" smtClean="0">
                <a:solidFill>
                  <a:srgbClr val="000000"/>
                </a:solidFill>
                <a:latin typeface="Arial" charset="0"/>
                <a:ea typeface="ＭＳ Ｐゴシック" charset="0"/>
                <a:cs typeface="Arial" charset="0"/>
              </a:rPr>
              <a:t>classification: collapse </a:t>
            </a:r>
            <a:r>
              <a:rPr lang="en-US" b="1" dirty="0">
                <a:solidFill>
                  <a:srgbClr val="000000"/>
                </a:solidFill>
                <a:latin typeface="Arial" charset="0"/>
                <a:ea typeface="ＭＳ Ｐゴシック" charset="0"/>
                <a:cs typeface="Arial" charset="0"/>
              </a:rPr>
              <a:t>the 3 background classes into </a:t>
            </a:r>
            <a:r>
              <a:rPr lang="en-US" b="1" dirty="0" smtClean="0">
                <a:solidFill>
                  <a:srgbClr val="000000"/>
                </a:solidFill>
                <a:latin typeface="Arial" charset="0"/>
                <a:ea typeface="ＭＳ Ｐゴシック" charset="0"/>
                <a:cs typeface="Arial" charset="0"/>
              </a:rPr>
              <a:t>one</a:t>
            </a:r>
            <a:br>
              <a:rPr lang="en-US" b="1" dirty="0" smtClean="0">
                <a:solidFill>
                  <a:srgbClr val="000000"/>
                </a:solidFill>
                <a:latin typeface="Arial" charset="0"/>
                <a:ea typeface="ＭＳ Ｐゴシック" charset="0"/>
                <a:cs typeface="Arial" charset="0"/>
              </a:rPr>
            </a:br>
            <a:r>
              <a:rPr lang="en-US" b="1" dirty="0" smtClean="0">
                <a:solidFill>
                  <a:srgbClr val="000000"/>
                </a:solidFill>
                <a:latin typeface="Arial" charset="0"/>
                <a:ea typeface="ＭＳ Ｐゴシック" charset="0"/>
                <a:cs typeface="Arial" charset="0"/>
              </a:rPr>
              <a:t>category, resulting in 4 classes – SPSW</a:t>
            </a:r>
            <a:r>
              <a:rPr lang="en-US" b="1" dirty="0">
                <a:solidFill>
                  <a:srgbClr val="000000"/>
                </a:solidFill>
                <a:latin typeface="Arial" charset="0"/>
                <a:ea typeface="ＭＳ Ｐゴシック" charset="0"/>
                <a:cs typeface="Arial" charset="0"/>
              </a:rPr>
              <a:t>, GPED, PLED and BACKG. </a:t>
            </a:r>
            <a:endParaRPr lang="en-US" b="1" dirty="0" smtClean="0">
              <a:solidFill>
                <a:srgbClr val="000000"/>
              </a:solidFill>
              <a:latin typeface="Arial" charset="0"/>
              <a:ea typeface="ＭＳ Ｐゴシック" charset="0"/>
              <a:cs typeface="Arial" charset="0"/>
            </a:endParaRP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2-way classification: collapse </a:t>
            </a:r>
            <a:r>
              <a:rPr lang="en-US" b="1" dirty="0" smtClean="0">
                <a:solidFill>
                  <a:srgbClr val="000000"/>
                </a:solidFill>
                <a:latin typeface="Arial" charset="0"/>
                <a:ea typeface="ＭＳ Ｐゴシック" charset="0"/>
                <a:cs typeface="Arial" charset="0"/>
              </a:rPr>
              <a:t>SPSW, GPED and PLED into </a:t>
            </a:r>
            <a:r>
              <a:rPr lang="en-US" b="1" dirty="0">
                <a:solidFill>
                  <a:srgbClr val="000000"/>
                </a:solidFill>
                <a:latin typeface="Arial" charset="0"/>
                <a:ea typeface="ＭＳ Ｐゴシック" charset="0"/>
                <a:cs typeface="Arial" charset="0"/>
              </a:rPr>
              <a:t>a target class (TARG) and </a:t>
            </a:r>
            <a:r>
              <a:rPr lang="en-US" b="1" dirty="0" smtClean="0">
                <a:solidFill>
                  <a:srgbClr val="000000"/>
                </a:solidFill>
                <a:latin typeface="Arial" charset="0"/>
                <a:ea typeface="ＭＳ Ｐゴシック" charset="0"/>
                <a:cs typeface="Arial" charset="0"/>
              </a:rPr>
              <a:t>(ARTF, EYEM and BCKG) into a </a:t>
            </a:r>
            <a:r>
              <a:rPr lang="en-US" b="1" dirty="0">
                <a:solidFill>
                  <a:srgbClr val="000000"/>
                </a:solidFill>
                <a:latin typeface="Arial" charset="0"/>
                <a:ea typeface="ＭＳ Ｐゴシック" charset="0"/>
                <a:cs typeface="Arial" charset="0"/>
              </a:rPr>
              <a:t>background class (BCKG</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27" y="2772684"/>
            <a:ext cx="7959789" cy="2802443"/>
          </a:xfrm>
          <a:prstGeom prst="rect">
            <a:avLst/>
          </a:prstGeom>
        </p:spPr>
      </p:pic>
    </p:spTree>
    <p:extLst>
      <p:ext uri="{BB962C8B-B14F-4D97-AF65-F5344CB8AC3E}">
        <p14:creationId xmlns:p14="http://schemas.microsoft.com/office/powerpoint/2010/main" val="3466087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8510</TotalTime>
  <Words>774</Words>
  <Application>Microsoft Macintosh PowerPoint</Application>
  <PresentationFormat>On-screen Show (4:3)</PresentationFormat>
  <Paragraphs>97</Paragraphs>
  <Slides>14</Slides>
  <Notes>13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14</vt:i4>
      </vt:variant>
    </vt:vector>
  </HeadingPairs>
  <TitlesOfParts>
    <vt:vector size="26" baseType="lpstr">
      <vt:lpstr>Calibri</vt:lpstr>
      <vt:lpstr>ＭＳ Ｐゴシック</vt:lpstr>
      <vt:lpstr>SimSun</vt:lpstr>
      <vt:lpstr>Times New Roman</vt:lpstr>
      <vt:lpstr>Wingdings</vt:lpstr>
      <vt:lpstr>Arial</vt:lpstr>
      <vt:lpstr>ISIP Content Slide</vt:lpstr>
      <vt:lpstr>ISIP Title Slide</vt:lpstr>
      <vt:lpstr>1_ISIP Content Slide</vt:lpstr>
      <vt:lpstr>Custom Design</vt:lpstr>
      <vt:lpstr>1_ISIP Title Slide</vt:lpstr>
      <vt:lpstr>2_ISIP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Joseph Picone</cp:lastModifiedBy>
  <cp:revision>474</cp:revision>
  <dcterms:created xsi:type="dcterms:W3CDTF">2012-05-05T20:20:58Z</dcterms:created>
  <dcterms:modified xsi:type="dcterms:W3CDTF">2015-12-09T20:18:22Z</dcterms:modified>
</cp:coreProperties>
</file>