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21"/>
  </p:notesMasterIdLst>
  <p:handoutMasterIdLst>
    <p:handoutMasterId r:id="rId22"/>
  </p:handoutMasterIdLst>
  <p:sldIdLst>
    <p:sldId id="298" r:id="rId7"/>
    <p:sldId id="325" r:id="rId8"/>
    <p:sldId id="323" r:id="rId9"/>
    <p:sldId id="324" r:id="rId10"/>
    <p:sldId id="332" r:id="rId11"/>
    <p:sldId id="336" r:id="rId12"/>
    <p:sldId id="326" r:id="rId13"/>
    <p:sldId id="327" r:id="rId14"/>
    <p:sldId id="338" r:id="rId15"/>
    <p:sldId id="339" r:id="rId16"/>
    <p:sldId id="340" r:id="rId17"/>
    <p:sldId id="337" r:id="rId18"/>
    <p:sldId id="341" r:id="rId19"/>
    <p:sldId id="34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5606">
          <p15:clr>
            <a:srgbClr val="A4A3A4"/>
          </p15:clr>
        </p15:guide>
        <p15:guide id="3" pos="5731">
          <p15:clr>
            <a:srgbClr val="A4A3A4"/>
          </p15:clr>
        </p15:guide>
        <p15:guide id="4" orient="horz" pos="2415">
          <p15:clr>
            <a:srgbClr val="A4A3A4"/>
          </p15:clr>
        </p15:guide>
        <p15:guide id="5" orient="horz" pos="504" userDrawn="1">
          <p15:clr>
            <a:srgbClr val="A4A3A4"/>
          </p15:clr>
        </p15:guide>
        <p15:guide id="6" orient="horz" pos="2822">
          <p15:clr>
            <a:srgbClr val="A4A3A4"/>
          </p15:clr>
        </p15:guide>
        <p15:guide id="7" pos="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1" autoAdjust="0"/>
    <p:restoredTop sz="73004" autoAdjust="0"/>
  </p:normalViewPr>
  <p:slideViewPr>
    <p:cSldViewPr snapToGrid="0" snapToObjects="1" showGuides="1">
      <p:cViewPr varScale="1">
        <p:scale>
          <a:sx n="67" d="100"/>
          <a:sy n="67" d="100"/>
        </p:scale>
        <p:origin x="2370" y="78"/>
      </p:cViewPr>
      <p:guideLst>
        <p:guide orient="horz" pos="4298"/>
        <p:guide pos="5606"/>
        <p:guide pos="5731"/>
        <p:guide orient="horz" pos="2415"/>
        <p:guide orient="horz" pos="504"/>
        <p:guide orient="horz" pos="2822"/>
        <p:guide pos="1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12/10/2015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12/10/2015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My name is MG and on</a:t>
            </a:r>
            <a:r>
              <a:rPr lang="en-US" baseline="0" dirty="0" smtClean="0"/>
              <a:t> behalf of my colleagues in NEDC I’d like to say one time more w</a:t>
            </a:r>
            <a:r>
              <a:rPr lang="en-US" dirty="0" smtClean="0"/>
              <a:t>elcome</a:t>
            </a:r>
            <a:r>
              <a:rPr lang="en-US" baseline="0" dirty="0" smtClean="0"/>
              <a:t> to Temple University.  Today I am going to talk about improved EEG event classification using differential energy. </a:t>
            </a:r>
          </a:p>
          <a:p>
            <a:r>
              <a:rPr lang="en-US" baseline="0" dirty="0" smtClean="0"/>
              <a:t>- Feature extraction for automatic classification of EEG signals typically relies on time frequency representations of the signal including techniques like wavelets and  cepstral-based filter banks.</a:t>
            </a:r>
          </a:p>
          <a:p>
            <a:pPr marL="0" indent="0">
              <a:buFontTx/>
              <a:buNone/>
            </a:pPr>
            <a:r>
              <a:rPr lang="en-US" baseline="0" dirty="0" smtClean="0"/>
              <a:t>- In or study we applied feature extraction methods of speech processing on EEG signal. Today I present a comparison of a variety of approaches for feature extraction. </a:t>
            </a:r>
          </a:p>
          <a:p>
            <a:pPr marL="0" indent="0">
              <a:buFontTx/>
              <a:buNone/>
            </a:pPr>
            <a:r>
              <a:rPr lang="en-US" baseline="0" dirty="0" smtClean="0"/>
              <a:t>- Additionally, I present a new simple feature named as differential energy and demonstrate that a combination of these approaches with differential energy can decrease the overall error rate more than 24%  </a:t>
            </a:r>
            <a:r>
              <a:rPr lang="en-US" sz="1200" kern="1200" dirty="0" smtClean="0">
                <a:solidFill>
                  <a:schemeClr val="tx1"/>
                </a:solidFill>
                <a:effectLst/>
                <a:latin typeface="+mn-lt"/>
                <a:ea typeface="+mn-ea"/>
                <a:cs typeface="+mn-cs"/>
              </a:rPr>
              <a:t>and improves our ability to discriminate between signal events and background noise.</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86531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second set of experiments were run to evaluate the benefit of using differential features. These experiments are summarized in Table. </a:t>
            </a:r>
          </a:p>
          <a:p>
            <a:r>
              <a:rPr lang="en-US" dirty="0" smtClean="0"/>
              <a:t>- The addition of the first derivative adds about 4% absolute in performance. However, when differential energy is introduced, the improvement in performance drops to only 4% absolute.</a:t>
            </a:r>
          </a:p>
          <a:p>
            <a:r>
              <a:rPr lang="en-US" dirty="0" smtClean="0"/>
              <a:t>- The story is somewhat mixed for the use of second derivatives. On the base cepstral feature vector, second derivatives reduce the error rate on the 6-way task by 4% absolute (systems no. 1, 6 and 11). However, the improvement for a system using differential energy is much less pronounced (systems no. 5, 10 and 15). </a:t>
            </a:r>
          </a:p>
          <a:p>
            <a:r>
              <a:rPr lang="en-US" smtClean="0"/>
              <a:t>- In </a:t>
            </a:r>
            <a:r>
              <a:rPr lang="en-US" dirty="0" smtClean="0"/>
              <a:t>fact, it appears that differential energy and derivatives do something very similar. Therefore, we evaluated a system that eliminates the second derivative for differential energy. This system is labeled no. 16 in Table 3. We obtained a small but significant improvement in performance over system no. 10. </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9</a:t>
            </a:fld>
            <a:endParaRPr lang="en-US" dirty="0"/>
          </a:p>
        </p:txBody>
      </p:sp>
    </p:spTree>
    <p:extLst>
      <p:ext uri="{BB962C8B-B14F-4D97-AF65-F5344CB8AC3E}">
        <p14:creationId xmlns:p14="http://schemas.microsoft.com/office/powerpoint/2010/main" val="380112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DET curve analysis of feature extraction systems that compares absolute and differential features. The addition of first derivatives provides a measurable </a:t>
            </a:r>
            <a:r>
              <a:rPr lang="en-US" dirty="0" err="1" smtClean="0"/>
              <a:t>improvment</a:t>
            </a:r>
            <a:r>
              <a:rPr lang="en-US" dirty="0" smtClean="0"/>
              <a:t> in performance while second derivatives are less beneficial. </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10</a:t>
            </a:fld>
            <a:endParaRPr lang="en-US" dirty="0"/>
          </a:p>
        </p:txBody>
      </p:sp>
    </p:spTree>
    <p:extLst>
      <p:ext uri="{BB962C8B-B14F-4D97-AF65-F5344CB8AC3E}">
        <p14:creationId xmlns:p14="http://schemas.microsoft.com/office/powerpoint/2010/main" val="1404755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extLst>
      <p:ext uri="{BB962C8B-B14F-4D97-AF65-F5344CB8AC3E}">
        <p14:creationId xmlns:p14="http://schemas.microsoft.com/office/powerpoint/2010/main" val="95860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12</a:t>
            </a:fld>
            <a:endParaRPr lang="en-US" dirty="0"/>
          </a:p>
        </p:txBody>
      </p:sp>
    </p:spTree>
    <p:extLst>
      <p:ext uri="{BB962C8B-B14F-4D97-AF65-F5344CB8AC3E}">
        <p14:creationId xmlns:p14="http://schemas.microsoft.com/office/powerpoint/2010/main" val="41747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7628" y="4343401"/>
            <a:ext cx="6151328" cy="4114800"/>
          </a:xfrm>
          <a:noFill/>
          <a:ln/>
        </p:spPr>
        <p:txBody>
          <a:bodyPr/>
          <a:lstStyle/>
          <a:p>
            <a:pPr eaLnBrk="1" hangingPunct="1"/>
            <a:endParaRPr lang="en-US" dirty="0" smtClean="0"/>
          </a:p>
        </p:txBody>
      </p:sp>
    </p:spTree>
    <p:extLst>
      <p:ext uri="{BB962C8B-B14F-4D97-AF65-F5344CB8AC3E}">
        <p14:creationId xmlns:p14="http://schemas.microsoft.com/office/powerpoint/2010/main" val="57866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We have used the TUH EEG Corpus for evaluation. TUH EEG is the world’s largest publicly available database of clinical EEG data, comprising more than </a:t>
            </a:r>
            <a:r>
              <a:rPr lang="en-US" sz="1200" i="1" kern="1200" dirty="0" smtClean="0">
                <a:solidFill>
                  <a:schemeClr val="tx1"/>
                </a:solidFill>
                <a:effectLst/>
                <a:latin typeface="+mn-lt"/>
                <a:ea typeface="+mn-ea"/>
                <a:cs typeface="+mn-cs"/>
              </a:rPr>
              <a:t>28,000</a:t>
            </a:r>
            <a:r>
              <a:rPr lang="en-US" sz="1200" kern="1200" dirty="0" smtClean="0">
                <a:solidFill>
                  <a:schemeClr val="tx1"/>
                </a:solidFill>
                <a:effectLst/>
                <a:latin typeface="+mn-lt"/>
                <a:ea typeface="+mn-ea"/>
                <a:cs typeface="+mn-cs"/>
              </a:rPr>
              <a:t> EEG records and over </a:t>
            </a:r>
            <a:r>
              <a:rPr lang="en-US" sz="1200" i="1" kern="1200" dirty="0" smtClean="0">
                <a:solidFill>
                  <a:schemeClr val="tx1"/>
                </a:solidFill>
                <a:effectLst/>
                <a:latin typeface="+mn-lt"/>
                <a:ea typeface="+mn-ea"/>
                <a:cs typeface="+mn-cs"/>
              </a:rPr>
              <a:t>15,000</a:t>
            </a:r>
            <a:r>
              <a:rPr lang="en-US" sz="1200" kern="1200" dirty="0" smtClean="0">
                <a:solidFill>
                  <a:schemeClr val="tx1"/>
                </a:solidFill>
                <a:effectLst/>
                <a:latin typeface="+mn-lt"/>
                <a:ea typeface="+mn-ea"/>
                <a:cs typeface="+mn-cs"/>
              </a:rPr>
              <a:t> patients. </a:t>
            </a:r>
          </a:p>
          <a:p>
            <a:r>
              <a:rPr lang="en-US" sz="1200" kern="1200" dirty="0" smtClean="0">
                <a:solidFill>
                  <a:schemeClr val="tx1"/>
                </a:solidFill>
                <a:effectLst/>
                <a:latin typeface="+mn-lt"/>
                <a:ea typeface="+mn-ea"/>
                <a:cs typeface="+mn-cs"/>
              </a:rPr>
              <a:t>- It represents the clinical data from Temple</a:t>
            </a:r>
            <a:r>
              <a:rPr lang="en-US" sz="1200" kern="1200" baseline="0" dirty="0" smtClean="0">
                <a:solidFill>
                  <a:schemeClr val="tx1"/>
                </a:solidFill>
                <a:effectLst/>
                <a:latin typeface="+mn-lt"/>
                <a:ea typeface="+mn-ea"/>
                <a:cs typeface="+mn-cs"/>
              </a:rPr>
              <a:t> University Hospital’s Department of Neurology since 2002 and is an ongoing data collection project. </a:t>
            </a:r>
          </a:p>
          <a:p>
            <a:r>
              <a:rPr lang="en-US" sz="1200" kern="1200" baseline="0" dirty="0" smtClean="0">
                <a:solidFill>
                  <a:schemeClr val="tx1"/>
                </a:solidFill>
                <a:effectLst/>
                <a:latin typeface="+mn-lt"/>
                <a:ea typeface="+mn-ea"/>
                <a:cs typeface="+mn-cs"/>
              </a:rPr>
              <a:t>- The raw signals consist of multichannel recordings that vary between 20 and 128 channels sampled at a minimum of 250 Hz using a 16-bit A/D converter. </a:t>
            </a:r>
          </a:p>
          <a:p>
            <a:pPr marL="171450" indent="-171450">
              <a:buFontTx/>
              <a:buChar char="-"/>
            </a:pPr>
            <a:r>
              <a:rPr lang="en-US" sz="1200" kern="1200" baseline="0" dirty="0" smtClean="0">
                <a:solidFill>
                  <a:schemeClr val="tx1"/>
                </a:solidFill>
                <a:effectLst/>
                <a:latin typeface="+mn-lt"/>
                <a:ea typeface="+mn-ea"/>
                <a:cs typeface="+mn-cs"/>
              </a:rPr>
              <a:t>The data is stored as EDF files. </a:t>
            </a:r>
          </a:p>
          <a:p>
            <a:pPr marL="171450" indent="-171450">
              <a:buFontTx/>
              <a:buChar char="-"/>
            </a:pPr>
            <a:r>
              <a:rPr lang="en-US" sz="1200" kern="1200" baseline="0" dirty="0" smtClean="0">
                <a:solidFill>
                  <a:schemeClr val="tx1"/>
                </a:solidFill>
                <a:effectLst/>
                <a:latin typeface="+mn-lt"/>
                <a:ea typeface="+mn-ea"/>
                <a:cs typeface="+mn-cs"/>
              </a:rPr>
              <a:t>In our study, we have resampled all the data to a common sample frequency of 250 Hz.</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a:t>
            </a:fld>
            <a:endParaRPr lang="en-US" dirty="0"/>
          </a:p>
        </p:txBody>
      </p:sp>
    </p:spTree>
    <p:extLst>
      <p:ext uri="{BB962C8B-B14F-4D97-AF65-F5344CB8AC3E}">
        <p14:creationId xmlns:p14="http://schemas.microsoft.com/office/powerpoint/2010/main" val="399377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lab</a:t>
            </a:r>
            <a:r>
              <a:rPr lang="en-US" baseline="0" dirty="0" smtClean="0"/>
              <a:t> we have been developing a predictive analytic tool named as AutoEEG to analyze EEG signal automatically. </a:t>
            </a:r>
          </a:p>
          <a:p>
            <a:r>
              <a:rPr lang="en-US" baseline="0" dirty="0" smtClean="0"/>
              <a:t>Physicians are spending 4 to 6 hours a day  reading and scanning EEGs. AutoEEG can save time and money for them and increase their accuracy.</a:t>
            </a:r>
          </a:p>
          <a:p>
            <a:r>
              <a:rPr lang="en-US" baseline="0" dirty="0" smtClean="0"/>
              <a:t>The first stage is using a conventional HMM.</a:t>
            </a:r>
          </a:p>
          <a:p>
            <a:r>
              <a:rPr lang="en-US" baseline="0" dirty="0" smtClean="0"/>
              <a:t>In the second stage the temporal and spatial context of EEGs are analyzed using a deep learning method and here we are using </a:t>
            </a:r>
            <a:r>
              <a:rPr lang="en-US" baseline="0" dirty="0" err="1" smtClean="0"/>
              <a:t>SdA</a:t>
            </a:r>
            <a:r>
              <a:rPr lang="en-US" baseline="0" dirty="0" smtClean="0"/>
              <a:t>.</a:t>
            </a:r>
          </a:p>
          <a:p>
            <a:r>
              <a:rPr lang="en-US" baseline="0" dirty="0" smtClean="0"/>
              <a:t>In the third stage, we are using a language mode that is provided in consultation with our board certified neurologists at Temple University Hospital.</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a:t>
            </a:fld>
            <a:endParaRPr lang="en-US" dirty="0"/>
          </a:p>
        </p:txBody>
      </p:sp>
    </p:spTree>
    <p:extLst>
      <p:ext uri="{BB962C8B-B14F-4D97-AF65-F5344CB8AC3E}">
        <p14:creationId xmlns:p14="http://schemas.microsoft.com/office/powerpoint/2010/main" val="156546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detects three events of clinical interest </a:t>
            </a:r>
          </a:p>
          <a:p>
            <a:r>
              <a:rPr lang="en-US" dirty="0" smtClean="0"/>
              <a:t>- SPSW events are epileptiform transients that are typically observed in patients with epilepsy. </a:t>
            </a:r>
          </a:p>
          <a:p>
            <a:r>
              <a:rPr lang="en-US" dirty="0" smtClean="0"/>
              <a:t>- PLED events are indicative of EEG abnormalities and often manifest themselves with repetitive spike or sharp wave discharges that can be focal or lateralized over one hemisphere. These signals display quasi-periodic behavior. </a:t>
            </a:r>
          </a:p>
          <a:p>
            <a:r>
              <a:rPr lang="en-US" dirty="0" smtClean="0"/>
              <a:t>- GPED events are similar to PLEDs, and manifest themselves as periodic short-interval diffuse discharges, periodic long-interval diffuse discharges and suppression-burst patterns according to the interval between the discharges. </a:t>
            </a:r>
            <a:r>
              <a:rPr lang="en-US" dirty="0" err="1" smtClean="0"/>
              <a:t>Triphasic</a:t>
            </a:r>
            <a:r>
              <a:rPr lang="en-US" dirty="0" smtClean="0"/>
              <a:t> waves, which manifest themselves as diffuse and bilaterally synchronous spikes with </a:t>
            </a:r>
            <a:r>
              <a:rPr lang="en-US" dirty="0" err="1" smtClean="0"/>
              <a:t>bifrontal</a:t>
            </a:r>
            <a:r>
              <a:rPr lang="en-US" dirty="0" smtClean="0"/>
              <a:t> predominance, typically at a rate of 1-2 Hz, are also included in this class.</a:t>
            </a:r>
          </a:p>
          <a:p>
            <a:pPr marL="171450" indent="-171450">
              <a:buFontTx/>
              <a:buChar char="-"/>
            </a:pPr>
            <a:r>
              <a:rPr lang="en-US" dirty="0" smtClean="0"/>
              <a:t>artifacts (ARTF) are recorded electrical activity that is not of cerebral origin, such as those due to the equipment, patient behavior or the environment; </a:t>
            </a:r>
          </a:p>
          <a:p>
            <a:pPr marL="171450" indent="-171450">
              <a:buFontTx/>
              <a:buChar char="-"/>
            </a:pPr>
            <a:r>
              <a:rPr lang="en-US" dirty="0" smtClean="0"/>
              <a:t>eye movement (EYEM) are common events that can often be confused with a spike; </a:t>
            </a:r>
          </a:p>
          <a:p>
            <a:pPr marL="171450" indent="-171450">
              <a:buFontTx/>
              <a:buChar char="-"/>
            </a:pPr>
            <a:r>
              <a:rPr lang="en-US" dirty="0" smtClean="0"/>
              <a:t>background (BCKG) is used for all other signals.</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a:t>
            </a:fld>
            <a:endParaRPr lang="en-US" dirty="0"/>
          </a:p>
        </p:txBody>
      </p:sp>
    </p:spTree>
    <p:extLst>
      <p:ext uri="{BB962C8B-B14F-4D97-AF65-F5344CB8AC3E}">
        <p14:creationId xmlns:p14="http://schemas.microsoft.com/office/powerpoint/2010/main" val="137581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Here</a:t>
            </a:r>
            <a:r>
              <a:rPr lang="en-US" baseline="0" dirty="0" smtClean="0"/>
              <a:t> I will review some well-know feature extraction methods in SR that we applied them on EEGs. Our goal is to calibrate traditional approaches and introduce differential energy.</a:t>
            </a:r>
            <a:endParaRPr lang="en-US" dirty="0" smtClean="0"/>
          </a:p>
          <a:p>
            <a:pPr marL="171450" indent="-171450">
              <a:buFontTx/>
              <a:buChar char="-"/>
            </a:pPr>
            <a:r>
              <a:rPr lang="en-US" dirty="0" smtClean="0"/>
              <a:t>The</a:t>
            </a:r>
            <a:r>
              <a:rPr lang="en-US" baseline="0" dirty="0" smtClean="0"/>
              <a:t> most important feature extraction method that we used in our system is </a:t>
            </a:r>
            <a:r>
              <a:rPr lang="en-US" dirty="0" smtClean="0"/>
              <a:t>Mel Frequency Cepstral Coefficient (MFCC).</a:t>
            </a:r>
            <a:r>
              <a:rPr lang="en-US" baseline="0" dirty="0" smtClean="0"/>
              <a:t> You can see a block diagram of MFCC along with energy feature and their derivatives.</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Our window size is 200 </a:t>
            </a:r>
            <a:r>
              <a:rPr lang="en-US" dirty="0" err="1" smtClean="0"/>
              <a:t>ms</a:t>
            </a:r>
            <a:r>
              <a:rPr lang="en-US" dirty="0" smtClean="0"/>
              <a:t> and frame size 100 </a:t>
            </a:r>
            <a:r>
              <a:rPr lang="en-US" dirty="0" err="1" smtClean="0"/>
              <a:t>ms.</a:t>
            </a:r>
            <a:r>
              <a:rPr lang="en-US" dirty="0" smtClean="0"/>
              <a:t> It is common in the MFCC approach to compute cepstral coefficients by computing a high resolution fast Fourier Transform,  then</a:t>
            </a:r>
            <a:r>
              <a:rPr lang="en-US" baseline="0" dirty="0" smtClean="0"/>
              <a:t> we a</a:t>
            </a:r>
            <a:r>
              <a:rPr lang="en-US" dirty="0" smtClean="0"/>
              <a:t>pply the </a:t>
            </a:r>
            <a:r>
              <a:rPr lang="en-US" dirty="0" err="1" smtClean="0"/>
              <a:t>mel</a:t>
            </a:r>
            <a:r>
              <a:rPr lang="en-US" dirty="0" smtClean="0"/>
              <a:t> </a:t>
            </a:r>
            <a:r>
              <a:rPr lang="en-US" dirty="0" err="1" smtClean="0"/>
              <a:t>filterbank</a:t>
            </a:r>
            <a:r>
              <a:rPr lang="en-US" dirty="0" smtClean="0"/>
              <a:t> to the power spectra and sum the energy in each filter. Take the DCT of the log </a:t>
            </a:r>
            <a:r>
              <a:rPr lang="en-US" dirty="0" err="1" smtClean="0"/>
              <a:t>filterbank</a:t>
            </a:r>
            <a:r>
              <a:rPr lang="en-US" dirty="0" smtClean="0"/>
              <a:t> energies. Keep DCT coefficients 2-8, discard the rest.</a:t>
            </a:r>
          </a:p>
          <a:p>
            <a:r>
              <a:rPr lang="en-US" dirty="0" smtClean="0"/>
              <a:t>- Our experiments with Wavelets have shown very little advantage over MFCCs on the TUH EEG Corpus.</a:t>
            </a:r>
          </a:p>
          <a:p>
            <a:r>
              <a:rPr lang="en-US" dirty="0" smtClean="0"/>
              <a:t>- Unlike speech recognition which uses a </a:t>
            </a:r>
            <a:r>
              <a:rPr lang="en-US" dirty="0" err="1" smtClean="0"/>
              <a:t>mel</a:t>
            </a:r>
            <a:r>
              <a:rPr lang="en-US" dirty="0" smtClean="0"/>
              <a:t> scale for reasons related to speech perception, we use a linear frequency scale for EEGs, since there is no physiological evidence that a log scale is meaningful.</a:t>
            </a:r>
          </a:p>
        </p:txBody>
      </p:sp>
      <p:sp>
        <p:nvSpPr>
          <p:cNvPr id="4" name="Slide Number Placeholder 3"/>
          <p:cNvSpPr>
            <a:spLocks noGrp="1"/>
          </p:cNvSpPr>
          <p:nvPr>
            <p:ph type="sldNum" sz="quarter" idx="10"/>
          </p:nvPr>
        </p:nvSpPr>
        <p:spPr/>
        <p:txBody>
          <a:bodyPr/>
          <a:lstStyle/>
          <a:p>
            <a:fld id="{5A67CBD4-C074-5945-B4D9-C20F0CA68938}" type="slidenum">
              <a:rPr lang="en-US" smtClean="0"/>
              <a:pPr/>
              <a:t>4</a:t>
            </a:fld>
            <a:endParaRPr lang="en-US" dirty="0"/>
          </a:p>
        </p:txBody>
      </p:sp>
    </p:spTree>
    <p:extLst>
      <p:ext uri="{BB962C8B-B14F-4D97-AF65-F5344CB8AC3E}">
        <p14:creationId xmlns:p14="http://schemas.microsoft.com/office/powerpoint/2010/main" val="346458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There are two types of energy terms that are often used: time domain and frequency domain. </a:t>
                </a:r>
              </a:p>
              <a:p>
                <a:r>
                  <a:rPr lang="en-US" dirty="0" smtClean="0"/>
                  <a:t>Time domain energy is a straightforward computation using the log of the sum of the squares of the windowed signal. We use an overlapping analysis window (a 50% overlap was used here) to ensure a smooth trajectory of this features.</a:t>
                </a:r>
              </a:p>
              <a:p>
                <a:r>
                  <a:rPr lang="en-US" dirty="0" smtClean="0"/>
                  <a:t>- The energy of the signal can also be computed in the frequency domain by computing the sum of squares of the oversampled filter bank outputs after they are </a:t>
                </a:r>
                <a:r>
                  <a:rPr lang="en-US" dirty="0" err="1" smtClean="0"/>
                  <a:t>downsampled</a:t>
                </a:r>
                <a:r>
                  <a:rPr lang="en-US" dirty="0" smtClean="0"/>
                  <a:t>. This form of energy is commonly used in speech recognition systems because it provides a smoother, more stable estimate of the energy that leverages the cepstral representation of the signal. However, the virtue of this approach has not been extensively studied for EEG processing.</a:t>
                </a:r>
              </a:p>
              <a:p>
                <a:endParaRPr lang="en-US" dirty="0" smtClean="0"/>
              </a:p>
              <a:p>
                <a:endParaRPr lang="en-US" dirty="0"/>
              </a:p>
            </p:txBody>
          </p:sp>
        </mc:Choice>
        <mc:Fallback xmlns="">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r>
                  <a:rPr lang="en-US" sz="1200" i="0" kern="1200">
                    <a:solidFill>
                      <a:schemeClr val="tx1"/>
                    </a:solidFill>
                    <a:effectLst/>
                    <a:latin typeface="Cambria Math" panose="02040503050406030204" pitchFamily="18" charset="0"/>
                    <a:ea typeface="+mn-ea"/>
                    <a:cs typeface="+mn-cs"/>
                  </a:rPr>
                  <a:t>𝑑</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a:t>
                </a:r>
                <a:r>
                  <a:rPr lang="en-US" sz="1200" kern="1200" dirty="0">
                    <a:solidFill>
                      <a:schemeClr val="tx1"/>
                    </a:solidFill>
                    <a:effectLst/>
                    <a:latin typeface="+mn-lt"/>
                    <a:ea typeface="+mn-ea"/>
                    <a:cs typeface="+mn-cs"/>
                  </a:rPr>
                  <a:t> is a delta coefficient, from frame </a:t>
                </a:r>
                <a:r>
                  <a:rPr lang="en-US" sz="1200" i="0" kern="1200">
                    <a:solidFill>
                      <a:schemeClr val="tx1"/>
                    </a:solidFill>
                    <a:effectLst/>
                    <a:latin typeface="Cambria Math" panose="02040503050406030204" pitchFamily="18" charset="0"/>
                    <a:ea typeface="+mn-ea"/>
                    <a:cs typeface="+mn-cs"/>
                  </a:rPr>
                  <a:t>𝑡</a:t>
                </a:r>
                <a:r>
                  <a:rPr lang="en-US" sz="1200" kern="1200" dirty="0">
                    <a:solidFill>
                      <a:schemeClr val="tx1"/>
                    </a:solidFill>
                    <a:effectLst/>
                    <a:latin typeface="+mn-lt"/>
                    <a:ea typeface="+mn-ea"/>
                    <a:cs typeface="+mn-cs"/>
                  </a:rPr>
                  <a:t> computed in terms of the static coefficients </a:t>
                </a:r>
                <a:r>
                  <a:rPr lang="en-US" sz="1200" i="0" kern="1200">
                    <a:solidFill>
                      <a:schemeClr val="tx1"/>
                    </a:solidFill>
                    <a:effectLst/>
                    <a:latin typeface="Cambria Math" panose="02040503050406030204" pitchFamily="18" charset="0"/>
                    <a:ea typeface="+mn-ea"/>
                    <a:cs typeface="+mn-cs"/>
                  </a:rPr>
                  <a:t>𝑐</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𝑡+𝑛</a:t>
                </a:r>
                <a:r>
                  <a:rPr lang="en-US" sz="1200" i="0" u="sng" kern="1200">
                    <a:solidFill>
                      <a:schemeClr val="tx1"/>
                    </a:solidFill>
                    <a:effectLst/>
                    <a:latin typeface="Cambria Math" panose="02040503050406030204" pitchFamily="18" charset="0"/>
                    <a:ea typeface="+mn-ea"/>
                    <a:cs typeface="+mn-cs"/>
                  </a:rPr>
                  <a:t>)</a:t>
                </a:r>
                <a:r>
                  <a:rPr lang="en-US" sz="1200" kern="1200" dirty="0">
                    <a:solidFill>
                      <a:schemeClr val="tx1"/>
                    </a:solidFill>
                    <a:effectLst/>
                    <a:latin typeface="+mn-lt"/>
                    <a:ea typeface="+mn-ea"/>
                    <a:cs typeface="+mn-cs"/>
                  </a:rPr>
                  <a:t> to</a:t>
                </a:r>
                <a:r>
                  <a:rPr lang="en-US" sz="1200" i="0" kern="1200">
                    <a:solidFill>
                      <a:schemeClr val="tx1"/>
                    </a:solidFill>
                    <a:effectLst/>
                    <a:latin typeface="Cambria Math" panose="02040503050406030204" pitchFamily="18" charset="0"/>
                    <a:ea typeface="+mn-ea"/>
                    <a:cs typeface="+mn-cs"/>
                  </a:rPr>
                  <a:t> 𝑐</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𝑡−𝑛</a:t>
                </a:r>
                <a:r>
                  <a:rPr lang="en-US" sz="1200" i="0" u="sng" kern="1200">
                    <a:solidFill>
                      <a:schemeClr val="tx1"/>
                    </a:solidFill>
                    <a:effectLst/>
                    <a:latin typeface="Cambria Math" panose="02040503050406030204" pitchFamily="18" charset="0"/>
                    <a:ea typeface="+mn-ea"/>
                    <a:cs typeface="+mn-cs"/>
                  </a:rPr>
                  <a:t>)</a:t>
                </a:r>
                <a:r>
                  <a:rPr lang="en-US" sz="1200" kern="1200" dirty="0">
                    <a:solidFill>
                      <a:schemeClr val="tx1"/>
                    </a:solidFill>
                    <a:effectLst/>
                    <a:latin typeface="+mn-lt"/>
                    <a:ea typeface="+mn-ea"/>
                    <a:cs typeface="+mn-cs"/>
                  </a:rPr>
                  <a:t>. A typical value for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is </a:t>
                </a:r>
                <a:r>
                  <a:rPr lang="en-US" sz="1200" i="1" kern="12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(corresponding to </a:t>
                </a:r>
                <a:r>
                  <a:rPr lang="en-US" sz="1200" i="1" kern="1200" dirty="0">
                    <a:solidFill>
                      <a:schemeClr val="tx1"/>
                    </a:solidFill>
                    <a:effectLst/>
                    <a:latin typeface="+mn-lt"/>
                    <a:ea typeface="+mn-ea"/>
                    <a:cs typeface="+mn-cs"/>
                  </a:rPr>
                  <a:t>0.9</a:t>
                </a:r>
                <a:r>
                  <a:rPr lang="en-US" sz="1200" kern="1200" dirty="0">
                    <a:solidFill>
                      <a:schemeClr val="tx1"/>
                    </a:solidFill>
                    <a:effectLst/>
                    <a:latin typeface="+mn-lt"/>
                    <a:ea typeface="+mn-ea"/>
                    <a:cs typeface="+mn-cs"/>
                  </a:rPr>
                  <a:t> secs) for the first derivative in EEG processing, and </a:t>
                </a:r>
                <a:r>
                  <a:rPr lang="en-US" sz="1200" i="1"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for the second derivative. These features, which are often called deltas because they measure the change in the features over times, are one of the most well-known features in speech recognition [8]. We typically use this approach to compute the derivatives of the features and then apply this approach again to those derivatives to obtain an estimate of the second derivatives of the features, generating what are often called delta-deltas. This triples the size of the feature vector (adding deltas and delta-deltas), but is well-known to deliver improved performance. This approach has not been extensively evaluated in EEG processing.</a:t>
                </a:r>
              </a:p>
              <a:p>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5A67CBD4-C074-5945-B4D9-C20F0CA68938}" type="slidenum">
              <a:rPr lang="en-US" smtClean="0"/>
              <a:pPr/>
              <a:t>5</a:t>
            </a:fld>
            <a:endParaRPr lang="en-US" dirty="0"/>
          </a:p>
        </p:txBody>
      </p:sp>
    </p:spTree>
    <p:extLst>
      <p:ext uri="{BB962C8B-B14F-4D97-AF65-F5344CB8AC3E}">
        <p14:creationId xmlns:p14="http://schemas.microsoft.com/office/powerpoint/2010/main" val="3548598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order to improve differentiation between transient pulse-like events (e.g., SPSW events) and stationary background noise, we have introduced a differential energy term that attempts to model the long-term change in energy. </a:t>
            </a:r>
          </a:p>
          <a:p>
            <a:endParaRPr lang="en-US" dirty="0" smtClean="0"/>
          </a:p>
          <a:p>
            <a:pPr marL="0" indent="0">
              <a:buFontTx/>
              <a:buNone/>
            </a:pPr>
            <a:r>
              <a:rPr lang="en-US" dirty="0" smtClean="0"/>
              <a:t>- This term examines energy over a range of M frames centered about the current frame, and computes the difference between the maximum and minimum over this interval.</a:t>
            </a:r>
          </a:p>
          <a:p>
            <a:pPr marL="0" indent="0">
              <a:buFontTx/>
              <a:buNone/>
            </a:pPr>
            <a:endParaRPr lang="en-US" dirty="0" smtClean="0"/>
          </a:p>
          <a:p>
            <a:pPr marL="0" indent="0">
              <a:buFontTx/>
              <a:buNone/>
            </a:pPr>
            <a:r>
              <a:rPr lang="en-US" dirty="0" smtClean="0"/>
              <a:t>- This simple feature has proven to be surprisingly effective.</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12061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Dimensionality is something we must always pay attention to in classification systems and</a:t>
            </a:r>
            <a:r>
              <a:rPr lang="en-US" sz="1200" kern="1200" baseline="0" dirty="0" smtClean="0">
                <a:solidFill>
                  <a:schemeClr val="tx1"/>
                </a:solidFill>
                <a:effectLst/>
                <a:latin typeface="+mn-lt"/>
                <a:ea typeface="+mn-ea"/>
                <a:cs typeface="+mn-cs"/>
              </a:rPr>
              <a:t> here, t</a:t>
            </a:r>
            <a:r>
              <a:rPr lang="en-US" sz="1200" kern="1200" dirty="0" smtClean="0">
                <a:solidFill>
                  <a:schemeClr val="tx1"/>
                </a:solidFill>
                <a:effectLst/>
                <a:latin typeface="+mn-lt"/>
                <a:ea typeface="+mn-ea"/>
                <a:cs typeface="+mn-cs"/>
              </a:rPr>
              <a:t>he training set was designed to provide a sufficient number of examples to train statistical models such as HMMs.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use of differential features raises the dimension of a typical feature vector from </a:t>
            </a:r>
            <a:r>
              <a:rPr lang="en-US" sz="1200" i="1" kern="12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(e.g., </a:t>
            </a:r>
            <a:r>
              <a:rPr lang="en-US" sz="1200" i="1" kern="12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 cepstral coefficients, frequency domain energy and differential energy) to </a:t>
            </a:r>
            <a:r>
              <a:rPr lang="en-US" sz="1200" i="1" kern="1200" dirty="0" smtClean="0">
                <a:solidFill>
                  <a:schemeClr val="tx1"/>
                </a:solidFill>
                <a:effectLst/>
                <a:latin typeface="+mn-lt"/>
                <a:ea typeface="+mn-ea"/>
                <a:cs typeface="+mn-cs"/>
              </a:rPr>
              <a:t>27</a:t>
            </a:r>
            <a:r>
              <a:rPr lang="en-US" sz="1200" kern="1200" dirty="0" smtClean="0">
                <a:solidFill>
                  <a:schemeClr val="tx1"/>
                </a:solidFill>
                <a:effectLst/>
                <a:latin typeface="+mn-lt"/>
                <a:ea typeface="+mn-ea"/>
                <a:cs typeface="+mn-cs"/>
              </a:rPr>
              <a:t>. There must be sufficient training data to support this increase in dimensionality.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training set contains segments from </a:t>
            </a:r>
            <a:r>
              <a:rPr lang="en-US" sz="1200" i="1" kern="1200" dirty="0" smtClean="0">
                <a:solidFill>
                  <a:schemeClr val="tx1"/>
                </a:solidFill>
                <a:effectLst/>
                <a:latin typeface="+mn-lt"/>
                <a:ea typeface="+mn-ea"/>
                <a:cs typeface="+mn-cs"/>
              </a:rPr>
              <a:t>359</a:t>
            </a:r>
            <a:r>
              <a:rPr lang="en-US" sz="1200" kern="1200" dirty="0" smtClean="0">
                <a:solidFill>
                  <a:schemeClr val="tx1"/>
                </a:solidFill>
                <a:effectLst/>
                <a:latin typeface="+mn-lt"/>
                <a:ea typeface="+mn-ea"/>
                <a:cs typeface="+mn-cs"/>
              </a:rPr>
              <a:t> sessions while the evaluation set was drawn from </a:t>
            </a:r>
            <a:r>
              <a:rPr lang="en-US" sz="1200" i="1" kern="1200" dirty="0" smtClean="0">
                <a:solidFill>
                  <a:schemeClr val="tx1"/>
                </a:solidFill>
                <a:effectLst/>
                <a:latin typeface="+mn-lt"/>
                <a:ea typeface="+mn-ea"/>
                <a:cs typeface="+mn-cs"/>
              </a:rPr>
              <a:t>159</a:t>
            </a:r>
            <a:r>
              <a:rPr lang="en-US" sz="1200" kern="1200" dirty="0" smtClean="0">
                <a:solidFill>
                  <a:schemeClr val="tx1"/>
                </a:solidFill>
                <a:effectLst/>
                <a:latin typeface="+mn-lt"/>
                <a:ea typeface="+mn-ea"/>
                <a:cs typeface="+mn-cs"/>
              </a:rPr>
              <a:t> sessions.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 distribution of the frequency of occurrence of the </a:t>
            </a:r>
            <a:r>
              <a:rPr lang="en-US" sz="1200" i="1" kern="12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types of events in the training and evaluation set is shown in Table 1.</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Note that some classes, such as SPSW, occur much less frequently in the actual corpus than common events such as BCKG. In fact, </a:t>
            </a:r>
            <a:r>
              <a:rPr lang="en-US" sz="1200" i="1" kern="12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 of the data is assigned to the class BCKG, so special care must be taken to build robust classifiers for the non-background classes. </a:t>
            </a:r>
          </a:p>
        </p:txBody>
      </p:sp>
      <p:sp>
        <p:nvSpPr>
          <p:cNvPr id="4" name="Slide Number Placeholder 3"/>
          <p:cNvSpPr>
            <a:spLocks noGrp="1"/>
          </p:cNvSpPr>
          <p:nvPr>
            <p:ph type="sldNum" sz="quarter" idx="10"/>
          </p:nvPr>
        </p:nvSpPr>
        <p:spPr/>
        <p:txBody>
          <a:bodyPr/>
          <a:lstStyle/>
          <a:p>
            <a:fld id="{5A67CBD4-C074-5945-B4D9-C20F0CA68938}" type="slidenum">
              <a:rPr lang="en-US" smtClean="0"/>
              <a:pPr/>
              <a:t>7</a:t>
            </a:fld>
            <a:endParaRPr lang="en-US" dirty="0"/>
          </a:p>
        </p:txBody>
      </p:sp>
    </p:spTree>
    <p:extLst>
      <p:ext uri="{BB962C8B-B14F-4D97-AF65-F5344CB8AC3E}">
        <p14:creationId xmlns:p14="http://schemas.microsoft.com/office/powerpoint/2010/main" val="348335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series of experiments was run on a simple combination of features. </a:t>
            </a:r>
          </a:p>
          <a:p>
            <a:r>
              <a:rPr lang="en-US" sz="1200" kern="1200" dirty="0" smtClean="0">
                <a:solidFill>
                  <a:schemeClr val="tx1"/>
                </a:solidFill>
                <a:effectLst/>
                <a:latin typeface="+mn-lt"/>
                <a:ea typeface="+mn-ea"/>
                <a:cs typeface="+mn-cs"/>
              </a:rPr>
              <a:t>A summary of these experiments is shown in Table. </a:t>
            </a:r>
          </a:p>
          <a:p>
            <a:r>
              <a:rPr lang="en-US" sz="1200" kern="1200" dirty="0" smtClean="0">
                <a:solidFill>
                  <a:schemeClr val="tx1"/>
                </a:solidFill>
                <a:effectLst/>
                <a:latin typeface="+mn-lt"/>
                <a:ea typeface="+mn-ea"/>
                <a:cs typeface="+mn-cs"/>
              </a:rPr>
              <a:t>Cepstral-only features were compared with several energy estimation algorithms. It is clear that the combination of frequency domain energy and differential energy provides a substantial reduction in performance. However, note that differential energy by itself (system no. 4) produces a noticeable degradation in performance. </a:t>
            </a:r>
          </a:p>
        </p:txBody>
      </p:sp>
      <p:sp>
        <p:nvSpPr>
          <p:cNvPr id="4" name="Slide Number Placeholder 3"/>
          <p:cNvSpPr>
            <a:spLocks noGrp="1"/>
          </p:cNvSpPr>
          <p:nvPr>
            <p:ph type="sldNum" sz="quarter" idx="10"/>
          </p:nvPr>
        </p:nvSpPr>
        <p:spPr/>
        <p:txBody>
          <a:bodyPr/>
          <a:lstStyle/>
          <a:p>
            <a:fld id="{5A67CBD4-C074-5945-B4D9-C20F0CA68938}" type="slidenum">
              <a:rPr lang="en-US" smtClean="0"/>
              <a:pPr/>
              <a:t>8</a:t>
            </a:fld>
            <a:endParaRPr lang="en-US" dirty="0"/>
          </a:p>
        </p:txBody>
      </p:sp>
    </p:spTree>
    <p:extLst>
      <p:ext uri="{BB962C8B-B14F-4D97-AF65-F5344CB8AC3E}">
        <p14:creationId xmlns:p14="http://schemas.microsoft.com/office/powerpoint/2010/main" val="201816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775519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9988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smtClean="0">
                <a:latin typeface="Times New Roman" panose="02020603050405020304" pitchFamily="18" charset="0"/>
                <a:cs typeface="Times New Roman" panose="02020603050405020304" pitchFamily="18" charset="0"/>
              </a:rPr>
              <a:t>S. Lopez: TUH EEG Corpus</a:t>
            </a:r>
            <a:r>
              <a:rPr lang="en-US" sz="1000" b="0" cap="all" dirty="0" smtClean="0">
                <a:latin typeface="Times New Roman" panose="02020603050405020304" pitchFamily="18" charset="0"/>
                <a:cs typeface="Times New Roman" panose="02020603050405020304" pitchFamily="18" charset="0"/>
              </a:rPr>
              <a:t>	</a:t>
            </a:r>
            <a:r>
              <a:rPr lang="en-US" sz="1000" b="1" cap="none" dirty="0" smtClean="0">
                <a:solidFill>
                  <a:schemeClr val="tx2">
                    <a:lumMod val="50000"/>
                  </a:schemeClr>
                </a:solidFill>
                <a:latin typeface="+mn-lt"/>
                <a:cs typeface="+mn-cs"/>
              </a:rPr>
              <a:t>December</a:t>
            </a:r>
            <a:r>
              <a:rPr lang="en-US" sz="1000" b="1" cap="none" baseline="0" dirty="0" smtClean="0">
                <a:solidFill>
                  <a:schemeClr val="tx2">
                    <a:lumMod val="50000"/>
                  </a:schemeClr>
                </a:solidFill>
                <a:latin typeface="+mn-lt"/>
                <a:cs typeface="+mn-cs"/>
              </a:rPr>
              <a:t> 13, 2014</a:t>
            </a:r>
            <a:endParaRPr lang="en-US" sz="1000" b="1" dirty="0" smtClean="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dirty="0" smtClean="0">
                <a:solidFill>
                  <a:prstClr val="black"/>
                </a:solidFill>
                <a:latin typeface="Times New Roman" panose="02020603050405020304" pitchFamily="18" charset="0"/>
                <a:cs typeface="Times New Roman" panose="02020603050405020304" pitchFamily="18" charset="0"/>
              </a:rPr>
              <a:t>S. Lopez: TUH EEG Corpus</a:t>
            </a:r>
            <a:r>
              <a:rPr lang="en-US" sz="1000" cap="all" dirty="0" smtClean="0">
                <a:solidFill>
                  <a:prstClr val="black"/>
                </a:solidFill>
                <a:latin typeface="Times New Roman" panose="02020603050405020304" pitchFamily="18" charset="0"/>
                <a:cs typeface="Times New Roman" panose="02020603050405020304" pitchFamily="18" charset="0"/>
              </a:rPr>
              <a:t>	</a:t>
            </a:r>
            <a:r>
              <a:rPr lang="en-US" sz="1000" b="1" dirty="0" smtClean="0">
                <a:solidFill>
                  <a:srgbClr val="1F497D">
                    <a:lumMod val="50000"/>
                  </a:srgbClr>
                </a:solidFill>
                <a:latin typeface="Calibri"/>
              </a:rPr>
              <a:t>December 13, 2014</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smtClean="0">
                <a:latin typeface="Times New Roman" panose="02020603050405020304" pitchFamily="18" charset="0"/>
                <a:cs typeface="Times New Roman" panose="02020603050405020304" pitchFamily="18" charset="0"/>
              </a:rPr>
              <a:t>M. Golmohammadi: Improved EEG Event Classification Using Differential Energy</a:t>
            </a:r>
            <a:r>
              <a:rPr lang="en-US" sz="1000" b="1" dirty="0" smtClean="0">
                <a:solidFill>
                  <a:srgbClr val="1F497D">
                    <a:lumMod val="50000"/>
                  </a:srgbClr>
                </a:solidFill>
                <a:latin typeface="Calibri"/>
              </a:rPr>
              <a:t>	December 12, 2015</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3"/>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tmp"/><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7115" y="1735737"/>
            <a:ext cx="5770002" cy="1569660"/>
          </a:xfrm>
          <a:prstGeom prst="rect">
            <a:avLst/>
          </a:prstGeom>
          <a:noFill/>
        </p:spPr>
        <p:txBody>
          <a:bodyPr wrap="square" rtlCol="0">
            <a:spAutoFit/>
          </a:bodyPr>
          <a:lstStyle/>
          <a:p>
            <a:pPr algn="r"/>
            <a:r>
              <a:rPr lang="en-US" sz="3200" b="1" dirty="0" smtClean="0"/>
              <a:t>Improved</a:t>
            </a:r>
            <a:br>
              <a:rPr lang="en-US" sz="3200" b="1" dirty="0" smtClean="0"/>
            </a:br>
            <a:r>
              <a:rPr lang="en-US" sz="3200" b="1" dirty="0" smtClean="0"/>
              <a:t>EEG </a:t>
            </a:r>
            <a:r>
              <a:rPr lang="en-US" sz="3200" b="1" dirty="0"/>
              <a:t>Event </a:t>
            </a:r>
            <a:r>
              <a:rPr lang="en-US" sz="3200" b="1" dirty="0" smtClean="0"/>
              <a:t>Classification</a:t>
            </a:r>
            <a:br>
              <a:rPr lang="en-US" sz="3200" b="1" dirty="0" smtClean="0"/>
            </a:br>
            <a:r>
              <a:rPr lang="en-US" sz="3200" b="1" dirty="0" smtClean="0"/>
              <a:t>Using </a:t>
            </a:r>
            <a:r>
              <a:rPr lang="en-US" sz="3200" b="1" dirty="0"/>
              <a:t>Differential Energy</a:t>
            </a:r>
            <a:endParaRPr lang="en-US" sz="3200" b="1" dirty="0">
              <a:latin typeface="Arial"/>
              <a:cs typeface="Arial"/>
            </a:endParaRP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AutoNum type="alphaUcPeriod"/>
            </a:pPr>
            <a:r>
              <a:rPr lang="en-US" sz="1800" b="1" dirty="0" err="1" smtClean="0">
                <a:latin typeface="Arial"/>
                <a:cs typeface="Arial"/>
              </a:rPr>
              <a:t>Harati</a:t>
            </a:r>
            <a:r>
              <a:rPr lang="en-US" sz="1800" b="1" dirty="0">
                <a:latin typeface="Arial"/>
                <a:cs typeface="Arial"/>
              </a:rPr>
              <a:t>, </a:t>
            </a:r>
            <a:r>
              <a:rPr lang="en-US" sz="1800" b="1" dirty="0">
                <a:solidFill>
                  <a:srgbClr val="C0504D"/>
                </a:solidFill>
                <a:latin typeface="Arial"/>
                <a:cs typeface="Arial"/>
              </a:rPr>
              <a:t>M. Golmohammadi</a:t>
            </a:r>
            <a:r>
              <a:rPr lang="en-US" sz="1800" b="1" dirty="0">
                <a:latin typeface="Arial"/>
                <a:cs typeface="Arial"/>
              </a:rPr>
              <a:t>, </a:t>
            </a:r>
            <a:endParaRPr lang="en-US" sz="1800" b="1" dirty="0" smtClean="0">
              <a:latin typeface="Arial"/>
              <a:cs typeface="Arial"/>
            </a:endParaRPr>
          </a:p>
          <a:p>
            <a:pPr marL="0" indent="0">
              <a:spcBef>
                <a:spcPts val="0"/>
              </a:spcBef>
              <a:buNone/>
            </a:pPr>
            <a:r>
              <a:rPr lang="en-US" sz="1800" b="1" dirty="0" smtClean="0">
                <a:latin typeface="Arial"/>
                <a:cs typeface="Arial"/>
              </a:rPr>
              <a:t>S</a:t>
            </a:r>
            <a:r>
              <a:rPr lang="en-US" sz="1800" b="1" dirty="0">
                <a:latin typeface="Arial"/>
                <a:cs typeface="Arial"/>
              </a:rPr>
              <a:t>. Lopez, </a:t>
            </a:r>
            <a:r>
              <a:rPr lang="en-US" sz="1800" b="1" dirty="0" smtClean="0">
                <a:latin typeface="Arial"/>
                <a:cs typeface="Arial"/>
              </a:rPr>
              <a:t>I</a:t>
            </a:r>
            <a:r>
              <a:rPr lang="en-US" sz="1800" b="1" dirty="0">
                <a:latin typeface="Arial"/>
                <a:cs typeface="Arial"/>
              </a:rPr>
              <a:t>. Obeid and J. </a:t>
            </a:r>
            <a:r>
              <a:rPr lang="en-US" sz="1800" b="1" dirty="0" err="1">
                <a:latin typeface="Arial"/>
                <a:cs typeface="Arial"/>
              </a:rPr>
              <a:t>Picone</a:t>
            </a:r>
            <a:endParaRPr lang="en-US" sz="1800" b="1" dirty="0">
              <a:latin typeface="Arial"/>
              <a:cs typeface="Arial"/>
            </a:endParaRPr>
          </a:p>
          <a:p>
            <a:pPr marL="0" indent="0">
              <a:spcBef>
                <a:spcPts val="0"/>
              </a:spcBef>
              <a:buNone/>
            </a:pPr>
            <a:r>
              <a:rPr lang="en-US" sz="1800" b="1" dirty="0" smtClean="0">
                <a:latin typeface="Arial"/>
                <a:cs typeface="Arial"/>
              </a:rPr>
              <a:t>Neural </a:t>
            </a:r>
            <a:r>
              <a:rPr lang="en-US" sz="1800" b="1" dirty="0">
                <a:latin typeface="Arial"/>
                <a:cs typeface="Arial"/>
              </a:rPr>
              <a:t>Engineering Data Consortium</a:t>
            </a:r>
          </a:p>
          <a:p>
            <a:pPr marL="0" indent="0">
              <a:spcBef>
                <a:spcPts val="0"/>
              </a:spcBef>
              <a:spcAft>
                <a:spcPts val="1200"/>
              </a:spcAft>
              <a:buNone/>
            </a:pPr>
            <a:r>
              <a:rPr lang="en-US" sz="1800" b="1" dirty="0">
                <a:latin typeface="Arial"/>
                <a:cs typeface="Arial"/>
              </a:rPr>
              <a:t>Temple </a:t>
            </a:r>
            <a:r>
              <a:rPr lang="en-US" sz="1800" b="1" dirty="0" smtClean="0">
                <a:latin typeface="Arial"/>
                <a:cs typeface="Arial"/>
              </a:rPr>
              <a:t>University</a:t>
            </a:r>
            <a:endParaRPr lang="en-US" sz="1800" b="1" dirty="0" smtClean="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33296" y="1657794"/>
            <a:ext cx="2603818" cy="1701859"/>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269399" y="206375"/>
            <a:ext cx="1250156" cy="1666875"/>
          </a:xfrm>
          <a:prstGeom prst="rect">
            <a:avLst/>
          </a:prstGeom>
          <a:ln w="25400">
            <a:solidFill>
              <a:srgbClr val="CD1E26"/>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807574" y="2517968"/>
            <a:ext cx="1236237" cy="1574859"/>
          </a:xfrm>
          <a:prstGeom prst="rect">
            <a:avLst/>
          </a:prstGeom>
          <a:ln w="25400">
            <a:solidFill>
              <a:srgbClr val="CD1E2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Experiments: Differential </a:t>
            </a:r>
            <a:r>
              <a:rPr lang="en-US" dirty="0" smtClean="0">
                <a:solidFill>
                  <a:prstClr val="black"/>
                </a:solidFill>
              </a:rPr>
              <a:t>Features</a:t>
            </a:r>
            <a:endParaRPr lang="en-US" dirty="0">
              <a:solidFill>
                <a:prstClr val="black"/>
              </a:solidFill>
            </a:endParaRPr>
          </a:p>
        </p:txBody>
      </p:sp>
      <p:sp>
        <p:nvSpPr>
          <p:cNvPr id="3" name="Rectangle 2"/>
          <p:cNvSpPr/>
          <p:nvPr/>
        </p:nvSpPr>
        <p:spPr>
          <a:xfrm>
            <a:off x="211873" y="722390"/>
            <a:ext cx="8664498" cy="1354217"/>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Derivatives reduced </a:t>
            </a:r>
            <a:r>
              <a:rPr lang="en-US" b="1" dirty="0">
                <a:solidFill>
                  <a:srgbClr val="000000"/>
                </a:solidFill>
                <a:latin typeface="Arial" charset="0"/>
                <a:ea typeface="ＭＳ Ｐゴシック" charset="0"/>
                <a:cs typeface="Arial" charset="0"/>
              </a:rPr>
              <a:t>the error rate on the 6-way task by 4% absolute (systems no. 1, 6 and 11</a:t>
            </a:r>
            <a:r>
              <a:rPr lang="en-US" b="1" dirty="0" smtClean="0">
                <a:solidFill>
                  <a:srgbClr val="000000"/>
                </a:solidFill>
                <a:latin typeface="Arial" charset="0"/>
                <a:ea typeface="ＭＳ Ｐゴシック" charset="0"/>
                <a:cs typeface="Arial" charset="0"/>
              </a:rPr>
              <a:t>). However</a:t>
            </a:r>
            <a:r>
              <a:rPr lang="en-US" b="1" dirty="0">
                <a:solidFill>
                  <a:srgbClr val="000000"/>
                </a:solidFill>
                <a:latin typeface="Arial" charset="0"/>
                <a:ea typeface="ＭＳ Ｐゴシック" charset="0"/>
                <a:cs typeface="Arial" charset="0"/>
              </a:rPr>
              <a:t>, the </a:t>
            </a:r>
            <a:r>
              <a:rPr lang="en-US" b="1" dirty="0" smtClean="0">
                <a:solidFill>
                  <a:srgbClr val="000000"/>
                </a:solidFill>
                <a:latin typeface="Arial" charset="0"/>
                <a:ea typeface="ＭＳ Ｐゴシック" charset="0"/>
                <a:cs typeface="Arial" charset="0"/>
              </a:rPr>
              <a:t>improvement </a:t>
            </a:r>
            <a:r>
              <a:rPr lang="en-US" b="1" dirty="0">
                <a:solidFill>
                  <a:srgbClr val="000000"/>
                </a:solidFill>
                <a:latin typeface="Arial" charset="0"/>
                <a:ea typeface="ＭＳ Ｐゴシック" charset="0"/>
                <a:cs typeface="Arial" charset="0"/>
              </a:rPr>
              <a:t>for a system using differential energy is much less pronounced (systems no. 5, 10 and 15</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Eliminate the </a:t>
            </a:r>
            <a:r>
              <a:rPr lang="en-US" b="1" dirty="0">
                <a:solidFill>
                  <a:srgbClr val="000000"/>
                </a:solidFill>
                <a:latin typeface="Arial" charset="0"/>
                <a:ea typeface="ＭＳ Ｐゴシック" charset="0"/>
                <a:cs typeface="Arial" charset="0"/>
              </a:rPr>
              <a:t>second derivative for differential </a:t>
            </a:r>
            <a:r>
              <a:rPr lang="en-US" b="1" dirty="0" smtClean="0">
                <a:solidFill>
                  <a:srgbClr val="000000"/>
                </a:solidFill>
                <a:latin typeface="Arial" charset="0"/>
                <a:ea typeface="ＭＳ Ｐゴシック" charset="0"/>
                <a:cs typeface="Arial" charset="0"/>
              </a:rPr>
              <a:t>energy (no. 16):</a:t>
            </a:r>
            <a:endParaRPr lang="en-US" b="1" dirty="0">
              <a:solidFill>
                <a:srgbClr val="000000"/>
              </a:solidFill>
              <a:latin typeface="Arial" charset="0"/>
              <a:ea typeface="ＭＳ Ｐゴシック" charset="0"/>
              <a:cs typeface="Arial"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568" y="2200756"/>
            <a:ext cx="6187107" cy="4223639"/>
          </a:xfrm>
          <a:prstGeom prst="rect">
            <a:avLst/>
          </a:prstGeom>
        </p:spPr>
      </p:pic>
    </p:spTree>
    <p:extLst>
      <p:ext uri="{BB962C8B-B14F-4D97-AF65-F5344CB8AC3E}">
        <p14:creationId xmlns:p14="http://schemas.microsoft.com/office/powerpoint/2010/main" val="845698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Analysis: DET Curves</a:t>
            </a:r>
            <a:endParaRPr lang="en-US" dirty="0">
              <a:solidFill>
                <a:prstClr val="black"/>
              </a:solidFill>
            </a:endParaRPr>
          </a:p>
        </p:txBody>
      </p:sp>
      <p:sp>
        <p:nvSpPr>
          <p:cNvPr id="3" name="Rectangle 2"/>
          <p:cNvSpPr/>
          <p:nvPr/>
        </p:nvSpPr>
        <p:spPr>
          <a:xfrm>
            <a:off x="211873" y="722390"/>
            <a:ext cx="8664498" cy="1785104"/>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DET curves for systems nos. 1, 5, 10, and 15 are </a:t>
            </a:r>
            <a:r>
              <a:rPr lang="en-US" b="1" dirty="0" smtClean="0">
                <a:solidFill>
                  <a:srgbClr val="000000"/>
                </a:solidFill>
                <a:latin typeface="Arial" charset="0"/>
                <a:ea typeface="ＭＳ Ｐゴシック" charset="0"/>
                <a:cs typeface="Arial" charset="0"/>
              </a:rPr>
              <a:t>shown below.</a:t>
            </a:r>
          </a:p>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The addition of first derivatives provides a measurable </a:t>
            </a:r>
            <a:r>
              <a:rPr lang="en-US" b="1" dirty="0" smtClean="0">
                <a:solidFill>
                  <a:srgbClr val="000000"/>
                </a:solidFill>
                <a:latin typeface="Arial" charset="0"/>
                <a:ea typeface="ＭＳ Ｐゴシック" charset="0"/>
                <a:cs typeface="Arial" charset="0"/>
              </a:rPr>
              <a:t>improvement </a:t>
            </a:r>
            <a:r>
              <a:rPr lang="en-US" b="1" dirty="0">
                <a:solidFill>
                  <a:srgbClr val="000000"/>
                </a:solidFill>
                <a:latin typeface="Arial" charset="0"/>
                <a:ea typeface="ＭＳ Ｐゴシック" charset="0"/>
                <a:cs typeface="Arial" charset="0"/>
              </a:rPr>
              <a:t>in performance while second derivatives are less beneficial. </a:t>
            </a:r>
          </a:p>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Differential energy provides a substantial improvement over the base cepstral features.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833"/>
          <a:stretch/>
        </p:blipFill>
        <p:spPr bwMode="auto">
          <a:xfrm>
            <a:off x="1918931" y="2609664"/>
            <a:ext cx="4898964" cy="3834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2834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Analysis: Deep Learning and Language Modeling</a:t>
            </a:r>
            <a:endParaRPr lang="en-US" dirty="0">
              <a:solidFill>
                <a:prstClr val="black"/>
              </a:solidFill>
            </a:endParaRPr>
          </a:p>
        </p:txBody>
      </p:sp>
      <p:sp>
        <p:nvSpPr>
          <p:cNvPr id="3" name="Rectangle 2"/>
          <p:cNvSpPr/>
          <p:nvPr/>
        </p:nvSpPr>
        <p:spPr>
          <a:xfrm>
            <a:off x="268983" y="560544"/>
            <a:ext cx="3665183" cy="2577629"/>
          </a:xfrm>
          <a:prstGeom prst="rect">
            <a:avLst/>
          </a:prstGeom>
        </p:spPr>
        <p:txBody>
          <a:bodyPr wrap="square">
            <a:spAutoFit/>
          </a:bodyPr>
          <a:lstStyle/>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System no. 15:</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7 </a:t>
            </a:r>
            <a:r>
              <a:rPr lang="en-US" b="1" dirty="0">
                <a:solidFill>
                  <a:srgbClr val="000000"/>
                </a:solidFill>
                <a:latin typeface="Arial" charset="0"/>
                <a:ea typeface="ＭＳ Ｐゴシック" charset="0"/>
                <a:cs typeface="Arial" charset="0"/>
              </a:rPr>
              <a:t>cepstral coefficients</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f_energy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d_energy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deltas </a:t>
            </a:r>
            <a:r>
              <a:rPr lang="en-US" b="1" dirty="0">
                <a:solidFill>
                  <a:srgbClr val="000000"/>
                </a:solidFill>
                <a:latin typeface="Arial" charset="0"/>
                <a:ea typeface="ＭＳ Ｐゴシック" charset="0"/>
                <a:cs typeface="Arial" charset="0"/>
              </a:rPr>
              <a:t>for </a:t>
            </a:r>
            <a:r>
              <a:rPr lang="en-US" b="1" dirty="0" smtClean="0">
                <a:solidFill>
                  <a:srgbClr val="000000"/>
                </a:solidFill>
                <a:latin typeface="Arial" charset="0"/>
                <a:ea typeface="ＭＳ Ｐゴシック" charset="0"/>
                <a:cs typeface="Arial" charset="0"/>
              </a:rPr>
              <a:t>all</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delta-deltas</a:t>
            </a:r>
            <a:r>
              <a:rPr lang="en-US" b="1" dirty="0">
                <a:solidFill>
                  <a:srgbClr val="000000"/>
                </a:solidFill>
                <a:latin typeface="Arial" charset="0"/>
                <a:ea typeface="ＭＳ Ｐゴシック" charset="0"/>
                <a:cs typeface="Arial" charset="0"/>
              </a:rPr>
              <a:t> for </a:t>
            </a:r>
            <a:r>
              <a:rPr lang="en-US" b="1" dirty="0" smtClean="0">
                <a:solidFill>
                  <a:srgbClr val="000000"/>
                </a:solidFill>
                <a:latin typeface="Arial" charset="0"/>
                <a:ea typeface="ＭＳ Ｐゴシック" charset="0"/>
                <a:cs typeface="Arial" charset="0"/>
              </a:rPr>
              <a:t>all</a:t>
            </a:r>
          </a:p>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 Total: 27 </a:t>
            </a:r>
            <a:r>
              <a:rPr lang="en-US" b="1" dirty="0">
                <a:solidFill>
                  <a:srgbClr val="000000"/>
                </a:solidFill>
                <a:latin typeface="Arial" charset="0"/>
                <a:ea typeface="ＭＳ Ｐゴシック" charset="0"/>
                <a:cs typeface="Arial" charset="0"/>
              </a:rPr>
              <a:t>features</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87" y="2900952"/>
            <a:ext cx="7322783" cy="3583587"/>
          </a:xfrm>
          <a:prstGeom prst="rect">
            <a:avLst/>
          </a:prstGeom>
        </p:spPr>
      </p:pic>
      <p:sp>
        <p:nvSpPr>
          <p:cNvPr id="7" name="Rectangle 6"/>
          <p:cNvSpPr/>
          <p:nvPr/>
        </p:nvSpPr>
        <p:spPr>
          <a:xfrm>
            <a:off x="4568267" y="560544"/>
            <a:ext cx="4126554" cy="2854628"/>
          </a:xfrm>
          <a:prstGeom prst="rect">
            <a:avLst/>
          </a:prstGeom>
        </p:spPr>
        <p:txBody>
          <a:bodyPr wrap="square">
            <a:spAutoFit/>
          </a:bodyPr>
          <a:lstStyle/>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System no. 16:</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7 </a:t>
            </a:r>
            <a:r>
              <a:rPr lang="en-US" b="1" dirty="0">
                <a:solidFill>
                  <a:srgbClr val="000000"/>
                </a:solidFill>
                <a:latin typeface="Arial" charset="0"/>
                <a:ea typeface="ＭＳ Ｐゴシック" charset="0"/>
                <a:cs typeface="Arial" charset="0"/>
              </a:rPr>
              <a:t>cepstral coefficients</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f_energy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d_energy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deltas </a:t>
            </a:r>
            <a:r>
              <a:rPr lang="en-US" b="1" dirty="0">
                <a:solidFill>
                  <a:srgbClr val="000000"/>
                </a:solidFill>
                <a:latin typeface="Arial" charset="0"/>
                <a:ea typeface="ＭＳ Ｐゴシック" charset="0"/>
                <a:cs typeface="Arial" charset="0"/>
              </a:rPr>
              <a:t>for </a:t>
            </a:r>
            <a:r>
              <a:rPr lang="en-US" b="1" dirty="0" smtClean="0">
                <a:solidFill>
                  <a:srgbClr val="000000"/>
                </a:solidFill>
                <a:latin typeface="Arial" charset="0"/>
                <a:ea typeface="ＭＳ Ｐゴシック" charset="0"/>
                <a:cs typeface="Arial" charset="0"/>
              </a:rPr>
              <a:t>all</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8 delta-deltas</a:t>
            </a:r>
            <a:br>
              <a:rPr lang="en-US" b="1" dirty="0" smtClean="0">
                <a:solidFill>
                  <a:srgbClr val="000000"/>
                </a:solidFill>
                <a:latin typeface="Arial" charset="0"/>
                <a:ea typeface="ＭＳ Ｐゴシック" charset="0"/>
                <a:cs typeface="Arial" charset="0"/>
              </a:rPr>
            </a:br>
            <a:r>
              <a:rPr lang="en-US" b="1" dirty="0" smtClean="0">
                <a:solidFill>
                  <a:srgbClr val="000000"/>
                </a:solidFill>
                <a:latin typeface="Arial" charset="0"/>
                <a:ea typeface="ＭＳ Ｐゴシック" charset="0"/>
                <a:cs typeface="Arial" charset="0"/>
              </a:rPr>
              <a:t>(</a:t>
            </a:r>
            <a:r>
              <a:rPr lang="en-US" b="1" dirty="0" err="1" smtClean="0">
                <a:solidFill>
                  <a:srgbClr val="000000"/>
                </a:solidFill>
                <a:latin typeface="Arial" charset="0"/>
                <a:ea typeface="ＭＳ Ｐゴシック" charset="0"/>
                <a:cs typeface="Arial" charset="0"/>
              </a:rPr>
              <a:t>cepstral</a:t>
            </a:r>
            <a:r>
              <a:rPr lang="en-US" b="1" dirty="0" smtClean="0">
                <a:solidFill>
                  <a:srgbClr val="000000"/>
                </a:solidFill>
                <a:latin typeface="Arial" charset="0"/>
                <a:ea typeface="ＭＳ Ｐゴシック" charset="0"/>
                <a:cs typeface="Arial" charset="0"/>
              </a:rPr>
              <a:t> </a:t>
            </a:r>
            <a:r>
              <a:rPr lang="en-US" b="1" dirty="0">
                <a:solidFill>
                  <a:srgbClr val="000000"/>
                </a:solidFill>
                <a:latin typeface="Arial" charset="0"/>
                <a:ea typeface="ＭＳ Ｐゴシック" charset="0"/>
                <a:cs typeface="Arial" charset="0"/>
              </a:rPr>
              <a:t>+ </a:t>
            </a:r>
            <a:r>
              <a:rPr lang="en-US" b="1" dirty="0" err="1" smtClean="0">
                <a:solidFill>
                  <a:srgbClr val="000000"/>
                </a:solidFill>
                <a:latin typeface="Arial" charset="0"/>
                <a:ea typeface="ＭＳ Ｐゴシック" charset="0"/>
                <a:cs typeface="Arial" charset="0"/>
              </a:rPr>
              <a:t>f_energy</a:t>
            </a:r>
            <a:r>
              <a:rPr lang="en-US" b="1" dirty="0" smtClean="0">
                <a:solidFill>
                  <a:srgbClr val="000000"/>
                </a:solidFill>
                <a:latin typeface="Arial" charset="0"/>
                <a:ea typeface="ＭＳ Ｐゴシック" charset="0"/>
                <a:cs typeface="Arial" charset="0"/>
              </a:rPr>
              <a:t> only)</a:t>
            </a:r>
          </a:p>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 Total: 26 </a:t>
            </a:r>
            <a:r>
              <a:rPr lang="en-US" b="1" dirty="0">
                <a:solidFill>
                  <a:srgbClr val="000000"/>
                </a:solidFill>
                <a:latin typeface="Arial" charset="0"/>
                <a:ea typeface="ＭＳ Ｐゴシック" charset="0"/>
                <a:cs typeface="Arial" charset="0"/>
              </a:rPr>
              <a:t>features</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1371428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013" y="747889"/>
            <a:ext cx="8502459" cy="5360303"/>
          </a:xfrm>
          <a:prstGeom prst="rect">
            <a:avLst/>
          </a:prstGeom>
          <a:noFill/>
          <a:ln>
            <a:noFill/>
          </a:ln>
        </p:spPr>
        <p:txBody>
          <a:bodyPr lIns="0" tIns="0" rIns="0" bIns="0"/>
          <a:lstStyle>
            <a:defPPr>
              <a:defRPr lang="en-US"/>
            </a:defPPr>
            <a:lvl2pPr marL="223838" lvl="1" indent="-223838">
              <a:spcAft>
                <a:spcPts val="1200"/>
              </a:spcAft>
              <a:buFont typeface="Arial" charset="0"/>
              <a:buChar char="•"/>
              <a:defRPr b="1">
                <a:solidFill>
                  <a:srgbClr val="000000"/>
                </a:solidFill>
                <a:latin typeface="Arial"/>
                <a:cs typeface="Arial"/>
              </a:defRPr>
            </a:lvl2pPr>
          </a:lstStyle>
          <a:p>
            <a:pPr marL="285750" indent="-285750">
              <a:spcAft>
                <a:spcPts val="1200"/>
              </a:spcAft>
              <a:buFont typeface="Arial" panose="020B0604020202020204" pitchFamily="34" charset="0"/>
              <a:buChar char="•"/>
            </a:pPr>
            <a:r>
              <a:rPr lang="en-US" b="1" dirty="0" smtClean="0">
                <a:solidFill>
                  <a:srgbClr val="000000"/>
                </a:solidFill>
                <a:latin typeface="Arial"/>
                <a:cs typeface="Arial"/>
              </a:rPr>
              <a:t>Established valuable baselines for standard feature extraction approaches for EEG signals. </a:t>
            </a: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Traditional </a:t>
            </a:r>
            <a:r>
              <a:rPr lang="en-US" b="1" dirty="0">
                <a:solidFill>
                  <a:srgbClr val="000000"/>
                </a:solidFill>
                <a:latin typeface="Arial"/>
                <a:cs typeface="Arial"/>
              </a:rPr>
              <a:t>feature extraction methods used in </a:t>
            </a:r>
            <a:r>
              <a:rPr lang="en-US" b="1" dirty="0" smtClean="0">
                <a:solidFill>
                  <a:srgbClr val="000000"/>
                </a:solidFill>
                <a:latin typeface="Arial"/>
                <a:cs typeface="Arial"/>
              </a:rPr>
              <a:t>speech </a:t>
            </a:r>
            <a:r>
              <a:rPr lang="en-US" b="1" dirty="0">
                <a:solidFill>
                  <a:srgbClr val="000000"/>
                </a:solidFill>
                <a:latin typeface="Arial"/>
                <a:cs typeface="Arial"/>
              </a:rPr>
              <a:t>recognition are relevant to EEGs. </a:t>
            </a:r>
            <a:endParaRPr lang="en-US" b="1" dirty="0" smtClean="0">
              <a:solidFill>
                <a:srgbClr val="000000"/>
              </a:solidFill>
              <a:latin typeface="Arial"/>
              <a:cs typeface="Arial"/>
            </a:endParaRP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 </a:t>
            </a:r>
            <a:r>
              <a:rPr lang="en-US" b="1" dirty="0">
                <a:solidFill>
                  <a:srgbClr val="000000"/>
                </a:solidFill>
                <a:latin typeface="Arial"/>
                <a:cs typeface="Arial"/>
              </a:rPr>
              <a:t>use of a novel differential energy feature improved performance for absolute </a:t>
            </a:r>
            <a:r>
              <a:rPr lang="en-US" b="1" dirty="0" smtClean="0">
                <a:solidFill>
                  <a:srgbClr val="000000"/>
                </a:solidFill>
                <a:latin typeface="Arial"/>
                <a:cs typeface="Arial"/>
              </a:rPr>
              <a:t>features, </a:t>
            </a:r>
            <a:r>
              <a:rPr lang="en-US" b="1" dirty="0">
                <a:solidFill>
                  <a:srgbClr val="000000"/>
                </a:solidFill>
                <a:latin typeface="Arial"/>
                <a:cs typeface="Arial"/>
              </a:rPr>
              <a:t>but that benefit diminishes as first and second order derivatives are included. </a:t>
            </a:r>
            <a:endParaRPr lang="en-US" b="1" dirty="0" smtClean="0">
              <a:solidFill>
                <a:srgbClr val="000000"/>
              </a:solidFill>
              <a:latin typeface="Arial"/>
              <a:cs typeface="Arial"/>
            </a:endParaRP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There </a:t>
            </a:r>
            <a:r>
              <a:rPr lang="en-US" b="1" dirty="0">
                <a:solidFill>
                  <a:srgbClr val="000000"/>
                </a:solidFill>
                <a:latin typeface="Arial"/>
                <a:cs typeface="Arial"/>
              </a:rPr>
              <a:t>is benefit to using derivatives and there is a small advantage to using frequency domain energy</a:t>
            </a:r>
            <a:r>
              <a:rPr lang="en-US" b="1" dirty="0" smtClean="0">
                <a:solidFill>
                  <a:srgbClr val="000000"/>
                </a:solidFill>
                <a:latin typeface="Arial"/>
                <a:cs typeface="Arial"/>
              </a:rPr>
              <a:t>.</a:t>
            </a: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There </a:t>
            </a:r>
            <a:r>
              <a:rPr lang="en-US" b="1" dirty="0">
                <a:solidFill>
                  <a:srgbClr val="000000"/>
                </a:solidFill>
                <a:latin typeface="Arial"/>
                <a:cs typeface="Arial"/>
              </a:rPr>
              <a:t>are no significant benefits to </a:t>
            </a:r>
            <a:r>
              <a:rPr lang="en-US" b="1" dirty="0" smtClean="0">
                <a:solidFill>
                  <a:srgbClr val="000000"/>
                </a:solidFill>
                <a:latin typeface="Arial"/>
                <a:cs typeface="Arial"/>
              </a:rPr>
              <a:t>using wavelets </a:t>
            </a:r>
            <a:r>
              <a:rPr lang="en-US" b="1" dirty="0">
                <a:solidFill>
                  <a:srgbClr val="000000"/>
                </a:solidFill>
                <a:latin typeface="Arial"/>
                <a:cs typeface="Arial"/>
              </a:rPr>
              <a:t>and other time-frequency representations</a:t>
            </a:r>
            <a:r>
              <a:rPr lang="en-US" b="1" dirty="0" smtClean="0">
                <a:solidFill>
                  <a:srgbClr val="000000"/>
                </a:solidFill>
                <a:latin typeface="Arial"/>
                <a:cs typeface="Arial"/>
              </a:rPr>
              <a:t>. </a:t>
            </a: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Future </a:t>
            </a:r>
            <a:r>
              <a:rPr lang="en-US" b="1" dirty="0">
                <a:solidFill>
                  <a:srgbClr val="000000"/>
                </a:solidFill>
                <a:latin typeface="Arial"/>
                <a:cs typeface="Arial"/>
              </a:rPr>
              <a:t>work will focus on new feature extraction methods based on principles of deep </a:t>
            </a:r>
            <a:r>
              <a:rPr lang="en-US" b="1" dirty="0" smtClean="0">
                <a:solidFill>
                  <a:srgbClr val="000000"/>
                </a:solidFill>
                <a:latin typeface="Arial"/>
                <a:cs typeface="Arial"/>
              </a:rPr>
              <a:t>learning, discriminative training and </a:t>
            </a:r>
            <a:r>
              <a:rPr lang="en-US" b="1" dirty="0">
                <a:solidFill>
                  <a:srgbClr val="000000"/>
                </a:solidFill>
                <a:latin typeface="Arial"/>
                <a:cs typeface="Arial"/>
              </a:rPr>
              <a:t>nonparametric </a:t>
            </a:r>
            <a:r>
              <a:rPr lang="en-US" b="1" dirty="0" smtClean="0">
                <a:solidFill>
                  <a:srgbClr val="000000"/>
                </a:solidFill>
                <a:latin typeface="Arial"/>
                <a:cs typeface="Arial"/>
              </a:rPr>
              <a:t>Bayesian models.</a:t>
            </a: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 database will be significantly expanded over the next year and evolved into new tasks (e.g., real-time seizure detection).</a:t>
            </a:r>
            <a:endParaRPr lang="en-US" dirty="0" smtClean="0"/>
          </a:p>
        </p:txBody>
      </p:sp>
      <p:sp>
        <p:nvSpPr>
          <p:cNvPr id="4"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a:t>Summary</a:t>
            </a:r>
          </a:p>
        </p:txBody>
      </p:sp>
    </p:spTree>
    <p:extLst>
      <p:ext uri="{BB962C8B-B14F-4D97-AF65-F5344CB8AC3E}">
        <p14:creationId xmlns:p14="http://schemas.microsoft.com/office/powerpoint/2010/main" val="1356889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smtClean="0"/>
              <a:t>Brief Bibliography</a:t>
            </a:r>
            <a:endParaRPr lang="en-US" dirty="0"/>
          </a:p>
        </p:txBody>
      </p:sp>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6" name="Rectangle 109"/>
          <p:cNvSpPr txBox="1">
            <a:spLocks noChangeArrowheads="1"/>
          </p:cNvSpPr>
          <p:nvPr/>
        </p:nvSpPr>
        <p:spPr>
          <a:xfrm>
            <a:off x="190939" y="702128"/>
            <a:ext cx="8694738" cy="5901871"/>
          </a:xfrm>
          <a:prstGeom prst="rect">
            <a:avLst/>
          </a:prstGeom>
          <a:noFill/>
          <a:ln/>
        </p:spPr>
        <p:txBody>
          <a:bodyPr lIns="0" tIns="0" rIns="0" bIns="0"/>
          <a:lstStyle/>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[1]	T. Yamada and E. </a:t>
            </a:r>
            <a:r>
              <a:rPr lang="en-US" sz="1600" b="1" dirty="0" err="1">
                <a:latin typeface="Times New Roman" panose="02020603050405020304" pitchFamily="18" charset="0"/>
                <a:cs typeface="Times New Roman" panose="02020603050405020304" pitchFamily="18" charset="0"/>
              </a:rPr>
              <a:t>Meng</a:t>
            </a:r>
            <a:r>
              <a:rPr lang="en-US" sz="1600" b="1" dirty="0">
                <a:latin typeface="Times New Roman" panose="02020603050405020304" pitchFamily="18" charset="0"/>
                <a:cs typeface="Times New Roman" panose="02020603050405020304" pitchFamily="18" charset="0"/>
              </a:rPr>
              <a:t>, Practical Guide for Clinical Neurophysiologic Testing: EEG. Philadelphia, Pennsylvania, USA: Lippincott Williams &amp; Wilkins, 2009.</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[2]	A. </a:t>
            </a:r>
            <a:r>
              <a:rPr lang="en-US" sz="1600" b="1" dirty="0" err="1">
                <a:latin typeface="Times New Roman" panose="02020603050405020304" pitchFamily="18" charset="0"/>
                <a:cs typeface="Times New Roman" panose="02020603050405020304" pitchFamily="18" charset="0"/>
              </a:rPr>
              <a:t>Harati</a:t>
            </a:r>
            <a:r>
              <a:rPr lang="en-US" sz="1600" b="1" dirty="0">
                <a:latin typeface="Times New Roman" panose="02020603050405020304" pitchFamily="18" charset="0"/>
                <a:cs typeface="Times New Roman" panose="02020603050405020304" pitchFamily="18" charset="0"/>
              </a:rPr>
              <a:t>, S. Lopez, I. Obeid, M. Jacobson, S. </a:t>
            </a:r>
            <a:r>
              <a:rPr lang="en-US" sz="1600" b="1" dirty="0" err="1">
                <a:latin typeface="Times New Roman" panose="02020603050405020304" pitchFamily="18" charset="0"/>
                <a:cs typeface="Times New Roman" panose="02020603050405020304" pitchFamily="18" charset="0"/>
              </a:rPr>
              <a:t>Tobochnik</a:t>
            </a:r>
            <a:r>
              <a:rPr lang="en-US" sz="1600" b="1" dirty="0">
                <a:latin typeface="Times New Roman" panose="02020603050405020304" pitchFamily="18" charset="0"/>
                <a:cs typeface="Times New Roman" panose="02020603050405020304" pitchFamily="18" charset="0"/>
              </a:rPr>
              <a:t>, and J. </a:t>
            </a:r>
            <a:r>
              <a:rPr lang="en-US" sz="1600" b="1" dirty="0" err="1">
                <a:latin typeface="Times New Roman" panose="02020603050405020304" pitchFamily="18" charset="0"/>
                <a:cs typeface="Times New Roman" panose="02020603050405020304" pitchFamily="18" charset="0"/>
              </a:rPr>
              <a:t>Picone</a:t>
            </a:r>
            <a:r>
              <a:rPr lang="en-US" sz="1600" b="1" dirty="0">
                <a:latin typeface="Times New Roman" panose="02020603050405020304" pitchFamily="18" charset="0"/>
                <a:cs typeface="Times New Roman" panose="02020603050405020304" pitchFamily="18" charset="0"/>
              </a:rPr>
              <a:t>, “THE TUH EEG CORPUS: A Big Data Resource for Automated EEG Interpretation,” in Proceedings of the IEEE SPMB, 2014, pp. 1–5.</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[3]	J. </a:t>
            </a:r>
            <a:r>
              <a:rPr lang="en-US" sz="1600" b="1" dirty="0" err="1">
                <a:latin typeface="Times New Roman" panose="02020603050405020304" pitchFamily="18" charset="0"/>
                <a:cs typeface="Times New Roman" panose="02020603050405020304" pitchFamily="18" charset="0"/>
              </a:rPr>
              <a:t>Picone</a:t>
            </a:r>
            <a:r>
              <a:rPr lang="en-US" sz="1600" b="1" dirty="0">
                <a:latin typeface="Times New Roman" panose="02020603050405020304" pitchFamily="18" charset="0"/>
                <a:cs typeface="Times New Roman" panose="02020603050405020304" pitchFamily="18" charset="0"/>
              </a:rPr>
              <a:t>, “Continuous Speech Recognition Using Hidden Markov Models,” IEEE ASSP Mag., vol. 7, no. 3, pp. 26–41, Jul. 1990.</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[4]	S. </a:t>
            </a:r>
            <a:r>
              <a:rPr lang="en-US" sz="1600" b="1" dirty="0" err="1">
                <a:latin typeface="Times New Roman" panose="02020603050405020304" pitchFamily="18" charset="0"/>
                <a:cs typeface="Times New Roman" panose="02020603050405020304" pitchFamily="18" charset="0"/>
              </a:rPr>
              <a:t>Sanei</a:t>
            </a:r>
            <a:r>
              <a:rPr lang="en-US" sz="1600" b="1" dirty="0">
                <a:latin typeface="Times New Roman" panose="02020603050405020304" pitchFamily="18" charset="0"/>
                <a:cs typeface="Times New Roman" panose="02020603050405020304" pitchFamily="18" charset="0"/>
              </a:rPr>
              <a:t> and J. A. Chambers, EEG signal processing. Hoboken, New Jersey, USA: Wiley-</a:t>
            </a:r>
            <a:r>
              <a:rPr lang="en-US" sz="1600" b="1" dirty="0" err="1">
                <a:latin typeface="Times New Roman" panose="02020603050405020304" pitchFamily="18" charset="0"/>
                <a:cs typeface="Times New Roman" panose="02020603050405020304" pitchFamily="18" charset="0"/>
              </a:rPr>
              <a:t>Interscience</a:t>
            </a:r>
            <a:r>
              <a:rPr lang="en-US" sz="1600" b="1" dirty="0">
                <a:latin typeface="Times New Roman" panose="02020603050405020304" pitchFamily="18" charset="0"/>
                <a:cs typeface="Times New Roman" panose="02020603050405020304" pitchFamily="18" charset="0"/>
              </a:rPr>
              <a:t>, 2008.</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[5]	J. Lyons, “Mel Frequency Cepstral Coefficient (MFCC) tutorial,” Practical Cryptography, 2015 (available: http://practicalcryptography. com/miscellaneous/machine-learning/guide-</a:t>
            </a:r>
            <a:r>
              <a:rPr lang="en-US" sz="1600" b="1" dirty="0" err="1">
                <a:latin typeface="Times New Roman" panose="02020603050405020304" pitchFamily="18" charset="0"/>
                <a:cs typeface="Times New Roman" panose="02020603050405020304" pitchFamily="18" charset="0"/>
              </a:rPr>
              <a:t>mel</a:t>
            </a:r>
            <a:r>
              <a:rPr lang="en-US" sz="1600" b="1" dirty="0">
                <a:latin typeface="Times New Roman" panose="02020603050405020304" pitchFamily="18" charset="0"/>
                <a:cs typeface="Times New Roman" panose="02020603050405020304" pitchFamily="18" charset="0"/>
              </a:rPr>
              <a:t>-frequency-cepstral-coefficients-</a:t>
            </a:r>
            <a:r>
              <a:rPr lang="en-US" sz="1600" b="1" dirty="0" err="1">
                <a:latin typeface="Times New Roman" panose="02020603050405020304" pitchFamily="18" charset="0"/>
                <a:cs typeface="Times New Roman" panose="02020603050405020304" pitchFamily="18" charset="0"/>
              </a:rPr>
              <a:t>mfccs</a:t>
            </a:r>
            <a:r>
              <a:rPr lang="en-US" sz="1600" b="1" dirty="0">
                <a:latin typeface="Times New Roman" panose="02020603050405020304" pitchFamily="18" charset="0"/>
                <a:cs typeface="Times New Roman" panose="02020603050405020304" pitchFamily="18" charset="0"/>
              </a:rPr>
              <a:t>/.</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[6]	S. Davis and P. </a:t>
            </a:r>
            <a:r>
              <a:rPr lang="en-US" sz="1600" b="1" dirty="0" err="1">
                <a:latin typeface="Times New Roman" panose="02020603050405020304" pitchFamily="18" charset="0"/>
                <a:cs typeface="Times New Roman" panose="02020603050405020304" pitchFamily="18" charset="0"/>
              </a:rPr>
              <a:t>Mermelstein</a:t>
            </a:r>
            <a:r>
              <a:rPr lang="en-US" sz="1600" b="1" dirty="0">
                <a:latin typeface="Times New Roman" panose="02020603050405020304" pitchFamily="18" charset="0"/>
                <a:cs typeface="Times New Roman" panose="02020603050405020304" pitchFamily="18" charset="0"/>
              </a:rPr>
              <a:t>, “Comparison of Parametric Representations for Monosyllabic Word Recognition in Continuously Spoken Sentences,” IEEE Trans. ASSP, vol. 28, no. 4, pp. 357–366, 1980.</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[7]	P. </a:t>
            </a:r>
            <a:r>
              <a:rPr lang="en-US" sz="1600" b="1" dirty="0" err="1">
                <a:latin typeface="Times New Roman" panose="02020603050405020304" pitchFamily="18" charset="0"/>
                <a:cs typeface="Times New Roman" panose="02020603050405020304" pitchFamily="18" charset="0"/>
              </a:rPr>
              <a:t>Garrit</a:t>
            </a:r>
            <a:r>
              <a:rPr lang="en-US" sz="1600" b="1" dirty="0">
                <a:latin typeface="Times New Roman" panose="02020603050405020304" pitchFamily="18" charset="0"/>
                <a:cs typeface="Times New Roman" panose="02020603050405020304" pitchFamily="18" charset="0"/>
              </a:rPr>
              <a:t>, et al., “Wavelet Analysis for Feature Extraction on EEG Signals,” presented at Temple University </a:t>
            </a:r>
            <a:r>
              <a:rPr lang="en-US" sz="1600" b="1" dirty="0" err="1">
                <a:latin typeface="Times New Roman" panose="02020603050405020304" pitchFamily="18" charset="0"/>
                <a:cs typeface="Times New Roman" panose="02020603050405020304" pitchFamily="18" charset="0"/>
              </a:rPr>
              <a:t>CoE</a:t>
            </a:r>
            <a:r>
              <a:rPr lang="en-US" sz="1600" b="1" dirty="0">
                <a:latin typeface="Times New Roman" panose="02020603050405020304" pitchFamily="18" charset="0"/>
                <a:cs typeface="Times New Roman" panose="02020603050405020304" pitchFamily="18" charset="0"/>
              </a:rPr>
              <a:t> Res. Exp. for UG Conf., 2015 (available at </a:t>
            </a:r>
            <a:r>
              <a:rPr lang="en-US" sz="1600" b="1" dirty="0" smtClean="0">
                <a:latin typeface="Times New Roman" panose="02020603050405020304" pitchFamily="18" charset="0"/>
                <a:cs typeface="Times New Roman" panose="02020603050405020304" pitchFamily="18" charset="0"/>
              </a:rPr>
              <a:t>http</a:t>
            </a:r>
            <a:r>
              <a:rPr lang="en-US" sz="1600" b="1" dirty="0">
                <a:latin typeface="Times New Roman" panose="02020603050405020304" pitchFamily="18" charset="0"/>
                <a:cs typeface="Times New Roman" panose="02020603050405020304" pitchFamily="18" charset="0"/>
              </a:rPr>
              <a:t>://www.isip.piconepress.com/publications/ unpublished/conferences/2015/</a:t>
            </a:r>
            <a:r>
              <a:rPr lang="en-US" sz="1600" b="1" dirty="0" err="1">
                <a:latin typeface="Times New Roman" panose="02020603050405020304" pitchFamily="18" charset="0"/>
                <a:cs typeface="Times New Roman" panose="02020603050405020304" pitchFamily="18" charset="0"/>
              </a:rPr>
              <a:t>summer_of_code</a:t>
            </a:r>
            <a:r>
              <a:rPr lang="en-US" sz="1600" b="1" dirty="0">
                <a:latin typeface="Times New Roman" panose="02020603050405020304" pitchFamily="18" charset="0"/>
                <a:cs typeface="Times New Roman" panose="02020603050405020304" pitchFamily="18" charset="0"/>
              </a:rPr>
              <a:t>/wavelets</a:t>
            </a:r>
            <a:r>
              <a:rPr 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39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The TUH EEG </a:t>
            </a:r>
            <a:r>
              <a:rPr lang="en-US" dirty="0" smtClean="0">
                <a:solidFill>
                  <a:prstClr val="black"/>
                </a:solidFill>
              </a:rPr>
              <a:t>Corpus</a:t>
            </a:r>
            <a:endParaRPr lang="en-US" dirty="0">
              <a:solidFill>
                <a:prstClr val="black"/>
              </a:solidFill>
            </a:endParaRPr>
          </a:p>
        </p:txBody>
      </p:sp>
      <p:sp>
        <p:nvSpPr>
          <p:cNvPr id="3" name="Rectangle 2"/>
          <p:cNvSpPr/>
          <p:nvPr/>
        </p:nvSpPr>
        <p:spPr>
          <a:xfrm>
            <a:off x="211873" y="722390"/>
            <a:ext cx="8664498" cy="646331"/>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The TUH </a:t>
            </a:r>
            <a:r>
              <a:rPr lang="en-US" b="1" dirty="0">
                <a:solidFill>
                  <a:srgbClr val="000000"/>
                </a:solidFill>
                <a:latin typeface="Arial" charset="0"/>
                <a:ea typeface="ＭＳ Ｐゴシック" charset="0"/>
                <a:cs typeface="Arial" charset="0"/>
              </a:rPr>
              <a:t>EEG </a:t>
            </a:r>
            <a:r>
              <a:rPr lang="en-US" b="1" dirty="0" smtClean="0">
                <a:solidFill>
                  <a:srgbClr val="000000"/>
                </a:solidFill>
                <a:latin typeface="Arial" charset="0"/>
                <a:ea typeface="ＭＳ Ｐゴシック" charset="0"/>
                <a:cs typeface="Arial" charset="0"/>
              </a:rPr>
              <a:t>Corpus contains </a:t>
            </a:r>
            <a:r>
              <a:rPr lang="en-US" b="1" dirty="0">
                <a:solidFill>
                  <a:srgbClr val="000000"/>
                </a:solidFill>
                <a:latin typeface="Arial" charset="0"/>
                <a:ea typeface="ＭＳ Ｐゴシック" charset="0"/>
                <a:cs typeface="Arial" charset="0"/>
              </a:rPr>
              <a:t>over 28,000 sessions collected from 15,000+ patients over a period of 14 years at Temple University Hospital.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37" y="2157258"/>
            <a:ext cx="7997952" cy="4192791"/>
          </a:xfrm>
          <a:prstGeom prst="rect">
            <a:avLst/>
          </a:prstGeom>
        </p:spPr>
      </p:pic>
    </p:spTree>
    <p:extLst>
      <p:ext uri="{BB962C8B-B14F-4D97-AF65-F5344CB8AC3E}">
        <p14:creationId xmlns:p14="http://schemas.microsoft.com/office/powerpoint/2010/main" val="99829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smtClean="0">
                <a:solidFill>
                  <a:prstClr val="black"/>
                </a:solidFill>
              </a:rPr>
              <a:t>AutoEEG</a:t>
            </a:r>
            <a:r>
              <a:rPr lang="en-US" dirty="0" smtClean="0">
                <a:solidFill>
                  <a:prstClr val="black"/>
                </a:solidFill>
              </a:rPr>
              <a:t>: Automatic Interpretation of EEGs</a:t>
            </a:r>
            <a:endParaRPr lang="en-US"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78" y="2751780"/>
            <a:ext cx="8575288" cy="3051742"/>
          </a:xfrm>
          <a:prstGeom prst="rect">
            <a:avLst/>
          </a:prstGeom>
        </p:spPr>
      </p:pic>
      <p:sp>
        <p:nvSpPr>
          <p:cNvPr id="3" name="Rectangle 2"/>
          <p:cNvSpPr/>
          <p:nvPr/>
        </p:nvSpPr>
        <p:spPr>
          <a:xfrm>
            <a:off x="211873" y="788882"/>
            <a:ext cx="8664498" cy="1631216"/>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AutoEEG </a:t>
            </a:r>
            <a:r>
              <a:rPr lang="en-US" b="1" dirty="0">
                <a:solidFill>
                  <a:srgbClr val="000000"/>
                </a:solidFill>
                <a:latin typeface="Arial" charset="0"/>
                <a:ea typeface="ＭＳ Ｐゴシック" charset="0"/>
                <a:cs typeface="Arial" charset="0"/>
              </a:rPr>
              <a:t>is a hybrid system </a:t>
            </a:r>
            <a:r>
              <a:rPr lang="en-US" b="1" dirty="0" smtClean="0">
                <a:solidFill>
                  <a:srgbClr val="000000"/>
                </a:solidFill>
                <a:latin typeface="Arial" charset="0"/>
                <a:ea typeface="ＭＳ Ｐゴシック" charset="0"/>
                <a:cs typeface="Arial" charset="0"/>
              </a:rPr>
              <a:t>that uses three levels of processing to achieve high performance event detection on clinical data:</a:t>
            </a:r>
          </a:p>
          <a:p>
            <a:pPr marL="800100" lvl="1" indent="-342900">
              <a:buFont typeface="Wingdings" panose="05000000000000000000" pitchFamily="2" charset="2"/>
              <a:buChar char="Ø"/>
            </a:pPr>
            <a:r>
              <a:rPr lang="en-US" b="1" dirty="0">
                <a:solidFill>
                  <a:srgbClr val="000000"/>
                </a:solidFill>
                <a:latin typeface="Arial" charset="0"/>
                <a:ea typeface="ＭＳ Ｐゴシック" charset="0"/>
                <a:cs typeface="Arial" charset="0"/>
              </a:rPr>
              <a:t>P1: </a:t>
            </a:r>
            <a:r>
              <a:rPr lang="en-US" b="1" dirty="0" smtClean="0">
                <a:solidFill>
                  <a:srgbClr val="000000"/>
                </a:solidFill>
                <a:latin typeface="Arial" charset="0"/>
                <a:ea typeface="ＭＳ Ｐゴシック" charset="0"/>
                <a:cs typeface="Arial" charset="0"/>
              </a:rPr>
              <a:t>hidden </a:t>
            </a:r>
            <a:r>
              <a:rPr lang="en-US" b="1" dirty="0">
                <a:solidFill>
                  <a:srgbClr val="000000"/>
                </a:solidFill>
                <a:latin typeface="Arial" charset="0"/>
                <a:ea typeface="ＭＳ Ｐゴシック" charset="0"/>
                <a:cs typeface="Arial" charset="0"/>
              </a:rPr>
              <a:t>Markov models </a:t>
            </a:r>
            <a:endParaRPr lang="en-US" b="1" dirty="0" smtClean="0">
              <a:solidFill>
                <a:srgbClr val="000000"/>
              </a:solidFill>
              <a:latin typeface="Arial" charset="0"/>
              <a:ea typeface="ＭＳ Ｐゴシック" charset="0"/>
              <a:cs typeface="Arial" charset="0"/>
            </a:endParaRPr>
          </a:p>
          <a:p>
            <a:pPr marL="800100" lvl="1" indent="-34290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P2: Deep Learning</a:t>
            </a:r>
          </a:p>
          <a:p>
            <a:pPr marL="800100" lvl="1" indent="-34290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P3: Language Model</a:t>
            </a:r>
            <a:endParaRPr lang="en-US" b="1"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2025834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1605" y="645837"/>
            <a:ext cx="8357616" cy="6417141"/>
          </a:xfrm>
          <a:prstGeom prst="rect">
            <a:avLst/>
          </a:prstGeom>
        </p:spPr>
        <p:txBody>
          <a:bodyPr wrap="square">
            <a:spAutoFit/>
          </a:bodyPr>
          <a:lstStyle/>
          <a:p>
            <a:pPr marL="285750" indent="-285750">
              <a:spcAft>
                <a:spcPts val="17400"/>
              </a:spcAft>
              <a:buFont typeface="Arial" panose="020B0604020202020204" pitchFamily="34" charset="0"/>
              <a:buChar char="•"/>
            </a:pPr>
            <a:r>
              <a:rPr lang="en-US" b="1" dirty="0">
                <a:solidFill>
                  <a:srgbClr val="000000"/>
                </a:solidFill>
                <a:latin typeface="Arial" charset="0"/>
                <a:ea typeface="ＭＳ Ｐゴシック" charset="0"/>
                <a:cs typeface="Arial" charset="0"/>
              </a:rPr>
              <a:t>Six events of interest based on multiple iterations with board certified neurologists:</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Clinical data contains many </a:t>
            </a:r>
            <a:r>
              <a:rPr lang="en-US" b="1" dirty="0">
                <a:solidFill>
                  <a:srgbClr val="000000"/>
                </a:solidFill>
                <a:latin typeface="Arial" charset="0"/>
                <a:ea typeface="ＭＳ Ｐゴシック" charset="0"/>
                <a:cs typeface="Arial" charset="0"/>
              </a:rPr>
              <a:t>artifacts that can easily be interpreted as </a:t>
            </a:r>
            <a:r>
              <a:rPr lang="en-US" b="1" dirty="0" smtClean="0">
                <a:solidFill>
                  <a:srgbClr val="000000"/>
                </a:solidFill>
                <a:latin typeface="Arial" charset="0"/>
                <a:ea typeface="ＭＳ Ｐゴシック" charset="0"/>
                <a:cs typeface="Arial" charset="0"/>
              </a:rPr>
              <a:t>spikes, such as patient movement.</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Manual </a:t>
            </a:r>
            <a:r>
              <a:rPr lang="en-US" b="1" dirty="0">
                <a:solidFill>
                  <a:srgbClr val="000000"/>
                </a:solidFill>
                <a:latin typeface="Arial" charset="0"/>
                <a:ea typeface="ＭＳ Ｐゴシック" charset="0"/>
                <a:cs typeface="Arial" charset="0"/>
              </a:rPr>
              <a:t>review of </a:t>
            </a:r>
            <a:r>
              <a:rPr lang="en-US" b="1" dirty="0" smtClean="0">
                <a:solidFill>
                  <a:srgbClr val="000000"/>
                </a:solidFill>
                <a:latin typeface="Arial" charset="0"/>
                <a:ea typeface="ＭＳ Ｐゴシック" charset="0"/>
                <a:cs typeface="Arial" charset="0"/>
              </a:rPr>
              <a:t>the data is a time-consuming process, especially for long-term EEG recordings.</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In ICU applications, real-time response is critical.</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Performance </a:t>
            </a:r>
            <a:r>
              <a:rPr lang="en-US" b="1" dirty="0">
                <a:solidFill>
                  <a:srgbClr val="000000"/>
                </a:solidFill>
                <a:latin typeface="Arial" charset="0"/>
                <a:ea typeface="ＭＳ Ｐゴシック" charset="0"/>
                <a:cs typeface="Arial" charset="0"/>
              </a:rPr>
              <a:t>requirements for this application </a:t>
            </a:r>
            <a:r>
              <a:rPr lang="en-US" b="1" dirty="0" smtClean="0">
                <a:solidFill>
                  <a:srgbClr val="000000"/>
                </a:solidFill>
                <a:latin typeface="Arial" charset="0"/>
                <a:ea typeface="ＭＳ Ｐゴシック" charset="0"/>
                <a:cs typeface="Arial" charset="0"/>
              </a:rPr>
              <a:t>is a detection rate above </a:t>
            </a:r>
            <a:r>
              <a:rPr lang="en-US" b="1" dirty="0">
                <a:solidFill>
                  <a:srgbClr val="000000"/>
                </a:solidFill>
                <a:latin typeface="Arial" charset="0"/>
                <a:ea typeface="ＭＳ Ｐゴシック" charset="0"/>
                <a:cs typeface="Arial" charset="0"/>
              </a:rPr>
              <a:t>95% with a false alarm rate below 5</a:t>
            </a:r>
            <a:r>
              <a:rPr lang="en-US" b="1" dirty="0" smtClean="0">
                <a:solidFill>
                  <a:srgbClr val="000000"/>
                </a:solidFill>
                <a:latin typeface="Arial" charset="0"/>
                <a:ea typeface="ＭＳ Ｐゴシック" charset="0"/>
                <a:cs typeface="Arial" charset="0"/>
              </a:rPr>
              <a:t>%.</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For ICU applications, the false alarm rate must be extremely low</a:t>
            </a:r>
            <a:br>
              <a:rPr lang="en-US" b="1" dirty="0" smtClean="0">
                <a:solidFill>
                  <a:srgbClr val="000000"/>
                </a:solidFill>
                <a:latin typeface="Arial" charset="0"/>
                <a:ea typeface="ＭＳ Ｐゴシック" charset="0"/>
                <a:cs typeface="Arial" charset="0"/>
              </a:rPr>
            </a:br>
            <a:r>
              <a:rPr lang="en-US" b="1" dirty="0" smtClean="0">
                <a:solidFill>
                  <a:srgbClr val="000000"/>
                </a:solidFill>
                <a:latin typeface="Arial" charset="0"/>
                <a:ea typeface="ＭＳ Ｐゴシック" charset="0"/>
                <a:cs typeface="Arial" charset="0"/>
              </a:rPr>
              <a:t>(e.g., 1/8 FA/hr.)</a:t>
            </a:r>
            <a:r>
              <a:rPr lang="en-US" b="1" dirty="0">
                <a:solidFill>
                  <a:srgbClr val="000000"/>
                </a:solidFill>
                <a:latin typeface="Arial" charset="0"/>
                <a:ea typeface="ＭＳ Ｐゴシック" charset="0"/>
                <a:cs typeface="Arial" charset="0"/>
              </a:rPr>
              <a:t>.</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smtClean="0">
                <a:solidFill>
                  <a:prstClr val="black"/>
                </a:solidFill>
              </a:rPr>
              <a:t>AutoEEG</a:t>
            </a:r>
            <a:r>
              <a:rPr lang="en-US" dirty="0" smtClean="0">
                <a:solidFill>
                  <a:prstClr val="black"/>
                </a:solidFill>
              </a:rPr>
              <a:t>: Clinically-Relevant Signal Events</a:t>
            </a:r>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97" y="1363897"/>
            <a:ext cx="7571232" cy="1854179"/>
          </a:xfrm>
          <a:prstGeom prst="rect">
            <a:avLst/>
          </a:prstGeom>
        </p:spPr>
      </p:pic>
    </p:spTree>
    <p:extLst>
      <p:ext uri="{BB962C8B-B14F-4D97-AF65-F5344CB8AC3E}">
        <p14:creationId xmlns:p14="http://schemas.microsoft.com/office/powerpoint/2010/main" val="137557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0632" y="649238"/>
            <a:ext cx="8646693" cy="5975995"/>
          </a:xfrm>
          <a:prstGeom prst="rect">
            <a:avLst/>
          </a:prstGeom>
        </p:spPr>
        <p:txBody>
          <a:bodyPr wrap="square">
            <a:spAutoFit/>
          </a:bodyPr>
          <a:lstStyle/>
          <a:p>
            <a:pPr marL="174625" indent="-174625">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Goal: Calibrate traditional approaches to feature extraction based on cepstral coefficients, energy and derivatives.</a:t>
            </a:r>
            <a:endParaRPr lang="en-US" b="1" dirty="0">
              <a:solidFill>
                <a:srgbClr val="000000"/>
              </a:solidFill>
              <a:latin typeface="Arial" charset="0"/>
              <a:ea typeface="ＭＳ Ｐゴシック" charset="0"/>
              <a:cs typeface="Arial" charset="0"/>
            </a:endParaRPr>
          </a:p>
          <a:p>
            <a:pPr marL="174625" indent="-174625">
              <a:spcAft>
                <a:spcPts val="250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Mel </a:t>
            </a:r>
            <a:r>
              <a:rPr lang="en-US" b="1" dirty="0">
                <a:solidFill>
                  <a:srgbClr val="000000"/>
                </a:solidFill>
                <a:latin typeface="Arial" charset="0"/>
                <a:ea typeface="ＭＳ Ｐゴシック" charset="0"/>
                <a:cs typeface="Arial" charset="0"/>
              </a:rPr>
              <a:t>Frequency Cepstral </a:t>
            </a:r>
            <a:r>
              <a:rPr lang="en-US" b="1" dirty="0" smtClean="0">
                <a:solidFill>
                  <a:srgbClr val="000000"/>
                </a:solidFill>
                <a:latin typeface="Arial" charset="0"/>
                <a:ea typeface="ＭＳ Ｐゴシック" charset="0"/>
                <a:cs typeface="Arial" charset="0"/>
              </a:rPr>
              <a:t>Coefficients </a:t>
            </a:r>
            <a:r>
              <a:rPr lang="en-US" b="1" dirty="0">
                <a:solidFill>
                  <a:srgbClr val="000000"/>
                </a:solidFill>
                <a:latin typeface="Arial" charset="0"/>
                <a:ea typeface="ＭＳ Ｐゴシック" charset="0"/>
                <a:cs typeface="Arial" charset="0"/>
              </a:rPr>
              <a:t>(</a:t>
            </a:r>
            <a:r>
              <a:rPr lang="en-US" b="1" dirty="0" smtClean="0">
                <a:solidFill>
                  <a:srgbClr val="000000"/>
                </a:solidFill>
                <a:latin typeface="Arial" charset="0"/>
                <a:ea typeface="ＭＳ Ｐゴシック" charset="0"/>
                <a:cs typeface="Arial" charset="0"/>
              </a:rPr>
              <a:t>MFCCs):</a:t>
            </a:r>
            <a:endParaRPr lang="en-US" b="1" dirty="0">
              <a:solidFill>
                <a:srgbClr val="000000"/>
              </a:solidFill>
              <a:latin typeface="Arial" charset="0"/>
              <a:ea typeface="ＭＳ Ｐゴシック" charset="0"/>
              <a:cs typeface="Arial" charset="0"/>
            </a:endParaRPr>
          </a:p>
          <a:p>
            <a:pPr marL="742950" lvl="1" indent="-285750">
              <a:spcAft>
                <a:spcPts val="12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A linear </a:t>
            </a:r>
            <a:r>
              <a:rPr lang="en-US" b="1" dirty="0">
                <a:solidFill>
                  <a:srgbClr val="000000"/>
                </a:solidFill>
                <a:latin typeface="Arial" charset="0"/>
                <a:ea typeface="ＭＳ Ｐゴシック" charset="0"/>
                <a:cs typeface="Arial" charset="0"/>
              </a:rPr>
              <a:t>frequency scale </a:t>
            </a:r>
            <a:r>
              <a:rPr lang="en-US" b="1" dirty="0" smtClean="0">
                <a:solidFill>
                  <a:srgbClr val="000000"/>
                </a:solidFill>
                <a:latin typeface="Arial" charset="0"/>
                <a:ea typeface="ＭＳ Ｐゴシック" charset="0"/>
                <a:cs typeface="Arial" charset="0"/>
              </a:rPr>
              <a:t>is used for </a:t>
            </a:r>
            <a:r>
              <a:rPr lang="en-US" b="1" dirty="0">
                <a:solidFill>
                  <a:srgbClr val="000000"/>
                </a:solidFill>
                <a:latin typeface="Arial" charset="0"/>
                <a:ea typeface="ＭＳ Ｐゴシック" charset="0"/>
                <a:cs typeface="Arial" charset="0"/>
              </a:rPr>
              <a:t>EEGs</a:t>
            </a:r>
            <a:r>
              <a:rPr lang="en-US" b="1" dirty="0" smtClean="0">
                <a:solidFill>
                  <a:srgbClr val="000000"/>
                </a:solidFill>
                <a:latin typeface="Arial" charset="0"/>
                <a:ea typeface="ＭＳ Ｐゴシック" charset="0"/>
                <a:cs typeface="Arial" charset="0"/>
              </a:rPr>
              <a:t>.</a:t>
            </a:r>
          </a:p>
          <a:p>
            <a:pPr marL="742950" lvl="1" indent="-285750">
              <a:spcAft>
                <a:spcPts val="12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We have shown wavelets </a:t>
            </a:r>
            <a:r>
              <a:rPr lang="en-US" b="1" dirty="0">
                <a:solidFill>
                  <a:srgbClr val="000000"/>
                </a:solidFill>
                <a:latin typeface="Arial" charset="0"/>
                <a:ea typeface="ＭＳ Ｐゴシック" charset="0"/>
                <a:cs typeface="Arial" charset="0"/>
              </a:rPr>
              <a:t>have very little advantage over MFCCs on the TUH </a:t>
            </a:r>
            <a:r>
              <a:rPr lang="en-US" b="1" dirty="0" smtClean="0">
                <a:solidFill>
                  <a:srgbClr val="000000"/>
                </a:solidFill>
                <a:latin typeface="Arial" charset="0"/>
                <a:ea typeface="ＭＳ Ｐゴシック" charset="0"/>
                <a:cs typeface="Arial" charset="0"/>
              </a:rPr>
              <a:t>EEG</a:t>
            </a:r>
            <a:r>
              <a:rPr lang="en-US" b="1" dirty="0">
                <a:solidFill>
                  <a:srgbClr val="000000"/>
                </a:solidFill>
                <a:latin typeface="Arial" charset="0"/>
                <a:ea typeface="ＭＳ Ｐゴシック" charset="0"/>
                <a:cs typeface="Arial" charset="0"/>
              </a:rPr>
              <a:t> </a:t>
            </a:r>
            <a:r>
              <a:rPr lang="en-US" b="1" dirty="0" smtClean="0">
                <a:solidFill>
                  <a:srgbClr val="000000"/>
                </a:solidFill>
                <a:latin typeface="Arial" charset="0"/>
                <a:ea typeface="ＭＳ Ｐゴシック" charset="0"/>
                <a:cs typeface="Arial" charset="0"/>
              </a:rPr>
              <a:t>(which contradicts the literature).</a:t>
            </a:r>
          </a:p>
          <a:p>
            <a:pPr marL="238125" lvl="1" indent="-222250">
              <a:spcAft>
                <a:spcPts val="1200"/>
              </a:spcAft>
              <a:buFont typeface="Arial" charset="0"/>
              <a:buChar char="•"/>
            </a:pPr>
            <a:r>
              <a:rPr lang="en-US" b="1" dirty="0" smtClean="0">
                <a:solidFill>
                  <a:srgbClr val="000000"/>
                </a:solidFill>
                <a:latin typeface="Arial" charset="0"/>
                <a:ea typeface="ＭＳ Ｐゴシック" charset="0"/>
                <a:cs typeface="Arial" charset="0"/>
              </a:rPr>
              <a:t>Introduced a new differential energy term that accentuates the differences between quasi-periodic signals and spikes.</a:t>
            </a:r>
            <a:endParaRPr lang="en-US" b="1" dirty="0">
              <a:solidFill>
                <a:srgbClr val="000000"/>
              </a:solidFill>
              <a:latin typeface="Arial" charset="0"/>
              <a:ea typeface="ＭＳ Ｐゴシック" charset="0"/>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smtClean="0">
                <a:solidFill>
                  <a:prstClr val="black"/>
                </a:solidFill>
              </a:rPr>
              <a:t>AutoEEG</a:t>
            </a:r>
            <a:r>
              <a:rPr lang="en-US" dirty="0" smtClean="0">
                <a:solidFill>
                  <a:prstClr val="black"/>
                </a:solidFill>
              </a:rPr>
              <a:t>: Feature Extraction</a:t>
            </a:r>
            <a:endParaRPr lang="en-US" dirty="0">
              <a:solidFill>
                <a:prstClr val="black"/>
              </a:solidFill>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350" y="1967386"/>
            <a:ext cx="5553255" cy="2697887"/>
          </a:xfrm>
          <a:prstGeom prst="rect">
            <a:avLst/>
          </a:prstGeom>
        </p:spPr>
      </p:pic>
    </p:spTree>
    <p:extLst>
      <p:ext uri="{BB962C8B-B14F-4D97-AF65-F5344CB8AC3E}">
        <p14:creationId xmlns:p14="http://schemas.microsoft.com/office/powerpoint/2010/main" val="711312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a:solidFill>
                  <a:prstClr val="black"/>
                </a:solidFill>
              </a:rPr>
              <a:t>AutoEEG</a:t>
            </a:r>
            <a:r>
              <a:rPr lang="en-US" dirty="0">
                <a:solidFill>
                  <a:prstClr val="black"/>
                </a:solidFill>
              </a:rPr>
              <a:t>: Feature Extraction</a:t>
            </a:r>
          </a:p>
        </p:txBody>
      </p:sp>
      <p:sp>
        <p:nvSpPr>
          <p:cNvPr id="6" name="Rectangle 5"/>
          <p:cNvSpPr/>
          <p:nvPr/>
        </p:nvSpPr>
        <p:spPr>
          <a:xfrm>
            <a:off x="217038" y="1042871"/>
            <a:ext cx="8664498" cy="646331"/>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 Time Domain energy</a:t>
            </a: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55" y="1663425"/>
            <a:ext cx="3153215" cy="695422"/>
          </a:xfrm>
          <a:prstGeom prst="rect">
            <a:avLst/>
          </a:prstGeom>
        </p:spPr>
      </p:pic>
      <p:sp>
        <p:nvSpPr>
          <p:cNvPr id="13" name="Rectangle 12"/>
          <p:cNvSpPr/>
          <p:nvPr/>
        </p:nvSpPr>
        <p:spPr>
          <a:xfrm>
            <a:off x="218625" y="2446794"/>
            <a:ext cx="8664498" cy="923330"/>
          </a:xfrm>
          <a:prstGeom prst="rect">
            <a:avLst/>
          </a:prstGeom>
        </p:spPr>
        <p:txBody>
          <a:bodyPr wrap="square">
            <a:spAutoFit/>
          </a:bodyPr>
          <a:lstStyle/>
          <a:p>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 Frequency Domain energy</a:t>
            </a: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91" y="3458072"/>
            <a:ext cx="3086531" cy="590632"/>
          </a:xfrm>
          <a:prstGeom prst="rect">
            <a:avLst/>
          </a:prstGeom>
        </p:spPr>
      </p:pic>
      <p:sp>
        <p:nvSpPr>
          <p:cNvPr id="2" name="Rectangle 1"/>
          <p:cNvSpPr/>
          <p:nvPr/>
        </p:nvSpPr>
        <p:spPr>
          <a:xfrm>
            <a:off x="4570413" y="1548239"/>
            <a:ext cx="4572000" cy="923330"/>
          </a:xfrm>
          <a:prstGeom prst="rect">
            <a:avLst/>
          </a:prstGeom>
        </p:spPr>
        <p:txBody>
          <a:bodyPr>
            <a:spAutoFit/>
          </a:bodyPr>
          <a:lstStyle/>
          <a:p>
            <a:r>
              <a:rPr lang="en-US" dirty="0">
                <a:latin typeface="Times New Roman" panose="02020603050405020304" pitchFamily="18" charset="0"/>
                <a:ea typeface="SimSun" panose="02010600030101010101" pitchFamily="2" charset="-122"/>
              </a:rPr>
              <a:t>an overlapping analysis window (a 50% overlap was used here) to ensure a smooth trajectory</a:t>
            </a:r>
            <a:endParaRPr lang="en-US" dirty="0"/>
          </a:p>
        </p:txBody>
      </p:sp>
      <p:sp>
        <p:nvSpPr>
          <p:cNvPr id="4" name="Rectangle 3"/>
          <p:cNvSpPr/>
          <p:nvPr/>
        </p:nvSpPr>
        <p:spPr>
          <a:xfrm>
            <a:off x="4570413" y="3291723"/>
            <a:ext cx="4572000" cy="923330"/>
          </a:xfrm>
          <a:prstGeom prst="rect">
            <a:avLst/>
          </a:prstGeom>
        </p:spPr>
        <p:txBody>
          <a:bodyPr>
            <a:spAutoFit/>
          </a:bodyPr>
          <a:lstStyle/>
          <a:p>
            <a:r>
              <a:rPr lang="en-US" dirty="0">
                <a:latin typeface="Times New Roman" panose="02020603050405020304" pitchFamily="18" charset="0"/>
                <a:ea typeface="SimSun" panose="02010600030101010101" pitchFamily="2" charset="-122"/>
              </a:rPr>
              <a:t>provides a smoother, more stable estimate of the energy that leverages the cepstral representation of the signal.</a:t>
            </a:r>
            <a:endParaRPr lang="en-US" dirty="0"/>
          </a:p>
        </p:txBody>
      </p:sp>
      <p:sp>
        <p:nvSpPr>
          <p:cNvPr id="10" name="Rectangle 9"/>
          <p:cNvSpPr/>
          <p:nvPr/>
        </p:nvSpPr>
        <p:spPr>
          <a:xfrm>
            <a:off x="280857" y="4303001"/>
            <a:ext cx="3089307" cy="369332"/>
          </a:xfrm>
          <a:prstGeom prst="rect">
            <a:avLst/>
          </a:prstGeom>
        </p:spPr>
        <p:txBody>
          <a:bodyPr wrap="non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Derivatives of features: </a:t>
            </a:r>
            <a:endParaRPr lang="en-US" b="1" dirty="0">
              <a:solidFill>
                <a:srgbClr val="000000"/>
              </a:solidFill>
              <a:latin typeface="Arial" charset="0"/>
              <a:ea typeface="ＭＳ Ｐゴシック" charset="0"/>
              <a:cs typeface="Arial" charset="0"/>
            </a:endParaRPr>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317" y="5108218"/>
            <a:ext cx="2695951" cy="724001"/>
          </a:xfrm>
          <a:prstGeom prst="rect">
            <a:avLst/>
          </a:prstGeom>
        </p:spPr>
      </p:pic>
      <p:sp>
        <p:nvSpPr>
          <p:cNvPr id="16" name="Rectangle 15"/>
          <p:cNvSpPr/>
          <p:nvPr/>
        </p:nvSpPr>
        <p:spPr>
          <a:xfrm>
            <a:off x="4669536" y="4861449"/>
            <a:ext cx="4348885"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A typical value for </a:t>
            </a:r>
            <a:r>
              <a:rPr lang="en-US" i="1" dirty="0">
                <a:latin typeface="Times New Roman" panose="02020603050405020304" pitchFamily="18" charset="0"/>
                <a:ea typeface="SimSun" panose="02010600030101010101" pitchFamily="2" charset="-122"/>
              </a:rPr>
              <a:t>N</a:t>
            </a:r>
            <a:r>
              <a:rPr lang="en-US" dirty="0">
                <a:latin typeface="Times New Roman" panose="02020603050405020304" pitchFamily="18" charset="0"/>
                <a:ea typeface="SimSun" panose="02010600030101010101" pitchFamily="2" charset="-122"/>
              </a:rPr>
              <a:t> is </a:t>
            </a:r>
            <a:r>
              <a:rPr lang="en-US" i="1" dirty="0">
                <a:latin typeface="Times New Roman" panose="02020603050405020304" pitchFamily="18" charset="0"/>
                <a:ea typeface="SimSun" panose="02010600030101010101" pitchFamily="2" charset="-122"/>
              </a:rPr>
              <a:t>9</a:t>
            </a:r>
            <a:r>
              <a:rPr lang="en-US" dirty="0">
                <a:latin typeface="Times New Roman" panose="02020603050405020304" pitchFamily="18" charset="0"/>
                <a:ea typeface="SimSun" panose="02010600030101010101" pitchFamily="2" charset="-122"/>
              </a:rPr>
              <a:t> (corresponding to </a:t>
            </a:r>
            <a:r>
              <a:rPr lang="en-US" i="1" dirty="0">
                <a:latin typeface="Times New Roman" panose="02020603050405020304" pitchFamily="18" charset="0"/>
                <a:ea typeface="SimSun" panose="02010600030101010101" pitchFamily="2" charset="-122"/>
              </a:rPr>
              <a:t>0.9</a:t>
            </a:r>
            <a:r>
              <a:rPr lang="en-US" dirty="0">
                <a:latin typeface="Times New Roman" panose="02020603050405020304" pitchFamily="18" charset="0"/>
                <a:ea typeface="SimSun" panose="02010600030101010101" pitchFamily="2" charset="-122"/>
              </a:rPr>
              <a:t> secs) for the first derivative in EEG processing, and </a:t>
            </a:r>
            <a:r>
              <a:rPr lang="en-US" i="1" dirty="0">
                <a:latin typeface="Times New Roman" panose="02020603050405020304" pitchFamily="18" charset="0"/>
                <a:ea typeface="SimSun" panose="02010600030101010101" pitchFamily="2" charset="-122"/>
              </a:rPr>
              <a:t>3</a:t>
            </a:r>
            <a:r>
              <a:rPr lang="en-US" dirty="0">
                <a:latin typeface="Times New Roman" panose="02020603050405020304" pitchFamily="18" charset="0"/>
                <a:ea typeface="SimSun" panose="02010600030101010101" pitchFamily="2" charset="-122"/>
              </a:rPr>
              <a:t> for the second derivative. </a:t>
            </a:r>
            <a:endParaRPr lang="en-US" dirty="0"/>
          </a:p>
        </p:txBody>
      </p:sp>
    </p:spTree>
    <p:extLst>
      <p:ext uri="{BB962C8B-B14F-4D97-AF65-F5344CB8AC3E}">
        <p14:creationId xmlns:p14="http://schemas.microsoft.com/office/powerpoint/2010/main" val="841354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a:solidFill>
                  <a:prstClr val="black"/>
                </a:solidFill>
              </a:rPr>
              <a:t>AutoEEG</a:t>
            </a:r>
            <a:r>
              <a:rPr lang="en-US" dirty="0">
                <a:solidFill>
                  <a:prstClr val="black"/>
                </a:solidFill>
              </a:rPr>
              <a:t>: Feature Extraction</a:t>
            </a:r>
          </a:p>
        </p:txBody>
      </p:sp>
      <p:sp>
        <p:nvSpPr>
          <p:cNvPr id="3" name="Rectangle 2"/>
          <p:cNvSpPr/>
          <p:nvPr/>
        </p:nvSpPr>
        <p:spPr>
          <a:xfrm>
            <a:off x="211873" y="722390"/>
            <a:ext cx="8664498" cy="1200329"/>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Differential energy:</a:t>
            </a:r>
          </a:p>
          <a:p>
            <a:pPr marL="285750" indent="-285750">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742950" lvl="1"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To improve </a:t>
            </a:r>
            <a:r>
              <a:rPr lang="en-US" b="1" dirty="0">
                <a:solidFill>
                  <a:srgbClr val="000000"/>
                </a:solidFill>
                <a:latin typeface="Arial" charset="0"/>
                <a:ea typeface="ＭＳ Ｐゴシック" charset="0"/>
                <a:cs typeface="Arial" charset="0"/>
              </a:rPr>
              <a:t>differentiation between transient pulse-like events (e.g., SPSW events) and stationary background </a:t>
            </a:r>
            <a:r>
              <a:rPr lang="en-US" b="1" dirty="0" smtClean="0">
                <a:solidFill>
                  <a:srgbClr val="000000"/>
                </a:solidFill>
                <a:latin typeface="Arial" charset="0"/>
                <a:ea typeface="ＭＳ Ｐゴシック" charset="0"/>
                <a:cs typeface="Arial" charset="0"/>
              </a:rPr>
              <a:t>noise</a:t>
            </a:r>
            <a:endParaRPr lang="en-US" b="1" dirty="0">
              <a:solidFill>
                <a:srgbClr val="000000"/>
              </a:solidFill>
              <a:latin typeface="Arial" charset="0"/>
              <a:ea typeface="ＭＳ Ｐゴシック" charset="0"/>
              <a:cs typeface="Arial" charset="0"/>
            </a:endParaRPr>
          </a:p>
        </p:txBody>
      </p:sp>
      <p:sp>
        <p:nvSpPr>
          <p:cNvPr id="13" name="Rectangle 12"/>
          <p:cNvSpPr/>
          <p:nvPr/>
        </p:nvSpPr>
        <p:spPr>
          <a:xfrm>
            <a:off x="238164" y="3826412"/>
            <a:ext cx="8664498" cy="646331"/>
          </a:xfrm>
          <a:prstGeom prst="rect">
            <a:avLst/>
          </a:prstGeom>
        </p:spPr>
        <p:txBody>
          <a:bodyPr wrap="square">
            <a:spAutoFit/>
          </a:bodyPr>
          <a:lstStyle/>
          <a:p>
            <a:endParaRPr lang="en-US" b="1" dirty="0" smtClean="0">
              <a:solidFill>
                <a:srgbClr val="000000"/>
              </a:solidFill>
              <a:latin typeface="Arial" charset="0"/>
              <a:ea typeface="ＭＳ Ｐゴシック" charset="0"/>
              <a:cs typeface="Arial" charset="0"/>
            </a:endParaRP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317" y="2137892"/>
            <a:ext cx="4391638" cy="676369"/>
          </a:xfrm>
          <a:prstGeom prst="rect">
            <a:avLst/>
          </a:prstGeom>
        </p:spPr>
      </p:pic>
      <p:sp>
        <p:nvSpPr>
          <p:cNvPr id="17" name="Rectangle 16"/>
          <p:cNvSpPr/>
          <p:nvPr/>
        </p:nvSpPr>
        <p:spPr>
          <a:xfrm>
            <a:off x="5385955" y="2040603"/>
            <a:ext cx="3516707" cy="1200329"/>
          </a:xfrm>
          <a:prstGeom prst="rect">
            <a:avLst/>
          </a:prstGeom>
        </p:spPr>
        <p:txBody>
          <a:bodyPr wrap="square">
            <a:spAutoFit/>
          </a:bodyPr>
          <a:lstStyle/>
          <a:p>
            <a:r>
              <a:rPr lang="en-US" dirty="0" smtClean="0">
                <a:latin typeface="Times New Roman" panose="02020603050405020304" pitchFamily="18" charset="0"/>
                <a:ea typeface="SimSun" panose="02010600030101010101" pitchFamily="2" charset="-122"/>
              </a:rPr>
              <a:t>This </a:t>
            </a:r>
            <a:r>
              <a:rPr lang="en-US" dirty="0">
                <a:latin typeface="Times New Roman" panose="02020603050405020304" pitchFamily="18" charset="0"/>
                <a:ea typeface="SimSun" panose="02010600030101010101" pitchFamily="2" charset="-122"/>
              </a:rPr>
              <a:t>simple feature has proven to be surprisingly effective</a:t>
            </a:r>
            <a:r>
              <a:rPr lang="en-US" dirty="0" smtClean="0">
                <a:latin typeface="Times New Roman" panose="02020603050405020304" pitchFamily="18" charset="0"/>
                <a:ea typeface="SimSun" panose="02010600030101010101" pitchFamily="2" charset="-122"/>
              </a:rPr>
              <a:t>.</a:t>
            </a:r>
          </a:p>
          <a:p>
            <a:r>
              <a:rPr lang="en-US" dirty="0"/>
              <a:t>We typically use a </a:t>
            </a:r>
            <a:r>
              <a:rPr lang="en-US" i="1" dirty="0"/>
              <a:t>0.9</a:t>
            </a:r>
            <a:r>
              <a:rPr lang="en-US" dirty="0"/>
              <a:t> sec window for this calculation. </a:t>
            </a:r>
          </a:p>
        </p:txBody>
      </p:sp>
      <p:pic>
        <p:nvPicPr>
          <p:cNvPr id="21" name="Picture 20"/>
          <p:cNvPicPr/>
          <p:nvPr/>
        </p:nvPicPr>
        <p:blipFill>
          <a:blip r:embed="rId4">
            <a:extLst>
              <a:ext uri="{28A0092B-C50C-407E-A947-70E740481C1C}">
                <a14:useLocalDpi xmlns:a14="http://schemas.microsoft.com/office/drawing/2010/main" val="0"/>
              </a:ext>
            </a:extLst>
          </a:blip>
          <a:stretch>
            <a:fillRect/>
          </a:stretch>
        </p:blipFill>
        <p:spPr bwMode="auto">
          <a:xfrm>
            <a:off x="2122551" y="3456105"/>
            <a:ext cx="4400170" cy="2749037"/>
          </a:xfrm>
          <a:prstGeom prst="rect">
            <a:avLst/>
          </a:prstGeom>
          <a:noFill/>
          <a:ln>
            <a:noFill/>
          </a:ln>
        </p:spPr>
      </p:pic>
    </p:spTree>
    <p:extLst>
      <p:ext uri="{BB962C8B-B14F-4D97-AF65-F5344CB8AC3E}">
        <p14:creationId xmlns:p14="http://schemas.microsoft.com/office/powerpoint/2010/main" val="14056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Experiments: The Curse of Dimensionality</a:t>
            </a:r>
            <a:endParaRPr lang="en-US" dirty="0">
              <a:solidFill>
                <a:prstClr val="black"/>
              </a:solidFill>
            </a:endParaRPr>
          </a:p>
        </p:txBody>
      </p:sp>
      <p:sp>
        <p:nvSpPr>
          <p:cNvPr id="3" name="Rectangle 2"/>
          <p:cNvSpPr/>
          <p:nvPr/>
        </p:nvSpPr>
        <p:spPr>
          <a:xfrm>
            <a:off x="211873" y="722390"/>
            <a:ext cx="8664498" cy="1631216"/>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The use of differential features raises the dimension of a typical feature vector from 9 (e.g., 7 cepstral coefficients, frequency domain energy and differential energy) to 27. </a:t>
            </a: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The training set contains segments from 359 sessions while the evaluation set was drawn from 159 sessions</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40" y="2476716"/>
            <a:ext cx="7944146" cy="3792759"/>
          </a:xfrm>
          <a:prstGeom prst="rect">
            <a:avLst/>
          </a:prstGeom>
        </p:spPr>
      </p:pic>
    </p:spTree>
    <p:extLst>
      <p:ext uri="{BB962C8B-B14F-4D97-AF65-F5344CB8AC3E}">
        <p14:creationId xmlns:p14="http://schemas.microsoft.com/office/powerpoint/2010/main" val="262588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Experiments: Absolute </a:t>
            </a:r>
            <a:r>
              <a:rPr lang="en-US" dirty="0" smtClean="0">
                <a:solidFill>
                  <a:prstClr val="black"/>
                </a:solidFill>
              </a:rPr>
              <a:t>Features</a:t>
            </a:r>
            <a:endParaRPr lang="en-US" dirty="0">
              <a:solidFill>
                <a:prstClr val="black"/>
              </a:solidFill>
            </a:endParaRPr>
          </a:p>
        </p:txBody>
      </p:sp>
      <p:sp>
        <p:nvSpPr>
          <p:cNvPr id="3" name="Rectangle 2"/>
          <p:cNvSpPr/>
          <p:nvPr/>
        </p:nvSpPr>
        <p:spPr>
          <a:xfrm>
            <a:off x="211873" y="722390"/>
            <a:ext cx="8664498" cy="1785104"/>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6-way </a:t>
            </a:r>
            <a:r>
              <a:rPr lang="en-US" b="1" dirty="0">
                <a:solidFill>
                  <a:srgbClr val="000000"/>
                </a:solidFill>
                <a:latin typeface="Arial" charset="0"/>
                <a:ea typeface="ＭＳ Ｐゴシック" charset="0"/>
                <a:cs typeface="Arial" charset="0"/>
              </a:rPr>
              <a:t>classification: SPSW, GPED, </a:t>
            </a:r>
            <a:r>
              <a:rPr lang="en-US" b="1" dirty="0" smtClean="0">
                <a:solidFill>
                  <a:srgbClr val="000000"/>
                </a:solidFill>
                <a:latin typeface="Arial" charset="0"/>
                <a:ea typeface="ＭＳ Ｐゴシック" charset="0"/>
                <a:cs typeface="Arial" charset="0"/>
              </a:rPr>
              <a:t>PLED, EYEM, ARTF, BCKG</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4-way classification: collapse </a:t>
            </a:r>
            <a:r>
              <a:rPr lang="en-US" b="1" dirty="0">
                <a:solidFill>
                  <a:srgbClr val="000000"/>
                </a:solidFill>
                <a:latin typeface="Arial" charset="0"/>
                <a:ea typeface="ＭＳ Ｐゴシック" charset="0"/>
                <a:cs typeface="Arial" charset="0"/>
              </a:rPr>
              <a:t>the 3 background classes into </a:t>
            </a:r>
            <a:r>
              <a:rPr lang="en-US" b="1" dirty="0" smtClean="0">
                <a:solidFill>
                  <a:srgbClr val="000000"/>
                </a:solidFill>
                <a:latin typeface="Arial" charset="0"/>
                <a:ea typeface="ＭＳ Ｐゴシック" charset="0"/>
                <a:cs typeface="Arial" charset="0"/>
              </a:rPr>
              <a:t>one</a:t>
            </a:r>
            <a:br>
              <a:rPr lang="en-US" b="1" dirty="0" smtClean="0">
                <a:solidFill>
                  <a:srgbClr val="000000"/>
                </a:solidFill>
                <a:latin typeface="Arial" charset="0"/>
                <a:ea typeface="ＭＳ Ｐゴシック" charset="0"/>
                <a:cs typeface="Arial" charset="0"/>
              </a:rPr>
            </a:br>
            <a:r>
              <a:rPr lang="en-US" b="1" dirty="0" smtClean="0">
                <a:solidFill>
                  <a:srgbClr val="000000"/>
                </a:solidFill>
                <a:latin typeface="Arial" charset="0"/>
                <a:ea typeface="ＭＳ Ｐゴシック" charset="0"/>
                <a:cs typeface="Arial" charset="0"/>
              </a:rPr>
              <a:t>category, resulting in 4 classes – SPSW</a:t>
            </a:r>
            <a:r>
              <a:rPr lang="en-US" b="1" dirty="0">
                <a:solidFill>
                  <a:srgbClr val="000000"/>
                </a:solidFill>
                <a:latin typeface="Arial" charset="0"/>
                <a:ea typeface="ＭＳ Ｐゴシック" charset="0"/>
                <a:cs typeface="Arial" charset="0"/>
              </a:rPr>
              <a:t>, GPED, PLED and BACKG. </a:t>
            </a:r>
            <a:endParaRPr lang="en-US" b="1" dirty="0" smtClean="0">
              <a:solidFill>
                <a:srgbClr val="000000"/>
              </a:solidFill>
              <a:latin typeface="Arial" charset="0"/>
              <a:ea typeface="ＭＳ Ｐゴシック" charset="0"/>
              <a:cs typeface="Arial" charset="0"/>
            </a:endParaRP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2-way classification: collapse SPSW, GPED and PLED into </a:t>
            </a:r>
            <a:r>
              <a:rPr lang="en-US" b="1" dirty="0">
                <a:solidFill>
                  <a:srgbClr val="000000"/>
                </a:solidFill>
                <a:latin typeface="Arial" charset="0"/>
                <a:ea typeface="ＭＳ Ｐゴシック" charset="0"/>
                <a:cs typeface="Arial" charset="0"/>
              </a:rPr>
              <a:t>a target class (TARG) and </a:t>
            </a:r>
            <a:r>
              <a:rPr lang="en-US" b="1" dirty="0" smtClean="0">
                <a:solidFill>
                  <a:srgbClr val="000000"/>
                </a:solidFill>
                <a:latin typeface="Arial" charset="0"/>
                <a:ea typeface="ＭＳ Ｐゴシック" charset="0"/>
                <a:cs typeface="Arial" charset="0"/>
              </a:rPr>
              <a:t>(ARTF, EYEM and BCKG) into a </a:t>
            </a:r>
            <a:r>
              <a:rPr lang="en-US" b="1" dirty="0">
                <a:solidFill>
                  <a:srgbClr val="000000"/>
                </a:solidFill>
                <a:latin typeface="Arial" charset="0"/>
                <a:ea typeface="ＭＳ Ｐゴシック" charset="0"/>
                <a:cs typeface="Arial" charset="0"/>
              </a:rPr>
              <a:t>background class (BCKG</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27" y="2772684"/>
            <a:ext cx="7959789" cy="2802443"/>
          </a:xfrm>
          <a:prstGeom prst="rect">
            <a:avLst/>
          </a:prstGeom>
        </p:spPr>
      </p:pic>
    </p:spTree>
    <p:extLst>
      <p:ext uri="{BB962C8B-B14F-4D97-AF65-F5344CB8AC3E}">
        <p14:creationId xmlns:p14="http://schemas.microsoft.com/office/powerpoint/2010/main" val="3466087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9072</TotalTime>
  <Words>2133</Words>
  <Application>Microsoft Office PowerPoint</Application>
  <PresentationFormat>On-screen Show (4:3)</PresentationFormat>
  <Paragraphs>146</Paragraphs>
  <Slides>14</Slides>
  <Notes>14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14</vt:i4>
      </vt:variant>
    </vt:vector>
  </HeadingPairs>
  <TitlesOfParts>
    <vt:vector size="26" baseType="lpstr">
      <vt:lpstr>ＭＳ Ｐゴシック</vt:lpstr>
      <vt:lpstr>SimSun</vt:lpstr>
      <vt:lpstr>Arial</vt:lpstr>
      <vt:lpstr>Calibri</vt:lpstr>
      <vt:lpstr>Times New Roman</vt:lpstr>
      <vt:lpstr>Wingdings</vt:lpstr>
      <vt:lpstr>ISIP Content Slide</vt:lpstr>
      <vt:lpstr>ISIP Title Slide</vt:lpstr>
      <vt:lpstr>1_ISIP Content Slide</vt:lpstr>
      <vt:lpstr>Custom Design</vt:lpstr>
      <vt:lpstr>1_ISIP Title Slide</vt:lpstr>
      <vt:lpstr>2_ISIP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Meysam Golmohammadi</cp:lastModifiedBy>
  <cp:revision>500</cp:revision>
  <dcterms:created xsi:type="dcterms:W3CDTF">2012-05-05T20:20:58Z</dcterms:created>
  <dcterms:modified xsi:type="dcterms:W3CDTF">2015-12-11T05:03:45Z</dcterms:modified>
</cp:coreProperties>
</file>