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74" r:id="rId1"/>
    <p:sldMasterId id="2147483691" r:id="rId2"/>
  </p:sldMasterIdLst>
  <p:notesMasterIdLst>
    <p:notesMasterId r:id="rId19"/>
  </p:notesMasterIdLst>
  <p:handoutMasterIdLst>
    <p:handoutMasterId r:id="rId20"/>
  </p:handoutMasterIdLst>
  <p:sldIdLst>
    <p:sldId id="298" r:id="rId3"/>
    <p:sldId id="413" r:id="rId4"/>
    <p:sldId id="414" r:id="rId5"/>
    <p:sldId id="399" r:id="rId6"/>
    <p:sldId id="400" r:id="rId7"/>
    <p:sldId id="404" r:id="rId8"/>
    <p:sldId id="402" r:id="rId9"/>
    <p:sldId id="403" r:id="rId10"/>
    <p:sldId id="405" r:id="rId11"/>
    <p:sldId id="406" r:id="rId12"/>
    <p:sldId id="407" r:id="rId13"/>
    <p:sldId id="392" r:id="rId14"/>
    <p:sldId id="409" r:id="rId15"/>
    <p:sldId id="410" r:id="rId16"/>
    <p:sldId id="345" r:id="rId17"/>
    <p:sldId id="41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userDrawn="1">
          <p15:clr>
            <a:srgbClr val="A4A3A4"/>
          </p15:clr>
        </p15:guide>
        <p15:guide id="2" pos="2880" userDrawn="1">
          <p15:clr>
            <a:srgbClr val="A4A3A4"/>
          </p15:clr>
        </p15:guide>
        <p15:guide id="3" pos="5616" userDrawn="1">
          <p15:clr>
            <a:srgbClr val="A4A3A4"/>
          </p15:clr>
        </p15:guide>
        <p15:guide id="4" orient="horz" pos="2160" userDrawn="1">
          <p15:clr>
            <a:srgbClr val="A4A3A4"/>
          </p15:clr>
        </p15:guide>
        <p15:guide id="5" orient="horz" pos="384" userDrawn="1">
          <p15:clr>
            <a:srgbClr val="A4A3A4"/>
          </p15:clr>
        </p15:guide>
        <p15:guide id="6" orient="horz" pos="912" userDrawn="1">
          <p15:clr>
            <a:srgbClr val="A4A3A4"/>
          </p15:clr>
        </p15:guide>
        <p15:guide id="7" pos="144" userDrawn="1">
          <p15:clr>
            <a:srgbClr val="A4A3A4"/>
          </p15:clr>
        </p15:guide>
        <p15:guide id="8" pos="4245" userDrawn="1">
          <p15:clr>
            <a:srgbClr val="A4A3A4"/>
          </p15:clr>
        </p15:guide>
        <p15:guide id="9" pos="15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ph Picone" initials="JP" lastIdx="9" clrIdx="0">
    <p:extLst>
      <p:ext uri="{19B8F6BF-5375-455C-9EA6-DF929625EA0E}">
        <p15:presenceInfo xmlns:p15="http://schemas.microsoft.com/office/powerpoint/2012/main" userId="S::picone@temple.edu::5dfa8936-62e2-4ea1-b5e9-753690ee75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C8000E"/>
    <a:srgbClr val="FF9BA2"/>
    <a:srgbClr val="F0AE38"/>
    <a:srgbClr val="E8D0D0"/>
    <a:srgbClr val="F4E9E9"/>
    <a:srgbClr val="A4A3A4"/>
    <a:srgbClr val="004070"/>
    <a:srgbClr val="0083E6"/>
    <a:srgbClr val="8F600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51" autoAdjust="0"/>
    <p:restoredTop sz="78015" autoAdjust="0"/>
  </p:normalViewPr>
  <p:slideViewPr>
    <p:cSldViewPr snapToObjects="1" showGuides="1">
      <p:cViewPr varScale="1">
        <p:scale>
          <a:sx n="94" d="100"/>
          <a:sy n="94" d="100"/>
        </p:scale>
        <p:origin x="390" y="90"/>
      </p:cViewPr>
      <p:guideLst>
        <p:guide orient="horz" pos="4080"/>
        <p:guide pos="2880"/>
        <p:guide pos="5616"/>
        <p:guide orient="horz" pos="2160"/>
        <p:guide orient="horz" pos="384"/>
        <p:guide orient="horz" pos="912"/>
        <p:guide pos="144"/>
        <p:guide pos="4245"/>
        <p:guide pos="15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A4F835-CC53-41F7-8EEB-A4D3B92CBD88}" type="doc">
      <dgm:prSet loTypeId="urn:microsoft.com/office/officeart/2005/8/layout/process1" loCatId="process" qsTypeId="urn:microsoft.com/office/officeart/2005/8/quickstyle/simple3" qsCatId="simple" csTypeId="urn:microsoft.com/office/officeart/2005/8/colors/colorful1" csCatId="colorful" phldr="1"/>
      <dgm:spPr/>
    </dgm:pt>
    <dgm:pt modelId="{BD421432-FE2F-41EA-B8BD-745BFF25DBEA}">
      <dgm:prSet phldrT="[Text]" custT="1"/>
      <dgm:spPr/>
      <dgm:t>
        <a:bodyPr/>
        <a:lstStyle/>
        <a:p>
          <a:r>
            <a:rPr lang="en-US" sz="1600" b="1" dirty="0">
              <a:latin typeface="Arial" panose="020B0604020202020204" pitchFamily="34" charset="0"/>
              <a:cs typeface="Arial" panose="020B0604020202020204" pitchFamily="34" charset="0"/>
            </a:rPr>
            <a:t>Human Vision</a:t>
          </a:r>
        </a:p>
      </dgm:t>
    </dgm:pt>
    <dgm:pt modelId="{32310ABB-8D7C-497F-B261-DF3E101C55FE}" type="parTrans" cxnId="{193A6B13-AD7C-40B6-BF53-AB045798AD74}">
      <dgm:prSet/>
      <dgm:spPr/>
      <dgm:t>
        <a:bodyPr/>
        <a:lstStyle/>
        <a:p>
          <a:endParaRPr lang="en-US" sz="1050" b="1">
            <a:latin typeface="Arial" panose="020B0604020202020204" pitchFamily="34" charset="0"/>
            <a:cs typeface="Arial" panose="020B0604020202020204" pitchFamily="34" charset="0"/>
          </a:endParaRPr>
        </a:p>
      </dgm:t>
    </dgm:pt>
    <dgm:pt modelId="{D72F34E2-3446-4223-8127-8C9E2AD5E655}" type="sibTrans" cxnId="{193A6B13-AD7C-40B6-BF53-AB045798AD74}">
      <dgm:prSet custT="1"/>
      <dgm:spPr/>
      <dgm:t>
        <a:bodyPr/>
        <a:lstStyle/>
        <a:p>
          <a:endParaRPr lang="en-US" sz="1200" b="1">
            <a:latin typeface="Arial" panose="020B0604020202020204" pitchFamily="34" charset="0"/>
            <a:cs typeface="Arial" panose="020B0604020202020204" pitchFamily="34" charset="0"/>
          </a:endParaRPr>
        </a:p>
      </dgm:t>
    </dgm:pt>
    <dgm:pt modelId="{60386DE9-1D26-492C-B450-AD8DDA412F3D}">
      <dgm:prSet phldrT="[Text]" custT="1"/>
      <dgm:spPr/>
      <dgm:t>
        <a:bodyPr/>
        <a:lstStyle/>
        <a:p>
          <a:r>
            <a:rPr lang="en-US" sz="1600" b="1" dirty="0">
              <a:latin typeface="Arial" panose="020B0604020202020204" pitchFamily="34" charset="0"/>
              <a:cs typeface="Arial" panose="020B0604020202020204" pitchFamily="34" charset="0"/>
            </a:rPr>
            <a:t>Train to Visually Interpret EEG</a:t>
          </a:r>
        </a:p>
      </dgm:t>
    </dgm:pt>
    <dgm:pt modelId="{59918342-2913-4BB7-8222-40F76EF1C6B6}" type="parTrans" cxnId="{700D2AE9-7ECE-4EE0-B8C8-823F6F327CBC}">
      <dgm:prSet/>
      <dgm:spPr/>
      <dgm:t>
        <a:bodyPr/>
        <a:lstStyle/>
        <a:p>
          <a:endParaRPr lang="en-US" sz="1050" b="1">
            <a:latin typeface="Arial" panose="020B0604020202020204" pitchFamily="34" charset="0"/>
            <a:cs typeface="Arial" panose="020B0604020202020204" pitchFamily="34" charset="0"/>
          </a:endParaRPr>
        </a:p>
      </dgm:t>
    </dgm:pt>
    <dgm:pt modelId="{19AE58AF-8686-496A-A5C8-535808E9BC68}" type="sibTrans" cxnId="{700D2AE9-7ECE-4EE0-B8C8-823F6F327CBC}">
      <dgm:prSet custT="1"/>
      <dgm:spPr/>
      <dgm:t>
        <a:bodyPr/>
        <a:lstStyle/>
        <a:p>
          <a:endParaRPr lang="en-US" sz="1200" b="1">
            <a:latin typeface="Arial" panose="020B0604020202020204" pitchFamily="34" charset="0"/>
            <a:cs typeface="Arial" panose="020B0604020202020204" pitchFamily="34" charset="0"/>
          </a:endParaRPr>
        </a:p>
      </dgm:t>
    </dgm:pt>
    <dgm:pt modelId="{60434C6C-705D-439B-A606-9897428A8A9B}">
      <dgm:prSet phldrT="[Text]" custT="1"/>
      <dgm:spPr/>
      <dgm:t>
        <a:bodyPr/>
        <a:lstStyle/>
        <a:p>
          <a:r>
            <a:rPr lang="en-US" sz="1600" b="1" dirty="0">
              <a:latin typeface="Arial" panose="020B0604020202020204" pitchFamily="34" charset="0"/>
              <a:cs typeface="Arial" panose="020B0604020202020204" pitchFamily="34" charset="0"/>
            </a:rPr>
            <a:t>Expert Interpreter of EEG</a:t>
          </a:r>
        </a:p>
      </dgm:t>
    </dgm:pt>
    <dgm:pt modelId="{DA612BCD-6A52-42F8-991E-3E7239CF0AE4}" type="parTrans" cxnId="{766E3F6E-95B0-42E8-A04B-394CA5400255}">
      <dgm:prSet/>
      <dgm:spPr/>
      <dgm:t>
        <a:bodyPr/>
        <a:lstStyle/>
        <a:p>
          <a:endParaRPr lang="en-US" sz="1050" b="1">
            <a:latin typeface="Arial" panose="020B0604020202020204" pitchFamily="34" charset="0"/>
            <a:cs typeface="Arial" panose="020B0604020202020204" pitchFamily="34" charset="0"/>
          </a:endParaRPr>
        </a:p>
      </dgm:t>
    </dgm:pt>
    <dgm:pt modelId="{57892C9C-F2CC-4EF8-9B67-B2F8B03EA3E7}" type="sibTrans" cxnId="{766E3F6E-95B0-42E8-A04B-394CA5400255}">
      <dgm:prSet/>
      <dgm:spPr/>
      <dgm:t>
        <a:bodyPr/>
        <a:lstStyle/>
        <a:p>
          <a:endParaRPr lang="en-US" sz="1050" b="1">
            <a:latin typeface="Arial" panose="020B0604020202020204" pitchFamily="34" charset="0"/>
            <a:cs typeface="Arial" panose="020B0604020202020204" pitchFamily="34" charset="0"/>
          </a:endParaRPr>
        </a:p>
      </dgm:t>
    </dgm:pt>
    <dgm:pt modelId="{E0A88539-D548-4492-95AE-948FC7C17D0B}" type="pres">
      <dgm:prSet presAssocID="{DDA4F835-CC53-41F7-8EEB-A4D3B92CBD88}" presName="Name0" presStyleCnt="0">
        <dgm:presLayoutVars>
          <dgm:dir/>
          <dgm:resizeHandles val="exact"/>
        </dgm:presLayoutVars>
      </dgm:prSet>
      <dgm:spPr/>
    </dgm:pt>
    <dgm:pt modelId="{6BEE18C4-70BD-4B34-8B89-CCD52919CBBD}" type="pres">
      <dgm:prSet presAssocID="{BD421432-FE2F-41EA-B8BD-745BFF25DBEA}" presName="node" presStyleLbl="node1" presStyleIdx="0" presStyleCnt="3" custLinFactNeighborX="-9457">
        <dgm:presLayoutVars>
          <dgm:bulletEnabled val="1"/>
        </dgm:presLayoutVars>
      </dgm:prSet>
      <dgm:spPr/>
    </dgm:pt>
    <dgm:pt modelId="{CA5A9943-43F1-409E-BF2F-25339CFB3698}" type="pres">
      <dgm:prSet presAssocID="{D72F34E2-3446-4223-8127-8C9E2AD5E655}" presName="sibTrans" presStyleLbl="sibTrans2D1" presStyleIdx="0" presStyleCnt="2"/>
      <dgm:spPr/>
    </dgm:pt>
    <dgm:pt modelId="{AE7188D9-0EE8-45F7-8027-3A10B2109D89}" type="pres">
      <dgm:prSet presAssocID="{D72F34E2-3446-4223-8127-8C9E2AD5E655}" presName="connectorText" presStyleLbl="sibTrans2D1" presStyleIdx="0" presStyleCnt="2"/>
      <dgm:spPr/>
    </dgm:pt>
    <dgm:pt modelId="{6CDB22D8-BCA5-4E0A-894A-DDCFD723B205}" type="pres">
      <dgm:prSet presAssocID="{60386DE9-1D26-492C-B450-AD8DDA412F3D}" presName="node" presStyleLbl="node1" presStyleIdx="1" presStyleCnt="3">
        <dgm:presLayoutVars>
          <dgm:bulletEnabled val="1"/>
        </dgm:presLayoutVars>
      </dgm:prSet>
      <dgm:spPr/>
    </dgm:pt>
    <dgm:pt modelId="{D0F3350C-4E80-41D4-9C1D-40F48B62BF7A}" type="pres">
      <dgm:prSet presAssocID="{19AE58AF-8686-496A-A5C8-535808E9BC68}" presName="sibTrans" presStyleLbl="sibTrans2D1" presStyleIdx="1" presStyleCnt="2"/>
      <dgm:spPr/>
    </dgm:pt>
    <dgm:pt modelId="{85A8D4FC-31F9-4DDD-BDD7-98D82211A77C}" type="pres">
      <dgm:prSet presAssocID="{19AE58AF-8686-496A-A5C8-535808E9BC68}" presName="connectorText" presStyleLbl="sibTrans2D1" presStyleIdx="1" presStyleCnt="2"/>
      <dgm:spPr/>
    </dgm:pt>
    <dgm:pt modelId="{0B1963C3-FB88-44FC-A091-3829F0F6C66E}" type="pres">
      <dgm:prSet presAssocID="{60434C6C-705D-439B-A606-9897428A8A9B}" presName="node" presStyleLbl="node1" presStyleIdx="2" presStyleCnt="3">
        <dgm:presLayoutVars>
          <dgm:bulletEnabled val="1"/>
        </dgm:presLayoutVars>
      </dgm:prSet>
      <dgm:spPr/>
    </dgm:pt>
  </dgm:ptLst>
  <dgm:cxnLst>
    <dgm:cxn modelId="{193A6B13-AD7C-40B6-BF53-AB045798AD74}" srcId="{DDA4F835-CC53-41F7-8EEB-A4D3B92CBD88}" destId="{BD421432-FE2F-41EA-B8BD-745BFF25DBEA}" srcOrd="0" destOrd="0" parTransId="{32310ABB-8D7C-497F-B261-DF3E101C55FE}" sibTransId="{D72F34E2-3446-4223-8127-8C9E2AD5E655}"/>
    <dgm:cxn modelId="{3145A31F-682E-4F15-8300-7FC0BF85E50B}" type="presOf" srcId="{60386DE9-1D26-492C-B450-AD8DDA412F3D}" destId="{6CDB22D8-BCA5-4E0A-894A-DDCFD723B205}" srcOrd="0" destOrd="0" presId="urn:microsoft.com/office/officeart/2005/8/layout/process1"/>
    <dgm:cxn modelId="{5EC89947-3051-4BC5-A2A8-42D4C806616E}" type="presOf" srcId="{19AE58AF-8686-496A-A5C8-535808E9BC68}" destId="{D0F3350C-4E80-41D4-9C1D-40F48B62BF7A}" srcOrd="0" destOrd="0" presId="urn:microsoft.com/office/officeart/2005/8/layout/process1"/>
    <dgm:cxn modelId="{0D510A4C-B96E-4B5D-B85C-CBF2910DB57F}" type="presOf" srcId="{BD421432-FE2F-41EA-B8BD-745BFF25DBEA}" destId="{6BEE18C4-70BD-4B34-8B89-CCD52919CBBD}" srcOrd="0" destOrd="0" presId="urn:microsoft.com/office/officeart/2005/8/layout/process1"/>
    <dgm:cxn modelId="{766E3F6E-95B0-42E8-A04B-394CA5400255}" srcId="{DDA4F835-CC53-41F7-8EEB-A4D3B92CBD88}" destId="{60434C6C-705D-439B-A606-9897428A8A9B}" srcOrd="2" destOrd="0" parTransId="{DA612BCD-6A52-42F8-991E-3E7239CF0AE4}" sibTransId="{57892C9C-F2CC-4EF8-9B67-B2F8B03EA3E7}"/>
    <dgm:cxn modelId="{C3C4606F-FA05-409E-87B2-5873B083A405}" type="presOf" srcId="{D72F34E2-3446-4223-8127-8C9E2AD5E655}" destId="{CA5A9943-43F1-409E-BF2F-25339CFB3698}" srcOrd="0" destOrd="0" presId="urn:microsoft.com/office/officeart/2005/8/layout/process1"/>
    <dgm:cxn modelId="{874EC970-5FD3-4025-85CC-D9B8868CA28A}" type="presOf" srcId="{60434C6C-705D-439B-A606-9897428A8A9B}" destId="{0B1963C3-FB88-44FC-A091-3829F0F6C66E}" srcOrd="0" destOrd="0" presId="urn:microsoft.com/office/officeart/2005/8/layout/process1"/>
    <dgm:cxn modelId="{B5445DDE-A302-4119-A9B5-7416CE910AE8}" type="presOf" srcId="{19AE58AF-8686-496A-A5C8-535808E9BC68}" destId="{85A8D4FC-31F9-4DDD-BDD7-98D82211A77C}" srcOrd="1" destOrd="0" presId="urn:microsoft.com/office/officeart/2005/8/layout/process1"/>
    <dgm:cxn modelId="{700D2AE9-7ECE-4EE0-B8C8-823F6F327CBC}" srcId="{DDA4F835-CC53-41F7-8EEB-A4D3B92CBD88}" destId="{60386DE9-1D26-492C-B450-AD8DDA412F3D}" srcOrd="1" destOrd="0" parTransId="{59918342-2913-4BB7-8222-40F76EF1C6B6}" sibTransId="{19AE58AF-8686-496A-A5C8-535808E9BC68}"/>
    <dgm:cxn modelId="{588B42EE-C2C7-403C-A478-7D5091705636}" type="presOf" srcId="{DDA4F835-CC53-41F7-8EEB-A4D3B92CBD88}" destId="{E0A88539-D548-4492-95AE-948FC7C17D0B}" srcOrd="0" destOrd="0" presId="urn:microsoft.com/office/officeart/2005/8/layout/process1"/>
    <dgm:cxn modelId="{435197F8-76DF-47BC-8010-4D01F9179900}" type="presOf" srcId="{D72F34E2-3446-4223-8127-8C9E2AD5E655}" destId="{AE7188D9-0EE8-45F7-8027-3A10B2109D89}" srcOrd="1" destOrd="0" presId="urn:microsoft.com/office/officeart/2005/8/layout/process1"/>
    <dgm:cxn modelId="{0E66D2C2-3F5E-44A1-B290-6188C1BAD426}" type="presParOf" srcId="{E0A88539-D548-4492-95AE-948FC7C17D0B}" destId="{6BEE18C4-70BD-4B34-8B89-CCD52919CBBD}" srcOrd="0" destOrd="0" presId="urn:microsoft.com/office/officeart/2005/8/layout/process1"/>
    <dgm:cxn modelId="{A2AA8A6F-BE86-4754-8258-837D7275998D}" type="presParOf" srcId="{E0A88539-D548-4492-95AE-948FC7C17D0B}" destId="{CA5A9943-43F1-409E-BF2F-25339CFB3698}" srcOrd="1" destOrd="0" presId="urn:microsoft.com/office/officeart/2005/8/layout/process1"/>
    <dgm:cxn modelId="{CD117E9B-9304-4DA9-9A21-B230B5E3923F}" type="presParOf" srcId="{CA5A9943-43F1-409E-BF2F-25339CFB3698}" destId="{AE7188D9-0EE8-45F7-8027-3A10B2109D89}" srcOrd="0" destOrd="0" presId="urn:microsoft.com/office/officeart/2005/8/layout/process1"/>
    <dgm:cxn modelId="{10E23C80-2138-4660-93D9-9B5E6DAD0883}" type="presParOf" srcId="{E0A88539-D548-4492-95AE-948FC7C17D0B}" destId="{6CDB22D8-BCA5-4E0A-894A-DDCFD723B205}" srcOrd="2" destOrd="0" presId="urn:microsoft.com/office/officeart/2005/8/layout/process1"/>
    <dgm:cxn modelId="{93DCAAAB-19E2-4891-ABA2-5D2B6D55C2B4}" type="presParOf" srcId="{E0A88539-D548-4492-95AE-948FC7C17D0B}" destId="{D0F3350C-4E80-41D4-9C1D-40F48B62BF7A}" srcOrd="3" destOrd="0" presId="urn:microsoft.com/office/officeart/2005/8/layout/process1"/>
    <dgm:cxn modelId="{E691ABA6-9B34-4AFE-8E74-94849EEB02E6}" type="presParOf" srcId="{D0F3350C-4E80-41D4-9C1D-40F48B62BF7A}" destId="{85A8D4FC-31F9-4DDD-BDD7-98D82211A77C}" srcOrd="0" destOrd="0" presId="urn:microsoft.com/office/officeart/2005/8/layout/process1"/>
    <dgm:cxn modelId="{F6987B1C-7D18-45E4-B92D-00853B726A5E}" type="presParOf" srcId="{E0A88539-D548-4492-95AE-948FC7C17D0B}" destId="{0B1963C3-FB88-44FC-A091-3829F0F6C66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A4F835-CC53-41F7-8EEB-A4D3B92CBD88}" type="doc">
      <dgm:prSet loTypeId="urn:microsoft.com/office/officeart/2005/8/layout/process1" loCatId="process" qsTypeId="urn:microsoft.com/office/officeart/2005/8/quickstyle/simple3" qsCatId="simple" csTypeId="urn:microsoft.com/office/officeart/2005/8/colors/colorful1" csCatId="colorful" phldr="1"/>
      <dgm:spPr/>
    </dgm:pt>
    <dgm:pt modelId="{BD421432-FE2F-41EA-B8BD-745BFF25DBEA}">
      <dgm:prSet phldrT="[Text]" custT="1"/>
      <dgm:spPr/>
      <dgm:t>
        <a:bodyPr/>
        <a:lstStyle/>
        <a:p>
          <a:r>
            <a:rPr lang="en-US" sz="1600" b="1" dirty="0">
              <a:latin typeface="Arial" panose="020B0604020202020204" pitchFamily="34" charset="0"/>
              <a:cs typeface="Arial" panose="020B0604020202020204" pitchFamily="34" charset="0"/>
            </a:rPr>
            <a:t>ImageNet</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Pretrained</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Network</a:t>
          </a:r>
        </a:p>
      </dgm:t>
    </dgm:pt>
    <dgm:pt modelId="{32310ABB-8D7C-497F-B261-DF3E101C55FE}" type="parTrans" cxnId="{193A6B13-AD7C-40B6-BF53-AB045798AD74}">
      <dgm:prSet/>
      <dgm:spPr/>
      <dgm:t>
        <a:bodyPr/>
        <a:lstStyle/>
        <a:p>
          <a:endParaRPr lang="en-US" sz="1050" b="1">
            <a:latin typeface="Arial" panose="020B0604020202020204" pitchFamily="34" charset="0"/>
            <a:cs typeface="Arial" panose="020B0604020202020204" pitchFamily="34" charset="0"/>
          </a:endParaRPr>
        </a:p>
      </dgm:t>
    </dgm:pt>
    <dgm:pt modelId="{D72F34E2-3446-4223-8127-8C9E2AD5E655}" type="sibTrans" cxnId="{193A6B13-AD7C-40B6-BF53-AB045798AD74}">
      <dgm:prSet custT="1"/>
      <dgm:spPr/>
      <dgm:t>
        <a:bodyPr/>
        <a:lstStyle/>
        <a:p>
          <a:endParaRPr lang="en-US" sz="1200" b="1">
            <a:latin typeface="Arial" panose="020B0604020202020204" pitchFamily="34" charset="0"/>
            <a:cs typeface="Arial" panose="020B0604020202020204" pitchFamily="34" charset="0"/>
          </a:endParaRPr>
        </a:p>
      </dgm:t>
    </dgm:pt>
    <dgm:pt modelId="{60386DE9-1D26-492C-B450-AD8DDA412F3D}">
      <dgm:prSet phldrT="[Text]" custT="1"/>
      <dgm:spPr/>
      <dgm:t>
        <a:bodyPr/>
        <a:lstStyle/>
        <a:p>
          <a:r>
            <a:rPr lang="en-US" sz="1600" b="1" dirty="0">
              <a:latin typeface="Arial" panose="020B0604020202020204" pitchFamily="34" charset="0"/>
              <a:cs typeface="Arial" panose="020B0604020202020204" pitchFamily="34" charset="0"/>
            </a:rPr>
            <a:t>EEG Adaptation Training</a:t>
          </a:r>
        </a:p>
      </dgm:t>
    </dgm:pt>
    <dgm:pt modelId="{59918342-2913-4BB7-8222-40F76EF1C6B6}" type="parTrans" cxnId="{700D2AE9-7ECE-4EE0-B8C8-823F6F327CBC}">
      <dgm:prSet/>
      <dgm:spPr/>
      <dgm:t>
        <a:bodyPr/>
        <a:lstStyle/>
        <a:p>
          <a:endParaRPr lang="en-US" sz="1050" b="1">
            <a:latin typeface="Arial" panose="020B0604020202020204" pitchFamily="34" charset="0"/>
            <a:cs typeface="Arial" panose="020B0604020202020204" pitchFamily="34" charset="0"/>
          </a:endParaRPr>
        </a:p>
      </dgm:t>
    </dgm:pt>
    <dgm:pt modelId="{19AE58AF-8686-496A-A5C8-535808E9BC68}" type="sibTrans" cxnId="{700D2AE9-7ECE-4EE0-B8C8-823F6F327CBC}">
      <dgm:prSet custT="1"/>
      <dgm:spPr/>
      <dgm:t>
        <a:bodyPr/>
        <a:lstStyle/>
        <a:p>
          <a:endParaRPr lang="en-US" sz="1200" b="1">
            <a:latin typeface="Arial" panose="020B0604020202020204" pitchFamily="34" charset="0"/>
            <a:cs typeface="Arial" panose="020B0604020202020204" pitchFamily="34" charset="0"/>
          </a:endParaRPr>
        </a:p>
      </dgm:t>
    </dgm:pt>
    <dgm:pt modelId="{60434C6C-705D-439B-A606-9897428A8A9B}">
      <dgm:prSet phldrT="[Text]" custT="1"/>
      <dgm:spPr/>
      <dgm:t>
        <a:bodyPr/>
        <a:lstStyle/>
        <a:p>
          <a:r>
            <a:rPr lang="en-US" sz="1600" b="1" dirty="0">
              <a:latin typeface="Arial" panose="020B0604020202020204" pitchFamily="34" charset="0"/>
              <a:cs typeface="Arial" panose="020B0604020202020204" pitchFamily="34" charset="0"/>
            </a:rPr>
            <a:t>Machine Interpretation</a:t>
          </a:r>
        </a:p>
      </dgm:t>
    </dgm:pt>
    <dgm:pt modelId="{DA612BCD-6A52-42F8-991E-3E7239CF0AE4}" type="parTrans" cxnId="{766E3F6E-95B0-42E8-A04B-394CA5400255}">
      <dgm:prSet/>
      <dgm:spPr/>
      <dgm:t>
        <a:bodyPr/>
        <a:lstStyle/>
        <a:p>
          <a:endParaRPr lang="en-US" sz="1050" b="1">
            <a:latin typeface="Arial" panose="020B0604020202020204" pitchFamily="34" charset="0"/>
            <a:cs typeface="Arial" panose="020B0604020202020204" pitchFamily="34" charset="0"/>
          </a:endParaRPr>
        </a:p>
      </dgm:t>
    </dgm:pt>
    <dgm:pt modelId="{57892C9C-F2CC-4EF8-9B67-B2F8B03EA3E7}" type="sibTrans" cxnId="{766E3F6E-95B0-42E8-A04B-394CA5400255}">
      <dgm:prSet/>
      <dgm:spPr/>
      <dgm:t>
        <a:bodyPr/>
        <a:lstStyle/>
        <a:p>
          <a:endParaRPr lang="en-US" sz="1050" b="1">
            <a:latin typeface="Arial" panose="020B0604020202020204" pitchFamily="34" charset="0"/>
            <a:cs typeface="Arial" panose="020B0604020202020204" pitchFamily="34" charset="0"/>
          </a:endParaRPr>
        </a:p>
      </dgm:t>
    </dgm:pt>
    <dgm:pt modelId="{E0A88539-D548-4492-95AE-948FC7C17D0B}" type="pres">
      <dgm:prSet presAssocID="{DDA4F835-CC53-41F7-8EEB-A4D3B92CBD88}" presName="Name0" presStyleCnt="0">
        <dgm:presLayoutVars>
          <dgm:dir/>
          <dgm:resizeHandles val="exact"/>
        </dgm:presLayoutVars>
      </dgm:prSet>
      <dgm:spPr/>
    </dgm:pt>
    <dgm:pt modelId="{6BEE18C4-70BD-4B34-8B89-CCD52919CBBD}" type="pres">
      <dgm:prSet presAssocID="{BD421432-FE2F-41EA-B8BD-745BFF25DBEA}" presName="node" presStyleLbl="node1" presStyleIdx="0" presStyleCnt="3">
        <dgm:presLayoutVars>
          <dgm:bulletEnabled val="1"/>
        </dgm:presLayoutVars>
      </dgm:prSet>
      <dgm:spPr/>
    </dgm:pt>
    <dgm:pt modelId="{CA5A9943-43F1-409E-BF2F-25339CFB3698}" type="pres">
      <dgm:prSet presAssocID="{D72F34E2-3446-4223-8127-8C9E2AD5E655}" presName="sibTrans" presStyleLbl="sibTrans2D1" presStyleIdx="0" presStyleCnt="2"/>
      <dgm:spPr/>
    </dgm:pt>
    <dgm:pt modelId="{AE7188D9-0EE8-45F7-8027-3A10B2109D89}" type="pres">
      <dgm:prSet presAssocID="{D72F34E2-3446-4223-8127-8C9E2AD5E655}" presName="connectorText" presStyleLbl="sibTrans2D1" presStyleIdx="0" presStyleCnt="2"/>
      <dgm:spPr/>
    </dgm:pt>
    <dgm:pt modelId="{6CDB22D8-BCA5-4E0A-894A-DDCFD723B205}" type="pres">
      <dgm:prSet presAssocID="{60386DE9-1D26-492C-B450-AD8DDA412F3D}" presName="node" presStyleLbl="node1" presStyleIdx="1" presStyleCnt="3">
        <dgm:presLayoutVars>
          <dgm:bulletEnabled val="1"/>
        </dgm:presLayoutVars>
      </dgm:prSet>
      <dgm:spPr/>
    </dgm:pt>
    <dgm:pt modelId="{D0F3350C-4E80-41D4-9C1D-40F48B62BF7A}" type="pres">
      <dgm:prSet presAssocID="{19AE58AF-8686-496A-A5C8-535808E9BC68}" presName="sibTrans" presStyleLbl="sibTrans2D1" presStyleIdx="1" presStyleCnt="2"/>
      <dgm:spPr/>
    </dgm:pt>
    <dgm:pt modelId="{85A8D4FC-31F9-4DDD-BDD7-98D82211A77C}" type="pres">
      <dgm:prSet presAssocID="{19AE58AF-8686-496A-A5C8-535808E9BC68}" presName="connectorText" presStyleLbl="sibTrans2D1" presStyleIdx="1" presStyleCnt="2"/>
      <dgm:spPr/>
    </dgm:pt>
    <dgm:pt modelId="{0B1963C3-FB88-44FC-A091-3829F0F6C66E}" type="pres">
      <dgm:prSet presAssocID="{60434C6C-705D-439B-A606-9897428A8A9B}" presName="node" presStyleLbl="node1" presStyleIdx="2" presStyleCnt="3">
        <dgm:presLayoutVars>
          <dgm:bulletEnabled val="1"/>
        </dgm:presLayoutVars>
      </dgm:prSet>
      <dgm:spPr/>
    </dgm:pt>
  </dgm:ptLst>
  <dgm:cxnLst>
    <dgm:cxn modelId="{193A6B13-AD7C-40B6-BF53-AB045798AD74}" srcId="{DDA4F835-CC53-41F7-8EEB-A4D3B92CBD88}" destId="{BD421432-FE2F-41EA-B8BD-745BFF25DBEA}" srcOrd="0" destOrd="0" parTransId="{32310ABB-8D7C-497F-B261-DF3E101C55FE}" sibTransId="{D72F34E2-3446-4223-8127-8C9E2AD5E655}"/>
    <dgm:cxn modelId="{3145A31F-682E-4F15-8300-7FC0BF85E50B}" type="presOf" srcId="{60386DE9-1D26-492C-B450-AD8DDA412F3D}" destId="{6CDB22D8-BCA5-4E0A-894A-DDCFD723B205}" srcOrd="0" destOrd="0" presId="urn:microsoft.com/office/officeart/2005/8/layout/process1"/>
    <dgm:cxn modelId="{5EC89947-3051-4BC5-A2A8-42D4C806616E}" type="presOf" srcId="{19AE58AF-8686-496A-A5C8-535808E9BC68}" destId="{D0F3350C-4E80-41D4-9C1D-40F48B62BF7A}" srcOrd="0" destOrd="0" presId="urn:microsoft.com/office/officeart/2005/8/layout/process1"/>
    <dgm:cxn modelId="{0D510A4C-B96E-4B5D-B85C-CBF2910DB57F}" type="presOf" srcId="{BD421432-FE2F-41EA-B8BD-745BFF25DBEA}" destId="{6BEE18C4-70BD-4B34-8B89-CCD52919CBBD}" srcOrd="0" destOrd="0" presId="urn:microsoft.com/office/officeart/2005/8/layout/process1"/>
    <dgm:cxn modelId="{766E3F6E-95B0-42E8-A04B-394CA5400255}" srcId="{DDA4F835-CC53-41F7-8EEB-A4D3B92CBD88}" destId="{60434C6C-705D-439B-A606-9897428A8A9B}" srcOrd="2" destOrd="0" parTransId="{DA612BCD-6A52-42F8-991E-3E7239CF0AE4}" sibTransId="{57892C9C-F2CC-4EF8-9B67-B2F8B03EA3E7}"/>
    <dgm:cxn modelId="{C3C4606F-FA05-409E-87B2-5873B083A405}" type="presOf" srcId="{D72F34E2-3446-4223-8127-8C9E2AD5E655}" destId="{CA5A9943-43F1-409E-BF2F-25339CFB3698}" srcOrd="0" destOrd="0" presId="urn:microsoft.com/office/officeart/2005/8/layout/process1"/>
    <dgm:cxn modelId="{874EC970-5FD3-4025-85CC-D9B8868CA28A}" type="presOf" srcId="{60434C6C-705D-439B-A606-9897428A8A9B}" destId="{0B1963C3-FB88-44FC-A091-3829F0F6C66E}" srcOrd="0" destOrd="0" presId="urn:microsoft.com/office/officeart/2005/8/layout/process1"/>
    <dgm:cxn modelId="{B5445DDE-A302-4119-A9B5-7416CE910AE8}" type="presOf" srcId="{19AE58AF-8686-496A-A5C8-535808E9BC68}" destId="{85A8D4FC-31F9-4DDD-BDD7-98D82211A77C}" srcOrd="1" destOrd="0" presId="urn:microsoft.com/office/officeart/2005/8/layout/process1"/>
    <dgm:cxn modelId="{700D2AE9-7ECE-4EE0-B8C8-823F6F327CBC}" srcId="{DDA4F835-CC53-41F7-8EEB-A4D3B92CBD88}" destId="{60386DE9-1D26-492C-B450-AD8DDA412F3D}" srcOrd="1" destOrd="0" parTransId="{59918342-2913-4BB7-8222-40F76EF1C6B6}" sibTransId="{19AE58AF-8686-496A-A5C8-535808E9BC68}"/>
    <dgm:cxn modelId="{588B42EE-C2C7-403C-A478-7D5091705636}" type="presOf" srcId="{DDA4F835-CC53-41F7-8EEB-A4D3B92CBD88}" destId="{E0A88539-D548-4492-95AE-948FC7C17D0B}" srcOrd="0" destOrd="0" presId="urn:microsoft.com/office/officeart/2005/8/layout/process1"/>
    <dgm:cxn modelId="{435197F8-76DF-47BC-8010-4D01F9179900}" type="presOf" srcId="{D72F34E2-3446-4223-8127-8C9E2AD5E655}" destId="{AE7188D9-0EE8-45F7-8027-3A10B2109D89}" srcOrd="1" destOrd="0" presId="urn:microsoft.com/office/officeart/2005/8/layout/process1"/>
    <dgm:cxn modelId="{0E66D2C2-3F5E-44A1-B290-6188C1BAD426}" type="presParOf" srcId="{E0A88539-D548-4492-95AE-948FC7C17D0B}" destId="{6BEE18C4-70BD-4B34-8B89-CCD52919CBBD}" srcOrd="0" destOrd="0" presId="urn:microsoft.com/office/officeart/2005/8/layout/process1"/>
    <dgm:cxn modelId="{A2AA8A6F-BE86-4754-8258-837D7275998D}" type="presParOf" srcId="{E0A88539-D548-4492-95AE-948FC7C17D0B}" destId="{CA5A9943-43F1-409E-BF2F-25339CFB3698}" srcOrd="1" destOrd="0" presId="urn:microsoft.com/office/officeart/2005/8/layout/process1"/>
    <dgm:cxn modelId="{CD117E9B-9304-4DA9-9A21-B230B5E3923F}" type="presParOf" srcId="{CA5A9943-43F1-409E-BF2F-25339CFB3698}" destId="{AE7188D9-0EE8-45F7-8027-3A10B2109D89}" srcOrd="0" destOrd="0" presId="urn:microsoft.com/office/officeart/2005/8/layout/process1"/>
    <dgm:cxn modelId="{10E23C80-2138-4660-93D9-9B5E6DAD0883}" type="presParOf" srcId="{E0A88539-D548-4492-95AE-948FC7C17D0B}" destId="{6CDB22D8-BCA5-4E0A-894A-DDCFD723B205}" srcOrd="2" destOrd="0" presId="urn:microsoft.com/office/officeart/2005/8/layout/process1"/>
    <dgm:cxn modelId="{93DCAAAB-19E2-4891-ABA2-5D2B6D55C2B4}" type="presParOf" srcId="{E0A88539-D548-4492-95AE-948FC7C17D0B}" destId="{D0F3350C-4E80-41D4-9C1D-40F48B62BF7A}" srcOrd="3" destOrd="0" presId="urn:microsoft.com/office/officeart/2005/8/layout/process1"/>
    <dgm:cxn modelId="{E691ABA6-9B34-4AFE-8E74-94849EEB02E6}" type="presParOf" srcId="{D0F3350C-4E80-41D4-9C1D-40F48B62BF7A}" destId="{85A8D4FC-31F9-4DDD-BDD7-98D82211A77C}" srcOrd="0" destOrd="0" presId="urn:microsoft.com/office/officeart/2005/8/layout/process1"/>
    <dgm:cxn modelId="{F6987B1C-7D18-45E4-B92D-00853B726A5E}" type="presParOf" srcId="{E0A88539-D548-4492-95AE-948FC7C17D0B}" destId="{0B1963C3-FB88-44FC-A091-3829F0F6C66E}"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296E14-E4BC-4E9A-9DD6-3629B0E946C5}" type="doc">
      <dgm:prSet loTypeId="urn:microsoft.com/office/officeart/2008/layout/RadialCluster" loCatId="relationship" qsTypeId="urn:microsoft.com/office/officeart/2005/8/quickstyle/simple3" qsCatId="simple" csTypeId="urn:microsoft.com/office/officeart/2005/8/colors/colorful2" csCatId="colorful" phldr="1"/>
      <dgm:spPr/>
      <dgm:t>
        <a:bodyPr/>
        <a:lstStyle/>
        <a:p>
          <a:endParaRPr lang="en-US"/>
        </a:p>
      </dgm:t>
    </dgm:pt>
    <dgm:pt modelId="{C347DF01-63DF-4146-9AA5-550E4DE60ABE}">
      <dgm:prSet phldrT="[Text]" custT="1"/>
      <dgm:spPr/>
      <dgm:t>
        <a:bodyPr/>
        <a:lstStyle/>
        <a:p>
          <a:r>
            <a:rPr lang="en-US" sz="1400" b="1" dirty="0">
              <a:latin typeface="Arial" panose="020B0604020202020204" pitchFamily="34" charset="0"/>
              <a:cs typeface="Arial" panose="020B0604020202020204" pitchFamily="34" charset="0"/>
            </a:rPr>
            <a:t>Real-Time System</a:t>
          </a:r>
        </a:p>
      </dgm:t>
    </dgm:pt>
    <dgm:pt modelId="{6DE17D45-54D3-4F6A-B078-9254A408A38B}" type="parTrans" cxnId="{4D31E0C4-8620-46B6-ABF3-9CFC096F99D8}">
      <dgm:prSet/>
      <dgm:spPr/>
      <dgm:t>
        <a:bodyPr/>
        <a:lstStyle/>
        <a:p>
          <a:endParaRPr lang="en-US" sz="1400" b="1">
            <a:latin typeface="Arial" panose="020B0604020202020204" pitchFamily="34" charset="0"/>
            <a:cs typeface="Arial" panose="020B0604020202020204" pitchFamily="34" charset="0"/>
          </a:endParaRPr>
        </a:p>
      </dgm:t>
    </dgm:pt>
    <dgm:pt modelId="{DDC04F6A-1174-4374-BD7B-7D1A00FC6573}" type="sibTrans" cxnId="{4D31E0C4-8620-46B6-ABF3-9CFC096F99D8}">
      <dgm:prSet/>
      <dgm:spPr/>
      <dgm:t>
        <a:bodyPr/>
        <a:lstStyle/>
        <a:p>
          <a:endParaRPr lang="en-US" sz="1400" b="1">
            <a:latin typeface="Arial" panose="020B0604020202020204" pitchFamily="34" charset="0"/>
            <a:cs typeface="Arial" panose="020B0604020202020204" pitchFamily="34" charset="0"/>
          </a:endParaRPr>
        </a:p>
      </dgm:t>
    </dgm:pt>
    <dgm:pt modelId="{AD4869EB-5127-4864-A835-2FDBEAF2684C}">
      <dgm:prSet phldrT="[Text]" custT="1"/>
      <dgm:spPr/>
      <dgm:t>
        <a:bodyPr/>
        <a:lstStyle/>
        <a:p>
          <a:r>
            <a:rPr lang="en-US" sz="1400" b="1" dirty="0">
              <a:latin typeface="Arial" panose="020B0604020202020204" pitchFamily="34" charset="0"/>
              <a:cs typeface="Arial" panose="020B0604020202020204" pitchFamily="34" charset="0"/>
            </a:rPr>
            <a:t>Sensitivity</a:t>
          </a:r>
        </a:p>
      </dgm:t>
    </dgm:pt>
    <dgm:pt modelId="{2D6C1926-56B4-4486-B967-6B4379A630FE}" type="parTrans" cxnId="{150AA0B9-6FFC-4780-ACFD-70260E1837DB}">
      <dgm:prSet/>
      <dgm:spPr/>
      <dgm:t>
        <a:bodyPr/>
        <a:lstStyle/>
        <a:p>
          <a:endParaRPr lang="en-US" sz="1400" b="1">
            <a:latin typeface="Arial" panose="020B0604020202020204" pitchFamily="34" charset="0"/>
            <a:cs typeface="Arial" panose="020B0604020202020204" pitchFamily="34" charset="0"/>
          </a:endParaRPr>
        </a:p>
      </dgm:t>
    </dgm:pt>
    <dgm:pt modelId="{62AF2437-83BB-4E44-8F1F-8E6E3D5C733E}" type="sibTrans" cxnId="{150AA0B9-6FFC-4780-ACFD-70260E1837DB}">
      <dgm:prSet/>
      <dgm:spPr/>
      <dgm:t>
        <a:bodyPr/>
        <a:lstStyle/>
        <a:p>
          <a:endParaRPr lang="en-US" sz="1400" b="1">
            <a:latin typeface="Arial" panose="020B0604020202020204" pitchFamily="34" charset="0"/>
            <a:cs typeface="Arial" panose="020B0604020202020204" pitchFamily="34" charset="0"/>
          </a:endParaRPr>
        </a:p>
      </dgm:t>
    </dgm:pt>
    <dgm:pt modelId="{A76A2506-86BE-40BB-8B2B-17C1CD55D9EE}">
      <dgm:prSet phldrT="[Text]" custT="1"/>
      <dgm:spPr/>
      <dgm:t>
        <a:bodyPr/>
        <a:lstStyle/>
        <a:p>
          <a:r>
            <a:rPr lang="en-US" sz="1400" b="1" dirty="0">
              <a:latin typeface="Arial" panose="020B0604020202020204" pitchFamily="34" charset="0"/>
              <a:cs typeface="Arial" panose="020B0604020202020204" pitchFamily="34" charset="0"/>
            </a:rPr>
            <a:t>Delay</a:t>
          </a:r>
        </a:p>
      </dgm:t>
    </dgm:pt>
    <dgm:pt modelId="{4369477F-D57A-478A-830E-955464D06DDF}" type="parTrans" cxnId="{9D0D2C0E-C052-4937-B4FA-D523A854023E}">
      <dgm:prSet/>
      <dgm:spPr/>
      <dgm:t>
        <a:bodyPr/>
        <a:lstStyle/>
        <a:p>
          <a:endParaRPr lang="en-US" sz="1400" b="1">
            <a:latin typeface="Arial" panose="020B0604020202020204" pitchFamily="34" charset="0"/>
            <a:cs typeface="Arial" panose="020B0604020202020204" pitchFamily="34" charset="0"/>
          </a:endParaRPr>
        </a:p>
      </dgm:t>
    </dgm:pt>
    <dgm:pt modelId="{36D3682B-5B41-4C17-BCE1-FF1C5FC50498}" type="sibTrans" cxnId="{9D0D2C0E-C052-4937-B4FA-D523A854023E}">
      <dgm:prSet/>
      <dgm:spPr/>
      <dgm:t>
        <a:bodyPr/>
        <a:lstStyle/>
        <a:p>
          <a:endParaRPr lang="en-US" sz="1400" b="1">
            <a:latin typeface="Arial" panose="020B0604020202020204" pitchFamily="34" charset="0"/>
            <a:cs typeface="Arial" panose="020B0604020202020204" pitchFamily="34" charset="0"/>
          </a:endParaRPr>
        </a:p>
      </dgm:t>
    </dgm:pt>
    <dgm:pt modelId="{29A746FB-882A-4A98-9ABB-791946D7931D}">
      <dgm:prSet phldrT="[Text]" custT="1"/>
      <dgm:spPr/>
      <dgm:t>
        <a:bodyPr/>
        <a:lstStyle/>
        <a:p>
          <a:r>
            <a:rPr lang="en-US" sz="1400" b="1" dirty="0">
              <a:latin typeface="Arial" panose="020B0604020202020204" pitchFamily="34" charset="0"/>
              <a:cs typeface="Arial" panose="020B0604020202020204" pitchFamily="34" charset="0"/>
            </a:rPr>
            <a:t>False Alarm</a:t>
          </a:r>
        </a:p>
      </dgm:t>
    </dgm:pt>
    <dgm:pt modelId="{16B8A667-A7A1-4C8F-B079-BECF826FC609}" type="parTrans" cxnId="{9681429C-5130-4128-A1C7-3A51F3064F0B}">
      <dgm:prSet/>
      <dgm:spPr/>
      <dgm:t>
        <a:bodyPr/>
        <a:lstStyle/>
        <a:p>
          <a:endParaRPr lang="en-US" sz="1400" b="1">
            <a:latin typeface="Arial" panose="020B0604020202020204" pitchFamily="34" charset="0"/>
            <a:cs typeface="Arial" panose="020B0604020202020204" pitchFamily="34" charset="0"/>
          </a:endParaRPr>
        </a:p>
      </dgm:t>
    </dgm:pt>
    <dgm:pt modelId="{12AB7F47-CC34-4622-A663-08BE1EB72426}" type="sibTrans" cxnId="{9681429C-5130-4128-A1C7-3A51F3064F0B}">
      <dgm:prSet/>
      <dgm:spPr/>
      <dgm:t>
        <a:bodyPr/>
        <a:lstStyle/>
        <a:p>
          <a:endParaRPr lang="en-US" sz="1400" b="1">
            <a:latin typeface="Arial" panose="020B0604020202020204" pitchFamily="34" charset="0"/>
            <a:cs typeface="Arial" panose="020B0604020202020204" pitchFamily="34" charset="0"/>
          </a:endParaRPr>
        </a:p>
      </dgm:t>
    </dgm:pt>
    <dgm:pt modelId="{9848B2BF-9595-43AE-BB9D-4FBBAE1EB2BF}" type="pres">
      <dgm:prSet presAssocID="{53296E14-E4BC-4E9A-9DD6-3629B0E946C5}" presName="Name0" presStyleCnt="0">
        <dgm:presLayoutVars>
          <dgm:chMax val="1"/>
          <dgm:chPref val="1"/>
          <dgm:dir/>
          <dgm:animOne val="branch"/>
          <dgm:animLvl val="lvl"/>
        </dgm:presLayoutVars>
      </dgm:prSet>
      <dgm:spPr/>
    </dgm:pt>
    <dgm:pt modelId="{5E4C9C73-3203-436C-B066-E4732EB90C50}" type="pres">
      <dgm:prSet presAssocID="{C347DF01-63DF-4146-9AA5-550E4DE60ABE}" presName="singleCycle" presStyleCnt="0"/>
      <dgm:spPr/>
    </dgm:pt>
    <dgm:pt modelId="{49200DB6-62FA-4B4F-A48B-C57B2516C208}" type="pres">
      <dgm:prSet presAssocID="{C347DF01-63DF-4146-9AA5-550E4DE60ABE}" presName="singleCenter" presStyleLbl="node1" presStyleIdx="0" presStyleCnt="4" custScaleX="188966" custScaleY="42667" custLinFactNeighborY="-19931">
        <dgm:presLayoutVars>
          <dgm:chMax val="7"/>
          <dgm:chPref val="7"/>
        </dgm:presLayoutVars>
      </dgm:prSet>
      <dgm:spPr/>
    </dgm:pt>
    <dgm:pt modelId="{D28C1B0A-61CD-4706-8CB6-25FEAF80AEEB}" type="pres">
      <dgm:prSet presAssocID="{2D6C1926-56B4-4486-B967-6B4379A630FE}" presName="Name56" presStyleLbl="parChTrans1D2" presStyleIdx="0" presStyleCnt="3"/>
      <dgm:spPr/>
    </dgm:pt>
    <dgm:pt modelId="{8FA7FAF1-9812-4C80-A7E4-3A0CC83348EC}" type="pres">
      <dgm:prSet presAssocID="{AD4869EB-5127-4864-A835-2FDBEAF2684C}" presName="text0" presStyleLbl="node1" presStyleIdx="1" presStyleCnt="4" custScaleX="192636" custScaleY="63682">
        <dgm:presLayoutVars>
          <dgm:bulletEnabled val="1"/>
        </dgm:presLayoutVars>
      </dgm:prSet>
      <dgm:spPr/>
    </dgm:pt>
    <dgm:pt modelId="{E615FCFC-B5AD-410A-8776-372C13B216B3}" type="pres">
      <dgm:prSet presAssocID="{4369477F-D57A-478A-830E-955464D06DDF}" presName="Name56" presStyleLbl="parChTrans1D2" presStyleIdx="1" presStyleCnt="3"/>
      <dgm:spPr/>
    </dgm:pt>
    <dgm:pt modelId="{B984F3CF-9490-46F9-B1EA-7690747B117B}" type="pres">
      <dgm:prSet presAssocID="{A76A2506-86BE-40BB-8B2B-17C1CD55D9EE}" presName="text0" presStyleLbl="node1" presStyleIdx="2" presStyleCnt="4" custScaleX="192636" custScaleY="63682" custRadScaleRad="75273" custRadScaleInc="-25930">
        <dgm:presLayoutVars>
          <dgm:bulletEnabled val="1"/>
        </dgm:presLayoutVars>
      </dgm:prSet>
      <dgm:spPr/>
    </dgm:pt>
    <dgm:pt modelId="{ADE4A686-920C-400B-8B76-B5839EA1DFAD}" type="pres">
      <dgm:prSet presAssocID="{16B8A667-A7A1-4C8F-B079-BECF826FC609}" presName="Name56" presStyleLbl="parChTrans1D2" presStyleIdx="2" presStyleCnt="3"/>
      <dgm:spPr/>
    </dgm:pt>
    <dgm:pt modelId="{C1315D80-902F-4835-BE2D-73FAC34901C8}" type="pres">
      <dgm:prSet presAssocID="{29A746FB-882A-4A98-9ABB-791946D7931D}" presName="text0" presStyleLbl="node1" presStyleIdx="3" presStyleCnt="4" custScaleX="192636" custScaleY="63682" custRadScaleRad="75274" custRadScaleInc="25930">
        <dgm:presLayoutVars>
          <dgm:bulletEnabled val="1"/>
        </dgm:presLayoutVars>
      </dgm:prSet>
      <dgm:spPr/>
    </dgm:pt>
  </dgm:ptLst>
  <dgm:cxnLst>
    <dgm:cxn modelId="{7D02AF08-60F3-4E14-AA6B-7536F1BCA493}" type="presOf" srcId="{C347DF01-63DF-4146-9AA5-550E4DE60ABE}" destId="{49200DB6-62FA-4B4F-A48B-C57B2516C208}" srcOrd="0" destOrd="0" presId="urn:microsoft.com/office/officeart/2008/layout/RadialCluster"/>
    <dgm:cxn modelId="{9D0D2C0E-C052-4937-B4FA-D523A854023E}" srcId="{C347DF01-63DF-4146-9AA5-550E4DE60ABE}" destId="{A76A2506-86BE-40BB-8B2B-17C1CD55D9EE}" srcOrd="1" destOrd="0" parTransId="{4369477F-D57A-478A-830E-955464D06DDF}" sibTransId="{36D3682B-5B41-4C17-BCE1-FF1C5FC50498}"/>
    <dgm:cxn modelId="{8D684038-0FD8-419D-8E73-E8650A471A4B}" type="presOf" srcId="{53296E14-E4BC-4E9A-9DD6-3629B0E946C5}" destId="{9848B2BF-9595-43AE-BB9D-4FBBAE1EB2BF}" srcOrd="0" destOrd="0" presId="urn:microsoft.com/office/officeart/2008/layout/RadialCluster"/>
    <dgm:cxn modelId="{316D336F-4CA8-4FCC-99EC-B08E875E5449}" type="presOf" srcId="{4369477F-D57A-478A-830E-955464D06DDF}" destId="{E615FCFC-B5AD-410A-8776-372C13B216B3}" srcOrd="0" destOrd="0" presId="urn:microsoft.com/office/officeart/2008/layout/RadialCluster"/>
    <dgm:cxn modelId="{083CE958-248B-4BAC-8711-E9600650FFE2}" type="presOf" srcId="{AD4869EB-5127-4864-A835-2FDBEAF2684C}" destId="{8FA7FAF1-9812-4C80-A7E4-3A0CC83348EC}" srcOrd="0" destOrd="0" presId="urn:microsoft.com/office/officeart/2008/layout/RadialCluster"/>
    <dgm:cxn modelId="{2BB9FE91-7508-43D9-8860-4CA10C583889}" type="presOf" srcId="{29A746FB-882A-4A98-9ABB-791946D7931D}" destId="{C1315D80-902F-4835-BE2D-73FAC34901C8}" srcOrd="0" destOrd="0" presId="urn:microsoft.com/office/officeart/2008/layout/RadialCluster"/>
    <dgm:cxn modelId="{9681429C-5130-4128-A1C7-3A51F3064F0B}" srcId="{C347DF01-63DF-4146-9AA5-550E4DE60ABE}" destId="{29A746FB-882A-4A98-9ABB-791946D7931D}" srcOrd="2" destOrd="0" parTransId="{16B8A667-A7A1-4C8F-B079-BECF826FC609}" sibTransId="{12AB7F47-CC34-4622-A663-08BE1EB72426}"/>
    <dgm:cxn modelId="{918E10AA-3E51-47B5-BA12-AF424A4499AD}" type="presOf" srcId="{A76A2506-86BE-40BB-8B2B-17C1CD55D9EE}" destId="{B984F3CF-9490-46F9-B1EA-7690747B117B}" srcOrd="0" destOrd="0" presId="urn:microsoft.com/office/officeart/2008/layout/RadialCluster"/>
    <dgm:cxn modelId="{EE3B09B0-E1E0-4C0C-95B3-5C81382744C2}" type="presOf" srcId="{16B8A667-A7A1-4C8F-B079-BECF826FC609}" destId="{ADE4A686-920C-400B-8B76-B5839EA1DFAD}" srcOrd="0" destOrd="0" presId="urn:microsoft.com/office/officeart/2008/layout/RadialCluster"/>
    <dgm:cxn modelId="{150AA0B9-6FFC-4780-ACFD-70260E1837DB}" srcId="{C347DF01-63DF-4146-9AA5-550E4DE60ABE}" destId="{AD4869EB-5127-4864-A835-2FDBEAF2684C}" srcOrd="0" destOrd="0" parTransId="{2D6C1926-56B4-4486-B967-6B4379A630FE}" sibTransId="{62AF2437-83BB-4E44-8F1F-8E6E3D5C733E}"/>
    <dgm:cxn modelId="{4D31E0C4-8620-46B6-ABF3-9CFC096F99D8}" srcId="{53296E14-E4BC-4E9A-9DD6-3629B0E946C5}" destId="{C347DF01-63DF-4146-9AA5-550E4DE60ABE}" srcOrd="0" destOrd="0" parTransId="{6DE17D45-54D3-4F6A-B078-9254A408A38B}" sibTransId="{DDC04F6A-1174-4374-BD7B-7D1A00FC6573}"/>
    <dgm:cxn modelId="{5E5EBCF0-CF88-447B-AC13-BB19EA410703}" type="presOf" srcId="{2D6C1926-56B4-4486-B967-6B4379A630FE}" destId="{D28C1B0A-61CD-4706-8CB6-25FEAF80AEEB}" srcOrd="0" destOrd="0" presId="urn:microsoft.com/office/officeart/2008/layout/RadialCluster"/>
    <dgm:cxn modelId="{35B612EF-D5F5-4D83-9ECE-5CE364AC0CFF}" type="presParOf" srcId="{9848B2BF-9595-43AE-BB9D-4FBBAE1EB2BF}" destId="{5E4C9C73-3203-436C-B066-E4732EB90C50}" srcOrd="0" destOrd="0" presId="urn:microsoft.com/office/officeart/2008/layout/RadialCluster"/>
    <dgm:cxn modelId="{A4BA5991-AAA5-4795-A4A2-585FA656718A}" type="presParOf" srcId="{5E4C9C73-3203-436C-B066-E4732EB90C50}" destId="{49200DB6-62FA-4B4F-A48B-C57B2516C208}" srcOrd="0" destOrd="0" presId="urn:microsoft.com/office/officeart/2008/layout/RadialCluster"/>
    <dgm:cxn modelId="{9412EE8C-1BBD-4982-BB91-13687210F3E5}" type="presParOf" srcId="{5E4C9C73-3203-436C-B066-E4732EB90C50}" destId="{D28C1B0A-61CD-4706-8CB6-25FEAF80AEEB}" srcOrd="1" destOrd="0" presId="urn:microsoft.com/office/officeart/2008/layout/RadialCluster"/>
    <dgm:cxn modelId="{7DDF5D1D-3EEE-4BFD-BBD3-22ABAA9179DC}" type="presParOf" srcId="{5E4C9C73-3203-436C-B066-E4732EB90C50}" destId="{8FA7FAF1-9812-4C80-A7E4-3A0CC83348EC}" srcOrd="2" destOrd="0" presId="urn:microsoft.com/office/officeart/2008/layout/RadialCluster"/>
    <dgm:cxn modelId="{A4F7E0B2-A2DE-4FC3-85DB-A1F91256CB81}" type="presParOf" srcId="{5E4C9C73-3203-436C-B066-E4732EB90C50}" destId="{E615FCFC-B5AD-410A-8776-372C13B216B3}" srcOrd="3" destOrd="0" presId="urn:microsoft.com/office/officeart/2008/layout/RadialCluster"/>
    <dgm:cxn modelId="{E1F61C62-597D-4C87-8354-2334A5FF001D}" type="presParOf" srcId="{5E4C9C73-3203-436C-B066-E4732EB90C50}" destId="{B984F3CF-9490-46F9-B1EA-7690747B117B}" srcOrd="4" destOrd="0" presId="urn:microsoft.com/office/officeart/2008/layout/RadialCluster"/>
    <dgm:cxn modelId="{80942E3C-D108-4503-B08F-A1C7530FD13B}" type="presParOf" srcId="{5E4C9C73-3203-436C-B066-E4732EB90C50}" destId="{ADE4A686-920C-400B-8B76-B5839EA1DFAD}" srcOrd="5" destOrd="0" presId="urn:microsoft.com/office/officeart/2008/layout/RadialCluster"/>
    <dgm:cxn modelId="{1A9AC8E2-110F-4C14-B2BB-5604A16457CF}" type="presParOf" srcId="{5E4C9C73-3203-436C-B066-E4732EB90C50}" destId="{C1315D80-902F-4835-BE2D-73FAC34901C8}"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E18C4-70BD-4B34-8B89-CCD52919CBBD}">
      <dsp:nvSpPr>
        <dsp:cNvPr id="0" name=""/>
        <dsp:cNvSpPr/>
      </dsp:nvSpPr>
      <dsp:spPr>
        <a:xfrm>
          <a:off x="0" y="0"/>
          <a:ext cx="2209919" cy="109728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Human Vision</a:t>
          </a:r>
        </a:p>
      </dsp:txBody>
      <dsp:txXfrm>
        <a:off x="32138" y="32138"/>
        <a:ext cx="2145643" cy="1033004"/>
      </dsp:txXfrm>
    </dsp:sp>
    <dsp:sp modelId="{CA5A9943-43F1-409E-BF2F-25339CFB3698}">
      <dsp:nvSpPr>
        <dsp:cNvPr id="0" name=""/>
        <dsp:cNvSpPr/>
      </dsp:nvSpPr>
      <dsp:spPr>
        <a:xfrm>
          <a:off x="2432759" y="274610"/>
          <a:ext cx="472421" cy="548059"/>
        </a:xfrm>
        <a:prstGeom prs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kern="1200">
            <a:latin typeface="Arial" panose="020B0604020202020204" pitchFamily="34" charset="0"/>
            <a:cs typeface="Arial" panose="020B0604020202020204" pitchFamily="34" charset="0"/>
          </a:endParaRPr>
        </a:p>
      </dsp:txBody>
      <dsp:txXfrm>
        <a:off x="2432759" y="384222"/>
        <a:ext cx="330695" cy="328835"/>
      </dsp:txXfrm>
    </dsp:sp>
    <dsp:sp modelId="{6CDB22D8-BCA5-4E0A-894A-DDCFD723B205}">
      <dsp:nvSpPr>
        <dsp:cNvPr id="0" name=""/>
        <dsp:cNvSpPr/>
      </dsp:nvSpPr>
      <dsp:spPr>
        <a:xfrm>
          <a:off x="3101280" y="0"/>
          <a:ext cx="2209919" cy="1097280"/>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Train to Visually Interpret EEG</a:t>
          </a:r>
        </a:p>
      </dsp:txBody>
      <dsp:txXfrm>
        <a:off x="3133418" y="32138"/>
        <a:ext cx="2145643" cy="1033004"/>
      </dsp:txXfrm>
    </dsp:sp>
    <dsp:sp modelId="{D0F3350C-4E80-41D4-9C1D-40F48B62BF7A}">
      <dsp:nvSpPr>
        <dsp:cNvPr id="0" name=""/>
        <dsp:cNvSpPr/>
      </dsp:nvSpPr>
      <dsp:spPr>
        <a:xfrm>
          <a:off x="5532191" y="274610"/>
          <a:ext cx="468502" cy="548059"/>
        </a:xfrm>
        <a:prstGeom prst="righ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kern="1200">
            <a:latin typeface="Arial" panose="020B0604020202020204" pitchFamily="34" charset="0"/>
            <a:cs typeface="Arial" panose="020B0604020202020204" pitchFamily="34" charset="0"/>
          </a:endParaRPr>
        </a:p>
      </dsp:txBody>
      <dsp:txXfrm>
        <a:off x="5532191" y="384222"/>
        <a:ext cx="327951" cy="328835"/>
      </dsp:txXfrm>
    </dsp:sp>
    <dsp:sp modelId="{0B1963C3-FB88-44FC-A091-3829F0F6C66E}">
      <dsp:nvSpPr>
        <dsp:cNvPr id="0" name=""/>
        <dsp:cNvSpPr/>
      </dsp:nvSpPr>
      <dsp:spPr>
        <a:xfrm>
          <a:off x="6195167" y="0"/>
          <a:ext cx="2209919" cy="1097280"/>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Expert Interpreter of EEG</a:t>
          </a:r>
        </a:p>
      </dsp:txBody>
      <dsp:txXfrm>
        <a:off x="6227305" y="32138"/>
        <a:ext cx="2145643" cy="10330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E18C4-70BD-4B34-8B89-CCD52919CBBD}">
      <dsp:nvSpPr>
        <dsp:cNvPr id="0" name=""/>
        <dsp:cNvSpPr/>
      </dsp:nvSpPr>
      <dsp:spPr>
        <a:xfrm>
          <a:off x="7393" y="0"/>
          <a:ext cx="2209919" cy="109728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ImageNet</a:t>
          </a:r>
          <a:br>
            <a:rPr lang="en-US" sz="1600" b="1" kern="1200" dirty="0">
              <a:latin typeface="Arial" panose="020B0604020202020204" pitchFamily="34" charset="0"/>
              <a:cs typeface="Arial" panose="020B0604020202020204" pitchFamily="34" charset="0"/>
            </a:rPr>
          </a:br>
          <a:r>
            <a:rPr lang="en-US" sz="1600" b="1" kern="1200" dirty="0">
              <a:latin typeface="Arial" panose="020B0604020202020204" pitchFamily="34" charset="0"/>
              <a:cs typeface="Arial" panose="020B0604020202020204" pitchFamily="34" charset="0"/>
            </a:rPr>
            <a:t>Pretrained</a:t>
          </a:r>
          <a:br>
            <a:rPr lang="en-US" sz="1600" b="1" kern="1200" dirty="0">
              <a:latin typeface="Arial" panose="020B0604020202020204" pitchFamily="34" charset="0"/>
              <a:cs typeface="Arial" panose="020B0604020202020204" pitchFamily="34" charset="0"/>
            </a:rPr>
          </a:br>
          <a:r>
            <a:rPr lang="en-US" sz="1600" b="1" kern="1200" dirty="0">
              <a:latin typeface="Arial" panose="020B0604020202020204" pitchFamily="34" charset="0"/>
              <a:cs typeface="Arial" panose="020B0604020202020204" pitchFamily="34" charset="0"/>
            </a:rPr>
            <a:t>Network</a:t>
          </a:r>
        </a:p>
      </dsp:txBody>
      <dsp:txXfrm>
        <a:off x="39531" y="32138"/>
        <a:ext cx="2145643" cy="1033004"/>
      </dsp:txXfrm>
    </dsp:sp>
    <dsp:sp modelId="{CA5A9943-43F1-409E-BF2F-25339CFB3698}">
      <dsp:nvSpPr>
        <dsp:cNvPr id="0" name=""/>
        <dsp:cNvSpPr/>
      </dsp:nvSpPr>
      <dsp:spPr>
        <a:xfrm>
          <a:off x="2438304" y="274610"/>
          <a:ext cx="468502" cy="548059"/>
        </a:xfrm>
        <a:prstGeom prs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kern="1200">
            <a:latin typeface="Arial" panose="020B0604020202020204" pitchFamily="34" charset="0"/>
            <a:cs typeface="Arial" panose="020B0604020202020204" pitchFamily="34" charset="0"/>
          </a:endParaRPr>
        </a:p>
      </dsp:txBody>
      <dsp:txXfrm>
        <a:off x="2438304" y="384222"/>
        <a:ext cx="327951" cy="328835"/>
      </dsp:txXfrm>
    </dsp:sp>
    <dsp:sp modelId="{6CDB22D8-BCA5-4E0A-894A-DDCFD723B205}">
      <dsp:nvSpPr>
        <dsp:cNvPr id="0" name=""/>
        <dsp:cNvSpPr/>
      </dsp:nvSpPr>
      <dsp:spPr>
        <a:xfrm>
          <a:off x="3101280" y="0"/>
          <a:ext cx="2209919" cy="1097280"/>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EEG Adaptation Training</a:t>
          </a:r>
        </a:p>
      </dsp:txBody>
      <dsp:txXfrm>
        <a:off x="3133418" y="32138"/>
        <a:ext cx="2145643" cy="1033004"/>
      </dsp:txXfrm>
    </dsp:sp>
    <dsp:sp modelId="{D0F3350C-4E80-41D4-9C1D-40F48B62BF7A}">
      <dsp:nvSpPr>
        <dsp:cNvPr id="0" name=""/>
        <dsp:cNvSpPr/>
      </dsp:nvSpPr>
      <dsp:spPr>
        <a:xfrm>
          <a:off x="5532191" y="274610"/>
          <a:ext cx="468502" cy="548059"/>
        </a:xfrm>
        <a:prstGeom prst="righ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kern="1200">
            <a:latin typeface="Arial" panose="020B0604020202020204" pitchFamily="34" charset="0"/>
            <a:cs typeface="Arial" panose="020B0604020202020204" pitchFamily="34" charset="0"/>
          </a:endParaRPr>
        </a:p>
      </dsp:txBody>
      <dsp:txXfrm>
        <a:off x="5532191" y="384222"/>
        <a:ext cx="327951" cy="328835"/>
      </dsp:txXfrm>
    </dsp:sp>
    <dsp:sp modelId="{0B1963C3-FB88-44FC-A091-3829F0F6C66E}">
      <dsp:nvSpPr>
        <dsp:cNvPr id="0" name=""/>
        <dsp:cNvSpPr/>
      </dsp:nvSpPr>
      <dsp:spPr>
        <a:xfrm>
          <a:off x="6195167" y="0"/>
          <a:ext cx="2209919" cy="1097280"/>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Machine Interpretation</a:t>
          </a:r>
        </a:p>
      </dsp:txBody>
      <dsp:txXfrm>
        <a:off x="6227305" y="32138"/>
        <a:ext cx="2145643" cy="10330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00DB6-62FA-4B4F-A48B-C57B2516C208}">
      <dsp:nvSpPr>
        <dsp:cNvPr id="0" name=""/>
        <dsp:cNvSpPr/>
      </dsp:nvSpPr>
      <dsp:spPr>
        <a:xfrm>
          <a:off x="816525" y="1075319"/>
          <a:ext cx="1658788" cy="374541"/>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Real-Time System</a:t>
          </a:r>
        </a:p>
      </dsp:txBody>
      <dsp:txXfrm>
        <a:off x="834809" y="1093603"/>
        <a:ext cx="1622220" cy="337973"/>
      </dsp:txXfrm>
    </dsp:sp>
    <dsp:sp modelId="{D28C1B0A-61CD-4706-8CB6-25FEAF80AEEB}">
      <dsp:nvSpPr>
        <dsp:cNvPr id="0" name=""/>
        <dsp:cNvSpPr/>
      </dsp:nvSpPr>
      <dsp:spPr>
        <a:xfrm rot="16200000">
          <a:off x="1427637" y="857037"/>
          <a:ext cx="436564" cy="0"/>
        </a:xfrm>
        <a:custGeom>
          <a:avLst/>
          <a:gdLst/>
          <a:ahLst/>
          <a:cxnLst/>
          <a:rect l="0" t="0" r="0" b="0"/>
          <a:pathLst>
            <a:path>
              <a:moveTo>
                <a:pt x="0" y="0"/>
              </a:moveTo>
              <a:lnTo>
                <a:pt x="436564"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A7FAF1-9812-4C80-A7E4-3A0CC83348EC}">
      <dsp:nvSpPr>
        <dsp:cNvPr id="0" name=""/>
        <dsp:cNvSpPr/>
      </dsp:nvSpPr>
      <dsp:spPr>
        <a:xfrm>
          <a:off x="1079433" y="264214"/>
          <a:ext cx="1132973" cy="374540"/>
        </a:xfrm>
        <a:prstGeom prst="roundRect">
          <a:avLst/>
        </a:prstGeom>
        <a:gradFill rotWithShape="0">
          <a:gsLst>
            <a:gs pos="0">
              <a:schemeClr val="accent2">
                <a:hueOff val="1560506"/>
                <a:satOff val="-1946"/>
                <a:lumOff val="458"/>
                <a:alphaOff val="0"/>
                <a:tint val="50000"/>
                <a:satMod val="300000"/>
              </a:schemeClr>
            </a:gs>
            <a:gs pos="35000">
              <a:schemeClr val="accent2">
                <a:hueOff val="1560506"/>
                <a:satOff val="-1946"/>
                <a:lumOff val="458"/>
                <a:alphaOff val="0"/>
                <a:tint val="37000"/>
                <a:satMod val="300000"/>
              </a:schemeClr>
            </a:gs>
            <a:gs pos="100000">
              <a:schemeClr val="accent2">
                <a:hueOff val="1560506"/>
                <a:satOff val="-1946"/>
                <a:lumOff val="45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Sensitivity</a:t>
          </a:r>
        </a:p>
      </dsp:txBody>
      <dsp:txXfrm>
        <a:off x="1097717" y="282498"/>
        <a:ext cx="1096405" cy="337972"/>
      </dsp:txXfrm>
    </dsp:sp>
    <dsp:sp modelId="{E615FCFC-B5AD-410A-8776-372C13B216B3}">
      <dsp:nvSpPr>
        <dsp:cNvPr id="0" name=""/>
        <dsp:cNvSpPr/>
      </dsp:nvSpPr>
      <dsp:spPr>
        <a:xfrm rot="2328758">
          <a:off x="1805406" y="1658007"/>
          <a:ext cx="664183" cy="0"/>
        </a:xfrm>
        <a:custGeom>
          <a:avLst/>
          <a:gdLst/>
          <a:ahLst/>
          <a:cxnLst/>
          <a:rect l="0" t="0" r="0" b="0"/>
          <a:pathLst>
            <a:path>
              <a:moveTo>
                <a:pt x="0" y="0"/>
              </a:moveTo>
              <a:lnTo>
                <a:pt x="664183"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84F3CF-9490-46F9-B1EA-7690747B117B}">
      <dsp:nvSpPr>
        <dsp:cNvPr id="0" name=""/>
        <dsp:cNvSpPr/>
      </dsp:nvSpPr>
      <dsp:spPr>
        <a:xfrm>
          <a:off x="2062589" y="1866154"/>
          <a:ext cx="1132973" cy="374540"/>
        </a:xfrm>
        <a:prstGeom prst="roundRect">
          <a:avLst/>
        </a:prstGeom>
        <a:gradFill rotWithShape="0">
          <a:gsLst>
            <a:gs pos="0">
              <a:schemeClr val="accent2">
                <a:hueOff val="3121013"/>
                <a:satOff val="-3893"/>
                <a:lumOff val="915"/>
                <a:alphaOff val="0"/>
                <a:tint val="50000"/>
                <a:satMod val="300000"/>
              </a:schemeClr>
            </a:gs>
            <a:gs pos="35000">
              <a:schemeClr val="accent2">
                <a:hueOff val="3121013"/>
                <a:satOff val="-3893"/>
                <a:lumOff val="915"/>
                <a:alphaOff val="0"/>
                <a:tint val="37000"/>
                <a:satMod val="300000"/>
              </a:schemeClr>
            </a:gs>
            <a:gs pos="100000">
              <a:schemeClr val="accent2">
                <a:hueOff val="3121013"/>
                <a:satOff val="-3893"/>
                <a:lumOff val="9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Delay</a:t>
          </a:r>
        </a:p>
      </dsp:txBody>
      <dsp:txXfrm>
        <a:off x="2080873" y="1884438"/>
        <a:ext cx="1096405" cy="337972"/>
      </dsp:txXfrm>
    </dsp:sp>
    <dsp:sp modelId="{ADE4A686-920C-400B-8B76-B5839EA1DFAD}">
      <dsp:nvSpPr>
        <dsp:cNvPr id="0" name=""/>
        <dsp:cNvSpPr/>
      </dsp:nvSpPr>
      <dsp:spPr>
        <a:xfrm rot="8471257">
          <a:off x="822239" y="1658009"/>
          <a:ext cx="664192" cy="0"/>
        </a:xfrm>
        <a:custGeom>
          <a:avLst/>
          <a:gdLst/>
          <a:ahLst/>
          <a:cxnLst/>
          <a:rect l="0" t="0" r="0" b="0"/>
          <a:pathLst>
            <a:path>
              <a:moveTo>
                <a:pt x="0" y="0"/>
              </a:moveTo>
              <a:lnTo>
                <a:pt x="664192"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315D80-902F-4835-BE2D-73FAC34901C8}">
      <dsp:nvSpPr>
        <dsp:cNvPr id="0" name=""/>
        <dsp:cNvSpPr/>
      </dsp:nvSpPr>
      <dsp:spPr>
        <a:xfrm>
          <a:off x="96264" y="1866157"/>
          <a:ext cx="1132973" cy="374540"/>
        </a:xfrm>
        <a:prstGeom prst="roundRect">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False Alarm</a:t>
          </a:r>
        </a:p>
      </dsp:txBody>
      <dsp:txXfrm>
        <a:off x="114548" y="1884441"/>
        <a:ext cx="1096405" cy="33797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AED787-B5FC-244B-9B6F-4A480A5609BC}" type="datetimeFigureOut">
              <a:rPr lang="en-US" smtClean="0"/>
              <a:pPr/>
              <a:t>12/4/2021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55A4DA-CB6B-D043-8375-311F45E01637}" type="slidenum">
              <a:rPr lang="en-US" smtClean="0"/>
              <a:pPr/>
              <a:t>‹#›</a:t>
            </a:fld>
            <a:endParaRPr lang="en-US" dirty="0"/>
          </a:p>
        </p:txBody>
      </p:sp>
    </p:spTree>
    <p:extLst>
      <p:ext uri="{BB962C8B-B14F-4D97-AF65-F5344CB8AC3E}">
        <p14:creationId xmlns:p14="http://schemas.microsoft.com/office/powerpoint/2010/main" val="3593341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31CF6E-A7CC-034C-AA3C-9F1A6DDD080D}" type="datetimeFigureOut">
              <a:rPr lang="en-US" smtClean="0"/>
              <a:pPr/>
              <a:t>12/4/2021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67CBD4-C074-5945-B4D9-C20F0CA68938}" type="slidenum">
              <a:rPr lang="en-US" smtClean="0"/>
              <a:pPr/>
              <a:t>‹#›</a:t>
            </a:fld>
            <a:endParaRPr lang="en-US" dirty="0"/>
          </a:p>
        </p:txBody>
      </p:sp>
    </p:spTree>
    <p:extLst>
      <p:ext uri="{BB962C8B-B14F-4D97-AF65-F5344CB8AC3E}">
        <p14:creationId xmlns:p14="http://schemas.microsoft.com/office/powerpoint/2010/main" val="4204821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0</a:t>
            </a:fld>
            <a:endParaRPr lang="en-US" dirty="0"/>
          </a:p>
        </p:txBody>
      </p:sp>
    </p:spTree>
    <p:extLst>
      <p:ext uri="{BB962C8B-B14F-4D97-AF65-F5344CB8AC3E}">
        <p14:creationId xmlns:p14="http://schemas.microsoft.com/office/powerpoint/2010/main" val="2482617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Seizures occur about 7% of the time in the TUSZ Corpus. Since the distribution of classes is highly unbalanced, we must adjust the weights of the loss function. Hence, to better balance the number of seizure and background patterns, we randomly selected one-fifth of the background patterns. It was observed that using all the background samples did not improve the results. In practice, we have used about 30,000 samples for seizure events and 100,000 samples for background events.</a:t>
            </a:r>
          </a:p>
          <a:p>
            <a:r>
              <a:rPr lang="en-US" sz="1200" kern="1200" dirty="0">
                <a:solidFill>
                  <a:schemeClr val="tx1"/>
                </a:solidFill>
                <a:effectLst/>
                <a:latin typeface="+mn-lt"/>
                <a:ea typeface="+mn-ea"/>
                <a:cs typeface="+mn-cs"/>
              </a:rPr>
              <a:t>To further adjust for the unbalanced number of samples in the two classes, we include prior probabilities in the loss function computation.</a:t>
            </a:r>
          </a:p>
          <a:p>
            <a:r>
              <a:rPr lang="en-US" sz="1200" kern="1200" dirty="0">
                <a:solidFill>
                  <a:schemeClr val="tx1"/>
                </a:solidFill>
                <a:effectLst/>
                <a:latin typeface="+mn-lt"/>
                <a:ea typeface="+mn-ea"/>
                <a:cs typeface="+mn-cs"/>
              </a:rPr>
              <a:t>By observing the confusion matrix, the low false positive and high true positive of the ResNet18 on both train and development set show that the system has done his best to distinguish seizure samples between very complex shapes of backgrounds.</a:t>
            </a:r>
          </a:p>
          <a:p>
            <a:r>
              <a:rPr lang="en-US" sz="1200" kern="1200" dirty="0">
                <a:solidFill>
                  <a:schemeClr val="tx1"/>
                </a:solidFill>
                <a:effectLst/>
                <a:latin typeface="+mn-lt"/>
                <a:ea typeface="+mn-ea"/>
                <a:cs typeface="+mn-cs"/>
              </a:rPr>
              <a:t>But the false positive ratio is still too high to be accepted in clinical applications.</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9</a:t>
            </a:fld>
            <a:endParaRPr lang="en-US"/>
          </a:p>
        </p:txBody>
      </p:sp>
    </p:spTree>
    <p:extLst>
      <p:ext uri="{BB962C8B-B14F-4D97-AF65-F5344CB8AC3E}">
        <p14:creationId xmlns:p14="http://schemas.microsoft.com/office/powerpoint/2010/main" val="1762236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raw classification performance of ResNet18 is poor and needs additional postprocessing. Our postprocessor is based on three parameters:</a:t>
            </a:r>
          </a:p>
          <a:p>
            <a:pPr lvl="0"/>
            <a:r>
              <a:rPr lang="en-US" sz="1200" dirty="0">
                <a:latin typeface="Arial" panose="020B0604020202020204" pitchFamily="34" charset="0"/>
                <a:cs typeface="Arial" panose="020B0604020202020204" pitchFamily="34" charset="0"/>
              </a:rPr>
              <a:t>Seizure confidence threshold</a:t>
            </a:r>
          </a:p>
          <a:p>
            <a:pPr lvl="0"/>
            <a:r>
              <a:rPr lang="en-US" sz="1200" dirty="0">
                <a:latin typeface="Arial" panose="020B0604020202020204" pitchFamily="34" charset="0"/>
                <a:cs typeface="Arial" panose="020B0604020202020204" pitchFamily="34" charset="0"/>
              </a:rPr>
              <a:t>Minimum acceptable background duration</a:t>
            </a:r>
          </a:p>
          <a:p>
            <a:r>
              <a:rPr lang="en-US" sz="1200" dirty="0">
                <a:latin typeface="Arial" panose="020B0604020202020204" pitchFamily="34" charset="0"/>
                <a:cs typeface="Arial" panose="020B0604020202020204" pitchFamily="34" charset="0"/>
              </a:rPr>
              <a:t>Minimum acceptable seizure duration</a:t>
            </a:r>
          </a:p>
          <a:p>
            <a:r>
              <a:rPr lang="en-US" sz="1200" kern="1200" dirty="0">
                <a:solidFill>
                  <a:schemeClr val="tx1"/>
                </a:solidFill>
                <a:effectLst/>
                <a:latin typeface="+mn-lt"/>
                <a:ea typeface="+mn-ea"/>
                <a:cs typeface="+mn-cs"/>
              </a:rPr>
              <a:t>The first parameter reduces noisy decisions by increasing the seizure confidence threshold. The second and third parameters act similar to dilation and erosion in morphological image processing.</a:t>
            </a:r>
          </a:p>
          <a:p>
            <a:r>
              <a:rPr lang="en-US" sz="1200" kern="1200" dirty="0">
                <a:solidFill>
                  <a:schemeClr val="tx1"/>
                </a:solidFill>
                <a:effectLst/>
                <a:latin typeface="+mn-lt"/>
                <a:ea typeface="+mn-ea"/>
                <a:cs typeface="+mn-cs"/>
              </a:rPr>
              <a:t>Once the threshold is applied, then all background windows between two seizure events with a duration less than (</a:t>
            </a:r>
            <a:r>
              <a:rPr lang="en-US" sz="1200" kern="1200" dirty="0" err="1">
                <a:solidFill>
                  <a:schemeClr val="tx1"/>
                </a:solidFill>
                <a:effectLst/>
                <a:latin typeface="+mn-lt"/>
                <a:ea typeface="+mn-ea"/>
                <a:cs typeface="+mn-cs"/>
              </a:rPr>
              <a:t>BDmin</a:t>
            </a:r>
            <a:r>
              <a:rPr lang="en-US" sz="1200" kern="1200" dirty="0">
                <a:solidFill>
                  <a:schemeClr val="tx1"/>
                </a:solidFill>
                <a:effectLst/>
                <a:latin typeface="+mn-lt"/>
                <a:ea typeface="+mn-ea"/>
                <a:cs typeface="+mn-cs"/>
              </a:rPr>
              <a:t>) will be classified as seizures. Similarly, all seizure events with a duration less than </a:t>
            </a:r>
            <a:r>
              <a:rPr lang="en-US" sz="1200" kern="1200" dirty="0" err="1">
                <a:solidFill>
                  <a:schemeClr val="tx1"/>
                </a:solidFill>
                <a:effectLst/>
                <a:latin typeface="+mn-lt"/>
                <a:ea typeface="+mn-ea"/>
                <a:cs typeface="+mn-cs"/>
              </a:rPr>
              <a:t>SDmin</a:t>
            </a:r>
            <a:r>
              <a:rPr lang="en-US" sz="1200" kern="1200" dirty="0">
                <a:solidFill>
                  <a:schemeClr val="tx1"/>
                </a:solidFill>
                <a:effectLst/>
                <a:latin typeface="+mn-lt"/>
                <a:ea typeface="+mn-ea"/>
                <a:cs typeface="+mn-cs"/>
              </a:rPr>
              <a:t> will be classified as background.</a:t>
            </a:r>
          </a:p>
          <a:p>
            <a:r>
              <a:rPr lang="en-US" sz="1200" kern="1200" dirty="0">
                <a:solidFill>
                  <a:schemeClr val="tx1"/>
                </a:solidFill>
                <a:effectLst/>
                <a:latin typeface="+mn-lt"/>
                <a:ea typeface="+mn-ea"/>
                <a:cs typeface="+mn-cs"/>
              </a:rPr>
              <a:t>Detection delay is defined as the summation of minimum acceptable duration of background and seizure events.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Postprocessing has a significant impact on both the misclassification errors and the false alarm rate. Left figure shows the sensitivity as a function of the detection latency. Right shows the false alarm rate as a function of the detection latency.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false alarm rate is significantly reduced by increasing the detection delay. There is also a moderate reduction in sensitivity.</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10</a:t>
            </a:fld>
            <a:endParaRPr lang="en-US"/>
          </a:p>
        </p:txBody>
      </p:sp>
    </p:spTree>
    <p:extLst>
      <p:ext uri="{BB962C8B-B14F-4D97-AF65-F5344CB8AC3E}">
        <p14:creationId xmlns:p14="http://schemas.microsoft.com/office/powerpoint/2010/main" val="1886523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left figure,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compare the performance of the proposed system to two other previously published systems: a hybrid CNN/LSTM system (</a:t>
                </a:r>
                <a:r>
                  <a:rPr lang="en-US" sz="1200" kern="1200" dirty="0" err="1">
                    <a:solidFill>
                      <a:schemeClr val="tx1"/>
                    </a:solidFill>
                    <a:effectLst/>
                    <a:latin typeface="+mn-lt"/>
                    <a:ea typeface="+mn-ea"/>
                    <a:cs typeface="+mn-cs"/>
                  </a:rPr>
                  <a:t>cnn_lstm</a:t>
                </a:r>
                <a:r>
                  <a:rPr lang="en-US" sz="1200" kern="1200" dirty="0">
                    <a:solidFill>
                      <a:schemeClr val="tx1"/>
                    </a:solidFill>
                    <a:effectLst/>
                    <a:latin typeface="+mn-lt"/>
                    <a:ea typeface="+mn-ea"/>
                    <a:cs typeface="+mn-cs"/>
                  </a:rPr>
                  <a:t>) developed by </a:t>
                </a:r>
                <a:r>
                  <a:rPr lang="en-US" sz="1200" kern="1200" dirty="0" err="1">
                    <a:solidFill>
                      <a:schemeClr val="tx1"/>
                    </a:solidFill>
                    <a:effectLst/>
                    <a:latin typeface="+mn-lt"/>
                    <a:ea typeface="+mn-ea"/>
                    <a:cs typeface="+mn-cs"/>
                  </a:rPr>
                  <a:t>Golmohammadi</a:t>
                </a:r>
                <a:r>
                  <a:rPr lang="en-US" sz="1200" kern="1200" dirty="0">
                    <a:solidFill>
                      <a:schemeClr val="tx1"/>
                    </a:solidFill>
                    <a:effectLst/>
                    <a:latin typeface="+mn-lt"/>
                    <a:ea typeface="+mn-ea"/>
                    <a:cs typeface="+mn-cs"/>
                  </a:rPr>
                  <a:t> and a multiphase system (</a:t>
                </a:r>
                <a:r>
                  <a:rPr lang="en-US" sz="1200" kern="1200" dirty="0" err="1">
                    <a:solidFill>
                      <a:schemeClr val="tx1"/>
                    </a:solidFill>
                    <a:effectLst/>
                    <a:latin typeface="+mn-lt"/>
                    <a:ea typeface="+mn-ea"/>
                    <a:cs typeface="+mn-cs"/>
                  </a:rPr>
                  <a:t>mphase</a:t>
                </a:r>
                <a:r>
                  <a:rPr lang="en-US" sz="1200" kern="1200" dirty="0">
                    <a:solidFill>
                      <a:schemeClr val="tx1"/>
                    </a:solidFill>
                    <a:effectLst/>
                    <a:latin typeface="+mn-lt"/>
                    <a:ea typeface="+mn-ea"/>
                    <a:cs typeface="+mn-cs"/>
                  </a:rPr>
                  <a:t>) developed by Shah.</a:t>
                </a:r>
              </a:p>
              <a:p>
                <a:r>
                  <a:rPr lang="en-US" sz="1200" kern="1200" dirty="0">
                    <a:solidFill>
                      <a:schemeClr val="tx1"/>
                    </a:solidFill>
                    <a:effectLst/>
                    <a:latin typeface="+mn-lt"/>
                    <a:ea typeface="+mn-ea"/>
                    <a:cs typeface="+mn-cs"/>
                  </a:rPr>
                  <a:t>This comparison was performed on the development data set (dev) using the overlap (OVLP) scoring metric. Note that we focus on performance for the range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[0,0.1]</m:t>
                    </m:r>
                  </m:oMath>
                </a14:m>
                <a:r>
                  <a:rPr lang="en-US" sz="1200" kern="1200" dirty="0">
                    <a:solidFill>
                      <a:schemeClr val="tx1"/>
                    </a:solidFill>
                    <a:effectLst/>
                    <a:latin typeface="+mn-lt"/>
                    <a:ea typeface="+mn-ea"/>
                    <a:cs typeface="+mn-cs"/>
                  </a:rPr>
                  <a:t> where false alarms are very low. This is the operating region of most interest for this application.</a:t>
                </a:r>
              </a:p>
              <a:p>
                <a:r>
                  <a:rPr lang="en-US" sz="1200" kern="1200" dirty="0">
                    <a:solidFill>
                      <a:schemeClr val="tx1"/>
                    </a:solidFill>
                    <a:effectLst/>
                    <a:latin typeface="+mn-lt"/>
                    <a:ea typeface="+mn-ea"/>
                    <a:cs typeface="+mn-cs"/>
                  </a:rPr>
                  <a:t>In the right figure, a similar analysis is shown for the blind evaluation set (eval). It is important to note that no tuning was performed based on the evaluation set results.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seizure sensitivity and false alarm rate of the new system, which are 42.05% and 5.78/24h, respectively, are better than our previous best results (40.12% and 6.62/24h for the multiphase system). However, it is important to note that the </a:t>
                </a:r>
                <a:r>
                  <a:rPr lang="en-US" sz="1200" kern="1200" dirty="0" err="1">
                    <a:solidFill>
                      <a:schemeClr val="tx1"/>
                    </a:solidFill>
                    <a:effectLst/>
                    <a:latin typeface="+mn-lt"/>
                    <a:ea typeface="+mn-ea"/>
                    <a:cs typeface="+mn-cs"/>
                  </a:rPr>
                  <a:t>resnet</a:t>
                </a:r>
                <a:r>
                  <a:rPr lang="en-US" sz="1200" kern="1200" dirty="0">
                    <a:solidFill>
                      <a:schemeClr val="tx1"/>
                    </a:solidFill>
                    <a:effectLst/>
                    <a:latin typeface="+mn-lt"/>
                    <a:ea typeface="+mn-ea"/>
                    <a:cs typeface="+mn-cs"/>
                  </a:rPr>
                  <a:t> system is much simpler, has much less latency, and runs faster than real-time on relatively modest computing resources. This makes it ideal for critical care applications.</a:t>
                </a:r>
              </a:p>
              <a:p>
                <a:endParaRPr lang="en-US" dirty="0"/>
              </a:p>
            </p:txBody>
          </p:sp>
        </mc:Choice>
        <mc:Fallback xmlns="">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left figure,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compare the performance of the proposed system to two other previously published systems: a hybrid CNN/LSTM system (</a:t>
                </a:r>
                <a:r>
                  <a:rPr lang="en-US" sz="1200" kern="1200" dirty="0" err="1">
                    <a:solidFill>
                      <a:schemeClr val="tx1"/>
                    </a:solidFill>
                    <a:effectLst/>
                    <a:latin typeface="+mn-lt"/>
                    <a:ea typeface="+mn-ea"/>
                    <a:cs typeface="+mn-cs"/>
                  </a:rPr>
                  <a:t>cnn_lstm</a:t>
                </a:r>
                <a:r>
                  <a:rPr lang="en-US" sz="1200" kern="1200" dirty="0">
                    <a:solidFill>
                      <a:schemeClr val="tx1"/>
                    </a:solidFill>
                    <a:effectLst/>
                    <a:latin typeface="+mn-lt"/>
                    <a:ea typeface="+mn-ea"/>
                    <a:cs typeface="+mn-cs"/>
                  </a:rPr>
                  <a:t>) developed by </a:t>
                </a:r>
                <a:r>
                  <a:rPr lang="en-US" sz="1200" kern="1200" dirty="0" err="1">
                    <a:solidFill>
                      <a:schemeClr val="tx1"/>
                    </a:solidFill>
                    <a:effectLst/>
                    <a:latin typeface="+mn-lt"/>
                    <a:ea typeface="+mn-ea"/>
                    <a:cs typeface="+mn-cs"/>
                  </a:rPr>
                  <a:t>Golmohammadi</a:t>
                </a:r>
                <a:r>
                  <a:rPr lang="en-US" sz="1200" kern="1200" dirty="0">
                    <a:solidFill>
                      <a:schemeClr val="tx1"/>
                    </a:solidFill>
                    <a:effectLst/>
                    <a:latin typeface="+mn-lt"/>
                    <a:ea typeface="+mn-ea"/>
                    <a:cs typeface="+mn-cs"/>
                  </a:rPr>
                  <a:t> and a multiphase system (</a:t>
                </a:r>
                <a:r>
                  <a:rPr lang="en-US" sz="1200" kern="1200" dirty="0" err="1">
                    <a:solidFill>
                      <a:schemeClr val="tx1"/>
                    </a:solidFill>
                    <a:effectLst/>
                    <a:latin typeface="+mn-lt"/>
                    <a:ea typeface="+mn-ea"/>
                    <a:cs typeface="+mn-cs"/>
                  </a:rPr>
                  <a:t>mphase</a:t>
                </a:r>
                <a:r>
                  <a:rPr lang="en-US" sz="1200" kern="1200" dirty="0">
                    <a:solidFill>
                      <a:schemeClr val="tx1"/>
                    </a:solidFill>
                    <a:effectLst/>
                    <a:latin typeface="+mn-lt"/>
                    <a:ea typeface="+mn-ea"/>
                    <a:cs typeface="+mn-cs"/>
                  </a:rPr>
                  <a:t>) developed by Shah. This comparison was performed on the development data set (dev) using the OVLP scoring metric. Note that we focus on performance for the range </a:t>
                </a:r>
                <a:r>
                  <a:rPr lang="en-US" sz="1200" i="0" kern="1200">
                    <a:solidFill>
                      <a:schemeClr val="tx1"/>
                    </a:solidFill>
                    <a:effectLst/>
                    <a:latin typeface="+mn-lt"/>
                    <a:ea typeface="+mn-ea"/>
                    <a:cs typeface="+mn-cs"/>
                  </a:rPr>
                  <a:t>[0,0.1]</a:t>
                </a:r>
                <a:r>
                  <a:rPr lang="en-US" sz="1200" kern="1200" dirty="0">
                    <a:solidFill>
                      <a:schemeClr val="tx1"/>
                    </a:solidFill>
                    <a:effectLst/>
                    <a:latin typeface="+mn-lt"/>
                    <a:ea typeface="+mn-ea"/>
                    <a:cs typeface="+mn-cs"/>
                  </a:rPr>
                  <a:t> where false alarms are very low. This is the operating region of most interest for this application. In the right figure, a similar analysis is shown for the blind evaluation set (eval). It is important to note that no tuning was performed based on the evaluation set results.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seizure sensitivity and false alarm rate of the new system, which are 42.05% and 5.78/24h, respectively, are marginally better than our previous best results (40.12% and 6.62/24h for the multiphase system). However, it is important to note that the </a:t>
                </a:r>
                <a:r>
                  <a:rPr lang="en-US" sz="1200" kern="1200" dirty="0" err="1">
                    <a:solidFill>
                      <a:schemeClr val="tx1"/>
                    </a:solidFill>
                    <a:effectLst/>
                    <a:latin typeface="+mn-lt"/>
                    <a:ea typeface="+mn-ea"/>
                    <a:cs typeface="+mn-cs"/>
                  </a:rPr>
                  <a:t>resnet</a:t>
                </a:r>
                <a:r>
                  <a:rPr lang="en-US" sz="1200" kern="1200" dirty="0">
                    <a:solidFill>
                      <a:schemeClr val="tx1"/>
                    </a:solidFill>
                    <a:effectLst/>
                    <a:latin typeface="+mn-lt"/>
                    <a:ea typeface="+mn-ea"/>
                    <a:cs typeface="+mn-cs"/>
                  </a:rPr>
                  <a:t> system is much simpler, has much less latency, and runs faster than real-time on relatively modest computing resources. This makes it ideal for critical care applications.</a:t>
                </a:r>
              </a:p>
              <a:p>
                <a:endParaRPr lang="en-US" sz="1200" kern="1200" dirty="0">
                  <a:solidFill>
                    <a:schemeClr val="tx1"/>
                  </a:solidFill>
                  <a:effectLst/>
                  <a:latin typeface="+mn-lt"/>
                  <a:ea typeface="+mn-ea"/>
                  <a:cs typeface="+mn-cs"/>
                </a:endParaRPr>
              </a:p>
              <a:p>
                <a:endParaRPr lang="en-US" dirty="0"/>
              </a:p>
            </p:txBody>
          </p:sp>
        </mc:Fallback>
      </mc:AlternateContent>
      <p:sp>
        <p:nvSpPr>
          <p:cNvPr id="4" name="Slide Number Placeholder 3"/>
          <p:cNvSpPr>
            <a:spLocks noGrp="1"/>
          </p:cNvSpPr>
          <p:nvPr>
            <p:ph type="sldNum" sz="quarter" idx="10"/>
          </p:nvPr>
        </p:nvSpPr>
        <p:spPr/>
        <p:txBody>
          <a:bodyPr/>
          <a:lstStyle/>
          <a:p>
            <a:fld id="{DF1ACD00-77F6-4941-B4B0-B7C9C01A2CBF}" type="slidenum">
              <a:rPr lang="en-US" smtClean="0"/>
              <a:pPr/>
              <a:t>11</a:t>
            </a:fld>
            <a:endParaRPr lang="en-US"/>
          </a:p>
        </p:txBody>
      </p:sp>
    </p:spTree>
    <p:extLst>
      <p:ext uri="{BB962C8B-B14F-4D97-AF65-F5344CB8AC3E}">
        <p14:creationId xmlns:p14="http://schemas.microsoft.com/office/powerpoint/2010/main" val="2831401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above tables, we compare the results of the proposed system to several leading systems including two of the top systems that participated in the </a:t>
            </a:r>
            <a:r>
              <a:rPr lang="en-US" sz="1200" kern="1200" dirty="0" err="1">
                <a:solidFill>
                  <a:schemeClr val="tx1"/>
                </a:solidFill>
                <a:effectLst/>
                <a:latin typeface="+mn-lt"/>
                <a:ea typeface="+mn-ea"/>
                <a:cs typeface="+mn-cs"/>
              </a:rPr>
              <a:t>Neureka</a:t>
            </a:r>
            <a:r>
              <a:rPr lang="en-US" sz="1200" kern="1200" baseline="30000" dirty="0" err="1">
                <a:solidFill>
                  <a:schemeClr val="tx1"/>
                </a:solidFill>
                <a:effectLst/>
                <a:latin typeface="+mn-lt"/>
                <a:ea typeface="+mn-ea"/>
                <a:cs typeface="+mn-cs"/>
              </a:rPr>
              <a:t>TM</a:t>
            </a:r>
            <a:r>
              <a:rPr lang="en-US" sz="1200" kern="1200" dirty="0">
                <a:solidFill>
                  <a:schemeClr val="tx1"/>
                </a:solidFill>
                <a:effectLst/>
                <a:latin typeface="+mn-lt"/>
                <a:ea typeface="+mn-ea"/>
                <a:cs typeface="+mn-cs"/>
              </a:rPr>
              <a:t> 2020 Epilepsy Challenge. These tables include the raw scores for sensitivity, specificity, and the false alarm rate for four scoring metrics. The last metric, time-aligned event scoring (TAES), also shows the final weighted score (WGT) using the weighting function adopted for the competition.</a:t>
            </a:r>
          </a:p>
          <a:p>
            <a:r>
              <a:rPr lang="en-US" sz="1200" kern="1200" dirty="0">
                <a:solidFill>
                  <a:schemeClr val="tx1"/>
                </a:solidFill>
                <a:effectLst/>
                <a:latin typeface="+mn-lt"/>
                <a:ea typeface="+mn-ea"/>
                <a:cs typeface="+mn-cs"/>
              </a:rPr>
              <a:t>From these results, we see that the performance of the </a:t>
            </a:r>
            <a:r>
              <a:rPr lang="en-US" sz="1200" kern="1200" dirty="0" err="1">
                <a:solidFill>
                  <a:schemeClr val="tx1"/>
                </a:solidFill>
                <a:effectLst/>
                <a:latin typeface="+mn-lt"/>
                <a:ea typeface="+mn-ea"/>
                <a:cs typeface="+mn-cs"/>
              </a:rPr>
              <a:t>resnet</a:t>
            </a:r>
            <a:r>
              <a:rPr lang="en-US" sz="1200" kern="1200" dirty="0">
                <a:solidFill>
                  <a:schemeClr val="tx1"/>
                </a:solidFill>
                <a:effectLst/>
                <a:latin typeface="+mn-lt"/>
                <a:ea typeface="+mn-ea"/>
                <a:cs typeface="+mn-cs"/>
              </a:rPr>
              <a:t> system still lags the two best performing systems from the competition, </a:t>
            </a:r>
            <a:r>
              <a:rPr lang="en-US" sz="1200" kern="1200" dirty="0" err="1">
                <a:solidFill>
                  <a:schemeClr val="tx1"/>
                </a:solidFill>
                <a:effectLst/>
                <a:latin typeface="+mn-lt"/>
                <a:ea typeface="+mn-ea"/>
                <a:cs typeface="+mn-cs"/>
              </a:rPr>
              <a:t>sia</a:t>
            </a:r>
            <a:r>
              <a:rPr lang="en-US" sz="1200" kern="1200" dirty="0">
                <a:solidFill>
                  <a:schemeClr val="tx1"/>
                </a:solidFill>
                <a:effectLst/>
                <a:latin typeface="+mn-lt"/>
                <a:ea typeface="+mn-ea"/>
                <a:cs typeface="+mn-cs"/>
              </a:rPr>
              <a:t> and pnc98. However, the </a:t>
            </a:r>
            <a:r>
              <a:rPr lang="en-US" sz="1200" kern="1200" dirty="0" err="1">
                <a:solidFill>
                  <a:schemeClr val="tx1"/>
                </a:solidFill>
                <a:effectLst/>
                <a:latin typeface="+mn-lt"/>
                <a:ea typeface="+mn-ea"/>
                <a:cs typeface="+mn-cs"/>
              </a:rPr>
              <a:t>resnet</a:t>
            </a:r>
            <a:r>
              <a:rPr lang="en-US" sz="1200" kern="1200" dirty="0">
                <a:solidFill>
                  <a:schemeClr val="tx1"/>
                </a:solidFill>
                <a:effectLst/>
                <a:latin typeface="+mn-lt"/>
                <a:ea typeface="+mn-ea"/>
                <a:cs typeface="+mn-cs"/>
              </a:rPr>
              <a:t> system was designed to be real-time and low latency, while the best performing systems in the competition were non-real time with infinite latency and focused more on minimizing the weighted error metric.</a:t>
            </a:r>
          </a:p>
        </p:txBody>
      </p:sp>
      <p:sp>
        <p:nvSpPr>
          <p:cNvPr id="4" name="Slide Number Placeholder 3"/>
          <p:cNvSpPr>
            <a:spLocks noGrp="1"/>
          </p:cNvSpPr>
          <p:nvPr>
            <p:ph type="sldNum" sz="quarter" idx="10"/>
          </p:nvPr>
        </p:nvSpPr>
        <p:spPr/>
        <p:txBody>
          <a:bodyPr/>
          <a:lstStyle/>
          <a:p>
            <a:fld id="{DF1ACD00-77F6-4941-B4B0-B7C9C01A2CBF}" type="slidenum">
              <a:rPr lang="en-US" smtClean="0"/>
              <a:pPr/>
              <a:t>12</a:t>
            </a:fld>
            <a:endParaRPr lang="en-US"/>
          </a:p>
        </p:txBody>
      </p:sp>
    </p:spTree>
    <p:extLst>
      <p:ext uri="{BB962C8B-B14F-4D97-AF65-F5344CB8AC3E}">
        <p14:creationId xmlns:p14="http://schemas.microsoft.com/office/powerpoint/2010/main" val="3748384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Designing high sensitivity, low false alarm, and low delay seizure detection systems from noninvasive electroencephalogram scalp measurements is challenging. We have shown that with some trade-offs between three critical parameters – sensitivity, false alarm rate, and detection delay – real-time performance can be achieved without sacrificing performance.</a:t>
            </a:r>
          </a:p>
          <a:p>
            <a:r>
              <a:rPr lang="en-US" sz="1200" kern="1200" dirty="0">
                <a:solidFill>
                  <a:schemeClr val="tx1"/>
                </a:solidFill>
                <a:effectLst/>
                <a:latin typeface="+mn-lt"/>
                <a:ea typeface="+mn-ea"/>
                <a:cs typeface="+mn-cs"/>
              </a:rPr>
              <a:t>Transfer deep learning is the core of the proposed system and helps our approach in two important ways: spatiotemporal interpretation of EEG signals and neural network convergence. The multiresolution convolutional layers in ResNet18 can effectively encode spatial and temporal relationships. Data augmentation in transfer learning makes the training fast and more importantly, it improves the convergence of a large neural network significantly. While the number of samples in our database is relatively large, we do observe overfitting tendencies on the training dataset. Though cross-validation was used, we plan to explore other pretrained ImageNet networks to assess their impact on overfitting and maintain generality.</a:t>
            </a:r>
          </a:p>
        </p:txBody>
      </p:sp>
      <p:sp>
        <p:nvSpPr>
          <p:cNvPr id="4" name="Slide Number Placeholder 3"/>
          <p:cNvSpPr>
            <a:spLocks noGrp="1"/>
          </p:cNvSpPr>
          <p:nvPr>
            <p:ph type="sldNum" sz="quarter" idx="10"/>
          </p:nvPr>
        </p:nvSpPr>
        <p:spPr/>
        <p:txBody>
          <a:bodyPr/>
          <a:lstStyle/>
          <a:p>
            <a:fld id="{DF1ACD00-77F6-4941-B4B0-B7C9C01A2CBF}" type="slidenum">
              <a:rPr lang="en-US" smtClean="0"/>
              <a:pPr/>
              <a:t>13</a:t>
            </a:fld>
            <a:endParaRPr lang="en-US"/>
          </a:p>
        </p:txBody>
      </p:sp>
    </p:spTree>
    <p:extLst>
      <p:ext uri="{BB962C8B-B14F-4D97-AF65-F5344CB8AC3E}">
        <p14:creationId xmlns:p14="http://schemas.microsoft.com/office/powerpoint/2010/main" val="3230904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15</a:t>
            </a:fld>
            <a:endParaRPr lang="en-US"/>
          </a:p>
        </p:txBody>
      </p:sp>
    </p:spTree>
    <p:extLst>
      <p:ext uri="{BB962C8B-B14F-4D97-AF65-F5344CB8AC3E}">
        <p14:creationId xmlns:p14="http://schemas.microsoft.com/office/powerpoint/2010/main" val="1745540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propose a system for seizure detection in a real-time manner.</a:t>
            </a:r>
          </a:p>
          <a:p>
            <a:r>
              <a:rPr lang="en-US" dirty="0"/>
              <a:t>Low SNR EEG signal’s interpretation needs spatiotemporal processing.</a:t>
            </a:r>
          </a:p>
          <a:p>
            <a:r>
              <a:rPr lang="en-US" dirty="0"/>
              <a:t>We propose a system based on deep learning methods to find the seizure patterns in the EEG signals. It is very lightweight with respect to pre and post processing and can be run in real-time.</a:t>
            </a:r>
          </a:p>
          <a:p>
            <a:r>
              <a:rPr lang="en-US" dirty="0"/>
              <a:t>We reached good results with very low latency on the famous Temple University Seizure dataset.</a:t>
            </a:r>
          </a:p>
        </p:txBody>
      </p:sp>
      <p:sp>
        <p:nvSpPr>
          <p:cNvPr id="4" name="Slide Number Placeholder 3"/>
          <p:cNvSpPr>
            <a:spLocks noGrp="1"/>
          </p:cNvSpPr>
          <p:nvPr>
            <p:ph type="sldNum" sz="quarter" idx="5"/>
          </p:nvPr>
        </p:nvSpPr>
        <p:spPr/>
        <p:txBody>
          <a:bodyPr/>
          <a:lstStyle/>
          <a:p>
            <a:fld id="{5A67CBD4-C074-5945-B4D9-C20F0CA68938}" type="slidenum">
              <a:rPr lang="en-US" smtClean="0"/>
              <a:pPr/>
              <a:t>1</a:t>
            </a:fld>
            <a:endParaRPr lang="en-US" dirty="0"/>
          </a:p>
        </p:txBody>
      </p:sp>
    </p:spTree>
    <p:extLst>
      <p:ext uri="{BB962C8B-B14F-4D97-AF65-F5344CB8AC3E}">
        <p14:creationId xmlns:p14="http://schemas.microsoft.com/office/powerpoint/2010/main" val="1741191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Neurologists are capable of manually interpreting EEGs with accuracies that can exceed machine performance. Image processing approaches, such as those disclosed in ImageNet competitions, attempts to emulate the way humans interpret visual data in an application independent manner.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Manual interpretation of an EEG signal requires detection of very subtle pattens. Accurate classification of these patterns requires a deep learning system with many parameters, which in turn, requires large amounts of manually annotated training data. When the number of model parameters greatly exceeds the number of patterns available for training, overfitting becomes a huge concern. Dropout, batch normalization and other regularization methods attempt to mitigate this, but a better approach is to add relevant data from other sources.</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way, we can leverage vast amount of training image data available from other applications, such as object recognition and autonomous vehicle navigation.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attempt to leverage these pretrained models from the ImageNet competition and adapt them to seizure detection.</a:t>
            </a:r>
          </a:p>
          <a:p>
            <a:endParaRPr lang="en-US" dirty="0"/>
          </a:p>
          <a:p>
            <a:endParaRPr lang="en-US" dirty="0"/>
          </a:p>
          <a:p>
            <a:pPr>
              <a:lnSpc>
                <a:spcPct val="200000"/>
              </a:lnSpc>
              <a:spcBef>
                <a:spcPts val="0"/>
              </a:spcBef>
            </a:pPr>
            <a:endParaRPr lang="en-US" dirty="0"/>
          </a:p>
        </p:txBody>
      </p:sp>
      <p:sp>
        <p:nvSpPr>
          <p:cNvPr id="4" name="Slide Number Placeholder 3"/>
          <p:cNvSpPr>
            <a:spLocks noGrp="1"/>
          </p:cNvSpPr>
          <p:nvPr>
            <p:ph type="sldNum" sz="quarter" idx="5"/>
          </p:nvPr>
        </p:nvSpPr>
        <p:spPr/>
        <p:txBody>
          <a:bodyPr/>
          <a:lstStyle/>
          <a:p>
            <a:fld id="{5A67CBD4-C074-5945-B4D9-C20F0CA68938}" type="slidenum">
              <a:rPr lang="en-US" smtClean="0"/>
              <a:pPr/>
              <a:t>2</a:t>
            </a:fld>
            <a:endParaRPr lang="en-US" dirty="0"/>
          </a:p>
        </p:txBody>
      </p:sp>
    </p:spTree>
    <p:extLst>
      <p:ext uri="{BB962C8B-B14F-4D97-AF65-F5344CB8AC3E}">
        <p14:creationId xmlns:p14="http://schemas.microsoft.com/office/powerpoint/2010/main" val="1389883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of the well-known and efficient networks that has achieved good performance is ResNet18</a:t>
            </a:r>
            <a:r>
              <a:rPr lang="ar-SA"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It is a type of deep residual network that overcame the limitations of training very deep networks by introducing identity shortcut connections between the layers.</a:t>
            </a:r>
          </a:p>
          <a:p>
            <a:r>
              <a:rPr lang="en-US" sz="1200" kern="1200" dirty="0">
                <a:solidFill>
                  <a:schemeClr val="tx1"/>
                </a:solidFill>
                <a:effectLst/>
                <a:latin typeface="+mn-lt"/>
                <a:ea typeface="+mn-ea"/>
                <a:cs typeface="+mn-cs"/>
              </a:rPr>
              <a:t>The ResNet18 model consists of four module blocks as shown in the left figure. </a:t>
            </a:r>
          </a:p>
          <a:p>
            <a:r>
              <a:rPr lang="en-US" sz="1200" kern="1200" dirty="0">
                <a:solidFill>
                  <a:schemeClr val="tx1"/>
                </a:solidFill>
                <a:effectLst/>
                <a:latin typeface="+mn-lt"/>
                <a:ea typeface="+mn-ea"/>
                <a:cs typeface="+mn-cs"/>
              </a:rPr>
              <a:t>The input block contains a two-dimensional CNN followed by batch normalization and max pooling. The output block consists of an average pooling operation that improves generalization and a linear layer that performs classification.</a:t>
            </a:r>
          </a:p>
          <a:p>
            <a:r>
              <a:rPr lang="en-US" sz="1200" kern="1200" dirty="0">
                <a:solidFill>
                  <a:schemeClr val="tx1"/>
                </a:solidFill>
                <a:effectLst/>
                <a:latin typeface="+mn-lt"/>
                <a:ea typeface="+mn-ea"/>
                <a:cs typeface="+mn-cs"/>
              </a:rPr>
              <a:t>The numbers in the right figure refers to the dimensions of the input and output planes (channels), respectively. </a:t>
            </a:r>
          </a:p>
          <a:p>
            <a:r>
              <a:rPr lang="en-US" sz="1200" kern="1200" dirty="0">
                <a:solidFill>
                  <a:schemeClr val="tx1"/>
                </a:solidFill>
                <a:effectLst/>
                <a:latin typeface="+mn-lt"/>
                <a:ea typeface="+mn-ea"/>
                <a:cs typeface="+mn-cs"/>
              </a:rPr>
              <a:t>The four hidden layers are similar in design.</a:t>
            </a:r>
          </a:p>
          <a:p>
            <a:r>
              <a:rPr lang="en-US" sz="1200" kern="1200" dirty="0">
                <a:solidFill>
                  <a:schemeClr val="tx1"/>
                </a:solidFill>
                <a:effectLst/>
                <a:latin typeface="+mn-lt"/>
                <a:ea typeface="+mn-ea"/>
                <a:cs typeface="+mn-cs"/>
              </a:rPr>
              <a:t>The network is loaded with pretrained parameters from ImageNet. During training, we optimize parameters using a cross-entropy loss function with predefined prior probabilities (weights).</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3</a:t>
            </a:fld>
            <a:endParaRPr lang="en-US"/>
          </a:p>
        </p:txBody>
      </p:sp>
    </p:spTree>
    <p:extLst>
      <p:ext uri="{BB962C8B-B14F-4D97-AF65-F5344CB8AC3E}">
        <p14:creationId xmlns:p14="http://schemas.microsoft.com/office/powerpoint/2010/main" val="3015213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Our proposed system passes EEG signals through six major operations to train and find the optimum working points.</a:t>
            </a:r>
          </a:p>
        </p:txBody>
      </p:sp>
      <p:sp>
        <p:nvSpPr>
          <p:cNvPr id="4" name="Slide Number Placeholder 3"/>
          <p:cNvSpPr>
            <a:spLocks noGrp="1"/>
          </p:cNvSpPr>
          <p:nvPr>
            <p:ph type="sldNum" sz="quarter" idx="10"/>
          </p:nvPr>
        </p:nvSpPr>
        <p:spPr/>
        <p:txBody>
          <a:bodyPr/>
          <a:lstStyle/>
          <a:p>
            <a:fld id="{DF1ACD00-77F6-4941-B4B0-B7C9C01A2CBF}" type="slidenum">
              <a:rPr lang="en-US" smtClean="0"/>
              <a:pPr/>
              <a:t>4</a:t>
            </a:fld>
            <a:endParaRPr lang="en-US"/>
          </a:p>
        </p:txBody>
      </p:sp>
    </p:spTree>
    <p:extLst>
      <p:ext uri="{BB962C8B-B14F-4D97-AF65-F5344CB8AC3E}">
        <p14:creationId xmlns:p14="http://schemas.microsoft.com/office/powerpoint/2010/main" val="662233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We found that higher frequencies than 25Hz does not have obvious impact on seizure detection but filtering the input signal can largely reduce the storage, processing needs, and noise power.</a:t>
            </a:r>
          </a:p>
        </p:txBody>
      </p:sp>
      <p:sp>
        <p:nvSpPr>
          <p:cNvPr id="4" name="Slide Number Placeholder 3"/>
          <p:cNvSpPr>
            <a:spLocks noGrp="1"/>
          </p:cNvSpPr>
          <p:nvPr>
            <p:ph type="sldNum" sz="quarter" idx="10"/>
          </p:nvPr>
        </p:nvSpPr>
        <p:spPr/>
        <p:txBody>
          <a:bodyPr/>
          <a:lstStyle/>
          <a:p>
            <a:fld id="{DF1ACD00-77F6-4941-B4B0-B7C9C01A2CBF}" type="slidenum">
              <a:rPr lang="en-US" smtClean="0"/>
              <a:pPr/>
              <a:t>5</a:t>
            </a:fld>
            <a:endParaRPr lang="en-US"/>
          </a:p>
        </p:txBody>
      </p:sp>
    </p:spTree>
    <p:extLst>
      <p:ext uri="{BB962C8B-B14F-4D97-AF65-F5344CB8AC3E}">
        <p14:creationId xmlns:p14="http://schemas.microsoft.com/office/powerpoint/2010/main" val="3954157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Scaling or normalization of the resulting signals is a very important step. Channel dependent or global normalization does not work well for this data.</a:t>
                </a:r>
              </a:p>
              <a:p>
                <a:r>
                  <a:rPr lang="en-US" sz="1200" kern="1200" dirty="0">
                    <a:solidFill>
                      <a:schemeClr val="tx1"/>
                    </a:solidFill>
                    <a:effectLst/>
                    <a:latin typeface="+mn-lt"/>
                    <a:ea typeface="+mn-ea"/>
                    <a:cs typeface="+mn-cs"/>
                  </a:rPr>
                  <a:t>Moving average filters, which are also popular, can significantly diminish spike behavior. Outlier removal is another popular method for artifact removal, but in practice this approach also tends to remove many seizure events.</a:t>
                </a:r>
              </a:p>
              <a:p>
                <a:r>
                  <a:rPr lang="en-US" sz="1200" kern="1200" dirty="0">
                    <a:solidFill>
                      <a:schemeClr val="tx1"/>
                    </a:solidFill>
                    <a:effectLst/>
                    <a:latin typeface="+mn-lt"/>
                    <a:ea typeface="+mn-ea"/>
                    <a:cs typeface="+mn-cs"/>
                  </a:rPr>
                  <a:t>We chose to implement a local scaling approach, which we refer to as max local scaling, in which all samples in a window are scaled between </a:t>
                </a:r>
                <a14:m>
                  <m:oMath xmlns:m="http://schemas.openxmlformats.org/officeDocument/2006/math">
                    <m:d>
                      <m:dPr>
                        <m:begChr m:val="["/>
                        <m:endChr m:val="]"/>
                        <m:ctrlPr>
                          <a:rPr lang="en-US" sz="1200" i="1" kern="1200">
                            <a:solidFill>
                              <a:schemeClr val="tx1"/>
                            </a:solidFill>
                            <a:effectLst/>
                            <a:latin typeface="Cambria Math" panose="02040503050406030204" pitchFamily="18" charset="0"/>
                            <a:ea typeface="+mn-ea"/>
                            <a:cs typeface="+mn-cs"/>
                          </a:rPr>
                        </m:ctrlPr>
                      </m:dPr>
                      <m:e>
                        <m:r>
                          <a:rPr lang="en-US" sz="1200" i="1" kern="1200">
                            <a:solidFill>
                              <a:schemeClr val="tx1"/>
                            </a:solidFill>
                            <a:effectLst/>
                            <a:latin typeface="Cambria Math" panose="02040503050406030204" pitchFamily="18" charset="0"/>
                            <a:ea typeface="+mn-ea"/>
                            <a:cs typeface="+mn-cs"/>
                          </a:rPr>
                          <m:t>−1, +1</m:t>
                        </m:r>
                      </m:e>
                    </m:d>
                    <m:r>
                      <a:rPr lang="en-US" sz="1200" b="0" i="0" kern="1200" smtClean="0">
                        <a:solidFill>
                          <a:schemeClr val="tx1"/>
                        </a:solidFill>
                        <a:effectLst/>
                        <a:latin typeface="Cambria Math" panose="02040503050406030204" pitchFamily="18" charset="0"/>
                        <a:ea typeface="+mn-ea"/>
                        <a:cs typeface="+mn-cs"/>
                      </a:rPr>
                      <m:t>.</m:t>
                    </m:r>
                  </m:oMath>
                </a14:m>
                <a:endParaRPr lang="en-US"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where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𝐴</m:t>
                    </m:r>
                  </m:oMath>
                </a14:m>
                <a:r>
                  <a:rPr lang="en-US" sz="1200" kern="1200" dirty="0">
                    <a:solidFill>
                      <a:schemeClr val="tx1"/>
                    </a:solidFill>
                    <a:effectLst/>
                    <a:latin typeface="+mn-lt"/>
                    <a:ea typeface="+mn-ea"/>
                    <a:cs typeface="+mn-cs"/>
                  </a:rPr>
                  <a:t> is amplitude,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𝑛</m:t>
                    </m:r>
                  </m:oMath>
                </a14:m>
                <a:r>
                  <a:rPr lang="en-US" sz="1200" kern="1200" dirty="0">
                    <a:solidFill>
                      <a:schemeClr val="tx1"/>
                    </a:solidFill>
                    <a:effectLst/>
                    <a:latin typeface="+mn-lt"/>
                    <a:ea typeface="+mn-ea"/>
                    <a:cs typeface="+mn-cs"/>
                  </a:rPr>
                  <a:t> is the current sample and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𝑁</m:t>
                    </m:r>
                  </m:oMath>
                </a14:m>
                <a:r>
                  <a:rPr lang="en-US" sz="1200" kern="1200" dirty="0">
                    <a:solidFill>
                      <a:schemeClr val="tx1"/>
                    </a:solidFill>
                    <a:effectLst/>
                    <a:latin typeface="+mn-lt"/>
                    <a:ea typeface="+mn-ea"/>
                    <a:cs typeface="+mn-cs"/>
                  </a:rPr>
                  <a:t> is the number of samples in a window centered around the current sample. </a:t>
                </a:r>
                <a14:m>
                  <m:oMath xmlns:m="http://schemas.openxmlformats.org/officeDocument/2006/math">
                    <m:acc>
                      <m:accPr>
                        <m:chr m:val="̂"/>
                        <m:ctrlPr>
                          <a:rPr lang="en-US" sz="1200" i="1" kern="1200">
                            <a:solidFill>
                              <a:schemeClr val="tx1"/>
                            </a:solidFill>
                            <a:effectLst/>
                            <a:latin typeface="Cambria Math" panose="02040503050406030204" pitchFamily="18" charset="0"/>
                            <a:ea typeface="+mn-ea"/>
                            <a:cs typeface="+mn-cs"/>
                          </a:rPr>
                        </m:ctrlPr>
                      </m:accPr>
                      <m:e>
                        <m:r>
                          <a:rPr lang="en-US" sz="1200" i="1" kern="1200">
                            <a:solidFill>
                              <a:schemeClr val="tx1"/>
                            </a:solidFill>
                            <a:effectLst/>
                            <a:latin typeface="Cambria Math" panose="02040503050406030204" pitchFamily="18" charset="0"/>
                            <a:ea typeface="+mn-ea"/>
                            <a:cs typeface="+mn-cs"/>
                          </a:rPr>
                          <m:t>𝐴</m:t>
                        </m:r>
                      </m:e>
                    </m:acc>
                    <m:r>
                      <a:rPr lang="en-US" sz="1200"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𝑛</m:t>
                    </m:r>
                    <m:r>
                      <a:rPr lang="en-US" sz="1200" kern="1200">
                        <a:solidFill>
                          <a:schemeClr val="tx1"/>
                        </a:solidFill>
                        <a:effectLst/>
                        <a:latin typeface="Cambria Math" panose="02040503050406030204" pitchFamily="18" charset="0"/>
                        <a:ea typeface="+mn-ea"/>
                        <a:cs typeface="+mn-cs"/>
                      </a:rPr>
                      <m:t>]</m:t>
                    </m:r>
                  </m:oMath>
                </a14:m>
                <a:r>
                  <a:rPr lang="en-US" sz="1200" kern="1200" dirty="0">
                    <a:solidFill>
                      <a:schemeClr val="tx1"/>
                    </a:solidFill>
                    <a:effectLst/>
                    <a:latin typeface="+mn-lt"/>
                    <a:ea typeface="+mn-ea"/>
                    <a:cs typeface="+mn-cs"/>
                  </a:rPr>
                  <a:t> is the locally scaled sample.</a:t>
                </a:r>
              </a:p>
              <a:p>
                <a:r>
                  <a:rPr lang="en-US" sz="1200" kern="1200" dirty="0">
                    <a:solidFill>
                      <a:schemeClr val="tx1"/>
                    </a:solidFill>
                    <a:effectLst/>
                    <a:latin typeface="+mn-lt"/>
                    <a:ea typeface="+mn-ea"/>
                    <a:cs typeface="+mn-cs"/>
                  </a:rPr>
                  <a:t>In our work, we found that implementing local scaling with a 6‑second center-aligned window gives good results.</a:t>
                </a:r>
                <a:endParaRPr lang="en-US" sz="1200" b="0" kern="1200" dirty="0">
                  <a:solidFill>
                    <a:schemeClr val="tx1"/>
                  </a:solidFill>
                  <a:effectLst/>
                  <a:latin typeface="+mn-lt"/>
                  <a:ea typeface="+mn-ea"/>
                  <a:cs typeface="+mn-cs"/>
                </a:endParaRPr>
              </a:p>
              <a:p>
                <a:endParaRPr lang="en-US" dirty="0"/>
              </a:p>
            </p:txBody>
          </p:sp>
        </mc:Choice>
        <mc:Fallback xmlns="">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Scaling or normalization of the resulting signals is a very important next step. Channel dependent or global normalization does not work well for this data. Moving average filters, which are also popular, can significantly diminish spike behavior. Outlier removal is another popular method for artifact removal, but in practice this approach also tends to remove many seizure events. We chose to implement a local scaling approach, which we refer to as max local scaling, in which all samples in a window are scaled between </a:t>
                </a:r>
                <a:r>
                  <a:rPr lang="en-US" sz="1200" i="0" kern="1200">
                    <a:solidFill>
                      <a:schemeClr val="tx1"/>
                    </a:solidFill>
                    <a:effectLst/>
                    <a:latin typeface="Cambria Math" panose="02040503050406030204" pitchFamily="18" charset="0"/>
                    <a:ea typeface="+mn-ea"/>
                    <a:cs typeface="+mn-cs"/>
                  </a:rPr>
                  <a:t>[</a:t>
                </a:r>
                <a:r>
                  <a:rPr lang="en-US" sz="1200" i="0" kern="1200">
                    <a:solidFill>
                      <a:schemeClr val="tx1"/>
                    </a:solidFill>
                    <a:effectLst/>
                    <a:latin typeface="+mn-lt"/>
                    <a:ea typeface="+mn-ea"/>
                    <a:cs typeface="+mn-cs"/>
                  </a:rPr>
                  <a:t>−1, +1</a:t>
                </a:r>
                <a:r>
                  <a:rPr lang="en-US" sz="1200" i="0" kern="1200">
                    <a:solidFill>
                      <a:schemeClr val="tx1"/>
                    </a:solidFill>
                    <a:effectLst/>
                    <a:latin typeface="Cambria Math" panose="02040503050406030204" pitchFamily="18" charset="0"/>
                    <a:ea typeface="+mn-ea"/>
                    <a:cs typeface="+mn-cs"/>
                  </a:rPr>
                  <a:t>]</a:t>
                </a:r>
                <a:r>
                  <a:rPr lang="en-US" sz="1200" b="0" i="0" kern="1200">
                    <a:solidFill>
                      <a:schemeClr val="tx1"/>
                    </a:solidFill>
                    <a:effectLst/>
                    <a:latin typeface="Cambria Math" panose="02040503050406030204" pitchFamily="18" charset="0"/>
                    <a:ea typeface="+mn-ea"/>
                    <a:cs typeface="+mn-cs"/>
                  </a:rPr>
                  <a:t>.</a:t>
                </a:r>
                <a:endParaRPr lang="en-US"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where </a:t>
                </a:r>
                <a:r>
                  <a:rPr lang="en-US" sz="1200" i="0" kern="1200">
                    <a:solidFill>
                      <a:schemeClr val="tx1"/>
                    </a:solidFill>
                    <a:effectLst/>
                    <a:latin typeface="+mn-lt"/>
                    <a:ea typeface="+mn-ea"/>
                    <a:cs typeface="+mn-cs"/>
                  </a:rPr>
                  <a:t>𝐴</a:t>
                </a:r>
                <a:r>
                  <a:rPr lang="en-US" sz="1200" kern="1200" dirty="0">
                    <a:solidFill>
                      <a:schemeClr val="tx1"/>
                    </a:solidFill>
                    <a:effectLst/>
                    <a:latin typeface="+mn-lt"/>
                    <a:ea typeface="+mn-ea"/>
                    <a:cs typeface="+mn-cs"/>
                  </a:rPr>
                  <a:t> is amplitude, </a:t>
                </a:r>
                <a:r>
                  <a:rPr lang="en-US" sz="1200" i="0" kern="1200">
                    <a:solidFill>
                      <a:schemeClr val="tx1"/>
                    </a:solidFill>
                    <a:effectLst/>
                    <a:latin typeface="+mn-lt"/>
                    <a:ea typeface="+mn-ea"/>
                    <a:cs typeface="+mn-cs"/>
                  </a:rPr>
                  <a:t>𝑛</a:t>
                </a:r>
                <a:r>
                  <a:rPr lang="en-US" sz="1200" kern="1200" dirty="0">
                    <a:solidFill>
                      <a:schemeClr val="tx1"/>
                    </a:solidFill>
                    <a:effectLst/>
                    <a:latin typeface="+mn-lt"/>
                    <a:ea typeface="+mn-ea"/>
                    <a:cs typeface="+mn-cs"/>
                  </a:rPr>
                  <a:t> is the current sample and </a:t>
                </a:r>
                <a:r>
                  <a:rPr lang="en-US" sz="1200" i="0" kern="1200">
                    <a:solidFill>
                      <a:schemeClr val="tx1"/>
                    </a:solidFill>
                    <a:effectLst/>
                    <a:latin typeface="+mn-lt"/>
                    <a:ea typeface="+mn-ea"/>
                    <a:cs typeface="+mn-cs"/>
                  </a:rPr>
                  <a:t>𝑁</a:t>
                </a:r>
                <a:r>
                  <a:rPr lang="en-US" sz="1200" kern="1200" dirty="0">
                    <a:solidFill>
                      <a:schemeClr val="tx1"/>
                    </a:solidFill>
                    <a:effectLst/>
                    <a:latin typeface="+mn-lt"/>
                    <a:ea typeface="+mn-ea"/>
                    <a:cs typeface="+mn-cs"/>
                  </a:rPr>
                  <a:t> is the number of samples in a window centered around the current sample. </a:t>
                </a:r>
                <a:r>
                  <a:rPr lang="en-US" sz="1200" i="0" kern="1200">
                    <a:solidFill>
                      <a:schemeClr val="tx1"/>
                    </a:solidFill>
                    <a:effectLst/>
                    <a:latin typeface="+mn-lt"/>
                    <a:ea typeface="+mn-ea"/>
                    <a:cs typeface="+mn-cs"/>
                  </a:rPr>
                  <a:t>𝐴 ̂[𝑛]</a:t>
                </a:r>
                <a:r>
                  <a:rPr lang="en-US" sz="1200" kern="1200" dirty="0">
                    <a:solidFill>
                      <a:schemeClr val="tx1"/>
                    </a:solidFill>
                    <a:effectLst/>
                    <a:latin typeface="+mn-lt"/>
                    <a:ea typeface="+mn-ea"/>
                    <a:cs typeface="+mn-cs"/>
                  </a:rPr>
                  <a:t> is the locally scaled sample.</a:t>
                </a:r>
              </a:p>
              <a:p>
                <a:r>
                  <a:rPr lang="en-US" sz="1200" kern="1200" dirty="0">
                    <a:solidFill>
                      <a:schemeClr val="tx1"/>
                    </a:solidFill>
                    <a:effectLst/>
                    <a:latin typeface="+mn-lt"/>
                    <a:ea typeface="+mn-ea"/>
                    <a:cs typeface="+mn-cs"/>
                  </a:rPr>
                  <a:t>In our work, we found that implementing local scaling with a 6‑second center-aligned window gives good results.</a:t>
                </a:r>
                <a:endParaRPr lang="en-US" sz="1200" b="0" kern="1200" dirty="0">
                  <a:solidFill>
                    <a:schemeClr val="tx1"/>
                  </a:solidFill>
                  <a:effectLst/>
                  <a:latin typeface="+mn-lt"/>
                  <a:ea typeface="+mn-ea"/>
                  <a:cs typeface="+mn-cs"/>
                </a:endParaRPr>
              </a:p>
              <a:p>
                <a:endParaRPr lang="en-US" dirty="0"/>
              </a:p>
            </p:txBody>
          </p:sp>
        </mc:Fallback>
      </mc:AlternateContent>
      <p:sp>
        <p:nvSpPr>
          <p:cNvPr id="4" name="Slide Number Placeholder 3"/>
          <p:cNvSpPr>
            <a:spLocks noGrp="1"/>
          </p:cNvSpPr>
          <p:nvPr>
            <p:ph type="sldNum" sz="quarter" idx="10"/>
          </p:nvPr>
        </p:nvSpPr>
        <p:spPr/>
        <p:txBody>
          <a:bodyPr/>
          <a:lstStyle/>
          <a:p>
            <a:fld id="{DF1ACD00-77F6-4941-B4B0-B7C9C01A2CBF}" type="slidenum">
              <a:rPr lang="en-US" smtClean="0"/>
              <a:pPr/>
              <a:t>6</a:t>
            </a:fld>
            <a:endParaRPr lang="en-US"/>
          </a:p>
        </p:txBody>
      </p:sp>
    </p:spTree>
    <p:extLst>
      <p:ext uri="{BB962C8B-B14F-4D97-AF65-F5344CB8AC3E}">
        <p14:creationId xmlns:p14="http://schemas.microsoft.com/office/powerpoint/2010/main" val="952944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next step for data preparation is converting all samples into grayscaled images.</a:t>
                </a:r>
              </a:p>
              <a:p>
                <a:r>
                  <a:rPr lang="en-US" sz="1200" kern="1200" dirty="0">
                    <a:solidFill>
                      <a:schemeClr val="tx1"/>
                    </a:solidFill>
                    <a:effectLst/>
                    <a:latin typeface="+mn-lt"/>
                    <a:ea typeface="+mn-ea"/>
                    <a:cs typeface="+mn-cs"/>
                  </a:rPr>
                  <a:t>Through experimentation, we found using </a:t>
                </a:r>
                <a14:m>
                  <m:oMath xmlns:m="http://schemas.openxmlformats.org/officeDocument/2006/math">
                    <m:r>
                      <a:rPr lang="en-US" sz="1200" kern="1200">
                        <a:solidFill>
                          <a:schemeClr val="tx1"/>
                        </a:solidFill>
                        <a:effectLst/>
                        <a:latin typeface="Cambria Math" panose="02040503050406030204" pitchFamily="18" charset="0"/>
                        <a:ea typeface="+mn-ea"/>
                        <a:cs typeface="+mn-cs"/>
                      </a:rPr>
                      <m:t>256</m:t>
                    </m:r>
                  </m:oMath>
                </a14:m>
                <a:r>
                  <a:rPr lang="en-US" sz="1200" kern="1200" dirty="0">
                    <a:solidFill>
                      <a:schemeClr val="tx1"/>
                    </a:solidFill>
                    <a:effectLst/>
                    <a:latin typeface="+mn-lt"/>
                    <a:ea typeface="+mn-ea"/>
                    <a:cs typeface="+mn-cs"/>
                  </a:rPr>
                  <a:t> samples for every window for every channel is efficient. But, since it is necessary to use a square shaped image as an input to the </a:t>
                </a:r>
                <a:r>
                  <a:rPr lang="en-US" sz="1200" kern="1200" dirty="0" err="1">
                    <a:solidFill>
                      <a:schemeClr val="tx1"/>
                    </a:solidFill>
                    <a:effectLst/>
                    <a:latin typeface="+mn-lt"/>
                    <a:ea typeface="+mn-ea"/>
                    <a:cs typeface="+mn-cs"/>
                  </a:rPr>
                  <a:t>ResNet</a:t>
                </a:r>
                <a:r>
                  <a:rPr lang="en-US" sz="1200" kern="1200" dirty="0">
                    <a:solidFill>
                      <a:schemeClr val="tx1"/>
                    </a:solidFill>
                    <a:effectLst/>
                    <a:latin typeface="+mn-lt"/>
                    <a:ea typeface="+mn-ea"/>
                    <a:cs typeface="+mn-cs"/>
                  </a:rPr>
                  <a:t> system, and the height of the windows is equal to the number of montages, then rescaling these images is necessary. Therefore, the windows are resized from </a:t>
                </a:r>
                <a14:m>
                  <m:oMath xmlns:m="http://schemas.openxmlformats.org/officeDocument/2006/math">
                    <m:r>
                      <a:rPr lang="en-US" sz="1200" kern="1200">
                        <a:solidFill>
                          <a:schemeClr val="tx1"/>
                        </a:solidFill>
                        <a:effectLst/>
                        <a:latin typeface="Cambria Math" panose="02040503050406030204" pitchFamily="18" charset="0"/>
                        <a:ea typeface="+mn-ea"/>
                        <a:cs typeface="+mn-cs"/>
                      </a:rPr>
                      <m:t>20×256</m:t>
                    </m:r>
                  </m:oMath>
                </a14:m>
                <a:r>
                  <a:rPr lang="en-US" sz="1200" kern="1200" dirty="0">
                    <a:solidFill>
                      <a:schemeClr val="tx1"/>
                    </a:solidFill>
                    <a:effectLst/>
                    <a:latin typeface="+mn-lt"/>
                    <a:ea typeface="+mn-ea"/>
                    <a:cs typeface="+mn-cs"/>
                  </a:rPr>
                  <a:t> to </a:t>
                </a:r>
                <a14:m>
                  <m:oMath xmlns:m="http://schemas.openxmlformats.org/officeDocument/2006/math">
                    <m:r>
                      <a:rPr lang="en-US" sz="1200" kern="1200">
                        <a:solidFill>
                          <a:schemeClr val="tx1"/>
                        </a:solidFill>
                        <a:effectLst/>
                        <a:latin typeface="Cambria Math" panose="02040503050406030204" pitchFamily="18" charset="0"/>
                        <a:ea typeface="+mn-ea"/>
                        <a:cs typeface="+mn-cs"/>
                      </a:rPr>
                      <m:t>256×256</m:t>
                    </m:r>
                  </m:oMath>
                </a14:m>
                <a:r>
                  <a:rPr lang="en-US" sz="1200" kern="1200" dirty="0">
                    <a:solidFill>
                      <a:schemeClr val="tx1"/>
                    </a:solidFill>
                    <a:effectLst/>
                    <a:latin typeface="+mn-lt"/>
                    <a:ea typeface="+mn-ea"/>
                    <a:cs typeface="+mn-cs"/>
                  </a:rPr>
                  <a:t> with cubic interpolation.</a:t>
                </a:r>
                <a:endParaRPr lang="en-US" dirty="0"/>
              </a:p>
            </p:txBody>
          </p:sp>
        </mc:Choice>
        <mc:Fallback xmlns="">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next step for data preparation is converting all samples into </a:t>
                </a:r>
                <a:r>
                  <a:rPr lang="en-US" sz="1200" kern="1200" dirty="0" err="1">
                    <a:solidFill>
                      <a:schemeClr val="tx1"/>
                    </a:solidFill>
                    <a:effectLst/>
                    <a:latin typeface="+mn-lt"/>
                    <a:ea typeface="+mn-ea"/>
                    <a:cs typeface="+mn-cs"/>
                  </a:rPr>
                  <a:t>grayscaled</a:t>
                </a:r>
                <a:r>
                  <a:rPr lang="en-US" sz="1200" kern="1200" dirty="0">
                    <a:solidFill>
                      <a:schemeClr val="tx1"/>
                    </a:solidFill>
                    <a:effectLst/>
                    <a:latin typeface="+mn-lt"/>
                    <a:ea typeface="+mn-ea"/>
                    <a:cs typeface="+mn-cs"/>
                  </a:rPr>
                  <a:t> images. Since in the previous step EEG signals have been scaled such that the amplitudes are limited to the range </a:t>
                </a:r>
                <a:r>
                  <a:rPr lang="en-US" sz="1200" i="0" kern="1200">
                    <a:solidFill>
                      <a:schemeClr val="tx1"/>
                    </a:solidFill>
                    <a:effectLst/>
                    <a:latin typeface="+mn-lt"/>
                    <a:ea typeface="+mn-ea"/>
                    <a:cs typeface="+mn-cs"/>
                  </a:rPr>
                  <a:t>[−1, +1]</a:t>
                </a:r>
                <a:r>
                  <a:rPr lang="en-US" sz="1200" kern="1200" dirty="0">
                    <a:solidFill>
                      <a:schemeClr val="tx1"/>
                    </a:solidFill>
                    <a:effectLst/>
                    <a:latin typeface="+mn-lt"/>
                    <a:ea typeface="+mn-ea"/>
                    <a:cs typeface="+mn-cs"/>
                  </a:rPr>
                  <a:t>, conversion to a </a:t>
                </a:r>
                <a:r>
                  <a:rPr lang="en-US" sz="1200" kern="1200" dirty="0" err="1">
                    <a:solidFill>
                      <a:schemeClr val="tx1"/>
                    </a:solidFill>
                    <a:effectLst/>
                    <a:latin typeface="+mn-lt"/>
                    <a:ea typeface="+mn-ea"/>
                    <a:cs typeface="+mn-cs"/>
                  </a:rPr>
                  <a:t>grayscaled</a:t>
                </a:r>
                <a:r>
                  <a:rPr lang="en-US" sz="1200" kern="1200" dirty="0">
                    <a:solidFill>
                      <a:schemeClr val="tx1"/>
                    </a:solidFill>
                    <a:effectLst/>
                    <a:latin typeface="+mn-lt"/>
                    <a:ea typeface="+mn-ea"/>
                    <a:cs typeface="+mn-cs"/>
                  </a:rPr>
                  <a:t> image where pixels fall in the range </a:t>
                </a:r>
                <a:r>
                  <a:rPr lang="en-US" sz="1200" i="0" kern="1200">
                    <a:solidFill>
                      <a:schemeClr val="tx1"/>
                    </a:solidFill>
                    <a:effectLst/>
                    <a:latin typeface="+mn-lt"/>
                    <a:ea typeface="+mn-ea"/>
                    <a:cs typeface="+mn-cs"/>
                  </a:rPr>
                  <a:t>[0, 255]</a:t>
                </a:r>
                <a:r>
                  <a:rPr lang="en-US" sz="1200" kern="1200" dirty="0">
                    <a:solidFill>
                      <a:schemeClr val="tx1"/>
                    </a:solidFill>
                    <a:effectLst/>
                    <a:latin typeface="+mn-lt"/>
                    <a:ea typeface="+mn-ea"/>
                    <a:cs typeface="+mn-cs"/>
                  </a:rPr>
                  <a:t> is straightforward. Through experimentation, we found using </a:t>
                </a:r>
                <a:r>
                  <a:rPr lang="en-US" sz="1200" i="0" kern="1200">
                    <a:solidFill>
                      <a:schemeClr val="tx1"/>
                    </a:solidFill>
                    <a:effectLst/>
                    <a:latin typeface="+mn-lt"/>
                    <a:ea typeface="+mn-ea"/>
                    <a:cs typeface="+mn-cs"/>
                  </a:rPr>
                  <a:t>256</a:t>
                </a:r>
                <a:r>
                  <a:rPr lang="en-US" sz="1200" kern="1200" dirty="0">
                    <a:solidFill>
                      <a:schemeClr val="tx1"/>
                    </a:solidFill>
                    <a:effectLst/>
                    <a:latin typeface="+mn-lt"/>
                    <a:ea typeface="+mn-ea"/>
                    <a:cs typeface="+mn-cs"/>
                  </a:rPr>
                  <a:t> samples for every window for every channel is efficient. But, since it is necessary to use a square shaped image as input to the ImageNet system, and the height of windows is equal to the number of montages, then rescaling these images is necessary. Therefore, the windows are resized from </a:t>
                </a:r>
                <a:r>
                  <a:rPr lang="en-US" sz="1200" i="0" kern="1200">
                    <a:solidFill>
                      <a:schemeClr val="tx1"/>
                    </a:solidFill>
                    <a:effectLst/>
                    <a:latin typeface="+mn-lt"/>
                    <a:ea typeface="+mn-ea"/>
                    <a:cs typeface="+mn-cs"/>
                  </a:rPr>
                  <a:t>20×256</a:t>
                </a:r>
                <a:r>
                  <a:rPr lang="en-US" sz="1200" kern="1200" dirty="0">
                    <a:solidFill>
                      <a:schemeClr val="tx1"/>
                    </a:solidFill>
                    <a:effectLst/>
                    <a:latin typeface="+mn-lt"/>
                    <a:ea typeface="+mn-ea"/>
                    <a:cs typeface="+mn-cs"/>
                  </a:rPr>
                  <a:t> to </a:t>
                </a:r>
                <a:r>
                  <a:rPr lang="en-US" sz="1200" i="0" kern="1200">
                    <a:solidFill>
                      <a:schemeClr val="tx1"/>
                    </a:solidFill>
                    <a:effectLst/>
                    <a:latin typeface="+mn-lt"/>
                    <a:ea typeface="+mn-ea"/>
                    <a:cs typeface="+mn-cs"/>
                  </a:rPr>
                  <a:t>256×256</a:t>
                </a:r>
                <a:r>
                  <a:rPr lang="en-US" sz="1200" kern="1200" dirty="0">
                    <a:solidFill>
                      <a:schemeClr val="tx1"/>
                    </a:solidFill>
                    <a:effectLst/>
                    <a:latin typeface="+mn-lt"/>
                    <a:ea typeface="+mn-ea"/>
                    <a:cs typeface="+mn-cs"/>
                  </a:rPr>
                  <a:t> with cubic interpolation.</a:t>
                </a:r>
                <a:endParaRPr lang="en-US" dirty="0"/>
              </a:p>
            </p:txBody>
          </p:sp>
        </mc:Fallback>
      </mc:AlternateContent>
      <p:sp>
        <p:nvSpPr>
          <p:cNvPr id="4" name="Slide Number Placeholder 3"/>
          <p:cNvSpPr>
            <a:spLocks noGrp="1"/>
          </p:cNvSpPr>
          <p:nvPr>
            <p:ph type="sldNum" sz="quarter" idx="10"/>
          </p:nvPr>
        </p:nvSpPr>
        <p:spPr/>
        <p:txBody>
          <a:bodyPr/>
          <a:lstStyle/>
          <a:p>
            <a:fld id="{DF1ACD00-77F6-4941-B4B0-B7C9C01A2CBF}" type="slidenum">
              <a:rPr lang="en-US" smtClean="0"/>
              <a:pPr/>
              <a:t>7</a:t>
            </a:fld>
            <a:endParaRPr lang="en-US"/>
          </a:p>
        </p:txBody>
      </p:sp>
    </p:spTree>
    <p:extLst>
      <p:ext uri="{BB962C8B-B14F-4D97-AF65-F5344CB8AC3E}">
        <p14:creationId xmlns:p14="http://schemas.microsoft.com/office/powerpoint/2010/main" val="2462824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necessary operations on neural networks (training, development and evaluation) can be done on images produced on the last step, but it run slow. To improve the speed of processes, especially training, the HDF5 format were used. All 2D images attached vertically and three (train, dev, eval) large HDF5 were made. Every dataset contains two subset which are called </a:t>
            </a:r>
            <a:r>
              <a:rPr lang="en-US" sz="1200" kern="1200" dirty="0" err="1">
                <a:solidFill>
                  <a:schemeClr val="tx1"/>
                </a:solidFill>
                <a:effectLst/>
                <a:latin typeface="+mn-lt"/>
                <a:ea typeface="+mn-ea"/>
                <a:cs typeface="+mn-cs"/>
              </a:rPr>
              <a:t>bckg</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seiz</a:t>
            </a:r>
            <a:r>
              <a:rPr lang="en-US" sz="1200" kern="1200" dirty="0">
                <a:solidFill>
                  <a:schemeClr val="tx1"/>
                </a:solidFill>
                <a:effectLst/>
                <a:latin typeface="+mn-lt"/>
                <a:ea typeface="+mn-ea"/>
                <a:cs typeface="+mn-cs"/>
              </a:rPr>
              <a:t>. The total size of HDF5 file for train set is 32GB, dev set is 7GB and eval set is 6.5GB.</a:t>
            </a:r>
          </a:p>
          <a:p>
            <a:r>
              <a:rPr lang="en-US" sz="1200" kern="1200" dirty="0">
                <a:solidFill>
                  <a:schemeClr val="tx1"/>
                </a:solidFill>
                <a:effectLst/>
                <a:latin typeface="+mn-lt"/>
                <a:ea typeface="+mn-ea"/>
                <a:cs typeface="+mn-cs"/>
              </a:rPr>
              <a:t>Since accessing HDF5 is much faster than images, the training process will be run much faster.</a:t>
            </a:r>
          </a:p>
          <a:p>
            <a:r>
              <a:rPr lang="en-US" sz="1200" kern="1200" dirty="0">
                <a:solidFill>
                  <a:schemeClr val="tx1"/>
                </a:solidFill>
                <a:effectLst/>
                <a:latin typeface="+mn-lt"/>
                <a:ea typeface="+mn-ea"/>
                <a:cs typeface="+mn-cs"/>
              </a:rPr>
              <a:t>Also, the samples in HDF5 files are arranged sequentially, random sampling (without replacement) removes the need for a windowing process with predefined overlaps.</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8</a:t>
            </a:fld>
            <a:endParaRPr lang="en-US"/>
          </a:p>
        </p:txBody>
      </p:sp>
    </p:spTree>
    <p:extLst>
      <p:ext uri="{BB962C8B-B14F-4D97-AF65-F5344CB8AC3E}">
        <p14:creationId xmlns:p14="http://schemas.microsoft.com/office/powerpoint/2010/main" val="4218587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22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6"/>
            <a:ext cx="9155545" cy="533395"/>
          </a:xfrm>
        </p:spPr>
        <p:txBody>
          <a:bodyPr/>
          <a:lstStyle>
            <a:lvl1pPr marL="0">
              <a:defRPr/>
            </a:lvl1pPr>
          </a:lstStyle>
          <a:p>
            <a:r>
              <a:rPr lang="en-US" dirty="0"/>
              <a:t>Click to edit Master title style</a:t>
            </a:r>
          </a:p>
        </p:txBody>
      </p:sp>
      <p:sp>
        <p:nvSpPr>
          <p:cNvPr id="3" name="Content Placeholder 2"/>
          <p:cNvSpPr>
            <a:spLocks noGrp="1"/>
          </p:cNvSpPr>
          <p:nvPr>
            <p:ph idx="1"/>
          </p:nvPr>
        </p:nvSpPr>
        <p:spPr>
          <a:xfrm>
            <a:off x="822960" y="1845734"/>
            <a:ext cx="7543800"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4" y="6459792"/>
            <a:ext cx="1854203" cy="365125"/>
          </a:xfrm>
          <a:prstGeom prst="rect">
            <a:avLst/>
          </a:prstGeom>
        </p:spPr>
        <p:txBody>
          <a:bodyPr/>
          <a:lstStyle/>
          <a:p>
            <a:fld id="{CAEBE13E-4B7E-4445-AA1D-E25F39BAB5ED}" type="datetimeFigureOut">
              <a:rPr lang="en-US" smtClean="0"/>
              <a:pPr/>
              <a:t>12/4/2021</a:t>
            </a:fld>
            <a:endParaRPr lang="en-US" dirty="0"/>
          </a:p>
        </p:txBody>
      </p:sp>
      <p:sp>
        <p:nvSpPr>
          <p:cNvPr id="5" name="Footer Placeholder 4"/>
          <p:cNvSpPr>
            <a:spLocks noGrp="1"/>
          </p:cNvSpPr>
          <p:nvPr>
            <p:ph type="ftr" sz="quarter" idx="11"/>
          </p:nvPr>
        </p:nvSpPr>
        <p:spPr>
          <a:xfrm>
            <a:off x="2764640" y="6459792"/>
            <a:ext cx="361710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425347" y="6459792"/>
            <a:ext cx="984019" cy="365125"/>
          </a:xfrm>
          <a:prstGeom prst="rect">
            <a:avLst/>
          </a:prstGeom>
        </p:spPr>
        <p:txBody>
          <a:bodyPr/>
          <a:lstStyle/>
          <a:p>
            <a:fld id="{DA10A36D-0FF4-4F0B-BDFE-FB879F3DD541}" type="slidenum">
              <a:rPr lang="en-US" smtClean="0"/>
              <a:pPr/>
              <a:t>‹#›</a:t>
            </a:fld>
            <a:endParaRPr lang="en-US" dirty="0"/>
          </a:p>
        </p:txBody>
      </p:sp>
    </p:spTree>
    <p:extLst>
      <p:ext uri="{BB962C8B-B14F-4D97-AF65-F5344CB8AC3E}">
        <p14:creationId xmlns:p14="http://schemas.microsoft.com/office/powerpoint/2010/main" val="2809989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5" y="6547622"/>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4019301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58605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B6BA024-DD90-5E4E-A9CB-3F4C2BA80473}"/>
              </a:ext>
            </a:extLst>
          </p:cNvPr>
          <p:cNvSpPr/>
          <p:nvPr userDrawn="1"/>
        </p:nvSpPr>
        <p:spPr>
          <a:xfrm>
            <a:off x="-76200" y="-76200"/>
            <a:ext cx="9372599" cy="6944360"/>
          </a:xfrm>
          <a:prstGeom prst="rect">
            <a:avLst/>
          </a:prstGeom>
          <a:gradFill flip="none" rotWithShape="1">
            <a:gsLst>
              <a:gs pos="0">
                <a:srgbClr val="FFACAF">
                  <a:alpha val="50000"/>
                </a:srgbClr>
              </a:gs>
              <a:gs pos="100000">
                <a:srgbClr val="FFFFFF"/>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latin typeface="Calibri"/>
            </a:endParaRPr>
          </a:p>
        </p:txBody>
      </p:sp>
      <p:sp>
        <p:nvSpPr>
          <p:cNvPr id="7" name="Document 6"/>
          <p:cNvSpPr/>
          <p:nvPr userDrawn="1"/>
        </p:nvSpPr>
        <p:spPr>
          <a:xfrm flipV="1">
            <a:off x="-76200" y="4356010"/>
            <a:ext cx="9372599" cy="2522310"/>
          </a:xfrm>
          <a:prstGeom prst="flowChartDocument">
            <a:avLst/>
          </a:prstGeom>
          <a:gradFill flip="none" rotWithShape="1">
            <a:gsLst>
              <a:gs pos="0">
                <a:srgbClr val="FF6C76"/>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333399"/>
              </a:solidFill>
              <a:latin typeface="Calibri"/>
            </a:endParaRPr>
          </a:p>
        </p:txBody>
      </p:sp>
    </p:spTree>
    <p:extLst>
      <p:ext uri="{BB962C8B-B14F-4D97-AF65-F5344CB8AC3E}">
        <p14:creationId xmlns:p14="http://schemas.microsoft.com/office/powerpoint/2010/main" val="2433974970"/>
      </p:ext>
    </p:extLst>
  </p:cSld>
  <p:clrMap bg1="lt1" tx1="dk1" bg2="lt2" tx2="dk2" accent1="accent1" accent2="accent2" accent3="accent3" accent4="accent4" accent5="accent5" accent6="accent6" hlink="hlink" folHlink="folHlink"/>
  <p:sldLayoutIdLst>
    <p:sldLayoutId id="2147483675" r:id="rId1"/>
    <p:sldLayoutId id="2147483694" r:id="rId2"/>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1"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sp>
        <p:nvSpPr>
          <p:cNvPr id="13" name="TextBox 12"/>
          <p:cNvSpPr txBox="1"/>
          <p:nvPr userDrawn="1"/>
        </p:nvSpPr>
        <p:spPr bwMode="auto">
          <a:xfrm>
            <a:off x="39094" y="6612964"/>
            <a:ext cx="9115855" cy="238527"/>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cap="none" baseline="0" dirty="0">
                <a:solidFill>
                  <a:srgbClr val="1F497D">
                    <a:lumMod val="50000"/>
                  </a:srgbClr>
                </a:solidFill>
                <a:latin typeface="Times New Roman" panose="02020603050405020304" pitchFamily="18" charset="0"/>
                <a:cs typeface="Times New Roman" panose="02020603050405020304" pitchFamily="18" charset="0"/>
              </a:rPr>
              <a:t>V. Khalkhali</a:t>
            </a:r>
            <a:r>
              <a:rPr lang="en-US" sz="1000" b="1" kern="1200" cap="none" baseline="0" dirty="0">
                <a:solidFill>
                  <a:srgbClr val="1F497D">
                    <a:lumMod val="50000"/>
                  </a:srgbClr>
                </a:solidFill>
                <a:latin typeface="Times New Roman" panose="02020603050405020304" pitchFamily="18" charset="0"/>
                <a:ea typeface="+mn-ea"/>
                <a:cs typeface="Times New Roman" panose="02020603050405020304" pitchFamily="18" charset="0"/>
              </a:rPr>
              <a:t>: Low Latency Real-Time Seizure Detection Using Transfer Deep Learning</a:t>
            </a:r>
            <a:r>
              <a:rPr lang="en-US" sz="1000" b="1" dirty="0">
                <a:solidFill>
                  <a:srgbClr val="1F497D">
                    <a:lumMod val="50000"/>
                  </a:srgbClr>
                </a:solidFill>
                <a:latin typeface="Calibri"/>
              </a:rPr>
              <a:t>	December 4, 2021</a:t>
            </a:r>
            <a:endParaRPr lang="en-US" sz="1000" b="1" dirty="0">
              <a:solidFill>
                <a:srgbClr val="000000"/>
              </a:solidFill>
              <a:latin typeface="Calibri"/>
            </a:endParaRPr>
          </a:p>
        </p:txBody>
      </p:sp>
      <p:cxnSp>
        <p:nvCxnSpPr>
          <p:cNvPr id="10" name="Straight Connector 9"/>
          <p:cNvCxnSpPr/>
          <p:nvPr userDrawn="1"/>
        </p:nvCxnSpPr>
        <p:spPr bwMode="auto">
          <a:xfrm>
            <a:off x="392406"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1"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srgbClr val="000000"/>
                </a:solidFill>
                <a:latin typeface="Arial"/>
                <a:cs typeface="Arial"/>
              </a:rPr>
              <a:pPr/>
              <a:t>‹#›</a:t>
            </a:fld>
            <a:endParaRPr lang="en-US" sz="1000" b="1" dirty="0">
              <a:solidFill>
                <a:srgbClr val="000000"/>
              </a:solidFill>
              <a:latin typeface="Arial"/>
              <a:cs typeface="Arial"/>
            </a:endParaRPr>
          </a:p>
        </p:txBody>
      </p:sp>
      <p:sp>
        <p:nvSpPr>
          <p:cNvPr id="18" name="Title Placeholder 17"/>
          <p:cNvSpPr>
            <a:spLocks noGrp="1"/>
          </p:cNvSpPr>
          <p:nvPr>
            <p:ph type="title"/>
          </p:nvPr>
        </p:nvSpPr>
        <p:spPr>
          <a:xfrm>
            <a:off x="-1" y="2"/>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6"/>
            <a:ext cx="320040" cy="220717"/>
          </a:xfrm>
          <a:prstGeom prst="rect">
            <a:avLst/>
          </a:prstGeom>
        </p:spPr>
      </p:pic>
    </p:spTree>
    <p:extLst>
      <p:ext uri="{BB962C8B-B14F-4D97-AF65-F5344CB8AC3E}">
        <p14:creationId xmlns:p14="http://schemas.microsoft.com/office/powerpoint/2010/main" val="4030817241"/>
      </p:ext>
    </p:extLst>
  </p:cSld>
  <p:clrMap bg1="lt1" tx1="dk1" bg2="lt2" tx2="dk2" accent1="accent1" accent2="accent2" accent3="accent3" accent4="accent4" accent5="accent5" accent6="accent6" hlink="hlink" folHlink="folHlink"/>
  <p:sldLayoutIdLst>
    <p:sldLayoutId id="2147483692" r:id="rId1"/>
    <p:sldLayoutId id="2147483693" r:id="rId2"/>
  </p:sldLayoutIdLst>
  <p:hf hd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jpg"/><Relationship Id="rId18" Type="http://schemas.openxmlformats.org/officeDocument/2006/relationships/image" Target="../media/image12.jp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jpg"/><Relationship Id="rId17" Type="http://schemas.openxmlformats.org/officeDocument/2006/relationships/image" Target="../media/image11.jpg"/><Relationship Id="rId2" Type="http://schemas.openxmlformats.org/officeDocument/2006/relationships/notesSlide" Target="../notesSlides/notesSlide10.xml"/><Relationship Id="rId16" Type="http://schemas.openxmlformats.org/officeDocument/2006/relationships/image" Target="../media/image10.jpg"/><Relationship Id="rId1" Type="http://schemas.openxmlformats.org/officeDocument/2006/relationships/slideLayout" Target="../slideLayouts/slideLayout4.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9.jpg"/><Relationship Id="rId10" Type="http://schemas.openxmlformats.org/officeDocument/2006/relationships/image" Target="../media/image32.png"/><Relationship Id="rId19" Type="http://schemas.openxmlformats.org/officeDocument/2006/relationships/image" Target="../media/image13.jp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8.jpg"/></Relationships>
</file>

<file path=ppt/slides/_rels/slide1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6.png"/><Relationship Id="rId7"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8.jpg"/><Relationship Id="rId11" Type="http://schemas.openxmlformats.org/officeDocument/2006/relationships/image" Target="../media/image13.jpg"/><Relationship Id="rId5" Type="http://schemas.openxmlformats.org/officeDocument/2006/relationships/image" Target="../media/image37.jpg"/><Relationship Id="rId10" Type="http://schemas.openxmlformats.org/officeDocument/2006/relationships/image" Target="../media/image12.jpg"/><Relationship Id="rId4" Type="http://schemas.openxmlformats.org/officeDocument/2006/relationships/image" Target="../media/image36.jpg"/><Relationship Id="rId9"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4.xml"/><Relationship Id="rId5" Type="http://schemas.openxmlformats.org/officeDocument/2006/relationships/image" Target="../media/image43.tiff"/><Relationship Id="rId4" Type="http://schemas.openxmlformats.org/officeDocument/2006/relationships/image" Target="../media/image42.tif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8.jpg"/><Relationship Id="rId12" Type="http://schemas.openxmlformats.org/officeDocument/2006/relationships/image" Target="../media/image13.jpg"/><Relationship Id="rId2" Type="http://schemas.openxmlformats.org/officeDocument/2006/relationships/notesSlide" Target="../notesSlides/notesSlide7.xml"/><Relationship Id="rId16"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17.jpg"/><Relationship Id="rId11" Type="http://schemas.openxmlformats.org/officeDocument/2006/relationships/image" Target="../media/image12.jpg"/><Relationship Id="rId5" Type="http://schemas.openxmlformats.org/officeDocument/2006/relationships/image" Target="../media/image16.jpg"/><Relationship Id="rId15" Type="http://schemas.openxmlformats.org/officeDocument/2006/relationships/image" Target="../media/image20.png"/><Relationship Id="rId10" Type="http://schemas.openxmlformats.org/officeDocument/2006/relationships/image" Target="../media/image11.jpg"/><Relationship Id="rId4" Type="http://schemas.openxmlformats.org/officeDocument/2006/relationships/image" Target="../media/image15.png"/><Relationship Id="rId9" Type="http://schemas.openxmlformats.org/officeDocument/2006/relationships/image" Target="../media/image10.jpg"/><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g"/><Relationship Id="rId3" Type="http://schemas.openxmlformats.org/officeDocument/2006/relationships/image" Target="../media/image22.jpg"/><Relationship Id="rId7" Type="http://schemas.openxmlformats.org/officeDocument/2006/relationships/image" Target="../media/image3.jpg"/><Relationship Id="rId12"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4.jpg"/><Relationship Id="rId11" Type="http://schemas.openxmlformats.org/officeDocument/2006/relationships/image" Target="../media/image11.jpg"/><Relationship Id="rId5" Type="http://schemas.openxmlformats.org/officeDocument/2006/relationships/image" Target="../media/image2.jpg"/><Relationship Id="rId10" Type="http://schemas.openxmlformats.org/officeDocument/2006/relationships/image" Target="../media/image10.jpg"/><Relationship Id="rId4" Type="http://schemas.openxmlformats.org/officeDocument/2006/relationships/image" Target="../media/image23.jpg"/><Relationship Id="rId9" Type="http://schemas.openxmlformats.org/officeDocument/2006/relationships/image" Target="../media/image9.jpg"/></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132548"/>
            <a:ext cx="8686800" cy="954107"/>
          </a:xfrm>
          <a:prstGeom prst="rect">
            <a:avLst/>
          </a:prstGeom>
          <a:noFill/>
        </p:spPr>
        <p:txBody>
          <a:bodyPr wrap="square" rtlCol="0">
            <a:spAutoFit/>
          </a:bodyPr>
          <a:lstStyle/>
          <a:p>
            <a:pPr algn="ctr"/>
            <a:r>
              <a:rPr lang="en-US" sz="2800" b="1" dirty="0">
                <a:latin typeface="Arial" charset="0"/>
                <a:ea typeface="Arial" charset="0"/>
                <a:cs typeface="Arial" charset="0"/>
              </a:rPr>
              <a:t>Low Latency Real-Time Seizure Detection Using Transfer Deep Learning</a:t>
            </a:r>
          </a:p>
        </p:txBody>
      </p:sp>
      <p:pic>
        <p:nvPicPr>
          <p:cNvPr id="8" name="Picture 7">
            <a:extLst>
              <a:ext uri="{FF2B5EF4-FFF2-40B4-BE49-F238E27FC236}">
                <a16:creationId xmlns:a16="http://schemas.microsoft.com/office/drawing/2014/main" id="{7291A645-BC2A-4E45-84EF-F0C0F2550A04}"/>
              </a:ext>
            </a:extLst>
          </p:cNvPr>
          <p:cNvPicPr>
            <a:picLocks/>
          </p:cNvPicPr>
          <p:nvPr/>
        </p:nvPicPr>
        <p:blipFill>
          <a:blip r:embed="rId3"/>
          <a:stretch>
            <a:fillRect/>
          </a:stretch>
        </p:blipFill>
        <p:spPr>
          <a:xfrm>
            <a:off x="822960" y="1750721"/>
            <a:ext cx="3291840" cy="21945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D64B4790-412E-48CF-AEAB-347018471CBF}"/>
              </a:ext>
            </a:extLst>
          </p:cNvPr>
          <p:cNvPicPr>
            <a:picLocks/>
          </p:cNvPicPr>
          <p:nvPr/>
        </p:nvPicPr>
        <p:blipFill>
          <a:blip r:embed="rId4"/>
          <a:stretch>
            <a:fillRect/>
          </a:stretch>
        </p:blipFill>
        <p:spPr>
          <a:xfrm>
            <a:off x="5029200" y="1754531"/>
            <a:ext cx="3291840" cy="2190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ectangle 16">
            <a:extLst>
              <a:ext uri="{FF2B5EF4-FFF2-40B4-BE49-F238E27FC236}">
                <a16:creationId xmlns:a16="http://schemas.microsoft.com/office/drawing/2014/main" id="{17E1FEFA-1CFF-274E-A904-F93DF4AA3D31}"/>
              </a:ext>
            </a:extLst>
          </p:cNvPr>
          <p:cNvSpPr txBox="1">
            <a:spLocks noChangeArrowheads="1"/>
          </p:cNvSpPr>
          <p:nvPr/>
        </p:nvSpPr>
        <p:spPr>
          <a:xfrm>
            <a:off x="248097" y="5307318"/>
            <a:ext cx="5791200" cy="1169682"/>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4288" indent="-14288" algn="ctr">
              <a:spcBef>
                <a:spcPts val="0"/>
              </a:spcBef>
              <a:spcAft>
                <a:spcPts val="600"/>
              </a:spcAft>
              <a:buNone/>
            </a:pPr>
            <a:r>
              <a:rPr lang="en-US" sz="1800" b="1" dirty="0">
                <a:solidFill>
                  <a:srgbClr val="C0504D"/>
                </a:solidFill>
                <a:latin typeface="Arial"/>
                <a:cs typeface="Arial"/>
              </a:rPr>
              <a:t>V. Khalkhali</a:t>
            </a:r>
            <a:r>
              <a:rPr lang="en-US" sz="1800" b="1" dirty="0">
                <a:latin typeface="Arial" panose="020B0604020202020204" pitchFamily="34" charset="0"/>
                <a:cs typeface="Arial" panose="020B0604020202020204" pitchFamily="34" charset="0"/>
              </a:rPr>
              <a:t>, N. Shawki, V. Shah,</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M. Golmohammadi, I. Obeid, and J. Picone</a:t>
            </a:r>
          </a:p>
          <a:p>
            <a:pPr marL="115888" indent="-115888" algn="ctr">
              <a:spcBef>
                <a:spcPts val="0"/>
              </a:spcBef>
              <a:buNone/>
            </a:pPr>
            <a:r>
              <a:rPr lang="en-US" sz="1800" b="1" dirty="0">
                <a:latin typeface="Arial"/>
                <a:cs typeface="Arial"/>
              </a:rPr>
              <a:t>Neural Engineering Data Consortium</a:t>
            </a:r>
          </a:p>
          <a:p>
            <a:pPr marL="115888" indent="-115888" algn="ctr">
              <a:spcBef>
                <a:spcPts val="0"/>
              </a:spcBef>
              <a:buNone/>
            </a:pPr>
            <a:r>
              <a:rPr lang="en-US" sz="1800" b="1" dirty="0">
                <a:latin typeface="Arial"/>
                <a:cs typeface="Arial"/>
              </a:rPr>
              <a:t>Temple University</a:t>
            </a:r>
          </a:p>
        </p:txBody>
      </p:sp>
      <p:pic>
        <p:nvPicPr>
          <p:cNvPr id="12" name="Picture 11">
            <a:extLst>
              <a:ext uri="{FF2B5EF4-FFF2-40B4-BE49-F238E27FC236}">
                <a16:creationId xmlns:a16="http://schemas.microsoft.com/office/drawing/2014/main" id="{2FBC015F-9428-764B-9E2A-1C0ADBB2F0C4}"/>
              </a:ext>
            </a:extLst>
          </p:cNvPr>
          <p:cNvPicPr>
            <a:picLocks noChangeAspect="1"/>
          </p:cNvPicPr>
          <p:nvPr/>
        </p:nvPicPr>
        <p:blipFill>
          <a:blip r:embed="rId5"/>
          <a:stretch>
            <a:fillRect/>
          </a:stretch>
        </p:blipFill>
        <p:spPr>
          <a:xfrm>
            <a:off x="5943600" y="4864603"/>
            <a:ext cx="2984500" cy="1993397"/>
          </a:xfrm>
          <a:prstGeom prst="rect">
            <a:avLst/>
          </a:prstGeom>
        </p:spPr>
      </p:pic>
    </p:spTree>
    <p:extLst>
      <p:ext uri="{BB962C8B-B14F-4D97-AF65-F5344CB8AC3E}">
        <p14:creationId xmlns:p14="http://schemas.microsoft.com/office/powerpoint/2010/main" val="1256600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vert="horz" wrap="none" lIns="182880" tIns="0" rIns="0" bIns="0" rtlCol="0" anchor="ctr" anchorCtr="0">
            <a:normAutofit/>
          </a:bodyPr>
          <a:lstStyle/>
          <a:p>
            <a:r>
              <a:rPr lang="en-US" dirty="0"/>
              <a:t>Processing Pipeline: Retraining ResNet18</a:t>
            </a: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03DCB678-51BC-4A9C-AECF-E5A1C0459B22}"/>
                  </a:ext>
                </a:extLst>
              </p:cNvPr>
              <p:cNvSpPr/>
              <p:nvPr/>
            </p:nvSpPr>
            <p:spPr>
              <a:xfrm>
                <a:off x="317944" y="1143000"/>
                <a:ext cx="2882456" cy="558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ea typeface="Calibri" panose="020F0502020204030204" pitchFamily="34"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𝜔</m:t>
                          </m:r>
                        </m:e>
                        <m:sub>
                          <m:r>
                            <a:rPr lang="en-US" sz="1600" i="1">
                              <a:latin typeface="Cambria Math" panose="02040503050406030204" pitchFamily="18" charset="0"/>
                              <a:ea typeface="Calibri" panose="020F0502020204030204" pitchFamily="34" charset="0"/>
                              <a:cs typeface="Times New Roman" panose="02020603050405020304" pitchFamily="18" charset="0"/>
                            </a:rPr>
                            <m:t>𝑏</m:t>
                          </m:r>
                        </m:sub>
                      </m:sSub>
                      <m:r>
                        <a:rPr lang="en-US" sz="1600" i="1">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latin typeface="Cambria Math" panose="02040503050406030204" pitchFamily="18" charset="0"/>
                              <a:ea typeface="Calibri" panose="020F0502020204030204" pitchFamily="34" charset="0"/>
                            </a:rPr>
                          </m:ctrlPr>
                        </m:fPr>
                        <m:num>
                          <m:sSub>
                            <m:sSubPr>
                              <m:ctrlPr>
                                <a:rPr lang="en-US" sz="1600" i="1">
                                  <a:latin typeface="Cambria Math" panose="02040503050406030204" pitchFamily="18" charset="0"/>
                                  <a:ea typeface="Calibri" panose="020F0502020204030204" pitchFamily="34"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𝑁</m:t>
                              </m:r>
                            </m:e>
                            <m:sub>
                              <m:r>
                                <a:rPr lang="en-US" sz="1600" i="1">
                                  <a:latin typeface="Cambria Math" panose="02040503050406030204" pitchFamily="18" charset="0"/>
                                  <a:ea typeface="Calibri" panose="020F0502020204030204" pitchFamily="34" charset="0"/>
                                  <a:cs typeface="Times New Roman" panose="02020603050405020304" pitchFamily="18" charset="0"/>
                                </a:rPr>
                                <m:t>𝑠𝑒𝑖𝑧</m:t>
                              </m:r>
                            </m:sub>
                          </m:sSub>
                        </m:num>
                        <m:den>
                          <m:r>
                            <a:rPr lang="en-US" sz="1600" i="1">
                              <a:latin typeface="Cambria Math" panose="02040503050406030204" pitchFamily="18" charset="0"/>
                              <a:ea typeface="Calibri" panose="020F0502020204030204" pitchFamily="34" charset="0"/>
                              <a:cs typeface="Times New Roman" panose="02020603050405020304" pitchFamily="18" charset="0"/>
                            </a:rPr>
                            <m:t>𝑁</m:t>
                          </m:r>
                        </m:den>
                      </m:f>
                      <m:r>
                        <a:rPr lang="en-US" sz="1600" i="1">
                          <a:latin typeface="Cambria Math" panose="02040503050406030204" pitchFamily="18" charset="0"/>
                          <a:ea typeface="Calibri" panose="020F0502020204030204" pitchFamily="34" charset="0"/>
                          <a:cs typeface="Times New Roman" panose="02020603050405020304" pitchFamily="18" charset="0"/>
                        </a:rPr>
                        <m:t>,    </m:t>
                      </m:r>
                      <m:sSub>
                        <m:sSubPr>
                          <m:ctrlPr>
                            <a:rPr lang="en-US" sz="1600" i="1">
                              <a:latin typeface="Cambria Math" panose="02040503050406030204" pitchFamily="18" charset="0"/>
                              <a:ea typeface="Calibri" panose="020F0502020204030204" pitchFamily="34"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𝜔</m:t>
                          </m:r>
                        </m:e>
                        <m:sub>
                          <m:r>
                            <a:rPr lang="en-US" sz="1600" i="1">
                              <a:latin typeface="Cambria Math" panose="02040503050406030204" pitchFamily="18" charset="0"/>
                              <a:ea typeface="Calibri" panose="020F0502020204030204" pitchFamily="34" charset="0"/>
                              <a:cs typeface="Times New Roman" panose="02020603050405020304" pitchFamily="18" charset="0"/>
                            </a:rPr>
                            <m:t>𝑠</m:t>
                          </m:r>
                        </m:sub>
                      </m:sSub>
                      <m:r>
                        <a:rPr lang="en-US" sz="1600" i="1">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latin typeface="Cambria Math" panose="02040503050406030204" pitchFamily="18" charset="0"/>
                              <a:ea typeface="Calibri" panose="020F0502020204030204" pitchFamily="34" charset="0"/>
                            </a:rPr>
                          </m:ctrlPr>
                        </m:fPr>
                        <m:num>
                          <m:sSub>
                            <m:sSubPr>
                              <m:ctrlPr>
                                <a:rPr lang="en-US" sz="1600" i="1">
                                  <a:latin typeface="Cambria Math" panose="02040503050406030204" pitchFamily="18" charset="0"/>
                                  <a:ea typeface="Calibri" panose="020F0502020204030204" pitchFamily="34"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𝑁</m:t>
                              </m:r>
                            </m:e>
                            <m:sub>
                              <m:r>
                                <a:rPr lang="en-US" sz="1600" i="1">
                                  <a:latin typeface="Cambria Math" panose="02040503050406030204" pitchFamily="18" charset="0"/>
                                  <a:ea typeface="Calibri" panose="020F0502020204030204" pitchFamily="34" charset="0"/>
                                  <a:cs typeface="Times New Roman" panose="02020603050405020304" pitchFamily="18" charset="0"/>
                                </a:rPr>
                                <m:t>𝑏𝑐𝑘𝑔</m:t>
                              </m:r>
                            </m:sub>
                          </m:sSub>
                        </m:num>
                        <m:den>
                          <m:r>
                            <a:rPr lang="en-US" sz="1600" i="1">
                              <a:latin typeface="Cambria Math" panose="02040503050406030204" pitchFamily="18" charset="0"/>
                              <a:ea typeface="Calibri" panose="020F0502020204030204" pitchFamily="34" charset="0"/>
                              <a:cs typeface="Times New Roman" panose="02020603050405020304" pitchFamily="18" charset="0"/>
                            </a:rPr>
                            <m:t>𝑁</m:t>
                          </m:r>
                        </m:den>
                      </m:f>
                      <m:r>
                        <a:rPr lang="en-US" sz="1600" i="1">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1600" dirty="0">
                  <a:latin typeface="Arial" panose="020B0604020202020204" pitchFamily="34" charset="0"/>
                  <a:cs typeface="Arial" panose="020B0604020202020204" pitchFamily="34" charset="0"/>
                </a:endParaRPr>
              </a:p>
            </p:txBody>
          </p:sp>
        </mc:Choice>
        <mc:Fallback>
          <p:sp>
            <p:nvSpPr>
              <p:cNvPr id="3" name="Rectangle 2">
                <a:extLst>
                  <a:ext uri="{FF2B5EF4-FFF2-40B4-BE49-F238E27FC236}">
                    <a16:creationId xmlns:a16="http://schemas.microsoft.com/office/drawing/2014/main" id="{03DCB678-51BC-4A9C-AECF-E5A1C0459B22}"/>
                  </a:ext>
                </a:extLst>
              </p:cNvPr>
              <p:cNvSpPr>
                <a:spLocks noRot="1" noChangeAspect="1" noMove="1" noResize="1" noEditPoints="1" noAdjustHandles="1" noChangeArrowheads="1" noChangeShapeType="1" noTextEdit="1"/>
              </p:cNvSpPr>
              <p:nvPr/>
            </p:nvSpPr>
            <p:spPr>
              <a:xfrm>
                <a:off x="317944" y="1143000"/>
                <a:ext cx="2882456" cy="55899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13D4C6FD-AB83-49B6-8CED-D1DF424EC872}"/>
                  </a:ext>
                </a:extLst>
              </p:cNvPr>
              <p:cNvSpPr txBox="1"/>
              <p:nvPr/>
            </p:nvSpPr>
            <p:spPr>
              <a:xfrm>
                <a:off x="505346" y="1752600"/>
                <a:ext cx="198015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𝑁</m:t>
                      </m:r>
                      <m:r>
                        <a:rPr lang="en-US" sz="1200" i="1">
                          <a:latin typeface="Cambria Math" panose="02040503050406030204" pitchFamily="18" charset="0"/>
                        </a:rPr>
                        <m:t>:</m:t>
                      </m:r>
                      <m:r>
                        <a:rPr lang="en-US" sz="1200" i="1">
                          <a:latin typeface="Cambria Math" panose="02040503050406030204" pitchFamily="18" charset="0"/>
                        </a:rPr>
                        <m:t>𝑇𝑜𝑡𝑎𝑙</m:t>
                      </m:r>
                      <m:r>
                        <a:rPr lang="en-US" sz="1200" i="1">
                          <a:latin typeface="Cambria Math" panose="02040503050406030204" pitchFamily="18" charset="0"/>
                        </a:rPr>
                        <m:t> </m:t>
                      </m:r>
                      <m:r>
                        <a:rPr lang="en-US" sz="1200" i="1">
                          <a:latin typeface="Cambria Math" panose="02040503050406030204" pitchFamily="18" charset="0"/>
                        </a:rPr>
                        <m:t>𝑛𝑢𝑚𝑏𝑒𝑟</m:t>
                      </m:r>
                      <m:r>
                        <a:rPr lang="en-US" sz="1200" i="1">
                          <a:latin typeface="Cambria Math" panose="02040503050406030204" pitchFamily="18" charset="0"/>
                        </a:rPr>
                        <m:t> </m:t>
                      </m:r>
                      <m:r>
                        <a:rPr lang="en-US" sz="1200" i="1">
                          <a:latin typeface="Cambria Math" panose="02040503050406030204" pitchFamily="18" charset="0"/>
                        </a:rPr>
                        <m:t>𝑜𝑓</m:t>
                      </m:r>
                      <m:r>
                        <a:rPr lang="en-US" sz="1200" i="1">
                          <a:latin typeface="Cambria Math" panose="02040503050406030204" pitchFamily="18" charset="0"/>
                        </a:rPr>
                        <m:t> </m:t>
                      </m:r>
                      <m:r>
                        <a:rPr lang="en-US" sz="1200" i="1">
                          <a:latin typeface="Cambria Math" panose="02040503050406030204" pitchFamily="18" charset="0"/>
                        </a:rPr>
                        <m:t>𝑠𝑎𝑚𝑝𝑙𝑒𝑠</m:t>
                      </m:r>
                    </m:oMath>
                  </m:oMathPara>
                </a14:m>
                <a:endParaRPr lang="en-US" sz="1200" i="1" dirty="0">
                  <a:latin typeface="Arial" panose="020B0604020202020204" pitchFamily="34" charset="0"/>
                  <a:cs typeface="Arial" panose="020B0604020202020204" pitchFamily="34" charset="0"/>
                </a:endParaRPr>
              </a:p>
            </p:txBody>
          </p:sp>
        </mc:Choice>
        <mc:Fallback>
          <p:sp>
            <p:nvSpPr>
              <p:cNvPr id="16" name="TextBox 15">
                <a:extLst>
                  <a:ext uri="{FF2B5EF4-FFF2-40B4-BE49-F238E27FC236}">
                    <a16:creationId xmlns:a16="http://schemas.microsoft.com/office/drawing/2014/main" id="{13D4C6FD-AB83-49B6-8CED-D1DF424EC872}"/>
                  </a:ext>
                </a:extLst>
              </p:cNvPr>
              <p:cNvSpPr txBox="1">
                <a:spLocks noRot="1" noChangeAspect="1" noMove="1" noResize="1" noEditPoints="1" noAdjustHandles="1" noChangeArrowheads="1" noChangeShapeType="1" noTextEdit="1"/>
              </p:cNvSpPr>
              <p:nvPr/>
            </p:nvSpPr>
            <p:spPr>
              <a:xfrm>
                <a:off x="505346" y="1752600"/>
                <a:ext cx="1980157" cy="184666"/>
              </a:xfrm>
              <a:prstGeom prst="rect">
                <a:avLst/>
              </a:prstGeom>
              <a:blipFill>
                <a:blip r:embed="rId4"/>
                <a:stretch>
                  <a:fillRect l="-1231" t="-3333" r="-2154" b="-3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8F1CDBA0-57CC-49B2-8D79-E4C323DBBB8A}"/>
                  </a:ext>
                </a:extLst>
              </p:cNvPr>
              <p:cNvSpPr txBox="1"/>
              <p:nvPr/>
            </p:nvSpPr>
            <p:spPr>
              <a:xfrm>
                <a:off x="447546" y="2057400"/>
                <a:ext cx="235090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𝑁</m:t>
                          </m:r>
                        </m:e>
                        <m:sub>
                          <m:r>
                            <a:rPr lang="en-US" sz="1200" i="1">
                              <a:latin typeface="Cambria Math" panose="02040503050406030204" pitchFamily="18" charset="0"/>
                            </a:rPr>
                            <m:t>𝑠𝑒𝑖𝑧</m:t>
                          </m:r>
                        </m:sub>
                      </m:sSub>
                      <m:r>
                        <a:rPr lang="en-US" sz="1200" i="1">
                          <a:latin typeface="Cambria Math" panose="02040503050406030204" pitchFamily="18" charset="0"/>
                        </a:rPr>
                        <m:t>:</m:t>
                      </m:r>
                      <m:r>
                        <a:rPr lang="en-US" sz="1200" i="1">
                          <a:latin typeface="Cambria Math" panose="02040503050406030204" pitchFamily="18" charset="0"/>
                        </a:rPr>
                        <m:t>𝑁𝑢𝑚𝑏𝑒𝑟</m:t>
                      </m:r>
                      <m:r>
                        <a:rPr lang="en-US" sz="1200" i="1">
                          <a:latin typeface="Cambria Math" panose="02040503050406030204" pitchFamily="18" charset="0"/>
                        </a:rPr>
                        <m:t> </m:t>
                      </m:r>
                      <m:r>
                        <a:rPr lang="en-US" sz="1200" i="1">
                          <a:latin typeface="Cambria Math" panose="02040503050406030204" pitchFamily="18" charset="0"/>
                        </a:rPr>
                        <m:t>𝑜𝑓</m:t>
                      </m:r>
                      <m:r>
                        <a:rPr lang="en-US" sz="1200" i="1">
                          <a:latin typeface="Cambria Math" panose="02040503050406030204" pitchFamily="18" charset="0"/>
                        </a:rPr>
                        <m:t> </m:t>
                      </m:r>
                      <m:r>
                        <a:rPr lang="en-US" sz="1200" i="1">
                          <a:latin typeface="Cambria Math" panose="02040503050406030204" pitchFamily="18" charset="0"/>
                        </a:rPr>
                        <m:t>𝑠𝑒𝑖𝑧𝑢𝑟𝑒</m:t>
                      </m:r>
                      <m:r>
                        <a:rPr lang="en-US" sz="1200" i="1">
                          <a:latin typeface="Cambria Math" panose="02040503050406030204" pitchFamily="18" charset="0"/>
                        </a:rPr>
                        <m:t> </m:t>
                      </m:r>
                      <m:r>
                        <a:rPr lang="en-US" sz="1200" i="1">
                          <a:latin typeface="Cambria Math" panose="02040503050406030204" pitchFamily="18" charset="0"/>
                        </a:rPr>
                        <m:t>𝑠𝑎𝑚𝑝𝑙𝑒𝑠</m:t>
                      </m:r>
                    </m:oMath>
                  </m:oMathPara>
                </a14:m>
                <a:endParaRPr lang="en-US" sz="1200" i="1" dirty="0">
                  <a:latin typeface="Arial" panose="020B0604020202020204" pitchFamily="34" charset="0"/>
                  <a:cs typeface="Arial" panose="020B0604020202020204" pitchFamily="34" charset="0"/>
                </a:endParaRPr>
              </a:p>
            </p:txBody>
          </p:sp>
        </mc:Choice>
        <mc:Fallback>
          <p:sp>
            <p:nvSpPr>
              <p:cNvPr id="17" name="TextBox 16">
                <a:extLst>
                  <a:ext uri="{FF2B5EF4-FFF2-40B4-BE49-F238E27FC236}">
                    <a16:creationId xmlns:a16="http://schemas.microsoft.com/office/drawing/2014/main" id="{8F1CDBA0-57CC-49B2-8D79-E4C323DBBB8A}"/>
                  </a:ext>
                </a:extLst>
              </p:cNvPr>
              <p:cNvSpPr txBox="1">
                <a:spLocks noRot="1" noChangeAspect="1" noMove="1" noResize="1" noEditPoints="1" noAdjustHandles="1" noChangeArrowheads="1" noChangeShapeType="1" noTextEdit="1"/>
              </p:cNvSpPr>
              <p:nvPr/>
            </p:nvSpPr>
            <p:spPr>
              <a:xfrm>
                <a:off x="447546" y="2057400"/>
                <a:ext cx="2350900" cy="184666"/>
              </a:xfrm>
              <a:prstGeom prst="rect">
                <a:avLst/>
              </a:prstGeom>
              <a:blipFill>
                <a:blip r:embed="rId5"/>
                <a:stretch>
                  <a:fillRect l="-1036" t="-3333" r="-1813" b="-3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501BB855-6D59-4DB2-8F6A-5189F9DCF6D0}"/>
                  </a:ext>
                </a:extLst>
              </p:cNvPr>
              <p:cNvSpPr txBox="1"/>
              <p:nvPr/>
            </p:nvSpPr>
            <p:spPr>
              <a:xfrm>
                <a:off x="446173" y="2362200"/>
                <a:ext cx="2684196"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𝑁</m:t>
                          </m:r>
                        </m:e>
                        <m:sub>
                          <m:r>
                            <a:rPr lang="en-US" sz="1200" i="1">
                              <a:latin typeface="Cambria Math" panose="02040503050406030204" pitchFamily="18" charset="0"/>
                            </a:rPr>
                            <m:t>𝑠𝑒𝑖𝑧</m:t>
                          </m:r>
                        </m:sub>
                      </m:sSub>
                      <m:r>
                        <a:rPr lang="en-US" sz="1200" i="1">
                          <a:latin typeface="Cambria Math" panose="02040503050406030204" pitchFamily="18" charset="0"/>
                        </a:rPr>
                        <m:t>:</m:t>
                      </m:r>
                      <m:r>
                        <a:rPr lang="en-US" sz="1200" i="1">
                          <a:latin typeface="Cambria Math" panose="02040503050406030204" pitchFamily="18" charset="0"/>
                        </a:rPr>
                        <m:t>𝑁𝑢𝑚𝑏𝑒𝑟</m:t>
                      </m:r>
                      <m:r>
                        <a:rPr lang="en-US" sz="1200" i="1">
                          <a:latin typeface="Cambria Math" panose="02040503050406030204" pitchFamily="18" charset="0"/>
                        </a:rPr>
                        <m:t> </m:t>
                      </m:r>
                      <m:r>
                        <a:rPr lang="en-US" sz="1200" i="1">
                          <a:latin typeface="Cambria Math" panose="02040503050406030204" pitchFamily="18" charset="0"/>
                        </a:rPr>
                        <m:t>𝑜𝑓</m:t>
                      </m:r>
                      <m:r>
                        <a:rPr lang="en-US" sz="1200" i="1">
                          <a:latin typeface="Cambria Math" panose="02040503050406030204" pitchFamily="18" charset="0"/>
                        </a:rPr>
                        <m:t> </m:t>
                      </m:r>
                      <m:r>
                        <a:rPr lang="en-US" sz="1200" i="1">
                          <a:latin typeface="Cambria Math" panose="02040503050406030204" pitchFamily="18" charset="0"/>
                        </a:rPr>
                        <m:t>𝑏𝑎𝑐𝑘𝑔𝑟𝑜𝑢𝑛𝑑</m:t>
                      </m:r>
                      <m:r>
                        <a:rPr lang="en-US" sz="1200" i="1">
                          <a:latin typeface="Cambria Math" panose="02040503050406030204" pitchFamily="18" charset="0"/>
                        </a:rPr>
                        <m:t> </m:t>
                      </m:r>
                      <m:r>
                        <a:rPr lang="en-US" sz="1200" i="1">
                          <a:latin typeface="Cambria Math" panose="02040503050406030204" pitchFamily="18" charset="0"/>
                        </a:rPr>
                        <m:t>𝑠𝑎𝑚𝑝𝑙𝑒𝑠</m:t>
                      </m:r>
                    </m:oMath>
                  </m:oMathPara>
                </a14:m>
                <a:endParaRPr lang="en-US" sz="1200" i="1" dirty="0">
                  <a:latin typeface="Arial" panose="020B0604020202020204" pitchFamily="34" charset="0"/>
                  <a:cs typeface="Arial" panose="020B0604020202020204" pitchFamily="34" charset="0"/>
                </a:endParaRPr>
              </a:p>
            </p:txBody>
          </p:sp>
        </mc:Choice>
        <mc:Fallback>
          <p:sp>
            <p:nvSpPr>
              <p:cNvPr id="18" name="TextBox 17">
                <a:extLst>
                  <a:ext uri="{FF2B5EF4-FFF2-40B4-BE49-F238E27FC236}">
                    <a16:creationId xmlns:a16="http://schemas.microsoft.com/office/drawing/2014/main" id="{501BB855-6D59-4DB2-8F6A-5189F9DCF6D0}"/>
                  </a:ext>
                </a:extLst>
              </p:cNvPr>
              <p:cNvSpPr txBox="1">
                <a:spLocks noRot="1" noChangeAspect="1" noMove="1" noResize="1" noEditPoints="1" noAdjustHandles="1" noChangeArrowheads="1" noChangeShapeType="1" noTextEdit="1"/>
              </p:cNvSpPr>
              <p:nvPr/>
            </p:nvSpPr>
            <p:spPr>
              <a:xfrm>
                <a:off x="446173" y="2362200"/>
                <a:ext cx="2684196" cy="184666"/>
              </a:xfrm>
              <a:prstGeom prst="rect">
                <a:avLst/>
              </a:prstGeom>
              <a:blipFill>
                <a:blip r:embed="rId6"/>
                <a:stretch>
                  <a:fillRect l="-680" t="-3333" r="-1361" b="-3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Rectangle 18">
                <a:extLst>
                  <a:ext uri="{FF2B5EF4-FFF2-40B4-BE49-F238E27FC236}">
                    <a16:creationId xmlns:a16="http://schemas.microsoft.com/office/drawing/2014/main" id="{74FB8AFB-279F-4138-9F8F-F532BF798433}"/>
                  </a:ext>
                </a:extLst>
              </p:cNvPr>
              <p:cNvSpPr/>
              <p:nvPr/>
            </p:nvSpPr>
            <p:spPr>
              <a:xfrm>
                <a:off x="368771" y="2819400"/>
                <a:ext cx="4508029" cy="3585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𝑙𝑜𝑠</m:t>
                      </m:r>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𝑤𝑒𝑖𝑔h𝑡𝑒𝑑</m:t>
                          </m:r>
                        </m:sub>
                      </m:sSub>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1">
                              <a:latin typeface="Cambria Math" panose="02040503050406030204" pitchFamily="18" charset="0"/>
                            </a:rPr>
                            <m:t>𝑏</m:t>
                          </m:r>
                        </m:sub>
                      </m:sSub>
                      <m:r>
                        <a:rPr lang="en-US" sz="1600">
                          <a:latin typeface="Cambria Math" panose="02040503050406030204" pitchFamily="18" charset="0"/>
                        </a:rPr>
                        <m:t>∗</m:t>
                      </m:r>
                      <m:r>
                        <a:rPr lang="en-US" sz="1600" i="1">
                          <a:latin typeface="Cambria Math" panose="02040503050406030204" pitchFamily="18" charset="0"/>
                        </a:rPr>
                        <m:t>𝑙𝑜𝑠𝑠</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𝑖</m:t>
                              </m:r>
                            </m:sub>
                          </m:sSub>
                          <m:r>
                            <a:rPr lang="en-US" sz="1600">
                              <a:latin typeface="Cambria Math" panose="02040503050406030204" pitchFamily="18" charset="0"/>
                            </a:rPr>
                            <m:t>, </m:t>
                          </m:r>
                          <m:r>
                            <a:rPr lang="en-US" sz="1600" i="1">
                              <a:latin typeface="Cambria Math" panose="02040503050406030204" pitchFamily="18" charset="0"/>
                            </a:rPr>
                            <m:t>𝑏</m:t>
                          </m:r>
                        </m:e>
                      </m:d>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1">
                              <a:latin typeface="Cambria Math" panose="02040503050406030204" pitchFamily="18" charset="0"/>
                            </a:rPr>
                            <m:t>𝑠</m:t>
                          </m:r>
                        </m:sub>
                      </m:sSub>
                      <m:r>
                        <a:rPr lang="en-US" sz="1600">
                          <a:latin typeface="Cambria Math" panose="02040503050406030204" pitchFamily="18" charset="0"/>
                        </a:rPr>
                        <m:t>∗</m:t>
                      </m:r>
                      <m:r>
                        <a:rPr lang="en-US" sz="1600" i="1">
                          <a:latin typeface="Cambria Math" panose="02040503050406030204" pitchFamily="18" charset="0"/>
                        </a:rPr>
                        <m:t>𝑙𝑜𝑠𝑠</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𝑖</m:t>
                              </m:r>
                            </m:sub>
                          </m:sSub>
                          <m:r>
                            <a:rPr lang="en-US" sz="1600">
                              <a:latin typeface="Cambria Math" panose="02040503050406030204" pitchFamily="18" charset="0"/>
                            </a:rPr>
                            <m:t>,</m:t>
                          </m:r>
                          <m:r>
                            <a:rPr lang="en-US" sz="1600" i="1">
                              <a:latin typeface="Cambria Math" panose="02040503050406030204" pitchFamily="18" charset="0"/>
                            </a:rPr>
                            <m:t>𝑠</m:t>
                          </m:r>
                        </m:e>
                      </m:d>
                      <m:r>
                        <a:rPr lang="en-US" sz="1600">
                          <a:latin typeface="Cambria Math" panose="02040503050406030204" pitchFamily="18" charset="0"/>
                        </a:rPr>
                        <m:t>,</m:t>
                      </m:r>
                    </m:oMath>
                  </m:oMathPara>
                </a14:m>
                <a:endParaRPr lang="en-US" sz="1600" dirty="0">
                  <a:latin typeface="Arial" panose="020B0604020202020204" pitchFamily="34" charset="0"/>
                  <a:cs typeface="Arial" panose="020B0604020202020204" pitchFamily="34" charset="0"/>
                </a:endParaRPr>
              </a:p>
            </p:txBody>
          </p:sp>
        </mc:Choice>
        <mc:Fallback>
          <p:sp>
            <p:nvSpPr>
              <p:cNvPr id="19" name="Rectangle 18">
                <a:extLst>
                  <a:ext uri="{FF2B5EF4-FFF2-40B4-BE49-F238E27FC236}">
                    <a16:creationId xmlns:a16="http://schemas.microsoft.com/office/drawing/2014/main" id="{74FB8AFB-279F-4138-9F8F-F532BF798433}"/>
                  </a:ext>
                </a:extLst>
              </p:cNvPr>
              <p:cNvSpPr>
                <a:spLocks noRot="1" noChangeAspect="1" noMove="1" noResize="1" noEditPoints="1" noAdjustHandles="1" noChangeArrowheads="1" noChangeShapeType="1" noTextEdit="1"/>
              </p:cNvSpPr>
              <p:nvPr/>
            </p:nvSpPr>
            <p:spPr>
              <a:xfrm>
                <a:off x="368771" y="2819400"/>
                <a:ext cx="4508029" cy="358560"/>
              </a:xfrm>
              <a:prstGeom prst="rect">
                <a:avLst/>
              </a:prstGeom>
              <a:blipFill>
                <a:blip r:embed="rId7"/>
                <a:stretch>
                  <a:fillRect b="-689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AC8C7E29-DE42-43F3-B9FD-8264DE48A363}"/>
                  </a:ext>
                </a:extLst>
              </p:cNvPr>
              <p:cNvSpPr txBox="1"/>
              <p:nvPr/>
            </p:nvSpPr>
            <p:spPr>
              <a:xfrm>
                <a:off x="448216" y="3352800"/>
                <a:ext cx="1591013" cy="2192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sub>
                      </m:sSub>
                      <m:r>
                        <a:rPr lang="en-US" sz="1400" i="1">
                          <a:latin typeface="Cambria Math" panose="02040503050406030204" pitchFamily="18" charset="0"/>
                        </a:rPr>
                        <m:t>:</m:t>
                      </m:r>
                      <m:sSup>
                        <m:sSupPr>
                          <m:ctrlPr>
                            <a:rPr lang="en-US" sz="1400" i="1">
                              <a:latin typeface="Cambria Math" panose="02040503050406030204" pitchFamily="18" charset="0"/>
                            </a:rPr>
                          </m:ctrlPr>
                        </m:sSupPr>
                        <m:e>
                          <m:r>
                            <a:rPr lang="en-US" sz="1400" i="1">
                              <a:latin typeface="Cambria Math" panose="02040503050406030204" pitchFamily="18" charset="0"/>
                            </a:rPr>
                            <m:t>𝑖</m:t>
                          </m:r>
                        </m:e>
                        <m:sup>
                          <m:r>
                            <a:rPr lang="en-US" sz="1400" i="1">
                              <a:latin typeface="Cambria Math" panose="02040503050406030204" pitchFamily="18" charset="0"/>
                            </a:rPr>
                            <m:t>𝑡h</m:t>
                          </m:r>
                        </m:sup>
                      </m:sSup>
                      <m:r>
                        <a:rPr lang="en-US" sz="1400" i="1">
                          <a:latin typeface="Cambria Math" panose="02040503050406030204" pitchFamily="18" charset="0"/>
                        </a:rPr>
                        <m:t> </m:t>
                      </m:r>
                      <m:r>
                        <a:rPr lang="en-US" sz="1400" i="1">
                          <a:latin typeface="Cambria Math" panose="02040503050406030204" pitchFamily="18" charset="0"/>
                        </a:rPr>
                        <m:t>𝑖𝑛𝑝𝑢𝑡</m:t>
                      </m:r>
                      <m:r>
                        <a:rPr lang="en-US" sz="1400" i="1">
                          <a:latin typeface="Cambria Math" panose="02040503050406030204" pitchFamily="18" charset="0"/>
                        </a:rPr>
                        <m:t> </m:t>
                      </m:r>
                      <m:r>
                        <a:rPr lang="en-US" sz="1400" i="1">
                          <a:latin typeface="Cambria Math" panose="02040503050406030204" pitchFamily="18" charset="0"/>
                        </a:rPr>
                        <m:t>𝑠𝑎𝑚𝑝𝑙𝑒</m:t>
                      </m:r>
                    </m:oMath>
                  </m:oMathPara>
                </a14:m>
                <a:endParaRPr lang="en-US" sz="1400" i="1" dirty="0">
                  <a:latin typeface="Arial" panose="020B0604020202020204" pitchFamily="34" charset="0"/>
                  <a:cs typeface="Arial" panose="020B0604020202020204" pitchFamily="34" charset="0"/>
                </a:endParaRPr>
              </a:p>
            </p:txBody>
          </p:sp>
        </mc:Choice>
        <mc:Fallback>
          <p:sp>
            <p:nvSpPr>
              <p:cNvPr id="20" name="TextBox 19">
                <a:extLst>
                  <a:ext uri="{FF2B5EF4-FFF2-40B4-BE49-F238E27FC236}">
                    <a16:creationId xmlns:a16="http://schemas.microsoft.com/office/drawing/2014/main" id="{AC8C7E29-DE42-43F3-B9FD-8264DE48A363}"/>
                  </a:ext>
                </a:extLst>
              </p:cNvPr>
              <p:cNvSpPr txBox="1">
                <a:spLocks noRot="1" noChangeAspect="1" noMove="1" noResize="1" noEditPoints="1" noAdjustHandles="1" noChangeArrowheads="1" noChangeShapeType="1" noTextEdit="1"/>
              </p:cNvSpPr>
              <p:nvPr/>
            </p:nvSpPr>
            <p:spPr>
              <a:xfrm>
                <a:off x="448216" y="3352800"/>
                <a:ext cx="1591013" cy="219227"/>
              </a:xfrm>
              <a:prstGeom prst="rect">
                <a:avLst/>
              </a:prstGeom>
              <a:blipFill>
                <a:blip r:embed="rId8"/>
                <a:stretch>
                  <a:fillRect l="-1149" r="-2299" b="-3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837AD6C6-3B96-414A-8DFC-CDC88130B8E7}"/>
                  </a:ext>
                </a:extLst>
              </p:cNvPr>
              <p:cNvSpPr txBox="1"/>
              <p:nvPr/>
            </p:nvSpPr>
            <p:spPr>
              <a:xfrm>
                <a:off x="449332" y="3619500"/>
                <a:ext cx="170739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𝑏</m:t>
                      </m:r>
                      <m:r>
                        <a:rPr lang="en-US" sz="1400" i="1">
                          <a:latin typeface="Cambria Math" panose="02040503050406030204" pitchFamily="18" charset="0"/>
                        </a:rPr>
                        <m:t>:</m:t>
                      </m:r>
                      <m:r>
                        <a:rPr lang="en-US" sz="1400" i="1">
                          <a:latin typeface="Cambria Math" panose="02040503050406030204" pitchFamily="18" charset="0"/>
                        </a:rPr>
                        <m:t>𝑏𝑎𝑐𝑘𝑔𝑟𝑜𝑢𝑛𝑑</m:t>
                      </m:r>
                      <m:r>
                        <a:rPr lang="en-US" sz="1400" i="1">
                          <a:latin typeface="Cambria Math" panose="02040503050406030204" pitchFamily="18" charset="0"/>
                        </a:rPr>
                        <m:t> </m:t>
                      </m:r>
                      <m:r>
                        <a:rPr lang="en-US" sz="1400" i="1">
                          <a:latin typeface="Cambria Math" panose="02040503050406030204" pitchFamily="18" charset="0"/>
                        </a:rPr>
                        <m:t>𝑖𝑛𝑑𝑒𝑥</m:t>
                      </m:r>
                    </m:oMath>
                  </m:oMathPara>
                </a14:m>
                <a:endParaRPr lang="en-US" sz="1400" i="1" dirty="0">
                  <a:latin typeface="Arial" panose="020B0604020202020204" pitchFamily="34" charset="0"/>
                  <a:cs typeface="Arial" panose="020B0604020202020204" pitchFamily="34" charset="0"/>
                </a:endParaRPr>
              </a:p>
            </p:txBody>
          </p:sp>
        </mc:Choice>
        <mc:Fallback>
          <p:sp>
            <p:nvSpPr>
              <p:cNvPr id="21" name="TextBox 20">
                <a:extLst>
                  <a:ext uri="{FF2B5EF4-FFF2-40B4-BE49-F238E27FC236}">
                    <a16:creationId xmlns:a16="http://schemas.microsoft.com/office/drawing/2014/main" id="{837AD6C6-3B96-414A-8DFC-CDC88130B8E7}"/>
                  </a:ext>
                </a:extLst>
              </p:cNvPr>
              <p:cNvSpPr txBox="1">
                <a:spLocks noRot="1" noChangeAspect="1" noMove="1" noResize="1" noEditPoints="1" noAdjustHandles="1" noChangeArrowheads="1" noChangeShapeType="1" noTextEdit="1"/>
              </p:cNvSpPr>
              <p:nvPr/>
            </p:nvSpPr>
            <p:spPr>
              <a:xfrm>
                <a:off x="449332" y="3619500"/>
                <a:ext cx="1707390" cy="215444"/>
              </a:xfrm>
              <a:prstGeom prst="rect">
                <a:avLst/>
              </a:prstGeom>
              <a:blipFill>
                <a:blip r:embed="rId9"/>
                <a:stretch>
                  <a:fillRect l="-2143" r="-1071" b="-3428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12EAC43A-2466-4AE8-8B88-4C746F4F7D6B}"/>
                  </a:ext>
                </a:extLst>
              </p:cNvPr>
              <p:cNvSpPr txBox="1"/>
              <p:nvPr/>
            </p:nvSpPr>
            <p:spPr>
              <a:xfrm>
                <a:off x="438945" y="3870781"/>
                <a:ext cx="130619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𝑠</m:t>
                      </m:r>
                      <m:r>
                        <a:rPr lang="en-US" sz="1400" i="1">
                          <a:latin typeface="Cambria Math" panose="02040503050406030204" pitchFamily="18" charset="0"/>
                        </a:rPr>
                        <m:t>:</m:t>
                      </m:r>
                      <m:r>
                        <a:rPr lang="en-US" sz="1400" i="1">
                          <a:latin typeface="Cambria Math" panose="02040503050406030204" pitchFamily="18" charset="0"/>
                        </a:rPr>
                        <m:t>𝑠𝑒𝑖𝑧𝑢𝑟𝑒</m:t>
                      </m:r>
                      <m:r>
                        <a:rPr lang="en-US" sz="1400" i="1">
                          <a:latin typeface="Cambria Math" panose="02040503050406030204" pitchFamily="18" charset="0"/>
                        </a:rPr>
                        <m:t> </m:t>
                      </m:r>
                      <m:r>
                        <a:rPr lang="en-US" sz="1400" i="1">
                          <a:latin typeface="Cambria Math" panose="02040503050406030204" pitchFamily="18" charset="0"/>
                        </a:rPr>
                        <m:t>𝑖𝑛𝑑𝑒𝑥</m:t>
                      </m:r>
                    </m:oMath>
                  </m:oMathPara>
                </a14:m>
                <a:endParaRPr lang="en-US" sz="1400" i="1" dirty="0">
                  <a:latin typeface="Arial" panose="020B0604020202020204" pitchFamily="34" charset="0"/>
                  <a:cs typeface="Arial" panose="020B0604020202020204" pitchFamily="34" charset="0"/>
                </a:endParaRPr>
              </a:p>
            </p:txBody>
          </p:sp>
        </mc:Choice>
        <mc:Fallback>
          <p:sp>
            <p:nvSpPr>
              <p:cNvPr id="22" name="TextBox 21">
                <a:extLst>
                  <a:ext uri="{FF2B5EF4-FFF2-40B4-BE49-F238E27FC236}">
                    <a16:creationId xmlns:a16="http://schemas.microsoft.com/office/drawing/2014/main" id="{12EAC43A-2466-4AE8-8B88-4C746F4F7D6B}"/>
                  </a:ext>
                </a:extLst>
              </p:cNvPr>
              <p:cNvSpPr txBox="1">
                <a:spLocks noRot="1" noChangeAspect="1" noMove="1" noResize="1" noEditPoints="1" noAdjustHandles="1" noChangeArrowheads="1" noChangeShapeType="1" noTextEdit="1"/>
              </p:cNvSpPr>
              <p:nvPr/>
            </p:nvSpPr>
            <p:spPr>
              <a:xfrm>
                <a:off x="438945" y="3870781"/>
                <a:ext cx="1306191" cy="215444"/>
              </a:xfrm>
              <a:prstGeom prst="rect">
                <a:avLst/>
              </a:prstGeom>
              <a:blipFill>
                <a:blip r:embed="rId10"/>
                <a:stretch>
                  <a:fillRect l="-935" r="-1869" b="-85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E6E861D7-01B6-4C78-B16C-5DEE8618C30D}"/>
                  </a:ext>
                </a:extLst>
              </p:cNvPr>
              <p:cNvSpPr txBox="1"/>
              <p:nvPr/>
            </p:nvSpPr>
            <p:spPr>
              <a:xfrm>
                <a:off x="412677" y="4127956"/>
                <a:ext cx="258737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𝑙𝑜𝑠𝑠</m:t>
                      </m:r>
                      <m:d>
                        <m:dPr>
                          <m:ctrlPr>
                            <a:rPr lang="en-US" sz="1400" i="1">
                              <a:latin typeface="Cambria Math" panose="02040503050406030204" pitchFamily="18" charset="0"/>
                            </a:rPr>
                          </m:ctrlPr>
                        </m:dPr>
                        <m:e>
                          <m:r>
                            <a:rPr lang="en-US" sz="1400" i="1">
                              <a:latin typeface="Cambria Math" panose="02040503050406030204" pitchFamily="18" charset="0"/>
                            </a:rPr>
                            <m:t>𝑥</m:t>
                          </m:r>
                          <m:r>
                            <a:rPr lang="en-US" sz="1400" i="1">
                              <a:latin typeface="Cambria Math" panose="02040503050406030204" pitchFamily="18" charset="0"/>
                            </a:rPr>
                            <m:t>, </m:t>
                          </m:r>
                          <m:r>
                            <a:rPr lang="en-US" sz="1400" i="1">
                              <a:latin typeface="Cambria Math" panose="02040503050406030204" pitchFamily="18" charset="0"/>
                            </a:rPr>
                            <m:t>𝑦</m:t>
                          </m:r>
                        </m:e>
                      </m:d>
                      <m:r>
                        <a:rPr lang="en-US" sz="1400" i="1">
                          <a:latin typeface="Cambria Math" panose="02040503050406030204" pitchFamily="18" charset="0"/>
                        </a:rPr>
                        <m:t>:</m:t>
                      </m:r>
                      <m:r>
                        <a:rPr lang="en-US" sz="1400" i="1">
                          <a:latin typeface="Cambria Math" panose="02040503050406030204" pitchFamily="18" charset="0"/>
                        </a:rPr>
                        <m:t>𝑐𝑟𝑜𝑠𝑠</m:t>
                      </m:r>
                      <m:r>
                        <a:rPr lang="en-US" sz="1400" i="1">
                          <a:latin typeface="Cambria Math" panose="02040503050406030204" pitchFamily="18" charset="0"/>
                        </a:rPr>
                        <m:t> </m:t>
                      </m:r>
                      <m:r>
                        <a:rPr lang="en-US" sz="1400" i="1">
                          <a:latin typeface="Cambria Math" panose="02040503050406030204" pitchFamily="18" charset="0"/>
                        </a:rPr>
                        <m:t>𝑒𝑛𝑡𝑟𝑜𝑝𝑦</m:t>
                      </m:r>
                      <m:r>
                        <a:rPr lang="en-US" sz="1400" i="1">
                          <a:latin typeface="Cambria Math" panose="02040503050406030204" pitchFamily="18" charset="0"/>
                        </a:rPr>
                        <m:t> </m:t>
                      </m:r>
                      <m:r>
                        <a:rPr lang="en-US" sz="1400" i="1">
                          <a:latin typeface="Cambria Math" panose="02040503050406030204" pitchFamily="18" charset="0"/>
                        </a:rPr>
                        <m:t>𝑜𝑟</m:t>
                      </m:r>
                      <m:r>
                        <a:rPr lang="en-US" sz="1400" i="1">
                          <a:latin typeface="Cambria Math" panose="02040503050406030204" pitchFamily="18" charset="0"/>
                        </a:rPr>
                        <m:t> </m:t>
                      </m:r>
                      <m:r>
                        <a:rPr lang="en-US" sz="1400" i="1">
                          <a:latin typeface="Cambria Math" panose="02040503050406030204" pitchFamily="18" charset="0"/>
                        </a:rPr>
                        <m:t>𝑚𝑠𝑒</m:t>
                      </m:r>
                    </m:oMath>
                  </m:oMathPara>
                </a14:m>
                <a:endParaRPr lang="en-US" sz="1400" i="1" dirty="0">
                  <a:latin typeface="Arial" panose="020B0604020202020204" pitchFamily="34" charset="0"/>
                  <a:cs typeface="Arial" panose="020B0604020202020204" pitchFamily="34" charset="0"/>
                </a:endParaRPr>
              </a:p>
            </p:txBody>
          </p:sp>
        </mc:Choice>
        <mc:Fallback>
          <p:sp>
            <p:nvSpPr>
              <p:cNvPr id="23" name="TextBox 22">
                <a:extLst>
                  <a:ext uri="{FF2B5EF4-FFF2-40B4-BE49-F238E27FC236}">
                    <a16:creationId xmlns:a16="http://schemas.microsoft.com/office/drawing/2014/main" id="{E6E861D7-01B6-4C78-B16C-5DEE8618C30D}"/>
                  </a:ext>
                </a:extLst>
              </p:cNvPr>
              <p:cNvSpPr txBox="1">
                <a:spLocks noRot="1" noChangeAspect="1" noMove="1" noResize="1" noEditPoints="1" noAdjustHandles="1" noChangeArrowheads="1" noChangeShapeType="1" noTextEdit="1"/>
              </p:cNvSpPr>
              <p:nvPr/>
            </p:nvSpPr>
            <p:spPr>
              <a:xfrm>
                <a:off x="412677" y="4127956"/>
                <a:ext cx="2587375" cy="215444"/>
              </a:xfrm>
              <a:prstGeom prst="rect">
                <a:avLst/>
              </a:prstGeom>
              <a:blipFill>
                <a:blip r:embed="rId11"/>
                <a:stretch>
                  <a:fillRect l="-1179" b="-30556"/>
                </a:stretch>
              </a:blipFill>
            </p:spPr>
            <p:txBody>
              <a:bodyPr/>
              <a:lstStyle/>
              <a:p>
                <a:r>
                  <a:rPr lang="en-US">
                    <a:noFill/>
                  </a:rPr>
                  <a:t> </a:t>
                </a:r>
              </a:p>
            </p:txBody>
          </p:sp>
        </mc:Fallback>
      </mc:AlternateContent>
      <p:pic>
        <p:nvPicPr>
          <p:cNvPr id="24" name="Picture 23" descr="Application&#10;&#10;Description automatically generated with low confidence">
            <a:extLst>
              <a:ext uri="{FF2B5EF4-FFF2-40B4-BE49-F238E27FC236}">
                <a16:creationId xmlns:a16="http://schemas.microsoft.com/office/drawing/2014/main" id="{7EF23D3D-27CD-4C26-B1A2-4FD3D65A653F}"/>
              </a:ext>
            </a:extLst>
          </p:cNvPr>
          <p:cNvPicPr>
            <a:picLocks noChangeAspect="1"/>
          </p:cNvPicPr>
          <p:nvPr/>
        </p:nvPicPr>
        <p:blipFill>
          <a:blip r:embed="rId12"/>
          <a:stretch>
            <a:fillRect/>
          </a:stretch>
        </p:blipFill>
        <p:spPr>
          <a:xfrm>
            <a:off x="4114800" y="1400675"/>
            <a:ext cx="4572000" cy="1342525"/>
          </a:xfrm>
          <a:prstGeom prst="rect">
            <a:avLst/>
          </a:prstGeom>
        </p:spPr>
      </p:pic>
      <p:pic>
        <p:nvPicPr>
          <p:cNvPr id="25" name="Picture 24" descr="Table&#10;&#10;Description automatically generated">
            <a:extLst>
              <a:ext uri="{FF2B5EF4-FFF2-40B4-BE49-F238E27FC236}">
                <a16:creationId xmlns:a16="http://schemas.microsoft.com/office/drawing/2014/main" id="{4EDC593B-65F9-41D3-8B3A-C8CC8422CF5C}"/>
              </a:ext>
            </a:extLst>
          </p:cNvPr>
          <p:cNvPicPr>
            <a:picLocks noChangeAspect="1"/>
          </p:cNvPicPr>
          <p:nvPr/>
        </p:nvPicPr>
        <p:blipFill>
          <a:blip r:embed="rId13"/>
          <a:stretch>
            <a:fillRect/>
          </a:stretch>
        </p:blipFill>
        <p:spPr>
          <a:xfrm>
            <a:off x="4114800" y="3238165"/>
            <a:ext cx="4572000" cy="1257635"/>
          </a:xfrm>
          <a:prstGeom prst="rect">
            <a:avLst/>
          </a:prstGeom>
        </p:spPr>
      </p:pic>
      <p:sp>
        <p:nvSpPr>
          <p:cNvPr id="5" name="Freeform: Shape 4">
            <a:extLst>
              <a:ext uri="{FF2B5EF4-FFF2-40B4-BE49-F238E27FC236}">
                <a16:creationId xmlns:a16="http://schemas.microsoft.com/office/drawing/2014/main" id="{659B4472-3E1A-4A38-951A-1EBBA324E3F1}"/>
              </a:ext>
            </a:extLst>
          </p:cNvPr>
          <p:cNvSpPr/>
          <p:nvPr/>
        </p:nvSpPr>
        <p:spPr>
          <a:xfrm>
            <a:off x="281861" y="1541537"/>
            <a:ext cx="2254028" cy="746115"/>
          </a:xfrm>
          <a:custGeom>
            <a:avLst/>
            <a:gdLst>
              <a:gd name="connsiteX0" fmla="*/ 0 w 2254028"/>
              <a:gd name="connsiteY0" fmla="*/ 74612 h 746115"/>
              <a:gd name="connsiteX1" fmla="*/ 74612 w 2254028"/>
              <a:gd name="connsiteY1" fmla="*/ 0 h 746115"/>
              <a:gd name="connsiteX2" fmla="*/ 2179417 w 2254028"/>
              <a:gd name="connsiteY2" fmla="*/ 0 h 746115"/>
              <a:gd name="connsiteX3" fmla="*/ 2254029 w 2254028"/>
              <a:gd name="connsiteY3" fmla="*/ 74612 h 746115"/>
              <a:gd name="connsiteX4" fmla="*/ 2254028 w 2254028"/>
              <a:gd name="connsiteY4" fmla="*/ 671504 h 746115"/>
              <a:gd name="connsiteX5" fmla="*/ 2179416 w 2254028"/>
              <a:gd name="connsiteY5" fmla="*/ 746116 h 746115"/>
              <a:gd name="connsiteX6" fmla="*/ 74612 w 2254028"/>
              <a:gd name="connsiteY6" fmla="*/ 746115 h 746115"/>
              <a:gd name="connsiteX7" fmla="*/ 0 w 2254028"/>
              <a:gd name="connsiteY7" fmla="*/ 671503 h 746115"/>
              <a:gd name="connsiteX8" fmla="*/ 0 w 2254028"/>
              <a:gd name="connsiteY8" fmla="*/ 74612 h 74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028" h="746115">
                <a:moveTo>
                  <a:pt x="0" y="74612"/>
                </a:moveTo>
                <a:cubicBezTo>
                  <a:pt x="0" y="33405"/>
                  <a:pt x="33405" y="0"/>
                  <a:pt x="74612" y="0"/>
                </a:cubicBezTo>
                <a:lnTo>
                  <a:pt x="2179417" y="0"/>
                </a:lnTo>
                <a:cubicBezTo>
                  <a:pt x="2220624" y="0"/>
                  <a:pt x="2254029" y="33405"/>
                  <a:pt x="2254029" y="74612"/>
                </a:cubicBezTo>
                <a:cubicBezTo>
                  <a:pt x="2254029" y="273576"/>
                  <a:pt x="2254028" y="472540"/>
                  <a:pt x="2254028" y="671504"/>
                </a:cubicBezTo>
                <a:cubicBezTo>
                  <a:pt x="2254028" y="712711"/>
                  <a:pt x="2220623" y="746116"/>
                  <a:pt x="2179416" y="746116"/>
                </a:cubicBezTo>
                <a:lnTo>
                  <a:pt x="74612" y="746115"/>
                </a:lnTo>
                <a:cubicBezTo>
                  <a:pt x="33405" y="746115"/>
                  <a:pt x="0" y="712710"/>
                  <a:pt x="0" y="671503"/>
                </a:cubicBezTo>
                <a:lnTo>
                  <a:pt x="0" y="74612"/>
                </a:lnTo>
                <a:close/>
              </a:path>
            </a:pathLst>
          </a:custGeom>
          <a:blipFill dpi="0" rotWithShape="0">
            <a:blip r:embed="rId14">
              <a:alphaModFix amt="35000"/>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433" tIns="90433" rIns="90433" bIns="90433" numCol="1" spcCol="1270" anchor="ctr" anchorCtr="0">
            <a:noAutofit/>
          </a:bodyPr>
          <a:lstStyle/>
          <a:p>
            <a:pPr marL="0" lvl="0" indent="0" algn="ctr" defTabSz="800100">
              <a:lnSpc>
                <a:spcPct val="90000"/>
              </a:lnSpc>
              <a:spcBef>
                <a:spcPct val="0"/>
              </a:spcBef>
              <a:spcAft>
                <a:spcPct val="35000"/>
              </a:spcAft>
              <a:buNone/>
            </a:pPr>
            <a:r>
              <a:rPr lang="en-US" sz="1600" b="1" kern="1200" cap="none" spc="50" dirty="0">
                <a:ln w="9525" cmpd="sng">
                  <a:solidFill>
                    <a:srgbClr val="7030A0"/>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Decimation to 50Hz</a:t>
            </a:r>
          </a:p>
        </p:txBody>
      </p:sp>
      <p:sp>
        <p:nvSpPr>
          <p:cNvPr id="7" name="Freeform: Shape 6">
            <a:extLst>
              <a:ext uri="{FF2B5EF4-FFF2-40B4-BE49-F238E27FC236}">
                <a16:creationId xmlns:a16="http://schemas.microsoft.com/office/drawing/2014/main" id="{CAEBE343-EE8B-4950-BA7A-374C1E0845FE}"/>
              </a:ext>
            </a:extLst>
          </p:cNvPr>
          <p:cNvSpPr/>
          <p:nvPr/>
        </p:nvSpPr>
        <p:spPr>
          <a:xfrm>
            <a:off x="2734244" y="1635095"/>
            <a:ext cx="477854" cy="558999"/>
          </a:xfrm>
          <a:custGeom>
            <a:avLst/>
            <a:gdLst>
              <a:gd name="connsiteX0" fmla="*/ 0 w 477854"/>
              <a:gd name="connsiteY0" fmla="*/ 111800 h 558999"/>
              <a:gd name="connsiteX1" fmla="*/ 238927 w 477854"/>
              <a:gd name="connsiteY1" fmla="*/ 111800 h 558999"/>
              <a:gd name="connsiteX2" fmla="*/ 238927 w 477854"/>
              <a:gd name="connsiteY2" fmla="*/ 0 h 558999"/>
              <a:gd name="connsiteX3" fmla="*/ 477854 w 477854"/>
              <a:gd name="connsiteY3" fmla="*/ 279500 h 558999"/>
              <a:gd name="connsiteX4" fmla="*/ 238927 w 477854"/>
              <a:gd name="connsiteY4" fmla="*/ 558999 h 558999"/>
              <a:gd name="connsiteX5" fmla="*/ 238927 w 477854"/>
              <a:gd name="connsiteY5" fmla="*/ 447199 h 558999"/>
              <a:gd name="connsiteX6" fmla="*/ 0 w 477854"/>
              <a:gd name="connsiteY6" fmla="*/ 447199 h 558999"/>
              <a:gd name="connsiteX7" fmla="*/ 0 w 477854"/>
              <a:gd name="connsiteY7" fmla="*/ 111800 h 55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854" h="558999">
                <a:moveTo>
                  <a:pt x="0" y="111800"/>
                </a:moveTo>
                <a:lnTo>
                  <a:pt x="238927" y="111800"/>
                </a:lnTo>
                <a:lnTo>
                  <a:pt x="238927" y="0"/>
                </a:lnTo>
                <a:lnTo>
                  <a:pt x="477854" y="279500"/>
                </a:lnTo>
                <a:lnTo>
                  <a:pt x="238927" y="558999"/>
                </a:lnTo>
                <a:lnTo>
                  <a:pt x="238927" y="447199"/>
                </a:lnTo>
                <a:lnTo>
                  <a:pt x="0" y="447199"/>
                </a:lnTo>
                <a:lnTo>
                  <a:pt x="0" y="11180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1800" rIns="143356" bIns="111800" numCol="1" spcCol="1270" anchor="ctr" anchorCtr="0">
            <a:noAutofit/>
          </a:bodyPr>
          <a:lstStyle/>
          <a:p>
            <a:pPr marL="0" lvl="0" indent="0" algn="ctr" defTabSz="622300">
              <a:lnSpc>
                <a:spcPct val="90000"/>
              </a:lnSpc>
              <a:spcBef>
                <a:spcPct val="0"/>
              </a:spcBef>
              <a:spcAft>
                <a:spcPct val="35000"/>
              </a:spcAft>
              <a:buNone/>
            </a:pPr>
            <a:endParaRPr lang="en-US" sz="1200" kern="1200">
              <a:latin typeface="Arial" panose="020B0604020202020204" pitchFamily="34" charset="0"/>
              <a:cs typeface="Arial" panose="020B0604020202020204" pitchFamily="34" charset="0"/>
            </a:endParaRPr>
          </a:p>
        </p:txBody>
      </p:sp>
      <p:sp>
        <p:nvSpPr>
          <p:cNvPr id="8" name="Freeform: Shape 7">
            <a:extLst>
              <a:ext uri="{FF2B5EF4-FFF2-40B4-BE49-F238E27FC236}">
                <a16:creationId xmlns:a16="http://schemas.microsoft.com/office/drawing/2014/main" id="{75B5BDD0-B2A5-4913-B258-95EBC57BA29B}"/>
              </a:ext>
            </a:extLst>
          </p:cNvPr>
          <p:cNvSpPr/>
          <p:nvPr/>
        </p:nvSpPr>
        <p:spPr>
          <a:xfrm>
            <a:off x="3437501" y="1238386"/>
            <a:ext cx="2254028" cy="1352417"/>
          </a:xfrm>
          <a:custGeom>
            <a:avLst/>
            <a:gdLst>
              <a:gd name="connsiteX0" fmla="*/ 0 w 2254028"/>
              <a:gd name="connsiteY0" fmla="*/ 135242 h 1352417"/>
              <a:gd name="connsiteX1" fmla="*/ 135242 w 2254028"/>
              <a:gd name="connsiteY1" fmla="*/ 0 h 1352417"/>
              <a:gd name="connsiteX2" fmla="*/ 2118786 w 2254028"/>
              <a:gd name="connsiteY2" fmla="*/ 0 h 1352417"/>
              <a:gd name="connsiteX3" fmla="*/ 2254028 w 2254028"/>
              <a:gd name="connsiteY3" fmla="*/ 135242 h 1352417"/>
              <a:gd name="connsiteX4" fmla="*/ 2254028 w 2254028"/>
              <a:gd name="connsiteY4" fmla="*/ 1217175 h 1352417"/>
              <a:gd name="connsiteX5" fmla="*/ 2118786 w 2254028"/>
              <a:gd name="connsiteY5" fmla="*/ 1352417 h 1352417"/>
              <a:gd name="connsiteX6" fmla="*/ 135242 w 2254028"/>
              <a:gd name="connsiteY6" fmla="*/ 1352417 h 1352417"/>
              <a:gd name="connsiteX7" fmla="*/ 0 w 2254028"/>
              <a:gd name="connsiteY7" fmla="*/ 1217175 h 1352417"/>
              <a:gd name="connsiteX8" fmla="*/ 0 w 2254028"/>
              <a:gd name="connsiteY8" fmla="*/ 135242 h 135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028" h="1352417">
                <a:moveTo>
                  <a:pt x="0" y="135242"/>
                </a:moveTo>
                <a:cubicBezTo>
                  <a:pt x="0" y="60550"/>
                  <a:pt x="60550" y="0"/>
                  <a:pt x="135242" y="0"/>
                </a:cubicBezTo>
                <a:lnTo>
                  <a:pt x="2118786" y="0"/>
                </a:lnTo>
                <a:cubicBezTo>
                  <a:pt x="2193478" y="0"/>
                  <a:pt x="2254028" y="60550"/>
                  <a:pt x="2254028" y="135242"/>
                </a:cubicBezTo>
                <a:lnTo>
                  <a:pt x="2254028" y="1217175"/>
                </a:lnTo>
                <a:cubicBezTo>
                  <a:pt x="2254028" y="1291867"/>
                  <a:pt x="2193478" y="1352417"/>
                  <a:pt x="2118786" y="1352417"/>
                </a:cubicBezTo>
                <a:lnTo>
                  <a:pt x="135242" y="1352417"/>
                </a:lnTo>
                <a:cubicBezTo>
                  <a:pt x="60550" y="1352417"/>
                  <a:pt x="0" y="1291867"/>
                  <a:pt x="0" y="1217175"/>
                </a:cubicBezTo>
                <a:lnTo>
                  <a:pt x="0" y="135242"/>
                </a:lnTo>
                <a:close/>
              </a:path>
            </a:pathLst>
          </a:custGeom>
          <a:blipFill dpi="0" rotWithShape="0">
            <a:blip r:embed="rId15">
              <a:alphaModFix amt="50000"/>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191" tIns="108191" rIns="108191" bIns="108191" numCol="1" spcCol="1270" anchor="ctr" anchorCtr="0">
            <a:noAutofit/>
          </a:bodyPr>
          <a:lstStyle/>
          <a:p>
            <a:pPr marL="0" lvl="0" indent="0" algn="ctr" defTabSz="800100">
              <a:lnSpc>
                <a:spcPct val="90000"/>
              </a:lnSpc>
              <a:spcBef>
                <a:spcPct val="0"/>
              </a:spcBef>
              <a:spcAft>
                <a:spcPct val="35000"/>
              </a:spcAft>
              <a:buNone/>
            </a:pPr>
            <a:r>
              <a:rPr lang="en-US" sz="1400" b="1" kern="1200" cap="none" spc="50" dirty="0">
                <a:ln w="9525" cmpd="sng">
                  <a:solidFill>
                    <a:srgbClr val="002060"/>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Local Normalization</a:t>
            </a:r>
          </a:p>
        </p:txBody>
      </p:sp>
      <p:sp>
        <p:nvSpPr>
          <p:cNvPr id="9" name="Freeform: Shape 8">
            <a:extLst>
              <a:ext uri="{FF2B5EF4-FFF2-40B4-BE49-F238E27FC236}">
                <a16:creationId xmlns:a16="http://schemas.microsoft.com/office/drawing/2014/main" id="{98215DE8-E435-4FAF-8A0B-825C260F0FEB}"/>
              </a:ext>
            </a:extLst>
          </p:cNvPr>
          <p:cNvSpPr/>
          <p:nvPr/>
        </p:nvSpPr>
        <p:spPr>
          <a:xfrm>
            <a:off x="5889884" y="1635095"/>
            <a:ext cx="477854" cy="558999"/>
          </a:xfrm>
          <a:custGeom>
            <a:avLst/>
            <a:gdLst>
              <a:gd name="connsiteX0" fmla="*/ 0 w 477854"/>
              <a:gd name="connsiteY0" fmla="*/ 111800 h 558999"/>
              <a:gd name="connsiteX1" fmla="*/ 238927 w 477854"/>
              <a:gd name="connsiteY1" fmla="*/ 111800 h 558999"/>
              <a:gd name="connsiteX2" fmla="*/ 238927 w 477854"/>
              <a:gd name="connsiteY2" fmla="*/ 0 h 558999"/>
              <a:gd name="connsiteX3" fmla="*/ 477854 w 477854"/>
              <a:gd name="connsiteY3" fmla="*/ 279500 h 558999"/>
              <a:gd name="connsiteX4" fmla="*/ 238927 w 477854"/>
              <a:gd name="connsiteY4" fmla="*/ 558999 h 558999"/>
              <a:gd name="connsiteX5" fmla="*/ 238927 w 477854"/>
              <a:gd name="connsiteY5" fmla="*/ 447199 h 558999"/>
              <a:gd name="connsiteX6" fmla="*/ 0 w 477854"/>
              <a:gd name="connsiteY6" fmla="*/ 447199 h 558999"/>
              <a:gd name="connsiteX7" fmla="*/ 0 w 477854"/>
              <a:gd name="connsiteY7" fmla="*/ 111800 h 55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854" h="558999">
                <a:moveTo>
                  <a:pt x="0" y="111800"/>
                </a:moveTo>
                <a:lnTo>
                  <a:pt x="238927" y="111800"/>
                </a:lnTo>
                <a:lnTo>
                  <a:pt x="238927" y="0"/>
                </a:lnTo>
                <a:lnTo>
                  <a:pt x="477854" y="279500"/>
                </a:lnTo>
                <a:lnTo>
                  <a:pt x="238927" y="558999"/>
                </a:lnTo>
                <a:lnTo>
                  <a:pt x="238927" y="447199"/>
                </a:lnTo>
                <a:lnTo>
                  <a:pt x="0" y="447199"/>
                </a:lnTo>
                <a:lnTo>
                  <a:pt x="0" y="11180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1800" rIns="143356" bIns="111800" numCol="1" spcCol="1270" anchor="ctr" anchorCtr="0">
            <a:noAutofit/>
          </a:bodyPr>
          <a:lstStyle/>
          <a:p>
            <a:pPr marL="0" lvl="0" indent="0" algn="ctr" defTabSz="622300">
              <a:lnSpc>
                <a:spcPct val="90000"/>
              </a:lnSpc>
              <a:spcBef>
                <a:spcPct val="0"/>
              </a:spcBef>
              <a:spcAft>
                <a:spcPct val="35000"/>
              </a:spcAft>
              <a:buNone/>
            </a:pPr>
            <a:endParaRPr lang="en-US" sz="1200" kern="1200">
              <a:latin typeface="Arial" panose="020B0604020202020204" pitchFamily="34" charset="0"/>
              <a:cs typeface="Arial" panose="020B0604020202020204" pitchFamily="34" charset="0"/>
            </a:endParaRPr>
          </a:p>
        </p:txBody>
      </p:sp>
      <p:sp>
        <p:nvSpPr>
          <p:cNvPr id="10" name="Freeform: Shape 9">
            <a:extLst>
              <a:ext uri="{FF2B5EF4-FFF2-40B4-BE49-F238E27FC236}">
                <a16:creationId xmlns:a16="http://schemas.microsoft.com/office/drawing/2014/main" id="{B24F6E0B-1EA8-400D-BB14-E3A5DB296D17}"/>
              </a:ext>
            </a:extLst>
          </p:cNvPr>
          <p:cNvSpPr/>
          <p:nvPr/>
        </p:nvSpPr>
        <p:spPr>
          <a:xfrm>
            <a:off x="6593141" y="1238386"/>
            <a:ext cx="2254028" cy="1352417"/>
          </a:xfrm>
          <a:custGeom>
            <a:avLst/>
            <a:gdLst>
              <a:gd name="connsiteX0" fmla="*/ 0 w 2254028"/>
              <a:gd name="connsiteY0" fmla="*/ 135242 h 1352417"/>
              <a:gd name="connsiteX1" fmla="*/ 135242 w 2254028"/>
              <a:gd name="connsiteY1" fmla="*/ 0 h 1352417"/>
              <a:gd name="connsiteX2" fmla="*/ 2118786 w 2254028"/>
              <a:gd name="connsiteY2" fmla="*/ 0 h 1352417"/>
              <a:gd name="connsiteX3" fmla="*/ 2254028 w 2254028"/>
              <a:gd name="connsiteY3" fmla="*/ 135242 h 1352417"/>
              <a:gd name="connsiteX4" fmla="*/ 2254028 w 2254028"/>
              <a:gd name="connsiteY4" fmla="*/ 1217175 h 1352417"/>
              <a:gd name="connsiteX5" fmla="*/ 2118786 w 2254028"/>
              <a:gd name="connsiteY5" fmla="*/ 1352417 h 1352417"/>
              <a:gd name="connsiteX6" fmla="*/ 135242 w 2254028"/>
              <a:gd name="connsiteY6" fmla="*/ 1352417 h 1352417"/>
              <a:gd name="connsiteX7" fmla="*/ 0 w 2254028"/>
              <a:gd name="connsiteY7" fmla="*/ 1217175 h 1352417"/>
              <a:gd name="connsiteX8" fmla="*/ 0 w 2254028"/>
              <a:gd name="connsiteY8" fmla="*/ 135242 h 135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028" h="1352417">
                <a:moveTo>
                  <a:pt x="0" y="135242"/>
                </a:moveTo>
                <a:cubicBezTo>
                  <a:pt x="0" y="60550"/>
                  <a:pt x="60550" y="0"/>
                  <a:pt x="135242" y="0"/>
                </a:cubicBezTo>
                <a:lnTo>
                  <a:pt x="2118786" y="0"/>
                </a:lnTo>
                <a:cubicBezTo>
                  <a:pt x="2193478" y="0"/>
                  <a:pt x="2254028" y="60550"/>
                  <a:pt x="2254028" y="135242"/>
                </a:cubicBezTo>
                <a:lnTo>
                  <a:pt x="2254028" y="1217175"/>
                </a:lnTo>
                <a:cubicBezTo>
                  <a:pt x="2254028" y="1291867"/>
                  <a:pt x="2193478" y="1352417"/>
                  <a:pt x="2118786" y="1352417"/>
                </a:cubicBezTo>
                <a:lnTo>
                  <a:pt x="135242" y="1352417"/>
                </a:lnTo>
                <a:cubicBezTo>
                  <a:pt x="60550" y="1352417"/>
                  <a:pt x="0" y="1291867"/>
                  <a:pt x="0" y="1217175"/>
                </a:cubicBezTo>
                <a:lnTo>
                  <a:pt x="0" y="135242"/>
                </a:lnTo>
                <a:close/>
              </a:path>
            </a:pathLst>
          </a:custGeom>
          <a:blipFill dpi="0" rotWithShape="0">
            <a:blip r:embed="rId16">
              <a:alphaModFix amt="70000"/>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0571" tIns="100571" rIns="100571" bIns="100571" numCol="1" spcCol="1270" anchor="ctr" anchorCtr="0">
            <a:noAutofit/>
          </a:bodyPr>
          <a:lstStyle/>
          <a:p>
            <a:pPr marL="0" lvl="0" indent="0" algn="ctr" defTabSz="711200">
              <a:lnSpc>
                <a:spcPct val="90000"/>
              </a:lnSpc>
              <a:spcBef>
                <a:spcPct val="0"/>
              </a:spcBef>
              <a:spcAft>
                <a:spcPct val="35000"/>
              </a:spcAft>
              <a:buNone/>
            </a:pPr>
            <a:r>
              <a:rPr lang="en-US" sz="1400" b="1" kern="1200" cap="none" spc="50" dirty="0">
                <a:ln w="9525" cmpd="sng">
                  <a:solidFill>
                    <a:srgbClr val="0070C0"/>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Conversion to Image</a:t>
            </a:r>
          </a:p>
        </p:txBody>
      </p:sp>
      <p:sp>
        <p:nvSpPr>
          <p:cNvPr id="11" name="Freeform: Shape 10">
            <a:extLst>
              <a:ext uri="{FF2B5EF4-FFF2-40B4-BE49-F238E27FC236}">
                <a16:creationId xmlns:a16="http://schemas.microsoft.com/office/drawing/2014/main" id="{BAE48818-7AD8-4408-828D-100D6E3352E7}"/>
              </a:ext>
            </a:extLst>
          </p:cNvPr>
          <p:cNvSpPr/>
          <p:nvPr/>
        </p:nvSpPr>
        <p:spPr>
          <a:xfrm>
            <a:off x="7445835" y="2838229"/>
            <a:ext cx="548640" cy="1371596"/>
          </a:xfrm>
          <a:custGeom>
            <a:avLst/>
            <a:gdLst>
              <a:gd name="connsiteX0" fmla="*/ 0 w 1371596"/>
              <a:gd name="connsiteY0" fmla="*/ 109728 h 548640"/>
              <a:gd name="connsiteX1" fmla="*/ 1097276 w 1371596"/>
              <a:gd name="connsiteY1" fmla="*/ 109728 h 548640"/>
              <a:gd name="connsiteX2" fmla="*/ 1097276 w 1371596"/>
              <a:gd name="connsiteY2" fmla="*/ 0 h 548640"/>
              <a:gd name="connsiteX3" fmla="*/ 1371596 w 1371596"/>
              <a:gd name="connsiteY3" fmla="*/ 274320 h 548640"/>
              <a:gd name="connsiteX4" fmla="*/ 1097276 w 1371596"/>
              <a:gd name="connsiteY4" fmla="*/ 548640 h 548640"/>
              <a:gd name="connsiteX5" fmla="*/ 1097276 w 1371596"/>
              <a:gd name="connsiteY5" fmla="*/ 438912 h 548640"/>
              <a:gd name="connsiteX6" fmla="*/ 0 w 1371596"/>
              <a:gd name="connsiteY6" fmla="*/ 438912 h 548640"/>
              <a:gd name="connsiteX7" fmla="*/ 0 w 1371596"/>
              <a:gd name="connsiteY7" fmla="*/ 109728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96" h="548640">
                <a:moveTo>
                  <a:pt x="1097276" y="0"/>
                </a:moveTo>
                <a:lnTo>
                  <a:pt x="1097276" y="438912"/>
                </a:lnTo>
                <a:lnTo>
                  <a:pt x="1371595" y="438912"/>
                </a:lnTo>
                <a:lnTo>
                  <a:pt x="685798" y="548640"/>
                </a:lnTo>
                <a:lnTo>
                  <a:pt x="1" y="438912"/>
                </a:lnTo>
                <a:lnTo>
                  <a:pt x="274320" y="438912"/>
                </a:lnTo>
                <a:lnTo>
                  <a:pt x="274320" y="0"/>
                </a:lnTo>
                <a:lnTo>
                  <a:pt x="1097276"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9728" tIns="0" rIns="109728" bIns="164592" numCol="1" spcCol="1270" anchor="ctr" anchorCtr="0">
            <a:noAutofit/>
          </a:bodyPr>
          <a:lstStyle/>
          <a:p>
            <a:pPr marL="0" lvl="0" indent="0" algn="ctr" defTabSz="622300">
              <a:lnSpc>
                <a:spcPct val="90000"/>
              </a:lnSpc>
              <a:spcBef>
                <a:spcPct val="0"/>
              </a:spcBef>
              <a:spcAft>
                <a:spcPct val="35000"/>
              </a:spcAft>
              <a:buNone/>
            </a:pPr>
            <a:endParaRPr lang="en-US" sz="1200" kern="1200">
              <a:latin typeface="Arial" panose="020B0604020202020204" pitchFamily="34" charset="0"/>
              <a:cs typeface="Arial" panose="020B0604020202020204" pitchFamily="34" charset="0"/>
            </a:endParaRPr>
          </a:p>
        </p:txBody>
      </p:sp>
      <p:sp>
        <p:nvSpPr>
          <p:cNvPr id="12" name="Freeform: Shape 11">
            <a:extLst>
              <a:ext uri="{FF2B5EF4-FFF2-40B4-BE49-F238E27FC236}">
                <a16:creationId xmlns:a16="http://schemas.microsoft.com/office/drawing/2014/main" id="{005BA0A6-2C53-4571-A1E7-D6D235CBDF21}"/>
              </a:ext>
            </a:extLst>
          </p:cNvPr>
          <p:cNvSpPr/>
          <p:nvPr/>
        </p:nvSpPr>
        <p:spPr>
          <a:xfrm>
            <a:off x="6593141" y="4514977"/>
            <a:ext cx="2254028" cy="1352417"/>
          </a:xfrm>
          <a:custGeom>
            <a:avLst/>
            <a:gdLst>
              <a:gd name="connsiteX0" fmla="*/ 0 w 2254028"/>
              <a:gd name="connsiteY0" fmla="*/ 135242 h 1352417"/>
              <a:gd name="connsiteX1" fmla="*/ 135242 w 2254028"/>
              <a:gd name="connsiteY1" fmla="*/ 0 h 1352417"/>
              <a:gd name="connsiteX2" fmla="*/ 2118786 w 2254028"/>
              <a:gd name="connsiteY2" fmla="*/ 0 h 1352417"/>
              <a:gd name="connsiteX3" fmla="*/ 2254028 w 2254028"/>
              <a:gd name="connsiteY3" fmla="*/ 135242 h 1352417"/>
              <a:gd name="connsiteX4" fmla="*/ 2254028 w 2254028"/>
              <a:gd name="connsiteY4" fmla="*/ 1217175 h 1352417"/>
              <a:gd name="connsiteX5" fmla="*/ 2118786 w 2254028"/>
              <a:gd name="connsiteY5" fmla="*/ 1352417 h 1352417"/>
              <a:gd name="connsiteX6" fmla="*/ 135242 w 2254028"/>
              <a:gd name="connsiteY6" fmla="*/ 1352417 h 1352417"/>
              <a:gd name="connsiteX7" fmla="*/ 0 w 2254028"/>
              <a:gd name="connsiteY7" fmla="*/ 1217175 h 1352417"/>
              <a:gd name="connsiteX8" fmla="*/ 0 w 2254028"/>
              <a:gd name="connsiteY8" fmla="*/ 135242 h 135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028" h="1352417">
                <a:moveTo>
                  <a:pt x="0" y="135242"/>
                </a:moveTo>
                <a:cubicBezTo>
                  <a:pt x="0" y="60550"/>
                  <a:pt x="60550" y="0"/>
                  <a:pt x="135242" y="0"/>
                </a:cubicBezTo>
                <a:lnTo>
                  <a:pt x="2118786" y="0"/>
                </a:lnTo>
                <a:cubicBezTo>
                  <a:pt x="2193478" y="0"/>
                  <a:pt x="2254028" y="60550"/>
                  <a:pt x="2254028" y="135242"/>
                </a:cubicBezTo>
                <a:lnTo>
                  <a:pt x="2254028" y="1217175"/>
                </a:lnTo>
                <a:cubicBezTo>
                  <a:pt x="2254028" y="1291867"/>
                  <a:pt x="2193478" y="1352417"/>
                  <a:pt x="2118786" y="1352417"/>
                </a:cubicBezTo>
                <a:lnTo>
                  <a:pt x="135242" y="1352417"/>
                </a:lnTo>
                <a:cubicBezTo>
                  <a:pt x="60550" y="1352417"/>
                  <a:pt x="0" y="1291867"/>
                  <a:pt x="0" y="1217175"/>
                </a:cubicBezTo>
                <a:lnTo>
                  <a:pt x="0" y="135242"/>
                </a:lnTo>
                <a:close/>
              </a:path>
            </a:pathLst>
          </a:custGeom>
          <a:blipFill dpi="0" rotWithShape="0">
            <a:blip r:embed="rId17">
              <a:alphaModFix amt="50000"/>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191" tIns="108191" rIns="108191" bIns="108191" numCol="1" spcCol="1270" anchor="ctr" anchorCtr="0">
            <a:noAutofit/>
          </a:bodyPr>
          <a:lstStyle/>
          <a:p>
            <a:pPr marL="0" lvl="0" indent="0" algn="ctr" defTabSz="800100">
              <a:lnSpc>
                <a:spcPct val="90000"/>
              </a:lnSpc>
              <a:spcBef>
                <a:spcPct val="0"/>
              </a:spcBef>
              <a:spcAft>
                <a:spcPct val="35000"/>
              </a:spcAft>
              <a:buNone/>
            </a:pPr>
            <a:r>
              <a:rPr lang="en-US" sz="1400" b="1" kern="1200" cap="none" spc="50" dirty="0">
                <a:ln w="9525" cmpd="sng">
                  <a:solidFill>
                    <a:srgbClr val="00B050"/>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Conversion to HDF5</a:t>
            </a:r>
          </a:p>
        </p:txBody>
      </p:sp>
      <p:sp>
        <p:nvSpPr>
          <p:cNvPr id="13" name="Freeform: Shape 12">
            <a:extLst>
              <a:ext uri="{FF2B5EF4-FFF2-40B4-BE49-F238E27FC236}">
                <a16:creationId xmlns:a16="http://schemas.microsoft.com/office/drawing/2014/main" id="{056342CB-ABA0-4DDF-9235-09BE65C93903}"/>
              </a:ext>
            </a:extLst>
          </p:cNvPr>
          <p:cNvSpPr/>
          <p:nvPr/>
        </p:nvSpPr>
        <p:spPr>
          <a:xfrm>
            <a:off x="5916933" y="4911685"/>
            <a:ext cx="477855" cy="559000"/>
          </a:xfrm>
          <a:custGeom>
            <a:avLst/>
            <a:gdLst>
              <a:gd name="connsiteX0" fmla="*/ 0 w 477854"/>
              <a:gd name="connsiteY0" fmla="*/ 111800 h 558999"/>
              <a:gd name="connsiteX1" fmla="*/ 238927 w 477854"/>
              <a:gd name="connsiteY1" fmla="*/ 111800 h 558999"/>
              <a:gd name="connsiteX2" fmla="*/ 238927 w 477854"/>
              <a:gd name="connsiteY2" fmla="*/ 0 h 558999"/>
              <a:gd name="connsiteX3" fmla="*/ 477854 w 477854"/>
              <a:gd name="connsiteY3" fmla="*/ 279500 h 558999"/>
              <a:gd name="connsiteX4" fmla="*/ 238927 w 477854"/>
              <a:gd name="connsiteY4" fmla="*/ 558999 h 558999"/>
              <a:gd name="connsiteX5" fmla="*/ 238927 w 477854"/>
              <a:gd name="connsiteY5" fmla="*/ 447199 h 558999"/>
              <a:gd name="connsiteX6" fmla="*/ 0 w 477854"/>
              <a:gd name="connsiteY6" fmla="*/ 447199 h 558999"/>
              <a:gd name="connsiteX7" fmla="*/ 0 w 477854"/>
              <a:gd name="connsiteY7" fmla="*/ 111800 h 55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854" h="558999">
                <a:moveTo>
                  <a:pt x="477854" y="447199"/>
                </a:moveTo>
                <a:lnTo>
                  <a:pt x="238927" y="447199"/>
                </a:lnTo>
                <a:lnTo>
                  <a:pt x="238927" y="558999"/>
                </a:lnTo>
                <a:lnTo>
                  <a:pt x="0" y="279499"/>
                </a:lnTo>
                <a:lnTo>
                  <a:pt x="238927" y="0"/>
                </a:lnTo>
                <a:lnTo>
                  <a:pt x="238927" y="111800"/>
                </a:lnTo>
                <a:lnTo>
                  <a:pt x="477854" y="111800"/>
                </a:lnTo>
                <a:lnTo>
                  <a:pt x="477854" y="44719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43356" tIns="111801" rIns="1" bIns="111800" numCol="1" spcCol="1270" anchor="ctr" anchorCtr="0">
            <a:noAutofit/>
          </a:bodyPr>
          <a:lstStyle/>
          <a:p>
            <a:pPr marL="0" lvl="0" indent="0" algn="ctr" defTabSz="622300">
              <a:lnSpc>
                <a:spcPct val="90000"/>
              </a:lnSpc>
              <a:spcBef>
                <a:spcPct val="0"/>
              </a:spcBef>
              <a:spcAft>
                <a:spcPct val="35000"/>
              </a:spcAft>
              <a:buNone/>
            </a:pPr>
            <a:endParaRPr lang="en-US" sz="1200" kern="1200">
              <a:latin typeface="Arial" panose="020B0604020202020204" pitchFamily="34" charset="0"/>
              <a:cs typeface="Arial" panose="020B0604020202020204" pitchFamily="34" charset="0"/>
            </a:endParaRPr>
          </a:p>
        </p:txBody>
      </p:sp>
      <p:sp>
        <p:nvSpPr>
          <p:cNvPr id="14" name="Freeform: Shape 13">
            <a:extLst>
              <a:ext uri="{FF2B5EF4-FFF2-40B4-BE49-F238E27FC236}">
                <a16:creationId xmlns:a16="http://schemas.microsoft.com/office/drawing/2014/main" id="{41391ACB-DFDF-41B9-B3BA-75DC39746510}"/>
              </a:ext>
            </a:extLst>
          </p:cNvPr>
          <p:cNvSpPr/>
          <p:nvPr/>
        </p:nvSpPr>
        <p:spPr>
          <a:xfrm>
            <a:off x="3437501" y="4514977"/>
            <a:ext cx="2254028" cy="1352417"/>
          </a:xfrm>
          <a:custGeom>
            <a:avLst/>
            <a:gdLst>
              <a:gd name="connsiteX0" fmla="*/ 0 w 2254028"/>
              <a:gd name="connsiteY0" fmla="*/ 135242 h 1352417"/>
              <a:gd name="connsiteX1" fmla="*/ 135242 w 2254028"/>
              <a:gd name="connsiteY1" fmla="*/ 0 h 1352417"/>
              <a:gd name="connsiteX2" fmla="*/ 2118786 w 2254028"/>
              <a:gd name="connsiteY2" fmla="*/ 0 h 1352417"/>
              <a:gd name="connsiteX3" fmla="*/ 2254028 w 2254028"/>
              <a:gd name="connsiteY3" fmla="*/ 135242 h 1352417"/>
              <a:gd name="connsiteX4" fmla="*/ 2254028 w 2254028"/>
              <a:gd name="connsiteY4" fmla="*/ 1217175 h 1352417"/>
              <a:gd name="connsiteX5" fmla="*/ 2118786 w 2254028"/>
              <a:gd name="connsiteY5" fmla="*/ 1352417 h 1352417"/>
              <a:gd name="connsiteX6" fmla="*/ 135242 w 2254028"/>
              <a:gd name="connsiteY6" fmla="*/ 1352417 h 1352417"/>
              <a:gd name="connsiteX7" fmla="*/ 0 w 2254028"/>
              <a:gd name="connsiteY7" fmla="*/ 1217175 h 1352417"/>
              <a:gd name="connsiteX8" fmla="*/ 0 w 2254028"/>
              <a:gd name="connsiteY8" fmla="*/ 135242 h 135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028" h="1352417">
                <a:moveTo>
                  <a:pt x="0" y="135242"/>
                </a:moveTo>
                <a:cubicBezTo>
                  <a:pt x="0" y="60550"/>
                  <a:pt x="60550" y="0"/>
                  <a:pt x="135242" y="0"/>
                </a:cubicBezTo>
                <a:lnTo>
                  <a:pt x="2118786" y="0"/>
                </a:lnTo>
                <a:cubicBezTo>
                  <a:pt x="2193478" y="0"/>
                  <a:pt x="2254028" y="60550"/>
                  <a:pt x="2254028" y="135242"/>
                </a:cubicBezTo>
                <a:lnTo>
                  <a:pt x="2254028" y="1217175"/>
                </a:lnTo>
                <a:cubicBezTo>
                  <a:pt x="2254028" y="1291867"/>
                  <a:pt x="2193478" y="1352417"/>
                  <a:pt x="2118786" y="1352417"/>
                </a:cubicBezTo>
                <a:lnTo>
                  <a:pt x="135242" y="1352417"/>
                </a:lnTo>
                <a:cubicBezTo>
                  <a:pt x="60550" y="1352417"/>
                  <a:pt x="0" y="1291867"/>
                  <a:pt x="0" y="1217175"/>
                </a:cubicBezTo>
                <a:lnTo>
                  <a:pt x="0" y="135242"/>
                </a:lnTo>
                <a:close/>
              </a:path>
            </a:pathLst>
          </a:custGeom>
          <a:blipFill dpi="0" rotWithShape="0">
            <a:blip r:embed="rId18">
              <a:alphaModFix amt="50000"/>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191" tIns="108191" rIns="108191" bIns="108191" numCol="1" spcCol="1270" anchor="ctr" anchorCtr="0">
            <a:noAutofit/>
          </a:bodyPr>
          <a:lstStyle/>
          <a:p>
            <a:pPr marL="0" lvl="0" indent="0" algn="ctr" defTabSz="800100">
              <a:lnSpc>
                <a:spcPct val="90000"/>
              </a:lnSpc>
              <a:spcBef>
                <a:spcPct val="0"/>
              </a:spcBef>
              <a:spcAft>
                <a:spcPct val="35000"/>
              </a:spcAft>
              <a:buNone/>
            </a:pPr>
            <a:r>
              <a:rPr lang="en-US" sz="1600" b="1" kern="1200" cap="none" spc="50" dirty="0">
                <a:ln w="9525" cmpd="sng">
                  <a:solidFill>
                    <a:srgbClr val="FF0000"/>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ResNet18</a:t>
            </a:r>
          </a:p>
        </p:txBody>
      </p:sp>
      <p:sp>
        <p:nvSpPr>
          <p:cNvPr id="15" name="Freeform: Shape 14">
            <a:extLst>
              <a:ext uri="{FF2B5EF4-FFF2-40B4-BE49-F238E27FC236}">
                <a16:creationId xmlns:a16="http://schemas.microsoft.com/office/drawing/2014/main" id="{CE5F9029-D273-4174-9000-DDBF0142E7FA}"/>
              </a:ext>
            </a:extLst>
          </p:cNvPr>
          <p:cNvSpPr/>
          <p:nvPr/>
        </p:nvSpPr>
        <p:spPr>
          <a:xfrm>
            <a:off x="2761292" y="4911686"/>
            <a:ext cx="477855" cy="558999"/>
          </a:xfrm>
          <a:custGeom>
            <a:avLst/>
            <a:gdLst>
              <a:gd name="connsiteX0" fmla="*/ 0 w 477854"/>
              <a:gd name="connsiteY0" fmla="*/ 111800 h 558999"/>
              <a:gd name="connsiteX1" fmla="*/ 238927 w 477854"/>
              <a:gd name="connsiteY1" fmla="*/ 111800 h 558999"/>
              <a:gd name="connsiteX2" fmla="*/ 238927 w 477854"/>
              <a:gd name="connsiteY2" fmla="*/ 0 h 558999"/>
              <a:gd name="connsiteX3" fmla="*/ 477854 w 477854"/>
              <a:gd name="connsiteY3" fmla="*/ 279500 h 558999"/>
              <a:gd name="connsiteX4" fmla="*/ 238927 w 477854"/>
              <a:gd name="connsiteY4" fmla="*/ 558999 h 558999"/>
              <a:gd name="connsiteX5" fmla="*/ 238927 w 477854"/>
              <a:gd name="connsiteY5" fmla="*/ 447199 h 558999"/>
              <a:gd name="connsiteX6" fmla="*/ 0 w 477854"/>
              <a:gd name="connsiteY6" fmla="*/ 447199 h 558999"/>
              <a:gd name="connsiteX7" fmla="*/ 0 w 477854"/>
              <a:gd name="connsiteY7" fmla="*/ 111800 h 55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854" h="558999">
                <a:moveTo>
                  <a:pt x="477854" y="447199"/>
                </a:moveTo>
                <a:lnTo>
                  <a:pt x="238927" y="447199"/>
                </a:lnTo>
                <a:lnTo>
                  <a:pt x="238927" y="558999"/>
                </a:lnTo>
                <a:lnTo>
                  <a:pt x="0" y="279499"/>
                </a:lnTo>
                <a:lnTo>
                  <a:pt x="238927" y="0"/>
                </a:lnTo>
                <a:lnTo>
                  <a:pt x="238927" y="111800"/>
                </a:lnTo>
                <a:lnTo>
                  <a:pt x="477854" y="111800"/>
                </a:lnTo>
                <a:lnTo>
                  <a:pt x="477854" y="44719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43356" tIns="111800" rIns="1" bIns="111800" numCol="1" spcCol="1270" anchor="ctr" anchorCtr="0">
            <a:noAutofit/>
          </a:bodyPr>
          <a:lstStyle/>
          <a:p>
            <a:pPr marL="0" lvl="0" indent="0" algn="ctr" defTabSz="622300">
              <a:lnSpc>
                <a:spcPct val="90000"/>
              </a:lnSpc>
              <a:spcBef>
                <a:spcPct val="0"/>
              </a:spcBef>
              <a:spcAft>
                <a:spcPct val="35000"/>
              </a:spcAft>
              <a:buNone/>
            </a:pPr>
            <a:endParaRPr lang="en-US" sz="1200" kern="1200">
              <a:latin typeface="Arial" panose="020B0604020202020204" pitchFamily="34" charset="0"/>
              <a:cs typeface="Arial" panose="020B0604020202020204" pitchFamily="34" charset="0"/>
            </a:endParaRPr>
          </a:p>
        </p:txBody>
      </p:sp>
      <p:sp>
        <p:nvSpPr>
          <p:cNvPr id="27" name="Freeform: Shape 26">
            <a:extLst>
              <a:ext uri="{FF2B5EF4-FFF2-40B4-BE49-F238E27FC236}">
                <a16:creationId xmlns:a16="http://schemas.microsoft.com/office/drawing/2014/main" id="{96FA5397-1572-43FA-9761-A985B48A94CC}"/>
              </a:ext>
            </a:extLst>
          </p:cNvPr>
          <p:cNvSpPr/>
          <p:nvPr/>
        </p:nvSpPr>
        <p:spPr>
          <a:xfrm>
            <a:off x="281861" y="4514977"/>
            <a:ext cx="2254028" cy="1352417"/>
          </a:xfrm>
          <a:custGeom>
            <a:avLst/>
            <a:gdLst>
              <a:gd name="connsiteX0" fmla="*/ 0 w 2254028"/>
              <a:gd name="connsiteY0" fmla="*/ 135242 h 1352417"/>
              <a:gd name="connsiteX1" fmla="*/ 135242 w 2254028"/>
              <a:gd name="connsiteY1" fmla="*/ 0 h 1352417"/>
              <a:gd name="connsiteX2" fmla="*/ 2118786 w 2254028"/>
              <a:gd name="connsiteY2" fmla="*/ 0 h 1352417"/>
              <a:gd name="connsiteX3" fmla="*/ 2254028 w 2254028"/>
              <a:gd name="connsiteY3" fmla="*/ 135242 h 1352417"/>
              <a:gd name="connsiteX4" fmla="*/ 2254028 w 2254028"/>
              <a:gd name="connsiteY4" fmla="*/ 1217175 h 1352417"/>
              <a:gd name="connsiteX5" fmla="*/ 2118786 w 2254028"/>
              <a:gd name="connsiteY5" fmla="*/ 1352417 h 1352417"/>
              <a:gd name="connsiteX6" fmla="*/ 135242 w 2254028"/>
              <a:gd name="connsiteY6" fmla="*/ 1352417 h 1352417"/>
              <a:gd name="connsiteX7" fmla="*/ 0 w 2254028"/>
              <a:gd name="connsiteY7" fmla="*/ 1217175 h 1352417"/>
              <a:gd name="connsiteX8" fmla="*/ 0 w 2254028"/>
              <a:gd name="connsiteY8" fmla="*/ 135242 h 135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028" h="1352417">
                <a:moveTo>
                  <a:pt x="0" y="135242"/>
                </a:moveTo>
                <a:cubicBezTo>
                  <a:pt x="0" y="60550"/>
                  <a:pt x="60550" y="0"/>
                  <a:pt x="135242" y="0"/>
                </a:cubicBezTo>
                <a:lnTo>
                  <a:pt x="2118786" y="0"/>
                </a:lnTo>
                <a:cubicBezTo>
                  <a:pt x="2193478" y="0"/>
                  <a:pt x="2254028" y="60550"/>
                  <a:pt x="2254028" y="135242"/>
                </a:cubicBezTo>
                <a:lnTo>
                  <a:pt x="2254028" y="1217175"/>
                </a:lnTo>
                <a:cubicBezTo>
                  <a:pt x="2254028" y="1291867"/>
                  <a:pt x="2193478" y="1352417"/>
                  <a:pt x="2118786" y="1352417"/>
                </a:cubicBezTo>
                <a:lnTo>
                  <a:pt x="135242" y="1352417"/>
                </a:lnTo>
                <a:cubicBezTo>
                  <a:pt x="60550" y="1352417"/>
                  <a:pt x="0" y="1291867"/>
                  <a:pt x="0" y="1217175"/>
                </a:cubicBezTo>
                <a:lnTo>
                  <a:pt x="0" y="135242"/>
                </a:lnTo>
                <a:close/>
              </a:path>
            </a:pathLst>
          </a:custGeom>
          <a:blipFill dpi="0" rotWithShape="0">
            <a:blip r:embed="rId19">
              <a:alphaModFix amt="50000"/>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191" tIns="108191" rIns="108191" bIns="108191" numCol="1" spcCol="1270" anchor="ctr" anchorCtr="0">
            <a:noAutofit/>
          </a:bodyPr>
          <a:lstStyle/>
          <a:p>
            <a:pPr marL="0" lvl="0" indent="0" algn="ctr" defTabSz="800100">
              <a:lnSpc>
                <a:spcPct val="90000"/>
              </a:lnSpc>
              <a:spcBef>
                <a:spcPct val="0"/>
              </a:spcBef>
              <a:spcAft>
                <a:spcPct val="35000"/>
              </a:spcAft>
              <a:buNone/>
            </a:pPr>
            <a:r>
              <a:rPr lang="en-US" sz="1600" b="1" kern="1200" cap="none" spc="50" dirty="0">
                <a:ln w="9525" cmpd="sng">
                  <a:solidFill>
                    <a:schemeClr val="accent2">
                      <a:lumMod val="75000"/>
                    </a:schemeClr>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Postprocessing</a:t>
            </a:r>
          </a:p>
        </p:txBody>
      </p:sp>
    </p:spTree>
    <p:extLst>
      <p:ext uri="{BB962C8B-B14F-4D97-AF65-F5344CB8AC3E}">
        <p14:creationId xmlns:p14="http://schemas.microsoft.com/office/powerpoint/2010/main" val="40841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27"/>
                                        </p:tgtEl>
                                      </p:cBhvr>
                                    </p:animEffect>
                                    <p:set>
                                      <p:cBhvr>
                                        <p:cTn id="34" dur="1" fill="hold">
                                          <p:stCondLst>
                                            <p:cond delay="499"/>
                                          </p:stCondLst>
                                        </p:cTn>
                                        <p:tgtEl>
                                          <p:spTgt spid="27"/>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500"/>
                                        <p:tgtEl>
                                          <p:spTgt spid="3"/>
                                        </p:tgtEl>
                                      </p:cBhvr>
                                    </p:animEffect>
                                  </p:childTnLst>
                                </p:cTn>
                              </p:par>
                            </p:childTnLst>
                          </p:cTn>
                        </p:par>
                        <p:par>
                          <p:cTn id="63" fill="hold">
                            <p:stCondLst>
                              <p:cond delay="1000"/>
                            </p:stCondLst>
                            <p:childTnLst>
                              <p:par>
                                <p:cTn id="64" presetID="42" presetClass="entr" presetSubtype="0" fill="hold"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7" grpId="0"/>
      <p:bldP spid="18" grpId="0"/>
      <p:bldP spid="19" grpId="0"/>
      <p:bldP spid="20" grpId="0"/>
      <p:bldP spid="21" grpId="0"/>
      <p:bldP spid="22" grpId="0"/>
      <p:bldP spid="23" grpId="0"/>
      <p:bldP spid="5" grpId="0" animBg="1"/>
      <p:bldP spid="7" grpId="0" animBg="1"/>
      <p:bldP spid="8" grpId="0" animBg="1"/>
      <p:bldP spid="9" grpId="0" animBg="1"/>
      <p:bldP spid="10" grpId="0" animBg="1"/>
      <p:bldP spid="11" grpId="0" animBg="1"/>
      <p:bldP spid="12" grpId="0" animBg="1"/>
      <p:bldP spid="13" grpId="0" animBg="1"/>
      <p:bldP spid="15"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38465" cy="457200"/>
          </a:xfrm>
        </p:spPr>
        <p:txBody>
          <a:bodyPr vert="horz" wrap="none" lIns="182880" tIns="0" rIns="0" bIns="0" rtlCol="0" anchor="ctr" anchorCtr="0">
            <a:normAutofit/>
          </a:bodyPr>
          <a:lstStyle/>
          <a:p>
            <a:r>
              <a:rPr lang="en-US" dirty="0"/>
              <a:t>Processing Pipeline: Postprocessing</a:t>
            </a:r>
          </a:p>
        </p:txBody>
      </p:sp>
      <p:sp>
        <p:nvSpPr>
          <p:cNvPr id="26" name="TextBox 25">
            <a:extLst>
              <a:ext uri="{FF2B5EF4-FFF2-40B4-BE49-F238E27FC236}">
                <a16:creationId xmlns:a16="http://schemas.microsoft.com/office/drawing/2014/main" id="{DDBE0744-22A3-43CD-B4D4-49B3E50BD694}"/>
              </a:ext>
            </a:extLst>
          </p:cNvPr>
          <p:cNvSpPr txBox="1"/>
          <p:nvPr/>
        </p:nvSpPr>
        <p:spPr>
          <a:xfrm>
            <a:off x="304800" y="959317"/>
            <a:ext cx="5042704" cy="102188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1400" b="1" dirty="0">
                <a:latin typeface="Arial" panose="020B0604020202020204" pitchFamily="34" charset="0"/>
                <a:cs typeface="Arial" panose="020B0604020202020204" pitchFamily="34" charset="0"/>
              </a:rPr>
              <a:t>Seizure confidence threshold, </a:t>
            </a:r>
            <a:r>
              <a:rPr lang="en-US" sz="1400" b="1" dirty="0" err="1">
                <a:latin typeface="Arial" panose="020B0604020202020204" pitchFamily="34" charset="0"/>
                <a:cs typeface="Arial" panose="020B0604020202020204" pitchFamily="34" charset="0"/>
              </a:rPr>
              <a:t>Sth</a:t>
            </a:r>
            <a:endParaRPr lang="en-US" sz="1400" b="1"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US" sz="1400" b="1" dirty="0">
                <a:latin typeface="Arial" panose="020B0604020202020204" pitchFamily="34" charset="0"/>
                <a:cs typeface="Arial" panose="020B0604020202020204" pitchFamily="34" charset="0"/>
              </a:rPr>
              <a:t>Minimum acceptable background duration, </a:t>
            </a:r>
            <a:r>
              <a:rPr lang="en-US" sz="1400" b="1" i="1" dirty="0" err="1">
                <a:latin typeface="Arial" panose="020B0604020202020204" pitchFamily="34" charset="0"/>
                <a:cs typeface="Arial" panose="020B0604020202020204" pitchFamily="34" charset="0"/>
              </a:rPr>
              <a:t>Bdmin</a:t>
            </a:r>
            <a:endParaRPr lang="en-US" sz="1400" b="1" i="1"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US" sz="1400" b="1" dirty="0">
                <a:latin typeface="Arial" panose="020B0604020202020204" pitchFamily="34" charset="0"/>
                <a:cs typeface="Arial" panose="020B0604020202020204" pitchFamily="34" charset="0"/>
              </a:rPr>
              <a:t>Minimum acceptable seizure duration, </a:t>
            </a:r>
            <a:r>
              <a:rPr lang="en-US" sz="1400" b="1" i="1" dirty="0" err="1">
                <a:latin typeface="Arial" panose="020B0604020202020204" pitchFamily="34" charset="0"/>
                <a:cs typeface="Arial" panose="020B0604020202020204" pitchFamily="34" charset="0"/>
              </a:rPr>
              <a:t>SDmin</a:t>
            </a:r>
            <a:endParaRPr lang="en-US" sz="1400" b="1" i="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D77F11BA-3BDA-4C34-8968-353971A50F80}"/>
                  </a:ext>
                </a:extLst>
              </p:cNvPr>
              <p:cNvSpPr/>
              <p:nvPr/>
            </p:nvSpPr>
            <p:spPr>
              <a:xfrm>
                <a:off x="5257800" y="1551455"/>
                <a:ext cx="372826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𝐷𝑒𝑡𝑒𝑐𝑡𝑖𝑜𝑛</m:t>
                      </m:r>
                      <m:r>
                        <a:rPr lang="en-US">
                          <a:latin typeface="Cambria Math" panose="02040503050406030204" pitchFamily="18" charset="0"/>
                        </a:rPr>
                        <m:t> </m:t>
                      </m:r>
                      <m:r>
                        <a:rPr lang="en-US" i="1">
                          <a:latin typeface="Cambria Math" panose="02040503050406030204" pitchFamily="18" charset="0"/>
                        </a:rPr>
                        <m:t>𝐷𝑒𝑙𝑎𝑦</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𝐵𝐷</m:t>
                          </m:r>
                        </m:e>
                        <m:sub>
                          <m:r>
                            <a:rPr lang="en-US" i="1">
                              <a:latin typeface="Cambria Math" panose="02040503050406030204" pitchFamily="18" charset="0"/>
                            </a:rPr>
                            <m:t>𝑚𝑖𝑛</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𝑆𝐷</m:t>
                          </m:r>
                        </m:e>
                        <m:sub>
                          <m:r>
                            <a:rPr lang="en-US" i="1">
                              <a:latin typeface="Cambria Math" panose="02040503050406030204" pitchFamily="18" charset="0"/>
                            </a:rPr>
                            <m:t>𝑚𝑖𝑛</m:t>
                          </m:r>
                        </m:sub>
                      </m:sSub>
                    </m:oMath>
                  </m:oMathPara>
                </a14:m>
                <a:endParaRPr lang="en-US" dirty="0">
                  <a:latin typeface="Arial" panose="020B0604020202020204" pitchFamily="34" charset="0"/>
                  <a:cs typeface="Arial" panose="020B0604020202020204" pitchFamily="34" charset="0"/>
                </a:endParaRPr>
              </a:p>
            </p:txBody>
          </p:sp>
        </mc:Choice>
        <mc:Fallback xmlns="">
          <p:sp>
            <p:nvSpPr>
              <p:cNvPr id="27" name="Rectangle 26">
                <a:extLst>
                  <a:ext uri="{FF2B5EF4-FFF2-40B4-BE49-F238E27FC236}">
                    <a16:creationId xmlns:a16="http://schemas.microsoft.com/office/drawing/2014/main" id="{D77F11BA-3BDA-4C34-8968-353971A50F80}"/>
                  </a:ext>
                </a:extLst>
              </p:cNvPr>
              <p:cNvSpPr>
                <a:spLocks noRot="1" noChangeAspect="1" noMove="1" noResize="1" noEditPoints="1" noAdjustHandles="1" noChangeArrowheads="1" noChangeShapeType="1" noTextEdit="1"/>
              </p:cNvSpPr>
              <p:nvPr/>
            </p:nvSpPr>
            <p:spPr>
              <a:xfrm>
                <a:off x="5257800" y="1551455"/>
                <a:ext cx="3728265" cy="369332"/>
              </a:xfrm>
              <a:prstGeom prst="rect">
                <a:avLst/>
              </a:prstGeom>
              <a:blipFill>
                <a:blip r:embed="rId3"/>
                <a:stretch>
                  <a:fillRect b="-15000"/>
                </a:stretch>
              </a:blipFill>
            </p:spPr>
            <p:txBody>
              <a:bodyPr/>
              <a:lstStyle/>
              <a:p>
                <a:r>
                  <a:rPr lang="en-US">
                    <a:noFill/>
                  </a:rPr>
                  <a:t> </a:t>
                </a:r>
              </a:p>
            </p:txBody>
          </p:sp>
        </mc:Fallback>
      </mc:AlternateContent>
      <p:sp>
        <p:nvSpPr>
          <p:cNvPr id="28" name="Right Brace 27">
            <a:extLst>
              <a:ext uri="{FF2B5EF4-FFF2-40B4-BE49-F238E27FC236}">
                <a16:creationId xmlns:a16="http://schemas.microsoft.com/office/drawing/2014/main" id="{E49EE369-6B88-448F-8F8C-F59F7CDE3081}"/>
              </a:ext>
            </a:extLst>
          </p:cNvPr>
          <p:cNvSpPr/>
          <p:nvPr/>
        </p:nvSpPr>
        <p:spPr>
          <a:xfrm>
            <a:off x="5029200" y="1417320"/>
            <a:ext cx="283622" cy="640080"/>
          </a:xfrm>
          <a:prstGeom prst="rightBrace">
            <a:avLst/>
          </a:prstGeom>
          <a:ln w="38100"/>
        </p:spPr>
        <p:style>
          <a:lnRef idx="2">
            <a:schemeClr val="dk1"/>
          </a:lnRef>
          <a:fillRef idx="0">
            <a:schemeClr val="dk1"/>
          </a:fillRef>
          <a:effectRef idx="1">
            <a:schemeClr val="dk1"/>
          </a:effectRef>
          <a:fontRef idx="minor">
            <a:schemeClr val="tx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B59D0410-5597-4121-B5F5-E7A3CC613005}"/>
              </a:ext>
            </a:extLst>
          </p:cNvPr>
          <p:cNvSpPr txBox="1"/>
          <p:nvPr/>
        </p:nvSpPr>
        <p:spPr>
          <a:xfrm>
            <a:off x="838200" y="2135297"/>
            <a:ext cx="3117367"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Sensitivity</a:t>
            </a:r>
          </a:p>
        </p:txBody>
      </p:sp>
      <p:sp>
        <p:nvSpPr>
          <p:cNvPr id="32" name="TextBox 31">
            <a:extLst>
              <a:ext uri="{FF2B5EF4-FFF2-40B4-BE49-F238E27FC236}">
                <a16:creationId xmlns:a16="http://schemas.microsoft.com/office/drawing/2014/main" id="{13757346-9BBE-441F-B843-FC9A8512E5B0}"/>
              </a:ext>
            </a:extLst>
          </p:cNvPr>
          <p:cNvSpPr txBox="1"/>
          <p:nvPr/>
        </p:nvSpPr>
        <p:spPr>
          <a:xfrm>
            <a:off x="5410200" y="2177743"/>
            <a:ext cx="3117367"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False Alarm</a:t>
            </a:r>
          </a:p>
        </p:txBody>
      </p:sp>
      <p:pic>
        <p:nvPicPr>
          <p:cNvPr id="34" name="Picture 33" descr="Chart, line chart&#10;&#10;Description automatically generated">
            <a:extLst>
              <a:ext uri="{FF2B5EF4-FFF2-40B4-BE49-F238E27FC236}">
                <a16:creationId xmlns:a16="http://schemas.microsoft.com/office/drawing/2014/main" id="{E58A7164-A88E-4E85-AAF7-B2B24E028048}"/>
              </a:ext>
            </a:extLst>
          </p:cNvPr>
          <p:cNvPicPr>
            <a:picLocks noChangeAspect="1"/>
          </p:cNvPicPr>
          <p:nvPr/>
        </p:nvPicPr>
        <p:blipFill>
          <a:blip r:embed="rId4"/>
          <a:stretch>
            <a:fillRect/>
          </a:stretch>
        </p:blipFill>
        <p:spPr>
          <a:xfrm>
            <a:off x="198120" y="2516297"/>
            <a:ext cx="4297680" cy="3469312"/>
          </a:xfrm>
          <a:prstGeom prst="rect">
            <a:avLst/>
          </a:prstGeom>
        </p:spPr>
      </p:pic>
      <p:pic>
        <p:nvPicPr>
          <p:cNvPr id="36" name="Picture 35" descr="Chart, line chart&#10;&#10;Description automatically generated">
            <a:extLst>
              <a:ext uri="{FF2B5EF4-FFF2-40B4-BE49-F238E27FC236}">
                <a16:creationId xmlns:a16="http://schemas.microsoft.com/office/drawing/2014/main" id="{814C2CE4-7892-4F26-870F-CEADB102E3AF}"/>
              </a:ext>
            </a:extLst>
          </p:cNvPr>
          <p:cNvPicPr>
            <a:picLocks noChangeAspect="1"/>
          </p:cNvPicPr>
          <p:nvPr/>
        </p:nvPicPr>
        <p:blipFill>
          <a:blip r:embed="rId5"/>
          <a:stretch>
            <a:fillRect/>
          </a:stretch>
        </p:blipFill>
        <p:spPr>
          <a:xfrm>
            <a:off x="4495800" y="2478066"/>
            <a:ext cx="4389120" cy="3543431"/>
          </a:xfrm>
          <a:prstGeom prst="rect">
            <a:avLst/>
          </a:prstGeom>
        </p:spPr>
      </p:pic>
      <p:sp>
        <p:nvSpPr>
          <p:cNvPr id="4" name="Freeform: Shape 3">
            <a:extLst>
              <a:ext uri="{FF2B5EF4-FFF2-40B4-BE49-F238E27FC236}">
                <a16:creationId xmlns:a16="http://schemas.microsoft.com/office/drawing/2014/main" id="{905D9C36-44D1-471D-876E-AACC5BE30C8E}"/>
              </a:ext>
            </a:extLst>
          </p:cNvPr>
          <p:cNvSpPr/>
          <p:nvPr/>
        </p:nvSpPr>
        <p:spPr>
          <a:xfrm>
            <a:off x="281861" y="1314634"/>
            <a:ext cx="2254028" cy="746115"/>
          </a:xfrm>
          <a:custGeom>
            <a:avLst/>
            <a:gdLst>
              <a:gd name="connsiteX0" fmla="*/ 0 w 2254028"/>
              <a:gd name="connsiteY0" fmla="*/ 74612 h 746115"/>
              <a:gd name="connsiteX1" fmla="*/ 74612 w 2254028"/>
              <a:gd name="connsiteY1" fmla="*/ 0 h 746115"/>
              <a:gd name="connsiteX2" fmla="*/ 2179417 w 2254028"/>
              <a:gd name="connsiteY2" fmla="*/ 0 h 746115"/>
              <a:gd name="connsiteX3" fmla="*/ 2254029 w 2254028"/>
              <a:gd name="connsiteY3" fmla="*/ 74612 h 746115"/>
              <a:gd name="connsiteX4" fmla="*/ 2254028 w 2254028"/>
              <a:gd name="connsiteY4" fmla="*/ 671504 h 746115"/>
              <a:gd name="connsiteX5" fmla="*/ 2179416 w 2254028"/>
              <a:gd name="connsiteY5" fmla="*/ 746116 h 746115"/>
              <a:gd name="connsiteX6" fmla="*/ 74612 w 2254028"/>
              <a:gd name="connsiteY6" fmla="*/ 746115 h 746115"/>
              <a:gd name="connsiteX7" fmla="*/ 0 w 2254028"/>
              <a:gd name="connsiteY7" fmla="*/ 671503 h 746115"/>
              <a:gd name="connsiteX8" fmla="*/ 0 w 2254028"/>
              <a:gd name="connsiteY8" fmla="*/ 74612 h 74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028" h="746115">
                <a:moveTo>
                  <a:pt x="0" y="74612"/>
                </a:moveTo>
                <a:cubicBezTo>
                  <a:pt x="0" y="33405"/>
                  <a:pt x="33405" y="0"/>
                  <a:pt x="74612" y="0"/>
                </a:cubicBezTo>
                <a:lnTo>
                  <a:pt x="2179417" y="0"/>
                </a:lnTo>
                <a:cubicBezTo>
                  <a:pt x="2220624" y="0"/>
                  <a:pt x="2254029" y="33405"/>
                  <a:pt x="2254029" y="74612"/>
                </a:cubicBezTo>
                <a:cubicBezTo>
                  <a:pt x="2254029" y="273576"/>
                  <a:pt x="2254028" y="472540"/>
                  <a:pt x="2254028" y="671504"/>
                </a:cubicBezTo>
                <a:cubicBezTo>
                  <a:pt x="2254028" y="712711"/>
                  <a:pt x="2220623" y="746116"/>
                  <a:pt x="2179416" y="746116"/>
                </a:cubicBezTo>
                <a:lnTo>
                  <a:pt x="74612" y="746115"/>
                </a:lnTo>
                <a:cubicBezTo>
                  <a:pt x="33405" y="746115"/>
                  <a:pt x="0" y="712710"/>
                  <a:pt x="0" y="671503"/>
                </a:cubicBezTo>
                <a:lnTo>
                  <a:pt x="0" y="74612"/>
                </a:lnTo>
                <a:close/>
              </a:path>
            </a:pathLst>
          </a:custGeom>
          <a:blipFill dpi="0" rotWithShape="0">
            <a:blip r:embed="rId6">
              <a:alphaModFix amt="35000"/>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433" tIns="90433" rIns="90433" bIns="90433" numCol="1" spcCol="1270" anchor="ctr" anchorCtr="0">
            <a:noAutofit/>
          </a:bodyPr>
          <a:lstStyle/>
          <a:p>
            <a:pPr marL="0" lvl="0" indent="0" algn="ctr" defTabSz="800100">
              <a:lnSpc>
                <a:spcPct val="90000"/>
              </a:lnSpc>
              <a:spcBef>
                <a:spcPct val="0"/>
              </a:spcBef>
              <a:spcAft>
                <a:spcPct val="35000"/>
              </a:spcAft>
              <a:buNone/>
            </a:pPr>
            <a:r>
              <a:rPr lang="en-US" sz="1600" b="1" kern="1200" cap="none" spc="50" dirty="0">
                <a:ln w="9525" cmpd="sng">
                  <a:solidFill>
                    <a:srgbClr val="7030A0"/>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Decimation to 50Hz</a:t>
            </a:r>
          </a:p>
        </p:txBody>
      </p:sp>
      <p:sp>
        <p:nvSpPr>
          <p:cNvPr id="5" name="Freeform: Shape 4">
            <a:extLst>
              <a:ext uri="{FF2B5EF4-FFF2-40B4-BE49-F238E27FC236}">
                <a16:creationId xmlns:a16="http://schemas.microsoft.com/office/drawing/2014/main" id="{6C9861EA-10F4-4D9E-A7BA-549C93E9692A}"/>
              </a:ext>
            </a:extLst>
          </p:cNvPr>
          <p:cNvSpPr/>
          <p:nvPr/>
        </p:nvSpPr>
        <p:spPr>
          <a:xfrm>
            <a:off x="2734244" y="1408192"/>
            <a:ext cx="477854" cy="558999"/>
          </a:xfrm>
          <a:custGeom>
            <a:avLst/>
            <a:gdLst>
              <a:gd name="connsiteX0" fmla="*/ 0 w 477854"/>
              <a:gd name="connsiteY0" fmla="*/ 111800 h 558999"/>
              <a:gd name="connsiteX1" fmla="*/ 238927 w 477854"/>
              <a:gd name="connsiteY1" fmla="*/ 111800 h 558999"/>
              <a:gd name="connsiteX2" fmla="*/ 238927 w 477854"/>
              <a:gd name="connsiteY2" fmla="*/ 0 h 558999"/>
              <a:gd name="connsiteX3" fmla="*/ 477854 w 477854"/>
              <a:gd name="connsiteY3" fmla="*/ 279500 h 558999"/>
              <a:gd name="connsiteX4" fmla="*/ 238927 w 477854"/>
              <a:gd name="connsiteY4" fmla="*/ 558999 h 558999"/>
              <a:gd name="connsiteX5" fmla="*/ 238927 w 477854"/>
              <a:gd name="connsiteY5" fmla="*/ 447199 h 558999"/>
              <a:gd name="connsiteX6" fmla="*/ 0 w 477854"/>
              <a:gd name="connsiteY6" fmla="*/ 447199 h 558999"/>
              <a:gd name="connsiteX7" fmla="*/ 0 w 477854"/>
              <a:gd name="connsiteY7" fmla="*/ 111800 h 55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854" h="558999">
                <a:moveTo>
                  <a:pt x="0" y="111800"/>
                </a:moveTo>
                <a:lnTo>
                  <a:pt x="238927" y="111800"/>
                </a:lnTo>
                <a:lnTo>
                  <a:pt x="238927" y="0"/>
                </a:lnTo>
                <a:lnTo>
                  <a:pt x="477854" y="279500"/>
                </a:lnTo>
                <a:lnTo>
                  <a:pt x="238927" y="558999"/>
                </a:lnTo>
                <a:lnTo>
                  <a:pt x="238927" y="447199"/>
                </a:lnTo>
                <a:lnTo>
                  <a:pt x="0" y="447199"/>
                </a:lnTo>
                <a:lnTo>
                  <a:pt x="0" y="11180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1800" rIns="143356" bIns="11180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p:txBody>
      </p:sp>
      <p:sp>
        <p:nvSpPr>
          <p:cNvPr id="7" name="Freeform: Shape 6">
            <a:extLst>
              <a:ext uri="{FF2B5EF4-FFF2-40B4-BE49-F238E27FC236}">
                <a16:creationId xmlns:a16="http://schemas.microsoft.com/office/drawing/2014/main" id="{2AE95E44-7AC2-428F-A86C-B3C70A35E188}"/>
              </a:ext>
            </a:extLst>
          </p:cNvPr>
          <p:cNvSpPr/>
          <p:nvPr/>
        </p:nvSpPr>
        <p:spPr>
          <a:xfrm>
            <a:off x="3437501" y="1011483"/>
            <a:ext cx="2254028" cy="1352417"/>
          </a:xfrm>
          <a:custGeom>
            <a:avLst/>
            <a:gdLst>
              <a:gd name="connsiteX0" fmla="*/ 0 w 2254028"/>
              <a:gd name="connsiteY0" fmla="*/ 135242 h 1352417"/>
              <a:gd name="connsiteX1" fmla="*/ 135242 w 2254028"/>
              <a:gd name="connsiteY1" fmla="*/ 0 h 1352417"/>
              <a:gd name="connsiteX2" fmla="*/ 2118786 w 2254028"/>
              <a:gd name="connsiteY2" fmla="*/ 0 h 1352417"/>
              <a:gd name="connsiteX3" fmla="*/ 2254028 w 2254028"/>
              <a:gd name="connsiteY3" fmla="*/ 135242 h 1352417"/>
              <a:gd name="connsiteX4" fmla="*/ 2254028 w 2254028"/>
              <a:gd name="connsiteY4" fmla="*/ 1217175 h 1352417"/>
              <a:gd name="connsiteX5" fmla="*/ 2118786 w 2254028"/>
              <a:gd name="connsiteY5" fmla="*/ 1352417 h 1352417"/>
              <a:gd name="connsiteX6" fmla="*/ 135242 w 2254028"/>
              <a:gd name="connsiteY6" fmla="*/ 1352417 h 1352417"/>
              <a:gd name="connsiteX7" fmla="*/ 0 w 2254028"/>
              <a:gd name="connsiteY7" fmla="*/ 1217175 h 1352417"/>
              <a:gd name="connsiteX8" fmla="*/ 0 w 2254028"/>
              <a:gd name="connsiteY8" fmla="*/ 135242 h 135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028" h="1352417">
                <a:moveTo>
                  <a:pt x="0" y="135242"/>
                </a:moveTo>
                <a:cubicBezTo>
                  <a:pt x="0" y="60550"/>
                  <a:pt x="60550" y="0"/>
                  <a:pt x="135242" y="0"/>
                </a:cubicBezTo>
                <a:lnTo>
                  <a:pt x="2118786" y="0"/>
                </a:lnTo>
                <a:cubicBezTo>
                  <a:pt x="2193478" y="0"/>
                  <a:pt x="2254028" y="60550"/>
                  <a:pt x="2254028" y="135242"/>
                </a:cubicBezTo>
                <a:lnTo>
                  <a:pt x="2254028" y="1217175"/>
                </a:lnTo>
                <a:cubicBezTo>
                  <a:pt x="2254028" y="1291867"/>
                  <a:pt x="2193478" y="1352417"/>
                  <a:pt x="2118786" y="1352417"/>
                </a:cubicBezTo>
                <a:lnTo>
                  <a:pt x="135242" y="1352417"/>
                </a:lnTo>
                <a:cubicBezTo>
                  <a:pt x="60550" y="1352417"/>
                  <a:pt x="0" y="1291867"/>
                  <a:pt x="0" y="1217175"/>
                </a:cubicBezTo>
                <a:lnTo>
                  <a:pt x="0" y="135242"/>
                </a:lnTo>
                <a:close/>
              </a:path>
            </a:pathLst>
          </a:custGeom>
          <a:blipFill dpi="0" rotWithShape="0">
            <a:blip r:embed="rId7">
              <a:alphaModFix amt="50000"/>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191" tIns="108191" rIns="108191" bIns="108191" numCol="1" spcCol="1270" anchor="ctr" anchorCtr="0">
            <a:noAutofit/>
          </a:bodyPr>
          <a:lstStyle/>
          <a:p>
            <a:pPr marL="0" lvl="0" indent="0" algn="ctr" defTabSz="800100">
              <a:lnSpc>
                <a:spcPct val="90000"/>
              </a:lnSpc>
              <a:spcBef>
                <a:spcPct val="0"/>
              </a:spcBef>
              <a:spcAft>
                <a:spcPct val="35000"/>
              </a:spcAft>
              <a:buNone/>
            </a:pPr>
            <a:r>
              <a:rPr lang="en-US" sz="1400" b="1" kern="1200" cap="none" spc="50" dirty="0">
                <a:ln w="9525" cmpd="sng">
                  <a:solidFill>
                    <a:srgbClr val="002060"/>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Local Normalization</a:t>
            </a:r>
          </a:p>
        </p:txBody>
      </p:sp>
      <p:sp>
        <p:nvSpPr>
          <p:cNvPr id="8" name="Freeform: Shape 7">
            <a:extLst>
              <a:ext uri="{FF2B5EF4-FFF2-40B4-BE49-F238E27FC236}">
                <a16:creationId xmlns:a16="http://schemas.microsoft.com/office/drawing/2014/main" id="{1581B86C-59F7-443D-9A4B-0BE9D89FE735}"/>
              </a:ext>
            </a:extLst>
          </p:cNvPr>
          <p:cNvSpPr/>
          <p:nvPr/>
        </p:nvSpPr>
        <p:spPr>
          <a:xfrm>
            <a:off x="5889884" y="1408192"/>
            <a:ext cx="477854" cy="558999"/>
          </a:xfrm>
          <a:custGeom>
            <a:avLst/>
            <a:gdLst>
              <a:gd name="connsiteX0" fmla="*/ 0 w 477854"/>
              <a:gd name="connsiteY0" fmla="*/ 111800 h 558999"/>
              <a:gd name="connsiteX1" fmla="*/ 238927 w 477854"/>
              <a:gd name="connsiteY1" fmla="*/ 111800 h 558999"/>
              <a:gd name="connsiteX2" fmla="*/ 238927 w 477854"/>
              <a:gd name="connsiteY2" fmla="*/ 0 h 558999"/>
              <a:gd name="connsiteX3" fmla="*/ 477854 w 477854"/>
              <a:gd name="connsiteY3" fmla="*/ 279500 h 558999"/>
              <a:gd name="connsiteX4" fmla="*/ 238927 w 477854"/>
              <a:gd name="connsiteY4" fmla="*/ 558999 h 558999"/>
              <a:gd name="connsiteX5" fmla="*/ 238927 w 477854"/>
              <a:gd name="connsiteY5" fmla="*/ 447199 h 558999"/>
              <a:gd name="connsiteX6" fmla="*/ 0 w 477854"/>
              <a:gd name="connsiteY6" fmla="*/ 447199 h 558999"/>
              <a:gd name="connsiteX7" fmla="*/ 0 w 477854"/>
              <a:gd name="connsiteY7" fmla="*/ 111800 h 55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854" h="558999">
                <a:moveTo>
                  <a:pt x="0" y="111800"/>
                </a:moveTo>
                <a:lnTo>
                  <a:pt x="238927" y="111800"/>
                </a:lnTo>
                <a:lnTo>
                  <a:pt x="238927" y="0"/>
                </a:lnTo>
                <a:lnTo>
                  <a:pt x="477854" y="279500"/>
                </a:lnTo>
                <a:lnTo>
                  <a:pt x="238927" y="558999"/>
                </a:lnTo>
                <a:lnTo>
                  <a:pt x="238927" y="447199"/>
                </a:lnTo>
                <a:lnTo>
                  <a:pt x="0" y="447199"/>
                </a:lnTo>
                <a:lnTo>
                  <a:pt x="0" y="11180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1800" rIns="143356" bIns="11180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p:txBody>
      </p:sp>
      <p:sp>
        <p:nvSpPr>
          <p:cNvPr id="9" name="Freeform: Shape 8">
            <a:extLst>
              <a:ext uri="{FF2B5EF4-FFF2-40B4-BE49-F238E27FC236}">
                <a16:creationId xmlns:a16="http://schemas.microsoft.com/office/drawing/2014/main" id="{3B6FF770-EF7E-4819-BAD0-56552D8F467D}"/>
              </a:ext>
            </a:extLst>
          </p:cNvPr>
          <p:cNvSpPr/>
          <p:nvPr/>
        </p:nvSpPr>
        <p:spPr>
          <a:xfrm>
            <a:off x="6593141" y="1011483"/>
            <a:ext cx="2254028" cy="1352417"/>
          </a:xfrm>
          <a:custGeom>
            <a:avLst/>
            <a:gdLst>
              <a:gd name="connsiteX0" fmla="*/ 0 w 2254028"/>
              <a:gd name="connsiteY0" fmla="*/ 135242 h 1352417"/>
              <a:gd name="connsiteX1" fmla="*/ 135242 w 2254028"/>
              <a:gd name="connsiteY1" fmla="*/ 0 h 1352417"/>
              <a:gd name="connsiteX2" fmla="*/ 2118786 w 2254028"/>
              <a:gd name="connsiteY2" fmla="*/ 0 h 1352417"/>
              <a:gd name="connsiteX3" fmla="*/ 2254028 w 2254028"/>
              <a:gd name="connsiteY3" fmla="*/ 135242 h 1352417"/>
              <a:gd name="connsiteX4" fmla="*/ 2254028 w 2254028"/>
              <a:gd name="connsiteY4" fmla="*/ 1217175 h 1352417"/>
              <a:gd name="connsiteX5" fmla="*/ 2118786 w 2254028"/>
              <a:gd name="connsiteY5" fmla="*/ 1352417 h 1352417"/>
              <a:gd name="connsiteX6" fmla="*/ 135242 w 2254028"/>
              <a:gd name="connsiteY6" fmla="*/ 1352417 h 1352417"/>
              <a:gd name="connsiteX7" fmla="*/ 0 w 2254028"/>
              <a:gd name="connsiteY7" fmla="*/ 1217175 h 1352417"/>
              <a:gd name="connsiteX8" fmla="*/ 0 w 2254028"/>
              <a:gd name="connsiteY8" fmla="*/ 135242 h 135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028" h="1352417">
                <a:moveTo>
                  <a:pt x="0" y="135242"/>
                </a:moveTo>
                <a:cubicBezTo>
                  <a:pt x="0" y="60550"/>
                  <a:pt x="60550" y="0"/>
                  <a:pt x="135242" y="0"/>
                </a:cubicBezTo>
                <a:lnTo>
                  <a:pt x="2118786" y="0"/>
                </a:lnTo>
                <a:cubicBezTo>
                  <a:pt x="2193478" y="0"/>
                  <a:pt x="2254028" y="60550"/>
                  <a:pt x="2254028" y="135242"/>
                </a:cubicBezTo>
                <a:lnTo>
                  <a:pt x="2254028" y="1217175"/>
                </a:lnTo>
                <a:cubicBezTo>
                  <a:pt x="2254028" y="1291867"/>
                  <a:pt x="2193478" y="1352417"/>
                  <a:pt x="2118786" y="1352417"/>
                </a:cubicBezTo>
                <a:lnTo>
                  <a:pt x="135242" y="1352417"/>
                </a:lnTo>
                <a:cubicBezTo>
                  <a:pt x="60550" y="1352417"/>
                  <a:pt x="0" y="1291867"/>
                  <a:pt x="0" y="1217175"/>
                </a:cubicBezTo>
                <a:lnTo>
                  <a:pt x="0" y="135242"/>
                </a:lnTo>
                <a:close/>
              </a:path>
            </a:pathLst>
          </a:custGeom>
          <a:blipFill dpi="0" rotWithShape="0">
            <a:blip r:embed="rId8">
              <a:alphaModFix amt="70000"/>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0571" tIns="100571" rIns="100571" bIns="100571" numCol="1" spcCol="1270" anchor="ctr" anchorCtr="0">
            <a:noAutofit/>
          </a:bodyPr>
          <a:lstStyle/>
          <a:p>
            <a:pPr marL="0" lvl="0" indent="0" algn="ctr" defTabSz="711200">
              <a:lnSpc>
                <a:spcPct val="90000"/>
              </a:lnSpc>
              <a:spcBef>
                <a:spcPct val="0"/>
              </a:spcBef>
              <a:spcAft>
                <a:spcPct val="35000"/>
              </a:spcAft>
              <a:buNone/>
            </a:pPr>
            <a:r>
              <a:rPr lang="en-US" sz="1400" b="1" kern="1200" cap="none" spc="50" dirty="0">
                <a:ln w="9525" cmpd="sng">
                  <a:solidFill>
                    <a:srgbClr val="0070C0"/>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Conversion to Image</a:t>
            </a:r>
          </a:p>
        </p:txBody>
      </p:sp>
      <p:sp>
        <p:nvSpPr>
          <p:cNvPr id="10" name="Freeform: Shape 9">
            <a:extLst>
              <a:ext uri="{FF2B5EF4-FFF2-40B4-BE49-F238E27FC236}">
                <a16:creationId xmlns:a16="http://schemas.microsoft.com/office/drawing/2014/main" id="{D2BC091E-C027-4B70-98C6-BBECE5DD17E6}"/>
              </a:ext>
            </a:extLst>
          </p:cNvPr>
          <p:cNvSpPr/>
          <p:nvPr/>
        </p:nvSpPr>
        <p:spPr>
          <a:xfrm>
            <a:off x="7445835" y="2611326"/>
            <a:ext cx="548640" cy="1371596"/>
          </a:xfrm>
          <a:custGeom>
            <a:avLst/>
            <a:gdLst>
              <a:gd name="connsiteX0" fmla="*/ 0 w 1371596"/>
              <a:gd name="connsiteY0" fmla="*/ 109728 h 548640"/>
              <a:gd name="connsiteX1" fmla="*/ 1097276 w 1371596"/>
              <a:gd name="connsiteY1" fmla="*/ 109728 h 548640"/>
              <a:gd name="connsiteX2" fmla="*/ 1097276 w 1371596"/>
              <a:gd name="connsiteY2" fmla="*/ 0 h 548640"/>
              <a:gd name="connsiteX3" fmla="*/ 1371596 w 1371596"/>
              <a:gd name="connsiteY3" fmla="*/ 274320 h 548640"/>
              <a:gd name="connsiteX4" fmla="*/ 1097276 w 1371596"/>
              <a:gd name="connsiteY4" fmla="*/ 548640 h 548640"/>
              <a:gd name="connsiteX5" fmla="*/ 1097276 w 1371596"/>
              <a:gd name="connsiteY5" fmla="*/ 438912 h 548640"/>
              <a:gd name="connsiteX6" fmla="*/ 0 w 1371596"/>
              <a:gd name="connsiteY6" fmla="*/ 438912 h 548640"/>
              <a:gd name="connsiteX7" fmla="*/ 0 w 1371596"/>
              <a:gd name="connsiteY7" fmla="*/ 109728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96" h="548640">
                <a:moveTo>
                  <a:pt x="1097276" y="0"/>
                </a:moveTo>
                <a:lnTo>
                  <a:pt x="1097276" y="438912"/>
                </a:lnTo>
                <a:lnTo>
                  <a:pt x="1371595" y="438912"/>
                </a:lnTo>
                <a:lnTo>
                  <a:pt x="685798" y="548640"/>
                </a:lnTo>
                <a:lnTo>
                  <a:pt x="1" y="438912"/>
                </a:lnTo>
                <a:lnTo>
                  <a:pt x="274320" y="438912"/>
                </a:lnTo>
                <a:lnTo>
                  <a:pt x="274320" y="0"/>
                </a:lnTo>
                <a:lnTo>
                  <a:pt x="1097276"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9728" tIns="0" rIns="109728" bIns="164592"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p:txBody>
      </p:sp>
      <p:sp>
        <p:nvSpPr>
          <p:cNvPr id="11" name="Freeform: Shape 10">
            <a:extLst>
              <a:ext uri="{FF2B5EF4-FFF2-40B4-BE49-F238E27FC236}">
                <a16:creationId xmlns:a16="http://schemas.microsoft.com/office/drawing/2014/main" id="{756E292D-EE89-4C17-B41E-BFA10D4B346C}"/>
              </a:ext>
            </a:extLst>
          </p:cNvPr>
          <p:cNvSpPr/>
          <p:nvPr/>
        </p:nvSpPr>
        <p:spPr>
          <a:xfrm>
            <a:off x="6593141" y="4288074"/>
            <a:ext cx="2254028" cy="1352417"/>
          </a:xfrm>
          <a:custGeom>
            <a:avLst/>
            <a:gdLst>
              <a:gd name="connsiteX0" fmla="*/ 0 w 2254028"/>
              <a:gd name="connsiteY0" fmla="*/ 135242 h 1352417"/>
              <a:gd name="connsiteX1" fmla="*/ 135242 w 2254028"/>
              <a:gd name="connsiteY1" fmla="*/ 0 h 1352417"/>
              <a:gd name="connsiteX2" fmla="*/ 2118786 w 2254028"/>
              <a:gd name="connsiteY2" fmla="*/ 0 h 1352417"/>
              <a:gd name="connsiteX3" fmla="*/ 2254028 w 2254028"/>
              <a:gd name="connsiteY3" fmla="*/ 135242 h 1352417"/>
              <a:gd name="connsiteX4" fmla="*/ 2254028 w 2254028"/>
              <a:gd name="connsiteY4" fmla="*/ 1217175 h 1352417"/>
              <a:gd name="connsiteX5" fmla="*/ 2118786 w 2254028"/>
              <a:gd name="connsiteY5" fmla="*/ 1352417 h 1352417"/>
              <a:gd name="connsiteX6" fmla="*/ 135242 w 2254028"/>
              <a:gd name="connsiteY6" fmla="*/ 1352417 h 1352417"/>
              <a:gd name="connsiteX7" fmla="*/ 0 w 2254028"/>
              <a:gd name="connsiteY7" fmla="*/ 1217175 h 1352417"/>
              <a:gd name="connsiteX8" fmla="*/ 0 w 2254028"/>
              <a:gd name="connsiteY8" fmla="*/ 135242 h 135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028" h="1352417">
                <a:moveTo>
                  <a:pt x="0" y="135242"/>
                </a:moveTo>
                <a:cubicBezTo>
                  <a:pt x="0" y="60550"/>
                  <a:pt x="60550" y="0"/>
                  <a:pt x="135242" y="0"/>
                </a:cubicBezTo>
                <a:lnTo>
                  <a:pt x="2118786" y="0"/>
                </a:lnTo>
                <a:cubicBezTo>
                  <a:pt x="2193478" y="0"/>
                  <a:pt x="2254028" y="60550"/>
                  <a:pt x="2254028" y="135242"/>
                </a:cubicBezTo>
                <a:lnTo>
                  <a:pt x="2254028" y="1217175"/>
                </a:lnTo>
                <a:cubicBezTo>
                  <a:pt x="2254028" y="1291867"/>
                  <a:pt x="2193478" y="1352417"/>
                  <a:pt x="2118786" y="1352417"/>
                </a:cubicBezTo>
                <a:lnTo>
                  <a:pt x="135242" y="1352417"/>
                </a:lnTo>
                <a:cubicBezTo>
                  <a:pt x="60550" y="1352417"/>
                  <a:pt x="0" y="1291867"/>
                  <a:pt x="0" y="1217175"/>
                </a:cubicBezTo>
                <a:lnTo>
                  <a:pt x="0" y="135242"/>
                </a:lnTo>
                <a:close/>
              </a:path>
            </a:pathLst>
          </a:custGeom>
          <a:blipFill dpi="0" rotWithShape="0">
            <a:blip r:embed="rId9">
              <a:alphaModFix amt="50000"/>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191" tIns="108191" rIns="108191" bIns="108191" numCol="1" spcCol="1270" anchor="ctr" anchorCtr="0">
            <a:noAutofit/>
          </a:bodyPr>
          <a:lstStyle/>
          <a:p>
            <a:pPr marL="0" lvl="0" indent="0" algn="ctr" defTabSz="800100">
              <a:lnSpc>
                <a:spcPct val="90000"/>
              </a:lnSpc>
              <a:spcBef>
                <a:spcPct val="0"/>
              </a:spcBef>
              <a:spcAft>
                <a:spcPct val="35000"/>
              </a:spcAft>
              <a:buNone/>
            </a:pPr>
            <a:r>
              <a:rPr lang="en-US" sz="1400" b="1" kern="1200" cap="none" spc="50" dirty="0">
                <a:ln w="9525" cmpd="sng">
                  <a:solidFill>
                    <a:srgbClr val="00B050"/>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Conversion to HDF5</a:t>
            </a:r>
          </a:p>
        </p:txBody>
      </p:sp>
      <p:sp>
        <p:nvSpPr>
          <p:cNvPr id="12" name="Freeform: Shape 11">
            <a:extLst>
              <a:ext uri="{FF2B5EF4-FFF2-40B4-BE49-F238E27FC236}">
                <a16:creationId xmlns:a16="http://schemas.microsoft.com/office/drawing/2014/main" id="{79D9D43B-3216-4BD1-8E28-9FAFD00C33D4}"/>
              </a:ext>
            </a:extLst>
          </p:cNvPr>
          <p:cNvSpPr/>
          <p:nvPr/>
        </p:nvSpPr>
        <p:spPr>
          <a:xfrm>
            <a:off x="5916933" y="4684782"/>
            <a:ext cx="477855" cy="559000"/>
          </a:xfrm>
          <a:custGeom>
            <a:avLst/>
            <a:gdLst>
              <a:gd name="connsiteX0" fmla="*/ 0 w 477854"/>
              <a:gd name="connsiteY0" fmla="*/ 111800 h 558999"/>
              <a:gd name="connsiteX1" fmla="*/ 238927 w 477854"/>
              <a:gd name="connsiteY1" fmla="*/ 111800 h 558999"/>
              <a:gd name="connsiteX2" fmla="*/ 238927 w 477854"/>
              <a:gd name="connsiteY2" fmla="*/ 0 h 558999"/>
              <a:gd name="connsiteX3" fmla="*/ 477854 w 477854"/>
              <a:gd name="connsiteY3" fmla="*/ 279500 h 558999"/>
              <a:gd name="connsiteX4" fmla="*/ 238927 w 477854"/>
              <a:gd name="connsiteY4" fmla="*/ 558999 h 558999"/>
              <a:gd name="connsiteX5" fmla="*/ 238927 w 477854"/>
              <a:gd name="connsiteY5" fmla="*/ 447199 h 558999"/>
              <a:gd name="connsiteX6" fmla="*/ 0 w 477854"/>
              <a:gd name="connsiteY6" fmla="*/ 447199 h 558999"/>
              <a:gd name="connsiteX7" fmla="*/ 0 w 477854"/>
              <a:gd name="connsiteY7" fmla="*/ 111800 h 55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854" h="558999">
                <a:moveTo>
                  <a:pt x="477854" y="447199"/>
                </a:moveTo>
                <a:lnTo>
                  <a:pt x="238927" y="447199"/>
                </a:lnTo>
                <a:lnTo>
                  <a:pt x="238927" y="558999"/>
                </a:lnTo>
                <a:lnTo>
                  <a:pt x="0" y="279499"/>
                </a:lnTo>
                <a:lnTo>
                  <a:pt x="238927" y="0"/>
                </a:lnTo>
                <a:lnTo>
                  <a:pt x="238927" y="111800"/>
                </a:lnTo>
                <a:lnTo>
                  <a:pt x="477854" y="111800"/>
                </a:lnTo>
                <a:lnTo>
                  <a:pt x="477854" y="44719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43356" tIns="111801" rIns="1" bIns="11180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p:txBody>
      </p:sp>
      <p:sp>
        <p:nvSpPr>
          <p:cNvPr id="13" name="Freeform: Shape 12">
            <a:extLst>
              <a:ext uri="{FF2B5EF4-FFF2-40B4-BE49-F238E27FC236}">
                <a16:creationId xmlns:a16="http://schemas.microsoft.com/office/drawing/2014/main" id="{5376AE3F-AE13-4214-95DB-F126F615B69B}"/>
              </a:ext>
            </a:extLst>
          </p:cNvPr>
          <p:cNvSpPr/>
          <p:nvPr/>
        </p:nvSpPr>
        <p:spPr>
          <a:xfrm>
            <a:off x="3437501" y="4288074"/>
            <a:ext cx="2254028" cy="1352417"/>
          </a:xfrm>
          <a:custGeom>
            <a:avLst/>
            <a:gdLst>
              <a:gd name="connsiteX0" fmla="*/ 0 w 2254028"/>
              <a:gd name="connsiteY0" fmla="*/ 135242 h 1352417"/>
              <a:gd name="connsiteX1" fmla="*/ 135242 w 2254028"/>
              <a:gd name="connsiteY1" fmla="*/ 0 h 1352417"/>
              <a:gd name="connsiteX2" fmla="*/ 2118786 w 2254028"/>
              <a:gd name="connsiteY2" fmla="*/ 0 h 1352417"/>
              <a:gd name="connsiteX3" fmla="*/ 2254028 w 2254028"/>
              <a:gd name="connsiteY3" fmla="*/ 135242 h 1352417"/>
              <a:gd name="connsiteX4" fmla="*/ 2254028 w 2254028"/>
              <a:gd name="connsiteY4" fmla="*/ 1217175 h 1352417"/>
              <a:gd name="connsiteX5" fmla="*/ 2118786 w 2254028"/>
              <a:gd name="connsiteY5" fmla="*/ 1352417 h 1352417"/>
              <a:gd name="connsiteX6" fmla="*/ 135242 w 2254028"/>
              <a:gd name="connsiteY6" fmla="*/ 1352417 h 1352417"/>
              <a:gd name="connsiteX7" fmla="*/ 0 w 2254028"/>
              <a:gd name="connsiteY7" fmla="*/ 1217175 h 1352417"/>
              <a:gd name="connsiteX8" fmla="*/ 0 w 2254028"/>
              <a:gd name="connsiteY8" fmla="*/ 135242 h 135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028" h="1352417">
                <a:moveTo>
                  <a:pt x="0" y="135242"/>
                </a:moveTo>
                <a:cubicBezTo>
                  <a:pt x="0" y="60550"/>
                  <a:pt x="60550" y="0"/>
                  <a:pt x="135242" y="0"/>
                </a:cubicBezTo>
                <a:lnTo>
                  <a:pt x="2118786" y="0"/>
                </a:lnTo>
                <a:cubicBezTo>
                  <a:pt x="2193478" y="0"/>
                  <a:pt x="2254028" y="60550"/>
                  <a:pt x="2254028" y="135242"/>
                </a:cubicBezTo>
                <a:lnTo>
                  <a:pt x="2254028" y="1217175"/>
                </a:lnTo>
                <a:cubicBezTo>
                  <a:pt x="2254028" y="1291867"/>
                  <a:pt x="2193478" y="1352417"/>
                  <a:pt x="2118786" y="1352417"/>
                </a:cubicBezTo>
                <a:lnTo>
                  <a:pt x="135242" y="1352417"/>
                </a:lnTo>
                <a:cubicBezTo>
                  <a:pt x="60550" y="1352417"/>
                  <a:pt x="0" y="1291867"/>
                  <a:pt x="0" y="1217175"/>
                </a:cubicBezTo>
                <a:lnTo>
                  <a:pt x="0" y="135242"/>
                </a:lnTo>
                <a:close/>
              </a:path>
            </a:pathLst>
          </a:custGeom>
          <a:blipFill dpi="0" rotWithShape="0">
            <a:blip r:embed="rId10">
              <a:alphaModFix amt="50000"/>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191" tIns="108191" rIns="108191" bIns="108191" numCol="1" spcCol="1270" anchor="ctr" anchorCtr="0">
            <a:noAutofit/>
          </a:bodyPr>
          <a:lstStyle/>
          <a:p>
            <a:pPr marL="0" lvl="0" indent="0" algn="ctr" defTabSz="800100">
              <a:lnSpc>
                <a:spcPct val="90000"/>
              </a:lnSpc>
              <a:spcBef>
                <a:spcPct val="0"/>
              </a:spcBef>
              <a:spcAft>
                <a:spcPct val="35000"/>
              </a:spcAft>
              <a:buNone/>
            </a:pPr>
            <a:r>
              <a:rPr lang="en-US" sz="1800" b="1" kern="1200" cap="none" spc="50" dirty="0">
                <a:ln w="9525" cmpd="sng">
                  <a:solidFill>
                    <a:srgbClr val="FF0000"/>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ResNet18</a:t>
            </a:r>
          </a:p>
        </p:txBody>
      </p:sp>
      <p:sp>
        <p:nvSpPr>
          <p:cNvPr id="14" name="Freeform: Shape 13">
            <a:extLst>
              <a:ext uri="{FF2B5EF4-FFF2-40B4-BE49-F238E27FC236}">
                <a16:creationId xmlns:a16="http://schemas.microsoft.com/office/drawing/2014/main" id="{3CEC92BD-6F27-45C7-8FE8-9A9D8AC256AE}"/>
              </a:ext>
            </a:extLst>
          </p:cNvPr>
          <p:cNvSpPr/>
          <p:nvPr/>
        </p:nvSpPr>
        <p:spPr>
          <a:xfrm>
            <a:off x="2761292" y="4684783"/>
            <a:ext cx="477855" cy="558999"/>
          </a:xfrm>
          <a:custGeom>
            <a:avLst/>
            <a:gdLst>
              <a:gd name="connsiteX0" fmla="*/ 0 w 477854"/>
              <a:gd name="connsiteY0" fmla="*/ 111800 h 558999"/>
              <a:gd name="connsiteX1" fmla="*/ 238927 w 477854"/>
              <a:gd name="connsiteY1" fmla="*/ 111800 h 558999"/>
              <a:gd name="connsiteX2" fmla="*/ 238927 w 477854"/>
              <a:gd name="connsiteY2" fmla="*/ 0 h 558999"/>
              <a:gd name="connsiteX3" fmla="*/ 477854 w 477854"/>
              <a:gd name="connsiteY3" fmla="*/ 279500 h 558999"/>
              <a:gd name="connsiteX4" fmla="*/ 238927 w 477854"/>
              <a:gd name="connsiteY4" fmla="*/ 558999 h 558999"/>
              <a:gd name="connsiteX5" fmla="*/ 238927 w 477854"/>
              <a:gd name="connsiteY5" fmla="*/ 447199 h 558999"/>
              <a:gd name="connsiteX6" fmla="*/ 0 w 477854"/>
              <a:gd name="connsiteY6" fmla="*/ 447199 h 558999"/>
              <a:gd name="connsiteX7" fmla="*/ 0 w 477854"/>
              <a:gd name="connsiteY7" fmla="*/ 111800 h 55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854" h="558999">
                <a:moveTo>
                  <a:pt x="477854" y="447199"/>
                </a:moveTo>
                <a:lnTo>
                  <a:pt x="238927" y="447199"/>
                </a:lnTo>
                <a:lnTo>
                  <a:pt x="238927" y="558999"/>
                </a:lnTo>
                <a:lnTo>
                  <a:pt x="0" y="279499"/>
                </a:lnTo>
                <a:lnTo>
                  <a:pt x="238927" y="0"/>
                </a:lnTo>
                <a:lnTo>
                  <a:pt x="238927" y="111800"/>
                </a:lnTo>
                <a:lnTo>
                  <a:pt x="477854" y="111800"/>
                </a:lnTo>
                <a:lnTo>
                  <a:pt x="477854" y="44719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43356" tIns="111800" rIns="1" bIns="11180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p:txBody>
      </p:sp>
      <p:sp>
        <p:nvSpPr>
          <p:cNvPr id="15" name="Freeform: Shape 14">
            <a:extLst>
              <a:ext uri="{FF2B5EF4-FFF2-40B4-BE49-F238E27FC236}">
                <a16:creationId xmlns:a16="http://schemas.microsoft.com/office/drawing/2014/main" id="{8C074BD2-34A6-4988-A034-2C3AB3F946B3}"/>
              </a:ext>
            </a:extLst>
          </p:cNvPr>
          <p:cNvSpPr/>
          <p:nvPr/>
        </p:nvSpPr>
        <p:spPr>
          <a:xfrm>
            <a:off x="281861" y="4288074"/>
            <a:ext cx="2254028" cy="1352417"/>
          </a:xfrm>
          <a:custGeom>
            <a:avLst/>
            <a:gdLst>
              <a:gd name="connsiteX0" fmla="*/ 0 w 2254028"/>
              <a:gd name="connsiteY0" fmla="*/ 135242 h 1352417"/>
              <a:gd name="connsiteX1" fmla="*/ 135242 w 2254028"/>
              <a:gd name="connsiteY1" fmla="*/ 0 h 1352417"/>
              <a:gd name="connsiteX2" fmla="*/ 2118786 w 2254028"/>
              <a:gd name="connsiteY2" fmla="*/ 0 h 1352417"/>
              <a:gd name="connsiteX3" fmla="*/ 2254028 w 2254028"/>
              <a:gd name="connsiteY3" fmla="*/ 135242 h 1352417"/>
              <a:gd name="connsiteX4" fmla="*/ 2254028 w 2254028"/>
              <a:gd name="connsiteY4" fmla="*/ 1217175 h 1352417"/>
              <a:gd name="connsiteX5" fmla="*/ 2118786 w 2254028"/>
              <a:gd name="connsiteY5" fmla="*/ 1352417 h 1352417"/>
              <a:gd name="connsiteX6" fmla="*/ 135242 w 2254028"/>
              <a:gd name="connsiteY6" fmla="*/ 1352417 h 1352417"/>
              <a:gd name="connsiteX7" fmla="*/ 0 w 2254028"/>
              <a:gd name="connsiteY7" fmla="*/ 1217175 h 1352417"/>
              <a:gd name="connsiteX8" fmla="*/ 0 w 2254028"/>
              <a:gd name="connsiteY8" fmla="*/ 135242 h 135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028" h="1352417">
                <a:moveTo>
                  <a:pt x="0" y="135242"/>
                </a:moveTo>
                <a:cubicBezTo>
                  <a:pt x="0" y="60550"/>
                  <a:pt x="60550" y="0"/>
                  <a:pt x="135242" y="0"/>
                </a:cubicBezTo>
                <a:lnTo>
                  <a:pt x="2118786" y="0"/>
                </a:lnTo>
                <a:cubicBezTo>
                  <a:pt x="2193478" y="0"/>
                  <a:pt x="2254028" y="60550"/>
                  <a:pt x="2254028" y="135242"/>
                </a:cubicBezTo>
                <a:lnTo>
                  <a:pt x="2254028" y="1217175"/>
                </a:lnTo>
                <a:cubicBezTo>
                  <a:pt x="2254028" y="1291867"/>
                  <a:pt x="2193478" y="1352417"/>
                  <a:pt x="2118786" y="1352417"/>
                </a:cubicBezTo>
                <a:lnTo>
                  <a:pt x="135242" y="1352417"/>
                </a:lnTo>
                <a:cubicBezTo>
                  <a:pt x="60550" y="1352417"/>
                  <a:pt x="0" y="1291867"/>
                  <a:pt x="0" y="1217175"/>
                </a:cubicBezTo>
                <a:lnTo>
                  <a:pt x="0" y="135242"/>
                </a:lnTo>
                <a:close/>
              </a:path>
            </a:pathLst>
          </a:custGeom>
          <a:blipFill dpi="0" rotWithShape="0">
            <a:blip r:embed="rId11">
              <a:alphaModFix amt="50000"/>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191" tIns="108191" rIns="108191" bIns="108191" numCol="1" spcCol="1270" anchor="ctr" anchorCtr="0">
            <a:noAutofit/>
          </a:bodyPr>
          <a:lstStyle/>
          <a:p>
            <a:pPr marL="0" lvl="0" indent="0" algn="ctr" defTabSz="800100">
              <a:lnSpc>
                <a:spcPct val="90000"/>
              </a:lnSpc>
              <a:spcBef>
                <a:spcPct val="0"/>
              </a:spcBef>
              <a:spcAft>
                <a:spcPct val="35000"/>
              </a:spcAft>
              <a:buNone/>
            </a:pPr>
            <a:r>
              <a:rPr lang="en-US" sz="1800" b="1" kern="1200" cap="none" spc="50" dirty="0">
                <a:ln w="9525" cmpd="sng">
                  <a:solidFill>
                    <a:schemeClr val="accent2">
                      <a:lumMod val="75000"/>
                    </a:schemeClr>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Postprocessing</a:t>
            </a:r>
          </a:p>
        </p:txBody>
      </p:sp>
    </p:spTree>
    <p:extLst>
      <p:ext uri="{BB962C8B-B14F-4D97-AF65-F5344CB8AC3E}">
        <p14:creationId xmlns:p14="http://schemas.microsoft.com/office/powerpoint/2010/main" val="281819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0" nodeType="clickEffect">
                                  <p:stCondLst>
                                    <p:cond delay="0"/>
                                  </p:stCondLst>
                                  <p:childTnLst>
                                    <p:animEffect transition="out" filter="fade">
                                      <p:cBhvr>
                                        <p:cTn id="50" dur="500"/>
                                        <p:tgtEl>
                                          <p:spTgt spid="15"/>
                                        </p:tgtEl>
                                      </p:cBhvr>
                                    </p:animEffect>
                                    <p:set>
                                      <p:cBhvr>
                                        <p:cTn id="51" dur="1" fill="hold">
                                          <p:stCondLst>
                                            <p:cond delay="499"/>
                                          </p:stCondLst>
                                        </p:cTn>
                                        <p:tgtEl>
                                          <p:spTgt spid="15"/>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childTnLst>
                                </p:cTn>
                              </p:par>
                              <p:par>
                                <p:cTn id="58" presetID="10" presetClass="entr" presetSubtype="0" fill="hold" nodeType="with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500"/>
                                        <p:tgtEl>
                                          <p:spTgt spid="36"/>
                                        </p:tgtEl>
                                      </p:cBhvr>
                                    </p:animEffect>
                                  </p:childTnLst>
                                </p:cTn>
                              </p:par>
                              <p:par>
                                <p:cTn id="61" presetID="1"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animBg="1"/>
      <p:bldP spid="31" grpId="0"/>
      <p:bldP spid="32" grpId="0"/>
      <p:bldP spid="4" grpId="0"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vert="horz" wrap="none" lIns="182880" tIns="0" rIns="0" bIns="0" rtlCol="0" anchor="ctr" anchorCtr="0">
            <a:normAutofit/>
          </a:bodyPr>
          <a:lstStyle/>
          <a:p>
            <a:r>
              <a:rPr lang="en-US" dirty="0"/>
              <a:t>Results: Performance Comparison Using Overlap Scoring</a:t>
            </a:r>
          </a:p>
        </p:txBody>
      </p:sp>
      <p:sp>
        <p:nvSpPr>
          <p:cNvPr id="9" name="Content Placeholder 2">
            <a:extLst>
              <a:ext uri="{FF2B5EF4-FFF2-40B4-BE49-F238E27FC236}">
                <a16:creationId xmlns:a16="http://schemas.microsoft.com/office/drawing/2014/main" id="{5AF1ADAD-F588-3D41-9E2A-8305A9C3E382}"/>
              </a:ext>
            </a:extLst>
          </p:cNvPr>
          <p:cNvSpPr txBox="1">
            <a:spLocks/>
          </p:cNvSpPr>
          <p:nvPr/>
        </p:nvSpPr>
        <p:spPr>
          <a:xfrm>
            <a:off x="228600" y="879749"/>
            <a:ext cx="4560189" cy="1634851"/>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pPr>
            <a:r>
              <a:rPr lang="en-US" sz="1800" b="1" dirty="0">
                <a:latin typeface="Arial" panose="020B0604020202020204" pitchFamily="34" charset="0"/>
                <a:cs typeface="Arial" panose="020B0604020202020204" pitchFamily="34" charset="0"/>
              </a:rPr>
              <a:t>Three systems were evaluated:</a:t>
            </a:r>
          </a:p>
          <a:p>
            <a:pPr marL="346075" lvl="1" indent="-166688">
              <a:spcBef>
                <a:spcPts val="0"/>
              </a:spcBef>
              <a:spcAft>
                <a:spcPts val="300"/>
              </a:spcAft>
              <a:buFont typeface="Arial" panose="020B0604020202020204" pitchFamily="34" charset="0"/>
              <a:buChar char="•"/>
            </a:pPr>
            <a:r>
              <a:rPr lang="en-US" sz="1800" b="1" dirty="0">
                <a:solidFill>
                  <a:srgbClr val="C0504D"/>
                </a:solidFill>
                <a:latin typeface="Arial" panose="020B0604020202020204" pitchFamily="34" charset="0"/>
                <a:cs typeface="Arial" panose="020B0604020202020204" pitchFamily="34" charset="0"/>
              </a:rPr>
              <a:t>cnn_lstm:</a:t>
            </a:r>
            <a:r>
              <a:rPr lang="en-US" sz="1800" b="1" dirty="0">
                <a:latin typeface="Arial" panose="020B0604020202020204" pitchFamily="34" charset="0"/>
                <a:cs typeface="Arial" panose="020B0604020202020204" pitchFamily="34" charset="0"/>
              </a:rPr>
              <a:t> a hybrid CNN/LSTM system</a:t>
            </a:r>
          </a:p>
          <a:p>
            <a:pPr marL="346075" lvl="1" indent="-166688">
              <a:spcBef>
                <a:spcPts val="0"/>
              </a:spcBef>
              <a:spcAft>
                <a:spcPts val="300"/>
              </a:spcAft>
              <a:buFont typeface="Arial" panose="020B0604020202020204" pitchFamily="34" charset="0"/>
              <a:buChar char="•"/>
            </a:pPr>
            <a:r>
              <a:rPr lang="en-US" sz="1800" b="1" dirty="0">
                <a:solidFill>
                  <a:srgbClr val="C0504D"/>
                </a:solidFill>
                <a:latin typeface="Arial" panose="020B0604020202020204" pitchFamily="34" charset="0"/>
                <a:cs typeface="Arial" panose="020B0604020202020204" pitchFamily="34" charset="0"/>
              </a:rPr>
              <a:t>mphase:</a:t>
            </a:r>
            <a:r>
              <a:rPr lang="en-US" sz="1800" b="1" dirty="0">
                <a:latin typeface="Arial" panose="020B0604020202020204" pitchFamily="34" charset="0"/>
                <a:cs typeface="Arial" panose="020B0604020202020204" pitchFamily="34" charset="0"/>
              </a:rPr>
              <a:t> a </a:t>
            </a:r>
            <a:r>
              <a:rPr lang="en-US" sz="1800" b="1" dirty="0" err="1">
                <a:latin typeface="Arial" panose="020B0604020202020204" pitchFamily="34" charset="0"/>
                <a:cs typeface="Arial" panose="020B0604020202020204" pitchFamily="34" charset="0"/>
              </a:rPr>
              <a:t>multipass</a:t>
            </a:r>
            <a:r>
              <a:rPr lang="en-US" sz="1800" b="1" dirty="0">
                <a:latin typeface="Arial" panose="020B0604020202020204" pitchFamily="34" charset="0"/>
                <a:cs typeface="Arial" panose="020B0604020202020204" pitchFamily="34" charset="0"/>
              </a:rPr>
              <a:t> system</a:t>
            </a:r>
          </a:p>
          <a:p>
            <a:pPr marL="346075" lvl="1" indent="-166688">
              <a:spcBef>
                <a:spcPts val="0"/>
              </a:spcBef>
              <a:spcAft>
                <a:spcPts val="600"/>
              </a:spcAft>
              <a:buFont typeface="Arial" panose="020B0604020202020204" pitchFamily="34" charset="0"/>
              <a:buChar char="•"/>
            </a:pPr>
            <a:r>
              <a:rPr lang="en-US" sz="1800" b="1" dirty="0">
                <a:solidFill>
                  <a:srgbClr val="C0504D"/>
                </a:solidFill>
                <a:latin typeface="Arial" panose="020B0604020202020204" pitchFamily="34" charset="0"/>
                <a:cs typeface="Arial" panose="020B0604020202020204" pitchFamily="34" charset="0"/>
              </a:rPr>
              <a:t>resnet:</a:t>
            </a:r>
            <a:r>
              <a:rPr lang="en-US" sz="1800" b="1" dirty="0">
                <a:latin typeface="Arial" panose="020B0604020202020204" pitchFamily="34" charset="0"/>
                <a:cs typeface="Arial" panose="020B0604020202020204" pitchFamily="34" charset="0"/>
              </a:rPr>
              <a:t> transfer learning</a:t>
            </a:r>
          </a:p>
        </p:txBody>
      </p:sp>
      <p:grpSp>
        <p:nvGrpSpPr>
          <p:cNvPr id="18" name="Group 17">
            <a:extLst>
              <a:ext uri="{FF2B5EF4-FFF2-40B4-BE49-F238E27FC236}">
                <a16:creationId xmlns:a16="http://schemas.microsoft.com/office/drawing/2014/main" id="{E3A6C105-9150-4DF6-9473-3F023EFEF9AD}"/>
              </a:ext>
            </a:extLst>
          </p:cNvPr>
          <p:cNvGrpSpPr/>
          <p:nvPr/>
        </p:nvGrpSpPr>
        <p:grpSpPr>
          <a:xfrm>
            <a:off x="304800" y="2514600"/>
            <a:ext cx="8797628" cy="3438881"/>
            <a:chOff x="193972" y="1524000"/>
            <a:chExt cx="8797628" cy="3438880"/>
          </a:xfrm>
        </p:grpSpPr>
        <p:grpSp>
          <p:nvGrpSpPr>
            <p:cNvPr id="16" name="Group 15">
              <a:extLst>
                <a:ext uri="{FF2B5EF4-FFF2-40B4-BE49-F238E27FC236}">
                  <a16:creationId xmlns:a16="http://schemas.microsoft.com/office/drawing/2014/main" id="{A9E8F8FA-C6DA-46C0-AD65-430AB45A38C5}"/>
                </a:ext>
              </a:extLst>
            </p:cNvPr>
            <p:cNvGrpSpPr/>
            <p:nvPr/>
          </p:nvGrpSpPr>
          <p:grpSpPr>
            <a:xfrm>
              <a:off x="193972" y="1524000"/>
              <a:ext cx="4454228" cy="3438880"/>
              <a:chOff x="193972" y="1524000"/>
              <a:chExt cx="4454228" cy="3438880"/>
            </a:xfrm>
          </p:grpSpPr>
          <p:sp>
            <p:nvSpPr>
              <p:cNvPr id="11" name="TextBox 10">
                <a:extLst>
                  <a:ext uri="{FF2B5EF4-FFF2-40B4-BE49-F238E27FC236}">
                    <a16:creationId xmlns:a16="http://schemas.microsoft.com/office/drawing/2014/main" id="{656E7663-2DFC-4DDD-92FC-FDFAD1FEA59B}"/>
                  </a:ext>
                </a:extLst>
              </p:cNvPr>
              <p:cNvSpPr txBox="1"/>
              <p:nvPr/>
            </p:nvSpPr>
            <p:spPr>
              <a:xfrm>
                <a:off x="324569" y="1524000"/>
                <a:ext cx="4323631"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Development Data</a:t>
                </a:r>
              </a:p>
            </p:txBody>
          </p:sp>
          <p:pic>
            <p:nvPicPr>
              <p:cNvPr id="13" name="Picture 12" descr="Chart, line chart&#10;&#10;Description automatically generated">
                <a:extLst>
                  <a:ext uri="{FF2B5EF4-FFF2-40B4-BE49-F238E27FC236}">
                    <a16:creationId xmlns:a16="http://schemas.microsoft.com/office/drawing/2014/main" id="{DCC63C95-BFCD-44E6-8EE0-628E063EA1D2}"/>
                  </a:ext>
                </a:extLst>
              </p:cNvPr>
              <p:cNvPicPr>
                <a:picLocks noChangeAspect="1"/>
              </p:cNvPicPr>
              <p:nvPr/>
            </p:nvPicPr>
            <p:blipFill>
              <a:blip r:embed="rId3"/>
              <a:stretch>
                <a:fillRect/>
              </a:stretch>
            </p:blipFill>
            <p:spPr>
              <a:xfrm>
                <a:off x="193972" y="1790253"/>
                <a:ext cx="4206240" cy="3172627"/>
              </a:xfrm>
              <a:prstGeom prst="rect">
                <a:avLst/>
              </a:prstGeom>
            </p:spPr>
          </p:pic>
        </p:grpSp>
        <p:grpSp>
          <p:nvGrpSpPr>
            <p:cNvPr id="17" name="Group 16">
              <a:extLst>
                <a:ext uri="{FF2B5EF4-FFF2-40B4-BE49-F238E27FC236}">
                  <a16:creationId xmlns:a16="http://schemas.microsoft.com/office/drawing/2014/main" id="{23DC1CD1-3A4D-4CE5-8529-A50151430EE5}"/>
                </a:ext>
              </a:extLst>
            </p:cNvPr>
            <p:cNvGrpSpPr/>
            <p:nvPr/>
          </p:nvGrpSpPr>
          <p:grpSpPr>
            <a:xfrm>
              <a:off x="4546746" y="1524000"/>
              <a:ext cx="4444854" cy="3438878"/>
              <a:chOff x="4546746" y="1524000"/>
              <a:chExt cx="4444854" cy="3438878"/>
            </a:xfrm>
          </p:grpSpPr>
          <p:sp>
            <p:nvSpPr>
              <p:cNvPr id="12" name="TextBox 11">
                <a:extLst>
                  <a:ext uri="{FF2B5EF4-FFF2-40B4-BE49-F238E27FC236}">
                    <a16:creationId xmlns:a16="http://schemas.microsoft.com/office/drawing/2014/main" id="{863D23D8-9448-4519-B883-6871FF9F8218}"/>
                  </a:ext>
                </a:extLst>
              </p:cNvPr>
              <p:cNvSpPr txBox="1"/>
              <p:nvPr/>
            </p:nvSpPr>
            <p:spPr>
              <a:xfrm>
                <a:off x="4645402" y="1524000"/>
                <a:ext cx="4346198" cy="307777"/>
              </a:xfrm>
              <a:prstGeom prst="rect">
                <a:avLst/>
              </a:prstGeom>
              <a:noFill/>
            </p:spPr>
            <p:txBody>
              <a:bodyPr wrap="square" rtlCol="0">
                <a:spAutoFit/>
              </a:bodyPr>
              <a:lstStyle>
                <a:defPPr>
                  <a:defRPr lang="en-US"/>
                </a:defPPr>
                <a:lvl1pPr algn="ctr">
                  <a:defRPr b="1">
                    <a:latin typeface="Arial" panose="020B0604020202020204" pitchFamily="34" charset="0"/>
                    <a:cs typeface="Arial" panose="020B0604020202020204" pitchFamily="34" charset="0"/>
                  </a:defRPr>
                </a:lvl1pPr>
              </a:lstStyle>
              <a:p>
                <a:r>
                  <a:rPr lang="en-US" sz="1400" dirty="0"/>
                  <a:t>Evaluation Data</a:t>
                </a:r>
              </a:p>
            </p:txBody>
          </p:sp>
          <p:pic>
            <p:nvPicPr>
              <p:cNvPr id="15" name="Picture 14" descr="Chart, line chart&#10;&#10;Description automatically generated">
                <a:extLst>
                  <a:ext uri="{FF2B5EF4-FFF2-40B4-BE49-F238E27FC236}">
                    <a16:creationId xmlns:a16="http://schemas.microsoft.com/office/drawing/2014/main" id="{D182FCA8-2378-428A-87C6-3BF3090ED34D}"/>
                  </a:ext>
                </a:extLst>
              </p:cNvPr>
              <p:cNvPicPr>
                <a:picLocks noChangeAspect="1"/>
              </p:cNvPicPr>
              <p:nvPr/>
            </p:nvPicPr>
            <p:blipFill>
              <a:blip r:embed="rId4"/>
              <a:stretch>
                <a:fillRect/>
              </a:stretch>
            </p:blipFill>
            <p:spPr>
              <a:xfrm>
                <a:off x="4546746" y="1790253"/>
                <a:ext cx="4206240" cy="3172625"/>
              </a:xfrm>
              <a:prstGeom prst="rect">
                <a:avLst/>
              </a:prstGeom>
            </p:spPr>
          </p:pic>
        </p:grpSp>
      </p:grpSp>
      <p:graphicFrame>
        <p:nvGraphicFramePr>
          <p:cNvPr id="3" name="Table 3">
            <a:extLst>
              <a:ext uri="{FF2B5EF4-FFF2-40B4-BE49-F238E27FC236}">
                <a16:creationId xmlns:a16="http://schemas.microsoft.com/office/drawing/2014/main" id="{CD0511F6-61E3-B849-A5B4-5C4C1AA19549}"/>
              </a:ext>
            </a:extLst>
          </p:cNvPr>
          <p:cNvGraphicFramePr>
            <a:graphicFrameLocks noGrp="1"/>
          </p:cNvGraphicFramePr>
          <p:nvPr>
            <p:extLst>
              <p:ext uri="{D42A27DB-BD31-4B8C-83A1-F6EECF244321}">
                <p14:modId xmlns:p14="http://schemas.microsoft.com/office/powerpoint/2010/main" val="4139462603"/>
              </p:ext>
            </p:extLst>
          </p:nvPr>
        </p:nvGraphicFramePr>
        <p:xfrm>
          <a:off x="5286033" y="815049"/>
          <a:ext cx="3286592" cy="1447185"/>
        </p:xfrm>
        <a:graphic>
          <a:graphicData uri="http://schemas.openxmlformats.org/drawingml/2006/table">
            <a:tbl>
              <a:tblPr firstRow="1" bandRow="1">
                <a:tableStyleId>{5C22544A-7EE6-4342-B048-85BDC9FD1C3A}</a:tableStyleId>
              </a:tblPr>
              <a:tblGrid>
                <a:gridCol w="985978">
                  <a:extLst>
                    <a:ext uri="{9D8B030D-6E8A-4147-A177-3AD203B41FA5}">
                      <a16:colId xmlns:a16="http://schemas.microsoft.com/office/drawing/2014/main" val="3835260294"/>
                    </a:ext>
                  </a:extLst>
                </a:gridCol>
                <a:gridCol w="1091456">
                  <a:extLst>
                    <a:ext uri="{9D8B030D-6E8A-4147-A177-3AD203B41FA5}">
                      <a16:colId xmlns:a16="http://schemas.microsoft.com/office/drawing/2014/main" val="2383995531"/>
                    </a:ext>
                  </a:extLst>
                </a:gridCol>
                <a:gridCol w="1209158">
                  <a:extLst>
                    <a:ext uri="{9D8B030D-6E8A-4147-A177-3AD203B41FA5}">
                      <a16:colId xmlns:a16="http://schemas.microsoft.com/office/drawing/2014/main" val="787093661"/>
                    </a:ext>
                  </a:extLst>
                </a:gridCol>
              </a:tblGrid>
              <a:tr h="432696">
                <a:tc>
                  <a:txBody>
                    <a:bodyPr/>
                    <a:lstStyle/>
                    <a:p>
                      <a:pPr algn="ctr"/>
                      <a:r>
                        <a:rPr lang="en-US" sz="1400" dirty="0">
                          <a:latin typeface="Arial" panose="020B0604020202020204" pitchFamily="34" charset="0"/>
                          <a:cs typeface="Arial" panose="020B0604020202020204" pitchFamily="34" charset="0"/>
                        </a:rPr>
                        <a:t>System</a:t>
                      </a:r>
                    </a:p>
                  </a:txBody>
                  <a:tcPr/>
                </a:tc>
                <a:tc>
                  <a:txBody>
                    <a:bodyPr/>
                    <a:lstStyle/>
                    <a:p>
                      <a:pPr algn="ctr"/>
                      <a:r>
                        <a:rPr lang="en-US" sz="1400" dirty="0">
                          <a:latin typeface="Arial" panose="020B0604020202020204" pitchFamily="34" charset="0"/>
                          <a:cs typeface="Arial" panose="020B0604020202020204" pitchFamily="34" charset="0"/>
                        </a:rPr>
                        <a:t>Sensitivity</a:t>
                      </a:r>
                    </a:p>
                  </a:txBody>
                  <a:tcPr/>
                </a:tc>
                <a:tc>
                  <a:txBody>
                    <a:bodyPr/>
                    <a:lstStyle/>
                    <a:p>
                      <a:pPr algn="ctr"/>
                      <a:r>
                        <a:rPr lang="en-US" sz="1400" dirty="0">
                          <a:latin typeface="Arial" panose="020B0604020202020204" pitchFamily="34" charset="0"/>
                          <a:cs typeface="Arial" panose="020B0604020202020204" pitchFamily="34" charset="0"/>
                        </a:rPr>
                        <a:t>FA Rate</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(/24H)</a:t>
                      </a:r>
                    </a:p>
                  </a:txBody>
                  <a:tcPr/>
                </a:tc>
                <a:extLst>
                  <a:ext uri="{0D108BD9-81ED-4DB2-BD59-A6C34878D82A}">
                    <a16:rowId xmlns:a16="http://schemas.microsoft.com/office/drawing/2014/main" val="2287960776"/>
                  </a:ext>
                </a:extLst>
              </a:tr>
              <a:tr h="309675">
                <a:tc>
                  <a:txBody>
                    <a:bodyPr/>
                    <a:lstStyle/>
                    <a:p>
                      <a:r>
                        <a:rPr lang="en-US" sz="1400" b="1" dirty="0">
                          <a:latin typeface="Arial" panose="020B0604020202020204" pitchFamily="34" charset="0"/>
                          <a:cs typeface="Arial" panose="020B0604020202020204" pitchFamily="34" charset="0"/>
                        </a:rPr>
                        <a:t>cnn_lstm</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Arial" panose="020B0604020202020204" pitchFamily="34" charset="0"/>
                          <a:ea typeface="+mn-ea"/>
                          <a:cs typeface="Arial" panose="020B0604020202020204" pitchFamily="34" charset="0"/>
                        </a:rPr>
                        <a:t>43.69%</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400" b="1" dirty="0">
                          <a:effectLst/>
                          <a:latin typeface="Arial" panose="020B0604020202020204" pitchFamily="34" charset="0"/>
                          <a:cs typeface="Arial" panose="020B0604020202020204" pitchFamily="34" charset="0"/>
                        </a:rPr>
                        <a:t>20.85</a:t>
                      </a:r>
                      <a:endParaRPr lang="en-US" sz="14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560409431"/>
                  </a:ext>
                </a:extLst>
              </a:tr>
              <a:tr h="309675">
                <a:tc>
                  <a:txBody>
                    <a:bodyPr/>
                    <a:lstStyle/>
                    <a:p>
                      <a:r>
                        <a:rPr lang="en-US" sz="1400" b="1" dirty="0">
                          <a:latin typeface="Arial" panose="020B0604020202020204" pitchFamily="34" charset="0"/>
                          <a:cs typeface="Arial" panose="020B0604020202020204" pitchFamily="34" charset="0"/>
                        </a:rPr>
                        <a:t>mphase</a:t>
                      </a:r>
                    </a:p>
                  </a:txBody>
                  <a:tcPr/>
                </a:tc>
                <a:tc>
                  <a:txBody>
                    <a:bodyPr/>
                    <a:lstStyle/>
                    <a:p>
                      <a:pPr algn="r"/>
                      <a:r>
                        <a:rPr lang="en-US" sz="1400" b="1" dirty="0">
                          <a:latin typeface="Arial" panose="020B0604020202020204" pitchFamily="34" charset="0"/>
                          <a:cs typeface="Arial" panose="020B0604020202020204" pitchFamily="34" charset="0"/>
                        </a:rPr>
                        <a:t>40.12%</a:t>
                      </a:r>
                    </a:p>
                  </a:txBody>
                  <a:tcPr/>
                </a:tc>
                <a:tc>
                  <a:txBody>
                    <a:bodyPr/>
                    <a:lstStyle/>
                    <a:p>
                      <a:pPr algn="r"/>
                      <a:r>
                        <a:rPr lang="en-US" sz="1400" b="1" dirty="0">
                          <a:latin typeface="Arial" panose="020B0604020202020204" pitchFamily="34" charset="0"/>
                          <a:cs typeface="Arial" panose="020B0604020202020204" pitchFamily="34" charset="0"/>
                        </a:rPr>
                        <a:t>6.62</a:t>
                      </a:r>
                    </a:p>
                  </a:txBody>
                  <a:tcPr/>
                </a:tc>
                <a:extLst>
                  <a:ext uri="{0D108BD9-81ED-4DB2-BD59-A6C34878D82A}">
                    <a16:rowId xmlns:a16="http://schemas.microsoft.com/office/drawing/2014/main" val="3886763364"/>
                  </a:ext>
                </a:extLst>
              </a:tr>
              <a:tr h="309675">
                <a:tc>
                  <a:txBody>
                    <a:bodyPr/>
                    <a:lstStyle/>
                    <a:p>
                      <a:r>
                        <a:rPr lang="en-US" sz="1400" b="1" dirty="0">
                          <a:latin typeface="Arial" panose="020B0604020202020204" pitchFamily="34" charset="0"/>
                          <a:cs typeface="Arial" panose="020B0604020202020204" pitchFamily="34" charset="0"/>
                        </a:rPr>
                        <a:t>resnet</a:t>
                      </a:r>
                    </a:p>
                  </a:txBody>
                  <a:tcPr/>
                </a:tc>
                <a:tc>
                  <a:txBody>
                    <a:bodyPr/>
                    <a:lstStyle/>
                    <a:p>
                      <a:pPr algn="r"/>
                      <a:r>
                        <a:rPr lang="en-US" sz="1400" b="1" dirty="0">
                          <a:latin typeface="Arial" panose="020B0604020202020204" pitchFamily="34" charset="0"/>
                          <a:cs typeface="Arial" panose="020B0604020202020204" pitchFamily="34" charset="0"/>
                        </a:rPr>
                        <a:t>42.05%</a:t>
                      </a:r>
                    </a:p>
                  </a:txBody>
                  <a:tcPr/>
                </a:tc>
                <a:tc>
                  <a:txBody>
                    <a:bodyPr/>
                    <a:lstStyle/>
                    <a:p>
                      <a:pPr algn="r"/>
                      <a:r>
                        <a:rPr lang="en-US" sz="1400" b="1" dirty="0">
                          <a:latin typeface="Arial" panose="020B0604020202020204" pitchFamily="34" charset="0"/>
                          <a:cs typeface="Arial" panose="020B0604020202020204" pitchFamily="34" charset="0"/>
                        </a:rPr>
                        <a:t>5.78</a:t>
                      </a:r>
                    </a:p>
                  </a:txBody>
                  <a:tcPr/>
                </a:tc>
                <a:extLst>
                  <a:ext uri="{0D108BD9-81ED-4DB2-BD59-A6C34878D82A}">
                    <a16:rowId xmlns:a16="http://schemas.microsoft.com/office/drawing/2014/main" val="2713027369"/>
                  </a:ext>
                </a:extLst>
              </a:tr>
            </a:tbl>
          </a:graphicData>
        </a:graphic>
      </p:graphicFrame>
      <p:sp>
        <p:nvSpPr>
          <p:cNvPr id="19" name="Content Placeholder 2">
            <a:extLst>
              <a:ext uri="{FF2B5EF4-FFF2-40B4-BE49-F238E27FC236}">
                <a16:creationId xmlns:a16="http://schemas.microsoft.com/office/drawing/2014/main" id="{1A106999-534D-224F-8B64-EE31F30FC439}"/>
              </a:ext>
            </a:extLst>
          </p:cNvPr>
          <p:cNvSpPr txBox="1">
            <a:spLocks/>
          </p:cNvSpPr>
          <p:nvPr/>
        </p:nvSpPr>
        <p:spPr>
          <a:xfrm>
            <a:off x="218608" y="6143532"/>
            <a:ext cx="8686800" cy="428563"/>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9388" lvl="1" indent="-179388">
              <a:spcBef>
                <a:spcPts val="0"/>
              </a:spcBef>
              <a:spcAft>
                <a:spcPts val="600"/>
              </a:spcAft>
              <a:buFont typeface="Arial"/>
              <a:buChar char="•"/>
            </a:pPr>
            <a:r>
              <a:rPr lang="en-US" sz="1800" b="1" dirty="0">
                <a:latin typeface="Arial" panose="020B0604020202020204" pitchFamily="34" charset="0"/>
                <a:cs typeface="Arial" panose="020B0604020202020204" pitchFamily="34" charset="0"/>
              </a:rPr>
              <a:t>ResNet outperforms both of these systems when the FA rate is low.</a:t>
            </a:r>
          </a:p>
        </p:txBody>
      </p:sp>
    </p:spTree>
    <p:extLst>
      <p:ext uri="{BB962C8B-B14F-4D97-AF65-F5344CB8AC3E}">
        <p14:creationId xmlns:p14="http://schemas.microsoft.com/office/powerpoint/2010/main" val="116313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vert="horz" wrap="none" lIns="182880" tIns="0" rIns="0" bIns="0" rtlCol="0" anchor="ctr" anchorCtr="0">
            <a:normAutofit/>
          </a:bodyPr>
          <a:lstStyle/>
          <a:p>
            <a:r>
              <a:rPr lang="en-US" dirty="0"/>
              <a:t>Results: Analysis of the False Positive Rate</a:t>
            </a:r>
          </a:p>
        </p:txBody>
      </p:sp>
      <p:sp>
        <p:nvSpPr>
          <p:cNvPr id="11" name="TextBox 10">
            <a:extLst>
              <a:ext uri="{FF2B5EF4-FFF2-40B4-BE49-F238E27FC236}">
                <a16:creationId xmlns:a16="http://schemas.microsoft.com/office/drawing/2014/main" id="{656E7663-2DFC-4DDD-92FC-FDFAD1FEA59B}"/>
              </a:ext>
            </a:extLst>
          </p:cNvPr>
          <p:cNvSpPr txBox="1"/>
          <p:nvPr/>
        </p:nvSpPr>
        <p:spPr>
          <a:xfrm>
            <a:off x="221160" y="2081461"/>
            <a:ext cx="4205879" cy="307777"/>
          </a:xfrm>
          <a:prstGeom prst="rect">
            <a:avLst/>
          </a:prstGeom>
          <a:noFill/>
        </p:spPr>
        <p:txBody>
          <a:bodyPr wrap="square" rtlCol="0">
            <a:spAutoFit/>
          </a:bodyPr>
          <a:lstStyle>
            <a:defPPr>
              <a:defRPr lang="en-US"/>
            </a:defPPr>
            <a:lvl1pPr algn="ctr">
              <a:defRPr b="1">
                <a:latin typeface="Arial" panose="020B0604020202020204" pitchFamily="34" charset="0"/>
                <a:cs typeface="Arial" panose="020B0604020202020204" pitchFamily="34" charset="0"/>
              </a:defRPr>
            </a:lvl1pPr>
          </a:lstStyle>
          <a:p>
            <a:r>
              <a:rPr lang="en-US" sz="1400" dirty="0"/>
              <a:t>Development Data</a:t>
            </a:r>
          </a:p>
        </p:txBody>
      </p:sp>
      <p:sp>
        <p:nvSpPr>
          <p:cNvPr id="12" name="TextBox 11">
            <a:extLst>
              <a:ext uri="{FF2B5EF4-FFF2-40B4-BE49-F238E27FC236}">
                <a16:creationId xmlns:a16="http://schemas.microsoft.com/office/drawing/2014/main" id="{863D23D8-9448-4519-B883-6871FF9F8218}"/>
              </a:ext>
            </a:extLst>
          </p:cNvPr>
          <p:cNvSpPr txBox="1"/>
          <p:nvPr/>
        </p:nvSpPr>
        <p:spPr>
          <a:xfrm>
            <a:off x="4716963" y="2095163"/>
            <a:ext cx="4213317" cy="307777"/>
          </a:xfrm>
          <a:prstGeom prst="rect">
            <a:avLst/>
          </a:prstGeom>
          <a:noFill/>
        </p:spPr>
        <p:txBody>
          <a:bodyPr wrap="square" rtlCol="0">
            <a:spAutoFit/>
          </a:bodyPr>
          <a:lstStyle>
            <a:defPPr>
              <a:defRPr lang="en-US"/>
            </a:defPPr>
            <a:lvl1pPr algn="ctr">
              <a:defRPr b="1">
                <a:latin typeface="Arial" panose="020B0604020202020204" pitchFamily="34" charset="0"/>
                <a:cs typeface="Arial" panose="020B0604020202020204" pitchFamily="34" charset="0"/>
              </a:defRPr>
            </a:lvl1pPr>
          </a:lstStyle>
          <a:p>
            <a:r>
              <a:rPr lang="en-US" sz="1400" dirty="0"/>
              <a:t>Evaluation Data</a:t>
            </a:r>
          </a:p>
        </p:txBody>
      </p:sp>
      <p:graphicFrame>
        <p:nvGraphicFramePr>
          <p:cNvPr id="3" name="Table 2">
            <a:extLst>
              <a:ext uri="{FF2B5EF4-FFF2-40B4-BE49-F238E27FC236}">
                <a16:creationId xmlns:a16="http://schemas.microsoft.com/office/drawing/2014/main" id="{5BE89D46-5E1F-4389-B870-471E1BBC7560}"/>
              </a:ext>
            </a:extLst>
          </p:cNvPr>
          <p:cNvGraphicFramePr>
            <a:graphicFrameLocks noGrp="1"/>
          </p:cNvGraphicFramePr>
          <p:nvPr>
            <p:extLst>
              <p:ext uri="{D42A27DB-BD31-4B8C-83A1-F6EECF244321}">
                <p14:modId xmlns:p14="http://schemas.microsoft.com/office/powerpoint/2010/main" val="1368000482"/>
              </p:ext>
            </p:extLst>
          </p:nvPr>
        </p:nvGraphicFramePr>
        <p:xfrm>
          <a:off x="228600" y="2362200"/>
          <a:ext cx="4205879" cy="4050792"/>
        </p:xfrm>
        <a:graphic>
          <a:graphicData uri="http://schemas.openxmlformats.org/drawingml/2006/table">
            <a:tbl>
              <a:tblPr firstRow="1" firstCol="1" bandRow="1">
                <a:tableStyleId>{5C22544A-7EE6-4342-B048-85BDC9FD1C3A}</a:tableStyleId>
              </a:tblPr>
              <a:tblGrid>
                <a:gridCol w="280392">
                  <a:extLst>
                    <a:ext uri="{9D8B030D-6E8A-4147-A177-3AD203B41FA5}">
                      <a16:colId xmlns:a16="http://schemas.microsoft.com/office/drawing/2014/main" val="992698567"/>
                    </a:ext>
                  </a:extLst>
                </a:gridCol>
                <a:gridCol w="476125">
                  <a:extLst>
                    <a:ext uri="{9D8B030D-6E8A-4147-A177-3AD203B41FA5}">
                      <a16:colId xmlns:a16="http://schemas.microsoft.com/office/drawing/2014/main" val="770218035"/>
                    </a:ext>
                  </a:extLst>
                </a:gridCol>
                <a:gridCol w="715540">
                  <a:extLst>
                    <a:ext uri="{9D8B030D-6E8A-4147-A177-3AD203B41FA5}">
                      <a16:colId xmlns:a16="http://schemas.microsoft.com/office/drawing/2014/main" val="690742357"/>
                    </a:ext>
                  </a:extLst>
                </a:gridCol>
                <a:gridCol w="700980">
                  <a:extLst>
                    <a:ext uri="{9D8B030D-6E8A-4147-A177-3AD203B41FA5}">
                      <a16:colId xmlns:a16="http://schemas.microsoft.com/office/drawing/2014/main" val="2012101004"/>
                    </a:ext>
                  </a:extLst>
                </a:gridCol>
                <a:gridCol w="700980">
                  <a:extLst>
                    <a:ext uri="{9D8B030D-6E8A-4147-A177-3AD203B41FA5}">
                      <a16:colId xmlns:a16="http://schemas.microsoft.com/office/drawing/2014/main" val="3854969252"/>
                    </a:ext>
                  </a:extLst>
                </a:gridCol>
                <a:gridCol w="700980">
                  <a:extLst>
                    <a:ext uri="{9D8B030D-6E8A-4147-A177-3AD203B41FA5}">
                      <a16:colId xmlns:a16="http://schemas.microsoft.com/office/drawing/2014/main" val="2003787871"/>
                    </a:ext>
                  </a:extLst>
                </a:gridCol>
                <a:gridCol w="630882">
                  <a:extLst>
                    <a:ext uri="{9D8B030D-6E8A-4147-A177-3AD203B41FA5}">
                      <a16:colId xmlns:a16="http://schemas.microsoft.com/office/drawing/2014/main" val="2790493740"/>
                    </a:ext>
                  </a:extLst>
                </a:gridCol>
              </a:tblGrid>
              <a:tr h="457200">
                <a:tc gridSpan="2">
                  <a:txBody>
                    <a:bodyPr/>
                    <a:lstStyle/>
                    <a:p>
                      <a:pPr marL="0" marR="0" algn="ctr">
                        <a:spcBef>
                          <a:spcPts val="0"/>
                        </a:spcBef>
                        <a:spcAft>
                          <a:spcPts val="0"/>
                        </a:spcAft>
                      </a:pPr>
                      <a:r>
                        <a:rPr lang="en-US" sz="1200" b="1" kern="1200" dirty="0">
                          <a:solidFill>
                            <a:schemeClr val="lt1"/>
                          </a:solidFill>
                          <a:effectLst/>
                          <a:latin typeface="Arial" panose="020B0604020202020204" pitchFamily="34" charset="0"/>
                          <a:ea typeface="+mn-ea"/>
                          <a:cs typeface="Arial" panose="020B0604020202020204" pitchFamily="34" charset="0"/>
                        </a:rPr>
                        <a:t>Metric</a:t>
                      </a:r>
                    </a:p>
                  </a:txBody>
                  <a:tcPr marL="36830" marR="36830" marT="50292" marB="50292" anchor="ctr"/>
                </a:tc>
                <a:tc hMerge="1">
                  <a:txBody>
                    <a:bodyPr/>
                    <a:lstStyle/>
                    <a:p>
                      <a:endParaRPr lang="en-US"/>
                    </a:p>
                  </a:txBody>
                  <a:tcPr/>
                </a:tc>
                <a:tc>
                  <a:txBody>
                    <a:bodyPr/>
                    <a:lstStyle/>
                    <a:p>
                      <a:pPr marL="0" marR="0" algn="ctr">
                        <a:spcBef>
                          <a:spcPts val="0"/>
                        </a:spcBef>
                        <a:spcAft>
                          <a:spcPts val="0"/>
                        </a:spcAft>
                      </a:pPr>
                      <a:r>
                        <a:rPr lang="en-US" sz="1200" b="1" dirty="0" err="1">
                          <a:effectLst/>
                          <a:latin typeface="Arial" panose="020B0604020202020204" pitchFamily="34" charset="0"/>
                          <a:cs typeface="Arial" panose="020B0604020202020204" pitchFamily="34" charset="0"/>
                        </a:rPr>
                        <a:t>cnn</a:t>
                      </a:r>
                      <a:br>
                        <a:rPr lang="en-US" sz="1200" b="1" dirty="0">
                          <a:effectLst/>
                          <a:latin typeface="Arial" panose="020B0604020202020204" pitchFamily="34" charset="0"/>
                          <a:cs typeface="Arial" panose="020B0604020202020204" pitchFamily="34" charset="0"/>
                        </a:rPr>
                      </a:br>
                      <a:r>
                        <a:rPr lang="en-US" sz="1200" b="1" dirty="0" err="1">
                          <a:effectLst/>
                          <a:latin typeface="Arial" panose="020B0604020202020204" pitchFamily="34" charset="0"/>
                          <a:cs typeface="Arial" panose="020B0604020202020204" pitchFamily="34" charset="0"/>
                        </a:rPr>
                        <a:t>lstm</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ctr">
                        <a:spcBef>
                          <a:spcPts val="0"/>
                        </a:spcBef>
                        <a:spcAft>
                          <a:spcPts val="0"/>
                        </a:spcAft>
                      </a:pPr>
                      <a:r>
                        <a:rPr lang="en-US" sz="1200" b="1" dirty="0">
                          <a:effectLst/>
                          <a:latin typeface="Arial" panose="020B0604020202020204" pitchFamily="34" charset="0"/>
                          <a:cs typeface="Arial" panose="020B0604020202020204" pitchFamily="34" charset="0"/>
                        </a:rPr>
                        <a:t>multi</a:t>
                      </a:r>
                      <a:br>
                        <a:rPr lang="en-US" sz="1200" b="1" dirty="0">
                          <a:effectLst/>
                          <a:latin typeface="Arial" panose="020B0604020202020204" pitchFamily="34" charset="0"/>
                          <a:cs typeface="Arial" panose="020B0604020202020204" pitchFamily="34" charset="0"/>
                        </a:rPr>
                      </a:br>
                      <a:r>
                        <a:rPr lang="en-US" sz="1200" b="1" dirty="0">
                          <a:effectLst/>
                          <a:latin typeface="Arial" panose="020B0604020202020204" pitchFamily="34" charset="0"/>
                          <a:cs typeface="Arial" panose="020B0604020202020204" pitchFamily="34" charset="0"/>
                        </a:rPr>
                        <a:t>phase</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ctr">
                        <a:spcBef>
                          <a:spcPts val="0"/>
                        </a:spcBef>
                        <a:spcAft>
                          <a:spcPts val="0"/>
                        </a:spcAft>
                      </a:pPr>
                      <a:r>
                        <a:rPr lang="en-US" sz="1200" b="1" dirty="0" err="1">
                          <a:effectLst/>
                          <a:latin typeface="Arial" panose="020B0604020202020204" pitchFamily="34" charset="0"/>
                          <a:cs typeface="Arial" panose="020B0604020202020204" pitchFamily="34" charset="0"/>
                        </a:rPr>
                        <a:t>resnet</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ctr">
                        <a:spcBef>
                          <a:spcPts val="0"/>
                        </a:spcBef>
                        <a:spcAft>
                          <a:spcPts val="0"/>
                        </a:spcAft>
                      </a:pPr>
                      <a:r>
                        <a:rPr lang="en-US" sz="1200" b="1" dirty="0">
                          <a:effectLst/>
                          <a:latin typeface="Arial" panose="020B0604020202020204" pitchFamily="34" charset="0"/>
                          <a:cs typeface="Arial" panose="020B0604020202020204" pitchFamily="34" charset="0"/>
                        </a:rPr>
                        <a:t>sia</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ctr">
                        <a:spcBef>
                          <a:spcPts val="0"/>
                        </a:spcBef>
                        <a:spcAft>
                          <a:spcPts val="0"/>
                        </a:spcAft>
                      </a:pPr>
                      <a:r>
                        <a:rPr lang="en-US" sz="1200" b="1" dirty="0">
                          <a:effectLst/>
                          <a:latin typeface="Arial" panose="020B0604020202020204" pitchFamily="34" charset="0"/>
                          <a:cs typeface="Arial" panose="020B0604020202020204" pitchFamily="34" charset="0"/>
                        </a:rPr>
                        <a:t>pnc98</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extLst>
                  <a:ext uri="{0D108BD9-81ED-4DB2-BD59-A6C34878D82A}">
                    <a16:rowId xmlns:a16="http://schemas.microsoft.com/office/drawing/2014/main" val="2524669613"/>
                  </a:ext>
                </a:extLst>
              </a:tr>
              <a:tr h="274320">
                <a:tc rowSpan="3">
                  <a:txBody>
                    <a:bodyPr/>
                    <a:lstStyle/>
                    <a:p>
                      <a:pPr marL="0" marR="0" algn="ctr">
                        <a:spcBef>
                          <a:spcPts val="0"/>
                        </a:spcBef>
                        <a:spcAft>
                          <a:spcPts val="0"/>
                        </a:spcAft>
                      </a:pPr>
                      <a:r>
                        <a:rPr lang="en-US" sz="1200" b="1">
                          <a:effectLst/>
                          <a:latin typeface="Arial" panose="020B0604020202020204" pitchFamily="34" charset="0"/>
                          <a:cs typeface="Arial" panose="020B0604020202020204" pitchFamily="34" charset="0"/>
                        </a:rPr>
                        <a:t>D</a:t>
                      </a:r>
                      <a:br>
                        <a:rPr lang="en-US" sz="1200" b="1">
                          <a:effectLst/>
                          <a:latin typeface="Arial" panose="020B0604020202020204" pitchFamily="34" charset="0"/>
                          <a:cs typeface="Arial" panose="020B0604020202020204" pitchFamily="34" charset="0"/>
                        </a:rPr>
                      </a:br>
                      <a:r>
                        <a:rPr lang="en-US" sz="1200" b="1">
                          <a:effectLst/>
                          <a:latin typeface="Arial" panose="020B0604020202020204" pitchFamily="34" charset="0"/>
                          <a:cs typeface="Arial" panose="020B0604020202020204" pitchFamily="34" charset="0"/>
                        </a:rPr>
                        <a:t>P</a:t>
                      </a:r>
                      <a:br>
                        <a:rPr lang="en-US" sz="1200" b="1">
                          <a:effectLst/>
                          <a:latin typeface="Arial" panose="020B0604020202020204" pitchFamily="34" charset="0"/>
                          <a:cs typeface="Arial" panose="020B0604020202020204" pitchFamily="34" charset="0"/>
                        </a:rPr>
                      </a:br>
                      <a:r>
                        <a:rPr lang="en-US" sz="1200" b="1">
                          <a:effectLst/>
                          <a:latin typeface="Arial" panose="020B0604020202020204" pitchFamily="34" charset="0"/>
                          <a:cs typeface="Arial" panose="020B0604020202020204" pitchFamily="34" charset="0"/>
                        </a:rPr>
                        <a:t>A</a:t>
                      </a:r>
                      <a:br>
                        <a:rPr lang="en-US" sz="1200" b="1">
                          <a:effectLst/>
                          <a:latin typeface="Arial" panose="020B0604020202020204" pitchFamily="34" charset="0"/>
                          <a:cs typeface="Arial" panose="020B0604020202020204" pitchFamily="34" charset="0"/>
                        </a:rPr>
                      </a:br>
                      <a:r>
                        <a:rPr lang="en-US" sz="1200" b="1">
                          <a:effectLst/>
                          <a:latin typeface="Arial" panose="020B0604020202020204" pitchFamily="34" charset="0"/>
                          <a:cs typeface="Arial" panose="020B0604020202020204" pitchFamily="34" charset="0"/>
                        </a:rPr>
                        <a:t>L</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50292" marB="50292" anchor="ctr"/>
                </a:tc>
                <a:tc>
                  <a:txBody>
                    <a:bodyPr/>
                    <a:lstStyle/>
                    <a:p>
                      <a:pPr marL="0" marR="0" algn="ctr">
                        <a:spcBef>
                          <a:spcPts val="0"/>
                        </a:spcBef>
                        <a:spcAft>
                          <a:spcPts val="0"/>
                        </a:spcAft>
                      </a:pPr>
                      <a:r>
                        <a:rPr lang="en-US" sz="1200" b="1" dirty="0">
                          <a:effectLst/>
                          <a:latin typeface="Arial" panose="020B0604020202020204" pitchFamily="34" charset="0"/>
                          <a:cs typeface="Arial" panose="020B0604020202020204" pitchFamily="34" charset="0"/>
                        </a:rPr>
                        <a:t>Sens</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45.17</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36.70</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20.36</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23.45</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6.98</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extLst>
                  <a:ext uri="{0D108BD9-81ED-4DB2-BD59-A6C34878D82A}">
                    <a16:rowId xmlns:a16="http://schemas.microsoft.com/office/drawing/2014/main" val="3179464069"/>
                  </a:ext>
                </a:extLst>
              </a:tr>
              <a:tr h="274320">
                <a:tc vMerge="1">
                  <a:txBody>
                    <a:bodyPr/>
                    <a:lstStyle/>
                    <a:p>
                      <a:endParaRPr lang="en-US"/>
                    </a:p>
                  </a:txBody>
                  <a:tcPr/>
                </a:tc>
                <a:tc>
                  <a:txBody>
                    <a:bodyPr/>
                    <a:lstStyle/>
                    <a:p>
                      <a:pPr marL="0" marR="0" algn="ctr">
                        <a:spcBef>
                          <a:spcPts val="0"/>
                        </a:spcBef>
                        <a:spcAft>
                          <a:spcPts val="0"/>
                        </a:spcAft>
                      </a:pPr>
                      <a:r>
                        <a:rPr lang="en-US" sz="1200" b="1" dirty="0">
                          <a:effectLst/>
                          <a:latin typeface="Arial" panose="020B0604020202020204" pitchFamily="34" charset="0"/>
                          <a:cs typeface="Arial" panose="020B0604020202020204" pitchFamily="34" charset="0"/>
                        </a:rPr>
                        <a:t>Spec</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88.63</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96.25</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96.72</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99.47</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98.33</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extLst>
                  <a:ext uri="{0D108BD9-81ED-4DB2-BD59-A6C34878D82A}">
                    <a16:rowId xmlns:a16="http://schemas.microsoft.com/office/drawing/2014/main" val="1190959956"/>
                  </a:ext>
                </a:extLst>
              </a:tr>
              <a:tr h="280416">
                <a:tc vMerge="1">
                  <a:txBody>
                    <a:bodyPr/>
                    <a:lstStyle/>
                    <a:p>
                      <a:endParaRPr lang="en-US"/>
                    </a:p>
                  </a:txBody>
                  <a:tcPr/>
                </a:tc>
                <a:tc>
                  <a:txBody>
                    <a:bodyPr/>
                    <a:lstStyle/>
                    <a:p>
                      <a:pPr marL="0" marR="0" algn="ctr">
                        <a:spcBef>
                          <a:spcPts val="0"/>
                        </a:spcBef>
                        <a:spcAft>
                          <a:spcPts val="0"/>
                        </a:spcAft>
                      </a:pPr>
                      <a:r>
                        <a:rPr lang="en-US" sz="1200" b="1" dirty="0">
                          <a:effectLst/>
                          <a:latin typeface="Arial" panose="020B0604020202020204" pitchFamily="34" charset="0"/>
                          <a:cs typeface="Arial" panose="020B0604020202020204" pitchFamily="34" charset="0"/>
                        </a:rPr>
                        <a:t>FPs</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23.25</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6.76</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5.50</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0.97</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2.54</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extLst>
                  <a:ext uri="{0D108BD9-81ED-4DB2-BD59-A6C34878D82A}">
                    <a16:rowId xmlns:a16="http://schemas.microsoft.com/office/drawing/2014/main" val="1368323308"/>
                  </a:ext>
                </a:extLst>
              </a:tr>
              <a:tr h="274320">
                <a:tc rowSpan="3">
                  <a:txBody>
                    <a:bodyPr/>
                    <a:lstStyle/>
                    <a:p>
                      <a:pPr marL="0" marR="0" algn="ctr">
                        <a:spcBef>
                          <a:spcPts val="0"/>
                        </a:spcBef>
                        <a:spcAft>
                          <a:spcPts val="0"/>
                        </a:spcAft>
                      </a:pPr>
                      <a:r>
                        <a:rPr lang="en-US" sz="1200" b="1">
                          <a:effectLst/>
                          <a:latin typeface="Arial" panose="020B0604020202020204" pitchFamily="34" charset="0"/>
                          <a:cs typeface="Arial" panose="020B0604020202020204" pitchFamily="34" charset="0"/>
                        </a:rPr>
                        <a:t>E</a:t>
                      </a:r>
                      <a:br>
                        <a:rPr lang="en-US" sz="1200" b="1">
                          <a:effectLst/>
                          <a:latin typeface="Arial" panose="020B0604020202020204" pitchFamily="34" charset="0"/>
                          <a:cs typeface="Arial" panose="020B0604020202020204" pitchFamily="34" charset="0"/>
                        </a:rPr>
                      </a:br>
                      <a:r>
                        <a:rPr lang="en-US" sz="1200" b="1">
                          <a:effectLst/>
                          <a:latin typeface="Arial" panose="020B0604020202020204" pitchFamily="34" charset="0"/>
                          <a:cs typeface="Arial" panose="020B0604020202020204" pitchFamily="34" charset="0"/>
                        </a:rPr>
                        <a:t>P</a:t>
                      </a:r>
                      <a:br>
                        <a:rPr lang="en-US" sz="1200" b="1">
                          <a:effectLst/>
                          <a:latin typeface="Arial" panose="020B0604020202020204" pitchFamily="34" charset="0"/>
                          <a:cs typeface="Arial" panose="020B0604020202020204" pitchFamily="34" charset="0"/>
                        </a:rPr>
                      </a:br>
                      <a:r>
                        <a:rPr lang="en-US" sz="1200" b="1">
                          <a:effectLst/>
                          <a:latin typeface="Arial" panose="020B0604020202020204" pitchFamily="34" charset="0"/>
                          <a:cs typeface="Arial" panose="020B0604020202020204" pitchFamily="34" charset="0"/>
                        </a:rPr>
                        <a:t>C</a:t>
                      </a:r>
                      <a:br>
                        <a:rPr lang="en-US" sz="1200" b="1">
                          <a:effectLst/>
                          <a:latin typeface="Arial" panose="020B0604020202020204" pitchFamily="34" charset="0"/>
                          <a:cs typeface="Arial" panose="020B0604020202020204" pitchFamily="34" charset="0"/>
                        </a:rPr>
                      </a:br>
                      <a:r>
                        <a:rPr lang="en-US" sz="1200" b="1">
                          <a:effectLst/>
                          <a:latin typeface="Arial" panose="020B0604020202020204" pitchFamily="34" charset="0"/>
                          <a:cs typeface="Arial" panose="020B0604020202020204" pitchFamily="34" charset="0"/>
                        </a:rPr>
                        <a:t>H</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50292" marB="50292" anchor="ctr"/>
                </a:tc>
                <a:tc>
                  <a:txBody>
                    <a:bodyPr/>
                    <a:lstStyle/>
                    <a:p>
                      <a:pPr marL="0" marR="0" algn="ctr">
                        <a:spcBef>
                          <a:spcPts val="0"/>
                        </a:spcBef>
                        <a:spcAft>
                          <a:spcPts val="0"/>
                        </a:spcAft>
                      </a:pPr>
                      <a:r>
                        <a:rPr lang="en-US" sz="1200" b="1" dirty="0">
                          <a:effectLst/>
                          <a:latin typeface="Arial" panose="020B0604020202020204" pitchFamily="34" charset="0"/>
                          <a:cs typeface="Arial" panose="020B0604020202020204" pitchFamily="34" charset="0"/>
                        </a:rPr>
                        <a:t>Sens</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37.67</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36.34</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49.83</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12.84</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1.56</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extLst>
                  <a:ext uri="{0D108BD9-81ED-4DB2-BD59-A6C34878D82A}">
                    <a16:rowId xmlns:a16="http://schemas.microsoft.com/office/drawing/2014/main" val="2183494349"/>
                  </a:ext>
                </a:extLst>
              </a:tr>
              <a:tr h="274320">
                <a:tc vMerge="1">
                  <a:txBody>
                    <a:bodyPr/>
                    <a:lstStyle/>
                    <a:p>
                      <a:endParaRPr lang="en-US"/>
                    </a:p>
                  </a:txBody>
                  <a:tcPr/>
                </a:tc>
                <a:tc>
                  <a:txBody>
                    <a:bodyPr/>
                    <a:lstStyle/>
                    <a:p>
                      <a:pPr marL="0" marR="0" algn="ctr">
                        <a:spcBef>
                          <a:spcPts val="0"/>
                        </a:spcBef>
                        <a:spcAft>
                          <a:spcPts val="0"/>
                        </a:spcAft>
                      </a:pPr>
                      <a:r>
                        <a:rPr lang="en-US" sz="1200" b="1">
                          <a:effectLst/>
                          <a:latin typeface="Arial" panose="020B0604020202020204" pitchFamily="34" charset="0"/>
                          <a:cs typeface="Arial" panose="020B0604020202020204" pitchFamily="34" charset="0"/>
                        </a:rPr>
                        <a:t>Spec</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96.56</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97.16</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92.64</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99.97</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99.99</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extLst>
                  <a:ext uri="{0D108BD9-81ED-4DB2-BD59-A6C34878D82A}">
                    <a16:rowId xmlns:a16="http://schemas.microsoft.com/office/drawing/2014/main" val="847224622"/>
                  </a:ext>
                </a:extLst>
              </a:tr>
              <a:tr h="280416">
                <a:tc vMerge="1">
                  <a:txBody>
                    <a:bodyPr/>
                    <a:lstStyle/>
                    <a:p>
                      <a:endParaRPr lang="en-US"/>
                    </a:p>
                  </a:txBody>
                  <a:tcPr/>
                </a:tc>
                <a:tc>
                  <a:txBody>
                    <a:bodyPr/>
                    <a:lstStyle/>
                    <a:p>
                      <a:pPr marL="0" marR="0" algn="ctr">
                        <a:spcBef>
                          <a:spcPts val="0"/>
                        </a:spcBef>
                        <a:spcAft>
                          <a:spcPts val="0"/>
                        </a:spcAft>
                      </a:pPr>
                      <a:r>
                        <a:rPr lang="en-US" sz="1200" b="1" dirty="0">
                          <a:effectLst/>
                          <a:latin typeface="Arial" panose="020B0604020202020204" pitchFamily="34" charset="0"/>
                          <a:cs typeface="Arial" panose="020B0604020202020204" pitchFamily="34" charset="0"/>
                        </a:rPr>
                        <a:t>FPs</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2686.97</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2221.29</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5753.08</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25.85</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8.45</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extLst>
                  <a:ext uri="{0D108BD9-81ED-4DB2-BD59-A6C34878D82A}">
                    <a16:rowId xmlns:a16="http://schemas.microsoft.com/office/drawing/2014/main" val="182123313"/>
                  </a:ext>
                </a:extLst>
              </a:tr>
              <a:tr h="274320">
                <a:tc rowSpan="3">
                  <a:txBody>
                    <a:bodyPr/>
                    <a:lstStyle/>
                    <a:p>
                      <a:pPr marL="0" marR="0" algn="ctr">
                        <a:spcBef>
                          <a:spcPts val="0"/>
                        </a:spcBef>
                        <a:spcAft>
                          <a:spcPts val="0"/>
                        </a:spcAft>
                      </a:pPr>
                      <a:r>
                        <a:rPr lang="en-US" sz="1200" b="1">
                          <a:effectLst/>
                          <a:latin typeface="Arial" panose="020B0604020202020204" pitchFamily="34" charset="0"/>
                          <a:cs typeface="Arial" panose="020B0604020202020204" pitchFamily="34" charset="0"/>
                        </a:rPr>
                        <a:t>O</a:t>
                      </a:r>
                      <a:br>
                        <a:rPr lang="en-US" sz="1200" b="1">
                          <a:effectLst/>
                          <a:latin typeface="Arial" panose="020B0604020202020204" pitchFamily="34" charset="0"/>
                          <a:cs typeface="Arial" panose="020B0604020202020204" pitchFamily="34" charset="0"/>
                        </a:rPr>
                      </a:br>
                      <a:r>
                        <a:rPr lang="en-US" sz="1200" b="1">
                          <a:effectLst/>
                          <a:latin typeface="Arial" panose="020B0604020202020204" pitchFamily="34" charset="0"/>
                          <a:cs typeface="Arial" panose="020B0604020202020204" pitchFamily="34" charset="0"/>
                        </a:rPr>
                        <a:t>V</a:t>
                      </a:r>
                      <a:br>
                        <a:rPr lang="en-US" sz="1200" b="1">
                          <a:effectLst/>
                          <a:latin typeface="Arial" panose="020B0604020202020204" pitchFamily="34" charset="0"/>
                          <a:cs typeface="Arial" panose="020B0604020202020204" pitchFamily="34" charset="0"/>
                        </a:rPr>
                      </a:br>
                      <a:r>
                        <a:rPr lang="en-US" sz="1200" b="1">
                          <a:effectLst/>
                          <a:latin typeface="Arial" panose="020B0604020202020204" pitchFamily="34" charset="0"/>
                          <a:cs typeface="Arial" panose="020B0604020202020204" pitchFamily="34" charset="0"/>
                        </a:rPr>
                        <a:t>L</a:t>
                      </a:r>
                      <a:br>
                        <a:rPr lang="en-US" sz="1200" b="1">
                          <a:effectLst/>
                          <a:latin typeface="Arial" panose="020B0604020202020204" pitchFamily="34" charset="0"/>
                          <a:cs typeface="Arial" panose="020B0604020202020204" pitchFamily="34" charset="0"/>
                        </a:rPr>
                      </a:br>
                      <a:r>
                        <a:rPr lang="en-US" sz="1200" b="1">
                          <a:effectLst/>
                          <a:latin typeface="Arial" panose="020B0604020202020204" pitchFamily="34" charset="0"/>
                          <a:cs typeface="Arial" panose="020B0604020202020204" pitchFamily="34" charset="0"/>
                        </a:rPr>
                        <a:t>P</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50292" marB="50292" anchor="ctr"/>
                </a:tc>
                <a:tc>
                  <a:txBody>
                    <a:bodyPr/>
                    <a:lstStyle/>
                    <a:p>
                      <a:pPr marL="0" marR="0" algn="ctr">
                        <a:spcBef>
                          <a:spcPts val="0"/>
                        </a:spcBef>
                        <a:spcAft>
                          <a:spcPts val="0"/>
                        </a:spcAft>
                      </a:pPr>
                      <a:r>
                        <a:rPr lang="en-US" sz="1200" b="1" dirty="0">
                          <a:effectLst/>
                          <a:latin typeface="Arial" panose="020B0604020202020204" pitchFamily="34" charset="0"/>
                          <a:cs typeface="Arial" panose="020B0604020202020204" pitchFamily="34" charset="0"/>
                        </a:rPr>
                        <a:t>Sens</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43.69</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40.12</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42.06</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23.26</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6.39</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extLst>
                  <a:ext uri="{0D108BD9-81ED-4DB2-BD59-A6C34878D82A}">
                    <a16:rowId xmlns:a16="http://schemas.microsoft.com/office/drawing/2014/main" val="79176330"/>
                  </a:ext>
                </a:extLst>
              </a:tr>
              <a:tr h="274320">
                <a:tc vMerge="1">
                  <a:txBody>
                    <a:bodyPr/>
                    <a:lstStyle/>
                    <a:p>
                      <a:endParaRPr lang="en-US"/>
                    </a:p>
                  </a:txBody>
                  <a:tcPr/>
                </a:tc>
                <a:tc>
                  <a:txBody>
                    <a:bodyPr/>
                    <a:lstStyle/>
                    <a:p>
                      <a:pPr marL="0" marR="0" algn="ctr">
                        <a:spcBef>
                          <a:spcPts val="0"/>
                        </a:spcBef>
                        <a:spcAft>
                          <a:spcPts val="0"/>
                        </a:spcAft>
                      </a:pPr>
                      <a:r>
                        <a:rPr lang="en-US" sz="1200" b="1" dirty="0">
                          <a:effectLst/>
                          <a:latin typeface="Arial" panose="020B0604020202020204" pitchFamily="34" charset="0"/>
                          <a:cs typeface="Arial" panose="020B0604020202020204" pitchFamily="34" charset="0"/>
                        </a:rPr>
                        <a:t>Spec</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91.71</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97.19</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97.40</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99.74</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99.65</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extLst>
                  <a:ext uri="{0D108BD9-81ED-4DB2-BD59-A6C34878D82A}">
                    <a16:rowId xmlns:a16="http://schemas.microsoft.com/office/drawing/2014/main" val="2060334162"/>
                  </a:ext>
                </a:extLst>
              </a:tr>
              <a:tr h="280416">
                <a:tc vMerge="1">
                  <a:txBody>
                    <a:bodyPr/>
                    <a:lstStyle/>
                    <a:p>
                      <a:endParaRPr lang="en-US"/>
                    </a:p>
                  </a:txBody>
                  <a:tcPr/>
                </a:tc>
                <a:tc>
                  <a:txBody>
                    <a:bodyPr/>
                    <a:lstStyle/>
                    <a:p>
                      <a:pPr marL="0" marR="0" algn="ctr">
                        <a:spcBef>
                          <a:spcPts val="0"/>
                        </a:spcBef>
                        <a:spcAft>
                          <a:spcPts val="0"/>
                        </a:spcAft>
                      </a:pPr>
                      <a:r>
                        <a:rPr lang="en-US" sz="1200" b="1" dirty="0">
                          <a:effectLst/>
                          <a:latin typeface="Arial" panose="020B0604020202020204" pitchFamily="34" charset="0"/>
                          <a:cs typeface="Arial" panose="020B0604020202020204" pitchFamily="34" charset="0"/>
                        </a:rPr>
                        <a:t>FPs</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20.85</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6.62</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5.78</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0.64</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0.85</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extLst>
                  <a:ext uri="{0D108BD9-81ED-4DB2-BD59-A6C34878D82A}">
                    <a16:rowId xmlns:a16="http://schemas.microsoft.com/office/drawing/2014/main" val="1874118439"/>
                  </a:ext>
                </a:extLst>
              </a:tr>
              <a:tr h="274320">
                <a:tc rowSpan="4">
                  <a:txBody>
                    <a:bodyPr/>
                    <a:lstStyle/>
                    <a:p>
                      <a:pPr marL="0" marR="0" algn="ctr">
                        <a:spcBef>
                          <a:spcPts val="0"/>
                        </a:spcBef>
                        <a:spcAft>
                          <a:spcPts val="0"/>
                        </a:spcAft>
                      </a:pPr>
                      <a:r>
                        <a:rPr lang="en-US" sz="1200" b="1">
                          <a:effectLst/>
                          <a:latin typeface="Arial" panose="020B0604020202020204" pitchFamily="34" charset="0"/>
                          <a:cs typeface="Arial" panose="020B0604020202020204" pitchFamily="34" charset="0"/>
                        </a:rPr>
                        <a:t>T</a:t>
                      </a:r>
                      <a:br>
                        <a:rPr lang="en-US" sz="1200" b="1">
                          <a:effectLst/>
                          <a:latin typeface="Arial" panose="020B0604020202020204" pitchFamily="34" charset="0"/>
                          <a:cs typeface="Arial" panose="020B0604020202020204" pitchFamily="34" charset="0"/>
                        </a:rPr>
                      </a:br>
                      <a:r>
                        <a:rPr lang="en-US" sz="1200" b="1">
                          <a:effectLst/>
                          <a:latin typeface="Arial" panose="020B0604020202020204" pitchFamily="34" charset="0"/>
                          <a:cs typeface="Arial" panose="020B0604020202020204" pitchFamily="34" charset="0"/>
                        </a:rPr>
                        <a:t>A</a:t>
                      </a:r>
                      <a:br>
                        <a:rPr lang="en-US" sz="1200" b="1">
                          <a:effectLst/>
                          <a:latin typeface="Arial" panose="020B0604020202020204" pitchFamily="34" charset="0"/>
                          <a:cs typeface="Arial" panose="020B0604020202020204" pitchFamily="34" charset="0"/>
                        </a:rPr>
                      </a:br>
                      <a:r>
                        <a:rPr lang="en-US" sz="1200" b="1">
                          <a:effectLst/>
                          <a:latin typeface="Arial" panose="020B0604020202020204" pitchFamily="34" charset="0"/>
                          <a:cs typeface="Arial" panose="020B0604020202020204" pitchFamily="34" charset="0"/>
                        </a:rPr>
                        <a:t>E</a:t>
                      </a:r>
                      <a:br>
                        <a:rPr lang="en-US" sz="1200" b="1">
                          <a:effectLst/>
                          <a:latin typeface="Arial" panose="020B0604020202020204" pitchFamily="34" charset="0"/>
                          <a:cs typeface="Arial" panose="020B0604020202020204" pitchFamily="34" charset="0"/>
                        </a:rPr>
                      </a:br>
                      <a:r>
                        <a:rPr lang="en-US" sz="1200" b="1">
                          <a:effectLst/>
                          <a:latin typeface="Arial" panose="020B0604020202020204" pitchFamily="34" charset="0"/>
                          <a:cs typeface="Arial" panose="020B0604020202020204" pitchFamily="34" charset="0"/>
                        </a:rPr>
                        <a:t>S</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50292" marB="50292" anchor="ctr"/>
                </a:tc>
                <a:tc>
                  <a:txBody>
                    <a:bodyPr/>
                    <a:lstStyle/>
                    <a:p>
                      <a:pPr marL="0" marR="0" algn="ctr">
                        <a:spcBef>
                          <a:spcPts val="0"/>
                        </a:spcBef>
                        <a:spcAft>
                          <a:spcPts val="0"/>
                        </a:spcAft>
                      </a:pPr>
                      <a:r>
                        <a:rPr lang="en-US" sz="1200" b="1" dirty="0">
                          <a:effectLst/>
                          <a:latin typeface="Arial" panose="020B0604020202020204" pitchFamily="34" charset="0"/>
                          <a:cs typeface="Arial" panose="020B0604020202020204" pitchFamily="34" charset="0"/>
                        </a:rPr>
                        <a:t>Sens</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35.83</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32.27</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15.34</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11.38</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2.04</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extLst>
                  <a:ext uri="{0D108BD9-81ED-4DB2-BD59-A6C34878D82A}">
                    <a16:rowId xmlns:a16="http://schemas.microsoft.com/office/drawing/2014/main" val="2504826510"/>
                  </a:ext>
                </a:extLst>
              </a:tr>
              <a:tr h="274320">
                <a:tc vMerge="1">
                  <a:txBody>
                    <a:bodyPr/>
                    <a:lstStyle/>
                    <a:p>
                      <a:endParaRPr lang="en-US"/>
                    </a:p>
                  </a:txBody>
                  <a:tcPr/>
                </a:tc>
                <a:tc>
                  <a:txBody>
                    <a:bodyPr/>
                    <a:lstStyle/>
                    <a:p>
                      <a:pPr marL="0" marR="0" algn="ctr">
                        <a:spcBef>
                          <a:spcPts val="0"/>
                        </a:spcBef>
                        <a:spcAft>
                          <a:spcPts val="0"/>
                        </a:spcAft>
                      </a:pPr>
                      <a:r>
                        <a:rPr lang="en-US" sz="1200" b="1" dirty="0">
                          <a:effectLst/>
                          <a:latin typeface="Arial" panose="020B0604020202020204" pitchFamily="34" charset="0"/>
                          <a:cs typeface="Arial" panose="020B0604020202020204" pitchFamily="34" charset="0"/>
                        </a:rPr>
                        <a:t>Spec</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83.91</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90.18</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88.81</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99.46</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99.42</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extLst>
                  <a:ext uri="{0D108BD9-81ED-4DB2-BD59-A6C34878D82A}">
                    <a16:rowId xmlns:a16="http://schemas.microsoft.com/office/drawing/2014/main" val="3237953242"/>
                  </a:ext>
                </a:extLst>
              </a:tr>
              <a:tr h="274320">
                <a:tc vMerge="1">
                  <a:txBody>
                    <a:bodyPr/>
                    <a:lstStyle/>
                    <a:p>
                      <a:endParaRPr lang="en-US"/>
                    </a:p>
                  </a:txBody>
                  <a:tcPr/>
                </a:tc>
                <a:tc>
                  <a:txBody>
                    <a:bodyPr/>
                    <a:lstStyle/>
                    <a:p>
                      <a:pPr marL="0" marR="0" algn="ctr">
                        <a:spcBef>
                          <a:spcPts val="0"/>
                        </a:spcBef>
                        <a:spcAft>
                          <a:spcPts val="0"/>
                        </a:spcAft>
                      </a:pPr>
                      <a:r>
                        <a:rPr lang="en-US" sz="1200" b="1" dirty="0">
                          <a:effectLst/>
                          <a:latin typeface="Arial" panose="020B0604020202020204" pitchFamily="34" charset="0"/>
                          <a:cs typeface="Arial" panose="020B0604020202020204" pitchFamily="34" charset="0"/>
                        </a:rPr>
                        <a:t>FPs</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32.55</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18.07</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19.42</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0.99</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0.87</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extLst>
                  <a:ext uri="{0D108BD9-81ED-4DB2-BD59-A6C34878D82A}">
                    <a16:rowId xmlns:a16="http://schemas.microsoft.com/office/drawing/2014/main" val="4238716186"/>
                  </a:ext>
                </a:extLst>
              </a:tr>
              <a:tr h="274320">
                <a:tc vMerge="1">
                  <a:txBody>
                    <a:bodyPr/>
                    <a:lstStyle/>
                    <a:p>
                      <a:endParaRPr lang="en-US"/>
                    </a:p>
                  </a:txBody>
                  <a:tcPr/>
                </a:tc>
                <a:tc>
                  <a:txBody>
                    <a:bodyPr/>
                    <a:lstStyle/>
                    <a:p>
                      <a:pPr marL="0" marR="0" algn="ctr">
                        <a:spcBef>
                          <a:spcPts val="0"/>
                        </a:spcBef>
                        <a:spcAft>
                          <a:spcPts val="0"/>
                        </a:spcAft>
                      </a:pPr>
                      <a:r>
                        <a:rPr lang="en-US" sz="1200" b="1" dirty="0">
                          <a:effectLst/>
                          <a:latin typeface="Arial" panose="020B0604020202020204" pitchFamily="34" charset="0"/>
                          <a:cs typeface="Arial" panose="020B0604020202020204" pitchFamily="34" charset="0"/>
                        </a:rPr>
                        <a:t>WGT</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-53.05</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-21.21</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-40.71</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2.59</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0.83</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extLst>
                  <a:ext uri="{0D108BD9-81ED-4DB2-BD59-A6C34878D82A}">
                    <a16:rowId xmlns:a16="http://schemas.microsoft.com/office/drawing/2014/main" val="4168807230"/>
                  </a:ext>
                </a:extLst>
              </a:tr>
            </a:tbl>
          </a:graphicData>
        </a:graphic>
      </p:graphicFrame>
      <p:graphicFrame>
        <p:nvGraphicFramePr>
          <p:cNvPr id="4" name="Table 3">
            <a:extLst>
              <a:ext uri="{FF2B5EF4-FFF2-40B4-BE49-F238E27FC236}">
                <a16:creationId xmlns:a16="http://schemas.microsoft.com/office/drawing/2014/main" id="{06A4BC74-59F9-4790-B4A8-0C6CCF55FBA9}"/>
              </a:ext>
            </a:extLst>
          </p:cNvPr>
          <p:cNvGraphicFramePr>
            <a:graphicFrameLocks noGrp="1"/>
          </p:cNvGraphicFramePr>
          <p:nvPr>
            <p:extLst>
              <p:ext uri="{D42A27DB-BD31-4B8C-83A1-F6EECF244321}">
                <p14:modId xmlns:p14="http://schemas.microsoft.com/office/powerpoint/2010/main" val="2447909076"/>
              </p:ext>
            </p:extLst>
          </p:nvPr>
        </p:nvGraphicFramePr>
        <p:xfrm>
          <a:off x="4716963" y="2389388"/>
          <a:ext cx="4205878" cy="4050792"/>
        </p:xfrm>
        <a:graphic>
          <a:graphicData uri="http://schemas.openxmlformats.org/drawingml/2006/table">
            <a:tbl>
              <a:tblPr firstRow="1" firstCol="1" bandRow="1">
                <a:tableStyleId>{5C22544A-7EE6-4342-B048-85BDC9FD1C3A}</a:tableStyleId>
              </a:tblPr>
              <a:tblGrid>
                <a:gridCol w="267512">
                  <a:extLst>
                    <a:ext uri="{9D8B030D-6E8A-4147-A177-3AD203B41FA5}">
                      <a16:colId xmlns:a16="http://schemas.microsoft.com/office/drawing/2014/main" val="1157906667"/>
                    </a:ext>
                  </a:extLst>
                </a:gridCol>
                <a:gridCol w="509950">
                  <a:extLst>
                    <a:ext uri="{9D8B030D-6E8A-4147-A177-3AD203B41FA5}">
                      <a16:colId xmlns:a16="http://schemas.microsoft.com/office/drawing/2014/main" val="3083466756"/>
                    </a:ext>
                  </a:extLst>
                </a:gridCol>
                <a:gridCol w="678991">
                  <a:extLst>
                    <a:ext uri="{9D8B030D-6E8A-4147-A177-3AD203B41FA5}">
                      <a16:colId xmlns:a16="http://schemas.microsoft.com/office/drawing/2014/main" val="4162095702"/>
                    </a:ext>
                  </a:extLst>
                </a:gridCol>
                <a:gridCol w="743088">
                  <a:extLst>
                    <a:ext uri="{9D8B030D-6E8A-4147-A177-3AD203B41FA5}">
                      <a16:colId xmlns:a16="http://schemas.microsoft.com/office/drawing/2014/main" val="1693357604"/>
                    </a:ext>
                  </a:extLst>
                </a:gridCol>
                <a:gridCol w="668779">
                  <a:extLst>
                    <a:ext uri="{9D8B030D-6E8A-4147-A177-3AD203B41FA5}">
                      <a16:colId xmlns:a16="http://schemas.microsoft.com/office/drawing/2014/main" val="1064254568"/>
                    </a:ext>
                  </a:extLst>
                </a:gridCol>
                <a:gridCol w="668779">
                  <a:extLst>
                    <a:ext uri="{9D8B030D-6E8A-4147-A177-3AD203B41FA5}">
                      <a16:colId xmlns:a16="http://schemas.microsoft.com/office/drawing/2014/main" val="2116413606"/>
                    </a:ext>
                  </a:extLst>
                </a:gridCol>
                <a:gridCol w="668779">
                  <a:extLst>
                    <a:ext uri="{9D8B030D-6E8A-4147-A177-3AD203B41FA5}">
                      <a16:colId xmlns:a16="http://schemas.microsoft.com/office/drawing/2014/main" val="2999037225"/>
                    </a:ext>
                  </a:extLst>
                </a:gridCol>
              </a:tblGrid>
              <a:tr h="457200">
                <a:tc gridSpan="2">
                  <a:txBody>
                    <a:bodyPr/>
                    <a:lstStyle/>
                    <a:p>
                      <a:pPr marL="0" marR="0" algn="ctr">
                        <a:spcBef>
                          <a:spcPts val="0"/>
                        </a:spcBef>
                        <a:spcAft>
                          <a:spcPts val="0"/>
                        </a:spcAft>
                      </a:pPr>
                      <a:r>
                        <a:rPr lang="en-US" sz="1200" b="1" kern="1200" dirty="0">
                          <a:solidFill>
                            <a:schemeClr val="lt1"/>
                          </a:solidFill>
                          <a:effectLst/>
                          <a:latin typeface="Arial" panose="020B0604020202020204" pitchFamily="34" charset="0"/>
                          <a:ea typeface="+mn-ea"/>
                          <a:cs typeface="Arial" panose="020B0604020202020204" pitchFamily="34" charset="0"/>
                        </a:rPr>
                        <a:t>Metric</a:t>
                      </a:r>
                    </a:p>
                  </a:txBody>
                  <a:tcPr marL="36830" marR="36830" marT="50292" marB="50292" anchor="ctr"/>
                </a:tc>
                <a:tc hMerge="1">
                  <a:txBody>
                    <a:bodyPr/>
                    <a:lstStyle/>
                    <a:p>
                      <a:endParaRPr lang="en-US"/>
                    </a:p>
                  </a:txBody>
                  <a:tcPr/>
                </a:tc>
                <a:tc>
                  <a:txBody>
                    <a:bodyPr/>
                    <a:lstStyle/>
                    <a:p>
                      <a:pPr marL="0" marR="0" algn="ctr">
                        <a:spcBef>
                          <a:spcPts val="0"/>
                        </a:spcBef>
                        <a:spcAft>
                          <a:spcPts val="0"/>
                        </a:spcAft>
                      </a:pPr>
                      <a:r>
                        <a:rPr lang="en-US" sz="1200" b="1" dirty="0" err="1">
                          <a:effectLst/>
                          <a:latin typeface="Arial" panose="020B0604020202020204" pitchFamily="34" charset="0"/>
                          <a:cs typeface="Arial" panose="020B0604020202020204" pitchFamily="34" charset="0"/>
                        </a:rPr>
                        <a:t>cnn</a:t>
                      </a:r>
                      <a:br>
                        <a:rPr lang="en-US" sz="1200" b="1" dirty="0">
                          <a:effectLst/>
                          <a:latin typeface="Arial" panose="020B0604020202020204" pitchFamily="34" charset="0"/>
                          <a:cs typeface="Arial" panose="020B0604020202020204" pitchFamily="34" charset="0"/>
                        </a:rPr>
                      </a:br>
                      <a:r>
                        <a:rPr lang="en-US" sz="1200" b="1" dirty="0" err="1">
                          <a:effectLst/>
                          <a:latin typeface="Arial" panose="020B0604020202020204" pitchFamily="34" charset="0"/>
                          <a:cs typeface="Arial" panose="020B0604020202020204" pitchFamily="34" charset="0"/>
                        </a:rPr>
                        <a:t>lstm</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ctr">
                        <a:spcBef>
                          <a:spcPts val="0"/>
                        </a:spcBef>
                        <a:spcAft>
                          <a:spcPts val="0"/>
                        </a:spcAft>
                      </a:pPr>
                      <a:r>
                        <a:rPr lang="en-US" sz="1200" b="1" dirty="0">
                          <a:effectLst/>
                          <a:latin typeface="Arial" panose="020B0604020202020204" pitchFamily="34" charset="0"/>
                          <a:cs typeface="Arial" panose="020B0604020202020204" pitchFamily="34" charset="0"/>
                        </a:rPr>
                        <a:t>multi</a:t>
                      </a:r>
                      <a:br>
                        <a:rPr lang="en-US" sz="1200" b="1" dirty="0">
                          <a:effectLst/>
                          <a:latin typeface="Arial" panose="020B0604020202020204" pitchFamily="34" charset="0"/>
                          <a:cs typeface="Arial" panose="020B0604020202020204" pitchFamily="34" charset="0"/>
                        </a:rPr>
                      </a:br>
                      <a:r>
                        <a:rPr lang="en-US" sz="1200" b="1" dirty="0">
                          <a:effectLst/>
                          <a:latin typeface="Arial" panose="020B0604020202020204" pitchFamily="34" charset="0"/>
                          <a:cs typeface="Arial" panose="020B0604020202020204" pitchFamily="34" charset="0"/>
                        </a:rPr>
                        <a:t>phase</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ctr">
                        <a:spcBef>
                          <a:spcPts val="0"/>
                        </a:spcBef>
                        <a:spcAft>
                          <a:spcPts val="0"/>
                        </a:spcAft>
                      </a:pPr>
                      <a:r>
                        <a:rPr lang="en-US" sz="1200" b="1" dirty="0" err="1">
                          <a:effectLst/>
                          <a:latin typeface="Arial" panose="020B0604020202020204" pitchFamily="34" charset="0"/>
                          <a:cs typeface="Arial" panose="020B0604020202020204" pitchFamily="34" charset="0"/>
                        </a:rPr>
                        <a:t>resnet</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ctr">
                        <a:spcBef>
                          <a:spcPts val="0"/>
                        </a:spcBef>
                        <a:spcAft>
                          <a:spcPts val="0"/>
                        </a:spcAft>
                      </a:pPr>
                      <a:r>
                        <a:rPr lang="en-US" sz="1200" b="1" dirty="0">
                          <a:effectLst/>
                          <a:latin typeface="Arial" panose="020B0604020202020204" pitchFamily="34" charset="0"/>
                          <a:cs typeface="Arial" panose="020B0604020202020204" pitchFamily="34" charset="0"/>
                        </a:rPr>
                        <a:t>sia</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ctr">
                        <a:spcBef>
                          <a:spcPts val="0"/>
                        </a:spcBef>
                        <a:spcAft>
                          <a:spcPts val="0"/>
                        </a:spcAft>
                      </a:pPr>
                      <a:r>
                        <a:rPr lang="en-US" sz="1200" b="1" dirty="0">
                          <a:effectLst/>
                          <a:latin typeface="Arial" panose="020B0604020202020204" pitchFamily="34" charset="0"/>
                          <a:cs typeface="Arial" panose="020B0604020202020204" pitchFamily="34" charset="0"/>
                        </a:rPr>
                        <a:t>pnc98</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extLst>
                  <a:ext uri="{0D108BD9-81ED-4DB2-BD59-A6C34878D82A}">
                    <a16:rowId xmlns:a16="http://schemas.microsoft.com/office/drawing/2014/main" val="3032081094"/>
                  </a:ext>
                </a:extLst>
              </a:tr>
              <a:tr h="274320">
                <a:tc rowSpan="3">
                  <a:txBody>
                    <a:bodyPr/>
                    <a:lstStyle/>
                    <a:p>
                      <a:pPr marL="0" marR="0" algn="ctr">
                        <a:spcBef>
                          <a:spcPts val="0"/>
                        </a:spcBef>
                        <a:spcAft>
                          <a:spcPts val="0"/>
                        </a:spcAft>
                      </a:pPr>
                      <a:r>
                        <a:rPr lang="en-US" sz="1200" b="1" dirty="0">
                          <a:effectLst/>
                          <a:latin typeface="Arial" panose="020B0604020202020204" pitchFamily="34" charset="0"/>
                          <a:cs typeface="Arial" panose="020B0604020202020204" pitchFamily="34" charset="0"/>
                        </a:rPr>
                        <a:t>D</a:t>
                      </a:r>
                      <a:br>
                        <a:rPr lang="en-US" sz="1200" b="1" dirty="0">
                          <a:effectLst/>
                          <a:latin typeface="Arial" panose="020B0604020202020204" pitchFamily="34" charset="0"/>
                          <a:cs typeface="Arial" panose="020B0604020202020204" pitchFamily="34" charset="0"/>
                        </a:rPr>
                      </a:br>
                      <a:r>
                        <a:rPr lang="en-US" sz="1200" b="1" dirty="0">
                          <a:effectLst/>
                          <a:latin typeface="Arial" panose="020B0604020202020204" pitchFamily="34" charset="0"/>
                          <a:cs typeface="Arial" panose="020B0604020202020204" pitchFamily="34" charset="0"/>
                        </a:rPr>
                        <a:t>P</a:t>
                      </a:r>
                      <a:br>
                        <a:rPr lang="en-US" sz="1200" b="1" dirty="0">
                          <a:effectLst/>
                          <a:latin typeface="Arial" panose="020B0604020202020204" pitchFamily="34" charset="0"/>
                          <a:cs typeface="Arial" panose="020B0604020202020204" pitchFamily="34" charset="0"/>
                        </a:rPr>
                      </a:br>
                      <a:r>
                        <a:rPr lang="en-US" sz="1200" b="1" dirty="0">
                          <a:effectLst/>
                          <a:latin typeface="Arial" panose="020B0604020202020204" pitchFamily="34" charset="0"/>
                          <a:cs typeface="Arial" panose="020B0604020202020204" pitchFamily="34" charset="0"/>
                        </a:rPr>
                        <a:t>A</a:t>
                      </a:r>
                      <a:br>
                        <a:rPr lang="en-US" sz="1200" b="1" dirty="0">
                          <a:effectLst/>
                          <a:latin typeface="Arial" panose="020B0604020202020204" pitchFamily="34" charset="0"/>
                          <a:cs typeface="Arial" panose="020B0604020202020204" pitchFamily="34" charset="0"/>
                        </a:rPr>
                      </a:br>
                      <a:r>
                        <a:rPr lang="en-US" sz="1200" b="1" dirty="0">
                          <a:effectLst/>
                          <a:latin typeface="Arial" panose="020B0604020202020204" pitchFamily="34" charset="0"/>
                          <a:cs typeface="Arial" panose="020B0604020202020204" pitchFamily="34" charset="0"/>
                        </a:rPr>
                        <a:t>L</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50292" marB="50292" anchor="ctr"/>
                </a:tc>
                <a:tc>
                  <a:txBody>
                    <a:bodyPr/>
                    <a:lstStyle/>
                    <a:p>
                      <a:pPr marL="0" marR="0" algn="ctr">
                        <a:spcBef>
                          <a:spcPts val="0"/>
                        </a:spcBef>
                        <a:spcAft>
                          <a:spcPts val="0"/>
                        </a:spcAft>
                      </a:pPr>
                      <a:r>
                        <a:rPr lang="en-US" sz="1200" b="1" dirty="0">
                          <a:effectLst/>
                          <a:latin typeface="Arial" panose="020B0604020202020204" pitchFamily="34" charset="0"/>
                          <a:cs typeface="Arial" panose="020B0604020202020204" pitchFamily="34" charset="0"/>
                        </a:rPr>
                        <a:t>Sens</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54.79</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45.01</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14.29</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24.07</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8.61</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extLst>
                  <a:ext uri="{0D108BD9-81ED-4DB2-BD59-A6C34878D82A}">
                    <a16:rowId xmlns:a16="http://schemas.microsoft.com/office/drawing/2014/main" val="3958817290"/>
                  </a:ext>
                </a:extLst>
              </a:tr>
              <a:tr h="274320">
                <a:tc vMerge="1">
                  <a:txBody>
                    <a:bodyPr/>
                    <a:lstStyle/>
                    <a:p>
                      <a:endParaRPr lang="en-US"/>
                    </a:p>
                  </a:txBody>
                  <a:tcPr/>
                </a:tc>
                <a:tc>
                  <a:txBody>
                    <a:bodyPr/>
                    <a:lstStyle/>
                    <a:p>
                      <a:pPr marL="0" marR="0" algn="ctr">
                        <a:spcBef>
                          <a:spcPts val="0"/>
                        </a:spcBef>
                        <a:spcAft>
                          <a:spcPts val="0"/>
                        </a:spcAft>
                      </a:pPr>
                      <a:r>
                        <a:rPr lang="en-US" sz="1200" b="1" dirty="0">
                          <a:effectLst/>
                          <a:latin typeface="Arial" panose="020B0604020202020204" pitchFamily="34" charset="0"/>
                          <a:cs typeface="Arial" panose="020B0604020202020204" pitchFamily="34" charset="0"/>
                        </a:rPr>
                        <a:t>Spec</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90.41</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94.47</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98.03</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99.31</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99.44</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extLst>
                  <a:ext uri="{0D108BD9-81ED-4DB2-BD59-A6C34878D82A}">
                    <a16:rowId xmlns:a16="http://schemas.microsoft.com/office/drawing/2014/main" val="532943492"/>
                  </a:ext>
                </a:extLst>
              </a:tr>
              <a:tr h="280416">
                <a:tc vMerge="1">
                  <a:txBody>
                    <a:bodyPr/>
                    <a:lstStyle/>
                    <a:p>
                      <a:endParaRPr lang="en-US"/>
                    </a:p>
                  </a:txBody>
                  <a:tcPr/>
                </a:tc>
                <a:tc>
                  <a:txBody>
                    <a:bodyPr/>
                    <a:lstStyle/>
                    <a:p>
                      <a:pPr marL="0" marR="0" algn="ctr">
                        <a:spcBef>
                          <a:spcPts val="0"/>
                        </a:spcBef>
                        <a:spcAft>
                          <a:spcPts val="0"/>
                        </a:spcAft>
                      </a:pPr>
                      <a:r>
                        <a:rPr lang="en-US" sz="1200" b="1" dirty="0">
                          <a:effectLst/>
                          <a:latin typeface="Arial" panose="020B0604020202020204" pitchFamily="34" charset="0"/>
                          <a:cs typeface="Arial" panose="020B0604020202020204" pitchFamily="34" charset="0"/>
                        </a:rPr>
                        <a:t>FPs</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21.79</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11.61</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3.50</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1.27</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0.95</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extLst>
                  <a:ext uri="{0D108BD9-81ED-4DB2-BD59-A6C34878D82A}">
                    <a16:rowId xmlns:a16="http://schemas.microsoft.com/office/drawing/2014/main" val="1867815606"/>
                  </a:ext>
                </a:extLst>
              </a:tr>
              <a:tr h="274320">
                <a:tc rowSpan="3">
                  <a:txBody>
                    <a:bodyPr/>
                    <a:lstStyle/>
                    <a:p>
                      <a:pPr marL="0" marR="0" algn="ctr">
                        <a:spcBef>
                          <a:spcPts val="0"/>
                        </a:spcBef>
                        <a:spcAft>
                          <a:spcPts val="0"/>
                        </a:spcAft>
                      </a:pPr>
                      <a:r>
                        <a:rPr lang="en-US" sz="1200" b="1" dirty="0">
                          <a:effectLst/>
                          <a:latin typeface="Arial" panose="020B0604020202020204" pitchFamily="34" charset="0"/>
                          <a:cs typeface="Arial" panose="020B0604020202020204" pitchFamily="34" charset="0"/>
                        </a:rPr>
                        <a:t>E</a:t>
                      </a:r>
                      <a:br>
                        <a:rPr lang="en-US" sz="1200" b="1" dirty="0">
                          <a:effectLst/>
                          <a:latin typeface="Arial" panose="020B0604020202020204" pitchFamily="34" charset="0"/>
                          <a:cs typeface="Arial" panose="020B0604020202020204" pitchFamily="34" charset="0"/>
                        </a:rPr>
                      </a:br>
                      <a:r>
                        <a:rPr lang="en-US" sz="1200" b="1" dirty="0">
                          <a:effectLst/>
                          <a:latin typeface="Arial" panose="020B0604020202020204" pitchFamily="34" charset="0"/>
                          <a:cs typeface="Arial" panose="020B0604020202020204" pitchFamily="34" charset="0"/>
                        </a:rPr>
                        <a:t>P</a:t>
                      </a:r>
                      <a:br>
                        <a:rPr lang="en-US" sz="1200" b="1" dirty="0">
                          <a:effectLst/>
                          <a:latin typeface="Arial" panose="020B0604020202020204" pitchFamily="34" charset="0"/>
                          <a:cs typeface="Arial" panose="020B0604020202020204" pitchFamily="34" charset="0"/>
                        </a:rPr>
                      </a:br>
                      <a:r>
                        <a:rPr lang="en-US" sz="1200" b="1" dirty="0">
                          <a:effectLst/>
                          <a:latin typeface="Arial" panose="020B0604020202020204" pitchFamily="34" charset="0"/>
                          <a:cs typeface="Arial" panose="020B0604020202020204" pitchFamily="34" charset="0"/>
                        </a:rPr>
                        <a:t>C</a:t>
                      </a:r>
                      <a:br>
                        <a:rPr lang="en-US" sz="1200" b="1" dirty="0">
                          <a:effectLst/>
                          <a:latin typeface="Arial" panose="020B0604020202020204" pitchFamily="34" charset="0"/>
                          <a:cs typeface="Arial" panose="020B0604020202020204" pitchFamily="34" charset="0"/>
                        </a:rPr>
                      </a:br>
                      <a:r>
                        <a:rPr lang="en-US" sz="1200" b="1" dirty="0">
                          <a:effectLst/>
                          <a:latin typeface="Arial" panose="020B0604020202020204" pitchFamily="34" charset="0"/>
                          <a:cs typeface="Arial" panose="020B0604020202020204" pitchFamily="34" charset="0"/>
                        </a:rPr>
                        <a:t>H</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50292" marB="50292" anchor="ctr"/>
                </a:tc>
                <a:tc>
                  <a:txBody>
                    <a:bodyPr/>
                    <a:lstStyle/>
                    <a:p>
                      <a:pPr marL="0" marR="0" algn="ctr">
                        <a:spcBef>
                          <a:spcPts val="0"/>
                        </a:spcBef>
                        <a:spcAft>
                          <a:spcPts val="0"/>
                        </a:spcAft>
                      </a:pPr>
                      <a:r>
                        <a:rPr lang="en-US" sz="1200" b="1" dirty="0">
                          <a:effectLst/>
                          <a:latin typeface="Arial" panose="020B0604020202020204" pitchFamily="34" charset="0"/>
                          <a:cs typeface="Arial" panose="020B0604020202020204" pitchFamily="34" charset="0"/>
                        </a:rPr>
                        <a:t>Sens</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38.15</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52.04</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42.82</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1.27</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5.09</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extLst>
                  <a:ext uri="{0D108BD9-81ED-4DB2-BD59-A6C34878D82A}">
                    <a16:rowId xmlns:a16="http://schemas.microsoft.com/office/drawing/2014/main" val="3305386059"/>
                  </a:ext>
                </a:extLst>
              </a:tr>
              <a:tr h="274320">
                <a:tc vMerge="1">
                  <a:txBody>
                    <a:bodyPr/>
                    <a:lstStyle/>
                    <a:p>
                      <a:endParaRPr lang="en-US"/>
                    </a:p>
                  </a:txBody>
                  <a:tcPr/>
                </a:tc>
                <a:tc>
                  <a:txBody>
                    <a:bodyPr/>
                    <a:lstStyle/>
                    <a:p>
                      <a:pPr marL="0" marR="0" algn="ctr">
                        <a:spcBef>
                          <a:spcPts val="0"/>
                        </a:spcBef>
                        <a:spcAft>
                          <a:spcPts val="0"/>
                        </a:spcAft>
                      </a:pPr>
                      <a:r>
                        <a:rPr lang="en-US" sz="1200" b="1" dirty="0">
                          <a:effectLst/>
                          <a:latin typeface="Arial" panose="020B0604020202020204" pitchFamily="34" charset="0"/>
                          <a:cs typeface="Arial" panose="020B0604020202020204" pitchFamily="34" charset="0"/>
                        </a:rPr>
                        <a:t>Spec</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98.40</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98.27</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95.88</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99.95</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100.00</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extLst>
                  <a:ext uri="{0D108BD9-81ED-4DB2-BD59-A6C34878D82A}">
                    <a16:rowId xmlns:a16="http://schemas.microsoft.com/office/drawing/2014/main" val="254682181"/>
                  </a:ext>
                </a:extLst>
              </a:tr>
              <a:tr h="280416">
                <a:tc vMerge="1">
                  <a:txBody>
                    <a:bodyPr/>
                    <a:lstStyle/>
                    <a:p>
                      <a:endParaRPr lang="en-US"/>
                    </a:p>
                  </a:txBody>
                  <a:tcPr/>
                </a:tc>
                <a:tc>
                  <a:txBody>
                    <a:bodyPr/>
                    <a:lstStyle/>
                    <a:p>
                      <a:pPr marL="0" marR="0" algn="ctr">
                        <a:spcBef>
                          <a:spcPts val="0"/>
                        </a:spcBef>
                        <a:spcAft>
                          <a:spcPts val="0"/>
                        </a:spcAft>
                      </a:pPr>
                      <a:r>
                        <a:rPr lang="en-US" sz="1200" b="1" dirty="0">
                          <a:effectLst/>
                          <a:latin typeface="Arial" panose="020B0604020202020204" pitchFamily="34" charset="0"/>
                          <a:cs typeface="Arial" panose="020B0604020202020204" pitchFamily="34" charset="0"/>
                        </a:rPr>
                        <a:t>FPs</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1282.04</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1391.52</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3314.04</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43.23</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2.07</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extLst>
                  <a:ext uri="{0D108BD9-81ED-4DB2-BD59-A6C34878D82A}">
                    <a16:rowId xmlns:a16="http://schemas.microsoft.com/office/drawing/2014/main" val="1963968305"/>
                  </a:ext>
                </a:extLst>
              </a:tr>
              <a:tr h="274320">
                <a:tc rowSpan="3">
                  <a:txBody>
                    <a:bodyPr/>
                    <a:lstStyle/>
                    <a:p>
                      <a:pPr marL="0" marR="0" algn="ctr">
                        <a:spcBef>
                          <a:spcPts val="0"/>
                        </a:spcBef>
                        <a:spcAft>
                          <a:spcPts val="0"/>
                        </a:spcAft>
                      </a:pPr>
                      <a:r>
                        <a:rPr lang="en-US" sz="1200" b="1" dirty="0">
                          <a:effectLst/>
                          <a:latin typeface="Arial" panose="020B0604020202020204" pitchFamily="34" charset="0"/>
                          <a:cs typeface="Arial" panose="020B0604020202020204" pitchFamily="34" charset="0"/>
                        </a:rPr>
                        <a:t>O</a:t>
                      </a:r>
                      <a:br>
                        <a:rPr lang="en-US" sz="1200" b="1" dirty="0">
                          <a:effectLst/>
                          <a:latin typeface="Arial" panose="020B0604020202020204" pitchFamily="34" charset="0"/>
                          <a:cs typeface="Arial" panose="020B0604020202020204" pitchFamily="34" charset="0"/>
                        </a:rPr>
                      </a:br>
                      <a:r>
                        <a:rPr lang="en-US" sz="1200" b="1" dirty="0">
                          <a:effectLst/>
                          <a:latin typeface="Arial" panose="020B0604020202020204" pitchFamily="34" charset="0"/>
                          <a:cs typeface="Arial" panose="020B0604020202020204" pitchFamily="34" charset="0"/>
                        </a:rPr>
                        <a:t>V</a:t>
                      </a:r>
                      <a:br>
                        <a:rPr lang="en-US" sz="1200" b="1" dirty="0">
                          <a:effectLst/>
                          <a:latin typeface="Arial" panose="020B0604020202020204" pitchFamily="34" charset="0"/>
                          <a:cs typeface="Arial" panose="020B0604020202020204" pitchFamily="34" charset="0"/>
                        </a:rPr>
                      </a:br>
                      <a:r>
                        <a:rPr lang="en-US" sz="1200" b="1" dirty="0">
                          <a:effectLst/>
                          <a:latin typeface="Arial" panose="020B0604020202020204" pitchFamily="34" charset="0"/>
                          <a:cs typeface="Arial" panose="020B0604020202020204" pitchFamily="34" charset="0"/>
                        </a:rPr>
                        <a:t>L</a:t>
                      </a:r>
                      <a:br>
                        <a:rPr lang="en-US" sz="1200" b="1" dirty="0">
                          <a:effectLst/>
                          <a:latin typeface="Arial" panose="020B0604020202020204" pitchFamily="34" charset="0"/>
                          <a:cs typeface="Arial" panose="020B0604020202020204" pitchFamily="34" charset="0"/>
                        </a:rPr>
                      </a:br>
                      <a:r>
                        <a:rPr lang="en-US" sz="1200" b="1" dirty="0">
                          <a:effectLst/>
                          <a:latin typeface="Arial" panose="020B0604020202020204" pitchFamily="34" charset="0"/>
                          <a:cs typeface="Arial" panose="020B0604020202020204" pitchFamily="34" charset="0"/>
                        </a:rPr>
                        <a:t>P</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50292" marB="50292" anchor="ctr"/>
                </a:tc>
                <a:tc>
                  <a:txBody>
                    <a:bodyPr/>
                    <a:lstStyle/>
                    <a:p>
                      <a:pPr marL="0" marR="0" algn="ctr">
                        <a:spcBef>
                          <a:spcPts val="0"/>
                        </a:spcBef>
                        <a:spcAft>
                          <a:spcPts val="0"/>
                        </a:spcAft>
                      </a:pPr>
                      <a:r>
                        <a:rPr lang="en-US" sz="1200" b="1" dirty="0">
                          <a:effectLst/>
                          <a:latin typeface="Arial" panose="020B0604020202020204" pitchFamily="34" charset="0"/>
                          <a:cs typeface="Arial" panose="020B0604020202020204" pitchFamily="34" charset="0"/>
                        </a:rPr>
                        <a:t>Sens</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51.47</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44.62</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37.18</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23.88</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8.41</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extLst>
                  <a:ext uri="{0D108BD9-81ED-4DB2-BD59-A6C34878D82A}">
                    <a16:rowId xmlns:a16="http://schemas.microsoft.com/office/drawing/2014/main" val="40273238"/>
                  </a:ext>
                </a:extLst>
              </a:tr>
              <a:tr h="274320">
                <a:tc vMerge="1">
                  <a:txBody>
                    <a:bodyPr/>
                    <a:lstStyle/>
                    <a:p>
                      <a:endParaRPr lang="en-US"/>
                    </a:p>
                  </a:txBody>
                  <a:tcPr/>
                </a:tc>
                <a:tc>
                  <a:txBody>
                    <a:bodyPr/>
                    <a:lstStyle/>
                    <a:p>
                      <a:pPr marL="0" marR="0" algn="ctr">
                        <a:spcBef>
                          <a:spcPts val="0"/>
                        </a:spcBef>
                        <a:spcAft>
                          <a:spcPts val="0"/>
                        </a:spcAft>
                      </a:pPr>
                      <a:r>
                        <a:rPr lang="en-US" sz="1200" b="1" dirty="0">
                          <a:effectLst/>
                          <a:latin typeface="Arial" panose="020B0604020202020204" pitchFamily="34" charset="0"/>
                          <a:cs typeface="Arial" panose="020B0604020202020204" pitchFamily="34" charset="0"/>
                        </a:rPr>
                        <a:t>Spec</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92.63</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95.48</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98.33</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99.61</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99.93</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extLst>
                  <a:ext uri="{0D108BD9-81ED-4DB2-BD59-A6C34878D82A}">
                    <a16:rowId xmlns:a16="http://schemas.microsoft.com/office/drawing/2014/main" val="3785023545"/>
                  </a:ext>
                </a:extLst>
              </a:tr>
              <a:tr h="280416">
                <a:tc vMerge="1">
                  <a:txBody>
                    <a:bodyPr/>
                    <a:lstStyle/>
                    <a:p>
                      <a:endParaRPr lang="en-US"/>
                    </a:p>
                  </a:txBody>
                  <a:tcPr/>
                </a:tc>
                <a:tc>
                  <a:txBody>
                    <a:bodyPr/>
                    <a:lstStyle/>
                    <a:p>
                      <a:pPr marL="0" marR="0" algn="ctr">
                        <a:spcBef>
                          <a:spcPts val="0"/>
                        </a:spcBef>
                        <a:spcAft>
                          <a:spcPts val="0"/>
                        </a:spcAft>
                      </a:pPr>
                      <a:r>
                        <a:rPr lang="en-US" sz="1200" b="1" dirty="0">
                          <a:effectLst/>
                          <a:latin typeface="Arial" panose="020B0604020202020204" pitchFamily="34" charset="0"/>
                          <a:cs typeface="Arial" panose="020B0604020202020204" pitchFamily="34" charset="0"/>
                        </a:rPr>
                        <a:t>FPs</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19.25</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11.45</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3.82</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0.96</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0.16</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extLst>
                  <a:ext uri="{0D108BD9-81ED-4DB2-BD59-A6C34878D82A}">
                    <a16:rowId xmlns:a16="http://schemas.microsoft.com/office/drawing/2014/main" val="2251684028"/>
                  </a:ext>
                </a:extLst>
              </a:tr>
              <a:tr h="274320">
                <a:tc rowSpan="4">
                  <a:txBody>
                    <a:bodyPr/>
                    <a:lstStyle/>
                    <a:p>
                      <a:pPr marL="0" marR="0" algn="ctr">
                        <a:spcBef>
                          <a:spcPts val="0"/>
                        </a:spcBef>
                        <a:spcAft>
                          <a:spcPts val="0"/>
                        </a:spcAft>
                      </a:pPr>
                      <a:r>
                        <a:rPr lang="en-US" sz="1200" b="1">
                          <a:effectLst/>
                          <a:latin typeface="Arial" panose="020B0604020202020204" pitchFamily="34" charset="0"/>
                          <a:cs typeface="Arial" panose="020B0604020202020204" pitchFamily="34" charset="0"/>
                        </a:rPr>
                        <a:t>T</a:t>
                      </a:r>
                      <a:br>
                        <a:rPr lang="en-US" sz="1200" b="1">
                          <a:effectLst/>
                          <a:latin typeface="Arial" panose="020B0604020202020204" pitchFamily="34" charset="0"/>
                          <a:cs typeface="Arial" panose="020B0604020202020204" pitchFamily="34" charset="0"/>
                        </a:rPr>
                      </a:br>
                      <a:r>
                        <a:rPr lang="en-US" sz="1200" b="1">
                          <a:effectLst/>
                          <a:latin typeface="Arial" panose="020B0604020202020204" pitchFamily="34" charset="0"/>
                          <a:cs typeface="Arial" panose="020B0604020202020204" pitchFamily="34" charset="0"/>
                        </a:rPr>
                        <a:t>A</a:t>
                      </a:r>
                      <a:br>
                        <a:rPr lang="en-US" sz="1200" b="1">
                          <a:effectLst/>
                          <a:latin typeface="Arial" panose="020B0604020202020204" pitchFamily="34" charset="0"/>
                          <a:cs typeface="Arial" panose="020B0604020202020204" pitchFamily="34" charset="0"/>
                        </a:rPr>
                      </a:br>
                      <a:r>
                        <a:rPr lang="en-US" sz="1200" b="1">
                          <a:effectLst/>
                          <a:latin typeface="Arial" panose="020B0604020202020204" pitchFamily="34" charset="0"/>
                          <a:cs typeface="Arial" panose="020B0604020202020204" pitchFamily="34" charset="0"/>
                        </a:rPr>
                        <a:t>E</a:t>
                      </a:r>
                      <a:br>
                        <a:rPr lang="en-US" sz="1200" b="1">
                          <a:effectLst/>
                          <a:latin typeface="Arial" panose="020B0604020202020204" pitchFamily="34" charset="0"/>
                          <a:cs typeface="Arial" panose="020B0604020202020204" pitchFamily="34" charset="0"/>
                        </a:rPr>
                      </a:br>
                      <a:r>
                        <a:rPr lang="en-US" sz="1200" b="1">
                          <a:effectLst/>
                          <a:latin typeface="Arial" panose="020B0604020202020204" pitchFamily="34" charset="0"/>
                          <a:cs typeface="Arial" panose="020B0604020202020204" pitchFamily="34" charset="0"/>
                        </a:rPr>
                        <a:t>S</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50292" marB="50292" anchor="ctr"/>
                </a:tc>
                <a:tc>
                  <a:txBody>
                    <a:bodyPr/>
                    <a:lstStyle/>
                    <a:p>
                      <a:pPr marL="0" marR="0" algn="ctr">
                        <a:spcBef>
                          <a:spcPts val="0"/>
                        </a:spcBef>
                        <a:spcAft>
                          <a:spcPts val="0"/>
                        </a:spcAft>
                      </a:pPr>
                      <a:r>
                        <a:rPr lang="en-US" sz="1200" b="1" dirty="0">
                          <a:effectLst/>
                          <a:latin typeface="Arial" panose="020B0604020202020204" pitchFamily="34" charset="0"/>
                          <a:cs typeface="Arial" panose="020B0604020202020204" pitchFamily="34" charset="0"/>
                        </a:rPr>
                        <a:t>Sens</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39.46</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37.80</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10.97</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12.37</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2.04</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extLst>
                  <a:ext uri="{0D108BD9-81ED-4DB2-BD59-A6C34878D82A}">
                    <a16:rowId xmlns:a16="http://schemas.microsoft.com/office/drawing/2014/main" val="1423990358"/>
                  </a:ext>
                </a:extLst>
              </a:tr>
              <a:tr h="274320">
                <a:tc vMerge="1">
                  <a:txBody>
                    <a:bodyPr/>
                    <a:lstStyle/>
                    <a:p>
                      <a:endParaRPr lang="en-US"/>
                    </a:p>
                  </a:txBody>
                  <a:tcPr/>
                </a:tc>
                <a:tc>
                  <a:txBody>
                    <a:bodyPr/>
                    <a:lstStyle/>
                    <a:p>
                      <a:pPr marL="0" marR="0" algn="ctr">
                        <a:spcBef>
                          <a:spcPts val="0"/>
                        </a:spcBef>
                        <a:spcAft>
                          <a:spcPts val="0"/>
                        </a:spcAft>
                      </a:pPr>
                      <a:r>
                        <a:rPr lang="en-US" sz="1200" b="1" dirty="0">
                          <a:effectLst/>
                          <a:latin typeface="Arial" panose="020B0604020202020204" pitchFamily="34" charset="0"/>
                          <a:cs typeface="Arial" panose="020B0604020202020204" pitchFamily="34" charset="0"/>
                        </a:rPr>
                        <a:t>Spec</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87.49</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91.29</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93.51</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99.22</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99.90</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extLst>
                  <a:ext uri="{0D108BD9-81ED-4DB2-BD59-A6C34878D82A}">
                    <a16:rowId xmlns:a16="http://schemas.microsoft.com/office/drawing/2014/main" val="2293630414"/>
                  </a:ext>
                </a:extLst>
              </a:tr>
              <a:tr h="274320">
                <a:tc vMerge="1">
                  <a:txBody>
                    <a:bodyPr/>
                    <a:lstStyle/>
                    <a:p>
                      <a:endParaRPr lang="en-US"/>
                    </a:p>
                  </a:txBody>
                  <a:tcPr/>
                </a:tc>
                <a:tc>
                  <a:txBody>
                    <a:bodyPr/>
                    <a:lstStyle/>
                    <a:p>
                      <a:pPr marL="0" marR="0" algn="ctr">
                        <a:spcBef>
                          <a:spcPts val="0"/>
                        </a:spcBef>
                        <a:spcAft>
                          <a:spcPts val="0"/>
                        </a:spcAft>
                      </a:pPr>
                      <a:r>
                        <a:rPr lang="en-US" sz="1200" b="1" dirty="0">
                          <a:effectLst/>
                          <a:latin typeface="Arial" panose="020B0604020202020204" pitchFamily="34" charset="0"/>
                          <a:cs typeface="Arial" panose="020B0604020202020204" pitchFamily="34" charset="0"/>
                        </a:rPr>
                        <a:t>FPs</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28.21</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18.39</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11.82</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1.44</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0.17</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extLst>
                  <a:ext uri="{0D108BD9-81ED-4DB2-BD59-A6C34878D82A}">
                    <a16:rowId xmlns:a16="http://schemas.microsoft.com/office/drawing/2014/main" val="2854840688"/>
                  </a:ext>
                </a:extLst>
              </a:tr>
              <a:tr h="274320">
                <a:tc vMerge="1">
                  <a:txBody>
                    <a:bodyPr/>
                    <a:lstStyle/>
                    <a:p>
                      <a:endParaRPr lang="en-US"/>
                    </a:p>
                  </a:txBody>
                  <a:tcPr/>
                </a:tc>
                <a:tc>
                  <a:txBody>
                    <a:bodyPr/>
                    <a:lstStyle/>
                    <a:p>
                      <a:pPr marL="0" marR="0" algn="ctr">
                        <a:spcBef>
                          <a:spcPts val="0"/>
                        </a:spcBef>
                        <a:spcAft>
                          <a:spcPts val="0"/>
                        </a:spcAft>
                      </a:pPr>
                      <a:r>
                        <a:rPr lang="en-US" sz="1200" b="1" dirty="0">
                          <a:effectLst/>
                          <a:latin typeface="Arial" panose="020B0604020202020204" pitchFamily="34" charset="0"/>
                          <a:cs typeface="Arial" panose="020B0604020202020204" pitchFamily="34" charset="0"/>
                        </a:rPr>
                        <a:t>WGT</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-38.57</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-16.58</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a:effectLst/>
                          <a:latin typeface="Arial" panose="020B0604020202020204" pitchFamily="34" charset="0"/>
                          <a:cs typeface="Arial" panose="020B0604020202020204" pitchFamily="34" charset="0"/>
                        </a:rPr>
                        <a:t>-26.08</a:t>
                      </a:r>
                      <a:endParaRPr lang="en-US" sz="12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2.46</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tc>
                  <a:txBody>
                    <a:bodyPr/>
                    <a:lstStyle/>
                    <a:p>
                      <a:pPr marL="0" marR="0" algn="r">
                        <a:spcBef>
                          <a:spcPts val="0"/>
                        </a:spcBef>
                        <a:spcAft>
                          <a:spcPts val="0"/>
                        </a:spcAft>
                      </a:pPr>
                      <a:r>
                        <a:rPr lang="en-US" sz="1200" b="1" dirty="0">
                          <a:effectLst/>
                          <a:latin typeface="Arial" panose="020B0604020202020204" pitchFamily="34" charset="0"/>
                          <a:cs typeface="Arial" panose="020B0604020202020204" pitchFamily="34" charset="0"/>
                        </a:rPr>
                        <a:t>0.82</a:t>
                      </a:r>
                      <a:endParaRPr lang="en-US" sz="12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tc>
                <a:extLst>
                  <a:ext uri="{0D108BD9-81ED-4DB2-BD59-A6C34878D82A}">
                    <a16:rowId xmlns:a16="http://schemas.microsoft.com/office/drawing/2014/main" val="1704740317"/>
                  </a:ext>
                </a:extLst>
              </a:tr>
            </a:tbl>
          </a:graphicData>
        </a:graphic>
      </p:graphicFrame>
      <p:sp>
        <p:nvSpPr>
          <p:cNvPr id="8" name="Rectangle: Rounded Corners 7">
            <a:extLst>
              <a:ext uri="{FF2B5EF4-FFF2-40B4-BE49-F238E27FC236}">
                <a16:creationId xmlns:a16="http://schemas.microsoft.com/office/drawing/2014/main" id="{34D0C742-0B0B-41BA-8541-6A26AC00B864}"/>
              </a:ext>
            </a:extLst>
          </p:cNvPr>
          <p:cNvSpPr/>
          <p:nvPr/>
        </p:nvSpPr>
        <p:spPr>
          <a:xfrm>
            <a:off x="2514600" y="4495800"/>
            <a:ext cx="1981200" cy="274320"/>
          </a:xfrm>
          <a:prstGeom prst="round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C134737E-0977-40EE-B2FE-6F1FB82C8E2B}"/>
              </a:ext>
            </a:extLst>
          </p:cNvPr>
          <p:cNvSpPr/>
          <p:nvPr/>
        </p:nvSpPr>
        <p:spPr>
          <a:xfrm>
            <a:off x="2514600" y="5029200"/>
            <a:ext cx="1981200" cy="274320"/>
          </a:xfrm>
          <a:prstGeom prst="round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687D6D2C-104A-4A7D-9A61-4F096A958E73}"/>
              </a:ext>
            </a:extLst>
          </p:cNvPr>
          <p:cNvSpPr/>
          <p:nvPr/>
        </p:nvSpPr>
        <p:spPr>
          <a:xfrm>
            <a:off x="7010400" y="4495800"/>
            <a:ext cx="1981200" cy="274320"/>
          </a:xfrm>
          <a:prstGeom prst="round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3035D402-4224-4835-876E-5E0FFC7609C8}"/>
              </a:ext>
            </a:extLst>
          </p:cNvPr>
          <p:cNvSpPr/>
          <p:nvPr/>
        </p:nvSpPr>
        <p:spPr>
          <a:xfrm>
            <a:off x="7010400" y="5059680"/>
            <a:ext cx="1981200" cy="274320"/>
          </a:xfrm>
          <a:prstGeom prst="round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6781B90D-1F78-3D42-BA77-D72CCE03AEED}"/>
              </a:ext>
            </a:extLst>
          </p:cNvPr>
          <p:cNvSpPr txBox="1">
            <a:spLocks/>
          </p:cNvSpPr>
          <p:nvPr/>
        </p:nvSpPr>
        <p:spPr>
          <a:xfrm>
            <a:off x="228600" y="1981200"/>
            <a:ext cx="8686800" cy="302456"/>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9388" indent="-179388">
              <a:spcBef>
                <a:spcPts val="0"/>
              </a:spcBef>
              <a:buFont typeface="Arial" panose="020B0604020202020204" pitchFamily="34" charset="0"/>
              <a:buChar char="•"/>
            </a:pPr>
            <a:endParaRPr lang="en-US" sz="1800" b="1" dirty="0">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EB1EB592-1387-7C4F-B39B-83EA4A36C0E9}"/>
              </a:ext>
            </a:extLst>
          </p:cNvPr>
          <p:cNvSpPr txBox="1">
            <a:spLocks/>
          </p:cNvSpPr>
          <p:nvPr/>
        </p:nvSpPr>
        <p:spPr>
          <a:xfrm>
            <a:off x="208281" y="614196"/>
            <a:ext cx="8686800" cy="1292746"/>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9388" indent="-179388">
              <a:spcBef>
                <a:spcPts val="0"/>
              </a:spcBef>
              <a:spcAft>
                <a:spcPts val="9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Comparison with two top systems in the Neureka</a:t>
            </a:r>
            <a:r>
              <a:rPr lang="en-US" sz="1800" b="1" baseline="30000" dirty="0">
                <a:latin typeface="Arial" panose="020B0604020202020204" pitchFamily="34" charset="0"/>
                <a:cs typeface="Arial" panose="020B0604020202020204" pitchFamily="34" charset="0"/>
              </a:rPr>
              <a:t>TM</a:t>
            </a:r>
            <a:r>
              <a:rPr lang="en-US" sz="1800" b="1" dirty="0">
                <a:latin typeface="Arial" panose="020B0604020202020204" pitchFamily="34" charset="0"/>
                <a:cs typeface="Arial" panose="020B0604020202020204" pitchFamily="34" charset="0"/>
              </a:rPr>
              <a:t>  2020 Epilepsy Challenge.</a:t>
            </a:r>
          </a:p>
          <a:p>
            <a:pPr marL="179388" indent="-179388">
              <a:spcBef>
                <a:spcPts val="0"/>
              </a:spcBef>
              <a:spcAft>
                <a:spcPts val="9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ResNet still lags the two best performing systems (sia and pnc98).</a:t>
            </a:r>
          </a:p>
          <a:p>
            <a:pPr marL="179388" indent="-179388">
              <a:spcBef>
                <a:spcPts val="0"/>
              </a:spcBef>
              <a:spcAft>
                <a:spcPts val="9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The ResNet system runs faster than real time with a latency of 300 </a:t>
            </a:r>
            <a:r>
              <a:rPr lang="en-US" sz="1800" b="1" dirty="0" err="1">
                <a:latin typeface="Arial" panose="020B0604020202020204" pitchFamily="34" charset="0"/>
                <a:cs typeface="Arial" panose="020B0604020202020204" pitchFamily="34" charset="0"/>
              </a:rPr>
              <a:t>ms.</a:t>
            </a:r>
            <a:r>
              <a:rPr lang="en-US" sz="1800" b="1" dirty="0">
                <a:latin typeface="Arial" panose="020B0604020202020204" pitchFamily="34" charset="0"/>
                <a:cs typeface="Arial" panose="020B0604020202020204" pitchFamily="34" charset="0"/>
              </a:rPr>
              <a:t> The competition systems are non-real-time with infinite latency.</a:t>
            </a:r>
          </a:p>
        </p:txBody>
      </p:sp>
    </p:spTree>
    <p:extLst>
      <p:ext uri="{BB962C8B-B14F-4D97-AF65-F5344CB8AC3E}">
        <p14:creationId xmlns:p14="http://schemas.microsoft.com/office/powerpoint/2010/main" val="418199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par>
                          <p:cTn id="7" fill="hold">
                            <p:stCondLst>
                              <p:cond delay="0"/>
                            </p:stCondLst>
                            <p:childTnLst>
                              <p:par>
                                <p:cTn id="8" presetID="21" presetClass="entr" presetSubtype="1"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1200"/>
                                        <p:tgtEl>
                                          <p:spTgt spid="9"/>
                                        </p:tgtEl>
                                      </p:cBhvr>
                                    </p:animEffect>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heel(1)">
                                      <p:cBhvr>
                                        <p:cTn id="20" dur="2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vert="horz" wrap="none" lIns="182880" tIns="0" rIns="0" bIns="0" rtlCol="0" anchor="ctr" anchorCtr="0">
            <a:normAutofit/>
          </a:bodyPr>
          <a:lstStyle/>
          <a:p>
            <a:r>
              <a:rPr lang="en-US" dirty="0"/>
              <a:t>Conclusions</a:t>
            </a:r>
          </a:p>
        </p:txBody>
      </p:sp>
      <p:graphicFrame>
        <p:nvGraphicFramePr>
          <p:cNvPr id="5" name="Diagram 4">
            <a:extLst>
              <a:ext uri="{FF2B5EF4-FFF2-40B4-BE49-F238E27FC236}">
                <a16:creationId xmlns:a16="http://schemas.microsoft.com/office/drawing/2014/main" id="{94EFC355-FDE8-4126-9151-B74461119348}"/>
              </a:ext>
            </a:extLst>
          </p:cNvPr>
          <p:cNvGraphicFramePr/>
          <p:nvPr>
            <p:extLst>
              <p:ext uri="{D42A27DB-BD31-4B8C-83A1-F6EECF244321}">
                <p14:modId xmlns:p14="http://schemas.microsoft.com/office/powerpoint/2010/main" val="3175346075"/>
              </p:ext>
            </p:extLst>
          </p:nvPr>
        </p:nvGraphicFramePr>
        <p:xfrm>
          <a:off x="5715000" y="457200"/>
          <a:ext cx="3291840" cy="292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EC071FAE-EA0D-4370-AFBF-6FA32AF89A1A}"/>
              </a:ext>
            </a:extLst>
          </p:cNvPr>
          <p:cNvSpPr txBox="1"/>
          <p:nvPr/>
        </p:nvSpPr>
        <p:spPr>
          <a:xfrm>
            <a:off x="228600" y="620332"/>
            <a:ext cx="8686800" cy="5609228"/>
          </a:xfrm>
          <a:prstGeom prst="rect">
            <a:avLst/>
          </a:prstGeom>
          <a:noFill/>
        </p:spPr>
        <p:txBody>
          <a:bodyPr wrap="square" rtlCol="0">
            <a:spAutoFit/>
          </a:bodyPr>
          <a:lstStyle/>
          <a:p>
            <a:pPr marL="179388" indent="-179388">
              <a:spcAft>
                <a:spcPts val="1200"/>
              </a:spcAft>
              <a:buFont typeface="Arial" panose="020B0604020202020204" pitchFamily="34" charset="0"/>
              <a:buChar char="•"/>
            </a:pPr>
            <a:r>
              <a:rPr lang="en-US" b="1" dirty="0">
                <a:latin typeface="Arial" panose="020B0604020202020204" pitchFamily="34" charset="0"/>
                <a:cs typeface="Arial" panose="020B0604020202020204" pitchFamily="34" charset="0"/>
              </a:rPr>
              <a:t>Transfer deep learning is used to improve</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spatiotemporal modeling and accelerate</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convergence during training.</a:t>
            </a:r>
          </a:p>
          <a:p>
            <a:pPr marL="179388" indent="-179388">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Through the optimization of three critical</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parameters:</a:t>
            </a:r>
          </a:p>
          <a:p>
            <a:pPr marL="409575" indent="-230188">
              <a:spcAft>
                <a:spcPts val="300"/>
              </a:spcAft>
              <a:buFont typeface="Wingdings" pitchFamily="2" charset="2"/>
              <a:buChar char="§"/>
            </a:pPr>
            <a:r>
              <a:rPr lang="en-US" b="1" dirty="0">
                <a:latin typeface="Arial" panose="020B0604020202020204" pitchFamily="34" charset="0"/>
                <a:cs typeface="Arial" panose="020B0604020202020204" pitchFamily="34" charset="0"/>
              </a:rPr>
              <a:t>Sensitivity</a:t>
            </a:r>
          </a:p>
          <a:p>
            <a:pPr marL="409575" indent="-230188">
              <a:spcAft>
                <a:spcPts val="300"/>
              </a:spcAft>
              <a:buFont typeface="Wingdings" pitchFamily="2" charset="2"/>
              <a:buChar char="§"/>
            </a:pPr>
            <a:r>
              <a:rPr lang="en-US" b="1" dirty="0">
                <a:latin typeface="Arial" panose="020B0604020202020204" pitchFamily="34" charset="0"/>
                <a:cs typeface="Arial" panose="020B0604020202020204" pitchFamily="34" charset="0"/>
              </a:rPr>
              <a:t>False Alarm Rate</a:t>
            </a:r>
          </a:p>
          <a:p>
            <a:pPr marL="409575" indent="-230188">
              <a:spcAft>
                <a:spcPts val="600"/>
              </a:spcAft>
              <a:buFont typeface="Wingdings" pitchFamily="2" charset="2"/>
              <a:buChar char="§"/>
            </a:pPr>
            <a:r>
              <a:rPr lang="en-US" b="1" dirty="0">
                <a:latin typeface="Arial" panose="020B0604020202020204" pitchFamily="34" charset="0"/>
                <a:cs typeface="Arial" panose="020B0604020202020204" pitchFamily="34" charset="0"/>
              </a:rPr>
              <a:t>Detection Latency</a:t>
            </a:r>
          </a:p>
          <a:p>
            <a:pPr marL="179387">
              <a:spcAft>
                <a:spcPts val="600"/>
              </a:spcAft>
            </a:pPr>
            <a:r>
              <a:rPr lang="en-US" b="1" dirty="0">
                <a:latin typeface="Arial" panose="020B0604020202020204" pitchFamily="34" charset="0"/>
                <a:cs typeface="Arial" panose="020B0604020202020204" pitchFamily="34" charset="0"/>
              </a:rPr>
              <a:t>real-time performance comparable to offline systems,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can be achieved on v1.5.2 of the TUH EEG Seizure Detection Corpus</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without sacrificing performance:</a:t>
            </a:r>
          </a:p>
          <a:p>
            <a:pPr marL="409575" indent="-230188">
              <a:spcAft>
                <a:spcPts val="300"/>
              </a:spcAft>
              <a:buFont typeface="Wingdings" pitchFamily="2" charset="2"/>
              <a:buChar char="§"/>
            </a:pPr>
            <a:r>
              <a:rPr lang="en-US" b="1" dirty="0">
                <a:latin typeface="Arial" panose="020B0604020202020204" pitchFamily="34" charset="0"/>
                <a:cs typeface="Arial" panose="020B0604020202020204" pitchFamily="34" charset="0"/>
              </a:rPr>
              <a:t>Sensitivity: 42.05%</a:t>
            </a:r>
          </a:p>
          <a:p>
            <a:pPr marL="409575" indent="-230188">
              <a:spcAft>
                <a:spcPts val="1200"/>
              </a:spcAft>
              <a:buFont typeface="Wingdings" pitchFamily="2" charset="2"/>
              <a:buChar char="§"/>
            </a:pPr>
            <a:r>
              <a:rPr lang="en-US" b="1" dirty="0">
                <a:latin typeface="Arial" panose="020B0604020202020204" pitchFamily="34" charset="0"/>
                <a:cs typeface="Arial" panose="020B0604020202020204" pitchFamily="34" charset="0"/>
              </a:rPr>
              <a:t>False Alarm Rate: 5.78 false alarms per 24 hours</a:t>
            </a:r>
          </a:p>
          <a:p>
            <a:pPr marL="179388" indent="-179388">
              <a:spcAft>
                <a:spcPts val="1200"/>
              </a:spcAft>
              <a:buFont typeface="Arial" panose="020B0604020202020204" pitchFamily="34" charset="0"/>
              <a:buChar char="•"/>
            </a:pPr>
            <a:r>
              <a:rPr lang="en-US" b="1" dirty="0">
                <a:latin typeface="Arial" panose="020B0604020202020204" pitchFamily="34" charset="0"/>
                <a:cs typeface="Arial" panose="020B0604020202020204" pitchFamily="34" charset="0"/>
              </a:rPr>
              <a:t>While the number of samples in our database is relatively large, we do observe overfitting tendencies on the training dataset.</a:t>
            </a:r>
          </a:p>
          <a:p>
            <a:pPr marL="179388" indent="-179388">
              <a:spcAft>
                <a:spcPts val="1200"/>
              </a:spcAft>
              <a:buFont typeface="Arial" panose="020B0604020202020204" pitchFamily="34" charset="0"/>
              <a:buChar char="•"/>
            </a:pPr>
            <a:r>
              <a:rPr lang="en-US" b="1" dirty="0">
                <a:latin typeface="Arial" panose="020B0604020202020204" pitchFamily="34" charset="0"/>
                <a:cs typeface="Arial" panose="020B0604020202020204" pitchFamily="34" charset="0"/>
              </a:rPr>
              <a:t>Though cross-validation was used, we plan to explore other pretrained ImageNet networks to avoid overfitting and improve generalization.</a:t>
            </a:r>
          </a:p>
        </p:txBody>
      </p:sp>
    </p:spTree>
    <p:extLst>
      <p:ext uri="{BB962C8B-B14F-4D97-AF65-F5344CB8AC3E}">
        <p14:creationId xmlns:p14="http://schemas.microsoft.com/office/powerpoint/2010/main" val="186705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92369"/>
          </a:xfrm>
        </p:spPr>
        <p:txBody>
          <a:bodyPr lIns="182880"/>
          <a:lstStyle/>
          <a:p>
            <a:r>
              <a:rPr lang="en-US" dirty="0"/>
              <a:t>Acknowledgments</a:t>
            </a:r>
          </a:p>
        </p:txBody>
      </p:sp>
      <p:sp>
        <p:nvSpPr>
          <p:cNvPr id="3" name="Content Placeholder 2"/>
          <p:cNvSpPr>
            <a:spLocks noGrp="1"/>
          </p:cNvSpPr>
          <p:nvPr>
            <p:ph idx="1"/>
          </p:nvPr>
        </p:nvSpPr>
        <p:spPr>
          <a:xfrm>
            <a:off x="195869" y="675380"/>
            <a:ext cx="8719698" cy="5780103"/>
          </a:xfrm>
        </p:spPr>
        <p:txBody>
          <a:bodyPr lIns="0" tIns="0" rIns="0" bIns="0"/>
          <a:lstStyle/>
          <a:p>
            <a:pPr marL="228600" indent="-228600" algn="just">
              <a:spcBef>
                <a:spcPts val="0"/>
              </a:spcBef>
              <a:spcAft>
                <a:spcPts val="1200"/>
              </a:spcAft>
            </a:pPr>
            <a:r>
              <a:rPr lang="en-US" sz="1800" b="1" dirty="0">
                <a:latin typeface="Arial" panose="020B0604020202020204" pitchFamily="34" charset="0"/>
                <a:cs typeface="Arial" panose="020B0604020202020204" pitchFamily="34" charset="0"/>
              </a:rPr>
              <a:t>This material is based upon work supported by the National Science Foundation under Grant No. IIP‑1827565. Any opinions, findings, and conclusions or recommendations expressed in this material are those of the author(s) and do not necessarily reflect the views of the National Science Foundation.</a:t>
            </a:r>
          </a:p>
          <a:p>
            <a:pPr marL="228600" indent="-228600" algn="just">
              <a:spcBef>
                <a:spcPts val="0"/>
              </a:spcBef>
              <a:spcAft>
                <a:spcPts val="1200"/>
              </a:spcAft>
            </a:pPr>
            <a:r>
              <a:rPr lang="en-US" sz="1800" b="1" dirty="0">
                <a:latin typeface="Arial" panose="020B0604020202020204" pitchFamily="34" charset="0"/>
                <a:cs typeface="Arial" panose="020B0604020202020204" pitchFamily="34" charset="0"/>
              </a:rPr>
              <a:t>The TUH EEG Corpus effort was initially funded by (1) the Defense Advanced Research Projects Agency (DARPA) MTO under the auspices of Dr. Doug Weber through the Contract No. D13AP00065, (2) Temple University’s College of Engineering and (3) Temple University’s Office of the Senior Vice-Provost for Research. A number of funding agencies including the National Science Foundation and the National Institutes of Health have since contributed to its development.</a:t>
            </a:r>
          </a:p>
          <a:p>
            <a:pPr marL="228600" indent="-228600" algn="just">
              <a:spcBef>
                <a:spcPts val="0"/>
              </a:spcBef>
              <a:spcAft>
                <a:spcPts val="600"/>
              </a:spcAft>
            </a:pPr>
            <a:r>
              <a:rPr lang="en-US" sz="1800" b="1" dirty="0">
                <a:latin typeface="Arial" panose="020B0604020202020204" pitchFamily="34" charset="0"/>
                <a:cs typeface="Arial" panose="020B0604020202020204" pitchFamily="34" charset="0"/>
              </a:rPr>
              <a:t>NEDC’s data and resources are freely available at:</a:t>
            </a:r>
          </a:p>
          <a:p>
            <a:pPr marL="0" indent="0" algn="ctr">
              <a:spcBef>
                <a:spcPts val="0"/>
              </a:spcBef>
              <a:spcAft>
                <a:spcPts val="1200"/>
              </a:spcAft>
              <a:buNone/>
            </a:pPr>
            <a:r>
              <a:rPr lang="en-US" sz="1800" b="1" i="1" dirty="0">
                <a:latin typeface="Arial" panose="020B0604020202020204" pitchFamily="34" charset="0"/>
                <a:cs typeface="Arial" panose="020B0604020202020204" pitchFamily="34" charset="0"/>
              </a:rPr>
              <a:t>https://www.isip.piconepress.com/projects/tuh_eeg/html/</a:t>
            </a:r>
            <a:r>
              <a:rPr lang="en-US" sz="1800" b="1" i="1" dirty="0" err="1">
                <a:latin typeface="Arial" panose="020B0604020202020204" pitchFamily="34" charset="0"/>
                <a:cs typeface="Arial" panose="020B0604020202020204" pitchFamily="34" charset="0"/>
              </a:rPr>
              <a:t>downloads.shtml</a:t>
            </a:r>
            <a:endParaRPr lang="en-US" sz="1800" b="1" i="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5319978" y="5718073"/>
            <a:ext cx="732037" cy="732037"/>
          </a:xfrm>
          <a:prstGeom prst="rect">
            <a:avLst/>
          </a:prstGeom>
        </p:spPr>
      </p:pic>
      <p:pic>
        <p:nvPicPr>
          <p:cNvPr id="5" name="Picture 4"/>
          <p:cNvPicPr>
            <a:picLocks noChangeAspect="1"/>
          </p:cNvPicPr>
          <p:nvPr/>
        </p:nvPicPr>
        <p:blipFill>
          <a:blip r:embed="rId3"/>
          <a:stretch>
            <a:fillRect/>
          </a:stretch>
        </p:blipFill>
        <p:spPr>
          <a:xfrm>
            <a:off x="6230092" y="5712699"/>
            <a:ext cx="742784" cy="742784"/>
          </a:xfrm>
          <a:prstGeom prst="rect">
            <a:avLst/>
          </a:prstGeom>
        </p:spPr>
      </p:pic>
      <p:pic>
        <p:nvPicPr>
          <p:cNvPr id="6" name="Picture 5"/>
          <p:cNvPicPr>
            <a:picLocks noChangeAspect="1"/>
          </p:cNvPicPr>
          <p:nvPr/>
        </p:nvPicPr>
        <p:blipFill rotWithShape="1">
          <a:blip r:embed="rId4"/>
          <a:srcRect l="18135" t="11805" r="12852" b="13634"/>
          <a:stretch/>
        </p:blipFill>
        <p:spPr>
          <a:xfrm>
            <a:off x="8307907" y="5742533"/>
            <a:ext cx="603976" cy="683117"/>
          </a:xfrm>
          <a:prstGeom prst="rect">
            <a:avLst/>
          </a:prstGeom>
        </p:spPr>
      </p:pic>
      <p:pic>
        <p:nvPicPr>
          <p:cNvPr id="7" name="Picture 6"/>
          <p:cNvPicPr>
            <a:picLocks noChangeAspect="1"/>
          </p:cNvPicPr>
          <p:nvPr/>
        </p:nvPicPr>
        <p:blipFill>
          <a:blip r:embed="rId5"/>
          <a:stretch>
            <a:fillRect/>
          </a:stretch>
        </p:blipFill>
        <p:spPr>
          <a:xfrm>
            <a:off x="7150953" y="5818396"/>
            <a:ext cx="978877" cy="531390"/>
          </a:xfrm>
          <a:prstGeom prst="rect">
            <a:avLst/>
          </a:prstGeom>
        </p:spPr>
      </p:pic>
    </p:spTree>
    <p:extLst>
      <p:ext uri="{BB962C8B-B14F-4D97-AF65-F5344CB8AC3E}">
        <p14:creationId xmlns:p14="http://schemas.microsoft.com/office/powerpoint/2010/main" val="1624890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698938B-C7A7-4120-A9A0-7A611986DA1B}"/>
              </a:ext>
            </a:extLst>
          </p:cNvPr>
          <p:cNvSpPr txBox="1">
            <a:spLocks/>
          </p:cNvSpPr>
          <p:nvPr/>
        </p:nvSpPr>
        <p:spPr>
          <a:xfrm>
            <a:off x="1" y="647703"/>
            <a:ext cx="45720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1800" b="1"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88FA6D7B-5E69-4F30-8738-0F0A26C9C535}"/>
              </a:ext>
            </a:extLst>
          </p:cNvPr>
          <p:cNvSpPr txBox="1">
            <a:spLocks/>
          </p:cNvSpPr>
          <p:nvPr/>
        </p:nvSpPr>
        <p:spPr>
          <a:xfrm>
            <a:off x="250372" y="647703"/>
            <a:ext cx="8675914" cy="5722483"/>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indent="-182558">
              <a:spcBef>
                <a:spcPts val="0"/>
              </a:spcBef>
              <a:spcAft>
                <a:spcPts val="1200"/>
              </a:spcAft>
              <a:buFont typeface="Arial" charset="0"/>
              <a:buChar char="•"/>
            </a:pPr>
            <a:endParaRPr lang="en-US" sz="1800" b="1" dirty="0">
              <a:latin typeface="Arial" charset="0"/>
              <a:cs typeface="Arial" charset="0"/>
            </a:endParaRPr>
          </a:p>
          <a:p>
            <a:pPr marL="182558" indent="-182558">
              <a:spcBef>
                <a:spcPts val="0"/>
              </a:spcBef>
              <a:spcAft>
                <a:spcPts val="1200"/>
              </a:spcAft>
              <a:buFont typeface="Arial" charset="0"/>
              <a:buChar char="•"/>
            </a:pPr>
            <a:endParaRPr lang="en-US" sz="1800" b="1" dirty="0">
              <a:latin typeface="Arial" charset="0"/>
              <a:cs typeface="Arial" charset="0"/>
            </a:endParaRPr>
          </a:p>
          <a:p>
            <a:pPr marL="182558" indent="-182558">
              <a:spcBef>
                <a:spcPts val="0"/>
              </a:spcBef>
              <a:spcAft>
                <a:spcPts val="1200"/>
              </a:spcAft>
              <a:buFont typeface="Arial" charset="0"/>
              <a:buChar char="•"/>
            </a:pPr>
            <a:endParaRPr lang="en-US" sz="1800" b="1" dirty="0">
              <a:latin typeface="Arial" charset="0"/>
              <a:cs typeface="Arial" charset="0"/>
            </a:endParaRPr>
          </a:p>
          <a:p>
            <a:pPr>
              <a:spcBef>
                <a:spcPts val="0"/>
              </a:spcBef>
            </a:pPr>
            <a:endParaRPr lang="en-US" sz="2000" b="1"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1707E6FC-8A80-41E5-932C-F43D3D4CABDE}"/>
              </a:ext>
            </a:extLst>
          </p:cNvPr>
          <p:cNvSpPr txBox="1">
            <a:spLocks/>
          </p:cNvSpPr>
          <p:nvPr/>
        </p:nvSpPr>
        <p:spPr>
          <a:xfrm>
            <a:off x="228600" y="609601"/>
            <a:ext cx="8697686" cy="5908769"/>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spcBef>
                <a:spcPts val="0"/>
              </a:spcBef>
              <a:spcAft>
                <a:spcPts val="1200"/>
              </a:spcAft>
              <a:buFont typeface="+mj-lt"/>
              <a:buAutoNum type="arabicPeriod"/>
            </a:pPr>
            <a:r>
              <a:rPr lang="en-US" sz="1800" b="1" dirty="0">
                <a:latin typeface="Arial" charset="0"/>
                <a:cs typeface="Arial" charset="0"/>
              </a:rPr>
              <a:t>Y. Roy, R. </a:t>
            </a:r>
            <a:r>
              <a:rPr lang="en-US" sz="1800" b="1" dirty="0" err="1">
                <a:latin typeface="Arial" charset="0"/>
                <a:cs typeface="Arial" charset="0"/>
              </a:rPr>
              <a:t>Iskander</a:t>
            </a:r>
            <a:r>
              <a:rPr lang="en-US" sz="1800" b="1" dirty="0">
                <a:latin typeface="Arial" charset="0"/>
                <a:cs typeface="Arial" charset="0"/>
              </a:rPr>
              <a:t>, and J. </a:t>
            </a:r>
            <a:r>
              <a:rPr lang="en-US" sz="1800" b="1" dirty="0" err="1">
                <a:latin typeface="Arial" charset="0"/>
                <a:cs typeface="Arial" charset="0"/>
              </a:rPr>
              <a:t>Picone</a:t>
            </a:r>
            <a:r>
              <a:rPr lang="en-US" sz="1800" b="1" dirty="0">
                <a:latin typeface="Arial" charset="0"/>
                <a:cs typeface="Arial" charset="0"/>
              </a:rPr>
              <a:t>, “The </a:t>
            </a:r>
            <a:r>
              <a:rPr lang="en-US" sz="1800" b="1" dirty="0" err="1">
                <a:latin typeface="Arial" charset="0"/>
                <a:cs typeface="Arial" charset="0"/>
              </a:rPr>
              <a:t>NeurekaTM</a:t>
            </a:r>
            <a:r>
              <a:rPr lang="en-US" sz="1800" b="1" dirty="0">
                <a:latin typeface="Arial" charset="0"/>
                <a:cs typeface="Arial" charset="0"/>
              </a:rPr>
              <a:t> 2020 Epilepsy Challenge,” </a:t>
            </a:r>
            <a:r>
              <a:rPr lang="en-US" sz="1800" b="1" dirty="0" err="1">
                <a:latin typeface="Arial" charset="0"/>
                <a:cs typeface="Arial" charset="0"/>
              </a:rPr>
              <a:t>NeuroTechX</a:t>
            </a:r>
            <a:r>
              <a:rPr lang="en-US" sz="1800" b="1" dirty="0">
                <a:latin typeface="Arial" charset="0"/>
                <a:cs typeface="Arial" charset="0"/>
              </a:rPr>
              <a:t>, 2020. [Online]. Available: </a:t>
            </a:r>
            <a:r>
              <a:rPr lang="en-US" sz="1800" b="1" i="1" dirty="0">
                <a:latin typeface="Arial" charset="0"/>
                <a:cs typeface="Arial" charset="0"/>
              </a:rPr>
              <a:t>https://neureka-challenge.com/</a:t>
            </a:r>
            <a:r>
              <a:rPr lang="en-US" sz="1800" b="1" dirty="0">
                <a:latin typeface="Arial" charset="0"/>
                <a:cs typeface="Arial" charset="0"/>
              </a:rPr>
              <a:t>. [Accessed: 16-Apr-2020].</a:t>
            </a:r>
          </a:p>
          <a:p>
            <a:pPr lvl="0">
              <a:spcBef>
                <a:spcPts val="0"/>
              </a:spcBef>
              <a:spcAft>
                <a:spcPts val="1200"/>
              </a:spcAft>
              <a:buFont typeface="+mj-lt"/>
              <a:buAutoNum type="arabicPeriod"/>
            </a:pPr>
            <a:r>
              <a:rPr lang="en-US" sz="1800" b="1" dirty="0">
                <a:latin typeface="Arial" charset="0"/>
                <a:cs typeface="Arial" charset="0"/>
              </a:rPr>
              <a:t>V. Shah, I. Obeid, J. </a:t>
            </a:r>
            <a:r>
              <a:rPr lang="en-US" sz="1800" b="1" dirty="0" err="1">
                <a:latin typeface="Arial" charset="0"/>
                <a:cs typeface="Arial" charset="0"/>
              </a:rPr>
              <a:t>Picone</a:t>
            </a:r>
            <a:r>
              <a:rPr lang="en-US" sz="1800" b="1" dirty="0">
                <a:latin typeface="Arial" charset="0"/>
                <a:cs typeface="Arial" charset="0"/>
              </a:rPr>
              <a:t>, G. </a:t>
            </a:r>
            <a:r>
              <a:rPr lang="en-US" sz="1800" b="1" dirty="0" err="1">
                <a:latin typeface="Arial" charset="0"/>
                <a:cs typeface="Arial" charset="0"/>
              </a:rPr>
              <a:t>Ekladious</a:t>
            </a:r>
            <a:r>
              <a:rPr lang="en-US" sz="1800" b="1" dirty="0">
                <a:latin typeface="Arial" charset="0"/>
                <a:cs typeface="Arial" charset="0"/>
              </a:rPr>
              <a:t>, R. </a:t>
            </a:r>
            <a:r>
              <a:rPr lang="en-US" sz="1800" b="1" dirty="0" err="1">
                <a:latin typeface="Arial" charset="0"/>
                <a:cs typeface="Arial" charset="0"/>
              </a:rPr>
              <a:t>Iskander</a:t>
            </a:r>
            <a:r>
              <a:rPr lang="en-US" sz="1800" b="1" dirty="0">
                <a:latin typeface="Arial" charset="0"/>
                <a:cs typeface="Arial" charset="0"/>
              </a:rPr>
              <a:t>, and Y. Roy, “Validation of Temporal Scoring Metrics for Automatic Seizure Detection,” in </a:t>
            </a:r>
            <a:r>
              <a:rPr lang="en-US" sz="1800" b="1" i="1" dirty="0">
                <a:latin typeface="Arial" charset="0"/>
                <a:cs typeface="Arial" charset="0"/>
              </a:rPr>
              <a:t>Proceedings of the IEEE Signal Processing in Medicine and Biology Symposium</a:t>
            </a:r>
            <a:r>
              <a:rPr lang="en-US" sz="1800" b="1" dirty="0">
                <a:latin typeface="Arial" charset="0"/>
                <a:cs typeface="Arial" charset="0"/>
              </a:rPr>
              <a:t> (SPMB), 2020, pp. 1‑5. </a:t>
            </a:r>
            <a:r>
              <a:rPr lang="en-US" sz="1800" b="1" i="1" dirty="0">
                <a:latin typeface="Arial" charset="0"/>
                <a:cs typeface="Arial" charset="0"/>
              </a:rPr>
              <a:t>https://ieeexplore.ieee.org/abstract/document/9353631</a:t>
            </a:r>
            <a:r>
              <a:rPr lang="en-US" sz="1800" b="1" dirty="0">
                <a:latin typeface="Arial" charset="0"/>
                <a:cs typeface="Arial" charset="0"/>
              </a:rPr>
              <a:t>.</a:t>
            </a:r>
          </a:p>
          <a:p>
            <a:pPr lvl="0">
              <a:spcBef>
                <a:spcPts val="0"/>
              </a:spcBef>
              <a:spcAft>
                <a:spcPts val="1200"/>
              </a:spcAft>
              <a:buFont typeface="+mj-lt"/>
              <a:buAutoNum type="arabicPeriod"/>
            </a:pPr>
            <a:r>
              <a:rPr lang="en-US" sz="1800" b="1" dirty="0">
                <a:latin typeface="Arial" charset="0"/>
                <a:cs typeface="Arial" charset="0"/>
              </a:rPr>
              <a:t>M. Golmohammadi, </a:t>
            </a:r>
            <a:r>
              <a:rPr lang="en-US" sz="1800" b="1" i="1" dirty="0">
                <a:latin typeface="Arial" charset="0"/>
                <a:cs typeface="Arial" charset="0"/>
              </a:rPr>
              <a:t>Deep Architectures for Spatio-Temporal Sequence Recognition With Applications in Automatic Seizure Detection</a:t>
            </a:r>
            <a:r>
              <a:rPr lang="en-US" sz="1800" b="1" dirty="0">
                <a:latin typeface="Arial" charset="0"/>
                <a:cs typeface="Arial" charset="0"/>
              </a:rPr>
              <a:t>, Temple University, 2021. </a:t>
            </a:r>
            <a:r>
              <a:rPr lang="en-US" sz="1800" b="1" i="1" dirty="0">
                <a:latin typeface="Arial" charset="0"/>
                <a:cs typeface="Arial" charset="0"/>
              </a:rPr>
              <a:t>https://www.isip.piconepress.com/publications/ phd_dissertations/2021/</a:t>
            </a:r>
            <a:r>
              <a:rPr lang="en-US" sz="1800" b="1" i="1" dirty="0" err="1">
                <a:latin typeface="Arial" charset="0"/>
                <a:cs typeface="Arial" charset="0"/>
              </a:rPr>
              <a:t>seizure_detection</a:t>
            </a:r>
            <a:r>
              <a:rPr lang="en-US" sz="1800" b="1" i="1" dirty="0">
                <a:latin typeface="Arial" charset="0"/>
                <a:cs typeface="Arial" charset="0"/>
              </a:rPr>
              <a:t>/</a:t>
            </a:r>
            <a:r>
              <a:rPr lang="en-US" sz="1800" b="1" dirty="0">
                <a:latin typeface="Arial" charset="0"/>
                <a:cs typeface="Arial" charset="0"/>
              </a:rPr>
              <a:t>.</a:t>
            </a:r>
          </a:p>
          <a:p>
            <a:pPr lvl="0">
              <a:spcBef>
                <a:spcPts val="0"/>
              </a:spcBef>
              <a:spcAft>
                <a:spcPts val="1200"/>
              </a:spcAft>
              <a:buFont typeface="+mj-lt"/>
              <a:buAutoNum type="arabicPeriod"/>
            </a:pPr>
            <a:r>
              <a:rPr lang="en-US" sz="1800" b="1" dirty="0">
                <a:latin typeface="Arial" charset="0"/>
                <a:cs typeface="Arial" charset="0"/>
              </a:rPr>
              <a:t>V. Shah et al., “The Temple University Hospital Seizure Detection Corpus,” </a:t>
            </a:r>
            <a:r>
              <a:rPr lang="en-US" sz="1800" b="1" i="1" dirty="0">
                <a:latin typeface="Arial" charset="0"/>
                <a:cs typeface="Arial" charset="0"/>
              </a:rPr>
              <a:t>Front. </a:t>
            </a:r>
            <a:r>
              <a:rPr lang="en-US" sz="1800" b="1" i="1" dirty="0" err="1">
                <a:latin typeface="Arial" charset="0"/>
                <a:cs typeface="Arial" charset="0"/>
              </a:rPr>
              <a:t>Neuroinform</a:t>
            </a:r>
            <a:r>
              <a:rPr lang="en-US" sz="1800" b="1" i="1" dirty="0">
                <a:latin typeface="Arial" charset="0"/>
                <a:cs typeface="Arial" charset="0"/>
              </a:rPr>
              <a:t>.</a:t>
            </a:r>
            <a:r>
              <a:rPr lang="en-US" sz="1800" b="1" dirty="0">
                <a:latin typeface="Arial" charset="0"/>
                <a:cs typeface="Arial" charset="0"/>
              </a:rPr>
              <a:t>, vol. 12, pp. 1‑6, 2018.</a:t>
            </a:r>
            <a:br>
              <a:rPr lang="en-US" sz="1800" b="1" dirty="0">
                <a:latin typeface="Arial" charset="0"/>
                <a:cs typeface="Arial" charset="0"/>
              </a:rPr>
            </a:br>
            <a:r>
              <a:rPr lang="en-US" sz="1800" b="1" dirty="0">
                <a:latin typeface="Arial" charset="0"/>
                <a:cs typeface="Arial" charset="0"/>
              </a:rPr>
              <a:t>﻿</a:t>
            </a:r>
            <a:r>
              <a:rPr lang="en-US" sz="1800" b="1" i="1" dirty="0">
                <a:latin typeface="Arial" charset="0"/>
                <a:cs typeface="Arial" charset="0"/>
              </a:rPr>
              <a:t>http://journal.frontiersin.org/researchtopic/1563/pdf</a:t>
            </a:r>
            <a:r>
              <a:rPr lang="en-US" sz="1800" b="1" dirty="0">
                <a:latin typeface="Arial" charset="0"/>
                <a:cs typeface="Arial" charset="0"/>
              </a:rPr>
              <a:t>.</a:t>
            </a:r>
          </a:p>
          <a:p>
            <a:pPr lvl="0">
              <a:spcBef>
                <a:spcPts val="0"/>
              </a:spcBef>
              <a:spcAft>
                <a:spcPts val="1200"/>
              </a:spcAft>
              <a:buFont typeface="+mj-lt"/>
              <a:buAutoNum type="arabicPeriod"/>
            </a:pPr>
            <a:r>
              <a:rPr lang="en-US" sz="1800" b="1" dirty="0">
                <a:latin typeface="Arial" charset="0"/>
                <a:cs typeface="Arial" charset="0"/>
              </a:rPr>
              <a:t>C. Gómez, P. Arbeláez, M. Navarrete, C. Alvarado-Rojas, M. Le Van Quyen, and M. Valderrama, “Automatic seizure detection based on imaged-EEG signals through fully convolutional networks,” </a:t>
            </a:r>
            <a:r>
              <a:rPr lang="en-US" sz="1800" b="1" i="1" dirty="0">
                <a:latin typeface="Arial" charset="0"/>
                <a:cs typeface="Arial" charset="0"/>
              </a:rPr>
              <a:t>Sci. Rep.</a:t>
            </a:r>
            <a:r>
              <a:rPr lang="en-US" sz="1800" b="1" dirty="0">
                <a:latin typeface="Arial" charset="0"/>
                <a:cs typeface="Arial" charset="0"/>
              </a:rPr>
              <a:t>, vol. 10, no. 1, p. 21833, 2020. </a:t>
            </a:r>
            <a:r>
              <a:rPr lang="en-US" sz="1800" b="1" i="1" dirty="0">
                <a:latin typeface="Arial" charset="0"/>
                <a:cs typeface="Arial" charset="0"/>
              </a:rPr>
              <a:t>﻿https://doi. org/10.1038/s41598-020-78784-3</a:t>
            </a:r>
            <a:r>
              <a:rPr lang="en-US" sz="1800" b="1" dirty="0">
                <a:latin typeface="Arial" charset="0"/>
                <a:cs typeface="Arial" charset="0"/>
              </a:rPr>
              <a:t>. </a:t>
            </a:r>
          </a:p>
        </p:txBody>
      </p:sp>
      <p:sp>
        <p:nvSpPr>
          <p:cNvPr id="7" name="Title 1">
            <a:extLst>
              <a:ext uri="{FF2B5EF4-FFF2-40B4-BE49-F238E27FC236}">
                <a16:creationId xmlns:a16="http://schemas.microsoft.com/office/drawing/2014/main" id="{5D04C610-1E7A-CF4A-94DA-430EE87CBCE9}"/>
              </a:ext>
            </a:extLst>
          </p:cNvPr>
          <p:cNvSpPr txBox="1">
            <a:spLocks/>
          </p:cNvSpPr>
          <p:nvPr/>
        </p:nvSpPr>
        <p:spPr>
          <a:xfrm>
            <a:off x="0" y="0"/>
            <a:ext cx="9144000" cy="534572"/>
          </a:xfrm>
          <a:prstGeom prst="rect">
            <a:avLst/>
          </a:prstGeom>
        </p:spPr>
        <p:txBody>
          <a:bodyPr vert="horz" wrap="none" lIns="182880" tIns="0" rIns="0" bIns="0" rtlCol="0" anchor="ctr" anchorCtr="0">
            <a:norm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a:t>Brief Bibliography</a:t>
            </a:r>
          </a:p>
        </p:txBody>
      </p:sp>
    </p:spTree>
    <p:extLst>
      <p:ext uri="{BB962C8B-B14F-4D97-AF65-F5344CB8AC3E}">
        <p14:creationId xmlns:p14="http://schemas.microsoft.com/office/powerpoint/2010/main" val="2822179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205695C-7A61-C044-B773-419796A11B1D}"/>
              </a:ext>
            </a:extLst>
          </p:cNvPr>
          <p:cNvSpPr txBox="1">
            <a:spLocks/>
          </p:cNvSpPr>
          <p:nvPr/>
        </p:nvSpPr>
        <p:spPr>
          <a:xfrm>
            <a:off x="0" y="919"/>
            <a:ext cx="9144000" cy="500885"/>
          </a:xfrm>
          <a:prstGeom prst="rect">
            <a:avLst/>
          </a:prstGeom>
        </p:spPr>
        <p:txBody>
          <a:bodyPr vert="horz" wrap="none" lIns="182880" tIns="0" rIns="0" bIns="0" rtlCol="0" anchor="ctr" anchorCtr="0">
            <a:norm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a:t>Abstract</a:t>
            </a:r>
          </a:p>
        </p:txBody>
      </p:sp>
      <p:sp>
        <p:nvSpPr>
          <p:cNvPr id="6" name="TextBox 5">
            <a:extLst>
              <a:ext uri="{FF2B5EF4-FFF2-40B4-BE49-F238E27FC236}">
                <a16:creationId xmlns:a16="http://schemas.microsoft.com/office/drawing/2014/main" id="{0664FD6A-212B-C94C-8E8F-F2997161778D}"/>
              </a:ext>
            </a:extLst>
          </p:cNvPr>
          <p:cNvSpPr txBox="1"/>
          <p:nvPr/>
        </p:nvSpPr>
        <p:spPr>
          <a:xfrm>
            <a:off x="228600" y="609600"/>
            <a:ext cx="8686800" cy="6019800"/>
          </a:xfrm>
          <a:prstGeom prst="rect">
            <a:avLst/>
          </a:prstGeom>
          <a:noFill/>
        </p:spPr>
        <p:txBody>
          <a:bodyPr wrap="square" lIns="0" tIns="0" rIns="0" bIns="0" rtlCol="0">
            <a:noAutofit/>
          </a:bodyPr>
          <a:lstStyle/>
          <a:p>
            <a:pPr marL="182880" indent="-182880">
              <a:spcAft>
                <a:spcPts val="1200"/>
              </a:spcAft>
              <a:buFont typeface="Arial" panose="020B0604020202020204" pitchFamily="34" charset="0"/>
              <a:buChar char="•"/>
            </a:pPr>
            <a:r>
              <a:rPr lang="en-US" b="1" dirty="0">
                <a:latin typeface="Arial" panose="020B0604020202020204" pitchFamily="34" charset="0"/>
                <a:cs typeface="Arial" panose="020B0604020202020204" pitchFamily="34" charset="0"/>
              </a:rPr>
              <a:t>Scalp electroencephalogram (EEG) signals have a low signal-to-noise ratio.</a:t>
            </a:r>
          </a:p>
          <a:p>
            <a:pPr marL="182880" indent="-182880">
              <a:spcAft>
                <a:spcPts val="1200"/>
              </a:spcAft>
              <a:buFont typeface="Arial" panose="020B0604020202020204" pitchFamily="34" charset="0"/>
              <a:buChar char="•"/>
            </a:pPr>
            <a:r>
              <a:rPr lang="en-US" b="1" dirty="0">
                <a:latin typeface="Arial" panose="020B0604020202020204" pitchFamily="34" charset="0"/>
                <a:cs typeface="Arial" panose="020B0604020202020204" pitchFamily="34" charset="0"/>
              </a:rPr>
              <a:t>Temporal and spatial information must be exploited to achieve accurate detection of seizure events.</a:t>
            </a:r>
          </a:p>
          <a:p>
            <a:pPr marL="182880" indent="-182880">
              <a:spcAft>
                <a:spcPts val="1200"/>
              </a:spcAft>
              <a:buFont typeface="Arial" panose="020B0604020202020204" pitchFamily="34" charset="0"/>
              <a:buChar char="•"/>
            </a:pPr>
            <a:r>
              <a:rPr lang="en-US" b="1" dirty="0">
                <a:latin typeface="Arial" panose="020B0604020202020204" pitchFamily="34" charset="0"/>
                <a:cs typeface="Arial" panose="020B0604020202020204" pitchFamily="34" charset="0"/>
              </a:rPr>
              <a:t>Most popular approaches to seizure detection using deep learning do not jointly model this information or require multiple passes over the signal, which makes the systems inherently non-causal.</a:t>
            </a:r>
          </a:p>
          <a:p>
            <a:pPr marL="182880" indent="-182880">
              <a:spcAft>
                <a:spcPts val="1200"/>
              </a:spcAft>
              <a:buFont typeface="Arial" panose="020B0604020202020204" pitchFamily="34" charset="0"/>
              <a:buChar char="•"/>
            </a:pPr>
            <a:r>
              <a:rPr lang="en-US" b="1" dirty="0">
                <a:latin typeface="Arial" panose="020B0604020202020204" pitchFamily="34" charset="0"/>
                <a:cs typeface="Arial" panose="020B0604020202020204" pitchFamily="34" charset="0"/>
              </a:rPr>
              <a:t>We exploit spatiotemporal information by converting the multichannel signal to a grayscale image and using transfer learning to achieve high performance.</a:t>
            </a:r>
          </a:p>
          <a:p>
            <a:pPr marL="182880" indent="-182880">
              <a:spcAft>
                <a:spcPts val="1200"/>
              </a:spcAft>
              <a:buFont typeface="Arial" panose="020B0604020202020204" pitchFamily="34" charset="0"/>
              <a:buChar char="•"/>
            </a:pPr>
            <a:r>
              <a:rPr lang="en-US" b="1" dirty="0">
                <a:latin typeface="Arial" panose="020B0604020202020204" pitchFamily="34" charset="0"/>
                <a:cs typeface="Arial" panose="020B0604020202020204" pitchFamily="34" charset="0"/>
              </a:rPr>
              <a:t>The proposed system is trained end-to-end with only very simple pre- and post-processing operations which are computationally lightweight and have low latency, making them conducive to clinical applications that require real-time processing.</a:t>
            </a:r>
          </a:p>
          <a:p>
            <a:pPr marL="182880" indent="-182880">
              <a:spcAft>
                <a:spcPts val="1200"/>
              </a:spcAft>
              <a:buFont typeface="Arial" panose="020B0604020202020204" pitchFamily="34" charset="0"/>
              <a:buChar char="•"/>
            </a:pPr>
            <a:r>
              <a:rPr lang="en-US" b="1" dirty="0">
                <a:latin typeface="Arial" panose="020B0604020202020204" pitchFamily="34" charset="0"/>
                <a:cs typeface="Arial" panose="020B0604020202020204" pitchFamily="34" charset="0"/>
              </a:rPr>
              <a:t>We have achieved a performance of 42.05% sensitivity with 5.78 false alarms per 24 hours on the development dataset of v1.5.2 of the Temple University Hospital Seizure Detection Corpus.</a:t>
            </a:r>
          </a:p>
          <a:p>
            <a:pPr marL="182880" indent="-182880">
              <a:spcAft>
                <a:spcPts val="1200"/>
              </a:spcAft>
              <a:buFont typeface="Arial" panose="020B0604020202020204" pitchFamily="34" charset="0"/>
              <a:buChar char="•"/>
            </a:pPr>
            <a:r>
              <a:rPr lang="en-US" b="1" dirty="0">
                <a:latin typeface="Arial" panose="020B0604020202020204" pitchFamily="34" charset="0"/>
                <a:cs typeface="Arial" panose="020B0604020202020204" pitchFamily="34" charset="0"/>
              </a:rPr>
              <a:t>On a single core CPU operating at 1.7 GHz, the system runs faster than real-time (0.58 xRT), uses 16 Gbytes of memory, and has a latency of 300 msec.</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317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E3D76F45-EC60-4EDC-87C5-B5C5A7D552A8}"/>
              </a:ext>
            </a:extLst>
          </p:cNvPr>
          <p:cNvSpPr/>
          <p:nvPr/>
        </p:nvSpPr>
        <p:spPr>
          <a:xfrm>
            <a:off x="243840" y="762000"/>
            <a:ext cx="8595360" cy="1645920"/>
          </a:xfrm>
          <a:prstGeom prst="roundRect">
            <a:avLst/>
          </a:prstGeom>
        </p:spPr>
        <p:style>
          <a:lnRef idx="1">
            <a:schemeClr val="dk1"/>
          </a:lnRef>
          <a:fillRef idx="2">
            <a:schemeClr val="dk1"/>
          </a:fillRef>
          <a:effectRef idx="1">
            <a:schemeClr val="dk1"/>
          </a:effectRef>
          <a:fontRef idx="minor">
            <a:schemeClr val="dk1"/>
          </a:fontRef>
        </p:style>
        <p:txBody>
          <a:bodyPr tIns="0" bIns="0" rtlCol="0" anchor="t" anchorCtr="0"/>
          <a:lstStyle/>
          <a:p>
            <a:pPr algn="ctr">
              <a:lnSpc>
                <a:spcPct val="60000"/>
              </a:lnSpc>
            </a:pPr>
            <a:r>
              <a:rPr lang="en-US" b="1" dirty="0">
                <a:latin typeface="Arial" panose="020B0604020202020204" pitchFamily="34" charset="0"/>
                <a:cs typeface="Arial" panose="020B0604020202020204" pitchFamily="34" charset="0"/>
              </a:rPr>
              <a:t>Manual Interpretation</a:t>
            </a:r>
          </a:p>
        </p:txBody>
      </p:sp>
      <p:sp>
        <p:nvSpPr>
          <p:cNvPr id="2" name="Rectangle: Rounded Corners 1">
            <a:extLst>
              <a:ext uri="{FF2B5EF4-FFF2-40B4-BE49-F238E27FC236}">
                <a16:creationId xmlns:a16="http://schemas.microsoft.com/office/drawing/2014/main" id="{E5CA17DE-0B90-4454-9A0B-6CFF6D675B3D}"/>
              </a:ext>
            </a:extLst>
          </p:cNvPr>
          <p:cNvSpPr/>
          <p:nvPr/>
        </p:nvSpPr>
        <p:spPr>
          <a:xfrm>
            <a:off x="243840" y="4678680"/>
            <a:ext cx="8595360" cy="1645920"/>
          </a:xfrm>
          <a:prstGeom prst="roundRect">
            <a:avLst/>
          </a:prstGeom>
        </p:spPr>
        <p:style>
          <a:lnRef idx="1">
            <a:schemeClr val="dk1"/>
          </a:lnRef>
          <a:fillRef idx="2">
            <a:schemeClr val="dk1"/>
          </a:fillRef>
          <a:effectRef idx="1">
            <a:schemeClr val="dk1"/>
          </a:effectRef>
          <a:fontRef idx="minor">
            <a:schemeClr val="dk1"/>
          </a:fontRef>
        </p:style>
        <p:txBody>
          <a:bodyPr tIns="0" bIns="0" rtlCol="0" anchor="b" anchorCtr="0"/>
          <a:lstStyle/>
          <a:p>
            <a:pPr algn="ctr">
              <a:lnSpc>
                <a:spcPts val="0"/>
              </a:lnSpc>
            </a:pPr>
            <a:r>
              <a:rPr lang="en-US" b="1" dirty="0">
                <a:latin typeface="Arial" panose="020B0604020202020204" pitchFamily="34" charset="0"/>
                <a:cs typeface="Arial" panose="020B0604020202020204" pitchFamily="34" charset="0"/>
              </a:rPr>
              <a:t>Automatic Interpretation</a:t>
            </a:r>
          </a:p>
        </p:txBody>
      </p:sp>
      <p:sp>
        <p:nvSpPr>
          <p:cNvPr id="4" name="Title 2">
            <a:extLst>
              <a:ext uri="{FF2B5EF4-FFF2-40B4-BE49-F238E27FC236}">
                <a16:creationId xmlns:a16="http://schemas.microsoft.com/office/drawing/2014/main" id="{2205695C-7A61-C044-B773-419796A11B1D}"/>
              </a:ext>
            </a:extLst>
          </p:cNvPr>
          <p:cNvSpPr txBox="1">
            <a:spLocks/>
          </p:cNvSpPr>
          <p:nvPr/>
        </p:nvSpPr>
        <p:spPr>
          <a:xfrm>
            <a:off x="0" y="919"/>
            <a:ext cx="9144000" cy="500885"/>
          </a:xfrm>
          <a:prstGeom prst="rect">
            <a:avLst/>
          </a:prstGeom>
        </p:spPr>
        <p:txBody>
          <a:bodyPr vert="horz" wrap="none" lIns="182880" tIns="0" rIns="0" bIns="0" rtlCol="0" anchor="ctr" anchorCtr="0">
            <a:normAutofit/>
          </a:bodyPr>
          <a:lstStyle>
            <a:defPPr>
              <a:defRPr lang="en-US"/>
            </a:defPPr>
            <a:lvl1pPr>
              <a:spcBef>
                <a:spcPct val="0"/>
              </a:spcBef>
              <a:buNone/>
              <a:defRPr sz="2400" b="1" baseline="0">
                <a:latin typeface="Arial"/>
                <a:ea typeface="+mj-ea"/>
                <a:cs typeface="Arial"/>
              </a:defRPr>
            </a:lvl1pPr>
          </a:lstStyle>
          <a:p>
            <a:r>
              <a:rPr lang="en-US" dirty="0"/>
              <a:t>Introduction: Visual Interpretation of an EEG</a:t>
            </a:r>
          </a:p>
        </p:txBody>
      </p:sp>
      <p:graphicFrame>
        <p:nvGraphicFramePr>
          <p:cNvPr id="7" name="Diagram 6">
            <a:extLst>
              <a:ext uri="{FF2B5EF4-FFF2-40B4-BE49-F238E27FC236}">
                <a16:creationId xmlns:a16="http://schemas.microsoft.com/office/drawing/2014/main" id="{512CA07E-E66F-F44E-BB0C-A1425C92D184}"/>
              </a:ext>
            </a:extLst>
          </p:cNvPr>
          <p:cNvGraphicFramePr/>
          <p:nvPr>
            <p:extLst>
              <p:ext uri="{D42A27DB-BD31-4B8C-83A1-F6EECF244321}">
                <p14:modId xmlns:p14="http://schemas.microsoft.com/office/powerpoint/2010/main" val="1240431749"/>
              </p:ext>
            </p:extLst>
          </p:nvPr>
        </p:nvGraphicFramePr>
        <p:xfrm>
          <a:off x="350520" y="1143000"/>
          <a:ext cx="8412480" cy="1097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F8D966D8-D759-FE4B-8332-3FD670D05354}"/>
              </a:ext>
            </a:extLst>
          </p:cNvPr>
          <p:cNvGraphicFramePr/>
          <p:nvPr>
            <p:extLst>
              <p:ext uri="{D42A27DB-BD31-4B8C-83A1-F6EECF244321}">
                <p14:modId xmlns:p14="http://schemas.microsoft.com/office/powerpoint/2010/main" val="2663974633"/>
              </p:ext>
            </p:extLst>
          </p:nvPr>
        </p:nvGraphicFramePr>
        <p:xfrm>
          <a:off x="350520" y="4800600"/>
          <a:ext cx="8412480" cy="10972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9" name="Picture 8" descr="A picture containing text, dog&#10;&#10;Description automatically generated">
            <a:extLst>
              <a:ext uri="{FF2B5EF4-FFF2-40B4-BE49-F238E27FC236}">
                <a16:creationId xmlns:a16="http://schemas.microsoft.com/office/drawing/2014/main" id="{30E94930-E2BC-7849-820E-47C3F122755C}"/>
              </a:ext>
            </a:extLst>
          </p:cNvPr>
          <p:cNvPicPr>
            <a:picLocks noChangeAspect="1"/>
          </p:cNvPicPr>
          <p:nvPr/>
        </p:nvPicPr>
        <p:blipFill>
          <a:blip r:embed="rId13"/>
          <a:stretch>
            <a:fillRect/>
          </a:stretch>
        </p:blipFill>
        <p:spPr>
          <a:xfrm>
            <a:off x="289560" y="2667000"/>
            <a:ext cx="2377440" cy="1783471"/>
          </a:xfrm>
          <a:prstGeom prst="rect">
            <a:avLst/>
          </a:prstGeom>
        </p:spPr>
      </p:pic>
      <p:pic>
        <p:nvPicPr>
          <p:cNvPr id="10" name="Picture 9" descr="Text&#10;&#10;Description automatically generated">
            <a:extLst>
              <a:ext uri="{FF2B5EF4-FFF2-40B4-BE49-F238E27FC236}">
                <a16:creationId xmlns:a16="http://schemas.microsoft.com/office/drawing/2014/main" id="{64FDDB29-6C7F-ED40-8DAA-160EFFB04C55}"/>
              </a:ext>
            </a:extLst>
          </p:cNvPr>
          <p:cNvPicPr>
            <a:picLocks noChangeAspect="1"/>
          </p:cNvPicPr>
          <p:nvPr/>
        </p:nvPicPr>
        <p:blipFill>
          <a:blip r:embed="rId14"/>
          <a:stretch>
            <a:fillRect/>
          </a:stretch>
        </p:blipFill>
        <p:spPr>
          <a:xfrm>
            <a:off x="3291840" y="2590800"/>
            <a:ext cx="2651760" cy="1988820"/>
          </a:xfrm>
          <a:prstGeom prst="rect">
            <a:avLst/>
          </a:prstGeom>
        </p:spPr>
      </p:pic>
      <p:graphicFrame>
        <p:nvGraphicFramePr>
          <p:cNvPr id="11" name="Table 14">
            <a:extLst>
              <a:ext uri="{FF2B5EF4-FFF2-40B4-BE49-F238E27FC236}">
                <a16:creationId xmlns:a16="http://schemas.microsoft.com/office/drawing/2014/main" id="{9AA384A8-03BE-CE46-9F19-92B2C8F05473}"/>
              </a:ext>
            </a:extLst>
          </p:cNvPr>
          <p:cNvGraphicFramePr>
            <a:graphicFrameLocks noGrp="1"/>
          </p:cNvGraphicFramePr>
          <p:nvPr>
            <p:extLst>
              <p:ext uri="{D42A27DB-BD31-4B8C-83A1-F6EECF244321}">
                <p14:modId xmlns:p14="http://schemas.microsoft.com/office/powerpoint/2010/main" val="1459373658"/>
              </p:ext>
            </p:extLst>
          </p:nvPr>
        </p:nvGraphicFramePr>
        <p:xfrm>
          <a:off x="3253450" y="2590800"/>
          <a:ext cx="2743200" cy="1920240"/>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val="1098647728"/>
                    </a:ext>
                  </a:extLst>
                </a:gridCol>
                <a:gridCol w="914400">
                  <a:extLst>
                    <a:ext uri="{9D8B030D-6E8A-4147-A177-3AD203B41FA5}">
                      <a16:colId xmlns:a16="http://schemas.microsoft.com/office/drawing/2014/main" val="3542468823"/>
                    </a:ext>
                  </a:extLst>
                </a:gridCol>
                <a:gridCol w="914400">
                  <a:extLst>
                    <a:ext uri="{9D8B030D-6E8A-4147-A177-3AD203B41FA5}">
                      <a16:colId xmlns:a16="http://schemas.microsoft.com/office/drawing/2014/main" val="3170132609"/>
                    </a:ext>
                  </a:extLst>
                </a:gridCol>
              </a:tblGrid>
              <a:tr h="640080">
                <a:tc>
                  <a:txBody>
                    <a:bodyPr/>
                    <a:lstStyle/>
                    <a:p>
                      <a:pPr algn="ctr"/>
                      <a:r>
                        <a:rPr lang="en-US" sz="1400" b="1" dirty="0">
                          <a:solidFill>
                            <a:srgbClr val="C00000"/>
                          </a:solidFill>
                          <a:latin typeface="Arial" panose="020B0604020202020204" pitchFamily="34" charset="0"/>
                          <a:cs typeface="Arial" panose="020B0604020202020204" pitchFamily="34" charset="0"/>
                        </a:rPr>
                        <a:t>Normal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solidFill>
                            <a:srgbClr val="C00000"/>
                          </a:solidFill>
                          <a:latin typeface="Arial" panose="020B0604020202020204" pitchFamily="34" charset="0"/>
                          <a:cs typeface="Arial" panose="020B0604020202020204" pitchFamily="34" charset="0"/>
                        </a:rPr>
                        <a:t>Seizure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solidFill>
                            <a:srgbClr val="C00000"/>
                          </a:solidFill>
                          <a:latin typeface="Arial" panose="020B0604020202020204" pitchFamily="34" charset="0"/>
                          <a:cs typeface="Arial" panose="020B0604020202020204" pitchFamily="34" charset="0"/>
                        </a:rPr>
                        <a:t>Normal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7568395"/>
                  </a:ext>
                </a:extLst>
              </a:tr>
              <a:tr h="640080">
                <a:tc>
                  <a:txBody>
                    <a:bodyPr/>
                    <a:lstStyle/>
                    <a:p>
                      <a:pPr algn="ctr"/>
                      <a:r>
                        <a:rPr lang="en-US" sz="1400" b="1" dirty="0">
                          <a:solidFill>
                            <a:srgbClr val="C00000"/>
                          </a:solidFill>
                          <a:latin typeface="Arial" panose="020B0604020202020204" pitchFamily="34" charset="0"/>
                          <a:cs typeface="Arial" panose="020B0604020202020204" pitchFamily="34" charset="0"/>
                        </a:rPr>
                        <a:t>Seizure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solidFill>
                            <a:srgbClr val="C00000"/>
                          </a:solidFill>
                          <a:latin typeface="Arial" panose="020B0604020202020204" pitchFamily="34" charset="0"/>
                          <a:cs typeface="Arial" panose="020B0604020202020204" pitchFamily="34" charset="0"/>
                        </a:rPr>
                        <a:t>Seizure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solidFill>
                            <a:srgbClr val="C00000"/>
                          </a:solidFill>
                          <a:latin typeface="Arial" panose="020B0604020202020204" pitchFamily="34" charset="0"/>
                          <a:cs typeface="Arial" panose="020B0604020202020204" pitchFamily="34" charset="0"/>
                        </a:rPr>
                        <a:t>Seizure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9965153"/>
                  </a:ext>
                </a:extLst>
              </a:tr>
              <a:tr h="640080">
                <a:tc>
                  <a:txBody>
                    <a:bodyPr/>
                    <a:lstStyle/>
                    <a:p>
                      <a:pPr algn="ctr"/>
                      <a:r>
                        <a:rPr lang="en-US" sz="1400" b="1" dirty="0">
                          <a:solidFill>
                            <a:srgbClr val="C00000"/>
                          </a:solidFill>
                          <a:latin typeface="Arial" panose="020B0604020202020204" pitchFamily="34" charset="0"/>
                          <a:cs typeface="Arial" panose="020B0604020202020204" pitchFamily="34" charset="0"/>
                        </a:rPr>
                        <a:t>Normal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solidFill>
                            <a:srgbClr val="C00000"/>
                          </a:solidFill>
                          <a:latin typeface="Arial" panose="020B0604020202020204" pitchFamily="34" charset="0"/>
                          <a:cs typeface="Arial" panose="020B0604020202020204" pitchFamily="34" charset="0"/>
                        </a:rPr>
                        <a:t>Normal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solidFill>
                            <a:srgbClr val="C00000"/>
                          </a:solidFill>
                          <a:latin typeface="Arial" panose="020B0604020202020204" pitchFamily="34" charset="0"/>
                          <a:cs typeface="Arial" panose="020B0604020202020204" pitchFamily="34" charset="0"/>
                        </a:rPr>
                        <a:t>Normal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1086681"/>
                  </a:ext>
                </a:extLst>
              </a:tr>
            </a:tbl>
          </a:graphicData>
        </a:graphic>
      </p:graphicFrame>
      <p:pic>
        <p:nvPicPr>
          <p:cNvPr id="12" name="Picture 11" descr="Text&#10;&#10;Description automatically generated">
            <a:extLst>
              <a:ext uri="{FF2B5EF4-FFF2-40B4-BE49-F238E27FC236}">
                <a16:creationId xmlns:a16="http://schemas.microsoft.com/office/drawing/2014/main" id="{774CB964-3DF7-5F4C-8C18-D9219EE3B821}"/>
              </a:ext>
            </a:extLst>
          </p:cNvPr>
          <p:cNvPicPr>
            <a:picLocks noChangeAspect="1"/>
          </p:cNvPicPr>
          <p:nvPr/>
        </p:nvPicPr>
        <p:blipFill rotWithShape="1">
          <a:blip r:embed="rId14"/>
          <a:srcRect r="65741"/>
          <a:stretch/>
        </p:blipFill>
        <p:spPr>
          <a:xfrm>
            <a:off x="6506916" y="2514600"/>
            <a:ext cx="960684" cy="2103120"/>
          </a:xfrm>
          <a:prstGeom prst="rect">
            <a:avLst/>
          </a:prstGeom>
        </p:spPr>
      </p:pic>
      <p:graphicFrame>
        <p:nvGraphicFramePr>
          <p:cNvPr id="13" name="Table 17">
            <a:extLst>
              <a:ext uri="{FF2B5EF4-FFF2-40B4-BE49-F238E27FC236}">
                <a16:creationId xmlns:a16="http://schemas.microsoft.com/office/drawing/2014/main" id="{FC8FC4BE-8109-2640-9326-6EF079328654}"/>
              </a:ext>
            </a:extLst>
          </p:cNvPr>
          <p:cNvGraphicFramePr>
            <a:graphicFrameLocks noGrp="1"/>
          </p:cNvGraphicFramePr>
          <p:nvPr>
            <p:extLst>
              <p:ext uri="{D42A27DB-BD31-4B8C-83A1-F6EECF244321}">
                <p14:modId xmlns:p14="http://schemas.microsoft.com/office/powerpoint/2010/main" val="1461449924"/>
              </p:ext>
            </p:extLst>
          </p:nvPr>
        </p:nvGraphicFramePr>
        <p:xfrm>
          <a:off x="6583680" y="2499360"/>
          <a:ext cx="2103120" cy="2072640"/>
        </p:xfrm>
        <a:graphic>
          <a:graphicData uri="http://schemas.openxmlformats.org/drawingml/2006/table">
            <a:tbl>
              <a:tblPr firstRow="1" bandRow="1">
                <a:tableStyleId>{5C22544A-7EE6-4342-B048-85BDC9FD1C3A}</a:tableStyleId>
              </a:tblPr>
              <a:tblGrid>
                <a:gridCol w="904430">
                  <a:extLst>
                    <a:ext uri="{9D8B030D-6E8A-4147-A177-3AD203B41FA5}">
                      <a16:colId xmlns:a16="http://schemas.microsoft.com/office/drawing/2014/main" val="2685887494"/>
                    </a:ext>
                  </a:extLst>
                </a:gridCol>
                <a:gridCol w="410020">
                  <a:extLst>
                    <a:ext uri="{9D8B030D-6E8A-4147-A177-3AD203B41FA5}">
                      <a16:colId xmlns:a16="http://schemas.microsoft.com/office/drawing/2014/main" val="3344553791"/>
                    </a:ext>
                  </a:extLst>
                </a:gridCol>
                <a:gridCol w="788670">
                  <a:extLst>
                    <a:ext uri="{9D8B030D-6E8A-4147-A177-3AD203B41FA5}">
                      <a16:colId xmlns:a16="http://schemas.microsoft.com/office/drawing/2014/main" val="2483182290"/>
                    </a:ext>
                  </a:extLst>
                </a:gridCol>
              </a:tblGrid>
              <a:tr h="690880">
                <a:tc>
                  <a:txBody>
                    <a:bodyPr/>
                    <a:lstStyle/>
                    <a:p>
                      <a:pPr algn="ctr"/>
                      <a:r>
                        <a:rPr lang="en-US" sz="2400" b="1" dirty="0">
                          <a:solidFill>
                            <a:srgbClr val="0070C0"/>
                          </a:solidFill>
                          <a:latin typeface="Arial" panose="020B0604020202020204" pitchFamily="34" charset="0"/>
                          <a:cs typeface="Arial" panose="020B0604020202020204" pitchFamily="34" charset="0"/>
                        </a:rPr>
                        <a:t>?</a:t>
                      </a:r>
                    </a:p>
                  </a:txBody>
                  <a:tcPr anchor="ctr">
                    <a:noFill/>
                  </a:tcPr>
                </a:tc>
                <a:tc>
                  <a:txBody>
                    <a:bodyPr/>
                    <a:lstStyle/>
                    <a:p>
                      <a:pPr algn="ctr"/>
                      <a:r>
                        <a:rPr lang="en-US" sz="1800" b="1" dirty="0">
                          <a:solidFill>
                            <a:schemeClr val="bg1">
                              <a:lumMod val="85000"/>
                            </a:schemeClr>
                          </a:solidFill>
                          <a:latin typeface="Arial" panose="020B0604020202020204" pitchFamily="34" charset="0"/>
                          <a:cs typeface="Arial" panose="020B0604020202020204" pitchFamily="34" charset="0"/>
                          <a:sym typeface="Wingdings" panose="05000000000000000000" pitchFamily="2" charset="2"/>
                        </a:rPr>
                        <a:t></a:t>
                      </a:r>
                      <a:endParaRPr lang="en-US" sz="1800" b="1" dirty="0">
                        <a:solidFill>
                          <a:schemeClr val="bg1">
                            <a:lumMod val="85000"/>
                          </a:schemeClr>
                        </a:solidFill>
                        <a:latin typeface="Arial" panose="020B0604020202020204" pitchFamily="34" charset="0"/>
                        <a:cs typeface="Arial" panose="020B0604020202020204" pitchFamily="34" charset="0"/>
                      </a:endParaRPr>
                    </a:p>
                  </a:txBody>
                  <a:tcPr anchor="ctr">
                    <a:noFill/>
                  </a:tcPr>
                </a:tc>
                <a:tc>
                  <a:txBody>
                    <a:bodyPr/>
                    <a:lstStyle/>
                    <a:p>
                      <a:pPr algn="ctr"/>
                      <a:r>
                        <a:rPr lang="en-US" sz="1200" b="1" dirty="0">
                          <a:solidFill>
                            <a:srgbClr val="0070C0"/>
                          </a:solidFill>
                          <a:latin typeface="Arial" panose="020B0604020202020204" pitchFamily="34" charset="0"/>
                          <a:cs typeface="Arial" panose="020B0604020202020204" pitchFamily="34" charset="0"/>
                        </a:rPr>
                        <a:t>Normal</a:t>
                      </a:r>
                    </a:p>
                  </a:txBody>
                  <a:tcPr anchor="ctr">
                    <a:noFill/>
                  </a:tcPr>
                </a:tc>
                <a:extLst>
                  <a:ext uri="{0D108BD9-81ED-4DB2-BD59-A6C34878D82A}">
                    <a16:rowId xmlns:a16="http://schemas.microsoft.com/office/drawing/2014/main" val="3278486010"/>
                  </a:ext>
                </a:extLst>
              </a:tr>
              <a:tr h="690880">
                <a:tc>
                  <a:txBody>
                    <a:bodyPr/>
                    <a:lstStyle/>
                    <a:p>
                      <a:pPr algn="ctr"/>
                      <a:r>
                        <a:rPr lang="en-US" sz="2400" b="1" dirty="0">
                          <a:solidFill>
                            <a:srgbClr val="0070C0"/>
                          </a:solidFill>
                          <a:latin typeface="Arial" panose="020B0604020202020204" pitchFamily="34" charset="0"/>
                          <a:cs typeface="Arial" panose="020B0604020202020204" pitchFamily="34" charset="0"/>
                        </a:rPr>
                        <a:t>?</a:t>
                      </a:r>
                    </a:p>
                  </a:txBody>
                  <a:tcPr anchor="ctr">
                    <a:noFill/>
                  </a:tcPr>
                </a:tc>
                <a:tc>
                  <a:txBody>
                    <a:bodyPr/>
                    <a:lstStyle/>
                    <a:p>
                      <a:pPr algn="ctr"/>
                      <a:r>
                        <a:rPr lang="en-US" sz="1800" b="1" dirty="0">
                          <a:solidFill>
                            <a:schemeClr val="bg1">
                              <a:lumMod val="85000"/>
                            </a:schemeClr>
                          </a:solidFill>
                          <a:latin typeface="Arial" panose="020B0604020202020204" pitchFamily="34" charset="0"/>
                          <a:cs typeface="Arial" panose="020B0604020202020204" pitchFamily="34" charset="0"/>
                          <a:sym typeface="Wingdings" panose="05000000000000000000" pitchFamily="2" charset="2"/>
                        </a:rPr>
                        <a:t></a:t>
                      </a:r>
                      <a:endParaRPr lang="en-US" sz="1800" b="1" dirty="0">
                        <a:solidFill>
                          <a:schemeClr val="bg1">
                            <a:lumMod val="85000"/>
                          </a:schemeClr>
                        </a:solidFill>
                        <a:latin typeface="Arial" panose="020B0604020202020204" pitchFamily="34" charset="0"/>
                        <a:cs typeface="Arial" panose="020B0604020202020204" pitchFamily="34" charset="0"/>
                      </a:endParaRPr>
                    </a:p>
                  </a:txBody>
                  <a:tcPr anchor="ctr">
                    <a:noFill/>
                  </a:tcPr>
                </a:tc>
                <a:tc>
                  <a:txBody>
                    <a:bodyPr/>
                    <a:lstStyle/>
                    <a:p>
                      <a:pPr algn="ctr"/>
                      <a:r>
                        <a:rPr lang="en-US" sz="1200" b="1" dirty="0">
                          <a:solidFill>
                            <a:srgbClr val="0070C0"/>
                          </a:solidFill>
                          <a:latin typeface="Arial" panose="020B0604020202020204" pitchFamily="34" charset="0"/>
                          <a:cs typeface="Arial" panose="020B0604020202020204" pitchFamily="34" charset="0"/>
                        </a:rPr>
                        <a:t>Seizure</a:t>
                      </a:r>
                    </a:p>
                  </a:txBody>
                  <a:tcPr anchor="ctr">
                    <a:noFill/>
                  </a:tcPr>
                </a:tc>
                <a:extLst>
                  <a:ext uri="{0D108BD9-81ED-4DB2-BD59-A6C34878D82A}">
                    <a16:rowId xmlns:a16="http://schemas.microsoft.com/office/drawing/2014/main" val="4270092956"/>
                  </a:ext>
                </a:extLst>
              </a:tr>
              <a:tr h="690880">
                <a:tc>
                  <a:txBody>
                    <a:bodyPr/>
                    <a:lstStyle/>
                    <a:p>
                      <a:pPr algn="ctr"/>
                      <a:r>
                        <a:rPr lang="en-US" sz="2400" b="1" dirty="0">
                          <a:solidFill>
                            <a:srgbClr val="0070C0"/>
                          </a:solidFill>
                          <a:latin typeface="Arial" panose="020B0604020202020204" pitchFamily="34" charset="0"/>
                          <a:cs typeface="Arial" panose="020B0604020202020204" pitchFamily="34" charset="0"/>
                        </a:rPr>
                        <a:t>?</a:t>
                      </a:r>
                    </a:p>
                  </a:txBody>
                  <a:tcPr anchor="ctr">
                    <a:noFill/>
                  </a:tcPr>
                </a:tc>
                <a:tc>
                  <a:txBody>
                    <a:bodyPr/>
                    <a:lstStyle/>
                    <a:p>
                      <a:pPr algn="ctr"/>
                      <a:r>
                        <a:rPr lang="en-US" sz="1800" b="1" dirty="0">
                          <a:solidFill>
                            <a:schemeClr val="bg1">
                              <a:lumMod val="85000"/>
                            </a:schemeClr>
                          </a:solidFill>
                          <a:latin typeface="Arial" panose="020B0604020202020204" pitchFamily="34" charset="0"/>
                          <a:cs typeface="Arial" panose="020B0604020202020204" pitchFamily="34" charset="0"/>
                          <a:sym typeface="Wingdings" panose="05000000000000000000" pitchFamily="2" charset="2"/>
                        </a:rPr>
                        <a:t></a:t>
                      </a:r>
                      <a:endParaRPr lang="en-US" sz="1800" b="1" dirty="0">
                        <a:solidFill>
                          <a:schemeClr val="bg1">
                            <a:lumMod val="85000"/>
                          </a:schemeClr>
                        </a:solidFill>
                        <a:latin typeface="Arial" panose="020B0604020202020204" pitchFamily="34" charset="0"/>
                        <a:cs typeface="Arial" panose="020B0604020202020204" pitchFamily="34" charset="0"/>
                      </a:endParaRPr>
                    </a:p>
                  </a:txBody>
                  <a:tcPr anchor="ctr">
                    <a:noFill/>
                  </a:tcPr>
                </a:tc>
                <a:tc>
                  <a:txBody>
                    <a:bodyPr/>
                    <a:lstStyle/>
                    <a:p>
                      <a:pPr algn="ctr"/>
                      <a:r>
                        <a:rPr lang="en-US" sz="1200" b="1" dirty="0">
                          <a:solidFill>
                            <a:srgbClr val="0070C0"/>
                          </a:solidFill>
                          <a:latin typeface="Arial" panose="020B0604020202020204" pitchFamily="34" charset="0"/>
                          <a:cs typeface="Arial" panose="020B0604020202020204" pitchFamily="34" charset="0"/>
                        </a:rPr>
                        <a:t>Normal</a:t>
                      </a:r>
                    </a:p>
                  </a:txBody>
                  <a:tcPr anchor="ctr">
                    <a:noFill/>
                  </a:tcPr>
                </a:tc>
                <a:extLst>
                  <a:ext uri="{0D108BD9-81ED-4DB2-BD59-A6C34878D82A}">
                    <a16:rowId xmlns:a16="http://schemas.microsoft.com/office/drawing/2014/main" val="4224158331"/>
                  </a:ext>
                </a:extLst>
              </a:tr>
            </a:tbl>
          </a:graphicData>
        </a:graphic>
      </p:graphicFrame>
    </p:spTree>
    <p:extLst>
      <p:ext uri="{BB962C8B-B14F-4D97-AF65-F5344CB8AC3E}">
        <p14:creationId xmlns:p14="http://schemas.microsoft.com/office/powerpoint/2010/main" val="1695799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vert="horz" wrap="none" lIns="182880" tIns="0" rIns="0" bIns="0" rtlCol="0" anchor="ctr" anchorCtr="0">
            <a:normAutofit/>
          </a:bodyPr>
          <a:lstStyle/>
          <a:p>
            <a:r>
              <a:rPr lang="en-US" dirty="0">
                <a:latin typeface="Arial" panose="020B0604020202020204" pitchFamily="34" charset="0"/>
                <a:cs typeface="Arial" panose="020B0604020202020204" pitchFamily="34" charset="0"/>
              </a:rPr>
              <a:t>Transfer Learning: Leveraging Pretrained Networks</a:t>
            </a:r>
          </a:p>
        </p:txBody>
      </p:sp>
      <p:sp>
        <p:nvSpPr>
          <p:cNvPr id="6" name="Content Placeholder 2">
            <a:extLst>
              <a:ext uri="{FF2B5EF4-FFF2-40B4-BE49-F238E27FC236}">
                <a16:creationId xmlns:a16="http://schemas.microsoft.com/office/drawing/2014/main" id="{10B62BC4-E020-4C1E-BF17-75727B9561FE}"/>
              </a:ext>
            </a:extLst>
          </p:cNvPr>
          <p:cNvSpPr txBox="1">
            <a:spLocks/>
          </p:cNvSpPr>
          <p:nvPr/>
        </p:nvSpPr>
        <p:spPr>
          <a:xfrm>
            <a:off x="3617088" y="762000"/>
            <a:ext cx="4725928" cy="321284"/>
          </a:xfrm>
          <a:prstGeom prst="rect">
            <a:avLst/>
          </a:prstGeom>
          <a:noFill/>
        </p:spPr>
        <p:txBody>
          <a:bodyPr wrap="square" lIns="0" tIns="0" rIns="0" bIns="0" rtlCol="0">
            <a:noAutofit/>
          </a:bodyPr>
          <a:lstStyle>
            <a:defPPr>
              <a:defRPr lang="en-US"/>
            </a:defPPr>
            <a:lvl1pPr marL="182880" indent="-182880">
              <a:spcAft>
                <a:spcPts val="1200"/>
              </a:spcAft>
              <a:buFont typeface="Arial" panose="020B0604020202020204" pitchFamily="34" charset="0"/>
              <a:buChar char="•"/>
              <a:defRPr b="1">
                <a:latin typeface="Arial" panose="020B0604020202020204" pitchFamily="34" charset="0"/>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ResNet18</a:t>
            </a:r>
          </a:p>
        </p:txBody>
      </p:sp>
      <p:grpSp>
        <p:nvGrpSpPr>
          <p:cNvPr id="12" name="Group 11">
            <a:extLst>
              <a:ext uri="{FF2B5EF4-FFF2-40B4-BE49-F238E27FC236}">
                <a16:creationId xmlns:a16="http://schemas.microsoft.com/office/drawing/2014/main" id="{73D4805D-4A95-48DC-95FB-2B0592572455}"/>
              </a:ext>
            </a:extLst>
          </p:cNvPr>
          <p:cNvGrpSpPr/>
          <p:nvPr/>
        </p:nvGrpSpPr>
        <p:grpSpPr>
          <a:xfrm>
            <a:off x="3733800" y="1070040"/>
            <a:ext cx="5315248" cy="4890044"/>
            <a:chOff x="380999" y="749893"/>
            <a:chExt cx="6934931" cy="4585244"/>
          </a:xfrm>
        </p:grpSpPr>
        <p:sp>
          <p:nvSpPr>
            <p:cNvPr id="15" name="Rectangle: Rounded Corners 14">
              <a:extLst>
                <a:ext uri="{FF2B5EF4-FFF2-40B4-BE49-F238E27FC236}">
                  <a16:creationId xmlns:a16="http://schemas.microsoft.com/office/drawing/2014/main" id="{51049E3F-9102-4832-B190-97B5DB962386}"/>
                </a:ext>
              </a:extLst>
            </p:cNvPr>
            <p:cNvSpPr/>
            <p:nvPr/>
          </p:nvSpPr>
          <p:spPr>
            <a:xfrm>
              <a:off x="381000" y="2209800"/>
              <a:ext cx="5896083" cy="781647"/>
            </a:xfrm>
            <a:prstGeom prst="roundRect">
              <a:avLst/>
            </a:prstGeom>
            <a:noFill/>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US" sz="14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18" name="Arrow: Right 17">
              <a:extLst>
                <a:ext uri="{FF2B5EF4-FFF2-40B4-BE49-F238E27FC236}">
                  <a16:creationId xmlns:a16="http://schemas.microsoft.com/office/drawing/2014/main" id="{B28E5BD8-9B8B-4155-9401-3D7D2E2E4BE3}"/>
                </a:ext>
              </a:extLst>
            </p:cNvPr>
            <p:cNvSpPr/>
            <p:nvPr/>
          </p:nvSpPr>
          <p:spPr>
            <a:xfrm>
              <a:off x="438489" y="2587947"/>
              <a:ext cx="367064" cy="240681"/>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80183437-B642-44F0-887F-88F20C02AA3F}"/>
                </a:ext>
              </a:extLst>
            </p:cNvPr>
            <p:cNvSpPr/>
            <p:nvPr/>
          </p:nvSpPr>
          <p:spPr>
            <a:xfrm>
              <a:off x="380999" y="1371600"/>
              <a:ext cx="5896083" cy="752515"/>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r"/>
              <a:endParaRPr lang="en-US" sz="14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20" name="Arrow: Right 19">
              <a:extLst>
                <a:ext uri="{FF2B5EF4-FFF2-40B4-BE49-F238E27FC236}">
                  <a16:creationId xmlns:a16="http://schemas.microsoft.com/office/drawing/2014/main" id="{FC7AECC7-E61A-43BE-BEC4-94A3E41E6184}"/>
                </a:ext>
              </a:extLst>
            </p:cNvPr>
            <p:cNvSpPr/>
            <p:nvPr/>
          </p:nvSpPr>
          <p:spPr>
            <a:xfrm>
              <a:off x="443662" y="914400"/>
              <a:ext cx="361890" cy="260706"/>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21" name="Arrow: Right 20">
              <a:extLst>
                <a:ext uri="{FF2B5EF4-FFF2-40B4-BE49-F238E27FC236}">
                  <a16:creationId xmlns:a16="http://schemas.microsoft.com/office/drawing/2014/main" id="{F6567360-313C-441E-B1DD-978AD4865092}"/>
                </a:ext>
              </a:extLst>
            </p:cNvPr>
            <p:cNvSpPr/>
            <p:nvPr/>
          </p:nvSpPr>
          <p:spPr>
            <a:xfrm>
              <a:off x="3970513" y="1703677"/>
              <a:ext cx="362383" cy="240681"/>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Arial" panose="020B0604020202020204" pitchFamily="34" charset="0"/>
                <a:cs typeface="Arial" panose="020B0604020202020204" pitchFamily="34" charset="0"/>
              </a:endParaRPr>
            </a:p>
          </p:txBody>
        </p:sp>
        <p:sp>
          <p:nvSpPr>
            <p:cNvPr id="22" name="Arrow: Right 21">
              <a:extLst>
                <a:ext uri="{FF2B5EF4-FFF2-40B4-BE49-F238E27FC236}">
                  <a16:creationId xmlns:a16="http://schemas.microsoft.com/office/drawing/2014/main" id="{5A1F2D3E-7D60-4969-838A-12052DD38B66}"/>
                </a:ext>
              </a:extLst>
            </p:cNvPr>
            <p:cNvSpPr/>
            <p:nvPr/>
          </p:nvSpPr>
          <p:spPr>
            <a:xfrm>
              <a:off x="420634" y="1740519"/>
              <a:ext cx="341366" cy="240681"/>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3" name="Arrow: Right 22">
              <a:extLst>
                <a:ext uri="{FF2B5EF4-FFF2-40B4-BE49-F238E27FC236}">
                  <a16:creationId xmlns:a16="http://schemas.microsoft.com/office/drawing/2014/main" id="{0B0C7662-6416-41DC-A39A-736BEFA0E306}"/>
                </a:ext>
              </a:extLst>
            </p:cNvPr>
            <p:cNvSpPr/>
            <p:nvPr/>
          </p:nvSpPr>
          <p:spPr>
            <a:xfrm>
              <a:off x="5982376" y="1711396"/>
              <a:ext cx="216023" cy="240681"/>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id="{58A2DA7A-0A0D-4040-9116-D864685BD4C3}"/>
                </a:ext>
              </a:extLst>
            </p:cNvPr>
            <p:cNvSpPr/>
            <p:nvPr/>
          </p:nvSpPr>
          <p:spPr>
            <a:xfrm>
              <a:off x="380999" y="749893"/>
              <a:ext cx="5896083" cy="564991"/>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r"/>
              <a:endParaRPr lang="en-US" sz="14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25" name="Rectangle: Rounded Corners 24">
              <a:extLst>
                <a:ext uri="{FF2B5EF4-FFF2-40B4-BE49-F238E27FC236}">
                  <a16:creationId xmlns:a16="http://schemas.microsoft.com/office/drawing/2014/main" id="{48B851A3-BD1D-4995-83CD-96637E07A9D8}"/>
                </a:ext>
              </a:extLst>
            </p:cNvPr>
            <p:cNvSpPr/>
            <p:nvPr/>
          </p:nvSpPr>
          <p:spPr>
            <a:xfrm>
              <a:off x="384440" y="4740193"/>
              <a:ext cx="5899523" cy="594944"/>
            </a:xfrm>
            <a:prstGeom prst="roundRect">
              <a:avLst/>
            </a:prstGeom>
            <a:noFill/>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US" sz="14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26" name="Arrow: Right 25">
              <a:extLst>
                <a:ext uri="{FF2B5EF4-FFF2-40B4-BE49-F238E27FC236}">
                  <a16:creationId xmlns:a16="http://schemas.microsoft.com/office/drawing/2014/main" id="{AA7F549C-E765-4280-87E2-4CFFB577BA38}"/>
                </a:ext>
              </a:extLst>
            </p:cNvPr>
            <p:cNvSpPr/>
            <p:nvPr/>
          </p:nvSpPr>
          <p:spPr>
            <a:xfrm>
              <a:off x="456002" y="4926332"/>
              <a:ext cx="3910948" cy="240681"/>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27" name="Arrow: Right 26">
              <a:extLst>
                <a:ext uri="{FF2B5EF4-FFF2-40B4-BE49-F238E27FC236}">
                  <a16:creationId xmlns:a16="http://schemas.microsoft.com/office/drawing/2014/main" id="{A578E15B-77CD-447B-A574-2A059B952417}"/>
                </a:ext>
              </a:extLst>
            </p:cNvPr>
            <p:cNvSpPr/>
            <p:nvPr/>
          </p:nvSpPr>
          <p:spPr>
            <a:xfrm>
              <a:off x="5504330" y="4905660"/>
              <a:ext cx="744415" cy="240681"/>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28" name="Arrow: Right 27">
              <a:extLst>
                <a:ext uri="{FF2B5EF4-FFF2-40B4-BE49-F238E27FC236}">
                  <a16:creationId xmlns:a16="http://schemas.microsoft.com/office/drawing/2014/main" id="{3FAAFF63-AD5E-4FEF-B314-1AF5AD8A15CB}"/>
                </a:ext>
              </a:extLst>
            </p:cNvPr>
            <p:cNvSpPr/>
            <p:nvPr/>
          </p:nvSpPr>
          <p:spPr>
            <a:xfrm>
              <a:off x="1921526" y="922117"/>
              <a:ext cx="4276873" cy="240681"/>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29" name="Arrow: Bent-Up 28">
              <a:extLst>
                <a:ext uri="{FF2B5EF4-FFF2-40B4-BE49-F238E27FC236}">
                  <a16:creationId xmlns:a16="http://schemas.microsoft.com/office/drawing/2014/main" id="{85DE1338-29A7-4B20-9E36-EB6668BC6DEC}"/>
                </a:ext>
              </a:extLst>
            </p:cNvPr>
            <p:cNvSpPr/>
            <p:nvPr/>
          </p:nvSpPr>
          <p:spPr>
            <a:xfrm flipV="1">
              <a:off x="512073" y="1449874"/>
              <a:ext cx="3350953" cy="289621"/>
            </a:xfrm>
            <a:prstGeom prst="bentUpArrow">
              <a:avLst/>
            </a:prstGeom>
            <a:solidFill>
              <a:schemeClr val="bg2">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grpSp>
          <p:nvGrpSpPr>
            <p:cNvPr id="30" name="Group 29">
              <a:extLst>
                <a:ext uri="{FF2B5EF4-FFF2-40B4-BE49-F238E27FC236}">
                  <a16:creationId xmlns:a16="http://schemas.microsoft.com/office/drawing/2014/main" id="{D5932198-9363-447C-B628-CE3CCA62AF0F}"/>
                </a:ext>
              </a:extLst>
            </p:cNvPr>
            <p:cNvGrpSpPr/>
            <p:nvPr/>
          </p:nvGrpSpPr>
          <p:grpSpPr>
            <a:xfrm>
              <a:off x="3676670" y="1721256"/>
              <a:ext cx="228600" cy="228600"/>
              <a:chOff x="3909677" y="1771502"/>
              <a:chExt cx="390936" cy="383456"/>
            </a:xfrm>
          </p:grpSpPr>
          <p:sp>
            <p:nvSpPr>
              <p:cNvPr id="107" name="Oval 106">
                <a:extLst>
                  <a:ext uri="{FF2B5EF4-FFF2-40B4-BE49-F238E27FC236}">
                    <a16:creationId xmlns:a16="http://schemas.microsoft.com/office/drawing/2014/main" id="{B930097E-D8A0-41D2-A96E-ADAC52E38B3F}"/>
                  </a:ext>
                </a:extLst>
              </p:cNvPr>
              <p:cNvSpPr/>
              <p:nvPr/>
            </p:nvSpPr>
            <p:spPr>
              <a:xfrm>
                <a:off x="3909677" y="1771502"/>
                <a:ext cx="390936" cy="38345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08" name="Plus Sign 107">
                <a:extLst>
                  <a:ext uri="{FF2B5EF4-FFF2-40B4-BE49-F238E27FC236}">
                    <a16:creationId xmlns:a16="http://schemas.microsoft.com/office/drawing/2014/main" id="{1418C4C6-349A-43FC-AFF7-12421B9FD75A}"/>
                  </a:ext>
                </a:extLst>
              </p:cNvPr>
              <p:cNvSpPr/>
              <p:nvPr/>
            </p:nvSpPr>
            <p:spPr>
              <a:xfrm>
                <a:off x="3919714" y="1785833"/>
                <a:ext cx="365760" cy="365760"/>
              </a:xfrm>
              <a:prstGeom prst="mathPlus">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a:latin typeface="Arial" panose="020B0604020202020204" pitchFamily="34" charset="0"/>
                  <a:cs typeface="Arial" panose="020B0604020202020204" pitchFamily="34" charset="0"/>
                </a:endParaRPr>
              </a:p>
            </p:txBody>
          </p:sp>
        </p:grpSp>
        <p:sp>
          <p:nvSpPr>
            <p:cNvPr id="31" name="Rectangle 30">
              <a:extLst>
                <a:ext uri="{FF2B5EF4-FFF2-40B4-BE49-F238E27FC236}">
                  <a16:creationId xmlns:a16="http://schemas.microsoft.com/office/drawing/2014/main" id="{4BD3317C-41F6-4410-9C0C-AA9D0A82FF7C}"/>
                </a:ext>
              </a:extLst>
            </p:cNvPr>
            <p:cNvSpPr/>
            <p:nvPr/>
          </p:nvSpPr>
          <p:spPr>
            <a:xfrm>
              <a:off x="472440" y="1455103"/>
              <a:ext cx="76594" cy="410526"/>
            </a:xfrm>
            <a:prstGeom prst="rect">
              <a:avLst/>
            </a:prstGeom>
            <a:solidFill>
              <a:schemeClr val="bg2">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32" name="Arrow: Right 31">
              <a:extLst>
                <a:ext uri="{FF2B5EF4-FFF2-40B4-BE49-F238E27FC236}">
                  <a16:creationId xmlns:a16="http://schemas.microsoft.com/office/drawing/2014/main" id="{66A214EC-A4AD-4136-BF2D-3E85663B7DF3}"/>
                </a:ext>
              </a:extLst>
            </p:cNvPr>
            <p:cNvSpPr/>
            <p:nvPr/>
          </p:nvSpPr>
          <p:spPr>
            <a:xfrm>
              <a:off x="1913965" y="1731554"/>
              <a:ext cx="1754873" cy="240681"/>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3" name="Arrow: Bent-Up 32">
              <a:extLst>
                <a:ext uri="{FF2B5EF4-FFF2-40B4-BE49-F238E27FC236}">
                  <a16:creationId xmlns:a16="http://schemas.microsoft.com/office/drawing/2014/main" id="{7279328A-4FC4-44C9-9097-4F112330746A}"/>
                </a:ext>
              </a:extLst>
            </p:cNvPr>
            <p:cNvSpPr/>
            <p:nvPr/>
          </p:nvSpPr>
          <p:spPr>
            <a:xfrm flipV="1">
              <a:off x="4121139" y="1425668"/>
              <a:ext cx="1782553" cy="289621"/>
            </a:xfrm>
            <a:prstGeom prst="bentUpArrow">
              <a:avLst/>
            </a:prstGeom>
            <a:solidFill>
              <a:schemeClr val="bg2">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grpSp>
          <p:nvGrpSpPr>
            <p:cNvPr id="34" name="Group 33">
              <a:extLst>
                <a:ext uri="{FF2B5EF4-FFF2-40B4-BE49-F238E27FC236}">
                  <a16:creationId xmlns:a16="http://schemas.microsoft.com/office/drawing/2014/main" id="{697C26B0-B6BE-4CA6-928B-CBF23E590CF3}"/>
                </a:ext>
              </a:extLst>
            </p:cNvPr>
            <p:cNvGrpSpPr/>
            <p:nvPr/>
          </p:nvGrpSpPr>
          <p:grpSpPr>
            <a:xfrm>
              <a:off x="5711860" y="1729316"/>
              <a:ext cx="228600" cy="228600"/>
              <a:chOff x="3909677" y="1771502"/>
              <a:chExt cx="390936" cy="383456"/>
            </a:xfrm>
          </p:grpSpPr>
          <p:sp>
            <p:nvSpPr>
              <p:cNvPr id="105" name="Oval 104">
                <a:extLst>
                  <a:ext uri="{FF2B5EF4-FFF2-40B4-BE49-F238E27FC236}">
                    <a16:creationId xmlns:a16="http://schemas.microsoft.com/office/drawing/2014/main" id="{38749B90-7101-444A-8BC0-E6B1BD7E444A}"/>
                  </a:ext>
                </a:extLst>
              </p:cNvPr>
              <p:cNvSpPr/>
              <p:nvPr/>
            </p:nvSpPr>
            <p:spPr>
              <a:xfrm>
                <a:off x="3909677" y="1771502"/>
                <a:ext cx="390936" cy="38345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06" name="Plus Sign 105">
                <a:extLst>
                  <a:ext uri="{FF2B5EF4-FFF2-40B4-BE49-F238E27FC236}">
                    <a16:creationId xmlns:a16="http://schemas.microsoft.com/office/drawing/2014/main" id="{52B1BC0E-38F4-431C-8357-22E3AF1CF8F6}"/>
                  </a:ext>
                </a:extLst>
              </p:cNvPr>
              <p:cNvSpPr/>
              <p:nvPr/>
            </p:nvSpPr>
            <p:spPr>
              <a:xfrm>
                <a:off x="3919714" y="1785833"/>
                <a:ext cx="365760" cy="365760"/>
              </a:xfrm>
              <a:prstGeom prst="mathPlus">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a:latin typeface="Arial" panose="020B0604020202020204" pitchFamily="34" charset="0"/>
                  <a:cs typeface="Arial" panose="020B0604020202020204" pitchFamily="34" charset="0"/>
                </a:endParaRPr>
              </a:p>
            </p:txBody>
          </p:sp>
        </p:grpSp>
        <p:sp>
          <p:nvSpPr>
            <p:cNvPr id="35" name="Rectangle 34">
              <a:extLst>
                <a:ext uri="{FF2B5EF4-FFF2-40B4-BE49-F238E27FC236}">
                  <a16:creationId xmlns:a16="http://schemas.microsoft.com/office/drawing/2014/main" id="{DE33028F-40D3-406E-8423-B745370E63A2}"/>
                </a:ext>
              </a:extLst>
            </p:cNvPr>
            <p:cNvSpPr/>
            <p:nvPr/>
          </p:nvSpPr>
          <p:spPr>
            <a:xfrm>
              <a:off x="4080161" y="1426375"/>
              <a:ext cx="91440" cy="410526"/>
            </a:xfrm>
            <a:prstGeom prst="rect">
              <a:avLst/>
            </a:prstGeom>
            <a:solidFill>
              <a:schemeClr val="bg2">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36" name="Arrow: Right 35">
              <a:extLst>
                <a:ext uri="{FF2B5EF4-FFF2-40B4-BE49-F238E27FC236}">
                  <a16:creationId xmlns:a16="http://schemas.microsoft.com/office/drawing/2014/main" id="{9156A6C7-CCD4-4A5E-A951-728E45624273}"/>
                </a:ext>
              </a:extLst>
            </p:cNvPr>
            <p:cNvSpPr/>
            <p:nvPr/>
          </p:nvSpPr>
          <p:spPr>
            <a:xfrm>
              <a:off x="5487204" y="1740559"/>
              <a:ext cx="182740" cy="240681"/>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7" name="Arrow: Bent-Up 36">
              <a:extLst>
                <a:ext uri="{FF2B5EF4-FFF2-40B4-BE49-F238E27FC236}">
                  <a16:creationId xmlns:a16="http://schemas.microsoft.com/office/drawing/2014/main" id="{AFE4BC2C-BEF1-46A5-9746-891D392D070C}"/>
                </a:ext>
              </a:extLst>
            </p:cNvPr>
            <p:cNvSpPr/>
            <p:nvPr/>
          </p:nvSpPr>
          <p:spPr>
            <a:xfrm flipV="1">
              <a:off x="579910" y="2258162"/>
              <a:ext cx="3283117" cy="289621"/>
            </a:xfrm>
            <a:prstGeom prst="bentUpArrow">
              <a:avLst/>
            </a:prstGeom>
            <a:solidFill>
              <a:schemeClr val="bg2">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grpSp>
          <p:nvGrpSpPr>
            <p:cNvPr id="38" name="Group 37">
              <a:extLst>
                <a:ext uri="{FF2B5EF4-FFF2-40B4-BE49-F238E27FC236}">
                  <a16:creationId xmlns:a16="http://schemas.microsoft.com/office/drawing/2014/main" id="{FAB2D6A9-AA46-41BC-A84A-FFC5EDE62685}"/>
                </a:ext>
              </a:extLst>
            </p:cNvPr>
            <p:cNvGrpSpPr/>
            <p:nvPr/>
          </p:nvGrpSpPr>
          <p:grpSpPr>
            <a:xfrm>
              <a:off x="3661962" y="2545040"/>
              <a:ext cx="252374" cy="252374"/>
              <a:chOff x="3909677" y="1771502"/>
              <a:chExt cx="390936" cy="383456"/>
            </a:xfrm>
          </p:grpSpPr>
          <p:sp>
            <p:nvSpPr>
              <p:cNvPr id="103" name="Oval 102">
                <a:extLst>
                  <a:ext uri="{FF2B5EF4-FFF2-40B4-BE49-F238E27FC236}">
                    <a16:creationId xmlns:a16="http://schemas.microsoft.com/office/drawing/2014/main" id="{52CF8789-FBBE-4C2D-92CC-81415706F978}"/>
                  </a:ext>
                </a:extLst>
              </p:cNvPr>
              <p:cNvSpPr/>
              <p:nvPr/>
            </p:nvSpPr>
            <p:spPr>
              <a:xfrm>
                <a:off x="3909677" y="1771502"/>
                <a:ext cx="390936" cy="38345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04" name="Plus Sign 103">
                <a:extLst>
                  <a:ext uri="{FF2B5EF4-FFF2-40B4-BE49-F238E27FC236}">
                    <a16:creationId xmlns:a16="http://schemas.microsoft.com/office/drawing/2014/main" id="{340D09F3-6E84-46B9-B3D7-0A24F42A38B6}"/>
                  </a:ext>
                </a:extLst>
              </p:cNvPr>
              <p:cNvSpPr/>
              <p:nvPr/>
            </p:nvSpPr>
            <p:spPr>
              <a:xfrm>
                <a:off x="3919714" y="1785833"/>
                <a:ext cx="365760" cy="365760"/>
              </a:xfrm>
              <a:prstGeom prst="mathPlus">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a:latin typeface="Arial" panose="020B0604020202020204" pitchFamily="34" charset="0"/>
                  <a:cs typeface="Arial" panose="020B0604020202020204" pitchFamily="34" charset="0"/>
                </a:endParaRPr>
              </a:p>
            </p:txBody>
          </p:sp>
        </p:grpSp>
        <p:sp>
          <p:nvSpPr>
            <p:cNvPr id="39" name="Rectangle 38">
              <a:extLst>
                <a:ext uri="{FF2B5EF4-FFF2-40B4-BE49-F238E27FC236}">
                  <a16:creationId xmlns:a16="http://schemas.microsoft.com/office/drawing/2014/main" id="{AA0FB7A4-E5A0-4518-A2EC-273AE7415F55}"/>
                </a:ext>
              </a:extLst>
            </p:cNvPr>
            <p:cNvSpPr/>
            <p:nvPr/>
          </p:nvSpPr>
          <p:spPr>
            <a:xfrm>
              <a:off x="533400" y="2260701"/>
              <a:ext cx="76594" cy="410526"/>
            </a:xfrm>
            <a:prstGeom prst="rect">
              <a:avLst/>
            </a:prstGeom>
            <a:solidFill>
              <a:schemeClr val="bg2">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40" name="Arrow: Right 39">
              <a:extLst>
                <a:ext uri="{FF2B5EF4-FFF2-40B4-BE49-F238E27FC236}">
                  <a16:creationId xmlns:a16="http://schemas.microsoft.com/office/drawing/2014/main" id="{0D728DB6-DD1E-4DF4-938D-E3346BF07491}"/>
                </a:ext>
              </a:extLst>
            </p:cNvPr>
            <p:cNvSpPr/>
            <p:nvPr/>
          </p:nvSpPr>
          <p:spPr>
            <a:xfrm>
              <a:off x="3444254" y="2578967"/>
              <a:ext cx="182740" cy="240681"/>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1" name="Arrow: Right 40">
              <a:extLst>
                <a:ext uri="{FF2B5EF4-FFF2-40B4-BE49-F238E27FC236}">
                  <a16:creationId xmlns:a16="http://schemas.microsoft.com/office/drawing/2014/main" id="{6134832E-B1BB-4A08-ACE2-92F94C336FEC}"/>
                </a:ext>
              </a:extLst>
            </p:cNvPr>
            <p:cNvSpPr/>
            <p:nvPr/>
          </p:nvSpPr>
          <p:spPr>
            <a:xfrm>
              <a:off x="6019800" y="2587947"/>
              <a:ext cx="182880" cy="240681"/>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2" name="Arrow: Bent-Up 41">
              <a:extLst>
                <a:ext uri="{FF2B5EF4-FFF2-40B4-BE49-F238E27FC236}">
                  <a16:creationId xmlns:a16="http://schemas.microsoft.com/office/drawing/2014/main" id="{152B1194-4C86-4F4F-98AB-9677221C79FF}"/>
                </a:ext>
              </a:extLst>
            </p:cNvPr>
            <p:cNvSpPr/>
            <p:nvPr/>
          </p:nvSpPr>
          <p:spPr>
            <a:xfrm flipV="1">
              <a:off x="4068470" y="2266289"/>
              <a:ext cx="1843445" cy="289621"/>
            </a:xfrm>
            <a:prstGeom prst="bentUpArrow">
              <a:avLst/>
            </a:prstGeom>
            <a:solidFill>
              <a:schemeClr val="bg2">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grpSp>
          <p:nvGrpSpPr>
            <p:cNvPr id="43" name="Group 42">
              <a:extLst>
                <a:ext uri="{FF2B5EF4-FFF2-40B4-BE49-F238E27FC236}">
                  <a16:creationId xmlns:a16="http://schemas.microsoft.com/office/drawing/2014/main" id="{A2511DE2-FEF5-44DB-BA42-9E18B636AF80}"/>
                </a:ext>
              </a:extLst>
            </p:cNvPr>
            <p:cNvGrpSpPr/>
            <p:nvPr/>
          </p:nvGrpSpPr>
          <p:grpSpPr>
            <a:xfrm>
              <a:off x="5719013" y="2563579"/>
              <a:ext cx="252374" cy="252374"/>
              <a:chOff x="3909677" y="1771502"/>
              <a:chExt cx="390936" cy="383456"/>
            </a:xfrm>
          </p:grpSpPr>
          <p:sp>
            <p:nvSpPr>
              <p:cNvPr id="101" name="Oval 100">
                <a:extLst>
                  <a:ext uri="{FF2B5EF4-FFF2-40B4-BE49-F238E27FC236}">
                    <a16:creationId xmlns:a16="http://schemas.microsoft.com/office/drawing/2014/main" id="{7F2CBD32-AE71-41BD-9BAF-E9FE53361282}"/>
                  </a:ext>
                </a:extLst>
              </p:cNvPr>
              <p:cNvSpPr/>
              <p:nvPr/>
            </p:nvSpPr>
            <p:spPr>
              <a:xfrm>
                <a:off x="3909677" y="1771502"/>
                <a:ext cx="390936" cy="38345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02" name="Plus Sign 101">
                <a:extLst>
                  <a:ext uri="{FF2B5EF4-FFF2-40B4-BE49-F238E27FC236}">
                    <a16:creationId xmlns:a16="http://schemas.microsoft.com/office/drawing/2014/main" id="{664A6E91-AD34-4236-99EB-8133E40EB254}"/>
                  </a:ext>
                </a:extLst>
              </p:cNvPr>
              <p:cNvSpPr/>
              <p:nvPr/>
            </p:nvSpPr>
            <p:spPr>
              <a:xfrm>
                <a:off x="3919714" y="1785833"/>
                <a:ext cx="365760" cy="365760"/>
              </a:xfrm>
              <a:prstGeom prst="mathPlus">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a:latin typeface="Arial" panose="020B0604020202020204" pitchFamily="34" charset="0"/>
                  <a:cs typeface="Arial" panose="020B0604020202020204" pitchFamily="34" charset="0"/>
                </a:endParaRPr>
              </a:p>
            </p:txBody>
          </p:sp>
        </p:grpSp>
        <p:sp>
          <p:nvSpPr>
            <p:cNvPr id="44" name="Rectangle 43">
              <a:extLst>
                <a:ext uri="{FF2B5EF4-FFF2-40B4-BE49-F238E27FC236}">
                  <a16:creationId xmlns:a16="http://schemas.microsoft.com/office/drawing/2014/main" id="{93A8A33D-3D05-45FC-A7D2-3BEA5C9AED1E}"/>
                </a:ext>
              </a:extLst>
            </p:cNvPr>
            <p:cNvSpPr/>
            <p:nvPr/>
          </p:nvSpPr>
          <p:spPr>
            <a:xfrm>
              <a:off x="4044546" y="2260701"/>
              <a:ext cx="76594" cy="410526"/>
            </a:xfrm>
            <a:prstGeom prst="rect">
              <a:avLst/>
            </a:prstGeom>
            <a:solidFill>
              <a:schemeClr val="bg2">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45" name="Arrow: Right 44">
              <a:extLst>
                <a:ext uri="{FF2B5EF4-FFF2-40B4-BE49-F238E27FC236}">
                  <a16:creationId xmlns:a16="http://schemas.microsoft.com/office/drawing/2014/main" id="{F1559C83-A007-4FF0-8312-3E4888BDA09F}"/>
                </a:ext>
              </a:extLst>
            </p:cNvPr>
            <p:cNvSpPr/>
            <p:nvPr/>
          </p:nvSpPr>
          <p:spPr>
            <a:xfrm>
              <a:off x="5506057" y="2568012"/>
              <a:ext cx="182740" cy="240681"/>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6" name="Rectangle: Rounded Corners 45">
              <a:extLst>
                <a:ext uri="{FF2B5EF4-FFF2-40B4-BE49-F238E27FC236}">
                  <a16:creationId xmlns:a16="http://schemas.microsoft.com/office/drawing/2014/main" id="{EC9D77FD-A425-46F4-9C6F-2E2DBE932843}"/>
                </a:ext>
              </a:extLst>
            </p:cNvPr>
            <p:cNvSpPr/>
            <p:nvPr/>
          </p:nvSpPr>
          <p:spPr>
            <a:xfrm>
              <a:off x="817311" y="797875"/>
              <a:ext cx="1092456" cy="469492"/>
            </a:xfrm>
            <a:prstGeom prst="roundRect">
              <a:avLst/>
            </a:prstGeom>
            <a:effectLst>
              <a:softEdge rad="31750"/>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100" b="1" dirty="0">
                  <a:latin typeface="Arial" panose="020B0604020202020204" pitchFamily="34" charset="0"/>
                  <a:cs typeface="Arial" panose="020B0604020202020204" pitchFamily="34" charset="0"/>
                </a:rPr>
                <a:t>Input</a:t>
              </a:r>
            </a:p>
            <a:p>
              <a:pPr algn="ctr"/>
              <a:r>
                <a:rPr lang="en-US" sz="1100" b="1" dirty="0">
                  <a:latin typeface="Arial" panose="020B0604020202020204" pitchFamily="34" charset="0"/>
                  <a:cs typeface="Arial" panose="020B0604020202020204" pitchFamily="34" charset="0"/>
                </a:rPr>
                <a:t>(3,</a:t>
              </a:r>
              <a:r>
                <a:rPr lang="en-US" sz="1100" b="1" baseline="-25000" dirty="0">
                  <a:latin typeface="Arial" panose="020B0604020202020204" pitchFamily="34" charset="0"/>
                  <a:cs typeface="Arial" panose="020B0604020202020204" pitchFamily="34" charset="0"/>
                </a:rPr>
                <a:t> </a:t>
              </a:r>
              <a:r>
                <a:rPr lang="en-US" sz="1100" b="1" dirty="0">
                  <a:latin typeface="Arial" panose="020B0604020202020204" pitchFamily="34" charset="0"/>
                  <a:cs typeface="Arial" panose="020B0604020202020204" pitchFamily="34" charset="0"/>
                </a:rPr>
                <a:t>64)</a:t>
              </a:r>
            </a:p>
          </p:txBody>
        </p:sp>
        <p:sp>
          <p:nvSpPr>
            <p:cNvPr id="47" name="Rectangle: Rounded Corners 46">
              <a:extLst>
                <a:ext uri="{FF2B5EF4-FFF2-40B4-BE49-F238E27FC236}">
                  <a16:creationId xmlns:a16="http://schemas.microsoft.com/office/drawing/2014/main" id="{F486E1C2-35E5-4069-AA73-5840434652FD}"/>
                </a:ext>
              </a:extLst>
            </p:cNvPr>
            <p:cNvSpPr/>
            <p:nvPr/>
          </p:nvSpPr>
          <p:spPr>
            <a:xfrm>
              <a:off x="801803" y="1579448"/>
              <a:ext cx="1107964" cy="505636"/>
            </a:xfrm>
            <a:prstGeom prst="roundRect">
              <a:avLst/>
            </a:prstGeom>
            <a:solidFill>
              <a:schemeClr val="accent6">
                <a:lumMod val="60000"/>
                <a:lumOff val="40000"/>
              </a:schemeClr>
            </a:solidFill>
            <a:effectLst>
              <a:softEdge rad="31750"/>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50" b="1" dirty="0">
                  <a:latin typeface="Arial" panose="020B0604020202020204" pitchFamily="34" charset="0"/>
                  <a:cs typeface="Arial" panose="020B0604020202020204" pitchFamily="34" charset="0"/>
                </a:rPr>
                <a:t>Basic Block</a:t>
              </a:r>
            </a:p>
            <a:p>
              <a:pPr algn="ctr"/>
              <a:r>
                <a:rPr lang="en-US" sz="1050" b="1" dirty="0">
                  <a:latin typeface="Arial" panose="020B0604020202020204" pitchFamily="34" charset="0"/>
                  <a:cs typeface="Arial" panose="020B0604020202020204" pitchFamily="34" charset="0"/>
                </a:rPr>
                <a:t>(64, 64)</a:t>
              </a:r>
            </a:p>
          </p:txBody>
        </p:sp>
        <p:sp>
          <p:nvSpPr>
            <p:cNvPr id="48" name="Rectangle: Rounded Corners 47">
              <a:extLst>
                <a:ext uri="{FF2B5EF4-FFF2-40B4-BE49-F238E27FC236}">
                  <a16:creationId xmlns:a16="http://schemas.microsoft.com/office/drawing/2014/main" id="{BD9F0AF7-37D5-4F40-857C-1A8DBF79E0FE}"/>
                </a:ext>
              </a:extLst>
            </p:cNvPr>
            <p:cNvSpPr/>
            <p:nvPr/>
          </p:nvSpPr>
          <p:spPr>
            <a:xfrm>
              <a:off x="4341749" y="1570481"/>
              <a:ext cx="1107964" cy="505636"/>
            </a:xfrm>
            <a:prstGeom prst="roundRect">
              <a:avLst/>
            </a:prstGeom>
            <a:solidFill>
              <a:schemeClr val="accent6">
                <a:lumMod val="60000"/>
                <a:lumOff val="40000"/>
              </a:schemeClr>
            </a:solidFill>
            <a:effectLst>
              <a:softEdge rad="31750"/>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50" b="1" dirty="0">
                  <a:latin typeface="Arial" panose="020B0604020202020204" pitchFamily="34" charset="0"/>
                  <a:cs typeface="Arial" panose="020B0604020202020204" pitchFamily="34" charset="0"/>
                </a:rPr>
                <a:t>Basic Block</a:t>
              </a:r>
            </a:p>
            <a:p>
              <a:pPr algn="ctr"/>
              <a:r>
                <a:rPr lang="en-US" sz="1050" b="1" dirty="0">
                  <a:latin typeface="Arial" panose="020B0604020202020204" pitchFamily="34" charset="0"/>
                  <a:cs typeface="Arial" panose="020B0604020202020204" pitchFamily="34" charset="0"/>
                </a:rPr>
                <a:t>(64, 64)</a:t>
              </a:r>
            </a:p>
          </p:txBody>
        </p:sp>
        <p:sp>
          <p:nvSpPr>
            <p:cNvPr id="49" name="Rectangle: Rounded Corners 48">
              <a:extLst>
                <a:ext uri="{FF2B5EF4-FFF2-40B4-BE49-F238E27FC236}">
                  <a16:creationId xmlns:a16="http://schemas.microsoft.com/office/drawing/2014/main" id="{A65E58D2-A647-4221-B06B-33F59C1FA48A}"/>
                </a:ext>
              </a:extLst>
            </p:cNvPr>
            <p:cNvSpPr/>
            <p:nvPr/>
          </p:nvSpPr>
          <p:spPr>
            <a:xfrm>
              <a:off x="801803" y="2446489"/>
              <a:ext cx="1107964" cy="505636"/>
            </a:xfrm>
            <a:prstGeom prst="roundRect">
              <a:avLst/>
            </a:prstGeom>
            <a:solidFill>
              <a:schemeClr val="accent6">
                <a:lumMod val="60000"/>
                <a:lumOff val="40000"/>
              </a:schemeClr>
            </a:solidFill>
            <a:effectLst>
              <a:softEdge rad="31750"/>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50" b="1" dirty="0">
                  <a:latin typeface="Arial" panose="020B0604020202020204" pitchFamily="34" charset="0"/>
                  <a:cs typeface="Arial" panose="020B0604020202020204" pitchFamily="34" charset="0"/>
                </a:rPr>
                <a:t>Basic Block</a:t>
              </a:r>
            </a:p>
            <a:p>
              <a:pPr algn="ctr"/>
              <a:r>
                <a:rPr lang="en-US" sz="1050" b="1" dirty="0">
                  <a:latin typeface="Arial" panose="020B0604020202020204" pitchFamily="34" charset="0"/>
                  <a:cs typeface="Arial" panose="020B0604020202020204" pitchFamily="34" charset="0"/>
                </a:rPr>
                <a:t>(64, 128)</a:t>
              </a:r>
            </a:p>
          </p:txBody>
        </p:sp>
        <p:sp>
          <p:nvSpPr>
            <p:cNvPr id="50" name="Rectangle: Rounded Corners 49">
              <a:extLst>
                <a:ext uri="{FF2B5EF4-FFF2-40B4-BE49-F238E27FC236}">
                  <a16:creationId xmlns:a16="http://schemas.microsoft.com/office/drawing/2014/main" id="{13404026-D22B-47AE-94F5-13C46015E0A9}"/>
                </a:ext>
              </a:extLst>
            </p:cNvPr>
            <p:cNvSpPr/>
            <p:nvPr/>
          </p:nvSpPr>
          <p:spPr>
            <a:xfrm>
              <a:off x="4384279" y="2449623"/>
              <a:ext cx="1107964" cy="505636"/>
            </a:xfrm>
            <a:prstGeom prst="roundRect">
              <a:avLst/>
            </a:prstGeom>
            <a:solidFill>
              <a:schemeClr val="accent6">
                <a:lumMod val="60000"/>
                <a:lumOff val="40000"/>
              </a:schemeClr>
            </a:solidFill>
            <a:effectLst>
              <a:softEdge rad="31750"/>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50" b="1" dirty="0">
                  <a:latin typeface="Arial" panose="020B0604020202020204" pitchFamily="34" charset="0"/>
                  <a:cs typeface="Arial" panose="020B0604020202020204" pitchFamily="34" charset="0"/>
                </a:rPr>
                <a:t>Basic Block</a:t>
              </a:r>
            </a:p>
            <a:p>
              <a:pPr algn="ctr"/>
              <a:r>
                <a:rPr lang="en-US" sz="1050" b="1" dirty="0">
                  <a:latin typeface="Arial" panose="020B0604020202020204" pitchFamily="34" charset="0"/>
                  <a:cs typeface="Arial" panose="020B0604020202020204" pitchFamily="34" charset="0"/>
                </a:rPr>
                <a:t>(128, 128)</a:t>
              </a:r>
            </a:p>
          </p:txBody>
        </p:sp>
        <p:sp>
          <p:nvSpPr>
            <p:cNvPr id="51" name="Arrow: Right 50">
              <a:extLst>
                <a:ext uri="{FF2B5EF4-FFF2-40B4-BE49-F238E27FC236}">
                  <a16:creationId xmlns:a16="http://schemas.microsoft.com/office/drawing/2014/main" id="{4B7BDA69-EB06-4C39-A80F-5DF2BA28A139}"/>
                </a:ext>
              </a:extLst>
            </p:cNvPr>
            <p:cNvSpPr/>
            <p:nvPr/>
          </p:nvSpPr>
          <p:spPr>
            <a:xfrm>
              <a:off x="1909884" y="2584021"/>
              <a:ext cx="253838" cy="240681"/>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2" name="Rectangle: Rounded Corners 51">
              <a:extLst>
                <a:ext uri="{FF2B5EF4-FFF2-40B4-BE49-F238E27FC236}">
                  <a16:creationId xmlns:a16="http://schemas.microsoft.com/office/drawing/2014/main" id="{EAAF64ED-9ED9-40C5-847A-3A3927D494AA}"/>
                </a:ext>
              </a:extLst>
            </p:cNvPr>
            <p:cNvSpPr/>
            <p:nvPr/>
          </p:nvSpPr>
          <p:spPr>
            <a:xfrm>
              <a:off x="2112626" y="2458301"/>
              <a:ext cx="1366467" cy="491364"/>
            </a:xfrm>
            <a:prstGeom prst="roundRect">
              <a:avLst/>
            </a:prstGeom>
            <a:solidFill>
              <a:schemeClr val="accent1">
                <a:lumMod val="60000"/>
                <a:lumOff val="40000"/>
              </a:schemeClr>
            </a:solidFill>
            <a:effectLst>
              <a:softEdge rad="31750"/>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b="1" dirty="0">
                  <a:latin typeface="Arial" panose="020B0604020202020204" pitchFamily="34" charset="0"/>
                  <a:cs typeface="Arial" panose="020B0604020202020204" pitchFamily="34" charset="0"/>
                </a:rPr>
                <a:t>Downsample</a:t>
              </a:r>
            </a:p>
            <a:p>
              <a:pPr algn="ctr"/>
              <a:r>
                <a:rPr lang="en-US" sz="1000" b="1" dirty="0">
                  <a:latin typeface="Arial" panose="020B0604020202020204" pitchFamily="34" charset="0"/>
                  <a:cs typeface="Arial" panose="020B0604020202020204" pitchFamily="34" charset="0"/>
                </a:rPr>
                <a:t> (64, 128)</a:t>
              </a:r>
            </a:p>
          </p:txBody>
        </p:sp>
        <p:sp>
          <p:nvSpPr>
            <p:cNvPr id="53" name="Rectangle 52">
              <a:extLst>
                <a:ext uri="{FF2B5EF4-FFF2-40B4-BE49-F238E27FC236}">
                  <a16:creationId xmlns:a16="http://schemas.microsoft.com/office/drawing/2014/main" id="{38FDF60F-3FC9-456F-A511-1B9FBFB3A72A}"/>
                </a:ext>
              </a:extLst>
            </p:cNvPr>
            <p:cNvSpPr/>
            <p:nvPr/>
          </p:nvSpPr>
          <p:spPr>
            <a:xfrm>
              <a:off x="6296963" y="857791"/>
              <a:ext cx="759625" cy="288593"/>
            </a:xfrm>
            <a:prstGeom prst="rect">
              <a:avLst/>
            </a:prstGeom>
          </p:spPr>
          <p:txBody>
            <a:bodyPr wrap="none">
              <a:spAutoFit/>
            </a:bodyPr>
            <a:lstStyle/>
            <a:p>
              <a:r>
                <a:rPr lang="en-US" sz="14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Input</a:t>
              </a:r>
              <a:endParaRPr lang="en-US" sz="1400" dirty="0">
                <a:latin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16EB91DA-D453-47D7-8623-F17DB168DB66}"/>
                </a:ext>
              </a:extLst>
            </p:cNvPr>
            <p:cNvSpPr/>
            <p:nvPr/>
          </p:nvSpPr>
          <p:spPr>
            <a:xfrm>
              <a:off x="6248400" y="1512183"/>
              <a:ext cx="1018967" cy="288593"/>
            </a:xfrm>
            <a:prstGeom prst="rect">
              <a:avLst/>
            </a:prstGeom>
          </p:spPr>
          <p:txBody>
            <a:bodyPr wrap="none">
              <a:spAutoFit/>
            </a:bodyPr>
            <a:lstStyle/>
            <a:p>
              <a:r>
                <a:rPr lang="en-US" sz="14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Layer 1</a:t>
              </a:r>
              <a:endParaRPr lang="en-US" sz="1400" dirty="0">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68673C14-138B-4B58-886C-F4A2732D492E}"/>
                </a:ext>
              </a:extLst>
            </p:cNvPr>
            <p:cNvSpPr/>
            <p:nvPr/>
          </p:nvSpPr>
          <p:spPr>
            <a:xfrm>
              <a:off x="6293524" y="2323831"/>
              <a:ext cx="1018967" cy="288593"/>
            </a:xfrm>
            <a:prstGeom prst="rect">
              <a:avLst/>
            </a:prstGeom>
          </p:spPr>
          <p:txBody>
            <a:bodyPr wrap="none">
              <a:spAutoFit/>
            </a:bodyPr>
            <a:lstStyle/>
            <a:p>
              <a:r>
                <a:rPr lang="en-US" sz="14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Layer 2</a:t>
              </a:r>
              <a:endParaRPr lang="en-US" sz="1400" dirty="0">
                <a:latin typeface="Arial" panose="020B0604020202020204" pitchFamily="34" charset="0"/>
                <a:cs typeface="Arial" panose="020B0604020202020204" pitchFamily="34" charset="0"/>
              </a:endParaRPr>
            </a:p>
          </p:txBody>
        </p:sp>
        <p:sp>
          <p:nvSpPr>
            <p:cNvPr id="56" name="Rectangle: Rounded Corners 55">
              <a:extLst>
                <a:ext uri="{FF2B5EF4-FFF2-40B4-BE49-F238E27FC236}">
                  <a16:creationId xmlns:a16="http://schemas.microsoft.com/office/drawing/2014/main" id="{985BB54E-A94D-474A-B590-6E66DAD9AF3E}"/>
                </a:ext>
              </a:extLst>
            </p:cNvPr>
            <p:cNvSpPr/>
            <p:nvPr/>
          </p:nvSpPr>
          <p:spPr>
            <a:xfrm>
              <a:off x="381000" y="3048000"/>
              <a:ext cx="5896083" cy="781647"/>
            </a:xfrm>
            <a:prstGeom prst="roundRect">
              <a:avLst/>
            </a:prstGeom>
            <a:noFill/>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US" sz="14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57" name="Arrow: Right 56">
              <a:extLst>
                <a:ext uri="{FF2B5EF4-FFF2-40B4-BE49-F238E27FC236}">
                  <a16:creationId xmlns:a16="http://schemas.microsoft.com/office/drawing/2014/main" id="{2EB66C01-5AFA-4877-A945-4EE30F1A3B5E}"/>
                </a:ext>
              </a:extLst>
            </p:cNvPr>
            <p:cNvSpPr/>
            <p:nvPr/>
          </p:nvSpPr>
          <p:spPr>
            <a:xfrm>
              <a:off x="438489" y="3426147"/>
              <a:ext cx="367064" cy="240681"/>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8" name="Arrow: Bent-Up 57">
              <a:extLst>
                <a:ext uri="{FF2B5EF4-FFF2-40B4-BE49-F238E27FC236}">
                  <a16:creationId xmlns:a16="http://schemas.microsoft.com/office/drawing/2014/main" id="{4258780D-C45A-46BD-9697-7A7B3BA0FA61}"/>
                </a:ext>
              </a:extLst>
            </p:cNvPr>
            <p:cNvSpPr/>
            <p:nvPr/>
          </p:nvSpPr>
          <p:spPr>
            <a:xfrm flipV="1">
              <a:off x="579910" y="3096362"/>
              <a:ext cx="3283117" cy="289621"/>
            </a:xfrm>
            <a:prstGeom prst="bentUpArrow">
              <a:avLst/>
            </a:prstGeom>
            <a:solidFill>
              <a:schemeClr val="bg2">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grpSp>
          <p:nvGrpSpPr>
            <p:cNvPr id="59" name="Group 58">
              <a:extLst>
                <a:ext uri="{FF2B5EF4-FFF2-40B4-BE49-F238E27FC236}">
                  <a16:creationId xmlns:a16="http://schemas.microsoft.com/office/drawing/2014/main" id="{3BDE0A9A-1442-4648-AC80-9A3D10C6C249}"/>
                </a:ext>
              </a:extLst>
            </p:cNvPr>
            <p:cNvGrpSpPr/>
            <p:nvPr/>
          </p:nvGrpSpPr>
          <p:grpSpPr>
            <a:xfrm>
              <a:off x="3661962" y="3383240"/>
              <a:ext cx="252374" cy="252374"/>
              <a:chOff x="3909677" y="1771502"/>
              <a:chExt cx="390936" cy="383456"/>
            </a:xfrm>
          </p:grpSpPr>
          <p:sp>
            <p:nvSpPr>
              <p:cNvPr id="99" name="Oval 98">
                <a:extLst>
                  <a:ext uri="{FF2B5EF4-FFF2-40B4-BE49-F238E27FC236}">
                    <a16:creationId xmlns:a16="http://schemas.microsoft.com/office/drawing/2014/main" id="{CD755990-0780-4A53-8DD6-C55247A48818}"/>
                  </a:ext>
                </a:extLst>
              </p:cNvPr>
              <p:cNvSpPr/>
              <p:nvPr/>
            </p:nvSpPr>
            <p:spPr>
              <a:xfrm>
                <a:off x="3909677" y="1771502"/>
                <a:ext cx="390936" cy="38345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00" name="Plus Sign 99">
                <a:extLst>
                  <a:ext uri="{FF2B5EF4-FFF2-40B4-BE49-F238E27FC236}">
                    <a16:creationId xmlns:a16="http://schemas.microsoft.com/office/drawing/2014/main" id="{1EFB619D-8A92-4B93-A75C-A3F3189CEDA8}"/>
                  </a:ext>
                </a:extLst>
              </p:cNvPr>
              <p:cNvSpPr/>
              <p:nvPr/>
            </p:nvSpPr>
            <p:spPr>
              <a:xfrm>
                <a:off x="3919714" y="1785833"/>
                <a:ext cx="365760" cy="365760"/>
              </a:xfrm>
              <a:prstGeom prst="mathPlus">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a:latin typeface="Arial" panose="020B0604020202020204" pitchFamily="34" charset="0"/>
                  <a:cs typeface="Arial" panose="020B0604020202020204" pitchFamily="34" charset="0"/>
                </a:endParaRPr>
              </a:p>
            </p:txBody>
          </p:sp>
        </p:grpSp>
        <p:sp>
          <p:nvSpPr>
            <p:cNvPr id="60" name="Rectangle 59">
              <a:extLst>
                <a:ext uri="{FF2B5EF4-FFF2-40B4-BE49-F238E27FC236}">
                  <a16:creationId xmlns:a16="http://schemas.microsoft.com/office/drawing/2014/main" id="{F723852B-E9A8-49C5-A8A7-BD5F04F888D4}"/>
                </a:ext>
              </a:extLst>
            </p:cNvPr>
            <p:cNvSpPr/>
            <p:nvPr/>
          </p:nvSpPr>
          <p:spPr>
            <a:xfrm>
              <a:off x="533400" y="3098901"/>
              <a:ext cx="76594" cy="410526"/>
            </a:xfrm>
            <a:prstGeom prst="rect">
              <a:avLst/>
            </a:prstGeom>
            <a:solidFill>
              <a:schemeClr val="bg2">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61" name="Arrow: Right 60">
              <a:extLst>
                <a:ext uri="{FF2B5EF4-FFF2-40B4-BE49-F238E27FC236}">
                  <a16:creationId xmlns:a16="http://schemas.microsoft.com/office/drawing/2014/main" id="{468AEA56-68EF-40BD-A30C-9C25E3ACC5D2}"/>
                </a:ext>
              </a:extLst>
            </p:cNvPr>
            <p:cNvSpPr/>
            <p:nvPr/>
          </p:nvSpPr>
          <p:spPr>
            <a:xfrm>
              <a:off x="3444254" y="3417167"/>
              <a:ext cx="182740" cy="240681"/>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62" name="Arrow: Right 61">
              <a:extLst>
                <a:ext uri="{FF2B5EF4-FFF2-40B4-BE49-F238E27FC236}">
                  <a16:creationId xmlns:a16="http://schemas.microsoft.com/office/drawing/2014/main" id="{42A08FC8-2D3D-441C-96DA-85A97B5BD508}"/>
                </a:ext>
              </a:extLst>
            </p:cNvPr>
            <p:cNvSpPr/>
            <p:nvPr/>
          </p:nvSpPr>
          <p:spPr>
            <a:xfrm>
              <a:off x="6019800" y="3426147"/>
              <a:ext cx="182880" cy="240681"/>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63" name="Arrow: Bent-Up 62">
              <a:extLst>
                <a:ext uri="{FF2B5EF4-FFF2-40B4-BE49-F238E27FC236}">
                  <a16:creationId xmlns:a16="http://schemas.microsoft.com/office/drawing/2014/main" id="{3184EEC1-95BD-4308-B1F3-3FE6658B2B9A}"/>
                </a:ext>
              </a:extLst>
            </p:cNvPr>
            <p:cNvSpPr/>
            <p:nvPr/>
          </p:nvSpPr>
          <p:spPr>
            <a:xfrm flipV="1">
              <a:off x="4068470" y="3104489"/>
              <a:ext cx="1843445" cy="289621"/>
            </a:xfrm>
            <a:prstGeom prst="bentUpArrow">
              <a:avLst/>
            </a:prstGeom>
            <a:solidFill>
              <a:schemeClr val="bg2">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grpSp>
          <p:nvGrpSpPr>
            <p:cNvPr id="64" name="Group 63">
              <a:extLst>
                <a:ext uri="{FF2B5EF4-FFF2-40B4-BE49-F238E27FC236}">
                  <a16:creationId xmlns:a16="http://schemas.microsoft.com/office/drawing/2014/main" id="{BEBC2579-BBC0-4B60-81CD-8F3E2EF220ED}"/>
                </a:ext>
              </a:extLst>
            </p:cNvPr>
            <p:cNvGrpSpPr/>
            <p:nvPr/>
          </p:nvGrpSpPr>
          <p:grpSpPr>
            <a:xfrm>
              <a:off x="5719013" y="3401779"/>
              <a:ext cx="252374" cy="252374"/>
              <a:chOff x="3909677" y="1771502"/>
              <a:chExt cx="390936" cy="383456"/>
            </a:xfrm>
          </p:grpSpPr>
          <p:sp>
            <p:nvSpPr>
              <p:cNvPr id="97" name="Oval 96">
                <a:extLst>
                  <a:ext uri="{FF2B5EF4-FFF2-40B4-BE49-F238E27FC236}">
                    <a16:creationId xmlns:a16="http://schemas.microsoft.com/office/drawing/2014/main" id="{7257FB2A-6208-4E31-BF5B-FE051A93B842}"/>
                  </a:ext>
                </a:extLst>
              </p:cNvPr>
              <p:cNvSpPr/>
              <p:nvPr/>
            </p:nvSpPr>
            <p:spPr>
              <a:xfrm>
                <a:off x="3909677" y="1771502"/>
                <a:ext cx="390936" cy="38345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98" name="Plus Sign 97">
                <a:extLst>
                  <a:ext uri="{FF2B5EF4-FFF2-40B4-BE49-F238E27FC236}">
                    <a16:creationId xmlns:a16="http://schemas.microsoft.com/office/drawing/2014/main" id="{6CD5B6F3-0C23-4DB7-B15D-09A33CC95190}"/>
                  </a:ext>
                </a:extLst>
              </p:cNvPr>
              <p:cNvSpPr/>
              <p:nvPr/>
            </p:nvSpPr>
            <p:spPr>
              <a:xfrm>
                <a:off x="3919714" y="1785833"/>
                <a:ext cx="365760" cy="365760"/>
              </a:xfrm>
              <a:prstGeom prst="mathPlus">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a:latin typeface="Arial" panose="020B0604020202020204" pitchFamily="34" charset="0"/>
                  <a:cs typeface="Arial" panose="020B0604020202020204" pitchFamily="34" charset="0"/>
                </a:endParaRPr>
              </a:p>
            </p:txBody>
          </p:sp>
        </p:grpSp>
        <p:sp>
          <p:nvSpPr>
            <p:cNvPr id="65" name="Rectangle 64">
              <a:extLst>
                <a:ext uri="{FF2B5EF4-FFF2-40B4-BE49-F238E27FC236}">
                  <a16:creationId xmlns:a16="http://schemas.microsoft.com/office/drawing/2014/main" id="{91FCDC95-D8A9-4198-9F69-054ECC083A18}"/>
                </a:ext>
              </a:extLst>
            </p:cNvPr>
            <p:cNvSpPr/>
            <p:nvPr/>
          </p:nvSpPr>
          <p:spPr>
            <a:xfrm>
              <a:off x="4044546" y="3098901"/>
              <a:ext cx="76594" cy="410526"/>
            </a:xfrm>
            <a:prstGeom prst="rect">
              <a:avLst/>
            </a:prstGeom>
            <a:solidFill>
              <a:schemeClr val="bg2">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66" name="Arrow: Right 65">
              <a:extLst>
                <a:ext uri="{FF2B5EF4-FFF2-40B4-BE49-F238E27FC236}">
                  <a16:creationId xmlns:a16="http://schemas.microsoft.com/office/drawing/2014/main" id="{F7157388-91FE-43E7-8C44-9A427262C75F}"/>
                </a:ext>
              </a:extLst>
            </p:cNvPr>
            <p:cNvSpPr/>
            <p:nvPr/>
          </p:nvSpPr>
          <p:spPr>
            <a:xfrm>
              <a:off x="5506057" y="3406212"/>
              <a:ext cx="182740" cy="240681"/>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67" name="Rectangle: Rounded Corners 66">
              <a:extLst>
                <a:ext uri="{FF2B5EF4-FFF2-40B4-BE49-F238E27FC236}">
                  <a16:creationId xmlns:a16="http://schemas.microsoft.com/office/drawing/2014/main" id="{69073598-212B-4ECE-B1F1-96494AEE08E9}"/>
                </a:ext>
              </a:extLst>
            </p:cNvPr>
            <p:cNvSpPr/>
            <p:nvPr/>
          </p:nvSpPr>
          <p:spPr>
            <a:xfrm>
              <a:off x="801803" y="3284689"/>
              <a:ext cx="1107964" cy="505636"/>
            </a:xfrm>
            <a:prstGeom prst="roundRect">
              <a:avLst/>
            </a:prstGeom>
            <a:solidFill>
              <a:schemeClr val="accent6">
                <a:lumMod val="60000"/>
                <a:lumOff val="40000"/>
              </a:schemeClr>
            </a:solidFill>
            <a:effectLst>
              <a:softEdge rad="31750"/>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50" b="1" dirty="0">
                  <a:latin typeface="Arial" panose="020B0604020202020204" pitchFamily="34" charset="0"/>
                  <a:cs typeface="Arial" panose="020B0604020202020204" pitchFamily="34" charset="0"/>
                </a:rPr>
                <a:t>Basic Block</a:t>
              </a:r>
            </a:p>
            <a:p>
              <a:pPr algn="ctr"/>
              <a:r>
                <a:rPr lang="en-US" sz="1050" b="1" dirty="0">
                  <a:latin typeface="Arial" panose="020B0604020202020204" pitchFamily="34" charset="0"/>
                  <a:cs typeface="Arial" panose="020B0604020202020204" pitchFamily="34" charset="0"/>
                </a:rPr>
                <a:t>(128, 256)</a:t>
              </a:r>
            </a:p>
          </p:txBody>
        </p:sp>
        <p:sp>
          <p:nvSpPr>
            <p:cNvPr id="68" name="Rectangle: Rounded Corners 67">
              <a:extLst>
                <a:ext uri="{FF2B5EF4-FFF2-40B4-BE49-F238E27FC236}">
                  <a16:creationId xmlns:a16="http://schemas.microsoft.com/office/drawing/2014/main" id="{B77DF735-0ED2-4056-AE04-99522A3306A4}"/>
                </a:ext>
              </a:extLst>
            </p:cNvPr>
            <p:cNvSpPr/>
            <p:nvPr/>
          </p:nvSpPr>
          <p:spPr>
            <a:xfrm>
              <a:off x="4384279" y="3287823"/>
              <a:ext cx="1107964" cy="505636"/>
            </a:xfrm>
            <a:prstGeom prst="roundRect">
              <a:avLst/>
            </a:prstGeom>
            <a:solidFill>
              <a:schemeClr val="accent6">
                <a:lumMod val="60000"/>
                <a:lumOff val="40000"/>
              </a:schemeClr>
            </a:solidFill>
            <a:effectLst>
              <a:softEdge rad="31750"/>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50" b="1" dirty="0">
                  <a:latin typeface="Arial" panose="020B0604020202020204" pitchFamily="34" charset="0"/>
                  <a:cs typeface="Arial" panose="020B0604020202020204" pitchFamily="34" charset="0"/>
                </a:rPr>
                <a:t>Basic Block</a:t>
              </a:r>
            </a:p>
            <a:p>
              <a:pPr algn="ctr"/>
              <a:r>
                <a:rPr lang="en-US" sz="1050" b="1" dirty="0">
                  <a:latin typeface="Arial" panose="020B0604020202020204" pitchFamily="34" charset="0"/>
                  <a:cs typeface="Arial" panose="020B0604020202020204" pitchFamily="34" charset="0"/>
                </a:rPr>
                <a:t>(256, 256)</a:t>
              </a:r>
            </a:p>
          </p:txBody>
        </p:sp>
        <p:sp>
          <p:nvSpPr>
            <p:cNvPr id="69" name="Arrow: Right 68">
              <a:extLst>
                <a:ext uri="{FF2B5EF4-FFF2-40B4-BE49-F238E27FC236}">
                  <a16:creationId xmlns:a16="http://schemas.microsoft.com/office/drawing/2014/main" id="{0C840CBF-54D8-475F-BFD5-C98B135D195E}"/>
                </a:ext>
              </a:extLst>
            </p:cNvPr>
            <p:cNvSpPr/>
            <p:nvPr/>
          </p:nvSpPr>
          <p:spPr>
            <a:xfrm>
              <a:off x="1909884" y="3422221"/>
              <a:ext cx="253838" cy="240681"/>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0" name="Rectangle: Rounded Corners 69">
              <a:extLst>
                <a:ext uri="{FF2B5EF4-FFF2-40B4-BE49-F238E27FC236}">
                  <a16:creationId xmlns:a16="http://schemas.microsoft.com/office/drawing/2014/main" id="{42949C67-8090-4A5B-BEE7-57B6D690C029}"/>
                </a:ext>
              </a:extLst>
            </p:cNvPr>
            <p:cNvSpPr/>
            <p:nvPr/>
          </p:nvSpPr>
          <p:spPr>
            <a:xfrm>
              <a:off x="2112626" y="3296501"/>
              <a:ext cx="1366467" cy="491364"/>
            </a:xfrm>
            <a:prstGeom prst="roundRect">
              <a:avLst/>
            </a:prstGeom>
            <a:solidFill>
              <a:schemeClr val="accent1">
                <a:lumMod val="60000"/>
                <a:lumOff val="40000"/>
              </a:schemeClr>
            </a:solidFill>
            <a:effectLst>
              <a:softEdge rad="31750"/>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b="1" dirty="0">
                  <a:latin typeface="Arial" panose="020B0604020202020204" pitchFamily="34" charset="0"/>
                  <a:cs typeface="Arial" panose="020B0604020202020204" pitchFamily="34" charset="0"/>
                </a:rPr>
                <a:t>Downsample</a:t>
              </a:r>
            </a:p>
            <a:p>
              <a:pPr algn="ctr"/>
              <a:r>
                <a:rPr lang="en-US" sz="1000" b="1" dirty="0">
                  <a:latin typeface="Arial" panose="020B0604020202020204" pitchFamily="34" charset="0"/>
                  <a:cs typeface="Arial" panose="020B0604020202020204" pitchFamily="34" charset="0"/>
                </a:rPr>
                <a:t> (128, 256)</a:t>
              </a:r>
            </a:p>
          </p:txBody>
        </p:sp>
        <p:sp>
          <p:nvSpPr>
            <p:cNvPr id="71" name="Rectangle 70">
              <a:extLst>
                <a:ext uri="{FF2B5EF4-FFF2-40B4-BE49-F238E27FC236}">
                  <a16:creationId xmlns:a16="http://schemas.microsoft.com/office/drawing/2014/main" id="{C11E635F-B553-402A-8477-8432AB034A07}"/>
                </a:ext>
              </a:extLst>
            </p:cNvPr>
            <p:cNvSpPr/>
            <p:nvPr/>
          </p:nvSpPr>
          <p:spPr>
            <a:xfrm>
              <a:off x="6293524" y="3162031"/>
              <a:ext cx="1018967" cy="288593"/>
            </a:xfrm>
            <a:prstGeom prst="rect">
              <a:avLst/>
            </a:prstGeom>
          </p:spPr>
          <p:txBody>
            <a:bodyPr wrap="none">
              <a:spAutoFit/>
            </a:bodyPr>
            <a:lstStyle/>
            <a:p>
              <a:r>
                <a:rPr lang="en-US" sz="14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Layer 3</a:t>
              </a:r>
              <a:endParaRPr lang="en-US" sz="1400" dirty="0">
                <a:latin typeface="Arial" panose="020B0604020202020204" pitchFamily="34" charset="0"/>
                <a:cs typeface="Arial" panose="020B0604020202020204" pitchFamily="34" charset="0"/>
              </a:endParaRPr>
            </a:p>
          </p:txBody>
        </p:sp>
        <p:sp>
          <p:nvSpPr>
            <p:cNvPr id="72" name="Rectangle: Rounded Corners 71">
              <a:extLst>
                <a:ext uri="{FF2B5EF4-FFF2-40B4-BE49-F238E27FC236}">
                  <a16:creationId xmlns:a16="http://schemas.microsoft.com/office/drawing/2014/main" id="{267FD9E9-D905-41AB-956F-946E841914D8}"/>
                </a:ext>
              </a:extLst>
            </p:cNvPr>
            <p:cNvSpPr/>
            <p:nvPr/>
          </p:nvSpPr>
          <p:spPr>
            <a:xfrm>
              <a:off x="384440" y="3881610"/>
              <a:ext cx="5896083" cy="781647"/>
            </a:xfrm>
            <a:prstGeom prst="roundRect">
              <a:avLst/>
            </a:prstGeom>
            <a:noFill/>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US" sz="14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73" name="Arrow: Right 72">
              <a:extLst>
                <a:ext uri="{FF2B5EF4-FFF2-40B4-BE49-F238E27FC236}">
                  <a16:creationId xmlns:a16="http://schemas.microsoft.com/office/drawing/2014/main" id="{BCB5C110-D391-43C1-B99E-23620153D63C}"/>
                </a:ext>
              </a:extLst>
            </p:cNvPr>
            <p:cNvSpPr/>
            <p:nvPr/>
          </p:nvSpPr>
          <p:spPr>
            <a:xfrm>
              <a:off x="441929" y="4259757"/>
              <a:ext cx="367064" cy="240681"/>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4" name="Arrow: Bent-Up 73">
              <a:extLst>
                <a:ext uri="{FF2B5EF4-FFF2-40B4-BE49-F238E27FC236}">
                  <a16:creationId xmlns:a16="http://schemas.microsoft.com/office/drawing/2014/main" id="{96E47BC0-7C05-423E-85A1-EB2608484B04}"/>
                </a:ext>
              </a:extLst>
            </p:cNvPr>
            <p:cNvSpPr/>
            <p:nvPr/>
          </p:nvSpPr>
          <p:spPr>
            <a:xfrm flipV="1">
              <a:off x="583350" y="3929972"/>
              <a:ext cx="3283117" cy="289621"/>
            </a:xfrm>
            <a:prstGeom prst="bentUpArrow">
              <a:avLst/>
            </a:prstGeom>
            <a:solidFill>
              <a:schemeClr val="bg2">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grpSp>
          <p:nvGrpSpPr>
            <p:cNvPr id="75" name="Group 74">
              <a:extLst>
                <a:ext uri="{FF2B5EF4-FFF2-40B4-BE49-F238E27FC236}">
                  <a16:creationId xmlns:a16="http://schemas.microsoft.com/office/drawing/2014/main" id="{5F015C21-BF4A-4DA5-B789-B442EE565539}"/>
                </a:ext>
              </a:extLst>
            </p:cNvPr>
            <p:cNvGrpSpPr/>
            <p:nvPr/>
          </p:nvGrpSpPr>
          <p:grpSpPr>
            <a:xfrm>
              <a:off x="3665402" y="4216850"/>
              <a:ext cx="252374" cy="252374"/>
              <a:chOff x="3909677" y="1771502"/>
              <a:chExt cx="390936" cy="383456"/>
            </a:xfrm>
          </p:grpSpPr>
          <p:sp>
            <p:nvSpPr>
              <p:cNvPr id="95" name="Oval 94">
                <a:extLst>
                  <a:ext uri="{FF2B5EF4-FFF2-40B4-BE49-F238E27FC236}">
                    <a16:creationId xmlns:a16="http://schemas.microsoft.com/office/drawing/2014/main" id="{7873D4BE-3817-40D0-A945-051FD49B7737}"/>
                  </a:ext>
                </a:extLst>
              </p:cNvPr>
              <p:cNvSpPr/>
              <p:nvPr/>
            </p:nvSpPr>
            <p:spPr>
              <a:xfrm>
                <a:off x="3909677" y="1771502"/>
                <a:ext cx="390936" cy="38345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96" name="Plus Sign 95">
                <a:extLst>
                  <a:ext uri="{FF2B5EF4-FFF2-40B4-BE49-F238E27FC236}">
                    <a16:creationId xmlns:a16="http://schemas.microsoft.com/office/drawing/2014/main" id="{83AFCC27-0FC7-4D64-B437-764191FB68BA}"/>
                  </a:ext>
                </a:extLst>
              </p:cNvPr>
              <p:cNvSpPr/>
              <p:nvPr/>
            </p:nvSpPr>
            <p:spPr>
              <a:xfrm>
                <a:off x="3919714" y="1785833"/>
                <a:ext cx="365760" cy="365760"/>
              </a:xfrm>
              <a:prstGeom prst="mathPlus">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a:latin typeface="Arial" panose="020B0604020202020204" pitchFamily="34" charset="0"/>
                  <a:cs typeface="Arial" panose="020B0604020202020204" pitchFamily="34" charset="0"/>
                </a:endParaRPr>
              </a:p>
            </p:txBody>
          </p:sp>
        </p:grpSp>
        <p:sp>
          <p:nvSpPr>
            <p:cNvPr id="76" name="Rectangle 75">
              <a:extLst>
                <a:ext uri="{FF2B5EF4-FFF2-40B4-BE49-F238E27FC236}">
                  <a16:creationId xmlns:a16="http://schemas.microsoft.com/office/drawing/2014/main" id="{C0107D84-1D55-4D5B-AB8F-CD7B79FB76C9}"/>
                </a:ext>
              </a:extLst>
            </p:cNvPr>
            <p:cNvSpPr/>
            <p:nvPr/>
          </p:nvSpPr>
          <p:spPr>
            <a:xfrm>
              <a:off x="536840" y="3932511"/>
              <a:ext cx="76594" cy="410526"/>
            </a:xfrm>
            <a:prstGeom prst="rect">
              <a:avLst/>
            </a:prstGeom>
            <a:solidFill>
              <a:schemeClr val="bg2">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77" name="Arrow: Right 76">
              <a:extLst>
                <a:ext uri="{FF2B5EF4-FFF2-40B4-BE49-F238E27FC236}">
                  <a16:creationId xmlns:a16="http://schemas.microsoft.com/office/drawing/2014/main" id="{DD751F0E-9938-4965-BC03-D9BAD41551EF}"/>
                </a:ext>
              </a:extLst>
            </p:cNvPr>
            <p:cNvSpPr/>
            <p:nvPr/>
          </p:nvSpPr>
          <p:spPr>
            <a:xfrm>
              <a:off x="3447694" y="4250777"/>
              <a:ext cx="182740" cy="240681"/>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8" name="Arrow: Right 77">
              <a:extLst>
                <a:ext uri="{FF2B5EF4-FFF2-40B4-BE49-F238E27FC236}">
                  <a16:creationId xmlns:a16="http://schemas.microsoft.com/office/drawing/2014/main" id="{803CF319-9F5D-4D0F-BED3-1AC7BAB3DA87}"/>
                </a:ext>
              </a:extLst>
            </p:cNvPr>
            <p:cNvSpPr/>
            <p:nvPr/>
          </p:nvSpPr>
          <p:spPr>
            <a:xfrm>
              <a:off x="6023240" y="4259757"/>
              <a:ext cx="182880" cy="240681"/>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9" name="Arrow: Bent-Up 78">
              <a:extLst>
                <a:ext uri="{FF2B5EF4-FFF2-40B4-BE49-F238E27FC236}">
                  <a16:creationId xmlns:a16="http://schemas.microsoft.com/office/drawing/2014/main" id="{27A90859-EA61-4F4A-828F-C4D8EED242F0}"/>
                </a:ext>
              </a:extLst>
            </p:cNvPr>
            <p:cNvSpPr/>
            <p:nvPr/>
          </p:nvSpPr>
          <p:spPr>
            <a:xfrm flipV="1">
              <a:off x="4071910" y="3938099"/>
              <a:ext cx="1843445" cy="289621"/>
            </a:xfrm>
            <a:prstGeom prst="bentUpArrow">
              <a:avLst/>
            </a:prstGeom>
            <a:solidFill>
              <a:schemeClr val="bg2">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grpSp>
          <p:nvGrpSpPr>
            <p:cNvPr id="80" name="Group 79">
              <a:extLst>
                <a:ext uri="{FF2B5EF4-FFF2-40B4-BE49-F238E27FC236}">
                  <a16:creationId xmlns:a16="http://schemas.microsoft.com/office/drawing/2014/main" id="{F615535F-B302-4695-B894-79F35001A708}"/>
                </a:ext>
              </a:extLst>
            </p:cNvPr>
            <p:cNvGrpSpPr/>
            <p:nvPr/>
          </p:nvGrpSpPr>
          <p:grpSpPr>
            <a:xfrm>
              <a:off x="5722453" y="4235389"/>
              <a:ext cx="252374" cy="252374"/>
              <a:chOff x="3909677" y="1771502"/>
              <a:chExt cx="390936" cy="383456"/>
            </a:xfrm>
          </p:grpSpPr>
          <p:sp>
            <p:nvSpPr>
              <p:cNvPr id="93" name="Oval 92">
                <a:extLst>
                  <a:ext uri="{FF2B5EF4-FFF2-40B4-BE49-F238E27FC236}">
                    <a16:creationId xmlns:a16="http://schemas.microsoft.com/office/drawing/2014/main" id="{3C8BF7E7-C6A7-4256-869F-8D28DF91F80E}"/>
                  </a:ext>
                </a:extLst>
              </p:cNvPr>
              <p:cNvSpPr/>
              <p:nvPr/>
            </p:nvSpPr>
            <p:spPr>
              <a:xfrm>
                <a:off x="3909677" y="1771502"/>
                <a:ext cx="390936" cy="38345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94" name="Plus Sign 93">
                <a:extLst>
                  <a:ext uri="{FF2B5EF4-FFF2-40B4-BE49-F238E27FC236}">
                    <a16:creationId xmlns:a16="http://schemas.microsoft.com/office/drawing/2014/main" id="{0C9BAF27-33E2-4CFC-898C-2098CAA733E8}"/>
                  </a:ext>
                </a:extLst>
              </p:cNvPr>
              <p:cNvSpPr/>
              <p:nvPr/>
            </p:nvSpPr>
            <p:spPr>
              <a:xfrm>
                <a:off x="3919714" y="1785833"/>
                <a:ext cx="365760" cy="365760"/>
              </a:xfrm>
              <a:prstGeom prst="mathPlus">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a:latin typeface="Arial" panose="020B0604020202020204" pitchFamily="34" charset="0"/>
                  <a:cs typeface="Arial" panose="020B0604020202020204" pitchFamily="34" charset="0"/>
                </a:endParaRPr>
              </a:p>
            </p:txBody>
          </p:sp>
        </p:grpSp>
        <p:sp>
          <p:nvSpPr>
            <p:cNvPr id="81" name="Rectangle 80">
              <a:extLst>
                <a:ext uri="{FF2B5EF4-FFF2-40B4-BE49-F238E27FC236}">
                  <a16:creationId xmlns:a16="http://schemas.microsoft.com/office/drawing/2014/main" id="{A239565A-AE97-4664-8F51-266F807D7166}"/>
                </a:ext>
              </a:extLst>
            </p:cNvPr>
            <p:cNvSpPr/>
            <p:nvPr/>
          </p:nvSpPr>
          <p:spPr>
            <a:xfrm>
              <a:off x="4047986" y="3932511"/>
              <a:ext cx="76594" cy="410526"/>
            </a:xfrm>
            <a:prstGeom prst="rect">
              <a:avLst/>
            </a:prstGeom>
            <a:solidFill>
              <a:schemeClr val="bg2">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82" name="Arrow: Right 81">
              <a:extLst>
                <a:ext uri="{FF2B5EF4-FFF2-40B4-BE49-F238E27FC236}">
                  <a16:creationId xmlns:a16="http://schemas.microsoft.com/office/drawing/2014/main" id="{798EFEC2-1892-46B5-83B9-1448389359B8}"/>
                </a:ext>
              </a:extLst>
            </p:cNvPr>
            <p:cNvSpPr/>
            <p:nvPr/>
          </p:nvSpPr>
          <p:spPr>
            <a:xfrm>
              <a:off x="5509497" y="4239822"/>
              <a:ext cx="182740" cy="240681"/>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83" name="Rectangle: Rounded Corners 82">
              <a:extLst>
                <a:ext uri="{FF2B5EF4-FFF2-40B4-BE49-F238E27FC236}">
                  <a16:creationId xmlns:a16="http://schemas.microsoft.com/office/drawing/2014/main" id="{B1CEF19E-9404-4A1C-8795-F7CED3E2790C}"/>
                </a:ext>
              </a:extLst>
            </p:cNvPr>
            <p:cNvSpPr/>
            <p:nvPr/>
          </p:nvSpPr>
          <p:spPr>
            <a:xfrm>
              <a:off x="749846" y="4118299"/>
              <a:ext cx="1218760" cy="505636"/>
            </a:xfrm>
            <a:prstGeom prst="roundRect">
              <a:avLst/>
            </a:prstGeom>
            <a:solidFill>
              <a:schemeClr val="accent6">
                <a:lumMod val="60000"/>
                <a:lumOff val="40000"/>
              </a:schemeClr>
            </a:solidFill>
            <a:effectLst>
              <a:softEdge rad="31750"/>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50" b="1" dirty="0">
                  <a:latin typeface="Arial" panose="020B0604020202020204" pitchFamily="34" charset="0"/>
                  <a:cs typeface="Arial" panose="020B0604020202020204" pitchFamily="34" charset="0"/>
                </a:rPr>
                <a:t>Basic Block</a:t>
              </a:r>
            </a:p>
            <a:p>
              <a:pPr algn="ctr"/>
              <a:r>
                <a:rPr lang="en-US" sz="1050" b="1" dirty="0">
                  <a:latin typeface="Arial" panose="020B0604020202020204" pitchFamily="34" charset="0"/>
                  <a:cs typeface="Arial" panose="020B0604020202020204" pitchFamily="34" charset="0"/>
                </a:rPr>
                <a:t>(256, 512)</a:t>
              </a:r>
            </a:p>
          </p:txBody>
        </p:sp>
        <p:sp>
          <p:nvSpPr>
            <p:cNvPr id="84" name="Rectangle: Rounded Corners 83">
              <a:extLst>
                <a:ext uri="{FF2B5EF4-FFF2-40B4-BE49-F238E27FC236}">
                  <a16:creationId xmlns:a16="http://schemas.microsoft.com/office/drawing/2014/main" id="{592A2B00-5BB5-4313-A8F7-313997C4CB4B}"/>
                </a:ext>
              </a:extLst>
            </p:cNvPr>
            <p:cNvSpPr/>
            <p:nvPr/>
          </p:nvSpPr>
          <p:spPr>
            <a:xfrm>
              <a:off x="4387719" y="4121433"/>
              <a:ext cx="1107964" cy="505636"/>
            </a:xfrm>
            <a:prstGeom prst="roundRect">
              <a:avLst/>
            </a:prstGeom>
            <a:solidFill>
              <a:schemeClr val="accent6">
                <a:lumMod val="60000"/>
                <a:lumOff val="40000"/>
              </a:schemeClr>
            </a:solidFill>
            <a:effectLst>
              <a:softEdge rad="31750"/>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50" b="1" dirty="0">
                  <a:latin typeface="Arial" panose="020B0604020202020204" pitchFamily="34" charset="0"/>
                  <a:cs typeface="Arial" panose="020B0604020202020204" pitchFamily="34" charset="0"/>
                </a:rPr>
                <a:t>Basic Block</a:t>
              </a:r>
            </a:p>
            <a:p>
              <a:pPr algn="ctr"/>
              <a:r>
                <a:rPr lang="en-US" sz="1050" b="1" dirty="0">
                  <a:latin typeface="Arial" panose="020B0604020202020204" pitchFamily="34" charset="0"/>
                  <a:cs typeface="Arial" panose="020B0604020202020204" pitchFamily="34" charset="0"/>
                </a:rPr>
                <a:t>(512, 512)</a:t>
              </a:r>
            </a:p>
          </p:txBody>
        </p:sp>
        <p:sp>
          <p:nvSpPr>
            <p:cNvPr id="85" name="Arrow: Right 84">
              <a:extLst>
                <a:ext uri="{FF2B5EF4-FFF2-40B4-BE49-F238E27FC236}">
                  <a16:creationId xmlns:a16="http://schemas.microsoft.com/office/drawing/2014/main" id="{0B0E7B45-A1A8-470F-AE95-F3D1440BD477}"/>
                </a:ext>
              </a:extLst>
            </p:cNvPr>
            <p:cNvSpPr/>
            <p:nvPr/>
          </p:nvSpPr>
          <p:spPr>
            <a:xfrm>
              <a:off x="1913324" y="4255831"/>
              <a:ext cx="253838" cy="240681"/>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86" name="Rectangle: Rounded Corners 85">
              <a:extLst>
                <a:ext uri="{FF2B5EF4-FFF2-40B4-BE49-F238E27FC236}">
                  <a16:creationId xmlns:a16="http://schemas.microsoft.com/office/drawing/2014/main" id="{1D288FB1-C94E-4C00-AFF1-9677A0EA533B}"/>
                </a:ext>
              </a:extLst>
            </p:cNvPr>
            <p:cNvSpPr/>
            <p:nvPr/>
          </p:nvSpPr>
          <p:spPr>
            <a:xfrm>
              <a:off x="2116065" y="4130111"/>
              <a:ext cx="1366467" cy="491364"/>
            </a:xfrm>
            <a:prstGeom prst="roundRect">
              <a:avLst/>
            </a:prstGeom>
            <a:solidFill>
              <a:schemeClr val="accent1">
                <a:lumMod val="60000"/>
                <a:lumOff val="40000"/>
              </a:schemeClr>
            </a:solidFill>
            <a:effectLst>
              <a:softEdge rad="31750"/>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b="1" dirty="0">
                  <a:latin typeface="Arial" panose="020B0604020202020204" pitchFamily="34" charset="0"/>
                  <a:cs typeface="Arial" panose="020B0604020202020204" pitchFamily="34" charset="0"/>
                </a:rPr>
                <a:t>Downsample</a:t>
              </a:r>
            </a:p>
            <a:p>
              <a:pPr algn="ctr"/>
              <a:r>
                <a:rPr lang="en-US" sz="1000" b="1" dirty="0">
                  <a:latin typeface="Arial" panose="020B0604020202020204" pitchFamily="34" charset="0"/>
                  <a:cs typeface="Arial" panose="020B0604020202020204" pitchFamily="34" charset="0"/>
                </a:rPr>
                <a:t> (256, 512)</a:t>
              </a:r>
            </a:p>
          </p:txBody>
        </p:sp>
        <p:sp>
          <p:nvSpPr>
            <p:cNvPr id="87" name="Rectangle 86">
              <a:extLst>
                <a:ext uri="{FF2B5EF4-FFF2-40B4-BE49-F238E27FC236}">
                  <a16:creationId xmlns:a16="http://schemas.microsoft.com/office/drawing/2014/main" id="{00EC79A6-B6F4-4811-A919-220F07B3B70C}"/>
                </a:ext>
              </a:extLst>
            </p:cNvPr>
            <p:cNvSpPr/>
            <p:nvPr/>
          </p:nvSpPr>
          <p:spPr>
            <a:xfrm>
              <a:off x="6296963" y="3995641"/>
              <a:ext cx="1018967" cy="288593"/>
            </a:xfrm>
            <a:prstGeom prst="rect">
              <a:avLst/>
            </a:prstGeom>
          </p:spPr>
          <p:txBody>
            <a:bodyPr wrap="none">
              <a:spAutoFit/>
            </a:bodyPr>
            <a:lstStyle/>
            <a:p>
              <a:r>
                <a:rPr lang="en-US" sz="14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Layer 4</a:t>
              </a:r>
              <a:endParaRPr lang="en-US" sz="1400" dirty="0">
                <a:latin typeface="Arial" panose="020B0604020202020204" pitchFamily="34" charset="0"/>
                <a:cs typeface="Arial" panose="020B0604020202020204" pitchFamily="34" charset="0"/>
              </a:endParaRPr>
            </a:p>
          </p:txBody>
        </p:sp>
        <p:sp>
          <p:nvSpPr>
            <p:cNvPr id="88" name="Rectangle: Rounded Corners 87">
              <a:extLst>
                <a:ext uri="{FF2B5EF4-FFF2-40B4-BE49-F238E27FC236}">
                  <a16:creationId xmlns:a16="http://schemas.microsoft.com/office/drawing/2014/main" id="{1B13B7CF-624B-43D4-A7F7-303233232745}"/>
                </a:ext>
              </a:extLst>
            </p:cNvPr>
            <p:cNvSpPr/>
            <p:nvPr/>
          </p:nvSpPr>
          <p:spPr>
            <a:xfrm>
              <a:off x="4384279" y="4781183"/>
              <a:ext cx="1102722" cy="525593"/>
            </a:xfrm>
            <a:prstGeom prst="roundRect">
              <a:avLst/>
            </a:prstGeom>
            <a:solidFill>
              <a:srgbClr val="A4A3A4"/>
            </a:solidFill>
            <a:effectLst>
              <a:softEdge rad="31750"/>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50" b="1" dirty="0">
                  <a:latin typeface="Arial" panose="020B0604020202020204" pitchFamily="34" charset="0"/>
                  <a:cs typeface="Arial" panose="020B0604020202020204" pitchFamily="34" charset="0"/>
                </a:rPr>
                <a:t>Output</a:t>
              </a:r>
            </a:p>
            <a:p>
              <a:pPr algn="ctr"/>
              <a:r>
                <a:rPr lang="en-US" sz="1050" b="1" dirty="0">
                  <a:latin typeface="Arial" panose="020B0604020202020204" pitchFamily="34" charset="0"/>
                  <a:cs typeface="Arial" panose="020B0604020202020204" pitchFamily="34" charset="0"/>
                </a:rPr>
                <a:t>(512, 2)</a:t>
              </a:r>
            </a:p>
          </p:txBody>
        </p:sp>
        <p:sp>
          <p:nvSpPr>
            <p:cNvPr id="89" name="Rectangle 88">
              <a:extLst>
                <a:ext uri="{FF2B5EF4-FFF2-40B4-BE49-F238E27FC236}">
                  <a16:creationId xmlns:a16="http://schemas.microsoft.com/office/drawing/2014/main" id="{7DF065AA-28BE-44B5-8B5B-DC2DF2B8CA2C}"/>
                </a:ext>
              </a:extLst>
            </p:cNvPr>
            <p:cNvSpPr/>
            <p:nvPr/>
          </p:nvSpPr>
          <p:spPr>
            <a:xfrm>
              <a:off x="6296963" y="4833546"/>
              <a:ext cx="941583" cy="288593"/>
            </a:xfrm>
            <a:prstGeom prst="rect">
              <a:avLst/>
            </a:prstGeom>
          </p:spPr>
          <p:txBody>
            <a:bodyPr wrap="none">
              <a:spAutoFit/>
            </a:bodyPr>
            <a:lstStyle/>
            <a:p>
              <a:r>
                <a:rPr lang="en-US" sz="14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Output</a:t>
              </a:r>
              <a:endParaRPr lang="en-US" sz="1400" dirty="0">
                <a:latin typeface="Arial" panose="020B0604020202020204" pitchFamily="34" charset="0"/>
                <a:cs typeface="Arial" panose="020B0604020202020204" pitchFamily="34" charset="0"/>
              </a:endParaRPr>
            </a:p>
          </p:txBody>
        </p:sp>
        <p:sp>
          <p:nvSpPr>
            <p:cNvPr id="90" name="Arrow: Right 89">
              <a:extLst>
                <a:ext uri="{FF2B5EF4-FFF2-40B4-BE49-F238E27FC236}">
                  <a16:creationId xmlns:a16="http://schemas.microsoft.com/office/drawing/2014/main" id="{A3FB56F6-9283-4884-B95B-5AD198E7B8C2}"/>
                </a:ext>
              </a:extLst>
            </p:cNvPr>
            <p:cNvSpPr/>
            <p:nvPr/>
          </p:nvSpPr>
          <p:spPr>
            <a:xfrm>
              <a:off x="3961210" y="2592029"/>
              <a:ext cx="362383" cy="240681"/>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Arial" panose="020B0604020202020204" pitchFamily="34" charset="0"/>
                <a:cs typeface="Arial" panose="020B0604020202020204" pitchFamily="34" charset="0"/>
              </a:endParaRPr>
            </a:p>
          </p:txBody>
        </p:sp>
        <p:sp>
          <p:nvSpPr>
            <p:cNvPr id="91" name="Arrow: Right 90">
              <a:extLst>
                <a:ext uri="{FF2B5EF4-FFF2-40B4-BE49-F238E27FC236}">
                  <a16:creationId xmlns:a16="http://schemas.microsoft.com/office/drawing/2014/main" id="{DB4A1A68-3549-4EE1-909E-A906CCFC86A4}"/>
                </a:ext>
              </a:extLst>
            </p:cNvPr>
            <p:cNvSpPr/>
            <p:nvPr/>
          </p:nvSpPr>
          <p:spPr>
            <a:xfrm>
              <a:off x="3970513" y="3416682"/>
              <a:ext cx="362383" cy="240681"/>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Arial" panose="020B0604020202020204" pitchFamily="34" charset="0"/>
                <a:cs typeface="Arial" panose="020B0604020202020204" pitchFamily="34" charset="0"/>
              </a:endParaRPr>
            </a:p>
          </p:txBody>
        </p:sp>
        <p:sp>
          <p:nvSpPr>
            <p:cNvPr id="92" name="Arrow: Right 91">
              <a:extLst>
                <a:ext uri="{FF2B5EF4-FFF2-40B4-BE49-F238E27FC236}">
                  <a16:creationId xmlns:a16="http://schemas.microsoft.com/office/drawing/2014/main" id="{BC84FBD5-8333-4113-B9C7-A676DC796062}"/>
                </a:ext>
              </a:extLst>
            </p:cNvPr>
            <p:cNvSpPr/>
            <p:nvPr/>
          </p:nvSpPr>
          <p:spPr>
            <a:xfrm>
              <a:off x="3970513" y="4230261"/>
              <a:ext cx="362383" cy="240681"/>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Arial" panose="020B0604020202020204" pitchFamily="34" charset="0"/>
                <a:cs typeface="Arial" panose="020B0604020202020204" pitchFamily="34" charset="0"/>
              </a:endParaRPr>
            </a:p>
          </p:txBody>
        </p:sp>
      </p:grpSp>
      <p:grpSp>
        <p:nvGrpSpPr>
          <p:cNvPr id="109" name="Group 108">
            <a:extLst>
              <a:ext uri="{FF2B5EF4-FFF2-40B4-BE49-F238E27FC236}">
                <a16:creationId xmlns:a16="http://schemas.microsoft.com/office/drawing/2014/main" id="{7F59AED5-46F2-42DF-8C2D-D76191DBB609}"/>
              </a:ext>
            </a:extLst>
          </p:cNvPr>
          <p:cNvGrpSpPr>
            <a:grpSpLocks noChangeAspect="1"/>
          </p:cNvGrpSpPr>
          <p:nvPr/>
        </p:nvGrpSpPr>
        <p:grpSpPr>
          <a:xfrm>
            <a:off x="228600" y="1007085"/>
            <a:ext cx="3438720" cy="1486309"/>
            <a:chOff x="480844" y="304800"/>
            <a:chExt cx="3482913" cy="2314575"/>
          </a:xfrm>
        </p:grpSpPr>
        <p:sp>
          <p:nvSpPr>
            <p:cNvPr id="110" name="Rectangle: Rounded Corners 109">
              <a:extLst>
                <a:ext uri="{FF2B5EF4-FFF2-40B4-BE49-F238E27FC236}">
                  <a16:creationId xmlns:a16="http://schemas.microsoft.com/office/drawing/2014/main" id="{D2E396F9-22CF-4E5E-A4DB-57A822FC5599}"/>
                </a:ext>
              </a:extLst>
            </p:cNvPr>
            <p:cNvSpPr/>
            <p:nvPr/>
          </p:nvSpPr>
          <p:spPr>
            <a:xfrm>
              <a:off x="503362" y="304800"/>
              <a:ext cx="3460395" cy="231457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111" name="Rectangle 110">
              <a:extLst>
                <a:ext uri="{FF2B5EF4-FFF2-40B4-BE49-F238E27FC236}">
                  <a16:creationId xmlns:a16="http://schemas.microsoft.com/office/drawing/2014/main" id="{272E1D69-374D-4DB9-B705-D2DF83BA93EF}"/>
                </a:ext>
              </a:extLst>
            </p:cNvPr>
            <p:cNvSpPr/>
            <p:nvPr/>
          </p:nvSpPr>
          <p:spPr>
            <a:xfrm>
              <a:off x="687933" y="1833782"/>
              <a:ext cx="457199" cy="457200"/>
            </a:xfrm>
            <a:prstGeom prst="rect">
              <a:avLst/>
            </a:prstGeom>
            <a:solidFill>
              <a:srgbClr val="B4C7E7">
                <a:alpha val="30196"/>
              </a:srgbClr>
            </a:solidFill>
            <a:ln w="19050">
              <a:solidFill>
                <a:schemeClr val="accent1">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112" name="Rectangle 111">
              <a:extLst>
                <a:ext uri="{FF2B5EF4-FFF2-40B4-BE49-F238E27FC236}">
                  <a16:creationId xmlns:a16="http://schemas.microsoft.com/office/drawing/2014/main" id="{2ED4EA7E-20BB-463B-B3DC-DDA17F10EE6A}"/>
                </a:ext>
              </a:extLst>
            </p:cNvPr>
            <p:cNvSpPr/>
            <p:nvPr/>
          </p:nvSpPr>
          <p:spPr>
            <a:xfrm>
              <a:off x="755851" y="1904599"/>
              <a:ext cx="457199" cy="457200"/>
            </a:xfrm>
            <a:prstGeom prst="rect">
              <a:avLst/>
            </a:prstGeom>
            <a:solidFill>
              <a:srgbClr val="B4C7E7">
                <a:alpha val="30196"/>
              </a:srgbClr>
            </a:solidFill>
            <a:ln w="19050">
              <a:solidFill>
                <a:schemeClr val="accent1">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113" name="Rectangle 112">
              <a:extLst>
                <a:ext uri="{FF2B5EF4-FFF2-40B4-BE49-F238E27FC236}">
                  <a16:creationId xmlns:a16="http://schemas.microsoft.com/office/drawing/2014/main" id="{0C77316D-BA0C-4299-B1CE-1EF3B2D0AEDB}"/>
                </a:ext>
              </a:extLst>
            </p:cNvPr>
            <p:cNvSpPr/>
            <p:nvPr/>
          </p:nvSpPr>
          <p:spPr>
            <a:xfrm>
              <a:off x="827081" y="1959678"/>
              <a:ext cx="457199" cy="457200"/>
            </a:xfrm>
            <a:prstGeom prst="rect">
              <a:avLst/>
            </a:prstGeom>
            <a:solidFill>
              <a:srgbClr val="B4C7E7">
                <a:alpha val="30196"/>
              </a:srgbClr>
            </a:solidFill>
            <a:ln w="19050">
              <a:solidFill>
                <a:schemeClr val="accent1">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114" name="Rectangle 113">
              <a:extLst>
                <a:ext uri="{FF2B5EF4-FFF2-40B4-BE49-F238E27FC236}">
                  <a16:creationId xmlns:a16="http://schemas.microsoft.com/office/drawing/2014/main" id="{977716C8-2221-402A-9A7B-0076597AD70C}"/>
                </a:ext>
              </a:extLst>
            </p:cNvPr>
            <p:cNvSpPr/>
            <p:nvPr/>
          </p:nvSpPr>
          <p:spPr>
            <a:xfrm>
              <a:off x="1957717" y="1913716"/>
              <a:ext cx="321496" cy="329901"/>
            </a:xfrm>
            <a:prstGeom prst="rect">
              <a:avLst/>
            </a:prstGeom>
            <a:solidFill>
              <a:schemeClr val="accent6">
                <a:lumMod val="60000"/>
                <a:lumOff val="40000"/>
                <a:alpha val="30196"/>
              </a:schemeClr>
            </a:solidFill>
            <a:ln w="28575">
              <a:solidFill>
                <a:schemeClr val="accent6">
                  <a:lumMod val="75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115" name="Rectangle 114">
              <a:extLst>
                <a:ext uri="{FF2B5EF4-FFF2-40B4-BE49-F238E27FC236}">
                  <a16:creationId xmlns:a16="http://schemas.microsoft.com/office/drawing/2014/main" id="{0152C464-824C-4EC2-8C43-2C791A9BCC9C}"/>
                </a:ext>
              </a:extLst>
            </p:cNvPr>
            <p:cNvSpPr/>
            <p:nvPr/>
          </p:nvSpPr>
          <p:spPr>
            <a:xfrm>
              <a:off x="2016785" y="1968551"/>
              <a:ext cx="321496" cy="329901"/>
            </a:xfrm>
            <a:prstGeom prst="rect">
              <a:avLst/>
            </a:prstGeom>
            <a:solidFill>
              <a:schemeClr val="accent6">
                <a:lumMod val="60000"/>
                <a:lumOff val="40000"/>
                <a:alpha val="30196"/>
              </a:schemeClr>
            </a:solidFill>
            <a:ln w="28575">
              <a:solidFill>
                <a:schemeClr val="accent6">
                  <a:lumMod val="75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116" name="Rectangle 115">
              <a:extLst>
                <a:ext uri="{FF2B5EF4-FFF2-40B4-BE49-F238E27FC236}">
                  <a16:creationId xmlns:a16="http://schemas.microsoft.com/office/drawing/2014/main" id="{8C3C3700-B926-4B3C-B01D-3B5EEA3C2108}"/>
                </a:ext>
              </a:extLst>
            </p:cNvPr>
            <p:cNvSpPr/>
            <p:nvPr/>
          </p:nvSpPr>
          <p:spPr>
            <a:xfrm>
              <a:off x="2078181" y="2025775"/>
              <a:ext cx="321496" cy="329901"/>
            </a:xfrm>
            <a:prstGeom prst="rect">
              <a:avLst/>
            </a:prstGeom>
            <a:solidFill>
              <a:schemeClr val="accent6">
                <a:lumMod val="60000"/>
                <a:lumOff val="40000"/>
                <a:alpha val="30196"/>
              </a:schemeClr>
            </a:solidFill>
            <a:ln w="28575">
              <a:solidFill>
                <a:schemeClr val="accent6">
                  <a:lumMod val="75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117" name="Rectangle 116">
              <a:extLst>
                <a:ext uri="{FF2B5EF4-FFF2-40B4-BE49-F238E27FC236}">
                  <a16:creationId xmlns:a16="http://schemas.microsoft.com/office/drawing/2014/main" id="{4DD62E84-63DC-4BDA-BCEA-C38AB9F2C92B}"/>
                </a:ext>
              </a:extLst>
            </p:cNvPr>
            <p:cNvSpPr/>
            <p:nvPr/>
          </p:nvSpPr>
          <p:spPr>
            <a:xfrm>
              <a:off x="3116808" y="1862357"/>
              <a:ext cx="457199" cy="457200"/>
            </a:xfrm>
            <a:prstGeom prst="rect">
              <a:avLst/>
            </a:prstGeom>
            <a:solidFill>
              <a:schemeClr val="accent2">
                <a:lumMod val="60000"/>
                <a:lumOff val="40000"/>
                <a:alpha val="30196"/>
              </a:schemeClr>
            </a:solidFill>
            <a:ln w="19050">
              <a:solidFill>
                <a:schemeClr val="accent2">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118" name="Rectangle 117">
              <a:extLst>
                <a:ext uri="{FF2B5EF4-FFF2-40B4-BE49-F238E27FC236}">
                  <a16:creationId xmlns:a16="http://schemas.microsoft.com/office/drawing/2014/main" id="{5E595B62-DBDF-4827-8544-E829F7E5C6CD}"/>
                </a:ext>
              </a:extLst>
            </p:cNvPr>
            <p:cNvSpPr/>
            <p:nvPr/>
          </p:nvSpPr>
          <p:spPr>
            <a:xfrm>
              <a:off x="3184726" y="1933174"/>
              <a:ext cx="457199" cy="457200"/>
            </a:xfrm>
            <a:prstGeom prst="rect">
              <a:avLst/>
            </a:prstGeom>
            <a:solidFill>
              <a:schemeClr val="accent2">
                <a:lumMod val="60000"/>
                <a:lumOff val="40000"/>
                <a:alpha val="30196"/>
              </a:schemeClr>
            </a:solidFill>
            <a:ln w="19050">
              <a:solidFill>
                <a:schemeClr val="accent2">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119" name="Rectangle: Rounded Corners 118">
              <a:extLst>
                <a:ext uri="{FF2B5EF4-FFF2-40B4-BE49-F238E27FC236}">
                  <a16:creationId xmlns:a16="http://schemas.microsoft.com/office/drawing/2014/main" id="{C5560860-C076-40D2-B677-97C6D104AFD0}"/>
                </a:ext>
              </a:extLst>
            </p:cNvPr>
            <p:cNvSpPr/>
            <p:nvPr/>
          </p:nvSpPr>
          <p:spPr>
            <a:xfrm>
              <a:off x="882516" y="340826"/>
              <a:ext cx="2668714" cy="618136"/>
            </a:xfrm>
            <a:prstGeom prst="roundRect">
              <a:avLst/>
            </a:prstGeom>
            <a:effectLst>
              <a:softEdge rad="31750"/>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b="1" dirty="0">
                  <a:latin typeface="Arial" panose="020B0604020202020204" pitchFamily="34" charset="0"/>
                  <a:cs typeface="Arial" panose="020B0604020202020204" pitchFamily="34" charset="0"/>
                </a:rPr>
                <a:t>Input</a:t>
              </a:r>
            </a:p>
            <a:p>
              <a:pPr algn="ctr"/>
              <a:r>
                <a:rPr lang="en-US" sz="1200" b="1" dirty="0">
                  <a:latin typeface="Arial" panose="020B0604020202020204" pitchFamily="34" charset="0"/>
                  <a:cs typeface="Arial" panose="020B0604020202020204" pitchFamily="34" charset="0"/>
                </a:rPr>
                <a:t>(D</a:t>
              </a:r>
              <a:r>
                <a:rPr lang="en-US" sz="1200" b="1" baseline="-25000" dirty="0">
                  <a:latin typeface="Arial" panose="020B0604020202020204" pitchFamily="34" charset="0"/>
                  <a:cs typeface="Arial" panose="020B0604020202020204" pitchFamily="34" charset="0"/>
                </a:rPr>
                <a:t>1</a:t>
              </a:r>
              <a:r>
                <a:rPr lang="en-US" sz="1200" b="1" dirty="0">
                  <a:latin typeface="Arial" panose="020B0604020202020204" pitchFamily="34" charset="0"/>
                  <a:cs typeface="Arial" panose="020B0604020202020204" pitchFamily="34" charset="0"/>
                </a:rPr>
                <a:t>,</a:t>
              </a:r>
              <a:r>
                <a:rPr lang="en-US" sz="1200" b="1" baseline="-250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D</a:t>
              </a:r>
              <a:r>
                <a:rPr lang="en-US" sz="1200" b="1" baseline="-25000" dirty="0">
                  <a:latin typeface="Arial" panose="020B0604020202020204" pitchFamily="34" charset="0"/>
                  <a:cs typeface="Arial" panose="020B0604020202020204" pitchFamily="34" charset="0"/>
                </a:rPr>
                <a:t>2</a:t>
              </a:r>
              <a:r>
                <a:rPr lang="en-US" sz="1200" b="1" dirty="0">
                  <a:latin typeface="Arial" panose="020B0604020202020204" pitchFamily="34" charset="0"/>
                  <a:cs typeface="Arial" panose="020B0604020202020204" pitchFamily="34" charset="0"/>
                </a:rPr>
                <a:t>)</a:t>
              </a:r>
            </a:p>
          </p:txBody>
        </p:sp>
        <p:sp>
          <p:nvSpPr>
            <p:cNvPr id="120" name="Rectangle 119">
              <a:extLst>
                <a:ext uri="{FF2B5EF4-FFF2-40B4-BE49-F238E27FC236}">
                  <a16:creationId xmlns:a16="http://schemas.microsoft.com/office/drawing/2014/main" id="{3F53CE20-DFA2-46AC-8344-6B8EF5076F47}"/>
                </a:ext>
              </a:extLst>
            </p:cNvPr>
            <p:cNvSpPr/>
            <p:nvPr/>
          </p:nvSpPr>
          <p:spPr>
            <a:xfrm>
              <a:off x="3255956" y="1988253"/>
              <a:ext cx="457199" cy="457200"/>
            </a:xfrm>
            <a:prstGeom prst="rect">
              <a:avLst/>
            </a:prstGeom>
            <a:solidFill>
              <a:schemeClr val="accent2">
                <a:lumMod val="60000"/>
                <a:lumOff val="40000"/>
                <a:alpha val="30196"/>
              </a:schemeClr>
            </a:solidFill>
            <a:ln w="19050">
              <a:solidFill>
                <a:schemeClr val="accent2">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121" name="TextBox 120">
              <a:extLst>
                <a:ext uri="{FF2B5EF4-FFF2-40B4-BE49-F238E27FC236}">
                  <a16:creationId xmlns:a16="http://schemas.microsoft.com/office/drawing/2014/main" id="{FAF265E5-3243-48BB-98F7-E466C8819927}"/>
                </a:ext>
              </a:extLst>
            </p:cNvPr>
            <p:cNvSpPr txBox="1"/>
            <p:nvPr/>
          </p:nvSpPr>
          <p:spPr>
            <a:xfrm>
              <a:off x="480844" y="991109"/>
              <a:ext cx="1103699" cy="766864"/>
            </a:xfrm>
            <a:prstGeom prst="rect">
              <a:avLst/>
            </a:prstGeom>
            <a:noFill/>
          </p:spPr>
          <p:txBody>
            <a:bodyPr wrap="square" lIns="0" tIns="0" rIns="0" bIns="0" rtlCol="0">
              <a:spAutoFit/>
            </a:bodyPr>
            <a:lstStyle/>
            <a:p>
              <a:pPr algn="ctr">
                <a:lnSpc>
                  <a:spcPct val="80000"/>
                </a:lnSpc>
              </a:pPr>
              <a:r>
                <a:rPr lang="en-US" sz="1000" b="1" dirty="0">
                  <a:latin typeface="Arial" panose="020B0604020202020204" pitchFamily="34" charset="0"/>
                  <a:cs typeface="Arial" panose="020B0604020202020204" pitchFamily="34" charset="0"/>
                </a:rPr>
                <a:t>Conv2D@D1xD2</a:t>
              </a:r>
            </a:p>
            <a:p>
              <a:pPr algn="ctr">
                <a:lnSpc>
                  <a:spcPct val="80000"/>
                </a:lnSpc>
              </a:pPr>
              <a:r>
                <a:rPr lang="en-US" sz="1000" b="1" dirty="0">
                  <a:latin typeface="Arial" panose="020B0604020202020204" pitchFamily="34" charset="0"/>
                  <a:cs typeface="Arial" panose="020B0604020202020204" pitchFamily="34" charset="0"/>
                </a:rPr>
                <a:t>kernel: 7x7</a:t>
              </a:r>
            </a:p>
            <a:p>
              <a:pPr algn="ctr">
                <a:lnSpc>
                  <a:spcPct val="80000"/>
                </a:lnSpc>
              </a:pPr>
              <a:r>
                <a:rPr lang="en-US" sz="1000" b="1" dirty="0">
                  <a:latin typeface="Arial" panose="020B0604020202020204" pitchFamily="34" charset="0"/>
                  <a:cs typeface="Arial" panose="020B0604020202020204" pitchFamily="34" charset="0"/>
                </a:rPr>
                <a:t>stride: 2x2</a:t>
              </a:r>
            </a:p>
            <a:p>
              <a:pPr algn="ctr">
                <a:lnSpc>
                  <a:spcPct val="80000"/>
                </a:lnSpc>
              </a:pPr>
              <a:r>
                <a:rPr lang="en-US" sz="1000" b="1" dirty="0">
                  <a:latin typeface="Arial" panose="020B0604020202020204" pitchFamily="34" charset="0"/>
                  <a:cs typeface="Arial" panose="020B0604020202020204" pitchFamily="34" charset="0"/>
                </a:rPr>
                <a:t>padding: 3x3</a:t>
              </a:r>
            </a:p>
          </p:txBody>
        </p:sp>
        <p:sp>
          <p:nvSpPr>
            <p:cNvPr id="122" name="TextBox 121">
              <a:extLst>
                <a:ext uri="{FF2B5EF4-FFF2-40B4-BE49-F238E27FC236}">
                  <a16:creationId xmlns:a16="http://schemas.microsoft.com/office/drawing/2014/main" id="{E1C90718-F9D3-4A5A-9A2A-7ADBFDE940AF}"/>
                </a:ext>
              </a:extLst>
            </p:cNvPr>
            <p:cNvSpPr txBox="1"/>
            <p:nvPr/>
          </p:nvSpPr>
          <p:spPr>
            <a:xfrm>
              <a:off x="1481770" y="1457378"/>
              <a:ext cx="1391525" cy="383431"/>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BatchNorm@D</a:t>
              </a:r>
              <a:r>
                <a:rPr lang="en-US" sz="1000" b="1" baseline="-25000" dirty="0">
                  <a:latin typeface="Arial" panose="020B0604020202020204" pitchFamily="34" charset="0"/>
                  <a:cs typeface="Arial" panose="020B0604020202020204" pitchFamily="34" charset="0"/>
                </a:rPr>
                <a:t>2</a:t>
              </a:r>
            </a:p>
          </p:txBody>
        </p:sp>
        <p:sp>
          <p:nvSpPr>
            <p:cNvPr id="123" name="TextBox 122">
              <a:extLst>
                <a:ext uri="{FF2B5EF4-FFF2-40B4-BE49-F238E27FC236}">
                  <a16:creationId xmlns:a16="http://schemas.microsoft.com/office/drawing/2014/main" id="{DF4A19B8-E1FA-47B2-82F4-8855F321356D}"/>
                </a:ext>
              </a:extLst>
            </p:cNvPr>
            <p:cNvSpPr txBox="1"/>
            <p:nvPr/>
          </p:nvSpPr>
          <p:spPr>
            <a:xfrm>
              <a:off x="2754091" y="887279"/>
              <a:ext cx="1199821" cy="958578"/>
            </a:xfrm>
            <a:prstGeom prst="rect">
              <a:avLst/>
            </a:prstGeom>
            <a:noFill/>
          </p:spPr>
          <p:txBody>
            <a:bodyPr wrap="square" lIns="0" tIns="0" rIns="0" bIns="0" rtlCol="0">
              <a:spAutoFit/>
            </a:bodyPr>
            <a:lstStyle/>
            <a:p>
              <a:pPr algn="ctr">
                <a:lnSpc>
                  <a:spcPct val="80000"/>
                </a:lnSpc>
              </a:pPr>
              <a:r>
                <a:rPr lang="en-US" sz="1000" b="1" dirty="0">
                  <a:latin typeface="Arial" panose="020B0604020202020204" pitchFamily="34" charset="0"/>
                  <a:cs typeface="Arial" panose="020B0604020202020204" pitchFamily="34" charset="0"/>
                </a:rPr>
                <a:t>MaxPool2D@D</a:t>
              </a:r>
              <a:r>
                <a:rPr lang="en-US" sz="1000" b="1" baseline="-25000" dirty="0">
                  <a:latin typeface="Arial" panose="020B0604020202020204" pitchFamily="34" charset="0"/>
                  <a:cs typeface="Arial" panose="020B0604020202020204" pitchFamily="34" charset="0"/>
                </a:rPr>
                <a:t>1</a:t>
              </a:r>
              <a:r>
                <a:rPr lang="en-US" sz="1000" b="1" dirty="0">
                  <a:latin typeface="Arial" panose="020B0604020202020204" pitchFamily="34" charset="0"/>
                  <a:cs typeface="Arial" panose="020B0604020202020204" pitchFamily="34" charset="0"/>
                </a:rPr>
                <a:t>xD</a:t>
              </a:r>
              <a:r>
                <a:rPr lang="en-US" sz="1000" b="1" baseline="-25000" dirty="0">
                  <a:latin typeface="Arial" panose="020B0604020202020204" pitchFamily="34" charset="0"/>
                  <a:cs typeface="Arial" panose="020B0604020202020204" pitchFamily="34" charset="0"/>
                </a:rPr>
                <a:t>2</a:t>
              </a:r>
            </a:p>
            <a:p>
              <a:pPr algn="ctr">
                <a:lnSpc>
                  <a:spcPct val="80000"/>
                </a:lnSpc>
              </a:pPr>
              <a:r>
                <a:rPr lang="en-US" sz="1000" b="1" dirty="0">
                  <a:latin typeface="Arial" panose="020B0604020202020204" pitchFamily="34" charset="0"/>
                  <a:cs typeface="Arial" panose="020B0604020202020204" pitchFamily="34" charset="0"/>
                </a:rPr>
                <a:t>kernel: 3x3</a:t>
              </a:r>
            </a:p>
            <a:p>
              <a:pPr algn="ctr">
                <a:lnSpc>
                  <a:spcPct val="80000"/>
                </a:lnSpc>
              </a:pPr>
              <a:r>
                <a:rPr lang="en-US" sz="1000" b="1" dirty="0">
                  <a:latin typeface="Arial" panose="020B0604020202020204" pitchFamily="34" charset="0"/>
                  <a:cs typeface="Arial" panose="020B0604020202020204" pitchFamily="34" charset="0"/>
                </a:rPr>
                <a:t>stride: 2x2</a:t>
              </a:r>
            </a:p>
            <a:p>
              <a:pPr algn="ctr">
                <a:lnSpc>
                  <a:spcPct val="80000"/>
                </a:lnSpc>
              </a:pPr>
              <a:r>
                <a:rPr lang="en-US" sz="1000" b="1" dirty="0">
                  <a:latin typeface="Arial" panose="020B0604020202020204" pitchFamily="34" charset="0"/>
                  <a:cs typeface="Arial" panose="020B0604020202020204" pitchFamily="34" charset="0"/>
                </a:rPr>
                <a:t>padding: 1x1</a:t>
              </a:r>
            </a:p>
            <a:p>
              <a:pPr algn="ctr">
                <a:lnSpc>
                  <a:spcPct val="80000"/>
                </a:lnSpc>
              </a:pPr>
              <a:r>
                <a:rPr lang="en-US" sz="1000" b="1" dirty="0">
                  <a:latin typeface="Arial" panose="020B0604020202020204" pitchFamily="34" charset="0"/>
                  <a:cs typeface="Arial" panose="020B0604020202020204" pitchFamily="34" charset="0"/>
                </a:rPr>
                <a:t>dilation: 1x1</a:t>
              </a:r>
            </a:p>
          </p:txBody>
        </p:sp>
        <p:sp>
          <p:nvSpPr>
            <p:cNvPr id="124" name="Arrow: Right 123">
              <a:extLst>
                <a:ext uri="{FF2B5EF4-FFF2-40B4-BE49-F238E27FC236}">
                  <a16:creationId xmlns:a16="http://schemas.microsoft.com/office/drawing/2014/main" id="{56F3343D-C332-49F5-AFD2-BD9AD89B959A}"/>
                </a:ext>
              </a:extLst>
            </p:cNvPr>
            <p:cNvSpPr/>
            <p:nvPr/>
          </p:nvSpPr>
          <p:spPr>
            <a:xfrm>
              <a:off x="2433846" y="1964008"/>
              <a:ext cx="640080" cy="40840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latin typeface="Arial" panose="020B0604020202020204" pitchFamily="34" charset="0"/>
                  <a:cs typeface="Arial" panose="020B0604020202020204" pitchFamily="34" charset="0"/>
                </a:rPr>
                <a:t>ReLU</a:t>
              </a:r>
            </a:p>
          </p:txBody>
        </p:sp>
        <p:sp>
          <p:nvSpPr>
            <p:cNvPr id="125" name="Arrow: Right 124">
              <a:extLst>
                <a:ext uri="{FF2B5EF4-FFF2-40B4-BE49-F238E27FC236}">
                  <a16:creationId xmlns:a16="http://schemas.microsoft.com/office/drawing/2014/main" id="{342BD39D-4A13-4B65-A590-A667B8CDA75A}"/>
                </a:ext>
              </a:extLst>
            </p:cNvPr>
            <p:cNvSpPr/>
            <p:nvPr/>
          </p:nvSpPr>
          <p:spPr>
            <a:xfrm>
              <a:off x="1291547" y="1962849"/>
              <a:ext cx="640080" cy="40840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Arial" panose="020B0604020202020204" pitchFamily="34" charset="0"/>
                <a:cs typeface="Arial" panose="020B0604020202020204" pitchFamily="34" charset="0"/>
              </a:endParaRPr>
            </a:p>
          </p:txBody>
        </p:sp>
      </p:grpSp>
      <p:grpSp>
        <p:nvGrpSpPr>
          <p:cNvPr id="126" name="Group 125">
            <a:extLst>
              <a:ext uri="{FF2B5EF4-FFF2-40B4-BE49-F238E27FC236}">
                <a16:creationId xmlns:a16="http://schemas.microsoft.com/office/drawing/2014/main" id="{0A09FB71-11F0-4D35-BC17-048AEAC24793}"/>
              </a:ext>
            </a:extLst>
          </p:cNvPr>
          <p:cNvGrpSpPr>
            <a:grpSpLocks noChangeAspect="1"/>
          </p:cNvGrpSpPr>
          <p:nvPr/>
        </p:nvGrpSpPr>
        <p:grpSpPr>
          <a:xfrm>
            <a:off x="224986" y="2607284"/>
            <a:ext cx="3436112" cy="1643177"/>
            <a:chOff x="4237094" y="2931372"/>
            <a:chExt cx="4598696" cy="2314575"/>
          </a:xfrm>
        </p:grpSpPr>
        <p:sp>
          <p:nvSpPr>
            <p:cNvPr id="127" name="Rectangle: Rounded Corners 126">
              <a:extLst>
                <a:ext uri="{FF2B5EF4-FFF2-40B4-BE49-F238E27FC236}">
                  <a16:creationId xmlns:a16="http://schemas.microsoft.com/office/drawing/2014/main" id="{94428F99-3166-4B82-9DB2-09EADAF2917A}"/>
                </a:ext>
              </a:extLst>
            </p:cNvPr>
            <p:cNvSpPr/>
            <p:nvPr/>
          </p:nvSpPr>
          <p:spPr>
            <a:xfrm>
              <a:off x="4237094" y="2931372"/>
              <a:ext cx="4594455" cy="231457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128" name="Rectangle 127">
              <a:extLst>
                <a:ext uri="{FF2B5EF4-FFF2-40B4-BE49-F238E27FC236}">
                  <a16:creationId xmlns:a16="http://schemas.microsoft.com/office/drawing/2014/main" id="{C09B3C48-4C03-4540-A70F-48DDC68DB8F6}"/>
                </a:ext>
              </a:extLst>
            </p:cNvPr>
            <p:cNvSpPr/>
            <p:nvPr/>
          </p:nvSpPr>
          <p:spPr>
            <a:xfrm>
              <a:off x="4426500" y="4446286"/>
              <a:ext cx="457199" cy="457200"/>
            </a:xfrm>
            <a:prstGeom prst="rect">
              <a:avLst/>
            </a:prstGeom>
            <a:solidFill>
              <a:srgbClr val="B4C7E7">
                <a:alpha val="30196"/>
              </a:srgbClr>
            </a:solidFill>
            <a:ln w="19050">
              <a:solidFill>
                <a:schemeClr val="accent1">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129" name="Rectangle 128">
              <a:extLst>
                <a:ext uri="{FF2B5EF4-FFF2-40B4-BE49-F238E27FC236}">
                  <a16:creationId xmlns:a16="http://schemas.microsoft.com/office/drawing/2014/main" id="{9FF74A81-356B-4F28-A63E-5E8D81AE102B}"/>
                </a:ext>
              </a:extLst>
            </p:cNvPr>
            <p:cNvSpPr/>
            <p:nvPr/>
          </p:nvSpPr>
          <p:spPr>
            <a:xfrm>
              <a:off x="4494418" y="4517103"/>
              <a:ext cx="457199" cy="457200"/>
            </a:xfrm>
            <a:prstGeom prst="rect">
              <a:avLst/>
            </a:prstGeom>
            <a:solidFill>
              <a:srgbClr val="B4C7E7">
                <a:alpha val="30196"/>
              </a:srgbClr>
            </a:solidFill>
            <a:ln w="19050">
              <a:solidFill>
                <a:schemeClr val="accent1">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130" name="Rectangle 129">
              <a:extLst>
                <a:ext uri="{FF2B5EF4-FFF2-40B4-BE49-F238E27FC236}">
                  <a16:creationId xmlns:a16="http://schemas.microsoft.com/office/drawing/2014/main" id="{E467B2F2-0B3D-4A92-99A5-32C668235732}"/>
                </a:ext>
              </a:extLst>
            </p:cNvPr>
            <p:cNvSpPr/>
            <p:nvPr/>
          </p:nvSpPr>
          <p:spPr>
            <a:xfrm>
              <a:off x="4565648" y="4572182"/>
              <a:ext cx="457199" cy="457200"/>
            </a:xfrm>
            <a:prstGeom prst="rect">
              <a:avLst/>
            </a:prstGeom>
            <a:solidFill>
              <a:srgbClr val="B4C7E7">
                <a:alpha val="30196"/>
              </a:srgbClr>
            </a:solidFill>
            <a:ln w="19050">
              <a:solidFill>
                <a:schemeClr val="accent1">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131" name="Rectangle 130">
              <a:extLst>
                <a:ext uri="{FF2B5EF4-FFF2-40B4-BE49-F238E27FC236}">
                  <a16:creationId xmlns:a16="http://schemas.microsoft.com/office/drawing/2014/main" id="{69BC7F6C-4486-45D3-9873-250A7B634038}"/>
                </a:ext>
              </a:extLst>
            </p:cNvPr>
            <p:cNvSpPr/>
            <p:nvPr/>
          </p:nvSpPr>
          <p:spPr>
            <a:xfrm>
              <a:off x="5724859" y="4507170"/>
              <a:ext cx="321496" cy="329901"/>
            </a:xfrm>
            <a:prstGeom prst="rect">
              <a:avLst/>
            </a:prstGeom>
            <a:solidFill>
              <a:schemeClr val="accent6">
                <a:lumMod val="60000"/>
                <a:lumOff val="40000"/>
                <a:alpha val="30196"/>
              </a:schemeClr>
            </a:solidFill>
            <a:ln w="28575">
              <a:solidFill>
                <a:schemeClr val="accent6">
                  <a:lumMod val="75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132" name="Rectangle 131">
              <a:extLst>
                <a:ext uri="{FF2B5EF4-FFF2-40B4-BE49-F238E27FC236}">
                  <a16:creationId xmlns:a16="http://schemas.microsoft.com/office/drawing/2014/main" id="{F718411C-CA69-4651-95C6-7746919151E6}"/>
                </a:ext>
              </a:extLst>
            </p:cNvPr>
            <p:cNvSpPr/>
            <p:nvPr/>
          </p:nvSpPr>
          <p:spPr>
            <a:xfrm>
              <a:off x="5783927" y="4562005"/>
              <a:ext cx="321496" cy="329901"/>
            </a:xfrm>
            <a:prstGeom prst="rect">
              <a:avLst/>
            </a:prstGeom>
            <a:solidFill>
              <a:schemeClr val="accent6">
                <a:lumMod val="60000"/>
                <a:lumOff val="40000"/>
                <a:alpha val="30196"/>
              </a:schemeClr>
            </a:solidFill>
            <a:ln w="28575">
              <a:solidFill>
                <a:schemeClr val="accent6">
                  <a:lumMod val="75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133" name="Rectangle 132">
              <a:extLst>
                <a:ext uri="{FF2B5EF4-FFF2-40B4-BE49-F238E27FC236}">
                  <a16:creationId xmlns:a16="http://schemas.microsoft.com/office/drawing/2014/main" id="{F72F2271-639B-4834-AE72-6702413C0A3B}"/>
                </a:ext>
              </a:extLst>
            </p:cNvPr>
            <p:cNvSpPr/>
            <p:nvPr/>
          </p:nvSpPr>
          <p:spPr>
            <a:xfrm>
              <a:off x="5845323" y="4619229"/>
              <a:ext cx="321496" cy="329901"/>
            </a:xfrm>
            <a:prstGeom prst="rect">
              <a:avLst/>
            </a:prstGeom>
            <a:solidFill>
              <a:schemeClr val="accent6">
                <a:lumMod val="60000"/>
                <a:lumOff val="40000"/>
                <a:alpha val="30196"/>
              </a:schemeClr>
            </a:solidFill>
            <a:ln w="28575">
              <a:solidFill>
                <a:schemeClr val="accent6">
                  <a:lumMod val="75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134" name="Rectangle 133">
              <a:extLst>
                <a:ext uri="{FF2B5EF4-FFF2-40B4-BE49-F238E27FC236}">
                  <a16:creationId xmlns:a16="http://schemas.microsoft.com/office/drawing/2014/main" id="{FC90EE81-E645-4A90-A320-48E46A40664B}"/>
                </a:ext>
              </a:extLst>
            </p:cNvPr>
            <p:cNvSpPr/>
            <p:nvPr/>
          </p:nvSpPr>
          <p:spPr>
            <a:xfrm>
              <a:off x="6903000" y="4484386"/>
              <a:ext cx="457199" cy="457200"/>
            </a:xfrm>
            <a:prstGeom prst="rect">
              <a:avLst/>
            </a:prstGeom>
            <a:solidFill>
              <a:srgbClr val="B4C7E7">
                <a:alpha val="30196"/>
              </a:srgbClr>
            </a:solidFill>
            <a:ln w="19050">
              <a:solidFill>
                <a:schemeClr val="accent1">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135" name="Rectangle 134">
              <a:extLst>
                <a:ext uri="{FF2B5EF4-FFF2-40B4-BE49-F238E27FC236}">
                  <a16:creationId xmlns:a16="http://schemas.microsoft.com/office/drawing/2014/main" id="{8B9DEBA3-B7F1-4C35-BE43-B3C2EA293DCD}"/>
                </a:ext>
              </a:extLst>
            </p:cNvPr>
            <p:cNvSpPr/>
            <p:nvPr/>
          </p:nvSpPr>
          <p:spPr>
            <a:xfrm>
              <a:off x="6970918" y="4555203"/>
              <a:ext cx="457199" cy="457200"/>
            </a:xfrm>
            <a:prstGeom prst="rect">
              <a:avLst/>
            </a:prstGeom>
            <a:solidFill>
              <a:srgbClr val="B4C7E7">
                <a:alpha val="30196"/>
              </a:srgbClr>
            </a:solidFill>
            <a:ln w="19050">
              <a:solidFill>
                <a:schemeClr val="accent1">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136" name="Rectangle 135">
              <a:extLst>
                <a:ext uri="{FF2B5EF4-FFF2-40B4-BE49-F238E27FC236}">
                  <a16:creationId xmlns:a16="http://schemas.microsoft.com/office/drawing/2014/main" id="{716B9176-8329-4A88-B661-8A07A39F4BCC}"/>
                </a:ext>
              </a:extLst>
            </p:cNvPr>
            <p:cNvSpPr/>
            <p:nvPr/>
          </p:nvSpPr>
          <p:spPr>
            <a:xfrm>
              <a:off x="7042148" y="4610282"/>
              <a:ext cx="457199" cy="457200"/>
            </a:xfrm>
            <a:prstGeom prst="rect">
              <a:avLst/>
            </a:prstGeom>
            <a:solidFill>
              <a:srgbClr val="B4C7E7">
                <a:alpha val="30196"/>
              </a:srgbClr>
            </a:solidFill>
            <a:ln w="19050">
              <a:solidFill>
                <a:schemeClr val="accent1">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137" name="Rectangle 136">
              <a:extLst>
                <a:ext uri="{FF2B5EF4-FFF2-40B4-BE49-F238E27FC236}">
                  <a16:creationId xmlns:a16="http://schemas.microsoft.com/office/drawing/2014/main" id="{85F9D67B-A2A1-4EAA-9FBF-13C2BE48AAC4}"/>
                </a:ext>
              </a:extLst>
            </p:cNvPr>
            <p:cNvSpPr/>
            <p:nvPr/>
          </p:nvSpPr>
          <p:spPr>
            <a:xfrm>
              <a:off x="8210884" y="4535745"/>
              <a:ext cx="321496" cy="329901"/>
            </a:xfrm>
            <a:prstGeom prst="rect">
              <a:avLst/>
            </a:prstGeom>
            <a:solidFill>
              <a:schemeClr val="accent6">
                <a:lumMod val="60000"/>
                <a:lumOff val="40000"/>
                <a:alpha val="30196"/>
              </a:schemeClr>
            </a:solidFill>
            <a:ln w="28575">
              <a:solidFill>
                <a:schemeClr val="accent6">
                  <a:lumMod val="75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138" name="Rectangle 137">
              <a:extLst>
                <a:ext uri="{FF2B5EF4-FFF2-40B4-BE49-F238E27FC236}">
                  <a16:creationId xmlns:a16="http://schemas.microsoft.com/office/drawing/2014/main" id="{8EA411B7-8872-4128-B0A0-09FCD8C48B5B}"/>
                </a:ext>
              </a:extLst>
            </p:cNvPr>
            <p:cNvSpPr/>
            <p:nvPr/>
          </p:nvSpPr>
          <p:spPr>
            <a:xfrm>
              <a:off x="8269952" y="4590580"/>
              <a:ext cx="321496" cy="329901"/>
            </a:xfrm>
            <a:prstGeom prst="rect">
              <a:avLst/>
            </a:prstGeom>
            <a:solidFill>
              <a:schemeClr val="accent6">
                <a:lumMod val="60000"/>
                <a:lumOff val="40000"/>
                <a:alpha val="30196"/>
              </a:schemeClr>
            </a:solidFill>
            <a:ln w="28575">
              <a:solidFill>
                <a:schemeClr val="accent6">
                  <a:lumMod val="75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139" name="Rectangle 138">
              <a:extLst>
                <a:ext uri="{FF2B5EF4-FFF2-40B4-BE49-F238E27FC236}">
                  <a16:creationId xmlns:a16="http://schemas.microsoft.com/office/drawing/2014/main" id="{D74003BF-9350-40AF-910C-29E228E05DB6}"/>
                </a:ext>
              </a:extLst>
            </p:cNvPr>
            <p:cNvSpPr/>
            <p:nvPr/>
          </p:nvSpPr>
          <p:spPr>
            <a:xfrm>
              <a:off x="8331348" y="4647804"/>
              <a:ext cx="321496" cy="329901"/>
            </a:xfrm>
            <a:prstGeom prst="rect">
              <a:avLst/>
            </a:prstGeom>
            <a:solidFill>
              <a:schemeClr val="accent6">
                <a:lumMod val="60000"/>
                <a:lumOff val="40000"/>
                <a:alpha val="30196"/>
              </a:schemeClr>
            </a:solidFill>
            <a:ln w="28575">
              <a:solidFill>
                <a:schemeClr val="accent6">
                  <a:lumMod val="75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140" name="TextBox 139">
              <a:extLst>
                <a:ext uri="{FF2B5EF4-FFF2-40B4-BE49-F238E27FC236}">
                  <a16:creationId xmlns:a16="http://schemas.microsoft.com/office/drawing/2014/main" id="{C292F1F9-7D03-4D0F-8C2C-94CC8782E80D}"/>
                </a:ext>
              </a:extLst>
            </p:cNvPr>
            <p:cNvSpPr txBox="1"/>
            <p:nvPr/>
          </p:nvSpPr>
          <p:spPr>
            <a:xfrm>
              <a:off x="4241931" y="3690357"/>
              <a:ext cx="1344895" cy="693654"/>
            </a:xfrm>
            <a:prstGeom prst="rect">
              <a:avLst/>
            </a:prstGeom>
            <a:noFill/>
          </p:spPr>
          <p:txBody>
            <a:bodyPr wrap="square" lIns="0" tIns="0" rIns="0" bIns="0" rtlCol="0">
              <a:spAutoFit/>
            </a:bodyPr>
            <a:lstStyle/>
            <a:p>
              <a:pPr algn="ctr">
                <a:lnSpc>
                  <a:spcPct val="80000"/>
                </a:lnSpc>
              </a:pPr>
              <a:r>
                <a:rPr lang="en-US" sz="1000" b="1" dirty="0">
                  <a:latin typeface="Arial" panose="020B0604020202020204" pitchFamily="34" charset="0"/>
                  <a:cs typeface="Arial" panose="020B0604020202020204" pitchFamily="34" charset="0"/>
                </a:rPr>
                <a:t>Conv2D@D</a:t>
              </a:r>
              <a:r>
                <a:rPr lang="en-US" sz="1000" b="1" baseline="-25000" dirty="0">
                  <a:latin typeface="Arial" panose="020B0604020202020204" pitchFamily="34" charset="0"/>
                  <a:cs typeface="Arial" panose="020B0604020202020204" pitchFamily="34" charset="0"/>
                </a:rPr>
                <a:t>1</a:t>
              </a:r>
              <a:r>
                <a:rPr lang="en-US" sz="1000" b="1" dirty="0">
                  <a:latin typeface="Arial" panose="020B0604020202020204" pitchFamily="34" charset="0"/>
                  <a:cs typeface="Arial" panose="020B0604020202020204" pitchFamily="34" charset="0"/>
                </a:rPr>
                <a:t>xD</a:t>
              </a:r>
              <a:r>
                <a:rPr lang="en-US" sz="1000" b="1" baseline="-25000" dirty="0">
                  <a:latin typeface="Arial" panose="020B0604020202020204" pitchFamily="34" charset="0"/>
                  <a:cs typeface="Arial" panose="020B0604020202020204" pitchFamily="34" charset="0"/>
                </a:rPr>
                <a:t>2</a:t>
              </a:r>
            </a:p>
            <a:p>
              <a:pPr algn="ctr">
                <a:lnSpc>
                  <a:spcPct val="80000"/>
                </a:lnSpc>
              </a:pPr>
              <a:r>
                <a:rPr lang="en-US" sz="1000" b="1" dirty="0">
                  <a:latin typeface="Arial" panose="020B0604020202020204" pitchFamily="34" charset="0"/>
                  <a:cs typeface="Arial" panose="020B0604020202020204" pitchFamily="34" charset="0"/>
                </a:rPr>
                <a:t>k: 3x3</a:t>
              </a:r>
            </a:p>
            <a:p>
              <a:pPr algn="ctr">
                <a:lnSpc>
                  <a:spcPct val="80000"/>
                </a:lnSpc>
              </a:pPr>
              <a:r>
                <a:rPr lang="en-US" sz="1000" b="1" dirty="0">
                  <a:latin typeface="Arial" panose="020B0604020202020204" pitchFamily="34" charset="0"/>
                  <a:cs typeface="Arial" panose="020B0604020202020204" pitchFamily="34" charset="0"/>
                </a:rPr>
                <a:t>s: 1x1</a:t>
              </a:r>
            </a:p>
            <a:p>
              <a:pPr algn="ctr">
                <a:lnSpc>
                  <a:spcPct val="80000"/>
                </a:lnSpc>
              </a:pPr>
              <a:r>
                <a:rPr lang="en-US" sz="1000" b="1" dirty="0">
                  <a:latin typeface="Arial" panose="020B0604020202020204" pitchFamily="34" charset="0"/>
                  <a:cs typeface="Arial" panose="020B0604020202020204" pitchFamily="34" charset="0"/>
                </a:rPr>
                <a:t>p: 1x1</a:t>
              </a:r>
            </a:p>
          </p:txBody>
        </p:sp>
        <p:sp>
          <p:nvSpPr>
            <p:cNvPr id="141" name="TextBox 140">
              <a:extLst>
                <a:ext uri="{FF2B5EF4-FFF2-40B4-BE49-F238E27FC236}">
                  <a16:creationId xmlns:a16="http://schemas.microsoft.com/office/drawing/2014/main" id="{3CF7A0D2-A7B6-46BC-A080-0D13F204F25E}"/>
                </a:ext>
              </a:extLst>
            </p:cNvPr>
            <p:cNvSpPr txBox="1"/>
            <p:nvPr/>
          </p:nvSpPr>
          <p:spPr>
            <a:xfrm>
              <a:off x="5321333" y="4086743"/>
              <a:ext cx="1330444" cy="216766"/>
            </a:xfrm>
            <a:prstGeom prst="rect">
              <a:avLst/>
            </a:prstGeom>
            <a:noFill/>
          </p:spPr>
          <p:txBody>
            <a:bodyPr wrap="square" lIns="0" tIns="0" rIns="0" bIns="0" rtlCol="0">
              <a:spAutoFit/>
            </a:bodyPr>
            <a:lstStyle/>
            <a:p>
              <a:pPr algn="ctr"/>
              <a:r>
                <a:rPr lang="en-US" sz="1000" b="1" dirty="0">
                  <a:latin typeface="Arial" panose="020B0604020202020204" pitchFamily="34" charset="0"/>
                  <a:cs typeface="Arial" panose="020B0604020202020204" pitchFamily="34" charset="0"/>
                </a:rPr>
                <a:t>BatchNorm@D</a:t>
              </a:r>
              <a:r>
                <a:rPr lang="en-US" sz="1000" b="1" baseline="-25000" dirty="0">
                  <a:latin typeface="Arial" panose="020B0604020202020204" pitchFamily="34" charset="0"/>
                  <a:cs typeface="Arial" panose="020B0604020202020204" pitchFamily="34" charset="0"/>
                </a:rPr>
                <a:t>2</a:t>
              </a:r>
            </a:p>
          </p:txBody>
        </p:sp>
        <p:sp>
          <p:nvSpPr>
            <p:cNvPr id="142" name="TextBox 141">
              <a:extLst>
                <a:ext uri="{FF2B5EF4-FFF2-40B4-BE49-F238E27FC236}">
                  <a16:creationId xmlns:a16="http://schemas.microsoft.com/office/drawing/2014/main" id="{45B17927-1036-433E-AA45-1D45AB05D45A}"/>
                </a:ext>
              </a:extLst>
            </p:cNvPr>
            <p:cNvSpPr txBox="1"/>
            <p:nvPr/>
          </p:nvSpPr>
          <p:spPr>
            <a:xfrm>
              <a:off x="6485530" y="3717191"/>
              <a:ext cx="1330444" cy="693654"/>
            </a:xfrm>
            <a:prstGeom prst="rect">
              <a:avLst/>
            </a:prstGeom>
            <a:noFill/>
          </p:spPr>
          <p:txBody>
            <a:bodyPr wrap="square" lIns="0" tIns="0" rIns="0" bIns="0" rtlCol="0">
              <a:spAutoFit/>
            </a:bodyPr>
            <a:lstStyle/>
            <a:p>
              <a:pPr algn="ctr">
                <a:lnSpc>
                  <a:spcPct val="80000"/>
                </a:lnSpc>
              </a:pPr>
              <a:r>
                <a:rPr lang="en-US" sz="1000" b="1" dirty="0">
                  <a:latin typeface="Arial" panose="020B0604020202020204" pitchFamily="34" charset="0"/>
                  <a:cs typeface="Arial" panose="020B0604020202020204" pitchFamily="34" charset="0"/>
                </a:rPr>
                <a:t>Conv2D@D</a:t>
              </a:r>
              <a:r>
                <a:rPr lang="en-US" sz="1000" b="1" baseline="-25000" dirty="0">
                  <a:latin typeface="Arial" panose="020B0604020202020204" pitchFamily="34" charset="0"/>
                  <a:cs typeface="Arial" panose="020B0604020202020204" pitchFamily="34" charset="0"/>
                </a:rPr>
                <a:t>2</a:t>
              </a:r>
              <a:r>
                <a:rPr lang="en-US" sz="1000" b="1" dirty="0">
                  <a:latin typeface="Arial" panose="020B0604020202020204" pitchFamily="34" charset="0"/>
                  <a:cs typeface="Arial" panose="020B0604020202020204" pitchFamily="34" charset="0"/>
                </a:rPr>
                <a:t>xD</a:t>
              </a:r>
              <a:r>
                <a:rPr lang="en-US" sz="1000" b="1" baseline="-25000" dirty="0">
                  <a:latin typeface="Arial" panose="020B0604020202020204" pitchFamily="34" charset="0"/>
                  <a:cs typeface="Arial" panose="020B0604020202020204" pitchFamily="34" charset="0"/>
                </a:rPr>
                <a:t>2</a:t>
              </a:r>
            </a:p>
            <a:p>
              <a:pPr algn="ctr">
                <a:lnSpc>
                  <a:spcPct val="80000"/>
                </a:lnSpc>
              </a:pPr>
              <a:r>
                <a:rPr lang="en-US" sz="1000" b="1" dirty="0">
                  <a:latin typeface="Arial" panose="020B0604020202020204" pitchFamily="34" charset="0"/>
                  <a:cs typeface="Arial" panose="020B0604020202020204" pitchFamily="34" charset="0"/>
                </a:rPr>
                <a:t>k: 3x3</a:t>
              </a:r>
            </a:p>
            <a:p>
              <a:pPr algn="ctr">
                <a:lnSpc>
                  <a:spcPct val="80000"/>
                </a:lnSpc>
              </a:pPr>
              <a:r>
                <a:rPr lang="en-US" sz="1000" b="1" dirty="0">
                  <a:latin typeface="Arial" panose="020B0604020202020204" pitchFamily="34" charset="0"/>
                  <a:cs typeface="Arial" panose="020B0604020202020204" pitchFamily="34" charset="0"/>
                </a:rPr>
                <a:t>s: 1x1</a:t>
              </a:r>
            </a:p>
            <a:p>
              <a:pPr algn="ctr">
                <a:lnSpc>
                  <a:spcPct val="80000"/>
                </a:lnSpc>
              </a:pPr>
              <a:r>
                <a:rPr lang="en-US" sz="1000" b="1" dirty="0">
                  <a:latin typeface="Arial" panose="020B0604020202020204" pitchFamily="34" charset="0"/>
                  <a:cs typeface="Arial" panose="020B0604020202020204" pitchFamily="34" charset="0"/>
                </a:rPr>
                <a:t>p: 1x1</a:t>
              </a:r>
            </a:p>
          </p:txBody>
        </p:sp>
        <p:sp>
          <p:nvSpPr>
            <p:cNvPr id="143" name="TextBox 142">
              <a:extLst>
                <a:ext uri="{FF2B5EF4-FFF2-40B4-BE49-F238E27FC236}">
                  <a16:creationId xmlns:a16="http://schemas.microsoft.com/office/drawing/2014/main" id="{FFF36FE9-B0CC-47E8-93DE-0A520458905B}"/>
                </a:ext>
              </a:extLst>
            </p:cNvPr>
            <p:cNvSpPr txBox="1"/>
            <p:nvPr/>
          </p:nvSpPr>
          <p:spPr>
            <a:xfrm>
              <a:off x="7505346" y="4129090"/>
              <a:ext cx="1330444" cy="216766"/>
            </a:xfrm>
            <a:prstGeom prst="rect">
              <a:avLst/>
            </a:prstGeom>
            <a:noFill/>
          </p:spPr>
          <p:txBody>
            <a:bodyPr wrap="square" lIns="0" tIns="0" rIns="0" bIns="0" rtlCol="0">
              <a:spAutoFit/>
            </a:bodyPr>
            <a:lstStyle/>
            <a:p>
              <a:pPr algn="ctr"/>
              <a:r>
                <a:rPr lang="en-US" sz="1000" b="1" dirty="0">
                  <a:latin typeface="Arial" panose="020B0604020202020204" pitchFamily="34" charset="0"/>
                  <a:cs typeface="Arial" panose="020B0604020202020204" pitchFamily="34" charset="0"/>
                </a:rPr>
                <a:t>BatchNorm@D</a:t>
              </a:r>
              <a:r>
                <a:rPr lang="en-US" sz="1000" b="1" baseline="-25000" dirty="0">
                  <a:latin typeface="Arial" panose="020B0604020202020204" pitchFamily="34" charset="0"/>
                  <a:cs typeface="Arial" panose="020B0604020202020204" pitchFamily="34" charset="0"/>
                </a:rPr>
                <a:t>2</a:t>
              </a:r>
            </a:p>
          </p:txBody>
        </p:sp>
        <p:sp>
          <p:nvSpPr>
            <p:cNvPr id="144" name="Rectangle: Rounded Corners 143">
              <a:extLst>
                <a:ext uri="{FF2B5EF4-FFF2-40B4-BE49-F238E27FC236}">
                  <a16:creationId xmlns:a16="http://schemas.microsoft.com/office/drawing/2014/main" id="{0F6D8729-81F4-4442-93D2-8CBCF7649BC8}"/>
                </a:ext>
              </a:extLst>
            </p:cNvPr>
            <p:cNvSpPr/>
            <p:nvPr/>
          </p:nvSpPr>
          <p:spPr>
            <a:xfrm>
              <a:off x="4766586" y="2955906"/>
              <a:ext cx="3552058" cy="636131"/>
            </a:xfrm>
            <a:prstGeom prst="roundRect">
              <a:avLst/>
            </a:prstGeom>
            <a:solidFill>
              <a:schemeClr val="accent6">
                <a:lumMod val="60000"/>
                <a:lumOff val="40000"/>
              </a:schemeClr>
            </a:solidFill>
            <a:effectLst>
              <a:softEdge rad="31750"/>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b="1" dirty="0">
                  <a:latin typeface="Arial" panose="020B0604020202020204" pitchFamily="34" charset="0"/>
                  <a:cs typeface="Arial" panose="020B0604020202020204" pitchFamily="34" charset="0"/>
                </a:rPr>
                <a:t>Basic Block</a:t>
              </a:r>
            </a:p>
            <a:p>
              <a:pPr algn="ctr"/>
              <a:r>
                <a:rPr lang="en-US" sz="1200" b="1" dirty="0">
                  <a:latin typeface="Arial" panose="020B0604020202020204" pitchFamily="34" charset="0"/>
                  <a:cs typeface="Arial" panose="020B0604020202020204" pitchFamily="34" charset="0"/>
                </a:rPr>
                <a:t>(D</a:t>
              </a:r>
              <a:r>
                <a:rPr lang="en-US" sz="1200" b="1" baseline="-25000" dirty="0">
                  <a:latin typeface="Arial" panose="020B0604020202020204" pitchFamily="34" charset="0"/>
                  <a:cs typeface="Arial" panose="020B0604020202020204" pitchFamily="34" charset="0"/>
                </a:rPr>
                <a:t>1</a:t>
              </a:r>
              <a:r>
                <a:rPr lang="en-US" sz="1200" b="1" dirty="0">
                  <a:latin typeface="Arial" panose="020B0604020202020204" pitchFamily="34" charset="0"/>
                  <a:cs typeface="Arial" panose="020B0604020202020204" pitchFamily="34" charset="0"/>
                </a:rPr>
                <a:t>, D</a:t>
              </a:r>
              <a:r>
                <a:rPr lang="en-US" sz="1200" b="1" baseline="-25000" dirty="0">
                  <a:latin typeface="Arial" panose="020B0604020202020204" pitchFamily="34" charset="0"/>
                  <a:cs typeface="Arial" panose="020B0604020202020204" pitchFamily="34" charset="0"/>
                </a:rPr>
                <a:t>2</a:t>
              </a:r>
              <a:r>
                <a:rPr lang="en-US" sz="1200" b="1" dirty="0">
                  <a:latin typeface="Arial" panose="020B0604020202020204" pitchFamily="34" charset="0"/>
                  <a:cs typeface="Arial" panose="020B0604020202020204" pitchFamily="34" charset="0"/>
                </a:rPr>
                <a:t>)</a:t>
              </a:r>
            </a:p>
          </p:txBody>
        </p:sp>
        <p:sp>
          <p:nvSpPr>
            <p:cNvPr id="145" name="Arrow: Right 144">
              <a:extLst>
                <a:ext uri="{FF2B5EF4-FFF2-40B4-BE49-F238E27FC236}">
                  <a16:creationId xmlns:a16="http://schemas.microsoft.com/office/drawing/2014/main" id="{28D2D7B0-1DA9-4085-B182-EFED6894CA45}"/>
                </a:ext>
              </a:extLst>
            </p:cNvPr>
            <p:cNvSpPr/>
            <p:nvPr/>
          </p:nvSpPr>
          <p:spPr>
            <a:xfrm>
              <a:off x="5055314" y="4570371"/>
              <a:ext cx="640080" cy="408403"/>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Arial" panose="020B0604020202020204" pitchFamily="34" charset="0"/>
                <a:cs typeface="Arial" panose="020B0604020202020204" pitchFamily="34" charset="0"/>
              </a:endParaRPr>
            </a:p>
          </p:txBody>
        </p:sp>
        <p:sp>
          <p:nvSpPr>
            <p:cNvPr id="146" name="Arrow: Right 145">
              <a:extLst>
                <a:ext uri="{FF2B5EF4-FFF2-40B4-BE49-F238E27FC236}">
                  <a16:creationId xmlns:a16="http://schemas.microsoft.com/office/drawing/2014/main" id="{40955500-EAC8-438E-800F-996A0BD897D6}"/>
                </a:ext>
              </a:extLst>
            </p:cNvPr>
            <p:cNvSpPr/>
            <p:nvPr/>
          </p:nvSpPr>
          <p:spPr>
            <a:xfrm>
              <a:off x="6207838" y="4579895"/>
              <a:ext cx="734269" cy="408403"/>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Arial" panose="020B0604020202020204" pitchFamily="34" charset="0"/>
                  <a:cs typeface="Arial" panose="020B0604020202020204" pitchFamily="34" charset="0"/>
                </a:rPr>
                <a:t>ReLU</a:t>
              </a:r>
            </a:p>
          </p:txBody>
        </p:sp>
        <p:sp>
          <p:nvSpPr>
            <p:cNvPr id="147" name="Arrow: Right 146">
              <a:extLst>
                <a:ext uri="{FF2B5EF4-FFF2-40B4-BE49-F238E27FC236}">
                  <a16:creationId xmlns:a16="http://schemas.microsoft.com/office/drawing/2014/main" id="{A5479248-EBCE-4E15-8490-45AAE5BA1C40}"/>
                </a:ext>
              </a:extLst>
            </p:cNvPr>
            <p:cNvSpPr/>
            <p:nvPr/>
          </p:nvSpPr>
          <p:spPr>
            <a:xfrm>
              <a:off x="7512764" y="4579896"/>
              <a:ext cx="640080" cy="408403"/>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Arial" panose="020B0604020202020204" pitchFamily="34" charset="0"/>
                <a:cs typeface="Arial" panose="020B0604020202020204" pitchFamily="34" charset="0"/>
              </a:endParaRPr>
            </a:p>
          </p:txBody>
        </p:sp>
      </p:grpSp>
      <p:grpSp>
        <p:nvGrpSpPr>
          <p:cNvPr id="148" name="Group 147">
            <a:extLst>
              <a:ext uri="{FF2B5EF4-FFF2-40B4-BE49-F238E27FC236}">
                <a16:creationId xmlns:a16="http://schemas.microsoft.com/office/drawing/2014/main" id="{5A3A2FEA-4640-4C18-8D65-54EBF9391683}"/>
              </a:ext>
            </a:extLst>
          </p:cNvPr>
          <p:cNvGrpSpPr>
            <a:grpSpLocks noChangeAspect="1"/>
          </p:cNvGrpSpPr>
          <p:nvPr/>
        </p:nvGrpSpPr>
        <p:grpSpPr>
          <a:xfrm>
            <a:off x="216475" y="4359884"/>
            <a:ext cx="1743739" cy="1596279"/>
            <a:chOff x="9452889" y="868487"/>
            <a:chExt cx="2384035" cy="2314575"/>
          </a:xfrm>
        </p:grpSpPr>
        <p:sp>
          <p:nvSpPr>
            <p:cNvPr id="149" name="Rectangle: Rounded Corners 148">
              <a:extLst>
                <a:ext uri="{FF2B5EF4-FFF2-40B4-BE49-F238E27FC236}">
                  <a16:creationId xmlns:a16="http://schemas.microsoft.com/office/drawing/2014/main" id="{8AC45F26-8A95-44B8-B0DD-5EC87A4B43FE}"/>
                </a:ext>
              </a:extLst>
            </p:cNvPr>
            <p:cNvSpPr/>
            <p:nvPr/>
          </p:nvSpPr>
          <p:spPr>
            <a:xfrm>
              <a:off x="9465009" y="868487"/>
              <a:ext cx="2371915" cy="231457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150" name="Rectangle 149">
              <a:extLst>
                <a:ext uri="{FF2B5EF4-FFF2-40B4-BE49-F238E27FC236}">
                  <a16:creationId xmlns:a16="http://schemas.microsoft.com/office/drawing/2014/main" id="{9232DB5B-4380-4134-8DF8-DAA79C73F568}"/>
                </a:ext>
              </a:extLst>
            </p:cNvPr>
            <p:cNvSpPr/>
            <p:nvPr/>
          </p:nvSpPr>
          <p:spPr>
            <a:xfrm>
              <a:off x="9679748" y="2429215"/>
              <a:ext cx="457199" cy="457200"/>
            </a:xfrm>
            <a:prstGeom prst="rect">
              <a:avLst/>
            </a:prstGeom>
            <a:solidFill>
              <a:srgbClr val="B4C7E7">
                <a:alpha val="30196"/>
              </a:srgbClr>
            </a:solidFill>
            <a:ln w="19050">
              <a:solidFill>
                <a:schemeClr val="accent1">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151" name="Rectangle 150">
              <a:extLst>
                <a:ext uri="{FF2B5EF4-FFF2-40B4-BE49-F238E27FC236}">
                  <a16:creationId xmlns:a16="http://schemas.microsoft.com/office/drawing/2014/main" id="{13774B90-458F-48B1-83FA-4B1735134512}"/>
                </a:ext>
              </a:extLst>
            </p:cNvPr>
            <p:cNvSpPr/>
            <p:nvPr/>
          </p:nvSpPr>
          <p:spPr>
            <a:xfrm>
              <a:off x="9747666" y="2500032"/>
              <a:ext cx="457199" cy="457200"/>
            </a:xfrm>
            <a:prstGeom prst="rect">
              <a:avLst/>
            </a:prstGeom>
            <a:solidFill>
              <a:srgbClr val="B4C7E7">
                <a:alpha val="30196"/>
              </a:srgbClr>
            </a:solidFill>
            <a:ln w="19050">
              <a:solidFill>
                <a:schemeClr val="accent1">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152" name="Rectangle 151">
              <a:extLst>
                <a:ext uri="{FF2B5EF4-FFF2-40B4-BE49-F238E27FC236}">
                  <a16:creationId xmlns:a16="http://schemas.microsoft.com/office/drawing/2014/main" id="{A1D67CC8-15B8-4D0C-B9F1-04520B78E508}"/>
                </a:ext>
              </a:extLst>
            </p:cNvPr>
            <p:cNvSpPr/>
            <p:nvPr/>
          </p:nvSpPr>
          <p:spPr>
            <a:xfrm>
              <a:off x="9818896" y="2555111"/>
              <a:ext cx="457199" cy="457200"/>
            </a:xfrm>
            <a:prstGeom prst="rect">
              <a:avLst/>
            </a:prstGeom>
            <a:solidFill>
              <a:srgbClr val="B4C7E7">
                <a:alpha val="30196"/>
              </a:srgbClr>
            </a:solidFill>
            <a:ln w="19050">
              <a:solidFill>
                <a:schemeClr val="accent1">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153" name="Rectangle 152">
              <a:extLst>
                <a:ext uri="{FF2B5EF4-FFF2-40B4-BE49-F238E27FC236}">
                  <a16:creationId xmlns:a16="http://schemas.microsoft.com/office/drawing/2014/main" id="{D64ABD1B-0177-418C-B555-2F0020048659}"/>
                </a:ext>
              </a:extLst>
            </p:cNvPr>
            <p:cNvSpPr/>
            <p:nvPr/>
          </p:nvSpPr>
          <p:spPr>
            <a:xfrm>
              <a:off x="11120982" y="2509149"/>
              <a:ext cx="321496" cy="329901"/>
            </a:xfrm>
            <a:prstGeom prst="rect">
              <a:avLst/>
            </a:prstGeom>
            <a:solidFill>
              <a:schemeClr val="accent6">
                <a:lumMod val="60000"/>
                <a:lumOff val="40000"/>
                <a:alpha val="30196"/>
              </a:schemeClr>
            </a:solidFill>
            <a:ln w="28575">
              <a:solidFill>
                <a:schemeClr val="accent6">
                  <a:lumMod val="75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154" name="Rectangle 153">
              <a:extLst>
                <a:ext uri="{FF2B5EF4-FFF2-40B4-BE49-F238E27FC236}">
                  <a16:creationId xmlns:a16="http://schemas.microsoft.com/office/drawing/2014/main" id="{22E4C6B8-22EC-492B-A7B3-AF7A345B67F5}"/>
                </a:ext>
              </a:extLst>
            </p:cNvPr>
            <p:cNvSpPr/>
            <p:nvPr/>
          </p:nvSpPr>
          <p:spPr>
            <a:xfrm>
              <a:off x="11180050" y="2563984"/>
              <a:ext cx="321496" cy="329901"/>
            </a:xfrm>
            <a:prstGeom prst="rect">
              <a:avLst/>
            </a:prstGeom>
            <a:solidFill>
              <a:schemeClr val="accent6">
                <a:lumMod val="60000"/>
                <a:lumOff val="40000"/>
                <a:alpha val="30196"/>
              </a:schemeClr>
            </a:solidFill>
            <a:ln w="28575">
              <a:solidFill>
                <a:schemeClr val="accent6">
                  <a:lumMod val="75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155" name="Rectangle 154">
              <a:extLst>
                <a:ext uri="{FF2B5EF4-FFF2-40B4-BE49-F238E27FC236}">
                  <a16:creationId xmlns:a16="http://schemas.microsoft.com/office/drawing/2014/main" id="{FF3A381C-520D-4305-8CC2-3D3180F508ED}"/>
                </a:ext>
              </a:extLst>
            </p:cNvPr>
            <p:cNvSpPr/>
            <p:nvPr/>
          </p:nvSpPr>
          <p:spPr>
            <a:xfrm>
              <a:off x="11241446" y="2621208"/>
              <a:ext cx="321496" cy="329901"/>
            </a:xfrm>
            <a:prstGeom prst="rect">
              <a:avLst/>
            </a:prstGeom>
            <a:solidFill>
              <a:schemeClr val="accent6">
                <a:lumMod val="60000"/>
                <a:lumOff val="40000"/>
                <a:alpha val="30196"/>
              </a:schemeClr>
            </a:solidFill>
            <a:ln w="28575">
              <a:solidFill>
                <a:schemeClr val="accent6">
                  <a:lumMod val="75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156" name="TextBox 155">
              <a:extLst>
                <a:ext uri="{FF2B5EF4-FFF2-40B4-BE49-F238E27FC236}">
                  <a16:creationId xmlns:a16="http://schemas.microsoft.com/office/drawing/2014/main" id="{DFEBDEBA-6889-4C4F-A885-E012CDE46811}"/>
                </a:ext>
              </a:extLst>
            </p:cNvPr>
            <p:cNvSpPr txBox="1"/>
            <p:nvPr/>
          </p:nvSpPr>
          <p:spPr>
            <a:xfrm>
              <a:off x="9452889" y="1677393"/>
              <a:ext cx="1370924" cy="714033"/>
            </a:xfrm>
            <a:prstGeom prst="rect">
              <a:avLst/>
            </a:prstGeom>
            <a:noFill/>
          </p:spPr>
          <p:txBody>
            <a:bodyPr wrap="square" lIns="0" tIns="0" rIns="0" bIns="0" rtlCol="0">
              <a:spAutoFit/>
            </a:bodyPr>
            <a:lstStyle/>
            <a:p>
              <a:pPr algn="ctr">
                <a:lnSpc>
                  <a:spcPct val="80000"/>
                </a:lnSpc>
              </a:pPr>
              <a:r>
                <a:rPr lang="en-US" sz="1000" b="1" dirty="0">
                  <a:latin typeface="Arial" panose="020B0604020202020204" pitchFamily="34" charset="0"/>
                  <a:cs typeface="Arial" panose="020B0604020202020204" pitchFamily="34" charset="0"/>
                </a:rPr>
                <a:t>Conv2D@D</a:t>
              </a:r>
              <a:r>
                <a:rPr lang="en-US" sz="1000" b="1" baseline="-25000" dirty="0">
                  <a:latin typeface="Arial" panose="020B0604020202020204" pitchFamily="34" charset="0"/>
                  <a:cs typeface="Arial" panose="020B0604020202020204" pitchFamily="34" charset="0"/>
                </a:rPr>
                <a:t>1</a:t>
              </a:r>
              <a:r>
                <a:rPr lang="en-US" sz="1000" b="1" dirty="0">
                  <a:latin typeface="Arial" panose="020B0604020202020204" pitchFamily="34" charset="0"/>
                  <a:cs typeface="Arial" panose="020B0604020202020204" pitchFamily="34" charset="0"/>
                </a:rPr>
                <a:t>xD</a:t>
              </a:r>
              <a:r>
                <a:rPr lang="en-US" sz="1000" b="1" baseline="-25000" dirty="0">
                  <a:latin typeface="Arial" panose="020B0604020202020204" pitchFamily="34" charset="0"/>
                  <a:cs typeface="Arial" panose="020B0604020202020204" pitchFamily="34" charset="0"/>
                </a:rPr>
                <a:t>2</a:t>
              </a:r>
            </a:p>
            <a:p>
              <a:pPr algn="ctr">
                <a:lnSpc>
                  <a:spcPct val="80000"/>
                </a:lnSpc>
              </a:pPr>
              <a:r>
                <a:rPr lang="en-US" sz="1000" b="1" dirty="0">
                  <a:latin typeface="Arial" panose="020B0604020202020204" pitchFamily="34" charset="0"/>
                  <a:cs typeface="Arial" panose="020B0604020202020204" pitchFamily="34" charset="0"/>
                </a:rPr>
                <a:t>k: 1x1</a:t>
              </a:r>
            </a:p>
            <a:p>
              <a:pPr algn="ctr">
                <a:lnSpc>
                  <a:spcPct val="80000"/>
                </a:lnSpc>
              </a:pPr>
              <a:r>
                <a:rPr lang="en-US" sz="1000" b="1" dirty="0">
                  <a:latin typeface="Arial" panose="020B0604020202020204" pitchFamily="34" charset="0"/>
                  <a:cs typeface="Arial" panose="020B0604020202020204" pitchFamily="34" charset="0"/>
                </a:rPr>
                <a:t>s: 2x2</a:t>
              </a:r>
            </a:p>
            <a:p>
              <a:pPr algn="ctr">
                <a:lnSpc>
                  <a:spcPct val="80000"/>
                </a:lnSpc>
              </a:pPr>
              <a:r>
                <a:rPr lang="en-US" sz="1000" b="1" dirty="0">
                  <a:latin typeface="Arial" panose="020B0604020202020204" pitchFamily="34" charset="0"/>
                  <a:cs typeface="Arial" panose="020B0604020202020204" pitchFamily="34" charset="0"/>
                </a:rPr>
                <a:t>p: 1x1</a:t>
              </a:r>
            </a:p>
          </p:txBody>
        </p:sp>
        <p:sp>
          <p:nvSpPr>
            <p:cNvPr id="157" name="TextBox 156">
              <a:extLst>
                <a:ext uri="{FF2B5EF4-FFF2-40B4-BE49-F238E27FC236}">
                  <a16:creationId xmlns:a16="http://schemas.microsoft.com/office/drawing/2014/main" id="{E9423AFB-FF57-4EFD-82D6-283D48D6B088}"/>
                </a:ext>
              </a:extLst>
            </p:cNvPr>
            <p:cNvSpPr txBox="1"/>
            <p:nvPr/>
          </p:nvSpPr>
          <p:spPr>
            <a:xfrm>
              <a:off x="10302910" y="2057802"/>
              <a:ext cx="1496360" cy="223135"/>
            </a:xfrm>
            <a:prstGeom prst="rect">
              <a:avLst/>
            </a:prstGeom>
            <a:noFill/>
          </p:spPr>
          <p:txBody>
            <a:bodyPr wrap="square" lIns="0" tIns="0" rIns="0" bIns="0" rtlCol="0">
              <a:spAutoFit/>
            </a:bodyPr>
            <a:lstStyle/>
            <a:p>
              <a:pPr algn="r"/>
              <a:r>
                <a:rPr lang="en-US" sz="1000" b="1" dirty="0">
                  <a:latin typeface="Arial" panose="020B0604020202020204" pitchFamily="34" charset="0"/>
                  <a:cs typeface="Arial" panose="020B0604020202020204" pitchFamily="34" charset="0"/>
                </a:rPr>
                <a:t>BatchNorm@D</a:t>
              </a:r>
              <a:r>
                <a:rPr lang="en-US" sz="1000" b="1" baseline="-25000" dirty="0">
                  <a:latin typeface="Arial" panose="020B0604020202020204" pitchFamily="34" charset="0"/>
                  <a:cs typeface="Arial" panose="020B0604020202020204" pitchFamily="34" charset="0"/>
                </a:rPr>
                <a:t>2</a:t>
              </a:r>
            </a:p>
          </p:txBody>
        </p:sp>
        <p:sp>
          <p:nvSpPr>
            <p:cNvPr id="158" name="Rectangle: Rounded Corners 157">
              <a:extLst>
                <a:ext uri="{FF2B5EF4-FFF2-40B4-BE49-F238E27FC236}">
                  <a16:creationId xmlns:a16="http://schemas.microsoft.com/office/drawing/2014/main" id="{56FC92C8-905A-4109-8245-54C566B40690}"/>
                </a:ext>
              </a:extLst>
            </p:cNvPr>
            <p:cNvSpPr/>
            <p:nvPr/>
          </p:nvSpPr>
          <p:spPr>
            <a:xfrm>
              <a:off x="9749781" y="893021"/>
              <a:ext cx="1822768" cy="642215"/>
            </a:xfrm>
            <a:prstGeom prst="roundRect">
              <a:avLst/>
            </a:prstGeom>
            <a:solidFill>
              <a:schemeClr val="accent1">
                <a:lumMod val="60000"/>
                <a:lumOff val="40000"/>
              </a:schemeClr>
            </a:solidFill>
            <a:effectLst>
              <a:softEdge rad="31750"/>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b="1" dirty="0">
                  <a:latin typeface="Arial" panose="020B0604020202020204" pitchFamily="34" charset="0"/>
                  <a:cs typeface="Arial" panose="020B0604020202020204" pitchFamily="34" charset="0"/>
                </a:rPr>
                <a:t>Downsample</a:t>
              </a:r>
            </a:p>
            <a:p>
              <a:pPr algn="ctr"/>
              <a:r>
                <a:rPr lang="en-US" sz="1200" b="1" dirty="0">
                  <a:latin typeface="Arial" panose="020B0604020202020204" pitchFamily="34" charset="0"/>
                  <a:cs typeface="Arial" panose="020B0604020202020204" pitchFamily="34" charset="0"/>
                </a:rPr>
                <a:t> (D</a:t>
              </a:r>
              <a:r>
                <a:rPr lang="en-US" sz="1200" b="1" baseline="-25000" dirty="0">
                  <a:latin typeface="Arial" panose="020B0604020202020204" pitchFamily="34" charset="0"/>
                  <a:cs typeface="Arial" panose="020B0604020202020204" pitchFamily="34" charset="0"/>
                </a:rPr>
                <a:t>1</a:t>
              </a:r>
              <a:r>
                <a:rPr lang="en-US" sz="1200" b="1" dirty="0">
                  <a:latin typeface="Arial" panose="020B0604020202020204" pitchFamily="34" charset="0"/>
                  <a:cs typeface="Arial" panose="020B0604020202020204" pitchFamily="34" charset="0"/>
                </a:rPr>
                <a:t>, D</a:t>
              </a:r>
              <a:r>
                <a:rPr lang="en-US" sz="1200" b="1" baseline="-25000" dirty="0">
                  <a:latin typeface="Arial" panose="020B0604020202020204" pitchFamily="34" charset="0"/>
                  <a:cs typeface="Arial" panose="020B0604020202020204" pitchFamily="34" charset="0"/>
                </a:rPr>
                <a:t>2</a:t>
              </a:r>
              <a:r>
                <a:rPr lang="en-US" sz="1200" b="1" dirty="0">
                  <a:latin typeface="Arial" panose="020B0604020202020204" pitchFamily="34" charset="0"/>
                  <a:cs typeface="Arial" panose="020B0604020202020204" pitchFamily="34" charset="0"/>
                </a:rPr>
                <a:t>)</a:t>
              </a:r>
            </a:p>
          </p:txBody>
        </p:sp>
        <p:sp>
          <p:nvSpPr>
            <p:cNvPr id="159" name="Arrow: Right 158">
              <a:extLst>
                <a:ext uri="{FF2B5EF4-FFF2-40B4-BE49-F238E27FC236}">
                  <a16:creationId xmlns:a16="http://schemas.microsoft.com/office/drawing/2014/main" id="{D25B098F-059B-4D9D-981D-EABA9EE5633B}"/>
                </a:ext>
              </a:extLst>
            </p:cNvPr>
            <p:cNvSpPr/>
            <p:nvPr/>
          </p:nvSpPr>
          <p:spPr>
            <a:xfrm>
              <a:off x="10364489" y="2526536"/>
              <a:ext cx="640080" cy="408403"/>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Arial" panose="020B0604020202020204" pitchFamily="34" charset="0"/>
                <a:cs typeface="Arial" panose="020B0604020202020204" pitchFamily="34" charset="0"/>
              </a:endParaRPr>
            </a:p>
          </p:txBody>
        </p:sp>
      </p:grpSp>
      <p:sp>
        <p:nvSpPr>
          <p:cNvPr id="161" name="Rectangle: Rounded Corners 160">
            <a:extLst>
              <a:ext uri="{FF2B5EF4-FFF2-40B4-BE49-F238E27FC236}">
                <a16:creationId xmlns:a16="http://schemas.microsoft.com/office/drawing/2014/main" id="{B1F031D5-92EB-41EF-954F-6095947D4D56}"/>
              </a:ext>
            </a:extLst>
          </p:cNvPr>
          <p:cNvSpPr/>
          <p:nvPr/>
        </p:nvSpPr>
        <p:spPr>
          <a:xfrm>
            <a:off x="2023913" y="4352817"/>
            <a:ext cx="1633687" cy="1607267"/>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162" name="Rectangle 161">
            <a:extLst>
              <a:ext uri="{FF2B5EF4-FFF2-40B4-BE49-F238E27FC236}">
                <a16:creationId xmlns:a16="http://schemas.microsoft.com/office/drawing/2014/main" id="{6305596C-37D8-47E7-B10A-F88CA34B3A8E}"/>
              </a:ext>
            </a:extLst>
          </p:cNvPr>
          <p:cNvSpPr/>
          <p:nvPr/>
        </p:nvSpPr>
        <p:spPr>
          <a:xfrm>
            <a:off x="2104759" y="5336445"/>
            <a:ext cx="329946" cy="317485"/>
          </a:xfrm>
          <a:prstGeom prst="rect">
            <a:avLst/>
          </a:prstGeom>
          <a:solidFill>
            <a:srgbClr val="B4C7E7">
              <a:alpha val="30196"/>
            </a:srgbClr>
          </a:solidFill>
          <a:ln w="19050">
            <a:solidFill>
              <a:schemeClr val="accent1">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163" name="Rectangle 162">
            <a:extLst>
              <a:ext uri="{FF2B5EF4-FFF2-40B4-BE49-F238E27FC236}">
                <a16:creationId xmlns:a16="http://schemas.microsoft.com/office/drawing/2014/main" id="{12E4D3CA-0CB3-45FA-B484-B106D04EA3BD}"/>
              </a:ext>
            </a:extLst>
          </p:cNvPr>
          <p:cNvSpPr/>
          <p:nvPr/>
        </p:nvSpPr>
        <p:spPr>
          <a:xfrm>
            <a:off x="2153773" y="5385621"/>
            <a:ext cx="329946" cy="317485"/>
          </a:xfrm>
          <a:prstGeom prst="rect">
            <a:avLst/>
          </a:prstGeom>
          <a:solidFill>
            <a:schemeClr val="accent2">
              <a:alpha val="30196"/>
            </a:schemeClr>
          </a:solidFill>
          <a:ln w="19050">
            <a:solidFill>
              <a:schemeClr val="accent2">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164" name="Rectangle 163">
            <a:extLst>
              <a:ext uri="{FF2B5EF4-FFF2-40B4-BE49-F238E27FC236}">
                <a16:creationId xmlns:a16="http://schemas.microsoft.com/office/drawing/2014/main" id="{01998D6C-DBE7-4704-9426-A3ED32E45991}"/>
              </a:ext>
            </a:extLst>
          </p:cNvPr>
          <p:cNvSpPr/>
          <p:nvPr/>
        </p:nvSpPr>
        <p:spPr>
          <a:xfrm>
            <a:off x="2205178" y="5423869"/>
            <a:ext cx="329946" cy="317485"/>
          </a:xfrm>
          <a:prstGeom prst="rect">
            <a:avLst/>
          </a:prstGeom>
          <a:solidFill>
            <a:srgbClr val="B4C7E7">
              <a:alpha val="30196"/>
            </a:srgbClr>
          </a:solidFill>
          <a:ln w="19050">
            <a:solidFill>
              <a:schemeClr val="accent1">
                <a:lumMod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165" name="TextBox 164">
            <a:extLst>
              <a:ext uri="{FF2B5EF4-FFF2-40B4-BE49-F238E27FC236}">
                <a16:creationId xmlns:a16="http://schemas.microsoft.com/office/drawing/2014/main" id="{116669E2-74E3-4FE8-B8B8-E13AF6A1E9C7}"/>
              </a:ext>
            </a:extLst>
          </p:cNvPr>
          <p:cNvSpPr txBox="1"/>
          <p:nvPr/>
        </p:nvSpPr>
        <p:spPr>
          <a:xfrm>
            <a:off x="2029044" y="4895948"/>
            <a:ext cx="637956" cy="307777"/>
          </a:xfrm>
          <a:prstGeom prst="rect">
            <a:avLst/>
          </a:prstGeom>
          <a:noFill/>
        </p:spPr>
        <p:txBody>
          <a:bodyPr wrap="square" lIns="0" tIns="0" rIns="0" bIns="0" rtlCol="0">
            <a:spAutoFit/>
          </a:bodyPr>
          <a:lstStyle/>
          <a:p>
            <a:pPr algn="ctr"/>
            <a:r>
              <a:rPr lang="en-US" sz="1000" b="1" dirty="0">
                <a:latin typeface="Arial" panose="020B0604020202020204" pitchFamily="34" charset="0"/>
                <a:cs typeface="Arial" panose="020B0604020202020204" pitchFamily="34" charset="0"/>
              </a:rPr>
              <a:t>Average Pooling</a:t>
            </a:r>
          </a:p>
        </p:txBody>
      </p:sp>
      <p:sp>
        <p:nvSpPr>
          <p:cNvPr id="166" name="TextBox 165">
            <a:extLst>
              <a:ext uri="{FF2B5EF4-FFF2-40B4-BE49-F238E27FC236}">
                <a16:creationId xmlns:a16="http://schemas.microsoft.com/office/drawing/2014/main" id="{86D785FE-F7A3-429C-B2BF-C4913CD6D25C}"/>
              </a:ext>
            </a:extLst>
          </p:cNvPr>
          <p:cNvSpPr txBox="1"/>
          <p:nvPr/>
        </p:nvSpPr>
        <p:spPr>
          <a:xfrm>
            <a:off x="2627485" y="5029200"/>
            <a:ext cx="1035490" cy="153888"/>
          </a:xfrm>
          <a:prstGeom prst="rect">
            <a:avLst/>
          </a:prstGeom>
          <a:noFill/>
        </p:spPr>
        <p:txBody>
          <a:bodyPr wrap="square" lIns="0" tIns="0" rIns="0" bIns="0" rtlCol="0">
            <a:spAutoFit/>
          </a:bodyPr>
          <a:lstStyle/>
          <a:p>
            <a:pPr algn="ctr"/>
            <a:r>
              <a:rPr lang="en-US" sz="1000" b="1" dirty="0">
                <a:latin typeface="Arial" panose="020B0604020202020204" pitchFamily="34" charset="0"/>
                <a:cs typeface="Arial" panose="020B0604020202020204" pitchFamily="34" charset="0"/>
              </a:rPr>
              <a:t>Linear@D</a:t>
            </a:r>
            <a:r>
              <a:rPr lang="en-US" sz="1000" b="1" baseline="-25000" dirty="0">
                <a:latin typeface="Arial" panose="020B0604020202020204" pitchFamily="34" charset="0"/>
                <a:cs typeface="Arial" panose="020B0604020202020204" pitchFamily="34" charset="0"/>
              </a:rPr>
              <a:t>1</a:t>
            </a:r>
            <a:r>
              <a:rPr lang="en-US" sz="1000" b="1" dirty="0">
                <a:latin typeface="Arial" panose="020B0604020202020204" pitchFamily="34" charset="0"/>
                <a:cs typeface="Arial" panose="020B0604020202020204" pitchFamily="34" charset="0"/>
              </a:rPr>
              <a:t> to D</a:t>
            </a:r>
            <a:r>
              <a:rPr lang="en-US" sz="1000" b="1" baseline="-25000" dirty="0">
                <a:latin typeface="Arial" panose="020B0604020202020204" pitchFamily="34" charset="0"/>
                <a:cs typeface="Arial" panose="020B0604020202020204" pitchFamily="34" charset="0"/>
              </a:rPr>
              <a:t>2</a:t>
            </a:r>
          </a:p>
        </p:txBody>
      </p:sp>
      <p:sp>
        <p:nvSpPr>
          <p:cNvPr id="167" name="Rectangle: Rounded Corners 166">
            <a:extLst>
              <a:ext uri="{FF2B5EF4-FFF2-40B4-BE49-F238E27FC236}">
                <a16:creationId xmlns:a16="http://schemas.microsoft.com/office/drawing/2014/main" id="{F66FDD2F-B478-42F8-8120-B042C9D52431}"/>
              </a:ext>
            </a:extLst>
          </p:cNvPr>
          <p:cNvSpPr/>
          <p:nvPr/>
        </p:nvSpPr>
        <p:spPr>
          <a:xfrm>
            <a:off x="2209800" y="4371123"/>
            <a:ext cx="1253797" cy="445961"/>
          </a:xfrm>
          <a:prstGeom prst="roundRect">
            <a:avLst/>
          </a:prstGeom>
          <a:solidFill>
            <a:schemeClr val="accent1">
              <a:lumMod val="60000"/>
              <a:lumOff val="40000"/>
            </a:schemeClr>
          </a:solidFill>
          <a:effectLst>
            <a:softEdge rad="31750"/>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Output</a:t>
            </a:r>
          </a:p>
          <a:p>
            <a:pPr algn="ctr"/>
            <a:r>
              <a:rPr lang="en-US" sz="1400" b="1" dirty="0">
                <a:latin typeface="Arial" panose="020B0604020202020204" pitchFamily="34" charset="0"/>
                <a:cs typeface="Arial" panose="020B0604020202020204" pitchFamily="34" charset="0"/>
              </a:rPr>
              <a:t>(D</a:t>
            </a:r>
            <a:r>
              <a:rPr lang="en-US" sz="1400" b="1" baseline="-25000" dirty="0">
                <a:latin typeface="Arial" panose="020B0604020202020204" pitchFamily="34" charset="0"/>
                <a:cs typeface="Arial" panose="020B0604020202020204" pitchFamily="34" charset="0"/>
              </a:rPr>
              <a:t>1</a:t>
            </a:r>
            <a:r>
              <a:rPr lang="en-US" sz="1400" b="1" dirty="0">
                <a:latin typeface="Arial" panose="020B0604020202020204" pitchFamily="34" charset="0"/>
                <a:cs typeface="Arial" panose="020B0604020202020204" pitchFamily="34" charset="0"/>
              </a:rPr>
              <a:t>, D</a:t>
            </a:r>
            <a:r>
              <a:rPr lang="en-US" sz="1400" b="1" baseline="-25000" dirty="0">
                <a:latin typeface="Arial" panose="020B0604020202020204" pitchFamily="34" charset="0"/>
                <a:cs typeface="Arial" panose="020B0604020202020204" pitchFamily="34" charset="0"/>
              </a:rPr>
              <a:t>2</a:t>
            </a:r>
            <a:r>
              <a:rPr lang="en-US" sz="1400" b="1" dirty="0">
                <a:latin typeface="Arial" panose="020B0604020202020204" pitchFamily="34" charset="0"/>
                <a:cs typeface="Arial" panose="020B0604020202020204" pitchFamily="34" charset="0"/>
              </a:rPr>
              <a:t>)</a:t>
            </a:r>
          </a:p>
        </p:txBody>
      </p:sp>
      <p:sp>
        <p:nvSpPr>
          <p:cNvPr id="168" name="Arrow: Right 167">
            <a:extLst>
              <a:ext uri="{FF2B5EF4-FFF2-40B4-BE49-F238E27FC236}">
                <a16:creationId xmlns:a16="http://schemas.microsoft.com/office/drawing/2014/main" id="{7036E0BF-44F0-4155-A2BC-8D644ECA6E72}"/>
              </a:ext>
            </a:extLst>
          </p:cNvPr>
          <p:cNvSpPr/>
          <p:nvPr/>
        </p:nvSpPr>
        <p:spPr>
          <a:xfrm>
            <a:off x="2598915" y="5404026"/>
            <a:ext cx="461925" cy="28360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Arial" panose="020B0604020202020204" pitchFamily="34" charset="0"/>
              <a:cs typeface="Arial" panose="020B0604020202020204" pitchFamily="34" charset="0"/>
            </a:endParaRPr>
          </a:p>
        </p:txBody>
      </p:sp>
      <p:pic>
        <p:nvPicPr>
          <p:cNvPr id="169" name="Picture 168">
            <a:extLst>
              <a:ext uri="{FF2B5EF4-FFF2-40B4-BE49-F238E27FC236}">
                <a16:creationId xmlns:a16="http://schemas.microsoft.com/office/drawing/2014/main" id="{89E41173-0A3D-462E-BBC9-A347BC372929}"/>
              </a:ext>
            </a:extLst>
          </p:cNvPr>
          <p:cNvPicPr>
            <a:picLocks noChangeAspect="1"/>
          </p:cNvPicPr>
          <p:nvPr/>
        </p:nvPicPr>
        <p:blipFill>
          <a:blip r:embed="rId3"/>
          <a:stretch>
            <a:fillRect/>
          </a:stretch>
        </p:blipFill>
        <p:spPr>
          <a:xfrm>
            <a:off x="3138017" y="5321851"/>
            <a:ext cx="263957" cy="454505"/>
          </a:xfrm>
          <a:prstGeom prst="rect">
            <a:avLst/>
          </a:prstGeom>
        </p:spPr>
      </p:pic>
    </p:spTree>
    <p:extLst>
      <p:ext uri="{BB962C8B-B14F-4D97-AF65-F5344CB8AC3E}">
        <p14:creationId xmlns:p14="http://schemas.microsoft.com/office/powerpoint/2010/main" val="1244849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vert="horz" wrap="none" lIns="182880" tIns="0" rIns="0" bIns="0" rtlCol="0" anchor="ctr" anchorCtr="0">
            <a:normAutofit/>
          </a:bodyPr>
          <a:lstStyle/>
          <a:p>
            <a:r>
              <a:rPr lang="en-US" dirty="0"/>
              <a:t>Processing Pipeline: An Overview</a:t>
            </a:r>
          </a:p>
        </p:txBody>
      </p:sp>
      <p:sp>
        <p:nvSpPr>
          <p:cNvPr id="6" name="Content Placeholder 2">
            <a:extLst>
              <a:ext uri="{FF2B5EF4-FFF2-40B4-BE49-F238E27FC236}">
                <a16:creationId xmlns:a16="http://schemas.microsoft.com/office/drawing/2014/main" id="{10B62BC4-E020-4C1E-BF17-75727B9561FE}"/>
              </a:ext>
            </a:extLst>
          </p:cNvPr>
          <p:cNvSpPr txBox="1">
            <a:spLocks/>
          </p:cNvSpPr>
          <p:nvPr/>
        </p:nvSpPr>
        <p:spPr>
          <a:xfrm>
            <a:off x="1371600" y="609606"/>
            <a:ext cx="6400800" cy="533395"/>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endParaRPr lang="en-US"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 name="Freeform: Shape 4">
            <a:extLst>
              <a:ext uri="{FF2B5EF4-FFF2-40B4-BE49-F238E27FC236}">
                <a16:creationId xmlns:a16="http://schemas.microsoft.com/office/drawing/2014/main" id="{E1C403F1-762B-4CEA-93DD-2697B2D8A271}"/>
              </a:ext>
            </a:extLst>
          </p:cNvPr>
          <p:cNvSpPr/>
          <p:nvPr/>
        </p:nvSpPr>
        <p:spPr>
          <a:xfrm>
            <a:off x="281861" y="1446151"/>
            <a:ext cx="2254028" cy="746115"/>
          </a:xfrm>
          <a:custGeom>
            <a:avLst/>
            <a:gdLst>
              <a:gd name="connsiteX0" fmla="*/ 0 w 2254028"/>
              <a:gd name="connsiteY0" fmla="*/ 74612 h 746115"/>
              <a:gd name="connsiteX1" fmla="*/ 74612 w 2254028"/>
              <a:gd name="connsiteY1" fmla="*/ 0 h 746115"/>
              <a:gd name="connsiteX2" fmla="*/ 2179417 w 2254028"/>
              <a:gd name="connsiteY2" fmla="*/ 0 h 746115"/>
              <a:gd name="connsiteX3" fmla="*/ 2254029 w 2254028"/>
              <a:gd name="connsiteY3" fmla="*/ 74612 h 746115"/>
              <a:gd name="connsiteX4" fmla="*/ 2254028 w 2254028"/>
              <a:gd name="connsiteY4" fmla="*/ 671504 h 746115"/>
              <a:gd name="connsiteX5" fmla="*/ 2179416 w 2254028"/>
              <a:gd name="connsiteY5" fmla="*/ 746116 h 746115"/>
              <a:gd name="connsiteX6" fmla="*/ 74612 w 2254028"/>
              <a:gd name="connsiteY6" fmla="*/ 746115 h 746115"/>
              <a:gd name="connsiteX7" fmla="*/ 0 w 2254028"/>
              <a:gd name="connsiteY7" fmla="*/ 671503 h 746115"/>
              <a:gd name="connsiteX8" fmla="*/ 0 w 2254028"/>
              <a:gd name="connsiteY8" fmla="*/ 74612 h 74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028" h="746115">
                <a:moveTo>
                  <a:pt x="0" y="74612"/>
                </a:moveTo>
                <a:cubicBezTo>
                  <a:pt x="0" y="33405"/>
                  <a:pt x="33405" y="0"/>
                  <a:pt x="74612" y="0"/>
                </a:cubicBezTo>
                <a:lnTo>
                  <a:pt x="2179417" y="0"/>
                </a:lnTo>
                <a:cubicBezTo>
                  <a:pt x="2220624" y="0"/>
                  <a:pt x="2254029" y="33405"/>
                  <a:pt x="2254029" y="74612"/>
                </a:cubicBezTo>
                <a:cubicBezTo>
                  <a:pt x="2254029" y="273576"/>
                  <a:pt x="2254028" y="472540"/>
                  <a:pt x="2254028" y="671504"/>
                </a:cubicBezTo>
                <a:cubicBezTo>
                  <a:pt x="2254028" y="712711"/>
                  <a:pt x="2220623" y="746116"/>
                  <a:pt x="2179416" y="746116"/>
                </a:cubicBezTo>
                <a:lnTo>
                  <a:pt x="74612" y="746115"/>
                </a:lnTo>
                <a:cubicBezTo>
                  <a:pt x="33405" y="746115"/>
                  <a:pt x="0" y="712710"/>
                  <a:pt x="0" y="671503"/>
                </a:cubicBezTo>
                <a:lnTo>
                  <a:pt x="0" y="74612"/>
                </a:lnTo>
                <a:close/>
              </a:path>
            </a:pathLst>
          </a:custGeom>
          <a:blipFill dpi="0" rotWithShape="0">
            <a:blip r:embed="rId3">
              <a:alphaModFix amt="35000"/>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433" tIns="90433" rIns="90433" bIns="90433" numCol="1" spcCol="1270" anchor="ctr" anchorCtr="0">
            <a:noAutofit/>
          </a:bodyPr>
          <a:lstStyle/>
          <a:p>
            <a:pPr marL="0" lvl="0" indent="0" algn="ctr" defTabSz="800100">
              <a:lnSpc>
                <a:spcPct val="90000"/>
              </a:lnSpc>
              <a:spcBef>
                <a:spcPct val="0"/>
              </a:spcBef>
              <a:spcAft>
                <a:spcPct val="35000"/>
              </a:spcAft>
              <a:buNone/>
            </a:pPr>
            <a:r>
              <a:rPr lang="en-US" sz="1600" kern="1200" cap="none" spc="50" dirty="0">
                <a:ln w="9525" cmpd="sng">
                  <a:solidFill>
                    <a:srgbClr val="7030A0"/>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Decimation to 50Hz</a:t>
            </a:r>
          </a:p>
        </p:txBody>
      </p:sp>
      <p:sp>
        <p:nvSpPr>
          <p:cNvPr id="7" name="Freeform: Shape 6">
            <a:extLst>
              <a:ext uri="{FF2B5EF4-FFF2-40B4-BE49-F238E27FC236}">
                <a16:creationId xmlns:a16="http://schemas.microsoft.com/office/drawing/2014/main" id="{B077524B-1438-4B39-9938-E9D1A8669ABB}"/>
              </a:ext>
            </a:extLst>
          </p:cNvPr>
          <p:cNvSpPr/>
          <p:nvPr/>
        </p:nvSpPr>
        <p:spPr>
          <a:xfrm>
            <a:off x="2734244" y="1539709"/>
            <a:ext cx="477854" cy="558999"/>
          </a:xfrm>
          <a:custGeom>
            <a:avLst/>
            <a:gdLst>
              <a:gd name="connsiteX0" fmla="*/ 0 w 477854"/>
              <a:gd name="connsiteY0" fmla="*/ 111800 h 558999"/>
              <a:gd name="connsiteX1" fmla="*/ 238927 w 477854"/>
              <a:gd name="connsiteY1" fmla="*/ 111800 h 558999"/>
              <a:gd name="connsiteX2" fmla="*/ 238927 w 477854"/>
              <a:gd name="connsiteY2" fmla="*/ 0 h 558999"/>
              <a:gd name="connsiteX3" fmla="*/ 477854 w 477854"/>
              <a:gd name="connsiteY3" fmla="*/ 279500 h 558999"/>
              <a:gd name="connsiteX4" fmla="*/ 238927 w 477854"/>
              <a:gd name="connsiteY4" fmla="*/ 558999 h 558999"/>
              <a:gd name="connsiteX5" fmla="*/ 238927 w 477854"/>
              <a:gd name="connsiteY5" fmla="*/ 447199 h 558999"/>
              <a:gd name="connsiteX6" fmla="*/ 0 w 477854"/>
              <a:gd name="connsiteY6" fmla="*/ 447199 h 558999"/>
              <a:gd name="connsiteX7" fmla="*/ 0 w 477854"/>
              <a:gd name="connsiteY7" fmla="*/ 111800 h 55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854" h="558999">
                <a:moveTo>
                  <a:pt x="0" y="111800"/>
                </a:moveTo>
                <a:lnTo>
                  <a:pt x="238927" y="111800"/>
                </a:lnTo>
                <a:lnTo>
                  <a:pt x="238927" y="0"/>
                </a:lnTo>
                <a:lnTo>
                  <a:pt x="477854" y="279500"/>
                </a:lnTo>
                <a:lnTo>
                  <a:pt x="238927" y="558999"/>
                </a:lnTo>
                <a:lnTo>
                  <a:pt x="238927" y="447199"/>
                </a:lnTo>
                <a:lnTo>
                  <a:pt x="0" y="447199"/>
                </a:lnTo>
                <a:lnTo>
                  <a:pt x="0" y="11180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1800" rIns="143356" bIns="11180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p:txBody>
      </p:sp>
      <p:sp>
        <p:nvSpPr>
          <p:cNvPr id="8" name="Freeform: Shape 7">
            <a:extLst>
              <a:ext uri="{FF2B5EF4-FFF2-40B4-BE49-F238E27FC236}">
                <a16:creationId xmlns:a16="http://schemas.microsoft.com/office/drawing/2014/main" id="{249B0A76-DDDB-4F9A-96D8-584D01B8B7A3}"/>
              </a:ext>
            </a:extLst>
          </p:cNvPr>
          <p:cNvSpPr/>
          <p:nvPr/>
        </p:nvSpPr>
        <p:spPr>
          <a:xfrm>
            <a:off x="3437501" y="1143000"/>
            <a:ext cx="2254028" cy="1352417"/>
          </a:xfrm>
          <a:custGeom>
            <a:avLst/>
            <a:gdLst>
              <a:gd name="connsiteX0" fmla="*/ 0 w 2254028"/>
              <a:gd name="connsiteY0" fmla="*/ 135242 h 1352417"/>
              <a:gd name="connsiteX1" fmla="*/ 135242 w 2254028"/>
              <a:gd name="connsiteY1" fmla="*/ 0 h 1352417"/>
              <a:gd name="connsiteX2" fmla="*/ 2118786 w 2254028"/>
              <a:gd name="connsiteY2" fmla="*/ 0 h 1352417"/>
              <a:gd name="connsiteX3" fmla="*/ 2254028 w 2254028"/>
              <a:gd name="connsiteY3" fmla="*/ 135242 h 1352417"/>
              <a:gd name="connsiteX4" fmla="*/ 2254028 w 2254028"/>
              <a:gd name="connsiteY4" fmla="*/ 1217175 h 1352417"/>
              <a:gd name="connsiteX5" fmla="*/ 2118786 w 2254028"/>
              <a:gd name="connsiteY5" fmla="*/ 1352417 h 1352417"/>
              <a:gd name="connsiteX6" fmla="*/ 135242 w 2254028"/>
              <a:gd name="connsiteY6" fmla="*/ 1352417 h 1352417"/>
              <a:gd name="connsiteX7" fmla="*/ 0 w 2254028"/>
              <a:gd name="connsiteY7" fmla="*/ 1217175 h 1352417"/>
              <a:gd name="connsiteX8" fmla="*/ 0 w 2254028"/>
              <a:gd name="connsiteY8" fmla="*/ 135242 h 135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028" h="1352417">
                <a:moveTo>
                  <a:pt x="0" y="135242"/>
                </a:moveTo>
                <a:cubicBezTo>
                  <a:pt x="0" y="60550"/>
                  <a:pt x="60550" y="0"/>
                  <a:pt x="135242" y="0"/>
                </a:cubicBezTo>
                <a:lnTo>
                  <a:pt x="2118786" y="0"/>
                </a:lnTo>
                <a:cubicBezTo>
                  <a:pt x="2193478" y="0"/>
                  <a:pt x="2254028" y="60550"/>
                  <a:pt x="2254028" y="135242"/>
                </a:cubicBezTo>
                <a:lnTo>
                  <a:pt x="2254028" y="1217175"/>
                </a:lnTo>
                <a:cubicBezTo>
                  <a:pt x="2254028" y="1291867"/>
                  <a:pt x="2193478" y="1352417"/>
                  <a:pt x="2118786" y="1352417"/>
                </a:cubicBezTo>
                <a:lnTo>
                  <a:pt x="135242" y="1352417"/>
                </a:lnTo>
                <a:cubicBezTo>
                  <a:pt x="60550" y="1352417"/>
                  <a:pt x="0" y="1291867"/>
                  <a:pt x="0" y="1217175"/>
                </a:cubicBezTo>
                <a:lnTo>
                  <a:pt x="0" y="135242"/>
                </a:lnTo>
                <a:close/>
              </a:path>
            </a:pathLst>
          </a:custGeom>
          <a:blipFill dpi="0" rotWithShape="0">
            <a:blip r:embed="rId4">
              <a:alphaModFix amt="50000"/>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191" tIns="108191" rIns="108191" bIns="108191" numCol="1" spcCol="1270" anchor="ctr" anchorCtr="0">
            <a:noAutofit/>
          </a:bodyPr>
          <a:lstStyle/>
          <a:p>
            <a:pPr marL="0" lvl="0" indent="0" algn="ctr" defTabSz="800100">
              <a:lnSpc>
                <a:spcPct val="90000"/>
              </a:lnSpc>
              <a:spcBef>
                <a:spcPct val="0"/>
              </a:spcBef>
              <a:spcAft>
                <a:spcPct val="35000"/>
              </a:spcAft>
              <a:buNone/>
            </a:pPr>
            <a:r>
              <a:rPr lang="en-US" sz="1600" kern="1200" cap="none" spc="50" dirty="0">
                <a:ln w="9525" cmpd="sng">
                  <a:solidFill>
                    <a:srgbClr val="002060"/>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Local Normalization</a:t>
            </a:r>
          </a:p>
        </p:txBody>
      </p:sp>
      <p:sp>
        <p:nvSpPr>
          <p:cNvPr id="9" name="Freeform: Shape 8">
            <a:extLst>
              <a:ext uri="{FF2B5EF4-FFF2-40B4-BE49-F238E27FC236}">
                <a16:creationId xmlns:a16="http://schemas.microsoft.com/office/drawing/2014/main" id="{9DF7A9D7-9365-45EA-9BDC-BDAB4B1C5CB3}"/>
              </a:ext>
            </a:extLst>
          </p:cNvPr>
          <p:cNvSpPr/>
          <p:nvPr/>
        </p:nvSpPr>
        <p:spPr>
          <a:xfrm>
            <a:off x="5889884" y="1539709"/>
            <a:ext cx="477854" cy="558999"/>
          </a:xfrm>
          <a:custGeom>
            <a:avLst/>
            <a:gdLst>
              <a:gd name="connsiteX0" fmla="*/ 0 w 477854"/>
              <a:gd name="connsiteY0" fmla="*/ 111800 h 558999"/>
              <a:gd name="connsiteX1" fmla="*/ 238927 w 477854"/>
              <a:gd name="connsiteY1" fmla="*/ 111800 h 558999"/>
              <a:gd name="connsiteX2" fmla="*/ 238927 w 477854"/>
              <a:gd name="connsiteY2" fmla="*/ 0 h 558999"/>
              <a:gd name="connsiteX3" fmla="*/ 477854 w 477854"/>
              <a:gd name="connsiteY3" fmla="*/ 279500 h 558999"/>
              <a:gd name="connsiteX4" fmla="*/ 238927 w 477854"/>
              <a:gd name="connsiteY4" fmla="*/ 558999 h 558999"/>
              <a:gd name="connsiteX5" fmla="*/ 238927 w 477854"/>
              <a:gd name="connsiteY5" fmla="*/ 447199 h 558999"/>
              <a:gd name="connsiteX6" fmla="*/ 0 w 477854"/>
              <a:gd name="connsiteY6" fmla="*/ 447199 h 558999"/>
              <a:gd name="connsiteX7" fmla="*/ 0 w 477854"/>
              <a:gd name="connsiteY7" fmla="*/ 111800 h 55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854" h="558999">
                <a:moveTo>
                  <a:pt x="0" y="111800"/>
                </a:moveTo>
                <a:lnTo>
                  <a:pt x="238927" y="111800"/>
                </a:lnTo>
                <a:lnTo>
                  <a:pt x="238927" y="0"/>
                </a:lnTo>
                <a:lnTo>
                  <a:pt x="477854" y="279500"/>
                </a:lnTo>
                <a:lnTo>
                  <a:pt x="238927" y="558999"/>
                </a:lnTo>
                <a:lnTo>
                  <a:pt x="238927" y="447199"/>
                </a:lnTo>
                <a:lnTo>
                  <a:pt x="0" y="447199"/>
                </a:lnTo>
                <a:lnTo>
                  <a:pt x="0" y="11180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1800" rIns="143356" bIns="11180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p:txBody>
      </p:sp>
      <p:sp>
        <p:nvSpPr>
          <p:cNvPr id="10" name="Freeform: Shape 9">
            <a:extLst>
              <a:ext uri="{FF2B5EF4-FFF2-40B4-BE49-F238E27FC236}">
                <a16:creationId xmlns:a16="http://schemas.microsoft.com/office/drawing/2014/main" id="{711D6CD7-AC6B-4400-A8FA-5034BC885EFA}"/>
              </a:ext>
            </a:extLst>
          </p:cNvPr>
          <p:cNvSpPr/>
          <p:nvPr/>
        </p:nvSpPr>
        <p:spPr>
          <a:xfrm>
            <a:off x="6593141" y="1143000"/>
            <a:ext cx="2254028" cy="1352417"/>
          </a:xfrm>
          <a:custGeom>
            <a:avLst/>
            <a:gdLst>
              <a:gd name="connsiteX0" fmla="*/ 0 w 2254028"/>
              <a:gd name="connsiteY0" fmla="*/ 135242 h 1352417"/>
              <a:gd name="connsiteX1" fmla="*/ 135242 w 2254028"/>
              <a:gd name="connsiteY1" fmla="*/ 0 h 1352417"/>
              <a:gd name="connsiteX2" fmla="*/ 2118786 w 2254028"/>
              <a:gd name="connsiteY2" fmla="*/ 0 h 1352417"/>
              <a:gd name="connsiteX3" fmla="*/ 2254028 w 2254028"/>
              <a:gd name="connsiteY3" fmla="*/ 135242 h 1352417"/>
              <a:gd name="connsiteX4" fmla="*/ 2254028 w 2254028"/>
              <a:gd name="connsiteY4" fmla="*/ 1217175 h 1352417"/>
              <a:gd name="connsiteX5" fmla="*/ 2118786 w 2254028"/>
              <a:gd name="connsiteY5" fmla="*/ 1352417 h 1352417"/>
              <a:gd name="connsiteX6" fmla="*/ 135242 w 2254028"/>
              <a:gd name="connsiteY6" fmla="*/ 1352417 h 1352417"/>
              <a:gd name="connsiteX7" fmla="*/ 0 w 2254028"/>
              <a:gd name="connsiteY7" fmla="*/ 1217175 h 1352417"/>
              <a:gd name="connsiteX8" fmla="*/ 0 w 2254028"/>
              <a:gd name="connsiteY8" fmla="*/ 135242 h 135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028" h="1352417">
                <a:moveTo>
                  <a:pt x="0" y="135242"/>
                </a:moveTo>
                <a:cubicBezTo>
                  <a:pt x="0" y="60550"/>
                  <a:pt x="60550" y="0"/>
                  <a:pt x="135242" y="0"/>
                </a:cubicBezTo>
                <a:lnTo>
                  <a:pt x="2118786" y="0"/>
                </a:lnTo>
                <a:cubicBezTo>
                  <a:pt x="2193478" y="0"/>
                  <a:pt x="2254028" y="60550"/>
                  <a:pt x="2254028" y="135242"/>
                </a:cubicBezTo>
                <a:lnTo>
                  <a:pt x="2254028" y="1217175"/>
                </a:lnTo>
                <a:cubicBezTo>
                  <a:pt x="2254028" y="1291867"/>
                  <a:pt x="2193478" y="1352417"/>
                  <a:pt x="2118786" y="1352417"/>
                </a:cubicBezTo>
                <a:lnTo>
                  <a:pt x="135242" y="1352417"/>
                </a:lnTo>
                <a:cubicBezTo>
                  <a:pt x="60550" y="1352417"/>
                  <a:pt x="0" y="1291867"/>
                  <a:pt x="0" y="1217175"/>
                </a:cubicBezTo>
                <a:lnTo>
                  <a:pt x="0" y="135242"/>
                </a:lnTo>
                <a:close/>
              </a:path>
            </a:pathLst>
          </a:custGeom>
          <a:blipFill dpi="0" rotWithShape="0">
            <a:blip r:embed="rId5">
              <a:alphaModFix amt="70000"/>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0571" tIns="100571" rIns="100571" bIns="100571" numCol="1" spcCol="1270" anchor="ctr" anchorCtr="0">
            <a:noAutofit/>
          </a:bodyPr>
          <a:lstStyle/>
          <a:p>
            <a:pPr marL="0" lvl="0" indent="0" algn="ctr" defTabSz="711200">
              <a:lnSpc>
                <a:spcPct val="90000"/>
              </a:lnSpc>
              <a:spcBef>
                <a:spcPct val="0"/>
              </a:spcBef>
              <a:spcAft>
                <a:spcPct val="35000"/>
              </a:spcAft>
              <a:buNone/>
            </a:pPr>
            <a:r>
              <a:rPr lang="en-US" sz="1600" kern="1200" cap="none" spc="50" dirty="0">
                <a:ln w="9525" cmpd="sng">
                  <a:solidFill>
                    <a:srgbClr val="0070C0"/>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Conversion to Image</a:t>
            </a:r>
          </a:p>
        </p:txBody>
      </p:sp>
      <p:sp>
        <p:nvSpPr>
          <p:cNvPr id="11" name="Freeform: Shape 10">
            <a:extLst>
              <a:ext uri="{FF2B5EF4-FFF2-40B4-BE49-F238E27FC236}">
                <a16:creationId xmlns:a16="http://schemas.microsoft.com/office/drawing/2014/main" id="{1E67C528-1C8C-465D-A9A9-F11AB0FF4516}"/>
              </a:ext>
            </a:extLst>
          </p:cNvPr>
          <p:cNvSpPr/>
          <p:nvPr/>
        </p:nvSpPr>
        <p:spPr>
          <a:xfrm>
            <a:off x="7445835" y="2742843"/>
            <a:ext cx="548640" cy="1371596"/>
          </a:xfrm>
          <a:custGeom>
            <a:avLst/>
            <a:gdLst>
              <a:gd name="connsiteX0" fmla="*/ 0 w 1371596"/>
              <a:gd name="connsiteY0" fmla="*/ 109728 h 548640"/>
              <a:gd name="connsiteX1" fmla="*/ 1097276 w 1371596"/>
              <a:gd name="connsiteY1" fmla="*/ 109728 h 548640"/>
              <a:gd name="connsiteX2" fmla="*/ 1097276 w 1371596"/>
              <a:gd name="connsiteY2" fmla="*/ 0 h 548640"/>
              <a:gd name="connsiteX3" fmla="*/ 1371596 w 1371596"/>
              <a:gd name="connsiteY3" fmla="*/ 274320 h 548640"/>
              <a:gd name="connsiteX4" fmla="*/ 1097276 w 1371596"/>
              <a:gd name="connsiteY4" fmla="*/ 548640 h 548640"/>
              <a:gd name="connsiteX5" fmla="*/ 1097276 w 1371596"/>
              <a:gd name="connsiteY5" fmla="*/ 438912 h 548640"/>
              <a:gd name="connsiteX6" fmla="*/ 0 w 1371596"/>
              <a:gd name="connsiteY6" fmla="*/ 438912 h 548640"/>
              <a:gd name="connsiteX7" fmla="*/ 0 w 1371596"/>
              <a:gd name="connsiteY7" fmla="*/ 109728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96" h="548640">
                <a:moveTo>
                  <a:pt x="1097276" y="0"/>
                </a:moveTo>
                <a:lnTo>
                  <a:pt x="1097276" y="438912"/>
                </a:lnTo>
                <a:lnTo>
                  <a:pt x="1371595" y="438912"/>
                </a:lnTo>
                <a:lnTo>
                  <a:pt x="685798" y="548640"/>
                </a:lnTo>
                <a:lnTo>
                  <a:pt x="1" y="438912"/>
                </a:lnTo>
                <a:lnTo>
                  <a:pt x="274320" y="438912"/>
                </a:lnTo>
                <a:lnTo>
                  <a:pt x="274320" y="0"/>
                </a:lnTo>
                <a:lnTo>
                  <a:pt x="1097276"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9728" tIns="0" rIns="109728" bIns="164592"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p:txBody>
      </p:sp>
      <p:sp>
        <p:nvSpPr>
          <p:cNvPr id="12" name="Freeform: Shape 11">
            <a:extLst>
              <a:ext uri="{FF2B5EF4-FFF2-40B4-BE49-F238E27FC236}">
                <a16:creationId xmlns:a16="http://schemas.microsoft.com/office/drawing/2014/main" id="{ED523F4C-FAEF-43EE-9EDD-87488C9B2133}"/>
              </a:ext>
            </a:extLst>
          </p:cNvPr>
          <p:cNvSpPr/>
          <p:nvPr/>
        </p:nvSpPr>
        <p:spPr>
          <a:xfrm>
            <a:off x="6593141" y="4419591"/>
            <a:ext cx="2254028" cy="1352417"/>
          </a:xfrm>
          <a:custGeom>
            <a:avLst/>
            <a:gdLst>
              <a:gd name="connsiteX0" fmla="*/ 0 w 2254028"/>
              <a:gd name="connsiteY0" fmla="*/ 135242 h 1352417"/>
              <a:gd name="connsiteX1" fmla="*/ 135242 w 2254028"/>
              <a:gd name="connsiteY1" fmla="*/ 0 h 1352417"/>
              <a:gd name="connsiteX2" fmla="*/ 2118786 w 2254028"/>
              <a:gd name="connsiteY2" fmla="*/ 0 h 1352417"/>
              <a:gd name="connsiteX3" fmla="*/ 2254028 w 2254028"/>
              <a:gd name="connsiteY3" fmla="*/ 135242 h 1352417"/>
              <a:gd name="connsiteX4" fmla="*/ 2254028 w 2254028"/>
              <a:gd name="connsiteY4" fmla="*/ 1217175 h 1352417"/>
              <a:gd name="connsiteX5" fmla="*/ 2118786 w 2254028"/>
              <a:gd name="connsiteY5" fmla="*/ 1352417 h 1352417"/>
              <a:gd name="connsiteX6" fmla="*/ 135242 w 2254028"/>
              <a:gd name="connsiteY6" fmla="*/ 1352417 h 1352417"/>
              <a:gd name="connsiteX7" fmla="*/ 0 w 2254028"/>
              <a:gd name="connsiteY7" fmla="*/ 1217175 h 1352417"/>
              <a:gd name="connsiteX8" fmla="*/ 0 w 2254028"/>
              <a:gd name="connsiteY8" fmla="*/ 135242 h 135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028" h="1352417">
                <a:moveTo>
                  <a:pt x="0" y="135242"/>
                </a:moveTo>
                <a:cubicBezTo>
                  <a:pt x="0" y="60550"/>
                  <a:pt x="60550" y="0"/>
                  <a:pt x="135242" y="0"/>
                </a:cubicBezTo>
                <a:lnTo>
                  <a:pt x="2118786" y="0"/>
                </a:lnTo>
                <a:cubicBezTo>
                  <a:pt x="2193478" y="0"/>
                  <a:pt x="2254028" y="60550"/>
                  <a:pt x="2254028" y="135242"/>
                </a:cubicBezTo>
                <a:lnTo>
                  <a:pt x="2254028" y="1217175"/>
                </a:lnTo>
                <a:cubicBezTo>
                  <a:pt x="2254028" y="1291867"/>
                  <a:pt x="2193478" y="1352417"/>
                  <a:pt x="2118786" y="1352417"/>
                </a:cubicBezTo>
                <a:lnTo>
                  <a:pt x="135242" y="1352417"/>
                </a:lnTo>
                <a:cubicBezTo>
                  <a:pt x="60550" y="1352417"/>
                  <a:pt x="0" y="1291867"/>
                  <a:pt x="0" y="1217175"/>
                </a:cubicBezTo>
                <a:lnTo>
                  <a:pt x="0" y="135242"/>
                </a:lnTo>
                <a:close/>
              </a:path>
            </a:pathLst>
          </a:custGeom>
          <a:blipFill dpi="0" rotWithShape="0">
            <a:blip r:embed="rId6">
              <a:alphaModFix amt="50000"/>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191" tIns="108191" rIns="108191" bIns="108191" numCol="1" spcCol="1270" anchor="ctr" anchorCtr="0">
            <a:noAutofit/>
          </a:bodyPr>
          <a:lstStyle/>
          <a:p>
            <a:pPr marL="0" lvl="0" indent="0" algn="ctr" defTabSz="800100">
              <a:lnSpc>
                <a:spcPct val="90000"/>
              </a:lnSpc>
              <a:spcBef>
                <a:spcPct val="0"/>
              </a:spcBef>
              <a:spcAft>
                <a:spcPct val="35000"/>
              </a:spcAft>
              <a:buNone/>
            </a:pPr>
            <a:r>
              <a:rPr lang="en-US" sz="1600" kern="1200" cap="none" spc="50" dirty="0">
                <a:ln w="9525" cmpd="sng">
                  <a:solidFill>
                    <a:srgbClr val="00B050"/>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Conversion to HDF5</a:t>
            </a:r>
          </a:p>
        </p:txBody>
      </p:sp>
      <p:sp>
        <p:nvSpPr>
          <p:cNvPr id="13" name="Freeform: Shape 12">
            <a:extLst>
              <a:ext uri="{FF2B5EF4-FFF2-40B4-BE49-F238E27FC236}">
                <a16:creationId xmlns:a16="http://schemas.microsoft.com/office/drawing/2014/main" id="{83222105-6E95-4A9C-A7F8-2CAAE663A39E}"/>
              </a:ext>
            </a:extLst>
          </p:cNvPr>
          <p:cNvSpPr/>
          <p:nvPr/>
        </p:nvSpPr>
        <p:spPr>
          <a:xfrm>
            <a:off x="5916933" y="4816299"/>
            <a:ext cx="477855" cy="559000"/>
          </a:xfrm>
          <a:custGeom>
            <a:avLst/>
            <a:gdLst>
              <a:gd name="connsiteX0" fmla="*/ 0 w 477854"/>
              <a:gd name="connsiteY0" fmla="*/ 111800 h 558999"/>
              <a:gd name="connsiteX1" fmla="*/ 238927 w 477854"/>
              <a:gd name="connsiteY1" fmla="*/ 111800 h 558999"/>
              <a:gd name="connsiteX2" fmla="*/ 238927 w 477854"/>
              <a:gd name="connsiteY2" fmla="*/ 0 h 558999"/>
              <a:gd name="connsiteX3" fmla="*/ 477854 w 477854"/>
              <a:gd name="connsiteY3" fmla="*/ 279500 h 558999"/>
              <a:gd name="connsiteX4" fmla="*/ 238927 w 477854"/>
              <a:gd name="connsiteY4" fmla="*/ 558999 h 558999"/>
              <a:gd name="connsiteX5" fmla="*/ 238927 w 477854"/>
              <a:gd name="connsiteY5" fmla="*/ 447199 h 558999"/>
              <a:gd name="connsiteX6" fmla="*/ 0 w 477854"/>
              <a:gd name="connsiteY6" fmla="*/ 447199 h 558999"/>
              <a:gd name="connsiteX7" fmla="*/ 0 w 477854"/>
              <a:gd name="connsiteY7" fmla="*/ 111800 h 55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854" h="558999">
                <a:moveTo>
                  <a:pt x="477854" y="447199"/>
                </a:moveTo>
                <a:lnTo>
                  <a:pt x="238927" y="447199"/>
                </a:lnTo>
                <a:lnTo>
                  <a:pt x="238927" y="558999"/>
                </a:lnTo>
                <a:lnTo>
                  <a:pt x="0" y="279499"/>
                </a:lnTo>
                <a:lnTo>
                  <a:pt x="238927" y="0"/>
                </a:lnTo>
                <a:lnTo>
                  <a:pt x="238927" y="111800"/>
                </a:lnTo>
                <a:lnTo>
                  <a:pt x="477854" y="111800"/>
                </a:lnTo>
                <a:lnTo>
                  <a:pt x="477854" y="44719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43356" tIns="111801" rIns="1" bIns="11180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p:txBody>
      </p:sp>
      <p:sp>
        <p:nvSpPr>
          <p:cNvPr id="14" name="Freeform: Shape 13">
            <a:extLst>
              <a:ext uri="{FF2B5EF4-FFF2-40B4-BE49-F238E27FC236}">
                <a16:creationId xmlns:a16="http://schemas.microsoft.com/office/drawing/2014/main" id="{FEB5291C-71FD-46F0-86C3-A7F9FE200966}"/>
              </a:ext>
            </a:extLst>
          </p:cNvPr>
          <p:cNvSpPr/>
          <p:nvPr/>
        </p:nvSpPr>
        <p:spPr>
          <a:xfrm>
            <a:off x="3437501" y="4419591"/>
            <a:ext cx="2254028" cy="1352417"/>
          </a:xfrm>
          <a:custGeom>
            <a:avLst/>
            <a:gdLst>
              <a:gd name="connsiteX0" fmla="*/ 0 w 2254028"/>
              <a:gd name="connsiteY0" fmla="*/ 135242 h 1352417"/>
              <a:gd name="connsiteX1" fmla="*/ 135242 w 2254028"/>
              <a:gd name="connsiteY1" fmla="*/ 0 h 1352417"/>
              <a:gd name="connsiteX2" fmla="*/ 2118786 w 2254028"/>
              <a:gd name="connsiteY2" fmla="*/ 0 h 1352417"/>
              <a:gd name="connsiteX3" fmla="*/ 2254028 w 2254028"/>
              <a:gd name="connsiteY3" fmla="*/ 135242 h 1352417"/>
              <a:gd name="connsiteX4" fmla="*/ 2254028 w 2254028"/>
              <a:gd name="connsiteY4" fmla="*/ 1217175 h 1352417"/>
              <a:gd name="connsiteX5" fmla="*/ 2118786 w 2254028"/>
              <a:gd name="connsiteY5" fmla="*/ 1352417 h 1352417"/>
              <a:gd name="connsiteX6" fmla="*/ 135242 w 2254028"/>
              <a:gd name="connsiteY6" fmla="*/ 1352417 h 1352417"/>
              <a:gd name="connsiteX7" fmla="*/ 0 w 2254028"/>
              <a:gd name="connsiteY7" fmla="*/ 1217175 h 1352417"/>
              <a:gd name="connsiteX8" fmla="*/ 0 w 2254028"/>
              <a:gd name="connsiteY8" fmla="*/ 135242 h 135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028" h="1352417">
                <a:moveTo>
                  <a:pt x="0" y="135242"/>
                </a:moveTo>
                <a:cubicBezTo>
                  <a:pt x="0" y="60550"/>
                  <a:pt x="60550" y="0"/>
                  <a:pt x="135242" y="0"/>
                </a:cubicBezTo>
                <a:lnTo>
                  <a:pt x="2118786" y="0"/>
                </a:lnTo>
                <a:cubicBezTo>
                  <a:pt x="2193478" y="0"/>
                  <a:pt x="2254028" y="60550"/>
                  <a:pt x="2254028" y="135242"/>
                </a:cubicBezTo>
                <a:lnTo>
                  <a:pt x="2254028" y="1217175"/>
                </a:lnTo>
                <a:cubicBezTo>
                  <a:pt x="2254028" y="1291867"/>
                  <a:pt x="2193478" y="1352417"/>
                  <a:pt x="2118786" y="1352417"/>
                </a:cubicBezTo>
                <a:lnTo>
                  <a:pt x="135242" y="1352417"/>
                </a:lnTo>
                <a:cubicBezTo>
                  <a:pt x="60550" y="1352417"/>
                  <a:pt x="0" y="1291867"/>
                  <a:pt x="0" y="1217175"/>
                </a:cubicBezTo>
                <a:lnTo>
                  <a:pt x="0" y="135242"/>
                </a:lnTo>
                <a:close/>
              </a:path>
            </a:pathLst>
          </a:custGeom>
          <a:blipFill dpi="0" rotWithShape="0">
            <a:blip r:embed="rId7">
              <a:alphaModFix amt="50000"/>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191" tIns="108191" rIns="108191" bIns="108191" numCol="1" spcCol="1270" anchor="ctr" anchorCtr="0">
            <a:noAutofit/>
          </a:bodyPr>
          <a:lstStyle/>
          <a:p>
            <a:pPr marL="0" lvl="0" indent="0" algn="ctr" defTabSz="800100">
              <a:lnSpc>
                <a:spcPct val="90000"/>
              </a:lnSpc>
              <a:spcBef>
                <a:spcPct val="0"/>
              </a:spcBef>
              <a:spcAft>
                <a:spcPct val="35000"/>
              </a:spcAft>
              <a:buNone/>
            </a:pPr>
            <a:r>
              <a:rPr lang="en-US" sz="1800" kern="1200" cap="none" spc="50" dirty="0">
                <a:ln w="9525" cmpd="sng">
                  <a:solidFill>
                    <a:srgbClr val="FF0000"/>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ResNet18</a:t>
            </a:r>
          </a:p>
        </p:txBody>
      </p:sp>
      <p:sp>
        <p:nvSpPr>
          <p:cNvPr id="15" name="Freeform: Shape 14">
            <a:extLst>
              <a:ext uri="{FF2B5EF4-FFF2-40B4-BE49-F238E27FC236}">
                <a16:creationId xmlns:a16="http://schemas.microsoft.com/office/drawing/2014/main" id="{AB2CC2DB-3B14-4F73-AE75-D16FC60C4BF6}"/>
              </a:ext>
            </a:extLst>
          </p:cNvPr>
          <p:cNvSpPr/>
          <p:nvPr/>
        </p:nvSpPr>
        <p:spPr>
          <a:xfrm>
            <a:off x="2761292" y="4816300"/>
            <a:ext cx="477855" cy="558999"/>
          </a:xfrm>
          <a:custGeom>
            <a:avLst/>
            <a:gdLst>
              <a:gd name="connsiteX0" fmla="*/ 0 w 477854"/>
              <a:gd name="connsiteY0" fmla="*/ 111800 h 558999"/>
              <a:gd name="connsiteX1" fmla="*/ 238927 w 477854"/>
              <a:gd name="connsiteY1" fmla="*/ 111800 h 558999"/>
              <a:gd name="connsiteX2" fmla="*/ 238927 w 477854"/>
              <a:gd name="connsiteY2" fmla="*/ 0 h 558999"/>
              <a:gd name="connsiteX3" fmla="*/ 477854 w 477854"/>
              <a:gd name="connsiteY3" fmla="*/ 279500 h 558999"/>
              <a:gd name="connsiteX4" fmla="*/ 238927 w 477854"/>
              <a:gd name="connsiteY4" fmla="*/ 558999 h 558999"/>
              <a:gd name="connsiteX5" fmla="*/ 238927 w 477854"/>
              <a:gd name="connsiteY5" fmla="*/ 447199 h 558999"/>
              <a:gd name="connsiteX6" fmla="*/ 0 w 477854"/>
              <a:gd name="connsiteY6" fmla="*/ 447199 h 558999"/>
              <a:gd name="connsiteX7" fmla="*/ 0 w 477854"/>
              <a:gd name="connsiteY7" fmla="*/ 111800 h 55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854" h="558999">
                <a:moveTo>
                  <a:pt x="477854" y="447199"/>
                </a:moveTo>
                <a:lnTo>
                  <a:pt x="238927" y="447199"/>
                </a:lnTo>
                <a:lnTo>
                  <a:pt x="238927" y="558999"/>
                </a:lnTo>
                <a:lnTo>
                  <a:pt x="0" y="279499"/>
                </a:lnTo>
                <a:lnTo>
                  <a:pt x="238927" y="0"/>
                </a:lnTo>
                <a:lnTo>
                  <a:pt x="238927" y="111800"/>
                </a:lnTo>
                <a:lnTo>
                  <a:pt x="477854" y="111800"/>
                </a:lnTo>
                <a:lnTo>
                  <a:pt x="477854" y="44719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43356" tIns="111800" rIns="1" bIns="11180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p:txBody>
      </p:sp>
      <p:sp>
        <p:nvSpPr>
          <p:cNvPr id="16" name="Freeform: Shape 15">
            <a:extLst>
              <a:ext uri="{FF2B5EF4-FFF2-40B4-BE49-F238E27FC236}">
                <a16:creationId xmlns:a16="http://schemas.microsoft.com/office/drawing/2014/main" id="{45A91847-39AF-476B-9C3A-04439EF95BDD}"/>
              </a:ext>
            </a:extLst>
          </p:cNvPr>
          <p:cNvSpPr/>
          <p:nvPr/>
        </p:nvSpPr>
        <p:spPr>
          <a:xfrm>
            <a:off x="281861" y="4419591"/>
            <a:ext cx="2254028" cy="1352417"/>
          </a:xfrm>
          <a:custGeom>
            <a:avLst/>
            <a:gdLst>
              <a:gd name="connsiteX0" fmla="*/ 0 w 2254028"/>
              <a:gd name="connsiteY0" fmla="*/ 135242 h 1352417"/>
              <a:gd name="connsiteX1" fmla="*/ 135242 w 2254028"/>
              <a:gd name="connsiteY1" fmla="*/ 0 h 1352417"/>
              <a:gd name="connsiteX2" fmla="*/ 2118786 w 2254028"/>
              <a:gd name="connsiteY2" fmla="*/ 0 h 1352417"/>
              <a:gd name="connsiteX3" fmla="*/ 2254028 w 2254028"/>
              <a:gd name="connsiteY3" fmla="*/ 135242 h 1352417"/>
              <a:gd name="connsiteX4" fmla="*/ 2254028 w 2254028"/>
              <a:gd name="connsiteY4" fmla="*/ 1217175 h 1352417"/>
              <a:gd name="connsiteX5" fmla="*/ 2118786 w 2254028"/>
              <a:gd name="connsiteY5" fmla="*/ 1352417 h 1352417"/>
              <a:gd name="connsiteX6" fmla="*/ 135242 w 2254028"/>
              <a:gd name="connsiteY6" fmla="*/ 1352417 h 1352417"/>
              <a:gd name="connsiteX7" fmla="*/ 0 w 2254028"/>
              <a:gd name="connsiteY7" fmla="*/ 1217175 h 1352417"/>
              <a:gd name="connsiteX8" fmla="*/ 0 w 2254028"/>
              <a:gd name="connsiteY8" fmla="*/ 135242 h 135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028" h="1352417">
                <a:moveTo>
                  <a:pt x="0" y="135242"/>
                </a:moveTo>
                <a:cubicBezTo>
                  <a:pt x="0" y="60550"/>
                  <a:pt x="60550" y="0"/>
                  <a:pt x="135242" y="0"/>
                </a:cubicBezTo>
                <a:lnTo>
                  <a:pt x="2118786" y="0"/>
                </a:lnTo>
                <a:cubicBezTo>
                  <a:pt x="2193478" y="0"/>
                  <a:pt x="2254028" y="60550"/>
                  <a:pt x="2254028" y="135242"/>
                </a:cubicBezTo>
                <a:lnTo>
                  <a:pt x="2254028" y="1217175"/>
                </a:lnTo>
                <a:cubicBezTo>
                  <a:pt x="2254028" y="1291867"/>
                  <a:pt x="2193478" y="1352417"/>
                  <a:pt x="2118786" y="1352417"/>
                </a:cubicBezTo>
                <a:lnTo>
                  <a:pt x="135242" y="1352417"/>
                </a:lnTo>
                <a:cubicBezTo>
                  <a:pt x="60550" y="1352417"/>
                  <a:pt x="0" y="1291867"/>
                  <a:pt x="0" y="1217175"/>
                </a:cubicBezTo>
                <a:lnTo>
                  <a:pt x="0" y="135242"/>
                </a:lnTo>
                <a:close/>
              </a:path>
            </a:pathLst>
          </a:custGeom>
          <a:blipFill dpi="0" rotWithShape="0">
            <a:blip r:embed="rId8">
              <a:alphaModFix amt="50000"/>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191" tIns="108191" rIns="108191" bIns="108191" numCol="1" spcCol="1270" anchor="ctr" anchorCtr="0">
            <a:noAutofit/>
          </a:bodyPr>
          <a:lstStyle/>
          <a:p>
            <a:pPr marL="0" lvl="0" indent="0" algn="ctr" defTabSz="800100">
              <a:lnSpc>
                <a:spcPct val="90000"/>
              </a:lnSpc>
              <a:spcBef>
                <a:spcPct val="0"/>
              </a:spcBef>
              <a:spcAft>
                <a:spcPct val="35000"/>
              </a:spcAft>
              <a:buNone/>
            </a:pPr>
            <a:r>
              <a:rPr lang="en-US" sz="1800" kern="1200" cap="none" spc="50" dirty="0">
                <a:ln w="9525" cmpd="sng">
                  <a:solidFill>
                    <a:schemeClr val="accent2">
                      <a:lumMod val="75000"/>
                    </a:schemeClr>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Postprocessing</a:t>
            </a:r>
          </a:p>
        </p:txBody>
      </p:sp>
    </p:spTree>
    <p:extLst>
      <p:ext uri="{BB962C8B-B14F-4D97-AF65-F5344CB8AC3E}">
        <p14:creationId xmlns:p14="http://schemas.microsoft.com/office/powerpoint/2010/main" val="335920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50"/>
                                        <p:tgtEl>
                                          <p:spTgt spid="7"/>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50"/>
                                        <p:tgtEl>
                                          <p:spTgt spid="9"/>
                                        </p:tgtEl>
                                      </p:cBhvr>
                                    </p:animEffect>
                                  </p:childTnLst>
                                </p:cTn>
                              </p:par>
                            </p:childTnLst>
                          </p:cTn>
                        </p:par>
                        <p:par>
                          <p:cTn id="20" fill="hold">
                            <p:stCondLst>
                              <p:cond delay="125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175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50"/>
                                        <p:tgtEl>
                                          <p:spTgt spid="11"/>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50"/>
                                        <p:tgtEl>
                                          <p:spTgt spid="13"/>
                                        </p:tgtEl>
                                      </p:cBhvr>
                                    </p:animEffect>
                                  </p:childTnLst>
                                </p:cTn>
                              </p:par>
                            </p:childTnLst>
                          </p:cTn>
                        </p:par>
                        <p:par>
                          <p:cTn id="36" fill="hold">
                            <p:stCondLst>
                              <p:cond delay="275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325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250"/>
                                        <p:tgtEl>
                                          <p:spTgt spid="15"/>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vert="horz" wrap="none" lIns="182880" tIns="0" rIns="0" bIns="0" rtlCol="0" anchor="ctr" anchorCtr="0">
            <a:normAutofit/>
          </a:bodyPr>
          <a:lstStyle/>
          <a:p>
            <a:r>
              <a:rPr lang="en-US" dirty="0"/>
              <a:t>Processing Pipeline: Decimation</a:t>
            </a:r>
          </a:p>
        </p:txBody>
      </p:sp>
      <p:pic>
        <p:nvPicPr>
          <p:cNvPr id="18" name="Picture 17" descr="Diagram, schematic&#10;&#10;Description automatically generated">
            <a:extLst>
              <a:ext uri="{FF2B5EF4-FFF2-40B4-BE49-F238E27FC236}">
                <a16:creationId xmlns:a16="http://schemas.microsoft.com/office/drawing/2014/main" id="{184BD135-4E73-4708-B050-E05140F130DC}"/>
              </a:ext>
            </a:extLst>
          </p:cNvPr>
          <p:cNvPicPr>
            <a:picLocks noChangeAspect="1"/>
          </p:cNvPicPr>
          <p:nvPr/>
        </p:nvPicPr>
        <p:blipFill>
          <a:blip r:embed="rId3"/>
          <a:stretch>
            <a:fillRect/>
          </a:stretch>
        </p:blipFill>
        <p:spPr>
          <a:xfrm>
            <a:off x="2514601" y="2647814"/>
            <a:ext cx="4482447" cy="1371600"/>
          </a:xfrm>
          <a:prstGeom prst="rect">
            <a:avLst/>
          </a:prstGeom>
        </p:spPr>
      </p:pic>
      <p:sp>
        <p:nvSpPr>
          <p:cNvPr id="4" name="Freeform: Shape 3">
            <a:extLst>
              <a:ext uri="{FF2B5EF4-FFF2-40B4-BE49-F238E27FC236}">
                <a16:creationId xmlns:a16="http://schemas.microsoft.com/office/drawing/2014/main" id="{5C0BE444-58D8-437C-BD3D-BB7C93FCB488}"/>
              </a:ext>
            </a:extLst>
          </p:cNvPr>
          <p:cNvSpPr/>
          <p:nvPr/>
        </p:nvSpPr>
        <p:spPr>
          <a:xfrm>
            <a:off x="281861" y="1446151"/>
            <a:ext cx="2254028" cy="746115"/>
          </a:xfrm>
          <a:custGeom>
            <a:avLst/>
            <a:gdLst>
              <a:gd name="connsiteX0" fmla="*/ 0 w 2254028"/>
              <a:gd name="connsiteY0" fmla="*/ 74612 h 746115"/>
              <a:gd name="connsiteX1" fmla="*/ 74612 w 2254028"/>
              <a:gd name="connsiteY1" fmla="*/ 0 h 746115"/>
              <a:gd name="connsiteX2" fmla="*/ 2179417 w 2254028"/>
              <a:gd name="connsiteY2" fmla="*/ 0 h 746115"/>
              <a:gd name="connsiteX3" fmla="*/ 2254029 w 2254028"/>
              <a:gd name="connsiteY3" fmla="*/ 74612 h 746115"/>
              <a:gd name="connsiteX4" fmla="*/ 2254028 w 2254028"/>
              <a:gd name="connsiteY4" fmla="*/ 671504 h 746115"/>
              <a:gd name="connsiteX5" fmla="*/ 2179416 w 2254028"/>
              <a:gd name="connsiteY5" fmla="*/ 746116 h 746115"/>
              <a:gd name="connsiteX6" fmla="*/ 74612 w 2254028"/>
              <a:gd name="connsiteY6" fmla="*/ 746115 h 746115"/>
              <a:gd name="connsiteX7" fmla="*/ 0 w 2254028"/>
              <a:gd name="connsiteY7" fmla="*/ 671503 h 746115"/>
              <a:gd name="connsiteX8" fmla="*/ 0 w 2254028"/>
              <a:gd name="connsiteY8" fmla="*/ 74612 h 74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028" h="746115">
                <a:moveTo>
                  <a:pt x="0" y="74612"/>
                </a:moveTo>
                <a:cubicBezTo>
                  <a:pt x="0" y="33405"/>
                  <a:pt x="33405" y="0"/>
                  <a:pt x="74612" y="0"/>
                </a:cubicBezTo>
                <a:lnTo>
                  <a:pt x="2179417" y="0"/>
                </a:lnTo>
                <a:cubicBezTo>
                  <a:pt x="2220624" y="0"/>
                  <a:pt x="2254029" y="33405"/>
                  <a:pt x="2254029" y="74612"/>
                </a:cubicBezTo>
                <a:cubicBezTo>
                  <a:pt x="2254029" y="273576"/>
                  <a:pt x="2254028" y="472540"/>
                  <a:pt x="2254028" y="671504"/>
                </a:cubicBezTo>
                <a:cubicBezTo>
                  <a:pt x="2254028" y="712711"/>
                  <a:pt x="2220623" y="746116"/>
                  <a:pt x="2179416" y="746116"/>
                </a:cubicBezTo>
                <a:lnTo>
                  <a:pt x="74612" y="746115"/>
                </a:lnTo>
                <a:cubicBezTo>
                  <a:pt x="33405" y="746115"/>
                  <a:pt x="0" y="712710"/>
                  <a:pt x="0" y="671503"/>
                </a:cubicBezTo>
                <a:lnTo>
                  <a:pt x="0" y="74612"/>
                </a:lnTo>
                <a:close/>
              </a:path>
            </a:pathLst>
          </a:custGeom>
          <a:blipFill dpi="0" rotWithShape="0">
            <a:blip r:embed="rId3">
              <a:alphaModFix amt="35000"/>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433" tIns="90433" rIns="90433" bIns="90433" numCol="1" spcCol="1270" anchor="ctr" anchorCtr="0">
            <a:noAutofit/>
          </a:bodyPr>
          <a:lstStyle/>
          <a:p>
            <a:pPr marL="0" lvl="0" indent="0" algn="ctr" defTabSz="800100">
              <a:lnSpc>
                <a:spcPct val="90000"/>
              </a:lnSpc>
              <a:spcBef>
                <a:spcPct val="0"/>
              </a:spcBef>
              <a:spcAft>
                <a:spcPct val="35000"/>
              </a:spcAft>
              <a:buNone/>
            </a:pPr>
            <a:r>
              <a:rPr lang="en-US" sz="1600" kern="1200" cap="none" spc="50" dirty="0">
                <a:ln w="9525" cmpd="sng">
                  <a:solidFill>
                    <a:srgbClr val="7030A0"/>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Decimation to 50Hz</a:t>
            </a:r>
          </a:p>
        </p:txBody>
      </p:sp>
      <p:sp>
        <p:nvSpPr>
          <p:cNvPr id="5" name="Freeform: Shape 4">
            <a:extLst>
              <a:ext uri="{FF2B5EF4-FFF2-40B4-BE49-F238E27FC236}">
                <a16:creationId xmlns:a16="http://schemas.microsoft.com/office/drawing/2014/main" id="{49344205-CDCE-4736-8946-C11A8DC29245}"/>
              </a:ext>
            </a:extLst>
          </p:cNvPr>
          <p:cNvSpPr/>
          <p:nvPr/>
        </p:nvSpPr>
        <p:spPr>
          <a:xfrm>
            <a:off x="2734244" y="1539709"/>
            <a:ext cx="477854" cy="558999"/>
          </a:xfrm>
          <a:custGeom>
            <a:avLst/>
            <a:gdLst>
              <a:gd name="connsiteX0" fmla="*/ 0 w 477854"/>
              <a:gd name="connsiteY0" fmla="*/ 111800 h 558999"/>
              <a:gd name="connsiteX1" fmla="*/ 238927 w 477854"/>
              <a:gd name="connsiteY1" fmla="*/ 111800 h 558999"/>
              <a:gd name="connsiteX2" fmla="*/ 238927 w 477854"/>
              <a:gd name="connsiteY2" fmla="*/ 0 h 558999"/>
              <a:gd name="connsiteX3" fmla="*/ 477854 w 477854"/>
              <a:gd name="connsiteY3" fmla="*/ 279500 h 558999"/>
              <a:gd name="connsiteX4" fmla="*/ 238927 w 477854"/>
              <a:gd name="connsiteY4" fmla="*/ 558999 h 558999"/>
              <a:gd name="connsiteX5" fmla="*/ 238927 w 477854"/>
              <a:gd name="connsiteY5" fmla="*/ 447199 h 558999"/>
              <a:gd name="connsiteX6" fmla="*/ 0 w 477854"/>
              <a:gd name="connsiteY6" fmla="*/ 447199 h 558999"/>
              <a:gd name="connsiteX7" fmla="*/ 0 w 477854"/>
              <a:gd name="connsiteY7" fmla="*/ 111800 h 55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854" h="558999">
                <a:moveTo>
                  <a:pt x="0" y="111800"/>
                </a:moveTo>
                <a:lnTo>
                  <a:pt x="238927" y="111800"/>
                </a:lnTo>
                <a:lnTo>
                  <a:pt x="238927" y="0"/>
                </a:lnTo>
                <a:lnTo>
                  <a:pt x="477854" y="279500"/>
                </a:lnTo>
                <a:lnTo>
                  <a:pt x="238927" y="558999"/>
                </a:lnTo>
                <a:lnTo>
                  <a:pt x="238927" y="447199"/>
                </a:lnTo>
                <a:lnTo>
                  <a:pt x="0" y="447199"/>
                </a:lnTo>
                <a:lnTo>
                  <a:pt x="0" y="11180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1800" rIns="143356" bIns="11180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p:txBody>
      </p:sp>
      <p:sp>
        <p:nvSpPr>
          <p:cNvPr id="7" name="Freeform: Shape 6">
            <a:extLst>
              <a:ext uri="{FF2B5EF4-FFF2-40B4-BE49-F238E27FC236}">
                <a16:creationId xmlns:a16="http://schemas.microsoft.com/office/drawing/2014/main" id="{4BC91EFD-C0DE-4732-B3D4-6A3B66EBE4C9}"/>
              </a:ext>
            </a:extLst>
          </p:cNvPr>
          <p:cNvSpPr/>
          <p:nvPr/>
        </p:nvSpPr>
        <p:spPr>
          <a:xfrm>
            <a:off x="3437501" y="1143000"/>
            <a:ext cx="2254028" cy="1352417"/>
          </a:xfrm>
          <a:custGeom>
            <a:avLst/>
            <a:gdLst>
              <a:gd name="connsiteX0" fmla="*/ 0 w 2254028"/>
              <a:gd name="connsiteY0" fmla="*/ 135242 h 1352417"/>
              <a:gd name="connsiteX1" fmla="*/ 135242 w 2254028"/>
              <a:gd name="connsiteY1" fmla="*/ 0 h 1352417"/>
              <a:gd name="connsiteX2" fmla="*/ 2118786 w 2254028"/>
              <a:gd name="connsiteY2" fmla="*/ 0 h 1352417"/>
              <a:gd name="connsiteX3" fmla="*/ 2254028 w 2254028"/>
              <a:gd name="connsiteY3" fmla="*/ 135242 h 1352417"/>
              <a:gd name="connsiteX4" fmla="*/ 2254028 w 2254028"/>
              <a:gd name="connsiteY4" fmla="*/ 1217175 h 1352417"/>
              <a:gd name="connsiteX5" fmla="*/ 2118786 w 2254028"/>
              <a:gd name="connsiteY5" fmla="*/ 1352417 h 1352417"/>
              <a:gd name="connsiteX6" fmla="*/ 135242 w 2254028"/>
              <a:gd name="connsiteY6" fmla="*/ 1352417 h 1352417"/>
              <a:gd name="connsiteX7" fmla="*/ 0 w 2254028"/>
              <a:gd name="connsiteY7" fmla="*/ 1217175 h 1352417"/>
              <a:gd name="connsiteX8" fmla="*/ 0 w 2254028"/>
              <a:gd name="connsiteY8" fmla="*/ 135242 h 135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028" h="1352417">
                <a:moveTo>
                  <a:pt x="0" y="135242"/>
                </a:moveTo>
                <a:cubicBezTo>
                  <a:pt x="0" y="60550"/>
                  <a:pt x="60550" y="0"/>
                  <a:pt x="135242" y="0"/>
                </a:cubicBezTo>
                <a:lnTo>
                  <a:pt x="2118786" y="0"/>
                </a:lnTo>
                <a:cubicBezTo>
                  <a:pt x="2193478" y="0"/>
                  <a:pt x="2254028" y="60550"/>
                  <a:pt x="2254028" y="135242"/>
                </a:cubicBezTo>
                <a:lnTo>
                  <a:pt x="2254028" y="1217175"/>
                </a:lnTo>
                <a:cubicBezTo>
                  <a:pt x="2254028" y="1291867"/>
                  <a:pt x="2193478" y="1352417"/>
                  <a:pt x="2118786" y="1352417"/>
                </a:cubicBezTo>
                <a:lnTo>
                  <a:pt x="135242" y="1352417"/>
                </a:lnTo>
                <a:cubicBezTo>
                  <a:pt x="60550" y="1352417"/>
                  <a:pt x="0" y="1291867"/>
                  <a:pt x="0" y="1217175"/>
                </a:cubicBezTo>
                <a:lnTo>
                  <a:pt x="0" y="135242"/>
                </a:lnTo>
                <a:close/>
              </a:path>
            </a:pathLst>
          </a:custGeom>
          <a:blipFill dpi="0" rotWithShape="0">
            <a:blip r:embed="rId4">
              <a:alphaModFix amt="50000"/>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191" tIns="108191" rIns="108191" bIns="108191" numCol="1" spcCol="1270" anchor="ctr" anchorCtr="0">
            <a:noAutofit/>
          </a:bodyPr>
          <a:lstStyle/>
          <a:p>
            <a:pPr marL="0" lvl="0" indent="0" algn="ctr" defTabSz="800100">
              <a:lnSpc>
                <a:spcPct val="90000"/>
              </a:lnSpc>
              <a:spcBef>
                <a:spcPct val="0"/>
              </a:spcBef>
              <a:spcAft>
                <a:spcPct val="35000"/>
              </a:spcAft>
              <a:buNone/>
            </a:pPr>
            <a:r>
              <a:rPr lang="en-US" sz="1600" kern="1200" cap="none" spc="50" dirty="0">
                <a:ln w="9525" cmpd="sng">
                  <a:solidFill>
                    <a:srgbClr val="002060"/>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Local Normalization</a:t>
            </a:r>
          </a:p>
        </p:txBody>
      </p:sp>
      <p:sp>
        <p:nvSpPr>
          <p:cNvPr id="8" name="Freeform: Shape 7">
            <a:extLst>
              <a:ext uri="{FF2B5EF4-FFF2-40B4-BE49-F238E27FC236}">
                <a16:creationId xmlns:a16="http://schemas.microsoft.com/office/drawing/2014/main" id="{013A5C75-4841-4CF1-A24E-55398FDAB8E2}"/>
              </a:ext>
            </a:extLst>
          </p:cNvPr>
          <p:cNvSpPr/>
          <p:nvPr/>
        </p:nvSpPr>
        <p:spPr>
          <a:xfrm>
            <a:off x="5889884" y="1539709"/>
            <a:ext cx="477854" cy="558999"/>
          </a:xfrm>
          <a:custGeom>
            <a:avLst/>
            <a:gdLst>
              <a:gd name="connsiteX0" fmla="*/ 0 w 477854"/>
              <a:gd name="connsiteY0" fmla="*/ 111800 h 558999"/>
              <a:gd name="connsiteX1" fmla="*/ 238927 w 477854"/>
              <a:gd name="connsiteY1" fmla="*/ 111800 h 558999"/>
              <a:gd name="connsiteX2" fmla="*/ 238927 w 477854"/>
              <a:gd name="connsiteY2" fmla="*/ 0 h 558999"/>
              <a:gd name="connsiteX3" fmla="*/ 477854 w 477854"/>
              <a:gd name="connsiteY3" fmla="*/ 279500 h 558999"/>
              <a:gd name="connsiteX4" fmla="*/ 238927 w 477854"/>
              <a:gd name="connsiteY4" fmla="*/ 558999 h 558999"/>
              <a:gd name="connsiteX5" fmla="*/ 238927 w 477854"/>
              <a:gd name="connsiteY5" fmla="*/ 447199 h 558999"/>
              <a:gd name="connsiteX6" fmla="*/ 0 w 477854"/>
              <a:gd name="connsiteY6" fmla="*/ 447199 h 558999"/>
              <a:gd name="connsiteX7" fmla="*/ 0 w 477854"/>
              <a:gd name="connsiteY7" fmla="*/ 111800 h 55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854" h="558999">
                <a:moveTo>
                  <a:pt x="0" y="111800"/>
                </a:moveTo>
                <a:lnTo>
                  <a:pt x="238927" y="111800"/>
                </a:lnTo>
                <a:lnTo>
                  <a:pt x="238927" y="0"/>
                </a:lnTo>
                <a:lnTo>
                  <a:pt x="477854" y="279500"/>
                </a:lnTo>
                <a:lnTo>
                  <a:pt x="238927" y="558999"/>
                </a:lnTo>
                <a:lnTo>
                  <a:pt x="238927" y="447199"/>
                </a:lnTo>
                <a:lnTo>
                  <a:pt x="0" y="447199"/>
                </a:lnTo>
                <a:lnTo>
                  <a:pt x="0" y="11180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1800" rIns="143356" bIns="11180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p:txBody>
      </p:sp>
      <p:sp>
        <p:nvSpPr>
          <p:cNvPr id="9" name="Freeform: Shape 8">
            <a:extLst>
              <a:ext uri="{FF2B5EF4-FFF2-40B4-BE49-F238E27FC236}">
                <a16:creationId xmlns:a16="http://schemas.microsoft.com/office/drawing/2014/main" id="{C513E95A-DA7E-4E48-9601-9349B3EDA94F}"/>
              </a:ext>
            </a:extLst>
          </p:cNvPr>
          <p:cNvSpPr/>
          <p:nvPr/>
        </p:nvSpPr>
        <p:spPr>
          <a:xfrm>
            <a:off x="6593141" y="1143000"/>
            <a:ext cx="2254028" cy="1352417"/>
          </a:xfrm>
          <a:custGeom>
            <a:avLst/>
            <a:gdLst>
              <a:gd name="connsiteX0" fmla="*/ 0 w 2254028"/>
              <a:gd name="connsiteY0" fmla="*/ 135242 h 1352417"/>
              <a:gd name="connsiteX1" fmla="*/ 135242 w 2254028"/>
              <a:gd name="connsiteY1" fmla="*/ 0 h 1352417"/>
              <a:gd name="connsiteX2" fmla="*/ 2118786 w 2254028"/>
              <a:gd name="connsiteY2" fmla="*/ 0 h 1352417"/>
              <a:gd name="connsiteX3" fmla="*/ 2254028 w 2254028"/>
              <a:gd name="connsiteY3" fmla="*/ 135242 h 1352417"/>
              <a:gd name="connsiteX4" fmla="*/ 2254028 w 2254028"/>
              <a:gd name="connsiteY4" fmla="*/ 1217175 h 1352417"/>
              <a:gd name="connsiteX5" fmla="*/ 2118786 w 2254028"/>
              <a:gd name="connsiteY5" fmla="*/ 1352417 h 1352417"/>
              <a:gd name="connsiteX6" fmla="*/ 135242 w 2254028"/>
              <a:gd name="connsiteY6" fmla="*/ 1352417 h 1352417"/>
              <a:gd name="connsiteX7" fmla="*/ 0 w 2254028"/>
              <a:gd name="connsiteY7" fmla="*/ 1217175 h 1352417"/>
              <a:gd name="connsiteX8" fmla="*/ 0 w 2254028"/>
              <a:gd name="connsiteY8" fmla="*/ 135242 h 135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028" h="1352417">
                <a:moveTo>
                  <a:pt x="0" y="135242"/>
                </a:moveTo>
                <a:cubicBezTo>
                  <a:pt x="0" y="60550"/>
                  <a:pt x="60550" y="0"/>
                  <a:pt x="135242" y="0"/>
                </a:cubicBezTo>
                <a:lnTo>
                  <a:pt x="2118786" y="0"/>
                </a:lnTo>
                <a:cubicBezTo>
                  <a:pt x="2193478" y="0"/>
                  <a:pt x="2254028" y="60550"/>
                  <a:pt x="2254028" y="135242"/>
                </a:cubicBezTo>
                <a:lnTo>
                  <a:pt x="2254028" y="1217175"/>
                </a:lnTo>
                <a:cubicBezTo>
                  <a:pt x="2254028" y="1291867"/>
                  <a:pt x="2193478" y="1352417"/>
                  <a:pt x="2118786" y="1352417"/>
                </a:cubicBezTo>
                <a:lnTo>
                  <a:pt x="135242" y="1352417"/>
                </a:lnTo>
                <a:cubicBezTo>
                  <a:pt x="60550" y="1352417"/>
                  <a:pt x="0" y="1291867"/>
                  <a:pt x="0" y="1217175"/>
                </a:cubicBezTo>
                <a:lnTo>
                  <a:pt x="0" y="135242"/>
                </a:lnTo>
                <a:close/>
              </a:path>
            </a:pathLst>
          </a:custGeom>
          <a:blipFill dpi="0" rotWithShape="0">
            <a:blip r:embed="rId5">
              <a:alphaModFix amt="70000"/>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0571" tIns="100571" rIns="100571" bIns="100571" numCol="1" spcCol="1270" anchor="ctr" anchorCtr="0">
            <a:noAutofit/>
          </a:bodyPr>
          <a:lstStyle/>
          <a:p>
            <a:pPr marL="0" lvl="0" indent="0" algn="ctr" defTabSz="711200">
              <a:lnSpc>
                <a:spcPct val="90000"/>
              </a:lnSpc>
              <a:spcBef>
                <a:spcPct val="0"/>
              </a:spcBef>
              <a:spcAft>
                <a:spcPct val="35000"/>
              </a:spcAft>
              <a:buNone/>
            </a:pPr>
            <a:r>
              <a:rPr lang="en-US" sz="1600" kern="1200" cap="none" spc="50" dirty="0">
                <a:ln w="9525" cmpd="sng">
                  <a:solidFill>
                    <a:srgbClr val="0070C0"/>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Conversion to Image</a:t>
            </a:r>
          </a:p>
        </p:txBody>
      </p:sp>
      <p:sp>
        <p:nvSpPr>
          <p:cNvPr id="10" name="Freeform: Shape 9">
            <a:extLst>
              <a:ext uri="{FF2B5EF4-FFF2-40B4-BE49-F238E27FC236}">
                <a16:creationId xmlns:a16="http://schemas.microsoft.com/office/drawing/2014/main" id="{CEA7D452-FF4A-47DF-A62C-6C0A71ADA5CE}"/>
              </a:ext>
            </a:extLst>
          </p:cNvPr>
          <p:cNvSpPr/>
          <p:nvPr/>
        </p:nvSpPr>
        <p:spPr>
          <a:xfrm>
            <a:off x="7445835" y="2742843"/>
            <a:ext cx="548640" cy="1371596"/>
          </a:xfrm>
          <a:custGeom>
            <a:avLst/>
            <a:gdLst>
              <a:gd name="connsiteX0" fmla="*/ 0 w 1371596"/>
              <a:gd name="connsiteY0" fmla="*/ 109728 h 548640"/>
              <a:gd name="connsiteX1" fmla="*/ 1097276 w 1371596"/>
              <a:gd name="connsiteY1" fmla="*/ 109728 h 548640"/>
              <a:gd name="connsiteX2" fmla="*/ 1097276 w 1371596"/>
              <a:gd name="connsiteY2" fmla="*/ 0 h 548640"/>
              <a:gd name="connsiteX3" fmla="*/ 1371596 w 1371596"/>
              <a:gd name="connsiteY3" fmla="*/ 274320 h 548640"/>
              <a:gd name="connsiteX4" fmla="*/ 1097276 w 1371596"/>
              <a:gd name="connsiteY4" fmla="*/ 548640 h 548640"/>
              <a:gd name="connsiteX5" fmla="*/ 1097276 w 1371596"/>
              <a:gd name="connsiteY5" fmla="*/ 438912 h 548640"/>
              <a:gd name="connsiteX6" fmla="*/ 0 w 1371596"/>
              <a:gd name="connsiteY6" fmla="*/ 438912 h 548640"/>
              <a:gd name="connsiteX7" fmla="*/ 0 w 1371596"/>
              <a:gd name="connsiteY7" fmla="*/ 109728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96" h="548640">
                <a:moveTo>
                  <a:pt x="1097276" y="0"/>
                </a:moveTo>
                <a:lnTo>
                  <a:pt x="1097276" y="438912"/>
                </a:lnTo>
                <a:lnTo>
                  <a:pt x="1371595" y="438912"/>
                </a:lnTo>
                <a:lnTo>
                  <a:pt x="685798" y="548640"/>
                </a:lnTo>
                <a:lnTo>
                  <a:pt x="1" y="438912"/>
                </a:lnTo>
                <a:lnTo>
                  <a:pt x="274320" y="438912"/>
                </a:lnTo>
                <a:lnTo>
                  <a:pt x="274320" y="0"/>
                </a:lnTo>
                <a:lnTo>
                  <a:pt x="1097276"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9728" tIns="0" rIns="109728" bIns="164592"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p:txBody>
      </p:sp>
      <p:sp>
        <p:nvSpPr>
          <p:cNvPr id="11" name="Freeform: Shape 10">
            <a:extLst>
              <a:ext uri="{FF2B5EF4-FFF2-40B4-BE49-F238E27FC236}">
                <a16:creationId xmlns:a16="http://schemas.microsoft.com/office/drawing/2014/main" id="{C8F92ABB-C274-4A18-8A62-0B074E4D339A}"/>
              </a:ext>
            </a:extLst>
          </p:cNvPr>
          <p:cNvSpPr/>
          <p:nvPr/>
        </p:nvSpPr>
        <p:spPr>
          <a:xfrm>
            <a:off x="6593141" y="4419591"/>
            <a:ext cx="2254028" cy="1352417"/>
          </a:xfrm>
          <a:custGeom>
            <a:avLst/>
            <a:gdLst>
              <a:gd name="connsiteX0" fmla="*/ 0 w 2254028"/>
              <a:gd name="connsiteY0" fmla="*/ 135242 h 1352417"/>
              <a:gd name="connsiteX1" fmla="*/ 135242 w 2254028"/>
              <a:gd name="connsiteY1" fmla="*/ 0 h 1352417"/>
              <a:gd name="connsiteX2" fmla="*/ 2118786 w 2254028"/>
              <a:gd name="connsiteY2" fmla="*/ 0 h 1352417"/>
              <a:gd name="connsiteX3" fmla="*/ 2254028 w 2254028"/>
              <a:gd name="connsiteY3" fmla="*/ 135242 h 1352417"/>
              <a:gd name="connsiteX4" fmla="*/ 2254028 w 2254028"/>
              <a:gd name="connsiteY4" fmla="*/ 1217175 h 1352417"/>
              <a:gd name="connsiteX5" fmla="*/ 2118786 w 2254028"/>
              <a:gd name="connsiteY5" fmla="*/ 1352417 h 1352417"/>
              <a:gd name="connsiteX6" fmla="*/ 135242 w 2254028"/>
              <a:gd name="connsiteY6" fmla="*/ 1352417 h 1352417"/>
              <a:gd name="connsiteX7" fmla="*/ 0 w 2254028"/>
              <a:gd name="connsiteY7" fmla="*/ 1217175 h 1352417"/>
              <a:gd name="connsiteX8" fmla="*/ 0 w 2254028"/>
              <a:gd name="connsiteY8" fmla="*/ 135242 h 135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028" h="1352417">
                <a:moveTo>
                  <a:pt x="0" y="135242"/>
                </a:moveTo>
                <a:cubicBezTo>
                  <a:pt x="0" y="60550"/>
                  <a:pt x="60550" y="0"/>
                  <a:pt x="135242" y="0"/>
                </a:cubicBezTo>
                <a:lnTo>
                  <a:pt x="2118786" y="0"/>
                </a:lnTo>
                <a:cubicBezTo>
                  <a:pt x="2193478" y="0"/>
                  <a:pt x="2254028" y="60550"/>
                  <a:pt x="2254028" y="135242"/>
                </a:cubicBezTo>
                <a:lnTo>
                  <a:pt x="2254028" y="1217175"/>
                </a:lnTo>
                <a:cubicBezTo>
                  <a:pt x="2254028" y="1291867"/>
                  <a:pt x="2193478" y="1352417"/>
                  <a:pt x="2118786" y="1352417"/>
                </a:cubicBezTo>
                <a:lnTo>
                  <a:pt x="135242" y="1352417"/>
                </a:lnTo>
                <a:cubicBezTo>
                  <a:pt x="60550" y="1352417"/>
                  <a:pt x="0" y="1291867"/>
                  <a:pt x="0" y="1217175"/>
                </a:cubicBezTo>
                <a:lnTo>
                  <a:pt x="0" y="135242"/>
                </a:lnTo>
                <a:close/>
              </a:path>
            </a:pathLst>
          </a:custGeom>
          <a:blipFill dpi="0" rotWithShape="0">
            <a:blip r:embed="rId6">
              <a:alphaModFix amt="50000"/>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191" tIns="108191" rIns="108191" bIns="108191" numCol="1" spcCol="1270" anchor="ctr" anchorCtr="0">
            <a:noAutofit/>
          </a:bodyPr>
          <a:lstStyle/>
          <a:p>
            <a:pPr marL="0" lvl="0" indent="0" algn="ctr" defTabSz="800100">
              <a:lnSpc>
                <a:spcPct val="90000"/>
              </a:lnSpc>
              <a:spcBef>
                <a:spcPct val="0"/>
              </a:spcBef>
              <a:spcAft>
                <a:spcPct val="35000"/>
              </a:spcAft>
              <a:buNone/>
            </a:pPr>
            <a:r>
              <a:rPr lang="en-US" sz="1600" kern="1200" cap="none" spc="50" dirty="0">
                <a:ln w="9525" cmpd="sng">
                  <a:solidFill>
                    <a:srgbClr val="00B050"/>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Conversion to HDF5</a:t>
            </a:r>
          </a:p>
        </p:txBody>
      </p:sp>
      <p:sp>
        <p:nvSpPr>
          <p:cNvPr id="12" name="Freeform: Shape 11">
            <a:extLst>
              <a:ext uri="{FF2B5EF4-FFF2-40B4-BE49-F238E27FC236}">
                <a16:creationId xmlns:a16="http://schemas.microsoft.com/office/drawing/2014/main" id="{C03A48C3-9C37-49B4-B08C-993B5869BC50}"/>
              </a:ext>
            </a:extLst>
          </p:cNvPr>
          <p:cNvSpPr/>
          <p:nvPr/>
        </p:nvSpPr>
        <p:spPr>
          <a:xfrm>
            <a:off x="5916933" y="4816299"/>
            <a:ext cx="477855" cy="559000"/>
          </a:xfrm>
          <a:custGeom>
            <a:avLst/>
            <a:gdLst>
              <a:gd name="connsiteX0" fmla="*/ 0 w 477854"/>
              <a:gd name="connsiteY0" fmla="*/ 111800 h 558999"/>
              <a:gd name="connsiteX1" fmla="*/ 238927 w 477854"/>
              <a:gd name="connsiteY1" fmla="*/ 111800 h 558999"/>
              <a:gd name="connsiteX2" fmla="*/ 238927 w 477854"/>
              <a:gd name="connsiteY2" fmla="*/ 0 h 558999"/>
              <a:gd name="connsiteX3" fmla="*/ 477854 w 477854"/>
              <a:gd name="connsiteY3" fmla="*/ 279500 h 558999"/>
              <a:gd name="connsiteX4" fmla="*/ 238927 w 477854"/>
              <a:gd name="connsiteY4" fmla="*/ 558999 h 558999"/>
              <a:gd name="connsiteX5" fmla="*/ 238927 w 477854"/>
              <a:gd name="connsiteY5" fmla="*/ 447199 h 558999"/>
              <a:gd name="connsiteX6" fmla="*/ 0 w 477854"/>
              <a:gd name="connsiteY6" fmla="*/ 447199 h 558999"/>
              <a:gd name="connsiteX7" fmla="*/ 0 w 477854"/>
              <a:gd name="connsiteY7" fmla="*/ 111800 h 55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854" h="558999">
                <a:moveTo>
                  <a:pt x="477854" y="447199"/>
                </a:moveTo>
                <a:lnTo>
                  <a:pt x="238927" y="447199"/>
                </a:lnTo>
                <a:lnTo>
                  <a:pt x="238927" y="558999"/>
                </a:lnTo>
                <a:lnTo>
                  <a:pt x="0" y="279499"/>
                </a:lnTo>
                <a:lnTo>
                  <a:pt x="238927" y="0"/>
                </a:lnTo>
                <a:lnTo>
                  <a:pt x="238927" y="111800"/>
                </a:lnTo>
                <a:lnTo>
                  <a:pt x="477854" y="111800"/>
                </a:lnTo>
                <a:lnTo>
                  <a:pt x="477854" y="44719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43356" tIns="111801" rIns="1" bIns="11180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p:txBody>
      </p:sp>
      <p:sp>
        <p:nvSpPr>
          <p:cNvPr id="13" name="Freeform: Shape 12">
            <a:extLst>
              <a:ext uri="{FF2B5EF4-FFF2-40B4-BE49-F238E27FC236}">
                <a16:creationId xmlns:a16="http://schemas.microsoft.com/office/drawing/2014/main" id="{B2FA4736-FB50-4519-8DE4-6CE6561BBFDE}"/>
              </a:ext>
            </a:extLst>
          </p:cNvPr>
          <p:cNvSpPr/>
          <p:nvPr/>
        </p:nvSpPr>
        <p:spPr>
          <a:xfrm>
            <a:off x="3437501" y="4419591"/>
            <a:ext cx="2254028" cy="1352417"/>
          </a:xfrm>
          <a:custGeom>
            <a:avLst/>
            <a:gdLst>
              <a:gd name="connsiteX0" fmla="*/ 0 w 2254028"/>
              <a:gd name="connsiteY0" fmla="*/ 135242 h 1352417"/>
              <a:gd name="connsiteX1" fmla="*/ 135242 w 2254028"/>
              <a:gd name="connsiteY1" fmla="*/ 0 h 1352417"/>
              <a:gd name="connsiteX2" fmla="*/ 2118786 w 2254028"/>
              <a:gd name="connsiteY2" fmla="*/ 0 h 1352417"/>
              <a:gd name="connsiteX3" fmla="*/ 2254028 w 2254028"/>
              <a:gd name="connsiteY3" fmla="*/ 135242 h 1352417"/>
              <a:gd name="connsiteX4" fmla="*/ 2254028 w 2254028"/>
              <a:gd name="connsiteY4" fmla="*/ 1217175 h 1352417"/>
              <a:gd name="connsiteX5" fmla="*/ 2118786 w 2254028"/>
              <a:gd name="connsiteY5" fmla="*/ 1352417 h 1352417"/>
              <a:gd name="connsiteX6" fmla="*/ 135242 w 2254028"/>
              <a:gd name="connsiteY6" fmla="*/ 1352417 h 1352417"/>
              <a:gd name="connsiteX7" fmla="*/ 0 w 2254028"/>
              <a:gd name="connsiteY7" fmla="*/ 1217175 h 1352417"/>
              <a:gd name="connsiteX8" fmla="*/ 0 w 2254028"/>
              <a:gd name="connsiteY8" fmla="*/ 135242 h 135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028" h="1352417">
                <a:moveTo>
                  <a:pt x="0" y="135242"/>
                </a:moveTo>
                <a:cubicBezTo>
                  <a:pt x="0" y="60550"/>
                  <a:pt x="60550" y="0"/>
                  <a:pt x="135242" y="0"/>
                </a:cubicBezTo>
                <a:lnTo>
                  <a:pt x="2118786" y="0"/>
                </a:lnTo>
                <a:cubicBezTo>
                  <a:pt x="2193478" y="0"/>
                  <a:pt x="2254028" y="60550"/>
                  <a:pt x="2254028" y="135242"/>
                </a:cubicBezTo>
                <a:lnTo>
                  <a:pt x="2254028" y="1217175"/>
                </a:lnTo>
                <a:cubicBezTo>
                  <a:pt x="2254028" y="1291867"/>
                  <a:pt x="2193478" y="1352417"/>
                  <a:pt x="2118786" y="1352417"/>
                </a:cubicBezTo>
                <a:lnTo>
                  <a:pt x="135242" y="1352417"/>
                </a:lnTo>
                <a:cubicBezTo>
                  <a:pt x="60550" y="1352417"/>
                  <a:pt x="0" y="1291867"/>
                  <a:pt x="0" y="1217175"/>
                </a:cubicBezTo>
                <a:lnTo>
                  <a:pt x="0" y="135242"/>
                </a:lnTo>
                <a:close/>
              </a:path>
            </a:pathLst>
          </a:custGeom>
          <a:blipFill dpi="0" rotWithShape="0">
            <a:blip r:embed="rId7">
              <a:alphaModFix amt="50000"/>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191" tIns="108191" rIns="108191" bIns="108191" numCol="1" spcCol="1270" anchor="ctr" anchorCtr="0">
            <a:noAutofit/>
          </a:bodyPr>
          <a:lstStyle/>
          <a:p>
            <a:pPr marL="0" lvl="0" indent="0" algn="ctr" defTabSz="800100">
              <a:lnSpc>
                <a:spcPct val="90000"/>
              </a:lnSpc>
              <a:spcBef>
                <a:spcPct val="0"/>
              </a:spcBef>
              <a:spcAft>
                <a:spcPct val="35000"/>
              </a:spcAft>
              <a:buNone/>
            </a:pPr>
            <a:r>
              <a:rPr lang="en-US" sz="1800" kern="1200" cap="none" spc="50" dirty="0">
                <a:ln w="9525" cmpd="sng">
                  <a:solidFill>
                    <a:srgbClr val="FF0000"/>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ResNet18</a:t>
            </a:r>
          </a:p>
        </p:txBody>
      </p:sp>
      <p:sp>
        <p:nvSpPr>
          <p:cNvPr id="14" name="Freeform: Shape 13">
            <a:extLst>
              <a:ext uri="{FF2B5EF4-FFF2-40B4-BE49-F238E27FC236}">
                <a16:creationId xmlns:a16="http://schemas.microsoft.com/office/drawing/2014/main" id="{B72BBCFA-C3DB-4EC4-85FE-B571FFD56BFE}"/>
              </a:ext>
            </a:extLst>
          </p:cNvPr>
          <p:cNvSpPr/>
          <p:nvPr/>
        </p:nvSpPr>
        <p:spPr>
          <a:xfrm>
            <a:off x="2761292" y="4816300"/>
            <a:ext cx="477855" cy="558999"/>
          </a:xfrm>
          <a:custGeom>
            <a:avLst/>
            <a:gdLst>
              <a:gd name="connsiteX0" fmla="*/ 0 w 477854"/>
              <a:gd name="connsiteY0" fmla="*/ 111800 h 558999"/>
              <a:gd name="connsiteX1" fmla="*/ 238927 w 477854"/>
              <a:gd name="connsiteY1" fmla="*/ 111800 h 558999"/>
              <a:gd name="connsiteX2" fmla="*/ 238927 w 477854"/>
              <a:gd name="connsiteY2" fmla="*/ 0 h 558999"/>
              <a:gd name="connsiteX3" fmla="*/ 477854 w 477854"/>
              <a:gd name="connsiteY3" fmla="*/ 279500 h 558999"/>
              <a:gd name="connsiteX4" fmla="*/ 238927 w 477854"/>
              <a:gd name="connsiteY4" fmla="*/ 558999 h 558999"/>
              <a:gd name="connsiteX5" fmla="*/ 238927 w 477854"/>
              <a:gd name="connsiteY5" fmla="*/ 447199 h 558999"/>
              <a:gd name="connsiteX6" fmla="*/ 0 w 477854"/>
              <a:gd name="connsiteY6" fmla="*/ 447199 h 558999"/>
              <a:gd name="connsiteX7" fmla="*/ 0 w 477854"/>
              <a:gd name="connsiteY7" fmla="*/ 111800 h 55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854" h="558999">
                <a:moveTo>
                  <a:pt x="477854" y="447199"/>
                </a:moveTo>
                <a:lnTo>
                  <a:pt x="238927" y="447199"/>
                </a:lnTo>
                <a:lnTo>
                  <a:pt x="238927" y="558999"/>
                </a:lnTo>
                <a:lnTo>
                  <a:pt x="0" y="279499"/>
                </a:lnTo>
                <a:lnTo>
                  <a:pt x="238927" y="0"/>
                </a:lnTo>
                <a:lnTo>
                  <a:pt x="238927" y="111800"/>
                </a:lnTo>
                <a:lnTo>
                  <a:pt x="477854" y="111800"/>
                </a:lnTo>
                <a:lnTo>
                  <a:pt x="477854" y="44719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43356" tIns="111800" rIns="1" bIns="11180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p:txBody>
      </p:sp>
      <p:sp>
        <p:nvSpPr>
          <p:cNvPr id="15" name="Freeform: Shape 14">
            <a:extLst>
              <a:ext uri="{FF2B5EF4-FFF2-40B4-BE49-F238E27FC236}">
                <a16:creationId xmlns:a16="http://schemas.microsoft.com/office/drawing/2014/main" id="{AB85A721-5B31-414E-A5C1-E5135F90A27F}"/>
              </a:ext>
            </a:extLst>
          </p:cNvPr>
          <p:cNvSpPr/>
          <p:nvPr/>
        </p:nvSpPr>
        <p:spPr>
          <a:xfrm>
            <a:off x="281861" y="4419591"/>
            <a:ext cx="2254028" cy="1352417"/>
          </a:xfrm>
          <a:custGeom>
            <a:avLst/>
            <a:gdLst>
              <a:gd name="connsiteX0" fmla="*/ 0 w 2254028"/>
              <a:gd name="connsiteY0" fmla="*/ 135242 h 1352417"/>
              <a:gd name="connsiteX1" fmla="*/ 135242 w 2254028"/>
              <a:gd name="connsiteY1" fmla="*/ 0 h 1352417"/>
              <a:gd name="connsiteX2" fmla="*/ 2118786 w 2254028"/>
              <a:gd name="connsiteY2" fmla="*/ 0 h 1352417"/>
              <a:gd name="connsiteX3" fmla="*/ 2254028 w 2254028"/>
              <a:gd name="connsiteY3" fmla="*/ 135242 h 1352417"/>
              <a:gd name="connsiteX4" fmla="*/ 2254028 w 2254028"/>
              <a:gd name="connsiteY4" fmla="*/ 1217175 h 1352417"/>
              <a:gd name="connsiteX5" fmla="*/ 2118786 w 2254028"/>
              <a:gd name="connsiteY5" fmla="*/ 1352417 h 1352417"/>
              <a:gd name="connsiteX6" fmla="*/ 135242 w 2254028"/>
              <a:gd name="connsiteY6" fmla="*/ 1352417 h 1352417"/>
              <a:gd name="connsiteX7" fmla="*/ 0 w 2254028"/>
              <a:gd name="connsiteY7" fmla="*/ 1217175 h 1352417"/>
              <a:gd name="connsiteX8" fmla="*/ 0 w 2254028"/>
              <a:gd name="connsiteY8" fmla="*/ 135242 h 135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028" h="1352417">
                <a:moveTo>
                  <a:pt x="0" y="135242"/>
                </a:moveTo>
                <a:cubicBezTo>
                  <a:pt x="0" y="60550"/>
                  <a:pt x="60550" y="0"/>
                  <a:pt x="135242" y="0"/>
                </a:cubicBezTo>
                <a:lnTo>
                  <a:pt x="2118786" y="0"/>
                </a:lnTo>
                <a:cubicBezTo>
                  <a:pt x="2193478" y="0"/>
                  <a:pt x="2254028" y="60550"/>
                  <a:pt x="2254028" y="135242"/>
                </a:cubicBezTo>
                <a:lnTo>
                  <a:pt x="2254028" y="1217175"/>
                </a:lnTo>
                <a:cubicBezTo>
                  <a:pt x="2254028" y="1291867"/>
                  <a:pt x="2193478" y="1352417"/>
                  <a:pt x="2118786" y="1352417"/>
                </a:cubicBezTo>
                <a:lnTo>
                  <a:pt x="135242" y="1352417"/>
                </a:lnTo>
                <a:cubicBezTo>
                  <a:pt x="60550" y="1352417"/>
                  <a:pt x="0" y="1291867"/>
                  <a:pt x="0" y="1217175"/>
                </a:cubicBezTo>
                <a:lnTo>
                  <a:pt x="0" y="135242"/>
                </a:lnTo>
                <a:close/>
              </a:path>
            </a:pathLst>
          </a:custGeom>
          <a:blipFill dpi="0" rotWithShape="0">
            <a:blip r:embed="rId8">
              <a:alphaModFix amt="50000"/>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191" tIns="108191" rIns="108191" bIns="108191" numCol="1" spcCol="1270" anchor="ctr" anchorCtr="0">
            <a:noAutofit/>
          </a:bodyPr>
          <a:lstStyle/>
          <a:p>
            <a:pPr marL="0" lvl="0" indent="0" algn="ctr" defTabSz="800100">
              <a:lnSpc>
                <a:spcPct val="90000"/>
              </a:lnSpc>
              <a:spcBef>
                <a:spcPct val="0"/>
              </a:spcBef>
              <a:spcAft>
                <a:spcPct val="35000"/>
              </a:spcAft>
              <a:buNone/>
            </a:pPr>
            <a:r>
              <a:rPr lang="en-US" sz="1800" kern="1200" cap="none" spc="50" dirty="0">
                <a:ln w="9525" cmpd="sng">
                  <a:solidFill>
                    <a:schemeClr val="accent2">
                      <a:lumMod val="75000"/>
                    </a:schemeClr>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Postprocessing</a:t>
            </a:r>
          </a:p>
        </p:txBody>
      </p:sp>
      <p:sp>
        <p:nvSpPr>
          <p:cNvPr id="3" name="Oval 2">
            <a:extLst>
              <a:ext uri="{FF2B5EF4-FFF2-40B4-BE49-F238E27FC236}">
                <a16:creationId xmlns:a16="http://schemas.microsoft.com/office/drawing/2014/main" id="{A110C67A-624A-46F3-9082-452BFD07B99C}"/>
              </a:ext>
            </a:extLst>
          </p:cNvPr>
          <p:cNvSpPr/>
          <p:nvPr/>
        </p:nvSpPr>
        <p:spPr>
          <a:xfrm>
            <a:off x="152400" y="1219200"/>
            <a:ext cx="2581844" cy="1143009"/>
          </a:xfrm>
          <a:prstGeom prst="ellipse">
            <a:avLst/>
          </a:prstGeom>
          <a:noFill/>
          <a:ln w="57150">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295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3665"/>
            <a:ext cx="9144000" cy="457200"/>
          </a:xfrm>
        </p:spPr>
        <p:txBody>
          <a:bodyPr vert="horz" wrap="none" lIns="182880" tIns="0" rIns="0" bIns="0" rtlCol="0" anchor="ctr" anchorCtr="0">
            <a:normAutofit/>
          </a:bodyPr>
          <a:lstStyle/>
          <a:p>
            <a:r>
              <a:rPr lang="en-US" dirty="0"/>
              <a:t>Processing Pipeline: Local Normalization</a:t>
            </a:r>
          </a:p>
        </p:txBody>
      </p:sp>
      <mc:AlternateContent xmlns:mc="http://schemas.openxmlformats.org/markup-compatibility/2006">
        <mc:Choice xmlns:a14="http://schemas.microsoft.com/office/drawing/2010/main" Requires="a14">
          <p:sp>
            <p:nvSpPr>
              <p:cNvPr id="16" name="Rectangle 15">
                <a:extLst>
                  <a:ext uri="{FF2B5EF4-FFF2-40B4-BE49-F238E27FC236}">
                    <a16:creationId xmlns:a16="http://schemas.microsoft.com/office/drawing/2014/main" id="{27821089-0FD3-4D0B-8E1E-7D038A620EEF}"/>
                  </a:ext>
                </a:extLst>
              </p:cNvPr>
              <p:cNvSpPr/>
              <p:nvPr/>
            </p:nvSpPr>
            <p:spPr>
              <a:xfrm>
                <a:off x="2971800" y="1066800"/>
                <a:ext cx="4988032" cy="4506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𝑚𝑎𝑥</m:t>
                          </m:r>
                        </m:sub>
                      </m:sSub>
                      <m:d>
                        <m:dPr>
                          <m:begChr m:val="["/>
                          <m:endChr m:val="]"/>
                          <m:ctrlPr>
                            <a:rPr lang="en-US" i="1">
                              <a:latin typeface="Cambria Math" panose="02040503050406030204" pitchFamily="18" charset="0"/>
                            </a:rPr>
                          </m:ctrlPr>
                        </m:dPr>
                        <m:e>
                          <m:r>
                            <a:rPr lang="en-US" i="1">
                              <a:latin typeface="Cambria Math" panose="02040503050406030204" pitchFamily="18" charset="0"/>
                            </a:rPr>
                            <m:t>𝑛</m:t>
                          </m:r>
                        </m:e>
                      </m:d>
                      <m:r>
                        <a:rPr lang="en-US">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max</m:t>
                          </m:r>
                        </m:fName>
                        <m:e>
                          <m:d>
                            <m:dPr>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i="1">
                                      <a:latin typeface="Cambria Math" panose="02040503050406030204" pitchFamily="18" charset="0"/>
                                    </a:rPr>
                                    <m:t>𝐴</m:t>
                                  </m:r>
                                  <m:d>
                                    <m:dPr>
                                      <m:begChr m:val="["/>
                                      <m:endChr m:val="]"/>
                                      <m:ctrlPr>
                                        <a:rPr lang="en-US" i="1">
                                          <a:latin typeface="Cambria Math" panose="02040503050406030204" pitchFamily="18" charset="0"/>
                                        </a:rPr>
                                      </m:ctrlPr>
                                    </m:dPr>
                                    <m:e>
                                      <m:r>
                                        <a:rPr lang="en-US" i="1">
                                          <a:latin typeface="Cambria Math" panose="02040503050406030204" pitchFamily="18" charset="0"/>
                                        </a:rPr>
                                        <m:t>𝑖</m:t>
                                      </m:r>
                                    </m:e>
                                  </m:d>
                                </m:e>
                              </m:d>
                            </m:e>
                          </m:d>
                        </m:e>
                      </m:func>
                      <m:r>
                        <a:rPr lang="en-US">
                          <a:latin typeface="Cambria Math" panose="02040503050406030204" pitchFamily="18" charset="0"/>
                        </a:rPr>
                        <m:t>; </m:t>
                      </m:r>
                      <m:r>
                        <a:rPr lang="en-US" i="1">
                          <a:latin typeface="Cambria Math" panose="02040503050406030204" pitchFamily="18" charset="0"/>
                        </a:rPr>
                        <m:t>𝑛</m:t>
                      </m:r>
                      <m:r>
                        <a:rPr lang="en-US">
                          <a:latin typeface="Cambria Math" panose="02040503050406030204" pitchFamily="18" charset="0"/>
                        </a:rPr>
                        <m:t>−</m:t>
                      </m:r>
                      <m:f>
                        <m:fPr>
                          <m:type m:val="skw"/>
                          <m:ctrlPr>
                            <a:rPr lang="en-US" i="1">
                              <a:latin typeface="Cambria Math" panose="02040503050406030204" pitchFamily="18" charset="0"/>
                            </a:rPr>
                          </m:ctrlPr>
                        </m:fPr>
                        <m:num>
                          <m:r>
                            <a:rPr lang="en-US" i="1">
                              <a:latin typeface="Cambria Math" panose="02040503050406030204" pitchFamily="18" charset="0"/>
                            </a:rPr>
                            <m:t>𝑁</m:t>
                          </m:r>
                        </m:num>
                        <m:den>
                          <m:r>
                            <a:rPr lang="en-US">
                              <a:latin typeface="Cambria Math" panose="02040503050406030204" pitchFamily="18" charset="0"/>
                            </a:rPr>
                            <m:t>2</m:t>
                          </m:r>
                        </m:den>
                      </m:f>
                      <m:r>
                        <a:rPr lang="en-US">
                          <a:latin typeface="Cambria Math" panose="02040503050406030204" pitchFamily="18" charset="0"/>
                        </a:rPr>
                        <m:t>≤</m:t>
                      </m:r>
                      <m:r>
                        <a:rPr lang="en-US" i="1">
                          <a:latin typeface="Cambria Math" panose="02040503050406030204" pitchFamily="18" charset="0"/>
                        </a:rPr>
                        <m:t>𝑖</m:t>
                      </m:r>
                      <m:r>
                        <a:rPr lang="en-US">
                          <a:latin typeface="Cambria Math" panose="02040503050406030204" pitchFamily="18" charset="0"/>
                        </a:rPr>
                        <m:t>≤</m:t>
                      </m:r>
                      <m:r>
                        <a:rPr lang="en-US" i="1">
                          <a:latin typeface="Cambria Math" panose="02040503050406030204" pitchFamily="18" charset="0"/>
                        </a:rPr>
                        <m:t>𝑛</m:t>
                      </m:r>
                      <m:r>
                        <a:rPr lang="en-US">
                          <a:latin typeface="Cambria Math" panose="02040503050406030204" pitchFamily="18" charset="0"/>
                        </a:rPr>
                        <m:t>+</m:t>
                      </m:r>
                      <m:f>
                        <m:fPr>
                          <m:type m:val="skw"/>
                          <m:ctrlPr>
                            <a:rPr lang="en-US" i="1">
                              <a:latin typeface="Cambria Math" panose="02040503050406030204" pitchFamily="18" charset="0"/>
                            </a:rPr>
                          </m:ctrlPr>
                        </m:fPr>
                        <m:num>
                          <m:r>
                            <a:rPr lang="en-US" i="1">
                              <a:latin typeface="Cambria Math" panose="02040503050406030204" pitchFamily="18" charset="0"/>
                            </a:rPr>
                            <m:t>𝑁</m:t>
                          </m:r>
                        </m:num>
                        <m:den>
                          <m:r>
                            <a:rPr lang="en-US">
                              <a:latin typeface="Cambria Math" panose="02040503050406030204" pitchFamily="18" charset="0"/>
                            </a:rPr>
                            <m:t>2</m:t>
                          </m:r>
                        </m:den>
                      </m:f>
                    </m:oMath>
                  </m:oMathPara>
                </a14:m>
                <a:endParaRPr lang="en-US" dirty="0">
                  <a:latin typeface="Arial" panose="020B0604020202020204" pitchFamily="34" charset="0"/>
                  <a:cs typeface="Arial" panose="020B0604020202020204" pitchFamily="34" charset="0"/>
                </a:endParaRPr>
              </a:p>
            </p:txBody>
          </p:sp>
        </mc:Choice>
        <mc:Fallback>
          <p:sp>
            <p:nvSpPr>
              <p:cNvPr id="16" name="Rectangle 15">
                <a:extLst>
                  <a:ext uri="{FF2B5EF4-FFF2-40B4-BE49-F238E27FC236}">
                    <a16:creationId xmlns:a16="http://schemas.microsoft.com/office/drawing/2014/main" id="{27821089-0FD3-4D0B-8E1E-7D038A620EEF}"/>
                  </a:ext>
                </a:extLst>
              </p:cNvPr>
              <p:cNvSpPr>
                <a:spLocks noRot="1" noChangeAspect="1" noMove="1" noResize="1" noEditPoints="1" noAdjustHandles="1" noChangeArrowheads="1" noChangeShapeType="1" noTextEdit="1"/>
              </p:cNvSpPr>
              <p:nvPr/>
            </p:nvSpPr>
            <p:spPr>
              <a:xfrm>
                <a:off x="2971800" y="1066800"/>
                <a:ext cx="4988032" cy="450636"/>
              </a:xfrm>
              <a:prstGeom prst="rect">
                <a:avLst/>
              </a:prstGeom>
              <a:blipFill>
                <a:blip r:embed="rId3"/>
                <a:stretch>
                  <a:fillRect t="-121622" r="-12714" b="-18648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Rectangle 16">
                <a:extLst>
                  <a:ext uri="{FF2B5EF4-FFF2-40B4-BE49-F238E27FC236}">
                    <a16:creationId xmlns:a16="http://schemas.microsoft.com/office/drawing/2014/main" id="{98795A41-474C-4D99-9ACA-37474A2223FA}"/>
                  </a:ext>
                </a:extLst>
              </p:cNvPr>
              <p:cNvSpPr/>
              <p:nvPr/>
            </p:nvSpPr>
            <p:spPr>
              <a:xfrm>
                <a:off x="2971800" y="1600200"/>
                <a:ext cx="2378408" cy="3790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𝐴</m:t>
                          </m:r>
                        </m:e>
                      </m:acc>
                      <m:r>
                        <a:rPr lang="en-US">
                          <a:latin typeface="Cambria Math" panose="02040503050406030204" pitchFamily="18" charset="0"/>
                        </a:rPr>
                        <m:t>[</m:t>
                      </m:r>
                      <m:r>
                        <a:rPr lang="en-US" i="1">
                          <a:latin typeface="Cambria Math" panose="02040503050406030204" pitchFamily="18" charset="0"/>
                        </a:rPr>
                        <m:t>𝑛</m:t>
                      </m:r>
                      <m:r>
                        <a:rPr lang="en-US">
                          <a:latin typeface="Cambria Math" panose="02040503050406030204" pitchFamily="18" charset="0"/>
                        </a:rPr>
                        <m:t>]=</m:t>
                      </m:r>
                      <m:f>
                        <m:fPr>
                          <m:type m:val="lin"/>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a:latin typeface="Cambria Math" panose="02040503050406030204" pitchFamily="18" charset="0"/>
                                </a:rPr>
                                <m:t>[</m:t>
                              </m:r>
                              <m:r>
                                <a:rPr lang="en-US" i="1">
                                  <a:latin typeface="Cambria Math" panose="02040503050406030204" pitchFamily="18" charset="0"/>
                                </a:rPr>
                                <m:t>𝑛</m:t>
                              </m:r>
                            </m:e>
                          </m:d>
                        </m:num>
                        <m:den>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𝑚𝑎𝑥</m:t>
                                  </m:r>
                                </m:sub>
                              </m:sSub>
                              <m:r>
                                <a:rPr lang="en-US">
                                  <a:latin typeface="Cambria Math" panose="02040503050406030204" pitchFamily="18" charset="0"/>
                                </a:rPr>
                                <m:t>[</m:t>
                              </m:r>
                              <m:r>
                                <a:rPr lang="en-US" i="1">
                                  <a:latin typeface="Cambria Math" panose="02040503050406030204" pitchFamily="18" charset="0"/>
                                </a:rPr>
                                <m:t>𝑛</m:t>
                              </m:r>
                            </m:e>
                          </m:d>
                        </m:den>
                      </m:f>
                    </m:oMath>
                  </m:oMathPara>
                </a14:m>
                <a:endParaRPr lang="en-US" dirty="0">
                  <a:latin typeface="Arial" panose="020B0604020202020204" pitchFamily="34" charset="0"/>
                  <a:cs typeface="Arial" panose="020B0604020202020204" pitchFamily="34" charset="0"/>
                </a:endParaRPr>
              </a:p>
            </p:txBody>
          </p:sp>
        </mc:Choice>
        <mc:Fallback>
          <p:sp>
            <p:nvSpPr>
              <p:cNvPr id="17" name="Rectangle 16">
                <a:extLst>
                  <a:ext uri="{FF2B5EF4-FFF2-40B4-BE49-F238E27FC236}">
                    <a16:creationId xmlns:a16="http://schemas.microsoft.com/office/drawing/2014/main" id="{98795A41-474C-4D99-9ACA-37474A2223FA}"/>
                  </a:ext>
                </a:extLst>
              </p:cNvPr>
              <p:cNvSpPr>
                <a:spLocks noRot="1" noChangeAspect="1" noMove="1" noResize="1" noEditPoints="1" noAdjustHandles="1" noChangeArrowheads="1" noChangeShapeType="1" noTextEdit="1"/>
              </p:cNvSpPr>
              <p:nvPr/>
            </p:nvSpPr>
            <p:spPr>
              <a:xfrm>
                <a:off x="2971800" y="1600200"/>
                <a:ext cx="2378408" cy="379078"/>
              </a:xfrm>
              <a:prstGeom prst="rect">
                <a:avLst/>
              </a:prstGeom>
              <a:blipFill>
                <a:blip r:embed="rId4"/>
                <a:stretch>
                  <a:fillRect t="-119355" r="-18205" b="-187097"/>
                </a:stretch>
              </a:blipFill>
            </p:spPr>
            <p:txBody>
              <a:bodyPr/>
              <a:lstStyle/>
              <a:p>
                <a:r>
                  <a:rPr lang="en-US">
                    <a:noFill/>
                  </a:rPr>
                  <a:t> </a:t>
                </a:r>
              </a:p>
            </p:txBody>
          </p:sp>
        </mc:Fallback>
      </mc:AlternateContent>
      <p:pic>
        <p:nvPicPr>
          <p:cNvPr id="19" name="Picture 18" descr="Chart, bar chart&#10;&#10;Description automatically generated">
            <a:extLst>
              <a:ext uri="{FF2B5EF4-FFF2-40B4-BE49-F238E27FC236}">
                <a16:creationId xmlns:a16="http://schemas.microsoft.com/office/drawing/2014/main" id="{582D1F93-D49A-4ACC-A151-F679DFA30CD3}"/>
              </a:ext>
            </a:extLst>
          </p:cNvPr>
          <p:cNvPicPr>
            <a:picLocks noChangeAspect="1"/>
          </p:cNvPicPr>
          <p:nvPr/>
        </p:nvPicPr>
        <p:blipFill>
          <a:blip r:embed="rId5"/>
          <a:stretch>
            <a:fillRect/>
          </a:stretch>
        </p:blipFill>
        <p:spPr>
          <a:xfrm>
            <a:off x="457200" y="3581400"/>
            <a:ext cx="3657600" cy="2349505"/>
          </a:xfrm>
          <a:prstGeom prst="rect">
            <a:avLst/>
          </a:prstGeom>
        </p:spPr>
      </p:pic>
      <p:pic>
        <p:nvPicPr>
          <p:cNvPr id="21" name="Picture 20" descr="Chart, bar chart&#10;&#10;Description automatically generated">
            <a:extLst>
              <a:ext uri="{FF2B5EF4-FFF2-40B4-BE49-F238E27FC236}">
                <a16:creationId xmlns:a16="http://schemas.microsoft.com/office/drawing/2014/main" id="{B14891FA-8BBD-4254-9AF8-DE0C71D8DD2B}"/>
              </a:ext>
            </a:extLst>
          </p:cNvPr>
          <p:cNvPicPr>
            <a:picLocks noChangeAspect="1"/>
          </p:cNvPicPr>
          <p:nvPr/>
        </p:nvPicPr>
        <p:blipFill>
          <a:blip r:embed="rId6"/>
          <a:stretch>
            <a:fillRect/>
          </a:stretch>
        </p:blipFill>
        <p:spPr>
          <a:xfrm>
            <a:off x="4953000" y="3581400"/>
            <a:ext cx="3657600" cy="2349505"/>
          </a:xfrm>
          <a:prstGeom prst="rect">
            <a:avLst/>
          </a:prstGeom>
        </p:spPr>
      </p:pic>
      <p:sp>
        <p:nvSpPr>
          <p:cNvPr id="4" name="Freeform: Shape 3">
            <a:extLst>
              <a:ext uri="{FF2B5EF4-FFF2-40B4-BE49-F238E27FC236}">
                <a16:creationId xmlns:a16="http://schemas.microsoft.com/office/drawing/2014/main" id="{E0D0BDBE-A40A-408D-B31E-6F9B28DCF604}"/>
              </a:ext>
            </a:extLst>
          </p:cNvPr>
          <p:cNvSpPr/>
          <p:nvPr/>
        </p:nvSpPr>
        <p:spPr>
          <a:xfrm>
            <a:off x="281861" y="1541537"/>
            <a:ext cx="2254028" cy="746115"/>
          </a:xfrm>
          <a:custGeom>
            <a:avLst/>
            <a:gdLst>
              <a:gd name="connsiteX0" fmla="*/ 0 w 2254028"/>
              <a:gd name="connsiteY0" fmla="*/ 74612 h 746115"/>
              <a:gd name="connsiteX1" fmla="*/ 74612 w 2254028"/>
              <a:gd name="connsiteY1" fmla="*/ 0 h 746115"/>
              <a:gd name="connsiteX2" fmla="*/ 2179417 w 2254028"/>
              <a:gd name="connsiteY2" fmla="*/ 0 h 746115"/>
              <a:gd name="connsiteX3" fmla="*/ 2254029 w 2254028"/>
              <a:gd name="connsiteY3" fmla="*/ 74612 h 746115"/>
              <a:gd name="connsiteX4" fmla="*/ 2254028 w 2254028"/>
              <a:gd name="connsiteY4" fmla="*/ 671504 h 746115"/>
              <a:gd name="connsiteX5" fmla="*/ 2179416 w 2254028"/>
              <a:gd name="connsiteY5" fmla="*/ 746116 h 746115"/>
              <a:gd name="connsiteX6" fmla="*/ 74612 w 2254028"/>
              <a:gd name="connsiteY6" fmla="*/ 746115 h 746115"/>
              <a:gd name="connsiteX7" fmla="*/ 0 w 2254028"/>
              <a:gd name="connsiteY7" fmla="*/ 671503 h 746115"/>
              <a:gd name="connsiteX8" fmla="*/ 0 w 2254028"/>
              <a:gd name="connsiteY8" fmla="*/ 74612 h 74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028" h="746115">
                <a:moveTo>
                  <a:pt x="0" y="74612"/>
                </a:moveTo>
                <a:cubicBezTo>
                  <a:pt x="0" y="33405"/>
                  <a:pt x="33405" y="0"/>
                  <a:pt x="74612" y="0"/>
                </a:cubicBezTo>
                <a:lnTo>
                  <a:pt x="2179417" y="0"/>
                </a:lnTo>
                <a:cubicBezTo>
                  <a:pt x="2220624" y="0"/>
                  <a:pt x="2254029" y="33405"/>
                  <a:pt x="2254029" y="74612"/>
                </a:cubicBezTo>
                <a:cubicBezTo>
                  <a:pt x="2254029" y="273576"/>
                  <a:pt x="2254028" y="472540"/>
                  <a:pt x="2254028" y="671504"/>
                </a:cubicBezTo>
                <a:cubicBezTo>
                  <a:pt x="2254028" y="712711"/>
                  <a:pt x="2220623" y="746116"/>
                  <a:pt x="2179416" y="746116"/>
                </a:cubicBezTo>
                <a:lnTo>
                  <a:pt x="74612" y="746115"/>
                </a:lnTo>
                <a:cubicBezTo>
                  <a:pt x="33405" y="746115"/>
                  <a:pt x="0" y="712710"/>
                  <a:pt x="0" y="671503"/>
                </a:cubicBezTo>
                <a:lnTo>
                  <a:pt x="0" y="74612"/>
                </a:lnTo>
                <a:close/>
              </a:path>
            </a:pathLst>
          </a:custGeom>
          <a:blipFill dpi="0" rotWithShape="0">
            <a:blip r:embed="rId7">
              <a:alphaModFix amt="35000"/>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433" tIns="90433" rIns="90433" bIns="90433" numCol="1" spcCol="1270" anchor="ctr" anchorCtr="0">
            <a:noAutofit/>
          </a:bodyPr>
          <a:lstStyle/>
          <a:p>
            <a:pPr marL="0" lvl="0" indent="0" algn="ctr" defTabSz="800100">
              <a:lnSpc>
                <a:spcPct val="90000"/>
              </a:lnSpc>
              <a:spcBef>
                <a:spcPct val="0"/>
              </a:spcBef>
              <a:spcAft>
                <a:spcPct val="35000"/>
              </a:spcAft>
              <a:buNone/>
            </a:pPr>
            <a:r>
              <a:rPr lang="en-US" sz="1600" b="1" kern="1200" cap="none" spc="50" dirty="0">
                <a:ln w="9525" cmpd="sng">
                  <a:solidFill>
                    <a:srgbClr val="7030A0"/>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Decimation to 50Hz</a:t>
            </a:r>
          </a:p>
        </p:txBody>
      </p:sp>
      <p:sp>
        <p:nvSpPr>
          <p:cNvPr id="5" name="Freeform: Shape 4">
            <a:extLst>
              <a:ext uri="{FF2B5EF4-FFF2-40B4-BE49-F238E27FC236}">
                <a16:creationId xmlns:a16="http://schemas.microsoft.com/office/drawing/2014/main" id="{624064F7-CE47-485D-A301-EB86A4963F1C}"/>
              </a:ext>
            </a:extLst>
          </p:cNvPr>
          <p:cNvSpPr/>
          <p:nvPr/>
        </p:nvSpPr>
        <p:spPr>
          <a:xfrm>
            <a:off x="2734244" y="1635095"/>
            <a:ext cx="477854" cy="558999"/>
          </a:xfrm>
          <a:custGeom>
            <a:avLst/>
            <a:gdLst>
              <a:gd name="connsiteX0" fmla="*/ 0 w 477854"/>
              <a:gd name="connsiteY0" fmla="*/ 111800 h 558999"/>
              <a:gd name="connsiteX1" fmla="*/ 238927 w 477854"/>
              <a:gd name="connsiteY1" fmla="*/ 111800 h 558999"/>
              <a:gd name="connsiteX2" fmla="*/ 238927 w 477854"/>
              <a:gd name="connsiteY2" fmla="*/ 0 h 558999"/>
              <a:gd name="connsiteX3" fmla="*/ 477854 w 477854"/>
              <a:gd name="connsiteY3" fmla="*/ 279500 h 558999"/>
              <a:gd name="connsiteX4" fmla="*/ 238927 w 477854"/>
              <a:gd name="connsiteY4" fmla="*/ 558999 h 558999"/>
              <a:gd name="connsiteX5" fmla="*/ 238927 w 477854"/>
              <a:gd name="connsiteY5" fmla="*/ 447199 h 558999"/>
              <a:gd name="connsiteX6" fmla="*/ 0 w 477854"/>
              <a:gd name="connsiteY6" fmla="*/ 447199 h 558999"/>
              <a:gd name="connsiteX7" fmla="*/ 0 w 477854"/>
              <a:gd name="connsiteY7" fmla="*/ 111800 h 55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854" h="558999">
                <a:moveTo>
                  <a:pt x="0" y="111800"/>
                </a:moveTo>
                <a:lnTo>
                  <a:pt x="238927" y="111800"/>
                </a:lnTo>
                <a:lnTo>
                  <a:pt x="238927" y="0"/>
                </a:lnTo>
                <a:lnTo>
                  <a:pt x="477854" y="279500"/>
                </a:lnTo>
                <a:lnTo>
                  <a:pt x="238927" y="558999"/>
                </a:lnTo>
                <a:lnTo>
                  <a:pt x="238927" y="447199"/>
                </a:lnTo>
                <a:lnTo>
                  <a:pt x="0" y="447199"/>
                </a:lnTo>
                <a:lnTo>
                  <a:pt x="0" y="11180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1800" rIns="143356" bIns="11180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p:txBody>
      </p:sp>
      <p:sp>
        <p:nvSpPr>
          <p:cNvPr id="7" name="Freeform: Shape 6">
            <a:extLst>
              <a:ext uri="{FF2B5EF4-FFF2-40B4-BE49-F238E27FC236}">
                <a16:creationId xmlns:a16="http://schemas.microsoft.com/office/drawing/2014/main" id="{A7433675-54B1-4996-91D3-8B67E5BE10BC}"/>
              </a:ext>
            </a:extLst>
          </p:cNvPr>
          <p:cNvSpPr/>
          <p:nvPr/>
        </p:nvSpPr>
        <p:spPr>
          <a:xfrm>
            <a:off x="3437501" y="1238386"/>
            <a:ext cx="2254028" cy="1352417"/>
          </a:xfrm>
          <a:custGeom>
            <a:avLst/>
            <a:gdLst>
              <a:gd name="connsiteX0" fmla="*/ 0 w 2254028"/>
              <a:gd name="connsiteY0" fmla="*/ 135242 h 1352417"/>
              <a:gd name="connsiteX1" fmla="*/ 135242 w 2254028"/>
              <a:gd name="connsiteY1" fmla="*/ 0 h 1352417"/>
              <a:gd name="connsiteX2" fmla="*/ 2118786 w 2254028"/>
              <a:gd name="connsiteY2" fmla="*/ 0 h 1352417"/>
              <a:gd name="connsiteX3" fmla="*/ 2254028 w 2254028"/>
              <a:gd name="connsiteY3" fmla="*/ 135242 h 1352417"/>
              <a:gd name="connsiteX4" fmla="*/ 2254028 w 2254028"/>
              <a:gd name="connsiteY4" fmla="*/ 1217175 h 1352417"/>
              <a:gd name="connsiteX5" fmla="*/ 2118786 w 2254028"/>
              <a:gd name="connsiteY5" fmla="*/ 1352417 h 1352417"/>
              <a:gd name="connsiteX6" fmla="*/ 135242 w 2254028"/>
              <a:gd name="connsiteY6" fmla="*/ 1352417 h 1352417"/>
              <a:gd name="connsiteX7" fmla="*/ 0 w 2254028"/>
              <a:gd name="connsiteY7" fmla="*/ 1217175 h 1352417"/>
              <a:gd name="connsiteX8" fmla="*/ 0 w 2254028"/>
              <a:gd name="connsiteY8" fmla="*/ 135242 h 135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028" h="1352417">
                <a:moveTo>
                  <a:pt x="0" y="135242"/>
                </a:moveTo>
                <a:cubicBezTo>
                  <a:pt x="0" y="60550"/>
                  <a:pt x="60550" y="0"/>
                  <a:pt x="135242" y="0"/>
                </a:cubicBezTo>
                <a:lnTo>
                  <a:pt x="2118786" y="0"/>
                </a:lnTo>
                <a:cubicBezTo>
                  <a:pt x="2193478" y="0"/>
                  <a:pt x="2254028" y="60550"/>
                  <a:pt x="2254028" y="135242"/>
                </a:cubicBezTo>
                <a:lnTo>
                  <a:pt x="2254028" y="1217175"/>
                </a:lnTo>
                <a:cubicBezTo>
                  <a:pt x="2254028" y="1291867"/>
                  <a:pt x="2193478" y="1352417"/>
                  <a:pt x="2118786" y="1352417"/>
                </a:cubicBezTo>
                <a:lnTo>
                  <a:pt x="135242" y="1352417"/>
                </a:lnTo>
                <a:cubicBezTo>
                  <a:pt x="60550" y="1352417"/>
                  <a:pt x="0" y="1291867"/>
                  <a:pt x="0" y="1217175"/>
                </a:cubicBezTo>
                <a:lnTo>
                  <a:pt x="0" y="135242"/>
                </a:lnTo>
                <a:close/>
              </a:path>
            </a:pathLst>
          </a:custGeom>
          <a:blipFill dpi="0" rotWithShape="0">
            <a:blip r:embed="rId8">
              <a:alphaModFix amt="50000"/>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191" tIns="108191" rIns="108191" bIns="108191" numCol="1" spcCol="1270" anchor="ctr" anchorCtr="0">
            <a:noAutofit/>
          </a:bodyPr>
          <a:lstStyle/>
          <a:p>
            <a:pPr marL="0" lvl="0" indent="0" algn="ctr" defTabSz="800100">
              <a:lnSpc>
                <a:spcPct val="90000"/>
              </a:lnSpc>
              <a:spcBef>
                <a:spcPct val="0"/>
              </a:spcBef>
              <a:spcAft>
                <a:spcPct val="35000"/>
              </a:spcAft>
              <a:buNone/>
            </a:pPr>
            <a:r>
              <a:rPr lang="en-US" sz="1400" b="1" kern="1200" cap="none" spc="50" dirty="0">
                <a:ln w="9525" cmpd="sng">
                  <a:solidFill>
                    <a:srgbClr val="002060"/>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Local Normalization</a:t>
            </a:r>
          </a:p>
        </p:txBody>
      </p:sp>
      <p:sp>
        <p:nvSpPr>
          <p:cNvPr id="8" name="Freeform: Shape 7">
            <a:extLst>
              <a:ext uri="{FF2B5EF4-FFF2-40B4-BE49-F238E27FC236}">
                <a16:creationId xmlns:a16="http://schemas.microsoft.com/office/drawing/2014/main" id="{87C2CE50-7F23-4F09-BF44-2800D4ABC081}"/>
              </a:ext>
            </a:extLst>
          </p:cNvPr>
          <p:cNvSpPr/>
          <p:nvPr/>
        </p:nvSpPr>
        <p:spPr>
          <a:xfrm>
            <a:off x="5889884" y="1635095"/>
            <a:ext cx="477854" cy="558999"/>
          </a:xfrm>
          <a:custGeom>
            <a:avLst/>
            <a:gdLst>
              <a:gd name="connsiteX0" fmla="*/ 0 w 477854"/>
              <a:gd name="connsiteY0" fmla="*/ 111800 h 558999"/>
              <a:gd name="connsiteX1" fmla="*/ 238927 w 477854"/>
              <a:gd name="connsiteY1" fmla="*/ 111800 h 558999"/>
              <a:gd name="connsiteX2" fmla="*/ 238927 w 477854"/>
              <a:gd name="connsiteY2" fmla="*/ 0 h 558999"/>
              <a:gd name="connsiteX3" fmla="*/ 477854 w 477854"/>
              <a:gd name="connsiteY3" fmla="*/ 279500 h 558999"/>
              <a:gd name="connsiteX4" fmla="*/ 238927 w 477854"/>
              <a:gd name="connsiteY4" fmla="*/ 558999 h 558999"/>
              <a:gd name="connsiteX5" fmla="*/ 238927 w 477854"/>
              <a:gd name="connsiteY5" fmla="*/ 447199 h 558999"/>
              <a:gd name="connsiteX6" fmla="*/ 0 w 477854"/>
              <a:gd name="connsiteY6" fmla="*/ 447199 h 558999"/>
              <a:gd name="connsiteX7" fmla="*/ 0 w 477854"/>
              <a:gd name="connsiteY7" fmla="*/ 111800 h 55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854" h="558999">
                <a:moveTo>
                  <a:pt x="0" y="111800"/>
                </a:moveTo>
                <a:lnTo>
                  <a:pt x="238927" y="111800"/>
                </a:lnTo>
                <a:lnTo>
                  <a:pt x="238927" y="0"/>
                </a:lnTo>
                <a:lnTo>
                  <a:pt x="477854" y="279500"/>
                </a:lnTo>
                <a:lnTo>
                  <a:pt x="238927" y="558999"/>
                </a:lnTo>
                <a:lnTo>
                  <a:pt x="238927" y="447199"/>
                </a:lnTo>
                <a:lnTo>
                  <a:pt x="0" y="447199"/>
                </a:lnTo>
                <a:lnTo>
                  <a:pt x="0" y="11180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1800" rIns="143356" bIns="11180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p:txBody>
      </p:sp>
      <p:sp>
        <p:nvSpPr>
          <p:cNvPr id="9" name="Freeform: Shape 8">
            <a:extLst>
              <a:ext uri="{FF2B5EF4-FFF2-40B4-BE49-F238E27FC236}">
                <a16:creationId xmlns:a16="http://schemas.microsoft.com/office/drawing/2014/main" id="{95789672-8207-42E2-8999-FA163C22A932}"/>
              </a:ext>
            </a:extLst>
          </p:cNvPr>
          <p:cNvSpPr/>
          <p:nvPr/>
        </p:nvSpPr>
        <p:spPr>
          <a:xfrm>
            <a:off x="6593141" y="1238386"/>
            <a:ext cx="2254028" cy="1352417"/>
          </a:xfrm>
          <a:custGeom>
            <a:avLst/>
            <a:gdLst>
              <a:gd name="connsiteX0" fmla="*/ 0 w 2254028"/>
              <a:gd name="connsiteY0" fmla="*/ 135242 h 1352417"/>
              <a:gd name="connsiteX1" fmla="*/ 135242 w 2254028"/>
              <a:gd name="connsiteY1" fmla="*/ 0 h 1352417"/>
              <a:gd name="connsiteX2" fmla="*/ 2118786 w 2254028"/>
              <a:gd name="connsiteY2" fmla="*/ 0 h 1352417"/>
              <a:gd name="connsiteX3" fmla="*/ 2254028 w 2254028"/>
              <a:gd name="connsiteY3" fmla="*/ 135242 h 1352417"/>
              <a:gd name="connsiteX4" fmla="*/ 2254028 w 2254028"/>
              <a:gd name="connsiteY4" fmla="*/ 1217175 h 1352417"/>
              <a:gd name="connsiteX5" fmla="*/ 2118786 w 2254028"/>
              <a:gd name="connsiteY5" fmla="*/ 1352417 h 1352417"/>
              <a:gd name="connsiteX6" fmla="*/ 135242 w 2254028"/>
              <a:gd name="connsiteY6" fmla="*/ 1352417 h 1352417"/>
              <a:gd name="connsiteX7" fmla="*/ 0 w 2254028"/>
              <a:gd name="connsiteY7" fmla="*/ 1217175 h 1352417"/>
              <a:gd name="connsiteX8" fmla="*/ 0 w 2254028"/>
              <a:gd name="connsiteY8" fmla="*/ 135242 h 135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028" h="1352417">
                <a:moveTo>
                  <a:pt x="0" y="135242"/>
                </a:moveTo>
                <a:cubicBezTo>
                  <a:pt x="0" y="60550"/>
                  <a:pt x="60550" y="0"/>
                  <a:pt x="135242" y="0"/>
                </a:cubicBezTo>
                <a:lnTo>
                  <a:pt x="2118786" y="0"/>
                </a:lnTo>
                <a:cubicBezTo>
                  <a:pt x="2193478" y="0"/>
                  <a:pt x="2254028" y="60550"/>
                  <a:pt x="2254028" y="135242"/>
                </a:cubicBezTo>
                <a:lnTo>
                  <a:pt x="2254028" y="1217175"/>
                </a:lnTo>
                <a:cubicBezTo>
                  <a:pt x="2254028" y="1291867"/>
                  <a:pt x="2193478" y="1352417"/>
                  <a:pt x="2118786" y="1352417"/>
                </a:cubicBezTo>
                <a:lnTo>
                  <a:pt x="135242" y="1352417"/>
                </a:lnTo>
                <a:cubicBezTo>
                  <a:pt x="60550" y="1352417"/>
                  <a:pt x="0" y="1291867"/>
                  <a:pt x="0" y="1217175"/>
                </a:cubicBezTo>
                <a:lnTo>
                  <a:pt x="0" y="135242"/>
                </a:lnTo>
                <a:close/>
              </a:path>
            </a:pathLst>
          </a:custGeom>
          <a:blipFill dpi="0" rotWithShape="0">
            <a:blip r:embed="rId9">
              <a:alphaModFix amt="70000"/>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0571" tIns="100571" rIns="100571" bIns="100571" numCol="1" spcCol="1270" anchor="ctr" anchorCtr="0">
            <a:noAutofit/>
          </a:bodyPr>
          <a:lstStyle/>
          <a:p>
            <a:pPr marL="0" lvl="0" indent="0" algn="ctr" defTabSz="711200">
              <a:lnSpc>
                <a:spcPct val="90000"/>
              </a:lnSpc>
              <a:spcBef>
                <a:spcPct val="0"/>
              </a:spcBef>
              <a:spcAft>
                <a:spcPct val="35000"/>
              </a:spcAft>
              <a:buNone/>
            </a:pPr>
            <a:r>
              <a:rPr lang="en-US" sz="1400" b="1" kern="1200" cap="none" spc="50" dirty="0">
                <a:ln w="9525" cmpd="sng">
                  <a:solidFill>
                    <a:srgbClr val="0070C0"/>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Conversion to Image</a:t>
            </a:r>
          </a:p>
        </p:txBody>
      </p:sp>
      <p:sp>
        <p:nvSpPr>
          <p:cNvPr id="10" name="Freeform: Shape 9">
            <a:extLst>
              <a:ext uri="{FF2B5EF4-FFF2-40B4-BE49-F238E27FC236}">
                <a16:creationId xmlns:a16="http://schemas.microsoft.com/office/drawing/2014/main" id="{A6BBF13E-AF8E-4ADF-B748-BB87683D5BB2}"/>
              </a:ext>
            </a:extLst>
          </p:cNvPr>
          <p:cNvSpPr/>
          <p:nvPr/>
        </p:nvSpPr>
        <p:spPr>
          <a:xfrm>
            <a:off x="7445835" y="2838229"/>
            <a:ext cx="548640" cy="1371596"/>
          </a:xfrm>
          <a:custGeom>
            <a:avLst/>
            <a:gdLst>
              <a:gd name="connsiteX0" fmla="*/ 0 w 1371596"/>
              <a:gd name="connsiteY0" fmla="*/ 109728 h 548640"/>
              <a:gd name="connsiteX1" fmla="*/ 1097276 w 1371596"/>
              <a:gd name="connsiteY1" fmla="*/ 109728 h 548640"/>
              <a:gd name="connsiteX2" fmla="*/ 1097276 w 1371596"/>
              <a:gd name="connsiteY2" fmla="*/ 0 h 548640"/>
              <a:gd name="connsiteX3" fmla="*/ 1371596 w 1371596"/>
              <a:gd name="connsiteY3" fmla="*/ 274320 h 548640"/>
              <a:gd name="connsiteX4" fmla="*/ 1097276 w 1371596"/>
              <a:gd name="connsiteY4" fmla="*/ 548640 h 548640"/>
              <a:gd name="connsiteX5" fmla="*/ 1097276 w 1371596"/>
              <a:gd name="connsiteY5" fmla="*/ 438912 h 548640"/>
              <a:gd name="connsiteX6" fmla="*/ 0 w 1371596"/>
              <a:gd name="connsiteY6" fmla="*/ 438912 h 548640"/>
              <a:gd name="connsiteX7" fmla="*/ 0 w 1371596"/>
              <a:gd name="connsiteY7" fmla="*/ 109728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96" h="548640">
                <a:moveTo>
                  <a:pt x="1097276" y="0"/>
                </a:moveTo>
                <a:lnTo>
                  <a:pt x="1097276" y="438912"/>
                </a:lnTo>
                <a:lnTo>
                  <a:pt x="1371595" y="438912"/>
                </a:lnTo>
                <a:lnTo>
                  <a:pt x="685798" y="548640"/>
                </a:lnTo>
                <a:lnTo>
                  <a:pt x="1" y="438912"/>
                </a:lnTo>
                <a:lnTo>
                  <a:pt x="274320" y="438912"/>
                </a:lnTo>
                <a:lnTo>
                  <a:pt x="274320" y="0"/>
                </a:lnTo>
                <a:lnTo>
                  <a:pt x="1097276"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9728" tIns="0" rIns="109728" bIns="164592"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p:txBody>
      </p:sp>
      <p:sp>
        <p:nvSpPr>
          <p:cNvPr id="11" name="Freeform: Shape 10">
            <a:extLst>
              <a:ext uri="{FF2B5EF4-FFF2-40B4-BE49-F238E27FC236}">
                <a16:creationId xmlns:a16="http://schemas.microsoft.com/office/drawing/2014/main" id="{DB7BB057-F174-4BD2-A94E-71AA2C55F798}"/>
              </a:ext>
            </a:extLst>
          </p:cNvPr>
          <p:cNvSpPr/>
          <p:nvPr/>
        </p:nvSpPr>
        <p:spPr>
          <a:xfrm>
            <a:off x="6593141" y="4514977"/>
            <a:ext cx="2254028" cy="1352417"/>
          </a:xfrm>
          <a:custGeom>
            <a:avLst/>
            <a:gdLst>
              <a:gd name="connsiteX0" fmla="*/ 0 w 2254028"/>
              <a:gd name="connsiteY0" fmla="*/ 135242 h 1352417"/>
              <a:gd name="connsiteX1" fmla="*/ 135242 w 2254028"/>
              <a:gd name="connsiteY1" fmla="*/ 0 h 1352417"/>
              <a:gd name="connsiteX2" fmla="*/ 2118786 w 2254028"/>
              <a:gd name="connsiteY2" fmla="*/ 0 h 1352417"/>
              <a:gd name="connsiteX3" fmla="*/ 2254028 w 2254028"/>
              <a:gd name="connsiteY3" fmla="*/ 135242 h 1352417"/>
              <a:gd name="connsiteX4" fmla="*/ 2254028 w 2254028"/>
              <a:gd name="connsiteY4" fmla="*/ 1217175 h 1352417"/>
              <a:gd name="connsiteX5" fmla="*/ 2118786 w 2254028"/>
              <a:gd name="connsiteY5" fmla="*/ 1352417 h 1352417"/>
              <a:gd name="connsiteX6" fmla="*/ 135242 w 2254028"/>
              <a:gd name="connsiteY6" fmla="*/ 1352417 h 1352417"/>
              <a:gd name="connsiteX7" fmla="*/ 0 w 2254028"/>
              <a:gd name="connsiteY7" fmla="*/ 1217175 h 1352417"/>
              <a:gd name="connsiteX8" fmla="*/ 0 w 2254028"/>
              <a:gd name="connsiteY8" fmla="*/ 135242 h 135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028" h="1352417">
                <a:moveTo>
                  <a:pt x="0" y="135242"/>
                </a:moveTo>
                <a:cubicBezTo>
                  <a:pt x="0" y="60550"/>
                  <a:pt x="60550" y="0"/>
                  <a:pt x="135242" y="0"/>
                </a:cubicBezTo>
                <a:lnTo>
                  <a:pt x="2118786" y="0"/>
                </a:lnTo>
                <a:cubicBezTo>
                  <a:pt x="2193478" y="0"/>
                  <a:pt x="2254028" y="60550"/>
                  <a:pt x="2254028" y="135242"/>
                </a:cubicBezTo>
                <a:lnTo>
                  <a:pt x="2254028" y="1217175"/>
                </a:lnTo>
                <a:cubicBezTo>
                  <a:pt x="2254028" y="1291867"/>
                  <a:pt x="2193478" y="1352417"/>
                  <a:pt x="2118786" y="1352417"/>
                </a:cubicBezTo>
                <a:lnTo>
                  <a:pt x="135242" y="1352417"/>
                </a:lnTo>
                <a:cubicBezTo>
                  <a:pt x="60550" y="1352417"/>
                  <a:pt x="0" y="1291867"/>
                  <a:pt x="0" y="1217175"/>
                </a:cubicBezTo>
                <a:lnTo>
                  <a:pt x="0" y="135242"/>
                </a:lnTo>
                <a:close/>
              </a:path>
            </a:pathLst>
          </a:custGeom>
          <a:blipFill dpi="0" rotWithShape="0">
            <a:blip r:embed="rId10">
              <a:alphaModFix amt="50000"/>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191" tIns="108191" rIns="108191" bIns="108191" numCol="1" spcCol="1270" anchor="ctr" anchorCtr="0">
            <a:noAutofit/>
          </a:bodyPr>
          <a:lstStyle/>
          <a:p>
            <a:pPr marL="0" lvl="0" indent="0" algn="ctr" defTabSz="800100">
              <a:lnSpc>
                <a:spcPct val="90000"/>
              </a:lnSpc>
              <a:spcBef>
                <a:spcPct val="0"/>
              </a:spcBef>
              <a:spcAft>
                <a:spcPct val="35000"/>
              </a:spcAft>
              <a:buNone/>
            </a:pPr>
            <a:r>
              <a:rPr lang="en-US" sz="1400" b="1" kern="1200" cap="none" spc="50" dirty="0">
                <a:ln w="9525" cmpd="sng">
                  <a:solidFill>
                    <a:srgbClr val="00B050"/>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Conversion to HDF5</a:t>
            </a:r>
          </a:p>
        </p:txBody>
      </p:sp>
      <p:sp>
        <p:nvSpPr>
          <p:cNvPr id="12" name="Freeform: Shape 11">
            <a:extLst>
              <a:ext uri="{FF2B5EF4-FFF2-40B4-BE49-F238E27FC236}">
                <a16:creationId xmlns:a16="http://schemas.microsoft.com/office/drawing/2014/main" id="{1E49FE1C-49A2-46F1-857B-6A1CD9AA03A0}"/>
              </a:ext>
            </a:extLst>
          </p:cNvPr>
          <p:cNvSpPr/>
          <p:nvPr/>
        </p:nvSpPr>
        <p:spPr>
          <a:xfrm>
            <a:off x="5916933" y="4911685"/>
            <a:ext cx="477855" cy="559000"/>
          </a:xfrm>
          <a:custGeom>
            <a:avLst/>
            <a:gdLst>
              <a:gd name="connsiteX0" fmla="*/ 0 w 477854"/>
              <a:gd name="connsiteY0" fmla="*/ 111800 h 558999"/>
              <a:gd name="connsiteX1" fmla="*/ 238927 w 477854"/>
              <a:gd name="connsiteY1" fmla="*/ 111800 h 558999"/>
              <a:gd name="connsiteX2" fmla="*/ 238927 w 477854"/>
              <a:gd name="connsiteY2" fmla="*/ 0 h 558999"/>
              <a:gd name="connsiteX3" fmla="*/ 477854 w 477854"/>
              <a:gd name="connsiteY3" fmla="*/ 279500 h 558999"/>
              <a:gd name="connsiteX4" fmla="*/ 238927 w 477854"/>
              <a:gd name="connsiteY4" fmla="*/ 558999 h 558999"/>
              <a:gd name="connsiteX5" fmla="*/ 238927 w 477854"/>
              <a:gd name="connsiteY5" fmla="*/ 447199 h 558999"/>
              <a:gd name="connsiteX6" fmla="*/ 0 w 477854"/>
              <a:gd name="connsiteY6" fmla="*/ 447199 h 558999"/>
              <a:gd name="connsiteX7" fmla="*/ 0 w 477854"/>
              <a:gd name="connsiteY7" fmla="*/ 111800 h 55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854" h="558999">
                <a:moveTo>
                  <a:pt x="477854" y="447199"/>
                </a:moveTo>
                <a:lnTo>
                  <a:pt x="238927" y="447199"/>
                </a:lnTo>
                <a:lnTo>
                  <a:pt x="238927" y="558999"/>
                </a:lnTo>
                <a:lnTo>
                  <a:pt x="0" y="279499"/>
                </a:lnTo>
                <a:lnTo>
                  <a:pt x="238927" y="0"/>
                </a:lnTo>
                <a:lnTo>
                  <a:pt x="238927" y="111800"/>
                </a:lnTo>
                <a:lnTo>
                  <a:pt x="477854" y="111800"/>
                </a:lnTo>
                <a:lnTo>
                  <a:pt x="477854" y="44719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43356" tIns="111801" rIns="1" bIns="11180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p:txBody>
      </p:sp>
      <p:sp>
        <p:nvSpPr>
          <p:cNvPr id="13" name="Freeform: Shape 12">
            <a:extLst>
              <a:ext uri="{FF2B5EF4-FFF2-40B4-BE49-F238E27FC236}">
                <a16:creationId xmlns:a16="http://schemas.microsoft.com/office/drawing/2014/main" id="{03E0ED34-216A-4338-83BD-FDE741B4B16D}"/>
              </a:ext>
            </a:extLst>
          </p:cNvPr>
          <p:cNvSpPr/>
          <p:nvPr/>
        </p:nvSpPr>
        <p:spPr>
          <a:xfrm>
            <a:off x="3437501" y="4514977"/>
            <a:ext cx="2254028" cy="1352417"/>
          </a:xfrm>
          <a:custGeom>
            <a:avLst/>
            <a:gdLst>
              <a:gd name="connsiteX0" fmla="*/ 0 w 2254028"/>
              <a:gd name="connsiteY0" fmla="*/ 135242 h 1352417"/>
              <a:gd name="connsiteX1" fmla="*/ 135242 w 2254028"/>
              <a:gd name="connsiteY1" fmla="*/ 0 h 1352417"/>
              <a:gd name="connsiteX2" fmla="*/ 2118786 w 2254028"/>
              <a:gd name="connsiteY2" fmla="*/ 0 h 1352417"/>
              <a:gd name="connsiteX3" fmla="*/ 2254028 w 2254028"/>
              <a:gd name="connsiteY3" fmla="*/ 135242 h 1352417"/>
              <a:gd name="connsiteX4" fmla="*/ 2254028 w 2254028"/>
              <a:gd name="connsiteY4" fmla="*/ 1217175 h 1352417"/>
              <a:gd name="connsiteX5" fmla="*/ 2118786 w 2254028"/>
              <a:gd name="connsiteY5" fmla="*/ 1352417 h 1352417"/>
              <a:gd name="connsiteX6" fmla="*/ 135242 w 2254028"/>
              <a:gd name="connsiteY6" fmla="*/ 1352417 h 1352417"/>
              <a:gd name="connsiteX7" fmla="*/ 0 w 2254028"/>
              <a:gd name="connsiteY7" fmla="*/ 1217175 h 1352417"/>
              <a:gd name="connsiteX8" fmla="*/ 0 w 2254028"/>
              <a:gd name="connsiteY8" fmla="*/ 135242 h 135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028" h="1352417">
                <a:moveTo>
                  <a:pt x="0" y="135242"/>
                </a:moveTo>
                <a:cubicBezTo>
                  <a:pt x="0" y="60550"/>
                  <a:pt x="60550" y="0"/>
                  <a:pt x="135242" y="0"/>
                </a:cubicBezTo>
                <a:lnTo>
                  <a:pt x="2118786" y="0"/>
                </a:lnTo>
                <a:cubicBezTo>
                  <a:pt x="2193478" y="0"/>
                  <a:pt x="2254028" y="60550"/>
                  <a:pt x="2254028" y="135242"/>
                </a:cubicBezTo>
                <a:lnTo>
                  <a:pt x="2254028" y="1217175"/>
                </a:lnTo>
                <a:cubicBezTo>
                  <a:pt x="2254028" y="1291867"/>
                  <a:pt x="2193478" y="1352417"/>
                  <a:pt x="2118786" y="1352417"/>
                </a:cubicBezTo>
                <a:lnTo>
                  <a:pt x="135242" y="1352417"/>
                </a:lnTo>
                <a:cubicBezTo>
                  <a:pt x="60550" y="1352417"/>
                  <a:pt x="0" y="1291867"/>
                  <a:pt x="0" y="1217175"/>
                </a:cubicBezTo>
                <a:lnTo>
                  <a:pt x="0" y="135242"/>
                </a:lnTo>
                <a:close/>
              </a:path>
            </a:pathLst>
          </a:custGeom>
          <a:blipFill dpi="0" rotWithShape="0">
            <a:blip r:embed="rId11">
              <a:alphaModFix amt="50000"/>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191" tIns="108191" rIns="108191" bIns="108191" numCol="1" spcCol="1270" anchor="ctr" anchorCtr="0">
            <a:noAutofit/>
          </a:bodyPr>
          <a:lstStyle/>
          <a:p>
            <a:pPr marL="0" lvl="0" indent="0" algn="ctr" defTabSz="800100">
              <a:lnSpc>
                <a:spcPct val="90000"/>
              </a:lnSpc>
              <a:spcBef>
                <a:spcPct val="0"/>
              </a:spcBef>
              <a:spcAft>
                <a:spcPct val="35000"/>
              </a:spcAft>
              <a:buNone/>
            </a:pPr>
            <a:r>
              <a:rPr lang="en-US" sz="1800" b="1" kern="1200" cap="none" spc="50" dirty="0">
                <a:ln w="9525" cmpd="sng">
                  <a:solidFill>
                    <a:srgbClr val="FF0000"/>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ResNet18</a:t>
            </a:r>
          </a:p>
        </p:txBody>
      </p:sp>
      <p:sp>
        <p:nvSpPr>
          <p:cNvPr id="14" name="Freeform: Shape 13">
            <a:extLst>
              <a:ext uri="{FF2B5EF4-FFF2-40B4-BE49-F238E27FC236}">
                <a16:creationId xmlns:a16="http://schemas.microsoft.com/office/drawing/2014/main" id="{9E8315DE-90C0-4D5A-BD6D-24154ED9B91A}"/>
              </a:ext>
            </a:extLst>
          </p:cNvPr>
          <p:cNvSpPr/>
          <p:nvPr/>
        </p:nvSpPr>
        <p:spPr>
          <a:xfrm>
            <a:off x="2761292" y="4911686"/>
            <a:ext cx="477855" cy="558999"/>
          </a:xfrm>
          <a:custGeom>
            <a:avLst/>
            <a:gdLst>
              <a:gd name="connsiteX0" fmla="*/ 0 w 477854"/>
              <a:gd name="connsiteY0" fmla="*/ 111800 h 558999"/>
              <a:gd name="connsiteX1" fmla="*/ 238927 w 477854"/>
              <a:gd name="connsiteY1" fmla="*/ 111800 h 558999"/>
              <a:gd name="connsiteX2" fmla="*/ 238927 w 477854"/>
              <a:gd name="connsiteY2" fmla="*/ 0 h 558999"/>
              <a:gd name="connsiteX3" fmla="*/ 477854 w 477854"/>
              <a:gd name="connsiteY3" fmla="*/ 279500 h 558999"/>
              <a:gd name="connsiteX4" fmla="*/ 238927 w 477854"/>
              <a:gd name="connsiteY4" fmla="*/ 558999 h 558999"/>
              <a:gd name="connsiteX5" fmla="*/ 238927 w 477854"/>
              <a:gd name="connsiteY5" fmla="*/ 447199 h 558999"/>
              <a:gd name="connsiteX6" fmla="*/ 0 w 477854"/>
              <a:gd name="connsiteY6" fmla="*/ 447199 h 558999"/>
              <a:gd name="connsiteX7" fmla="*/ 0 w 477854"/>
              <a:gd name="connsiteY7" fmla="*/ 111800 h 55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854" h="558999">
                <a:moveTo>
                  <a:pt x="477854" y="447199"/>
                </a:moveTo>
                <a:lnTo>
                  <a:pt x="238927" y="447199"/>
                </a:lnTo>
                <a:lnTo>
                  <a:pt x="238927" y="558999"/>
                </a:lnTo>
                <a:lnTo>
                  <a:pt x="0" y="279499"/>
                </a:lnTo>
                <a:lnTo>
                  <a:pt x="238927" y="0"/>
                </a:lnTo>
                <a:lnTo>
                  <a:pt x="238927" y="111800"/>
                </a:lnTo>
                <a:lnTo>
                  <a:pt x="477854" y="111800"/>
                </a:lnTo>
                <a:lnTo>
                  <a:pt x="477854" y="44719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43356" tIns="111800" rIns="1" bIns="11180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p:txBody>
      </p:sp>
      <p:sp>
        <p:nvSpPr>
          <p:cNvPr id="15" name="Freeform: Shape 14">
            <a:extLst>
              <a:ext uri="{FF2B5EF4-FFF2-40B4-BE49-F238E27FC236}">
                <a16:creationId xmlns:a16="http://schemas.microsoft.com/office/drawing/2014/main" id="{D4B428E4-C212-4103-86E5-CD18FDA3F43A}"/>
              </a:ext>
            </a:extLst>
          </p:cNvPr>
          <p:cNvSpPr/>
          <p:nvPr/>
        </p:nvSpPr>
        <p:spPr>
          <a:xfrm>
            <a:off x="281861" y="4514977"/>
            <a:ext cx="2254028" cy="1352417"/>
          </a:xfrm>
          <a:custGeom>
            <a:avLst/>
            <a:gdLst>
              <a:gd name="connsiteX0" fmla="*/ 0 w 2254028"/>
              <a:gd name="connsiteY0" fmla="*/ 135242 h 1352417"/>
              <a:gd name="connsiteX1" fmla="*/ 135242 w 2254028"/>
              <a:gd name="connsiteY1" fmla="*/ 0 h 1352417"/>
              <a:gd name="connsiteX2" fmla="*/ 2118786 w 2254028"/>
              <a:gd name="connsiteY2" fmla="*/ 0 h 1352417"/>
              <a:gd name="connsiteX3" fmla="*/ 2254028 w 2254028"/>
              <a:gd name="connsiteY3" fmla="*/ 135242 h 1352417"/>
              <a:gd name="connsiteX4" fmla="*/ 2254028 w 2254028"/>
              <a:gd name="connsiteY4" fmla="*/ 1217175 h 1352417"/>
              <a:gd name="connsiteX5" fmla="*/ 2118786 w 2254028"/>
              <a:gd name="connsiteY5" fmla="*/ 1352417 h 1352417"/>
              <a:gd name="connsiteX6" fmla="*/ 135242 w 2254028"/>
              <a:gd name="connsiteY6" fmla="*/ 1352417 h 1352417"/>
              <a:gd name="connsiteX7" fmla="*/ 0 w 2254028"/>
              <a:gd name="connsiteY7" fmla="*/ 1217175 h 1352417"/>
              <a:gd name="connsiteX8" fmla="*/ 0 w 2254028"/>
              <a:gd name="connsiteY8" fmla="*/ 135242 h 135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028" h="1352417">
                <a:moveTo>
                  <a:pt x="0" y="135242"/>
                </a:moveTo>
                <a:cubicBezTo>
                  <a:pt x="0" y="60550"/>
                  <a:pt x="60550" y="0"/>
                  <a:pt x="135242" y="0"/>
                </a:cubicBezTo>
                <a:lnTo>
                  <a:pt x="2118786" y="0"/>
                </a:lnTo>
                <a:cubicBezTo>
                  <a:pt x="2193478" y="0"/>
                  <a:pt x="2254028" y="60550"/>
                  <a:pt x="2254028" y="135242"/>
                </a:cubicBezTo>
                <a:lnTo>
                  <a:pt x="2254028" y="1217175"/>
                </a:lnTo>
                <a:cubicBezTo>
                  <a:pt x="2254028" y="1291867"/>
                  <a:pt x="2193478" y="1352417"/>
                  <a:pt x="2118786" y="1352417"/>
                </a:cubicBezTo>
                <a:lnTo>
                  <a:pt x="135242" y="1352417"/>
                </a:lnTo>
                <a:cubicBezTo>
                  <a:pt x="60550" y="1352417"/>
                  <a:pt x="0" y="1291867"/>
                  <a:pt x="0" y="1217175"/>
                </a:cubicBezTo>
                <a:lnTo>
                  <a:pt x="0" y="135242"/>
                </a:lnTo>
                <a:close/>
              </a:path>
            </a:pathLst>
          </a:custGeom>
          <a:blipFill dpi="0" rotWithShape="0">
            <a:blip r:embed="rId12">
              <a:alphaModFix amt="50000"/>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191" tIns="108191" rIns="108191" bIns="108191" numCol="1" spcCol="1270" anchor="ctr" anchorCtr="0">
            <a:noAutofit/>
          </a:bodyPr>
          <a:lstStyle/>
          <a:p>
            <a:pPr marL="0" lvl="0" indent="0" algn="ctr" defTabSz="800100">
              <a:lnSpc>
                <a:spcPct val="90000"/>
              </a:lnSpc>
              <a:spcBef>
                <a:spcPct val="0"/>
              </a:spcBef>
              <a:spcAft>
                <a:spcPct val="35000"/>
              </a:spcAft>
              <a:buNone/>
            </a:pPr>
            <a:r>
              <a:rPr lang="en-US" sz="1800" b="1" kern="1200" cap="none" spc="50" dirty="0">
                <a:ln w="9525" cmpd="sng">
                  <a:solidFill>
                    <a:schemeClr val="accent2">
                      <a:lumMod val="75000"/>
                    </a:schemeClr>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Postprocessing</a:t>
            </a:r>
          </a:p>
        </p:txBody>
      </p:sp>
      <mc:AlternateContent xmlns:mc="http://schemas.openxmlformats.org/markup-compatibility/2006">
        <mc:Choice xmlns:a14="http://schemas.microsoft.com/office/drawing/2010/main" Requires="a14">
          <p:sp>
            <p:nvSpPr>
              <p:cNvPr id="22" name="Rectangle 21">
                <a:extLst>
                  <a:ext uri="{FF2B5EF4-FFF2-40B4-BE49-F238E27FC236}">
                    <a16:creationId xmlns:a16="http://schemas.microsoft.com/office/drawing/2014/main" id="{E1CECCFF-B328-48CD-B357-F096E910CE27}"/>
                  </a:ext>
                </a:extLst>
              </p:cNvPr>
              <p:cNvSpPr/>
              <p:nvPr/>
            </p:nvSpPr>
            <p:spPr>
              <a:xfrm>
                <a:off x="3023808" y="2057400"/>
                <a:ext cx="1265475"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r>
                        <a:rPr lang="en-US" sz="1400" b="0" i="1" smtClean="0">
                          <a:latin typeface="Cambria Math" panose="02040503050406030204" pitchFamily="18" charset="0"/>
                        </a:rPr>
                        <m:t>:</m:t>
                      </m:r>
                      <m:r>
                        <a:rPr lang="en-US" sz="1400" b="0" i="1" smtClean="0">
                          <a:latin typeface="Cambria Math" panose="02040503050406030204" pitchFamily="18" charset="0"/>
                        </a:rPr>
                        <m:t>𝐴𝑚𝑝𝑙𝑖𝑡𝑢𝑑𝑒</m:t>
                      </m:r>
                    </m:oMath>
                  </m:oMathPara>
                </a14:m>
                <a:endParaRPr lang="en-US" sz="1400" dirty="0">
                  <a:latin typeface="Arial" panose="020B0604020202020204" pitchFamily="34" charset="0"/>
                  <a:cs typeface="Arial" panose="020B0604020202020204" pitchFamily="34" charset="0"/>
                </a:endParaRPr>
              </a:p>
            </p:txBody>
          </p:sp>
        </mc:Choice>
        <mc:Fallback>
          <p:sp>
            <p:nvSpPr>
              <p:cNvPr id="22" name="Rectangle 21">
                <a:extLst>
                  <a:ext uri="{FF2B5EF4-FFF2-40B4-BE49-F238E27FC236}">
                    <a16:creationId xmlns:a16="http://schemas.microsoft.com/office/drawing/2014/main" id="{E1CECCFF-B328-48CD-B357-F096E910CE27}"/>
                  </a:ext>
                </a:extLst>
              </p:cNvPr>
              <p:cNvSpPr>
                <a:spLocks noRot="1" noChangeAspect="1" noMove="1" noResize="1" noEditPoints="1" noAdjustHandles="1" noChangeArrowheads="1" noChangeShapeType="1" noTextEdit="1"/>
              </p:cNvSpPr>
              <p:nvPr/>
            </p:nvSpPr>
            <p:spPr>
              <a:xfrm>
                <a:off x="3023808" y="2057400"/>
                <a:ext cx="1265475" cy="307777"/>
              </a:xfrm>
              <a:prstGeom prst="rect">
                <a:avLst/>
              </a:prstGeom>
              <a:blipFill>
                <a:blip r:embed="rId13"/>
                <a:stretch>
                  <a:fillRect b="-8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Rectangle 22">
                <a:extLst>
                  <a:ext uri="{FF2B5EF4-FFF2-40B4-BE49-F238E27FC236}">
                    <a16:creationId xmlns:a16="http://schemas.microsoft.com/office/drawing/2014/main" id="{96A3A11E-5050-458E-88BE-6FBDECD47EBD}"/>
                  </a:ext>
                </a:extLst>
              </p:cNvPr>
              <p:cNvSpPr/>
              <p:nvPr/>
            </p:nvSpPr>
            <p:spPr>
              <a:xfrm>
                <a:off x="3007600" y="2961514"/>
                <a:ext cx="2376035" cy="3150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latin typeface="Cambria Math" panose="02040503050406030204" pitchFamily="18" charset="0"/>
                            </a:rPr>
                          </m:ctrlPr>
                        </m:accPr>
                        <m:e>
                          <m:r>
                            <a:rPr lang="en-US" sz="1400" i="1">
                              <a:latin typeface="Cambria Math" panose="02040503050406030204" pitchFamily="18" charset="0"/>
                            </a:rPr>
                            <m:t>𝐴</m:t>
                          </m:r>
                        </m:e>
                      </m:acc>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𝑛</m:t>
                          </m:r>
                        </m:e>
                      </m:d>
                      <m:r>
                        <a:rPr lang="en-US" sz="1400" b="0" i="1" smtClean="0">
                          <a:latin typeface="Cambria Math" panose="02040503050406030204" pitchFamily="18" charset="0"/>
                        </a:rPr>
                        <m:t>:</m:t>
                      </m:r>
                      <m:r>
                        <a:rPr lang="en-US" sz="1400" b="0" i="1" smtClean="0">
                          <a:latin typeface="Cambria Math" panose="02040503050406030204" pitchFamily="18" charset="0"/>
                        </a:rPr>
                        <m:t>𝐿𝑜𝑐𝑎𝑙𝑙𝑦</m:t>
                      </m:r>
                      <m:r>
                        <a:rPr lang="en-US" sz="1400" b="0" i="1" smtClean="0">
                          <a:latin typeface="Cambria Math" panose="02040503050406030204" pitchFamily="18" charset="0"/>
                        </a:rPr>
                        <m:t> </m:t>
                      </m:r>
                      <m:r>
                        <a:rPr lang="en-US" sz="1400" b="0" i="1" smtClean="0">
                          <a:latin typeface="Cambria Math" panose="02040503050406030204" pitchFamily="18" charset="0"/>
                        </a:rPr>
                        <m:t>𝑆𝑐𝑎𝑙𝑒𝑑</m:t>
                      </m:r>
                      <m:r>
                        <a:rPr lang="en-US" sz="1400" b="0" i="1" smtClean="0">
                          <a:latin typeface="Cambria Math" panose="02040503050406030204" pitchFamily="18" charset="0"/>
                        </a:rPr>
                        <m:t> </m:t>
                      </m:r>
                      <m:r>
                        <a:rPr lang="en-US" sz="1400" b="0" i="1" smtClean="0">
                          <a:latin typeface="Cambria Math" panose="02040503050406030204" pitchFamily="18" charset="0"/>
                        </a:rPr>
                        <m:t>𝐼𝑚𝑎𝑔𝑒</m:t>
                      </m:r>
                    </m:oMath>
                  </m:oMathPara>
                </a14:m>
                <a:endParaRPr lang="en-US" sz="1400" dirty="0">
                  <a:latin typeface="Arial" panose="020B0604020202020204" pitchFamily="34" charset="0"/>
                  <a:cs typeface="Arial" panose="020B0604020202020204" pitchFamily="34" charset="0"/>
                </a:endParaRPr>
              </a:p>
            </p:txBody>
          </p:sp>
        </mc:Choice>
        <mc:Fallback>
          <p:sp>
            <p:nvSpPr>
              <p:cNvPr id="23" name="Rectangle 22">
                <a:extLst>
                  <a:ext uri="{FF2B5EF4-FFF2-40B4-BE49-F238E27FC236}">
                    <a16:creationId xmlns:a16="http://schemas.microsoft.com/office/drawing/2014/main" id="{96A3A11E-5050-458E-88BE-6FBDECD47EBD}"/>
                  </a:ext>
                </a:extLst>
              </p:cNvPr>
              <p:cNvSpPr>
                <a:spLocks noRot="1" noChangeAspect="1" noMove="1" noResize="1" noEditPoints="1" noAdjustHandles="1" noChangeArrowheads="1" noChangeShapeType="1" noTextEdit="1"/>
              </p:cNvSpPr>
              <p:nvPr/>
            </p:nvSpPr>
            <p:spPr>
              <a:xfrm>
                <a:off x="3007600" y="2961514"/>
                <a:ext cx="2376035" cy="315086"/>
              </a:xfrm>
              <a:prstGeom prst="rect">
                <a:avLst/>
              </a:prstGeom>
              <a:blipFill>
                <a:blip r:embed="rId14"/>
                <a:stretch>
                  <a:fillRect b="-961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Rectangle 23">
                <a:extLst>
                  <a:ext uri="{FF2B5EF4-FFF2-40B4-BE49-F238E27FC236}">
                    <a16:creationId xmlns:a16="http://schemas.microsoft.com/office/drawing/2014/main" id="{4C2BF619-F973-47B7-835A-53EB09CCE27A}"/>
                  </a:ext>
                </a:extLst>
              </p:cNvPr>
              <p:cNvSpPr/>
              <p:nvPr/>
            </p:nvSpPr>
            <p:spPr>
              <a:xfrm>
                <a:off x="3020783" y="2362200"/>
                <a:ext cx="2030107"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𝑛</m:t>
                      </m:r>
                      <m:r>
                        <a:rPr lang="en-US" sz="1400" b="0" i="1" smtClean="0">
                          <a:latin typeface="Cambria Math" panose="02040503050406030204" pitchFamily="18" charset="0"/>
                        </a:rPr>
                        <m:t>:</m:t>
                      </m:r>
                      <m:r>
                        <a:rPr lang="en-US" sz="1400" b="0" i="1" smtClean="0">
                          <a:latin typeface="Cambria Math" panose="02040503050406030204" pitchFamily="18" charset="0"/>
                        </a:rPr>
                        <m:t>𝑖𝑛𝑑𝑒𝑥</m:t>
                      </m:r>
                      <m:r>
                        <a:rPr lang="en-US" sz="1400" b="0" i="1" smtClean="0">
                          <a:latin typeface="Cambria Math" panose="02040503050406030204" pitchFamily="18" charset="0"/>
                        </a:rPr>
                        <m:t> </m:t>
                      </m:r>
                      <m:r>
                        <a:rPr lang="en-US" sz="1400" b="0" i="1" smtClean="0">
                          <a:latin typeface="Cambria Math" panose="02040503050406030204" pitchFamily="18" charset="0"/>
                        </a:rPr>
                        <m:t>𝑜𝑓</m:t>
                      </m:r>
                      <m:r>
                        <a:rPr lang="en-US" sz="1400" b="0" i="1" smtClean="0">
                          <a:latin typeface="Cambria Math" panose="02040503050406030204" pitchFamily="18" charset="0"/>
                        </a:rPr>
                        <m:t> </m:t>
                      </m:r>
                      <m:r>
                        <a:rPr lang="en-US" sz="1400" b="0" i="1" smtClean="0">
                          <a:latin typeface="Cambria Math" panose="02040503050406030204" pitchFamily="18" charset="0"/>
                        </a:rPr>
                        <m:t>𝑡h𝑒</m:t>
                      </m:r>
                      <m:r>
                        <a:rPr lang="en-US" sz="1400" b="0" i="1" smtClean="0">
                          <a:latin typeface="Cambria Math" panose="02040503050406030204" pitchFamily="18" charset="0"/>
                        </a:rPr>
                        <m:t> </m:t>
                      </m:r>
                      <m:r>
                        <a:rPr lang="en-US" sz="1400" b="0" i="1" smtClean="0">
                          <a:latin typeface="Cambria Math" panose="02040503050406030204" pitchFamily="18" charset="0"/>
                        </a:rPr>
                        <m:t>𝑠𝑎𝑚𝑝𝑙𝑒</m:t>
                      </m:r>
                    </m:oMath>
                  </m:oMathPara>
                </a14:m>
                <a:endParaRPr lang="en-US" sz="1400" dirty="0">
                  <a:latin typeface="Arial" panose="020B0604020202020204" pitchFamily="34" charset="0"/>
                  <a:cs typeface="Arial" panose="020B0604020202020204" pitchFamily="34" charset="0"/>
                </a:endParaRPr>
              </a:p>
            </p:txBody>
          </p:sp>
        </mc:Choice>
        <mc:Fallback>
          <p:sp>
            <p:nvSpPr>
              <p:cNvPr id="24" name="Rectangle 23">
                <a:extLst>
                  <a:ext uri="{FF2B5EF4-FFF2-40B4-BE49-F238E27FC236}">
                    <a16:creationId xmlns:a16="http://schemas.microsoft.com/office/drawing/2014/main" id="{4C2BF619-F973-47B7-835A-53EB09CCE27A}"/>
                  </a:ext>
                </a:extLst>
              </p:cNvPr>
              <p:cNvSpPr>
                <a:spLocks noRot="1" noChangeAspect="1" noMove="1" noResize="1" noEditPoints="1" noAdjustHandles="1" noChangeArrowheads="1" noChangeShapeType="1" noTextEdit="1"/>
              </p:cNvSpPr>
              <p:nvPr/>
            </p:nvSpPr>
            <p:spPr>
              <a:xfrm>
                <a:off x="3020783" y="2362200"/>
                <a:ext cx="2030107" cy="307777"/>
              </a:xfrm>
              <a:prstGeom prst="rect">
                <a:avLst/>
              </a:prstGeom>
              <a:blipFill>
                <a:blip r:embed="rId15"/>
                <a:stretch>
                  <a:fillRect b="-8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Rectangle 24">
                <a:extLst>
                  <a:ext uri="{FF2B5EF4-FFF2-40B4-BE49-F238E27FC236}">
                    <a16:creationId xmlns:a16="http://schemas.microsoft.com/office/drawing/2014/main" id="{41641DC2-ACEC-4467-A276-E4F218BE0F55}"/>
                  </a:ext>
                </a:extLst>
              </p:cNvPr>
              <p:cNvSpPr/>
              <p:nvPr/>
            </p:nvSpPr>
            <p:spPr>
              <a:xfrm>
                <a:off x="2972287" y="2664023"/>
                <a:ext cx="5714513"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𝑁</m:t>
                      </m:r>
                      <m:r>
                        <a:rPr lang="en-US" sz="1400" b="0" i="1" smtClean="0">
                          <a:latin typeface="Cambria Math" panose="02040503050406030204" pitchFamily="18" charset="0"/>
                        </a:rPr>
                        <m:t>:</m:t>
                      </m:r>
                      <m:r>
                        <a:rPr lang="en-US" sz="1400" b="0" i="1" smtClean="0">
                          <a:latin typeface="Cambria Math" panose="02040503050406030204" pitchFamily="18" charset="0"/>
                        </a:rPr>
                        <m:t>𝑛𝑢𝑚𝑏𝑒𝑟</m:t>
                      </m:r>
                      <m:r>
                        <a:rPr lang="en-US" sz="1400" b="0" i="1" smtClean="0">
                          <a:latin typeface="Cambria Math" panose="02040503050406030204" pitchFamily="18" charset="0"/>
                        </a:rPr>
                        <m:t> </m:t>
                      </m:r>
                      <m:r>
                        <a:rPr lang="en-US" sz="1400" b="0" i="1" smtClean="0">
                          <a:latin typeface="Cambria Math" panose="02040503050406030204" pitchFamily="18" charset="0"/>
                        </a:rPr>
                        <m:t>𝑜𝑓</m:t>
                      </m:r>
                      <m:r>
                        <a:rPr lang="en-US" sz="1400" b="0" i="1" smtClean="0">
                          <a:latin typeface="Cambria Math" panose="02040503050406030204" pitchFamily="18" charset="0"/>
                        </a:rPr>
                        <m:t> </m:t>
                      </m:r>
                      <m:r>
                        <a:rPr lang="en-US" sz="1400" b="0" i="1" smtClean="0">
                          <a:latin typeface="Cambria Math" panose="02040503050406030204" pitchFamily="18" charset="0"/>
                        </a:rPr>
                        <m:t>𝑠𝑎𝑚𝑝𝑙𝑒𝑠</m:t>
                      </m:r>
                      <m:r>
                        <a:rPr lang="en-US" sz="1400" b="0" i="1" smtClean="0">
                          <a:latin typeface="Cambria Math" panose="02040503050406030204" pitchFamily="18" charset="0"/>
                        </a:rPr>
                        <m:t> </m:t>
                      </m:r>
                      <m:r>
                        <a:rPr lang="en-US" sz="1400" b="0" i="1" smtClean="0">
                          <a:latin typeface="Cambria Math" panose="02040503050406030204" pitchFamily="18" charset="0"/>
                        </a:rPr>
                        <m:t>𝑖𝑛</m:t>
                      </m:r>
                      <m:r>
                        <a:rPr lang="en-US" sz="1400" b="0" i="1" smtClean="0">
                          <a:latin typeface="Cambria Math" panose="02040503050406030204" pitchFamily="18" charset="0"/>
                        </a:rPr>
                        <m:t> </m:t>
                      </m:r>
                      <m:r>
                        <a:rPr lang="en-US" sz="1400" b="0" i="1" smtClean="0">
                          <a:latin typeface="Cambria Math" panose="02040503050406030204" pitchFamily="18" charset="0"/>
                        </a:rPr>
                        <m:t>𝑎</m:t>
                      </m:r>
                      <m:r>
                        <a:rPr lang="en-US" sz="1400" b="0" i="1" smtClean="0">
                          <a:latin typeface="Cambria Math" panose="02040503050406030204" pitchFamily="18" charset="0"/>
                        </a:rPr>
                        <m:t> </m:t>
                      </m:r>
                      <m:r>
                        <a:rPr lang="en-US" sz="1400" b="0" i="1" smtClean="0">
                          <a:latin typeface="Cambria Math" panose="02040503050406030204" pitchFamily="18" charset="0"/>
                        </a:rPr>
                        <m:t>𝑤𝑖𝑛𝑑𝑜𝑤</m:t>
                      </m:r>
                      <m:r>
                        <a:rPr lang="en-US" sz="1400" b="0" i="1" smtClean="0">
                          <a:latin typeface="Cambria Math" panose="02040503050406030204" pitchFamily="18" charset="0"/>
                        </a:rPr>
                        <m:t> </m:t>
                      </m:r>
                      <m:r>
                        <a:rPr lang="en-US" sz="1400" b="0" i="1" smtClean="0">
                          <a:latin typeface="Cambria Math" panose="02040503050406030204" pitchFamily="18" charset="0"/>
                        </a:rPr>
                        <m:t>𝑐𝑒𝑛𝑡𝑒𝑟𝑒𝑑</m:t>
                      </m:r>
                      <m:r>
                        <a:rPr lang="en-US" sz="1400" b="0" i="1" smtClean="0">
                          <a:latin typeface="Cambria Math" panose="02040503050406030204" pitchFamily="18" charset="0"/>
                        </a:rPr>
                        <m:t> </m:t>
                      </m:r>
                      <m:r>
                        <a:rPr lang="en-US" sz="1400" b="0" i="1" smtClean="0">
                          <a:latin typeface="Cambria Math" panose="02040503050406030204" pitchFamily="18" charset="0"/>
                        </a:rPr>
                        <m:t>𝑎𝑟𝑜𝑢𝑛𝑑</m:t>
                      </m:r>
                      <m:r>
                        <a:rPr lang="en-US" sz="1400" b="0" i="1" smtClean="0">
                          <a:latin typeface="Cambria Math" panose="02040503050406030204" pitchFamily="18" charset="0"/>
                        </a:rPr>
                        <m:t> </m:t>
                      </m:r>
                      <m:r>
                        <a:rPr lang="en-US" sz="1400" b="0" i="1" smtClean="0">
                          <a:latin typeface="Cambria Math" panose="02040503050406030204" pitchFamily="18" charset="0"/>
                        </a:rPr>
                        <m:t>𝑐𝑢𝑟𝑟𝑒𝑛𝑡</m:t>
                      </m:r>
                      <m:r>
                        <a:rPr lang="en-US" sz="1400" b="0" i="1" smtClean="0">
                          <a:latin typeface="Cambria Math" panose="02040503050406030204" pitchFamily="18" charset="0"/>
                        </a:rPr>
                        <m:t> </m:t>
                      </m:r>
                      <m:r>
                        <a:rPr lang="en-US" sz="1400" b="0" i="1" smtClean="0">
                          <a:latin typeface="Cambria Math" panose="02040503050406030204" pitchFamily="18" charset="0"/>
                        </a:rPr>
                        <m:t>𝑠𝑎𝑚𝑝𝑙𝑒</m:t>
                      </m:r>
                    </m:oMath>
                  </m:oMathPara>
                </a14:m>
                <a:endParaRPr lang="en-US" sz="1400" dirty="0">
                  <a:latin typeface="Arial" panose="020B0604020202020204" pitchFamily="34" charset="0"/>
                  <a:cs typeface="Arial" panose="020B0604020202020204" pitchFamily="34" charset="0"/>
                </a:endParaRPr>
              </a:p>
            </p:txBody>
          </p:sp>
        </mc:Choice>
        <mc:Fallback>
          <p:sp>
            <p:nvSpPr>
              <p:cNvPr id="25" name="Rectangle 24">
                <a:extLst>
                  <a:ext uri="{FF2B5EF4-FFF2-40B4-BE49-F238E27FC236}">
                    <a16:creationId xmlns:a16="http://schemas.microsoft.com/office/drawing/2014/main" id="{41641DC2-ACEC-4467-A276-E4F218BE0F55}"/>
                  </a:ext>
                </a:extLst>
              </p:cNvPr>
              <p:cNvSpPr>
                <a:spLocks noRot="1" noChangeAspect="1" noMove="1" noResize="1" noEditPoints="1" noAdjustHandles="1" noChangeArrowheads="1" noChangeShapeType="1" noTextEdit="1"/>
              </p:cNvSpPr>
              <p:nvPr/>
            </p:nvSpPr>
            <p:spPr>
              <a:xfrm>
                <a:off x="2972287" y="2664023"/>
                <a:ext cx="5714513" cy="307777"/>
              </a:xfrm>
              <a:prstGeom prst="rect">
                <a:avLst/>
              </a:prstGeom>
              <a:blipFill>
                <a:blip r:embed="rId16"/>
                <a:stretch>
                  <a:fillRect b="-7843"/>
                </a:stretch>
              </a:blipFill>
            </p:spPr>
            <p:txBody>
              <a:bodyPr/>
              <a:lstStyle/>
              <a:p>
                <a:r>
                  <a:rPr lang="en-US">
                    <a:noFill/>
                  </a:rPr>
                  <a:t> </a:t>
                </a:r>
              </a:p>
            </p:txBody>
          </p:sp>
        </mc:Fallback>
      </mc:AlternateContent>
    </p:spTree>
    <p:extLst>
      <p:ext uri="{BB962C8B-B14F-4D97-AF65-F5344CB8AC3E}">
        <p14:creationId xmlns:p14="http://schemas.microsoft.com/office/powerpoint/2010/main" val="362727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15"/>
                                        </p:tgtEl>
                                      </p:cBhvr>
                                    </p:animEffect>
                                    <p:set>
                                      <p:cBhvr>
                                        <p:cTn id="34" dur="1" fill="hold">
                                          <p:stCondLst>
                                            <p:cond delay="499"/>
                                          </p:stCondLst>
                                        </p:cTn>
                                        <p:tgtEl>
                                          <p:spTgt spid="15"/>
                                        </p:tgtEl>
                                        <p:attrNameLst>
                                          <p:attrName>style.visibility</p:attrName>
                                        </p:attrNameLst>
                                      </p:cBhvr>
                                      <p:to>
                                        <p:strVal val="hidden"/>
                                      </p:to>
                                    </p:set>
                                  </p:childTnLst>
                                </p:cTn>
                              </p:par>
                            </p:childTnLst>
                          </p:cTn>
                        </p:par>
                        <p:par>
                          <p:cTn id="35" fill="hold">
                            <p:stCondLst>
                              <p:cond delay="500"/>
                            </p:stCondLst>
                            <p:childTnLst>
                              <p:par>
                                <p:cTn id="36" presetID="64" presetClass="path" presetSubtype="0" accel="50000" decel="50000" fill="hold" grpId="0" nodeType="afterEffect">
                                  <p:stCondLst>
                                    <p:cond delay="0"/>
                                  </p:stCondLst>
                                  <p:childTnLst>
                                    <p:animMotion origin="layout" path="M -1.94444E-6 3.33333E-6 L -0.34913 -0.00139 " pathEditMode="relative" rAng="0" ptsTypes="AA">
                                      <p:cBhvr>
                                        <p:cTn id="37" dur="1000" fill="hold"/>
                                        <p:tgtEl>
                                          <p:spTgt spid="7"/>
                                        </p:tgtEl>
                                        <p:attrNameLst>
                                          <p:attrName>ppt_x</p:attrName>
                                          <p:attrName>ppt_y</p:attrName>
                                        </p:attrNameLst>
                                      </p:cBhvr>
                                      <p:rCtr x="-17465" y="-69"/>
                                    </p:animMotion>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10" presetClass="entr" presetSubtype="0"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4" grpId="0"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vert="horz" wrap="none" lIns="182880" tIns="0" rIns="0" bIns="0" rtlCol="0" anchor="ctr" anchorCtr="0">
            <a:normAutofit/>
          </a:bodyPr>
          <a:lstStyle/>
          <a:p>
            <a:r>
              <a:rPr lang="en-US" dirty="0"/>
              <a:t>Processing Pipeline: Conversion to an Image</a:t>
            </a:r>
          </a:p>
        </p:txBody>
      </p:sp>
      <p:pic>
        <p:nvPicPr>
          <p:cNvPr id="20" name="Picture 19">
            <a:extLst>
              <a:ext uri="{FF2B5EF4-FFF2-40B4-BE49-F238E27FC236}">
                <a16:creationId xmlns:a16="http://schemas.microsoft.com/office/drawing/2014/main" id="{A4022924-4841-46D4-AB56-538FFC22C61B}"/>
              </a:ext>
            </a:extLst>
          </p:cNvPr>
          <p:cNvPicPr>
            <a:picLocks noChangeAspect="1"/>
          </p:cNvPicPr>
          <p:nvPr/>
        </p:nvPicPr>
        <p:blipFill>
          <a:blip r:embed="rId3"/>
          <a:stretch>
            <a:fillRect/>
          </a:stretch>
        </p:blipFill>
        <p:spPr>
          <a:xfrm>
            <a:off x="704850" y="990600"/>
            <a:ext cx="2190750" cy="2190750"/>
          </a:xfrm>
          <a:prstGeom prst="rect">
            <a:avLst/>
          </a:prstGeom>
        </p:spPr>
      </p:pic>
      <p:pic>
        <p:nvPicPr>
          <p:cNvPr id="22" name="Picture 21" descr="A picture containing text, fabric&#10;&#10;Description automatically generated">
            <a:extLst>
              <a:ext uri="{FF2B5EF4-FFF2-40B4-BE49-F238E27FC236}">
                <a16:creationId xmlns:a16="http://schemas.microsoft.com/office/drawing/2014/main" id="{291F543B-73CB-42A4-8314-E14C65A37925}"/>
              </a:ext>
            </a:extLst>
          </p:cNvPr>
          <p:cNvPicPr>
            <a:picLocks noChangeAspect="1"/>
          </p:cNvPicPr>
          <p:nvPr/>
        </p:nvPicPr>
        <p:blipFill>
          <a:blip r:embed="rId4"/>
          <a:stretch>
            <a:fillRect/>
          </a:stretch>
        </p:blipFill>
        <p:spPr>
          <a:xfrm>
            <a:off x="3295650" y="990600"/>
            <a:ext cx="2190750" cy="2190750"/>
          </a:xfrm>
          <a:prstGeom prst="rect">
            <a:avLst/>
          </a:prstGeom>
        </p:spPr>
      </p:pic>
      <p:pic>
        <p:nvPicPr>
          <p:cNvPr id="23" name="Picture 22">
            <a:extLst>
              <a:ext uri="{FF2B5EF4-FFF2-40B4-BE49-F238E27FC236}">
                <a16:creationId xmlns:a16="http://schemas.microsoft.com/office/drawing/2014/main" id="{5EC851EA-4402-4B63-9634-33C5BD389565}"/>
              </a:ext>
            </a:extLst>
          </p:cNvPr>
          <p:cNvPicPr>
            <a:picLocks noChangeAspect="1"/>
          </p:cNvPicPr>
          <p:nvPr/>
        </p:nvPicPr>
        <p:blipFill>
          <a:blip r:embed="rId5"/>
          <a:stretch>
            <a:fillRect/>
          </a:stretch>
        </p:blipFill>
        <p:spPr>
          <a:xfrm>
            <a:off x="5867400" y="990600"/>
            <a:ext cx="2190750" cy="2190750"/>
          </a:xfrm>
          <a:prstGeom prst="rect">
            <a:avLst/>
          </a:prstGeom>
        </p:spPr>
      </p:pic>
      <p:pic>
        <p:nvPicPr>
          <p:cNvPr id="24" name="Picture 23" descr="A picture containing building&#10;&#10;Description automatically generated">
            <a:extLst>
              <a:ext uri="{FF2B5EF4-FFF2-40B4-BE49-F238E27FC236}">
                <a16:creationId xmlns:a16="http://schemas.microsoft.com/office/drawing/2014/main" id="{1346B9D5-DD92-4D3D-BCB5-9F44C07FD058}"/>
              </a:ext>
            </a:extLst>
          </p:cNvPr>
          <p:cNvPicPr>
            <a:picLocks noChangeAspect="1"/>
          </p:cNvPicPr>
          <p:nvPr/>
        </p:nvPicPr>
        <p:blipFill>
          <a:blip r:embed="rId6"/>
          <a:stretch>
            <a:fillRect/>
          </a:stretch>
        </p:blipFill>
        <p:spPr>
          <a:xfrm>
            <a:off x="685800" y="3733800"/>
            <a:ext cx="2190750" cy="2190750"/>
          </a:xfrm>
          <a:prstGeom prst="rect">
            <a:avLst/>
          </a:prstGeom>
        </p:spPr>
      </p:pic>
      <p:pic>
        <p:nvPicPr>
          <p:cNvPr id="25" name="Picture 24" descr="A picture containing building&#10;&#10;Description automatically generated">
            <a:extLst>
              <a:ext uri="{FF2B5EF4-FFF2-40B4-BE49-F238E27FC236}">
                <a16:creationId xmlns:a16="http://schemas.microsoft.com/office/drawing/2014/main" id="{FA3ED73B-C396-4B62-BE35-BFBBE6EB8BCE}"/>
              </a:ext>
            </a:extLst>
          </p:cNvPr>
          <p:cNvPicPr>
            <a:picLocks noChangeAspect="1"/>
          </p:cNvPicPr>
          <p:nvPr/>
        </p:nvPicPr>
        <p:blipFill>
          <a:blip r:embed="rId6"/>
          <a:stretch>
            <a:fillRect/>
          </a:stretch>
        </p:blipFill>
        <p:spPr>
          <a:xfrm>
            <a:off x="3295650" y="3733800"/>
            <a:ext cx="2190750" cy="2190750"/>
          </a:xfrm>
          <a:prstGeom prst="rect">
            <a:avLst/>
          </a:prstGeom>
        </p:spPr>
      </p:pic>
      <p:pic>
        <p:nvPicPr>
          <p:cNvPr id="26" name="Picture 25">
            <a:extLst>
              <a:ext uri="{FF2B5EF4-FFF2-40B4-BE49-F238E27FC236}">
                <a16:creationId xmlns:a16="http://schemas.microsoft.com/office/drawing/2014/main" id="{512A126A-6867-44AD-9CBE-88B809CF02F7}"/>
              </a:ext>
            </a:extLst>
          </p:cNvPr>
          <p:cNvPicPr>
            <a:picLocks noChangeAspect="1"/>
          </p:cNvPicPr>
          <p:nvPr/>
        </p:nvPicPr>
        <p:blipFill>
          <a:blip r:embed="rId7"/>
          <a:stretch>
            <a:fillRect/>
          </a:stretch>
        </p:blipFill>
        <p:spPr>
          <a:xfrm>
            <a:off x="5886450" y="3733800"/>
            <a:ext cx="2190750" cy="2190750"/>
          </a:xfrm>
          <a:prstGeom prst="rect">
            <a:avLst/>
          </a:prstGeom>
        </p:spPr>
      </p:pic>
      <p:sp>
        <p:nvSpPr>
          <p:cNvPr id="3" name="Rectangle: Rounded Corners 2">
            <a:extLst>
              <a:ext uri="{FF2B5EF4-FFF2-40B4-BE49-F238E27FC236}">
                <a16:creationId xmlns:a16="http://schemas.microsoft.com/office/drawing/2014/main" id="{7002F919-F60E-4D71-B41A-7E9051A90D89}"/>
              </a:ext>
            </a:extLst>
          </p:cNvPr>
          <p:cNvSpPr/>
          <p:nvPr/>
        </p:nvSpPr>
        <p:spPr>
          <a:xfrm>
            <a:off x="518160" y="838200"/>
            <a:ext cx="7711440" cy="2705952"/>
          </a:xfrm>
          <a:prstGeom prst="roundRect">
            <a:avLst/>
          </a:prstGeom>
          <a:noFill/>
          <a:ln>
            <a:solidFill>
              <a:srgbClr val="0070C0"/>
            </a:solidFill>
          </a:ln>
        </p:spPr>
        <p:style>
          <a:lnRef idx="1">
            <a:schemeClr val="accent1"/>
          </a:lnRef>
          <a:fillRef idx="3">
            <a:schemeClr val="accent1"/>
          </a:fillRef>
          <a:effectRef idx="2">
            <a:schemeClr val="accent1"/>
          </a:effectRef>
          <a:fontRef idx="minor">
            <a:schemeClr val="lt1"/>
          </a:fontRef>
        </p:style>
        <p:txBody>
          <a:bodyPr tIns="0" bIns="0" rtlCol="0" anchor="b" anchorCtr="0"/>
          <a:lstStyle/>
          <a:p>
            <a:pPr algn="ctr">
              <a:lnSpc>
                <a:spcPts val="0"/>
              </a:lnSpc>
            </a:pPr>
            <a:r>
              <a:rPr lang="en-US" dirty="0">
                <a:solidFill>
                  <a:srgbClr val="0070C0"/>
                </a:solidFill>
                <a:latin typeface="Arial" panose="020B0604020202020204" pitchFamily="34" charset="0"/>
                <a:cs typeface="Arial" panose="020B0604020202020204" pitchFamily="34" charset="0"/>
              </a:rPr>
              <a:t>Background Windows</a:t>
            </a:r>
          </a:p>
        </p:txBody>
      </p:sp>
      <p:sp>
        <p:nvSpPr>
          <p:cNvPr id="27" name="Rectangle: Rounded Corners 26">
            <a:extLst>
              <a:ext uri="{FF2B5EF4-FFF2-40B4-BE49-F238E27FC236}">
                <a16:creationId xmlns:a16="http://schemas.microsoft.com/office/drawing/2014/main" id="{B08135D5-EBB2-4014-B52B-D733CEF3EAE1}"/>
              </a:ext>
            </a:extLst>
          </p:cNvPr>
          <p:cNvSpPr/>
          <p:nvPr/>
        </p:nvSpPr>
        <p:spPr>
          <a:xfrm>
            <a:off x="457200" y="3581400"/>
            <a:ext cx="7772400" cy="2705952"/>
          </a:xfrm>
          <a:prstGeom prst="roundRect">
            <a:avLst/>
          </a:prstGeom>
          <a:noFill/>
          <a:ln>
            <a:solidFill>
              <a:srgbClr val="0070C0"/>
            </a:solidFill>
          </a:ln>
        </p:spPr>
        <p:style>
          <a:lnRef idx="1">
            <a:schemeClr val="accent1"/>
          </a:lnRef>
          <a:fillRef idx="3">
            <a:schemeClr val="accent1"/>
          </a:fillRef>
          <a:effectRef idx="2">
            <a:schemeClr val="accent1"/>
          </a:effectRef>
          <a:fontRef idx="minor">
            <a:schemeClr val="lt1"/>
          </a:fontRef>
        </p:style>
        <p:txBody>
          <a:bodyPr tIns="0" bIns="0" rtlCol="0" anchor="b" anchorCtr="0"/>
          <a:lstStyle/>
          <a:p>
            <a:pPr algn="ctr"/>
            <a:r>
              <a:rPr lang="en-US" dirty="0">
                <a:solidFill>
                  <a:srgbClr val="0070C0"/>
                </a:solidFill>
              </a:rPr>
              <a:t>Seizure Windows</a:t>
            </a:r>
          </a:p>
        </p:txBody>
      </p:sp>
      <p:sp>
        <p:nvSpPr>
          <p:cNvPr id="5" name="Freeform: Shape 4">
            <a:extLst>
              <a:ext uri="{FF2B5EF4-FFF2-40B4-BE49-F238E27FC236}">
                <a16:creationId xmlns:a16="http://schemas.microsoft.com/office/drawing/2014/main" id="{A71E58D7-DF16-4A81-957D-A14596F4B20D}"/>
              </a:ext>
            </a:extLst>
          </p:cNvPr>
          <p:cNvSpPr/>
          <p:nvPr/>
        </p:nvSpPr>
        <p:spPr>
          <a:xfrm>
            <a:off x="281861" y="1428089"/>
            <a:ext cx="2254028" cy="746115"/>
          </a:xfrm>
          <a:custGeom>
            <a:avLst/>
            <a:gdLst>
              <a:gd name="connsiteX0" fmla="*/ 0 w 2254028"/>
              <a:gd name="connsiteY0" fmla="*/ 74612 h 746115"/>
              <a:gd name="connsiteX1" fmla="*/ 74612 w 2254028"/>
              <a:gd name="connsiteY1" fmla="*/ 0 h 746115"/>
              <a:gd name="connsiteX2" fmla="*/ 2179417 w 2254028"/>
              <a:gd name="connsiteY2" fmla="*/ 0 h 746115"/>
              <a:gd name="connsiteX3" fmla="*/ 2254029 w 2254028"/>
              <a:gd name="connsiteY3" fmla="*/ 74612 h 746115"/>
              <a:gd name="connsiteX4" fmla="*/ 2254028 w 2254028"/>
              <a:gd name="connsiteY4" fmla="*/ 671504 h 746115"/>
              <a:gd name="connsiteX5" fmla="*/ 2179416 w 2254028"/>
              <a:gd name="connsiteY5" fmla="*/ 746116 h 746115"/>
              <a:gd name="connsiteX6" fmla="*/ 74612 w 2254028"/>
              <a:gd name="connsiteY6" fmla="*/ 746115 h 746115"/>
              <a:gd name="connsiteX7" fmla="*/ 0 w 2254028"/>
              <a:gd name="connsiteY7" fmla="*/ 671503 h 746115"/>
              <a:gd name="connsiteX8" fmla="*/ 0 w 2254028"/>
              <a:gd name="connsiteY8" fmla="*/ 74612 h 74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028" h="746115">
                <a:moveTo>
                  <a:pt x="0" y="74612"/>
                </a:moveTo>
                <a:cubicBezTo>
                  <a:pt x="0" y="33405"/>
                  <a:pt x="33405" y="0"/>
                  <a:pt x="74612" y="0"/>
                </a:cubicBezTo>
                <a:lnTo>
                  <a:pt x="2179417" y="0"/>
                </a:lnTo>
                <a:cubicBezTo>
                  <a:pt x="2220624" y="0"/>
                  <a:pt x="2254029" y="33405"/>
                  <a:pt x="2254029" y="74612"/>
                </a:cubicBezTo>
                <a:cubicBezTo>
                  <a:pt x="2254029" y="273576"/>
                  <a:pt x="2254028" y="472540"/>
                  <a:pt x="2254028" y="671504"/>
                </a:cubicBezTo>
                <a:cubicBezTo>
                  <a:pt x="2254028" y="712711"/>
                  <a:pt x="2220623" y="746116"/>
                  <a:pt x="2179416" y="746116"/>
                </a:cubicBezTo>
                <a:lnTo>
                  <a:pt x="74612" y="746115"/>
                </a:lnTo>
                <a:cubicBezTo>
                  <a:pt x="33405" y="746115"/>
                  <a:pt x="0" y="712710"/>
                  <a:pt x="0" y="671503"/>
                </a:cubicBezTo>
                <a:lnTo>
                  <a:pt x="0" y="74612"/>
                </a:lnTo>
                <a:close/>
              </a:path>
            </a:pathLst>
          </a:custGeom>
          <a:blipFill dpi="0" rotWithShape="0">
            <a:blip r:embed="rId8">
              <a:alphaModFix amt="35000"/>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433" tIns="90433" rIns="90433" bIns="90433" numCol="1" spcCol="1270" anchor="ctr" anchorCtr="0">
            <a:noAutofit/>
          </a:bodyPr>
          <a:lstStyle/>
          <a:p>
            <a:pPr marL="0" lvl="0" indent="0" algn="ctr" defTabSz="800100">
              <a:lnSpc>
                <a:spcPct val="90000"/>
              </a:lnSpc>
              <a:spcBef>
                <a:spcPct val="0"/>
              </a:spcBef>
              <a:spcAft>
                <a:spcPct val="35000"/>
              </a:spcAft>
              <a:buNone/>
            </a:pPr>
            <a:r>
              <a:rPr lang="en-US" sz="1600" b="1" kern="1200" cap="none" spc="50" dirty="0">
                <a:ln w="9525" cmpd="sng">
                  <a:solidFill>
                    <a:srgbClr val="7030A0"/>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Decimation</a:t>
            </a:r>
            <a:r>
              <a:rPr lang="en-US" sz="1800" b="1" kern="1200" cap="none" spc="50" dirty="0">
                <a:ln w="9525" cmpd="sng">
                  <a:solidFill>
                    <a:srgbClr val="7030A0"/>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 to 50Hz</a:t>
            </a:r>
          </a:p>
        </p:txBody>
      </p:sp>
      <p:sp>
        <p:nvSpPr>
          <p:cNvPr id="7" name="Freeform: Shape 6">
            <a:extLst>
              <a:ext uri="{FF2B5EF4-FFF2-40B4-BE49-F238E27FC236}">
                <a16:creationId xmlns:a16="http://schemas.microsoft.com/office/drawing/2014/main" id="{C53EEB44-3802-4D1D-BAA1-36166D30668D}"/>
              </a:ext>
            </a:extLst>
          </p:cNvPr>
          <p:cNvSpPr/>
          <p:nvPr/>
        </p:nvSpPr>
        <p:spPr>
          <a:xfrm>
            <a:off x="2734244" y="1521647"/>
            <a:ext cx="477854" cy="558999"/>
          </a:xfrm>
          <a:custGeom>
            <a:avLst/>
            <a:gdLst>
              <a:gd name="connsiteX0" fmla="*/ 0 w 477854"/>
              <a:gd name="connsiteY0" fmla="*/ 111800 h 558999"/>
              <a:gd name="connsiteX1" fmla="*/ 238927 w 477854"/>
              <a:gd name="connsiteY1" fmla="*/ 111800 h 558999"/>
              <a:gd name="connsiteX2" fmla="*/ 238927 w 477854"/>
              <a:gd name="connsiteY2" fmla="*/ 0 h 558999"/>
              <a:gd name="connsiteX3" fmla="*/ 477854 w 477854"/>
              <a:gd name="connsiteY3" fmla="*/ 279500 h 558999"/>
              <a:gd name="connsiteX4" fmla="*/ 238927 w 477854"/>
              <a:gd name="connsiteY4" fmla="*/ 558999 h 558999"/>
              <a:gd name="connsiteX5" fmla="*/ 238927 w 477854"/>
              <a:gd name="connsiteY5" fmla="*/ 447199 h 558999"/>
              <a:gd name="connsiteX6" fmla="*/ 0 w 477854"/>
              <a:gd name="connsiteY6" fmla="*/ 447199 h 558999"/>
              <a:gd name="connsiteX7" fmla="*/ 0 w 477854"/>
              <a:gd name="connsiteY7" fmla="*/ 111800 h 55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854" h="558999">
                <a:moveTo>
                  <a:pt x="0" y="111800"/>
                </a:moveTo>
                <a:lnTo>
                  <a:pt x="238927" y="111800"/>
                </a:lnTo>
                <a:lnTo>
                  <a:pt x="238927" y="0"/>
                </a:lnTo>
                <a:lnTo>
                  <a:pt x="477854" y="279500"/>
                </a:lnTo>
                <a:lnTo>
                  <a:pt x="238927" y="558999"/>
                </a:lnTo>
                <a:lnTo>
                  <a:pt x="238927" y="447199"/>
                </a:lnTo>
                <a:lnTo>
                  <a:pt x="0" y="447199"/>
                </a:lnTo>
                <a:lnTo>
                  <a:pt x="0" y="11180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1800" rIns="143356" bIns="11180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p:txBody>
      </p:sp>
      <p:sp>
        <p:nvSpPr>
          <p:cNvPr id="8" name="Freeform: Shape 7">
            <a:extLst>
              <a:ext uri="{FF2B5EF4-FFF2-40B4-BE49-F238E27FC236}">
                <a16:creationId xmlns:a16="http://schemas.microsoft.com/office/drawing/2014/main" id="{C91CD02B-DB72-49FF-AC4C-273D84EEB15C}"/>
              </a:ext>
            </a:extLst>
          </p:cNvPr>
          <p:cNvSpPr/>
          <p:nvPr/>
        </p:nvSpPr>
        <p:spPr>
          <a:xfrm>
            <a:off x="3437501" y="1124938"/>
            <a:ext cx="2254028" cy="1352417"/>
          </a:xfrm>
          <a:custGeom>
            <a:avLst/>
            <a:gdLst>
              <a:gd name="connsiteX0" fmla="*/ 0 w 2254028"/>
              <a:gd name="connsiteY0" fmla="*/ 135242 h 1352417"/>
              <a:gd name="connsiteX1" fmla="*/ 135242 w 2254028"/>
              <a:gd name="connsiteY1" fmla="*/ 0 h 1352417"/>
              <a:gd name="connsiteX2" fmla="*/ 2118786 w 2254028"/>
              <a:gd name="connsiteY2" fmla="*/ 0 h 1352417"/>
              <a:gd name="connsiteX3" fmla="*/ 2254028 w 2254028"/>
              <a:gd name="connsiteY3" fmla="*/ 135242 h 1352417"/>
              <a:gd name="connsiteX4" fmla="*/ 2254028 w 2254028"/>
              <a:gd name="connsiteY4" fmla="*/ 1217175 h 1352417"/>
              <a:gd name="connsiteX5" fmla="*/ 2118786 w 2254028"/>
              <a:gd name="connsiteY5" fmla="*/ 1352417 h 1352417"/>
              <a:gd name="connsiteX6" fmla="*/ 135242 w 2254028"/>
              <a:gd name="connsiteY6" fmla="*/ 1352417 h 1352417"/>
              <a:gd name="connsiteX7" fmla="*/ 0 w 2254028"/>
              <a:gd name="connsiteY7" fmla="*/ 1217175 h 1352417"/>
              <a:gd name="connsiteX8" fmla="*/ 0 w 2254028"/>
              <a:gd name="connsiteY8" fmla="*/ 135242 h 135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028" h="1352417">
                <a:moveTo>
                  <a:pt x="0" y="135242"/>
                </a:moveTo>
                <a:cubicBezTo>
                  <a:pt x="0" y="60550"/>
                  <a:pt x="60550" y="0"/>
                  <a:pt x="135242" y="0"/>
                </a:cubicBezTo>
                <a:lnTo>
                  <a:pt x="2118786" y="0"/>
                </a:lnTo>
                <a:cubicBezTo>
                  <a:pt x="2193478" y="0"/>
                  <a:pt x="2254028" y="60550"/>
                  <a:pt x="2254028" y="135242"/>
                </a:cubicBezTo>
                <a:lnTo>
                  <a:pt x="2254028" y="1217175"/>
                </a:lnTo>
                <a:cubicBezTo>
                  <a:pt x="2254028" y="1291867"/>
                  <a:pt x="2193478" y="1352417"/>
                  <a:pt x="2118786" y="1352417"/>
                </a:cubicBezTo>
                <a:lnTo>
                  <a:pt x="135242" y="1352417"/>
                </a:lnTo>
                <a:cubicBezTo>
                  <a:pt x="60550" y="1352417"/>
                  <a:pt x="0" y="1291867"/>
                  <a:pt x="0" y="1217175"/>
                </a:cubicBezTo>
                <a:lnTo>
                  <a:pt x="0" y="135242"/>
                </a:lnTo>
                <a:close/>
              </a:path>
            </a:pathLst>
          </a:custGeom>
          <a:blipFill dpi="0" rotWithShape="0">
            <a:blip r:embed="rId9">
              <a:alphaModFix amt="50000"/>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191" tIns="108191" rIns="108191" bIns="108191" numCol="1" spcCol="1270" anchor="ctr" anchorCtr="0">
            <a:noAutofit/>
          </a:bodyPr>
          <a:lstStyle/>
          <a:p>
            <a:pPr marL="0" lvl="0" indent="0" algn="ctr" defTabSz="800100">
              <a:lnSpc>
                <a:spcPct val="90000"/>
              </a:lnSpc>
              <a:spcBef>
                <a:spcPct val="0"/>
              </a:spcBef>
              <a:spcAft>
                <a:spcPct val="35000"/>
              </a:spcAft>
              <a:buNone/>
            </a:pPr>
            <a:r>
              <a:rPr lang="en-US" sz="1400" b="1" kern="1200" cap="none" spc="50" dirty="0">
                <a:ln w="9525" cmpd="sng">
                  <a:solidFill>
                    <a:srgbClr val="002060"/>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Local Normalization</a:t>
            </a:r>
          </a:p>
        </p:txBody>
      </p:sp>
      <p:sp>
        <p:nvSpPr>
          <p:cNvPr id="9" name="Freeform: Shape 8">
            <a:extLst>
              <a:ext uri="{FF2B5EF4-FFF2-40B4-BE49-F238E27FC236}">
                <a16:creationId xmlns:a16="http://schemas.microsoft.com/office/drawing/2014/main" id="{3BF3674C-D214-4AB1-B5EE-EF584F28F5C9}"/>
              </a:ext>
            </a:extLst>
          </p:cNvPr>
          <p:cNvSpPr/>
          <p:nvPr/>
        </p:nvSpPr>
        <p:spPr>
          <a:xfrm>
            <a:off x="5889884" y="1521647"/>
            <a:ext cx="477854" cy="558999"/>
          </a:xfrm>
          <a:custGeom>
            <a:avLst/>
            <a:gdLst>
              <a:gd name="connsiteX0" fmla="*/ 0 w 477854"/>
              <a:gd name="connsiteY0" fmla="*/ 111800 h 558999"/>
              <a:gd name="connsiteX1" fmla="*/ 238927 w 477854"/>
              <a:gd name="connsiteY1" fmla="*/ 111800 h 558999"/>
              <a:gd name="connsiteX2" fmla="*/ 238927 w 477854"/>
              <a:gd name="connsiteY2" fmla="*/ 0 h 558999"/>
              <a:gd name="connsiteX3" fmla="*/ 477854 w 477854"/>
              <a:gd name="connsiteY3" fmla="*/ 279500 h 558999"/>
              <a:gd name="connsiteX4" fmla="*/ 238927 w 477854"/>
              <a:gd name="connsiteY4" fmla="*/ 558999 h 558999"/>
              <a:gd name="connsiteX5" fmla="*/ 238927 w 477854"/>
              <a:gd name="connsiteY5" fmla="*/ 447199 h 558999"/>
              <a:gd name="connsiteX6" fmla="*/ 0 w 477854"/>
              <a:gd name="connsiteY6" fmla="*/ 447199 h 558999"/>
              <a:gd name="connsiteX7" fmla="*/ 0 w 477854"/>
              <a:gd name="connsiteY7" fmla="*/ 111800 h 55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854" h="558999">
                <a:moveTo>
                  <a:pt x="0" y="111800"/>
                </a:moveTo>
                <a:lnTo>
                  <a:pt x="238927" y="111800"/>
                </a:lnTo>
                <a:lnTo>
                  <a:pt x="238927" y="0"/>
                </a:lnTo>
                <a:lnTo>
                  <a:pt x="477854" y="279500"/>
                </a:lnTo>
                <a:lnTo>
                  <a:pt x="238927" y="558999"/>
                </a:lnTo>
                <a:lnTo>
                  <a:pt x="238927" y="447199"/>
                </a:lnTo>
                <a:lnTo>
                  <a:pt x="0" y="447199"/>
                </a:lnTo>
                <a:lnTo>
                  <a:pt x="0" y="11180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1800" rIns="143356" bIns="11180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p:txBody>
      </p:sp>
      <p:sp>
        <p:nvSpPr>
          <p:cNvPr id="10" name="Freeform: Shape 9">
            <a:extLst>
              <a:ext uri="{FF2B5EF4-FFF2-40B4-BE49-F238E27FC236}">
                <a16:creationId xmlns:a16="http://schemas.microsoft.com/office/drawing/2014/main" id="{645085E6-6A9D-463B-9329-6F45CF7C9DCC}"/>
              </a:ext>
            </a:extLst>
          </p:cNvPr>
          <p:cNvSpPr/>
          <p:nvPr/>
        </p:nvSpPr>
        <p:spPr>
          <a:xfrm>
            <a:off x="6593141" y="1124938"/>
            <a:ext cx="2254028" cy="1352417"/>
          </a:xfrm>
          <a:custGeom>
            <a:avLst/>
            <a:gdLst>
              <a:gd name="connsiteX0" fmla="*/ 0 w 2254028"/>
              <a:gd name="connsiteY0" fmla="*/ 135242 h 1352417"/>
              <a:gd name="connsiteX1" fmla="*/ 135242 w 2254028"/>
              <a:gd name="connsiteY1" fmla="*/ 0 h 1352417"/>
              <a:gd name="connsiteX2" fmla="*/ 2118786 w 2254028"/>
              <a:gd name="connsiteY2" fmla="*/ 0 h 1352417"/>
              <a:gd name="connsiteX3" fmla="*/ 2254028 w 2254028"/>
              <a:gd name="connsiteY3" fmla="*/ 135242 h 1352417"/>
              <a:gd name="connsiteX4" fmla="*/ 2254028 w 2254028"/>
              <a:gd name="connsiteY4" fmla="*/ 1217175 h 1352417"/>
              <a:gd name="connsiteX5" fmla="*/ 2118786 w 2254028"/>
              <a:gd name="connsiteY5" fmla="*/ 1352417 h 1352417"/>
              <a:gd name="connsiteX6" fmla="*/ 135242 w 2254028"/>
              <a:gd name="connsiteY6" fmla="*/ 1352417 h 1352417"/>
              <a:gd name="connsiteX7" fmla="*/ 0 w 2254028"/>
              <a:gd name="connsiteY7" fmla="*/ 1217175 h 1352417"/>
              <a:gd name="connsiteX8" fmla="*/ 0 w 2254028"/>
              <a:gd name="connsiteY8" fmla="*/ 135242 h 135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028" h="1352417">
                <a:moveTo>
                  <a:pt x="0" y="135242"/>
                </a:moveTo>
                <a:cubicBezTo>
                  <a:pt x="0" y="60550"/>
                  <a:pt x="60550" y="0"/>
                  <a:pt x="135242" y="0"/>
                </a:cubicBezTo>
                <a:lnTo>
                  <a:pt x="2118786" y="0"/>
                </a:lnTo>
                <a:cubicBezTo>
                  <a:pt x="2193478" y="0"/>
                  <a:pt x="2254028" y="60550"/>
                  <a:pt x="2254028" y="135242"/>
                </a:cubicBezTo>
                <a:lnTo>
                  <a:pt x="2254028" y="1217175"/>
                </a:lnTo>
                <a:cubicBezTo>
                  <a:pt x="2254028" y="1291867"/>
                  <a:pt x="2193478" y="1352417"/>
                  <a:pt x="2118786" y="1352417"/>
                </a:cubicBezTo>
                <a:lnTo>
                  <a:pt x="135242" y="1352417"/>
                </a:lnTo>
                <a:cubicBezTo>
                  <a:pt x="60550" y="1352417"/>
                  <a:pt x="0" y="1291867"/>
                  <a:pt x="0" y="1217175"/>
                </a:cubicBezTo>
                <a:lnTo>
                  <a:pt x="0" y="135242"/>
                </a:lnTo>
                <a:close/>
              </a:path>
            </a:pathLst>
          </a:custGeom>
          <a:blipFill dpi="0" rotWithShape="0">
            <a:blip r:embed="rId10">
              <a:alphaModFix amt="70000"/>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0571" tIns="100571" rIns="100571" bIns="100571" numCol="1" spcCol="1270" anchor="ctr" anchorCtr="0">
            <a:noAutofit/>
          </a:bodyPr>
          <a:lstStyle/>
          <a:p>
            <a:pPr marL="0" lvl="0" indent="0" algn="ctr" defTabSz="711200">
              <a:lnSpc>
                <a:spcPct val="90000"/>
              </a:lnSpc>
              <a:spcBef>
                <a:spcPct val="0"/>
              </a:spcBef>
              <a:spcAft>
                <a:spcPct val="35000"/>
              </a:spcAft>
              <a:buNone/>
            </a:pPr>
            <a:r>
              <a:rPr lang="en-US" sz="1400" b="1" kern="1200" cap="none" spc="50" dirty="0">
                <a:ln w="9525" cmpd="sng">
                  <a:solidFill>
                    <a:srgbClr val="0070C0"/>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Conversion to Image</a:t>
            </a:r>
          </a:p>
        </p:txBody>
      </p:sp>
      <p:sp>
        <p:nvSpPr>
          <p:cNvPr id="11" name="Freeform: Shape 10">
            <a:extLst>
              <a:ext uri="{FF2B5EF4-FFF2-40B4-BE49-F238E27FC236}">
                <a16:creationId xmlns:a16="http://schemas.microsoft.com/office/drawing/2014/main" id="{10E61313-5D71-4C88-80A2-C9B413FFA0E6}"/>
              </a:ext>
            </a:extLst>
          </p:cNvPr>
          <p:cNvSpPr/>
          <p:nvPr/>
        </p:nvSpPr>
        <p:spPr>
          <a:xfrm>
            <a:off x="7445835" y="2724781"/>
            <a:ext cx="548640" cy="1371596"/>
          </a:xfrm>
          <a:custGeom>
            <a:avLst/>
            <a:gdLst>
              <a:gd name="connsiteX0" fmla="*/ 0 w 1371596"/>
              <a:gd name="connsiteY0" fmla="*/ 109728 h 548640"/>
              <a:gd name="connsiteX1" fmla="*/ 1097276 w 1371596"/>
              <a:gd name="connsiteY1" fmla="*/ 109728 h 548640"/>
              <a:gd name="connsiteX2" fmla="*/ 1097276 w 1371596"/>
              <a:gd name="connsiteY2" fmla="*/ 0 h 548640"/>
              <a:gd name="connsiteX3" fmla="*/ 1371596 w 1371596"/>
              <a:gd name="connsiteY3" fmla="*/ 274320 h 548640"/>
              <a:gd name="connsiteX4" fmla="*/ 1097276 w 1371596"/>
              <a:gd name="connsiteY4" fmla="*/ 548640 h 548640"/>
              <a:gd name="connsiteX5" fmla="*/ 1097276 w 1371596"/>
              <a:gd name="connsiteY5" fmla="*/ 438912 h 548640"/>
              <a:gd name="connsiteX6" fmla="*/ 0 w 1371596"/>
              <a:gd name="connsiteY6" fmla="*/ 438912 h 548640"/>
              <a:gd name="connsiteX7" fmla="*/ 0 w 1371596"/>
              <a:gd name="connsiteY7" fmla="*/ 109728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96" h="548640">
                <a:moveTo>
                  <a:pt x="1097276" y="0"/>
                </a:moveTo>
                <a:lnTo>
                  <a:pt x="1097276" y="438912"/>
                </a:lnTo>
                <a:lnTo>
                  <a:pt x="1371595" y="438912"/>
                </a:lnTo>
                <a:lnTo>
                  <a:pt x="685798" y="548640"/>
                </a:lnTo>
                <a:lnTo>
                  <a:pt x="1" y="438912"/>
                </a:lnTo>
                <a:lnTo>
                  <a:pt x="274320" y="438912"/>
                </a:lnTo>
                <a:lnTo>
                  <a:pt x="274320" y="0"/>
                </a:lnTo>
                <a:lnTo>
                  <a:pt x="1097276"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9728" tIns="0" rIns="109728" bIns="164592"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p:txBody>
      </p:sp>
      <p:sp>
        <p:nvSpPr>
          <p:cNvPr id="12" name="Freeform: Shape 11">
            <a:extLst>
              <a:ext uri="{FF2B5EF4-FFF2-40B4-BE49-F238E27FC236}">
                <a16:creationId xmlns:a16="http://schemas.microsoft.com/office/drawing/2014/main" id="{D91916AE-9E21-4149-9A0F-7B78139F1A25}"/>
              </a:ext>
            </a:extLst>
          </p:cNvPr>
          <p:cNvSpPr/>
          <p:nvPr/>
        </p:nvSpPr>
        <p:spPr>
          <a:xfrm>
            <a:off x="6593141" y="4401529"/>
            <a:ext cx="2254028" cy="1352417"/>
          </a:xfrm>
          <a:custGeom>
            <a:avLst/>
            <a:gdLst>
              <a:gd name="connsiteX0" fmla="*/ 0 w 2254028"/>
              <a:gd name="connsiteY0" fmla="*/ 135242 h 1352417"/>
              <a:gd name="connsiteX1" fmla="*/ 135242 w 2254028"/>
              <a:gd name="connsiteY1" fmla="*/ 0 h 1352417"/>
              <a:gd name="connsiteX2" fmla="*/ 2118786 w 2254028"/>
              <a:gd name="connsiteY2" fmla="*/ 0 h 1352417"/>
              <a:gd name="connsiteX3" fmla="*/ 2254028 w 2254028"/>
              <a:gd name="connsiteY3" fmla="*/ 135242 h 1352417"/>
              <a:gd name="connsiteX4" fmla="*/ 2254028 w 2254028"/>
              <a:gd name="connsiteY4" fmla="*/ 1217175 h 1352417"/>
              <a:gd name="connsiteX5" fmla="*/ 2118786 w 2254028"/>
              <a:gd name="connsiteY5" fmla="*/ 1352417 h 1352417"/>
              <a:gd name="connsiteX6" fmla="*/ 135242 w 2254028"/>
              <a:gd name="connsiteY6" fmla="*/ 1352417 h 1352417"/>
              <a:gd name="connsiteX7" fmla="*/ 0 w 2254028"/>
              <a:gd name="connsiteY7" fmla="*/ 1217175 h 1352417"/>
              <a:gd name="connsiteX8" fmla="*/ 0 w 2254028"/>
              <a:gd name="connsiteY8" fmla="*/ 135242 h 135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028" h="1352417">
                <a:moveTo>
                  <a:pt x="0" y="135242"/>
                </a:moveTo>
                <a:cubicBezTo>
                  <a:pt x="0" y="60550"/>
                  <a:pt x="60550" y="0"/>
                  <a:pt x="135242" y="0"/>
                </a:cubicBezTo>
                <a:lnTo>
                  <a:pt x="2118786" y="0"/>
                </a:lnTo>
                <a:cubicBezTo>
                  <a:pt x="2193478" y="0"/>
                  <a:pt x="2254028" y="60550"/>
                  <a:pt x="2254028" y="135242"/>
                </a:cubicBezTo>
                <a:lnTo>
                  <a:pt x="2254028" y="1217175"/>
                </a:lnTo>
                <a:cubicBezTo>
                  <a:pt x="2254028" y="1291867"/>
                  <a:pt x="2193478" y="1352417"/>
                  <a:pt x="2118786" y="1352417"/>
                </a:cubicBezTo>
                <a:lnTo>
                  <a:pt x="135242" y="1352417"/>
                </a:lnTo>
                <a:cubicBezTo>
                  <a:pt x="60550" y="1352417"/>
                  <a:pt x="0" y="1291867"/>
                  <a:pt x="0" y="1217175"/>
                </a:cubicBezTo>
                <a:lnTo>
                  <a:pt x="0" y="135242"/>
                </a:lnTo>
                <a:close/>
              </a:path>
            </a:pathLst>
          </a:custGeom>
          <a:blipFill dpi="0" rotWithShape="0">
            <a:blip r:embed="rId11">
              <a:alphaModFix amt="50000"/>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191" tIns="108191" rIns="108191" bIns="108191" numCol="1" spcCol="1270" anchor="ctr" anchorCtr="0">
            <a:noAutofit/>
          </a:bodyPr>
          <a:lstStyle/>
          <a:p>
            <a:pPr marL="0" lvl="0" indent="0" algn="ctr" defTabSz="800100">
              <a:lnSpc>
                <a:spcPct val="90000"/>
              </a:lnSpc>
              <a:spcBef>
                <a:spcPct val="0"/>
              </a:spcBef>
              <a:spcAft>
                <a:spcPct val="35000"/>
              </a:spcAft>
              <a:buNone/>
            </a:pPr>
            <a:r>
              <a:rPr lang="en-US" sz="1400" b="1" kern="1200" cap="none" spc="50" dirty="0">
                <a:ln w="9525" cmpd="sng">
                  <a:solidFill>
                    <a:srgbClr val="00B050"/>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Conversion to HDF5</a:t>
            </a:r>
          </a:p>
        </p:txBody>
      </p:sp>
      <p:sp>
        <p:nvSpPr>
          <p:cNvPr id="13" name="Freeform: Shape 12">
            <a:extLst>
              <a:ext uri="{FF2B5EF4-FFF2-40B4-BE49-F238E27FC236}">
                <a16:creationId xmlns:a16="http://schemas.microsoft.com/office/drawing/2014/main" id="{B7689697-D8A1-47D3-992D-7222C0EDC2A1}"/>
              </a:ext>
            </a:extLst>
          </p:cNvPr>
          <p:cNvSpPr/>
          <p:nvPr/>
        </p:nvSpPr>
        <p:spPr>
          <a:xfrm>
            <a:off x="5916933" y="4798237"/>
            <a:ext cx="477855" cy="559000"/>
          </a:xfrm>
          <a:custGeom>
            <a:avLst/>
            <a:gdLst>
              <a:gd name="connsiteX0" fmla="*/ 0 w 477854"/>
              <a:gd name="connsiteY0" fmla="*/ 111800 h 558999"/>
              <a:gd name="connsiteX1" fmla="*/ 238927 w 477854"/>
              <a:gd name="connsiteY1" fmla="*/ 111800 h 558999"/>
              <a:gd name="connsiteX2" fmla="*/ 238927 w 477854"/>
              <a:gd name="connsiteY2" fmla="*/ 0 h 558999"/>
              <a:gd name="connsiteX3" fmla="*/ 477854 w 477854"/>
              <a:gd name="connsiteY3" fmla="*/ 279500 h 558999"/>
              <a:gd name="connsiteX4" fmla="*/ 238927 w 477854"/>
              <a:gd name="connsiteY4" fmla="*/ 558999 h 558999"/>
              <a:gd name="connsiteX5" fmla="*/ 238927 w 477854"/>
              <a:gd name="connsiteY5" fmla="*/ 447199 h 558999"/>
              <a:gd name="connsiteX6" fmla="*/ 0 w 477854"/>
              <a:gd name="connsiteY6" fmla="*/ 447199 h 558999"/>
              <a:gd name="connsiteX7" fmla="*/ 0 w 477854"/>
              <a:gd name="connsiteY7" fmla="*/ 111800 h 55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854" h="558999">
                <a:moveTo>
                  <a:pt x="477854" y="447199"/>
                </a:moveTo>
                <a:lnTo>
                  <a:pt x="238927" y="447199"/>
                </a:lnTo>
                <a:lnTo>
                  <a:pt x="238927" y="558999"/>
                </a:lnTo>
                <a:lnTo>
                  <a:pt x="0" y="279499"/>
                </a:lnTo>
                <a:lnTo>
                  <a:pt x="238927" y="0"/>
                </a:lnTo>
                <a:lnTo>
                  <a:pt x="238927" y="111800"/>
                </a:lnTo>
                <a:lnTo>
                  <a:pt x="477854" y="111800"/>
                </a:lnTo>
                <a:lnTo>
                  <a:pt x="477854" y="44719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43356" tIns="111801" rIns="1" bIns="11180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p:txBody>
      </p:sp>
      <p:sp>
        <p:nvSpPr>
          <p:cNvPr id="14" name="Freeform: Shape 13">
            <a:extLst>
              <a:ext uri="{FF2B5EF4-FFF2-40B4-BE49-F238E27FC236}">
                <a16:creationId xmlns:a16="http://schemas.microsoft.com/office/drawing/2014/main" id="{6237251E-E589-4B48-8048-78DAF2999FDB}"/>
              </a:ext>
            </a:extLst>
          </p:cNvPr>
          <p:cNvSpPr/>
          <p:nvPr/>
        </p:nvSpPr>
        <p:spPr>
          <a:xfrm>
            <a:off x="3437501" y="4401529"/>
            <a:ext cx="2254028" cy="1352417"/>
          </a:xfrm>
          <a:custGeom>
            <a:avLst/>
            <a:gdLst>
              <a:gd name="connsiteX0" fmla="*/ 0 w 2254028"/>
              <a:gd name="connsiteY0" fmla="*/ 135242 h 1352417"/>
              <a:gd name="connsiteX1" fmla="*/ 135242 w 2254028"/>
              <a:gd name="connsiteY1" fmla="*/ 0 h 1352417"/>
              <a:gd name="connsiteX2" fmla="*/ 2118786 w 2254028"/>
              <a:gd name="connsiteY2" fmla="*/ 0 h 1352417"/>
              <a:gd name="connsiteX3" fmla="*/ 2254028 w 2254028"/>
              <a:gd name="connsiteY3" fmla="*/ 135242 h 1352417"/>
              <a:gd name="connsiteX4" fmla="*/ 2254028 w 2254028"/>
              <a:gd name="connsiteY4" fmla="*/ 1217175 h 1352417"/>
              <a:gd name="connsiteX5" fmla="*/ 2118786 w 2254028"/>
              <a:gd name="connsiteY5" fmla="*/ 1352417 h 1352417"/>
              <a:gd name="connsiteX6" fmla="*/ 135242 w 2254028"/>
              <a:gd name="connsiteY6" fmla="*/ 1352417 h 1352417"/>
              <a:gd name="connsiteX7" fmla="*/ 0 w 2254028"/>
              <a:gd name="connsiteY7" fmla="*/ 1217175 h 1352417"/>
              <a:gd name="connsiteX8" fmla="*/ 0 w 2254028"/>
              <a:gd name="connsiteY8" fmla="*/ 135242 h 135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028" h="1352417">
                <a:moveTo>
                  <a:pt x="0" y="135242"/>
                </a:moveTo>
                <a:cubicBezTo>
                  <a:pt x="0" y="60550"/>
                  <a:pt x="60550" y="0"/>
                  <a:pt x="135242" y="0"/>
                </a:cubicBezTo>
                <a:lnTo>
                  <a:pt x="2118786" y="0"/>
                </a:lnTo>
                <a:cubicBezTo>
                  <a:pt x="2193478" y="0"/>
                  <a:pt x="2254028" y="60550"/>
                  <a:pt x="2254028" y="135242"/>
                </a:cubicBezTo>
                <a:lnTo>
                  <a:pt x="2254028" y="1217175"/>
                </a:lnTo>
                <a:cubicBezTo>
                  <a:pt x="2254028" y="1291867"/>
                  <a:pt x="2193478" y="1352417"/>
                  <a:pt x="2118786" y="1352417"/>
                </a:cubicBezTo>
                <a:lnTo>
                  <a:pt x="135242" y="1352417"/>
                </a:lnTo>
                <a:cubicBezTo>
                  <a:pt x="60550" y="1352417"/>
                  <a:pt x="0" y="1291867"/>
                  <a:pt x="0" y="1217175"/>
                </a:cubicBezTo>
                <a:lnTo>
                  <a:pt x="0" y="135242"/>
                </a:lnTo>
                <a:close/>
              </a:path>
            </a:pathLst>
          </a:custGeom>
          <a:blipFill dpi="0" rotWithShape="0">
            <a:blip r:embed="rId12">
              <a:alphaModFix amt="50000"/>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191" tIns="108191" rIns="108191" bIns="108191" numCol="1" spcCol="1270" anchor="ctr" anchorCtr="0">
            <a:noAutofit/>
          </a:bodyPr>
          <a:lstStyle/>
          <a:p>
            <a:pPr marL="0" lvl="0" indent="0" algn="ctr" defTabSz="800100">
              <a:lnSpc>
                <a:spcPct val="90000"/>
              </a:lnSpc>
              <a:spcBef>
                <a:spcPct val="0"/>
              </a:spcBef>
              <a:spcAft>
                <a:spcPct val="35000"/>
              </a:spcAft>
              <a:buNone/>
            </a:pPr>
            <a:r>
              <a:rPr lang="en-US" sz="1800" b="1" kern="1200" cap="none" spc="50" dirty="0">
                <a:ln w="9525" cmpd="sng">
                  <a:solidFill>
                    <a:srgbClr val="FF0000"/>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ResNet18</a:t>
            </a:r>
          </a:p>
        </p:txBody>
      </p:sp>
      <p:sp>
        <p:nvSpPr>
          <p:cNvPr id="15" name="Freeform: Shape 14">
            <a:extLst>
              <a:ext uri="{FF2B5EF4-FFF2-40B4-BE49-F238E27FC236}">
                <a16:creationId xmlns:a16="http://schemas.microsoft.com/office/drawing/2014/main" id="{88E83E49-8AE5-45EB-9D3B-17B5E98E9FF3}"/>
              </a:ext>
            </a:extLst>
          </p:cNvPr>
          <p:cNvSpPr/>
          <p:nvPr/>
        </p:nvSpPr>
        <p:spPr>
          <a:xfrm>
            <a:off x="2761292" y="4798238"/>
            <a:ext cx="477855" cy="558999"/>
          </a:xfrm>
          <a:custGeom>
            <a:avLst/>
            <a:gdLst>
              <a:gd name="connsiteX0" fmla="*/ 0 w 477854"/>
              <a:gd name="connsiteY0" fmla="*/ 111800 h 558999"/>
              <a:gd name="connsiteX1" fmla="*/ 238927 w 477854"/>
              <a:gd name="connsiteY1" fmla="*/ 111800 h 558999"/>
              <a:gd name="connsiteX2" fmla="*/ 238927 w 477854"/>
              <a:gd name="connsiteY2" fmla="*/ 0 h 558999"/>
              <a:gd name="connsiteX3" fmla="*/ 477854 w 477854"/>
              <a:gd name="connsiteY3" fmla="*/ 279500 h 558999"/>
              <a:gd name="connsiteX4" fmla="*/ 238927 w 477854"/>
              <a:gd name="connsiteY4" fmla="*/ 558999 h 558999"/>
              <a:gd name="connsiteX5" fmla="*/ 238927 w 477854"/>
              <a:gd name="connsiteY5" fmla="*/ 447199 h 558999"/>
              <a:gd name="connsiteX6" fmla="*/ 0 w 477854"/>
              <a:gd name="connsiteY6" fmla="*/ 447199 h 558999"/>
              <a:gd name="connsiteX7" fmla="*/ 0 w 477854"/>
              <a:gd name="connsiteY7" fmla="*/ 111800 h 55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854" h="558999">
                <a:moveTo>
                  <a:pt x="477854" y="447199"/>
                </a:moveTo>
                <a:lnTo>
                  <a:pt x="238927" y="447199"/>
                </a:lnTo>
                <a:lnTo>
                  <a:pt x="238927" y="558999"/>
                </a:lnTo>
                <a:lnTo>
                  <a:pt x="0" y="279499"/>
                </a:lnTo>
                <a:lnTo>
                  <a:pt x="238927" y="0"/>
                </a:lnTo>
                <a:lnTo>
                  <a:pt x="238927" y="111800"/>
                </a:lnTo>
                <a:lnTo>
                  <a:pt x="477854" y="111800"/>
                </a:lnTo>
                <a:lnTo>
                  <a:pt x="477854" y="44719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43356" tIns="111800" rIns="1" bIns="11180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p:txBody>
      </p:sp>
      <p:sp>
        <p:nvSpPr>
          <p:cNvPr id="16" name="Freeform: Shape 15">
            <a:extLst>
              <a:ext uri="{FF2B5EF4-FFF2-40B4-BE49-F238E27FC236}">
                <a16:creationId xmlns:a16="http://schemas.microsoft.com/office/drawing/2014/main" id="{47E20E5F-A101-4654-81C2-864F3FE66030}"/>
              </a:ext>
            </a:extLst>
          </p:cNvPr>
          <p:cNvSpPr/>
          <p:nvPr/>
        </p:nvSpPr>
        <p:spPr>
          <a:xfrm>
            <a:off x="281861" y="4401529"/>
            <a:ext cx="2254028" cy="1352417"/>
          </a:xfrm>
          <a:custGeom>
            <a:avLst/>
            <a:gdLst>
              <a:gd name="connsiteX0" fmla="*/ 0 w 2254028"/>
              <a:gd name="connsiteY0" fmla="*/ 135242 h 1352417"/>
              <a:gd name="connsiteX1" fmla="*/ 135242 w 2254028"/>
              <a:gd name="connsiteY1" fmla="*/ 0 h 1352417"/>
              <a:gd name="connsiteX2" fmla="*/ 2118786 w 2254028"/>
              <a:gd name="connsiteY2" fmla="*/ 0 h 1352417"/>
              <a:gd name="connsiteX3" fmla="*/ 2254028 w 2254028"/>
              <a:gd name="connsiteY3" fmla="*/ 135242 h 1352417"/>
              <a:gd name="connsiteX4" fmla="*/ 2254028 w 2254028"/>
              <a:gd name="connsiteY4" fmla="*/ 1217175 h 1352417"/>
              <a:gd name="connsiteX5" fmla="*/ 2118786 w 2254028"/>
              <a:gd name="connsiteY5" fmla="*/ 1352417 h 1352417"/>
              <a:gd name="connsiteX6" fmla="*/ 135242 w 2254028"/>
              <a:gd name="connsiteY6" fmla="*/ 1352417 h 1352417"/>
              <a:gd name="connsiteX7" fmla="*/ 0 w 2254028"/>
              <a:gd name="connsiteY7" fmla="*/ 1217175 h 1352417"/>
              <a:gd name="connsiteX8" fmla="*/ 0 w 2254028"/>
              <a:gd name="connsiteY8" fmla="*/ 135242 h 135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028" h="1352417">
                <a:moveTo>
                  <a:pt x="0" y="135242"/>
                </a:moveTo>
                <a:cubicBezTo>
                  <a:pt x="0" y="60550"/>
                  <a:pt x="60550" y="0"/>
                  <a:pt x="135242" y="0"/>
                </a:cubicBezTo>
                <a:lnTo>
                  <a:pt x="2118786" y="0"/>
                </a:lnTo>
                <a:cubicBezTo>
                  <a:pt x="2193478" y="0"/>
                  <a:pt x="2254028" y="60550"/>
                  <a:pt x="2254028" y="135242"/>
                </a:cubicBezTo>
                <a:lnTo>
                  <a:pt x="2254028" y="1217175"/>
                </a:lnTo>
                <a:cubicBezTo>
                  <a:pt x="2254028" y="1291867"/>
                  <a:pt x="2193478" y="1352417"/>
                  <a:pt x="2118786" y="1352417"/>
                </a:cubicBezTo>
                <a:lnTo>
                  <a:pt x="135242" y="1352417"/>
                </a:lnTo>
                <a:cubicBezTo>
                  <a:pt x="60550" y="1352417"/>
                  <a:pt x="0" y="1291867"/>
                  <a:pt x="0" y="1217175"/>
                </a:cubicBezTo>
                <a:lnTo>
                  <a:pt x="0" y="135242"/>
                </a:lnTo>
                <a:close/>
              </a:path>
            </a:pathLst>
          </a:custGeom>
          <a:blipFill dpi="0" rotWithShape="0">
            <a:blip r:embed="rId13">
              <a:alphaModFix amt="50000"/>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191" tIns="108191" rIns="108191" bIns="108191" numCol="1" spcCol="1270" anchor="ctr" anchorCtr="0">
            <a:noAutofit/>
          </a:bodyPr>
          <a:lstStyle/>
          <a:p>
            <a:pPr marL="0" lvl="0" indent="0" algn="ctr" defTabSz="800100">
              <a:lnSpc>
                <a:spcPct val="90000"/>
              </a:lnSpc>
              <a:spcBef>
                <a:spcPct val="0"/>
              </a:spcBef>
              <a:spcAft>
                <a:spcPct val="35000"/>
              </a:spcAft>
              <a:buNone/>
            </a:pPr>
            <a:r>
              <a:rPr lang="en-US" sz="1800" b="1" kern="1200" cap="none" spc="50" dirty="0">
                <a:ln w="9525" cmpd="sng">
                  <a:solidFill>
                    <a:schemeClr val="accent2">
                      <a:lumMod val="75000"/>
                    </a:schemeClr>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Postprocessing</a:t>
            </a:r>
          </a:p>
        </p:txBody>
      </p:sp>
    </p:spTree>
    <p:extLst>
      <p:ext uri="{BB962C8B-B14F-4D97-AF65-F5344CB8AC3E}">
        <p14:creationId xmlns:p14="http://schemas.microsoft.com/office/powerpoint/2010/main" val="294773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par>
                                <p:cTn id="47" presetID="22" presetClass="entr" presetSubtype="8"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par>
                                <p:cTn id="50" presetID="22" presetClass="entr" presetSubtype="8"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par>
                                <p:cTn id="53" presetID="22" presetClass="entr" presetSubtype="8"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par>
                                <p:cTn id="56" presetID="22" presetClass="entr" presetSubtype="8"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22" presetClass="entr" presetSubtype="8"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childTnLst>
                          </p:cTn>
                        </p:par>
                        <p:par>
                          <p:cTn id="62" fill="hold">
                            <p:stCondLst>
                              <p:cond delay="1000"/>
                            </p:stCondLst>
                            <p:childTnLst>
                              <p:par>
                                <p:cTn id="63" presetID="1" presetClass="entr" presetSubtype="0"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vert="horz" wrap="none" lIns="182880" tIns="0" rIns="0" bIns="0" rtlCol="0" anchor="ctr" anchorCtr="0">
            <a:normAutofit/>
          </a:bodyPr>
          <a:lstStyle/>
          <a:p>
            <a:r>
              <a:rPr lang="en-US" dirty="0"/>
              <a:t>Processing Pipeline: Conversion to HDF5</a:t>
            </a:r>
          </a:p>
        </p:txBody>
      </p:sp>
      <p:sp>
        <p:nvSpPr>
          <p:cNvPr id="6" name="Content Placeholder 2">
            <a:extLst>
              <a:ext uri="{FF2B5EF4-FFF2-40B4-BE49-F238E27FC236}">
                <a16:creationId xmlns:a16="http://schemas.microsoft.com/office/drawing/2014/main" id="{10B62BC4-E020-4C1E-BF17-75727B9561FE}"/>
              </a:ext>
            </a:extLst>
          </p:cNvPr>
          <p:cNvSpPr txBox="1">
            <a:spLocks/>
          </p:cNvSpPr>
          <p:nvPr/>
        </p:nvSpPr>
        <p:spPr>
          <a:xfrm>
            <a:off x="228600" y="1828800"/>
            <a:ext cx="4648200" cy="2270282"/>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6538" indent="-236538">
              <a:lnSpc>
                <a:spcPct val="200000"/>
              </a:lnSpc>
              <a:spcBef>
                <a:spcPts val="0"/>
              </a:spcBef>
              <a:buFont typeface="Arial" panose="020B0604020202020204" pitchFamily="34" charset="0"/>
              <a:buChar char="•"/>
            </a:pPr>
            <a:r>
              <a:rPr lang="en-US" sz="1600" b="1" dirty="0">
                <a:latin typeface="Arial" panose="020B0604020202020204" pitchFamily="34" charset="0"/>
                <a:cs typeface="Arial" panose="020B0604020202020204" pitchFamily="34" charset="0"/>
              </a:rPr>
              <a:t>The Hierarchical Data Format version 5 (HDF5), is an open-source file format that supports large, complex, heterogeneous data with fast read and write capabilities.</a:t>
            </a:r>
          </a:p>
        </p:txBody>
      </p:sp>
      <p:sp>
        <p:nvSpPr>
          <p:cNvPr id="4" name="Freeform: Shape 3">
            <a:extLst>
              <a:ext uri="{FF2B5EF4-FFF2-40B4-BE49-F238E27FC236}">
                <a16:creationId xmlns:a16="http://schemas.microsoft.com/office/drawing/2014/main" id="{A55660FE-7900-4C7C-9F8A-C12B7559144C}"/>
              </a:ext>
            </a:extLst>
          </p:cNvPr>
          <p:cNvSpPr/>
          <p:nvPr/>
        </p:nvSpPr>
        <p:spPr>
          <a:xfrm>
            <a:off x="281861" y="1522351"/>
            <a:ext cx="2254028" cy="746115"/>
          </a:xfrm>
          <a:custGeom>
            <a:avLst/>
            <a:gdLst>
              <a:gd name="connsiteX0" fmla="*/ 0 w 2254028"/>
              <a:gd name="connsiteY0" fmla="*/ 74612 h 746115"/>
              <a:gd name="connsiteX1" fmla="*/ 74612 w 2254028"/>
              <a:gd name="connsiteY1" fmla="*/ 0 h 746115"/>
              <a:gd name="connsiteX2" fmla="*/ 2179417 w 2254028"/>
              <a:gd name="connsiteY2" fmla="*/ 0 h 746115"/>
              <a:gd name="connsiteX3" fmla="*/ 2254029 w 2254028"/>
              <a:gd name="connsiteY3" fmla="*/ 74612 h 746115"/>
              <a:gd name="connsiteX4" fmla="*/ 2254028 w 2254028"/>
              <a:gd name="connsiteY4" fmla="*/ 671504 h 746115"/>
              <a:gd name="connsiteX5" fmla="*/ 2179416 w 2254028"/>
              <a:gd name="connsiteY5" fmla="*/ 746116 h 746115"/>
              <a:gd name="connsiteX6" fmla="*/ 74612 w 2254028"/>
              <a:gd name="connsiteY6" fmla="*/ 746115 h 746115"/>
              <a:gd name="connsiteX7" fmla="*/ 0 w 2254028"/>
              <a:gd name="connsiteY7" fmla="*/ 671503 h 746115"/>
              <a:gd name="connsiteX8" fmla="*/ 0 w 2254028"/>
              <a:gd name="connsiteY8" fmla="*/ 74612 h 74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028" h="746115">
                <a:moveTo>
                  <a:pt x="0" y="74612"/>
                </a:moveTo>
                <a:cubicBezTo>
                  <a:pt x="0" y="33405"/>
                  <a:pt x="33405" y="0"/>
                  <a:pt x="74612" y="0"/>
                </a:cubicBezTo>
                <a:lnTo>
                  <a:pt x="2179417" y="0"/>
                </a:lnTo>
                <a:cubicBezTo>
                  <a:pt x="2220624" y="0"/>
                  <a:pt x="2254029" y="33405"/>
                  <a:pt x="2254029" y="74612"/>
                </a:cubicBezTo>
                <a:cubicBezTo>
                  <a:pt x="2254029" y="273576"/>
                  <a:pt x="2254028" y="472540"/>
                  <a:pt x="2254028" y="671504"/>
                </a:cubicBezTo>
                <a:cubicBezTo>
                  <a:pt x="2254028" y="712711"/>
                  <a:pt x="2220623" y="746116"/>
                  <a:pt x="2179416" y="746116"/>
                </a:cubicBezTo>
                <a:lnTo>
                  <a:pt x="74612" y="746115"/>
                </a:lnTo>
                <a:cubicBezTo>
                  <a:pt x="33405" y="746115"/>
                  <a:pt x="0" y="712710"/>
                  <a:pt x="0" y="671503"/>
                </a:cubicBezTo>
                <a:lnTo>
                  <a:pt x="0" y="74612"/>
                </a:lnTo>
                <a:close/>
              </a:path>
            </a:pathLst>
          </a:custGeom>
          <a:blipFill dpi="0" rotWithShape="0">
            <a:blip r:embed="rId3">
              <a:alphaModFix amt="35000"/>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433" tIns="90433" rIns="90433" bIns="90433" numCol="1" spcCol="1270" anchor="ctr" anchorCtr="0">
            <a:noAutofit/>
          </a:bodyPr>
          <a:lstStyle/>
          <a:p>
            <a:pPr marL="0" lvl="0" indent="0" algn="ctr" defTabSz="800100">
              <a:lnSpc>
                <a:spcPct val="90000"/>
              </a:lnSpc>
              <a:spcBef>
                <a:spcPct val="0"/>
              </a:spcBef>
              <a:spcAft>
                <a:spcPct val="35000"/>
              </a:spcAft>
              <a:buNone/>
            </a:pPr>
            <a:r>
              <a:rPr lang="en-US" sz="1600" b="1" kern="1200" cap="none" spc="50" dirty="0">
                <a:ln w="9525" cmpd="sng">
                  <a:solidFill>
                    <a:srgbClr val="7030A0"/>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Decimation to 50Hz</a:t>
            </a:r>
          </a:p>
        </p:txBody>
      </p:sp>
      <p:sp>
        <p:nvSpPr>
          <p:cNvPr id="5" name="Freeform: Shape 4">
            <a:extLst>
              <a:ext uri="{FF2B5EF4-FFF2-40B4-BE49-F238E27FC236}">
                <a16:creationId xmlns:a16="http://schemas.microsoft.com/office/drawing/2014/main" id="{34E332A4-2E78-45E1-9B41-65988C55F508}"/>
              </a:ext>
            </a:extLst>
          </p:cNvPr>
          <p:cNvSpPr/>
          <p:nvPr/>
        </p:nvSpPr>
        <p:spPr>
          <a:xfrm>
            <a:off x="2734244" y="1615909"/>
            <a:ext cx="477854" cy="558999"/>
          </a:xfrm>
          <a:custGeom>
            <a:avLst/>
            <a:gdLst>
              <a:gd name="connsiteX0" fmla="*/ 0 w 477854"/>
              <a:gd name="connsiteY0" fmla="*/ 111800 h 558999"/>
              <a:gd name="connsiteX1" fmla="*/ 238927 w 477854"/>
              <a:gd name="connsiteY1" fmla="*/ 111800 h 558999"/>
              <a:gd name="connsiteX2" fmla="*/ 238927 w 477854"/>
              <a:gd name="connsiteY2" fmla="*/ 0 h 558999"/>
              <a:gd name="connsiteX3" fmla="*/ 477854 w 477854"/>
              <a:gd name="connsiteY3" fmla="*/ 279500 h 558999"/>
              <a:gd name="connsiteX4" fmla="*/ 238927 w 477854"/>
              <a:gd name="connsiteY4" fmla="*/ 558999 h 558999"/>
              <a:gd name="connsiteX5" fmla="*/ 238927 w 477854"/>
              <a:gd name="connsiteY5" fmla="*/ 447199 h 558999"/>
              <a:gd name="connsiteX6" fmla="*/ 0 w 477854"/>
              <a:gd name="connsiteY6" fmla="*/ 447199 h 558999"/>
              <a:gd name="connsiteX7" fmla="*/ 0 w 477854"/>
              <a:gd name="connsiteY7" fmla="*/ 111800 h 55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854" h="558999">
                <a:moveTo>
                  <a:pt x="0" y="111800"/>
                </a:moveTo>
                <a:lnTo>
                  <a:pt x="238927" y="111800"/>
                </a:lnTo>
                <a:lnTo>
                  <a:pt x="238927" y="0"/>
                </a:lnTo>
                <a:lnTo>
                  <a:pt x="477854" y="279500"/>
                </a:lnTo>
                <a:lnTo>
                  <a:pt x="238927" y="558999"/>
                </a:lnTo>
                <a:lnTo>
                  <a:pt x="238927" y="447199"/>
                </a:lnTo>
                <a:lnTo>
                  <a:pt x="0" y="447199"/>
                </a:lnTo>
                <a:lnTo>
                  <a:pt x="0" y="11180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1800" rIns="143356" bIns="111800" numCol="1" spcCol="1270" anchor="ctr" anchorCtr="0">
            <a:noAutofit/>
          </a:bodyPr>
          <a:lstStyle/>
          <a:p>
            <a:pPr marL="0" lvl="0" indent="0" algn="ctr" defTabSz="622300">
              <a:lnSpc>
                <a:spcPct val="90000"/>
              </a:lnSpc>
              <a:spcBef>
                <a:spcPct val="0"/>
              </a:spcBef>
              <a:spcAft>
                <a:spcPct val="35000"/>
              </a:spcAft>
              <a:buNone/>
            </a:pPr>
            <a:endParaRPr lang="en-US" sz="1200" kern="1200">
              <a:latin typeface="Arial" panose="020B0604020202020204" pitchFamily="34" charset="0"/>
              <a:cs typeface="Arial" panose="020B0604020202020204" pitchFamily="34" charset="0"/>
            </a:endParaRPr>
          </a:p>
        </p:txBody>
      </p:sp>
      <p:sp>
        <p:nvSpPr>
          <p:cNvPr id="7" name="Freeform: Shape 6">
            <a:extLst>
              <a:ext uri="{FF2B5EF4-FFF2-40B4-BE49-F238E27FC236}">
                <a16:creationId xmlns:a16="http://schemas.microsoft.com/office/drawing/2014/main" id="{9BB0F7AC-CE21-4820-8F81-3241AEC1E720}"/>
              </a:ext>
            </a:extLst>
          </p:cNvPr>
          <p:cNvSpPr/>
          <p:nvPr/>
        </p:nvSpPr>
        <p:spPr>
          <a:xfrm>
            <a:off x="3437501" y="1219200"/>
            <a:ext cx="2254028" cy="1352417"/>
          </a:xfrm>
          <a:custGeom>
            <a:avLst/>
            <a:gdLst>
              <a:gd name="connsiteX0" fmla="*/ 0 w 2254028"/>
              <a:gd name="connsiteY0" fmla="*/ 135242 h 1352417"/>
              <a:gd name="connsiteX1" fmla="*/ 135242 w 2254028"/>
              <a:gd name="connsiteY1" fmla="*/ 0 h 1352417"/>
              <a:gd name="connsiteX2" fmla="*/ 2118786 w 2254028"/>
              <a:gd name="connsiteY2" fmla="*/ 0 h 1352417"/>
              <a:gd name="connsiteX3" fmla="*/ 2254028 w 2254028"/>
              <a:gd name="connsiteY3" fmla="*/ 135242 h 1352417"/>
              <a:gd name="connsiteX4" fmla="*/ 2254028 w 2254028"/>
              <a:gd name="connsiteY4" fmla="*/ 1217175 h 1352417"/>
              <a:gd name="connsiteX5" fmla="*/ 2118786 w 2254028"/>
              <a:gd name="connsiteY5" fmla="*/ 1352417 h 1352417"/>
              <a:gd name="connsiteX6" fmla="*/ 135242 w 2254028"/>
              <a:gd name="connsiteY6" fmla="*/ 1352417 h 1352417"/>
              <a:gd name="connsiteX7" fmla="*/ 0 w 2254028"/>
              <a:gd name="connsiteY7" fmla="*/ 1217175 h 1352417"/>
              <a:gd name="connsiteX8" fmla="*/ 0 w 2254028"/>
              <a:gd name="connsiteY8" fmla="*/ 135242 h 135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028" h="1352417">
                <a:moveTo>
                  <a:pt x="0" y="135242"/>
                </a:moveTo>
                <a:cubicBezTo>
                  <a:pt x="0" y="60550"/>
                  <a:pt x="60550" y="0"/>
                  <a:pt x="135242" y="0"/>
                </a:cubicBezTo>
                <a:lnTo>
                  <a:pt x="2118786" y="0"/>
                </a:lnTo>
                <a:cubicBezTo>
                  <a:pt x="2193478" y="0"/>
                  <a:pt x="2254028" y="60550"/>
                  <a:pt x="2254028" y="135242"/>
                </a:cubicBezTo>
                <a:lnTo>
                  <a:pt x="2254028" y="1217175"/>
                </a:lnTo>
                <a:cubicBezTo>
                  <a:pt x="2254028" y="1291867"/>
                  <a:pt x="2193478" y="1352417"/>
                  <a:pt x="2118786" y="1352417"/>
                </a:cubicBezTo>
                <a:lnTo>
                  <a:pt x="135242" y="1352417"/>
                </a:lnTo>
                <a:cubicBezTo>
                  <a:pt x="60550" y="1352417"/>
                  <a:pt x="0" y="1291867"/>
                  <a:pt x="0" y="1217175"/>
                </a:cubicBezTo>
                <a:lnTo>
                  <a:pt x="0" y="135242"/>
                </a:lnTo>
                <a:close/>
              </a:path>
            </a:pathLst>
          </a:custGeom>
          <a:blipFill dpi="0" rotWithShape="0">
            <a:blip r:embed="rId4">
              <a:alphaModFix amt="50000"/>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191" tIns="108191" rIns="108191" bIns="108191" numCol="1" spcCol="1270" anchor="ctr" anchorCtr="0">
            <a:noAutofit/>
          </a:bodyPr>
          <a:lstStyle/>
          <a:p>
            <a:pPr marL="0" lvl="0" indent="0" algn="ctr" defTabSz="800100">
              <a:lnSpc>
                <a:spcPct val="90000"/>
              </a:lnSpc>
              <a:spcBef>
                <a:spcPct val="0"/>
              </a:spcBef>
              <a:spcAft>
                <a:spcPct val="35000"/>
              </a:spcAft>
              <a:buNone/>
            </a:pPr>
            <a:r>
              <a:rPr lang="en-US" sz="1400" b="1" kern="1200" cap="none" spc="50" dirty="0">
                <a:ln w="9525" cmpd="sng">
                  <a:solidFill>
                    <a:srgbClr val="002060"/>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Local Normalization</a:t>
            </a:r>
          </a:p>
        </p:txBody>
      </p:sp>
      <p:sp>
        <p:nvSpPr>
          <p:cNvPr id="8" name="Freeform: Shape 7">
            <a:extLst>
              <a:ext uri="{FF2B5EF4-FFF2-40B4-BE49-F238E27FC236}">
                <a16:creationId xmlns:a16="http://schemas.microsoft.com/office/drawing/2014/main" id="{D2D9A4A7-B1B0-43DE-8D02-B3F0CD41E9EC}"/>
              </a:ext>
            </a:extLst>
          </p:cNvPr>
          <p:cNvSpPr/>
          <p:nvPr/>
        </p:nvSpPr>
        <p:spPr>
          <a:xfrm>
            <a:off x="5889884" y="1615909"/>
            <a:ext cx="477854" cy="558999"/>
          </a:xfrm>
          <a:custGeom>
            <a:avLst/>
            <a:gdLst>
              <a:gd name="connsiteX0" fmla="*/ 0 w 477854"/>
              <a:gd name="connsiteY0" fmla="*/ 111800 h 558999"/>
              <a:gd name="connsiteX1" fmla="*/ 238927 w 477854"/>
              <a:gd name="connsiteY1" fmla="*/ 111800 h 558999"/>
              <a:gd name="connsiteX2" fmla="*/ 238927 w 477854"/>
              <a:gd name="connsiteY2" fmla="*/ 0 h 558999"/>
              <a:gd name="connsiteX3" fmla="*/ 477854 w 477854"/>
              <a:gd name="connsiteY3" fmla="*/ 279500 h 558999"/>
              <a:gd name="connsiteX4" fmla="*/ 238927 w 477854"/>
              <a:gd name="connsiteY4" fmla="*/ 558999 h 558999"/>
              <a:gd name="connsiteX5" fmla="*/ 238927 w 477854"/>
              <a:gd name="connsiteY5" fmla="*/ 447199 h 558999"/>
              <a:gd name="connsiteX6" fmla="*/ 0 w 477854"/>
              <a:gd name="connsiteY6" fmla="*/ 447199 h 558999"/>
              <a:gd name="connsiteX7" fmla="*/ 0 w 477854"/>
              <a:gd name="connsiteY7" fmla="*/ 111800 h 55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854" h="558999">
                <a:moveTo>
                  <a:pt x="0" y="111800"/>
                </a:moveTo>
                <a:lnTo>
                  <a:pt x="238927" y="111800"/>
                </a:lnTo>
                <a:lnTo>
                  <a:pt x="238927" y="0"/>
                </a:lnTo>
                <a:lnTo>
                  <a:pt x="477854" y="279500"/>
                </a:lnTo>
                <a:lnTo>
                  <a:pt x="238927" y="558999"/>
                </a:lnTo>
                <a:lnTo>
                  <a:pt x="238927" y="447199"/>
                </a:lnTo>
                <a:lnTo>
                  <a:pt x="0" y="447199"/>
                </a:lnTo>
                <a:lnTo>
                  <a:pt x="0" y="11180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1800" rIns="143356" bIns="111800" numCol="1" spcCol="1270" anchor="ctr" anchorCtr="0">
            <a:noAutofit/>
          </a:bodyPr>
          <a:lstStyle/>
          <a:p>
            <a:pPr marL="0" lvl="0" indent="0" algn="ctr" defTabSz="622300">
              <a:lnSpc>
                <a:spcPct val="90000"/>
              </a:lnSpc>
              <a:spcBef>
                <a:spcPct val="0"/>
              </a:spcBef>
              <a:spcAft>
                <a:spcPct val="35000"/>
              </a:spcAft>
              <a:buNone/>
            </a:pPr>
            <a:endParaRPr lang="en-US" sz="1200" kern="1200">
              <a:latin typeface="Arial" panose="020B0604020202020204" pitchFamily="34" charset="0"/>
              <a:cs typeface="Arial" panose="020B0604020202020204" pitchFamily="34" charset="0"/>
            </a:endParaRPr>
          </a:p>
        </p:txBody>
      </p:sp>
      <p:sp>
        <p:nvSpPr>
          <p:cNvPr id="9" name="Freeform: Shape 8">
            <a:extLst>
              <a:ext uri="{FF2B5EF4-FFF2-40B4-BE49-F238E27FC236}">
                <a16:creationId xmlns:a16="http://schemas.microsoft.com/office/drawing/2014/main" id="{1AB2647A-C92E-40F3-B799-F8A7F611F075}"/>
              </a:ext>
            </a:extLst>
          </p:cNvPr>
          <p:cNvSpPr/>
          <p:nvPr/>
        </p:nvSpPr>
        <p:spPr>
          <a:xfrm>
            <a:off x="6593141" y="1219200"/>
            <a:ext cx="2254028" cy="1352417"/>
          </a:xfrm>
          <a:custGeom>
            <a:avLst/>
            <a:gdLst>
              <a:gd name="connsiteX0" fmla="*/ 0 w 2254028"/>
              <a:gd name="connsiteY0" fmla="*/ 135242 h 1352417"/>
              <a:gd name="connsiteX1" fmla="*/ 135242 w 2254028"/>
              <a:gd name="connsiteY1" fmla="*/ 0 h 1352417"/>
              <a:gd name="connsiteX2" fmla="*/ 2118786 w 2254028"/>
              <a:gd name="connsiteY2" fmla="*/ 0 h 1352417"/>
              <a:gd name="connsiteX3" fmla="*/ 2254028 w 2254028"/>
              <a:gd name="connsiteY3" fmla="*/ 135242 h 1352417"/>
              <a:gd name="connsiteX4" fmla="*/ 2254028 w 2254028"/>
              <a:gd name="connsiteY4" fmla="*/ 1217175 h 1352417"/>
              <a:gd name="connsiteX5" fmla="*/ 2118786 w 2254028"/>
              <a:gd name="connsiteY5" fmla="*/ 1352417 h 1352417"/>
              <a:gd name="connsiteX6" fmla="*/ 135242 w 2254028"/>
              <a:gd name="connsiteY6" fmla="*/ 1352417 h 1352417"/>
              <a:gd name="connsiteX7" fmla="*/ 0 w 2254028"/>
              <a:gd name="connsiteY7" fmla="*/ 1217175 h 1352417"/>
              <a:gd name="connsiteX8" fmla="*/ 0 w 2254028"/>
              <a:gd name="connsiteY8" fmla="*/ 135242 h 135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028" h="1352417">
                <a:moveTo>
                  <a:pt x="0" y="135242"/>
                </a:moveTo>
                <a:cubicBezTo>
                  <a:pt x="0" y="60550"/>
                  <a:pt x="60550" y="0"/>
                  <a:pt x="135242" y="0"/>
                </a:cubicBezTo>
                <a:lnTo>
                  <a:pt x="2118786" y="0"/>
                </a:lnTo>
                <a:cubicBezTo>
                  <a:pt x="2193478" y="0"/>
                  <a:pt x="2254028" y="60550"/>
                  <a:pt x="2254028" y="135242"/>
                </a:cubicBezTo>
                <a:lnTo>
                  <a:pt x="2254028" y="1217175"/>
                </a:lnTo>
                <a:cubicBezTo>
                  <a:pt x="2254028" y="1291867"/>
                  <a:pt x="2193478" y="1352417"/>
                  <a:pt x="2118786" y="1352417"/>
                </a:cubicBezTo>
                <a:lnTo>
                  <a:pt x="135242" y="1352417"/>
                </a:lnTo>
                <a:cubicBezTo>
                  <a:pt x="60550" y="1352417"/>
                  <a:pt x="0" y="1291867"/>
                  <a:pt x="0" y="1217175"/>
                </a:cubicBezTo>
                <a:lnTo>
                  <a:pt x="0" y="135242"/>
                </a:lnTo>
                <a:close/>
              </a:path>
            </a:pathLst>
          </a:custGeom>
          <a:blipFill dpi="0" rotWithShape="0">
            <a:blip r:embed="rId5">
              <a:alphaModFix amt="70000"/>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0571" tIns="100571" rIns="100571" bIns="100571" numCol="1" spcCol="1270" anchor="ctr" anchorCtr="0">
            <a:noAutofit/>
          </a:bodyPr>
          <a:lstStyle/>
          <a:p>
            <a:pPr marL="0" lvl="0" indent="0" algn="ctr" defTabSz="711200">
              <a:lnSpc>
                <a:spcPct val="90000"/>
              </a:lnSpc>
              <a:spcBef>
                <a:spcPct val="0"/>
              </a:spcBef>
              <a:spcAft>
                <a:spcPct val="35000"/>
              </a:spcAft>
              <a:buNone/>
            </a:pPr>
            <a:r>
              <a:rPr lang="en-US" sz="1400" b="1" kern="1200" cap="none" spc="50" dirty="0">
                <a:ln w="9525" cmpd="sng">
                  <a:solidFill>
                    <a:srgbClr val="0070C0"/>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Conversion to Image</a:t>
            </a:r>
          </a:p>
        </p:txBody>
      </p:sp>
      <p:sp>
        <p:nvSpPr>
          <p:cNvPr id="10" name="Freeform: Shape 9">
            <a:extLst>
              <a:ext uri="{FF2B5EF4-FFF2-40B4-BE49-F238E27FC236}">
                <a16:creationId xmlns:a16="http://schemas.microsoft.com/office/drawing/2014/main" id="{679692F2-6E45-4DE9-B3F6-49584DAEA0F6}"/>
              </a:ext>
            </a:extLst>
          </p:cNvPr>
          <p:cNvSpPr/>
          <p:nvPr/>
        </p:nvSpPr>
        <p:spPr>
          <a:xfrm>
            <a:off x="7445835" y="2819043"/>
            <a:ext cx="548640" cy="1371596"/>
          </a:xfrm>
          <a:custGeom>
            <a:avLst/>
            <a:gdLst>
              <a:gd name="connsiteX0" fmla="*/ 0 w 1371596"/>
              <a:gd name="connsiteY0" fmla="*/ 109728 h 548640"/>
              <a:gd name="connsiteX1" fmla="*/ 1097276 w 1371596"/>
              <a:gd name="connsiteY1" fmla="*/ 109728 h 548640"/>
              <a:gd name="connsiteX2" fmla="*/ 1097276 w 1371596"/>
              <a:gd name="connsiteY2" fmla="*/ 0 h 548640"/>
              <a:gd name="connsiteX3" fmla="*/ 1371596 w 1371596"/>
              <a:gd name="connsiteY3" fmla="*/ 274320 h 548640"/>
              <a:gd name="connsiteX4" fmla="*/ 1097276 w 1371596"/>
              <a:gd name="connsiteY4" fmla="*/ 548640 h 548640"/>
              <a:gd name="connsiteX5" fmla="*/ 1097276 w 1371596"/>
              <a:gd name="connsiteY5" fmla="*/ 438912 h 548640"/>
              <a:gd name="connsiteX6" fmla="*/ 0 w 1371596"/>
              <a:gd name="connsiteY6" fmla="*/ 438912 h 548640"/>
              <a:gd name="connsiteX7" fmla="*/ 0 w 1371596"/>
              <a:gd name="connsiteY7" fmla="*/ 109728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96" h="548640">
                <a:moveTo>
                  <a:pt x="1097276" y="0"/>
                </a:moveTo>
                <a:lnTo>
                  <a:pt x="1097276" y="438912"/>
                </a:lnTo>
                <a:lnTo>
                  <a:pt x="1371595" y="438912"/>
                </a:lnTo>
                <a:lnTo>
                  <a:pt x="685798" y="548640"/>
                </a:lnTo>
                <a:lnTo>
                  <a:pt x="1" y="438912"/>
                </a:lnTo>
                <a:lnTo>
                  <a:pt x="274320" y="438912"/>
                </a:lnTo>
                <a:lnTo>
                  <a:pt x="274320" y="0"/>
                </a:lnTo>
                <a:lnTo>
                  <a:pt x="1097276"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9728" tIns="0" rIns="109728" bIns="164592" numCol="1" spcCol="1270" anchor="ctr" anchorCtr="0">
            <a:noAutofit/>
          </a:bodyPr>
          <a:lstStyle/>
          <a:p>
            <a:pPr marL="0" lvl="0" indent="0" algn="ctr" defTabSz="622300">
              <a:lnSpc>
                <a:spcPct val="90000"/>
              </a:lnSpc>
              <a:spcBef>
                <a:spcPct val="0"/>
              </a:spcBef>
              <a:spcAft>
                <a:spcPct val="35000"/>
              </a:spcAft>
              <a:buNone/>
            </a:pPr>
            <a:endParaRPr lang="en-US" sz="1200" kern="1200">
              <a:latin typeface="Arial" panose="020B0604020202020204" pitchFamily="34" charset="0"/>
              <a:cs typeface="Arial" panose="020B0604020202020204" pitchFamily="34" charset="0"/>
            </a:endParaRPr>
          </a:p>
        </p:txBody>
      </p:sp>
      <p:sp>
        <p:nvSpPr>
          <p:cNvPr id="11" name="Freeform: Shape 10">
            <a:extLst>
              <a:ext uri="{FF2B5EF4-FFF2-40B4-BE49-F238E27FC236}">
                <a16:creationId xmlns:a16="http://schemas.microsoft.com/office/drawing/2014/main" id="{39BBEDA4-608F-4364-ACC0-712CB6196FE9}"/>
              </a:ext>
            </a:extLst>
          </p:cNvPr>
          <p:cNvSpPr/>
          <p:nvPr/>
        </p:nvSpPr>
        <p:spPr>
          <a:xfrm>
            <a:off x="6593141" y="4495791"/>
            <a:ext cx="2254028" cy="1352417"/>
          </a:xfrm>
          <a:custGeom>
            <a:avLst/>
            <a:gdLst>
              <a:gd name="connsiteX0" fmla="*/ 0 w 2254028"/>
              <a:gd name="connsiteY0" fmla="*/ 135242 h 1352417"/>
              <a:gd name="connsiteX1" fmla="*/ 135242 w 2254028"/>
              <a:gd name="connsiteY1" fmla="*/ 0 h 1352417"/>
              <a:gd name="connsiteX2" fmla="*/ 2118786 w 2254028"/>
              <a:gd name="connsiteY2" fmla="*/ 0 h 1352417"/>
              <a:gd name="connsiteX3" fmla="*/ 2254028 w 2254028"/>
              <a:gd name="connsiteY3" fmla="*/ 135242 h 1352417"/>
              <a:gd name="connsiteX4" fmla="*/ 2254028 w 2254028"/>
              <a:gd name="connsiteY4" fmla="*/ 1217175 h 1352417"/>
              <a:gd name="connsiteX5" fmla="*/ 2118786 w 2254028"/>
              <a:gd name="connsiteY5" fmla="*/ 1352417 h 1352417"/>
              <a:gd name="connsiteX6" fmla="*/ 135242 w 2254028"/>
              <a:gd name="connsiteY6" fmla="*/ 1352417 h 1352417"/>
              <a:gd name="connsiteX7" fmla="*/ 0 w 2254028"/>
              <a:gd name="connsiteY7" fmla="*/ 1217175 h 1352417"/>
              <a:gd name="connsiteX8" fmla="*/ 0 w 2254028"/>
              <a:gd name="connsiteY8" fmla="*/ 135242 h 135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028" h="1352417">
                <a:moveTo>
                  <a:pt x="0" y="135242"/>
                </a:moveTo>
                <a:cubicBezTo>
                  <a:pt x="0" y="60550"/>
                  <a:pt x="60550" y="0"/>
                  <a:pt x="135242" y="0"/>
                </a:cubicBezTo>
                <a:lnTo>
                  <a:pt x="2118786" y="0"/>
                </a:lnTo>
                <a:cubicBezTo>
                  <a:pt x="2193478" y="0"/>
                  <a:pt x="2254028" y="60550"/>
                  <a:pt x="2254028" y="135242"/>
                </a:cubicBezTo>
                <a:lnTo>
                  <a:pt x="2254028" y="1217175"/>
                </a:lnTo>
                <a:cubicBezTo>
                  <a:pt x="2254028" y="1291867"/>
                  <a:pt x="2193478" y="1352417"/>
                  <a:pt x="2118786" y="1352417"/>
                </a:cubicBezTo>
                <a:lnTo>
                  <a:pt x="135242" y="1352417"/>
                </a:lnTo>
                <a:cubicBezTo>
                  <a:pt x="60550" y="1352417"/>
                  <a:pt x="0" y="1291867"/>
                  <a:pt x="0" y="1217175"/>
                </a:cubicBezTo>
                <a:lnTo>
                  <a:pt x="0" y="135242"/>
                </a:lnTo>
                <a:close/>
              </a:path>
            </a:pathLst>
          </a:custGeom>
          <a:blipFill dpi="0" rotWithShape="0">
            <a:blip r:embed="rId6">
              <a:alphaModFix amt="50000"/>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191" tIns="108191" rIns="108191" bIns="108191" numCol="1" spcCol="1270" anchor="ctr" anchorCtr="0">
            <a:noAutofit/>
          </a:bodyPr>
          <a:lstStyle/>
          <a:p>
            <a:pPr marL="0" lvl="0" indent="0" algn="ctr" defTabSz="800100">
              <a:lnSpc>
                <a:spcPct val="90000"/>
              </a:lnSpc>
              <a:spcBef>
                <a:spcPct val="0"/>
              </a:spcBef>
              <a:spcAft>
                <a:spcPct val="35000"/>
              </a:spcAft>
              <a:buNone/>
            </a:pPr>
            <a:r>
              <a:rPr lang="en-US" sz="1400" b="1" kern="1200" cap="none" spc="50" dirty="0">
                <a:ln w="9525" cmpd="sng">
                  <a:solidFill>
                    <a:srgbClr val="00B050"/>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Conversion to HDF5</a:t>
            </a:r>
          </a:p>
        </p:txBody>
      </p:sp>
      <p:sp>
        <p:nvSpPr>
          <p:cNvPr id="12" name="Freeform: Shape 11">
            <a:extLst>
              <a:ext uri="{FF2B5EF4-FFF2-40B4-BE49-F238E27FC236}">
                <a16:creationId xmlns:a16="http://schemas.microsoft.com/office/drawing/2014/main" id="{62408E98-86E5-402F-9D7B-FD99CB4F0A28}"/>
              </a:ext>
            </a:extLst>
          </p:cNvPr>
          <p:cNvSpPr/>
          <p:nvPr/>
        </p:nvSpPr>
        <p:spPr>
          <a:xfrm>
            <a:off x="5916933" y="4892499"/>
            <a:ext cx="477855" cy="559000"/>
          </a:xfrm>
          <a:custGeom>
            <a:avLst/>
            <a:gdLst>
              <a:gd name="connsiteX0" fmla="*/ 0 w 477854"/>
              <a:gd name="connsiteY0" fmla="*/ 111800 h 558999"/>
              <a:gd name="connsiteX1" fmla="*/ 238927 w 477854"/>
              <a:gd name="connsiteY1" fmla="*/ 111800 h 558999"/>
              <a:gd name="connsiteX2" fmla="*/ 238927 w 477854"/>
              <a:gd name="connsiteY2" fmla="*/ 0 h 558999"/>
              <a:gd name="connsiteX3" fmla="*/ 477854 w 477854"/>
              <a:gd name="connsiteY3" fmla="*/ 279500 h 558999"/>
              <a:gd name="connsiteX4" fmla="*/ 238927 w 477854"/>
              <a:gd name="connsiteY4" fmla="*/ 558999 h 558999"/>
              <a:gd name="connsiteX5" fmla="*/ 238927 w 477854"/>
              <a:gd name="connsiteY5" fmla="*/ 447199 h 558999"/>
              <a:gd name="connsiteX6" fmla="*/ 0 w 477854"/>
              <a:gd name="connsiteY6" fmla="*/ 447199 h 558999"/>
              <a:gd name="connsiteX7" fmla="*/ 0 w 477854"/>
              <a:gd name="connsiteY7" fmla="*/ 111800 h 55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854" h="558999">
                <a:moveTo>
                  <a:pt x="477854" y="447199"/>
                </a:moveTo>
                <a:lnTo>
                  <a:pt x="238927" y="447199"/>
                </a:lnTo>
                <a:lnTo>
                  <a:pt x="238927" y="558999"/>
                </a:lnTo>
                <a:lnTo>
                  <a:pt x="0" y="279499"/>
                </a:lnTo>
                <a:lnTo>
                  <a:pt x="238927" y="0"/>
                </a:lnTo>
                <a:lnTo>
                  <a:pt x="238927" y="111800"/>
                </a:lnTo>
                <a:lnTo>
                  <a:pt x="477854" y="111800"/>
                </a:lnTo>
                <a:lnTo>
                  <a:pt x="477854" y="44719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43356" tIns="111801" rIns="1" bIns="111800" numCol="1" spcCol="1270" anchor="ctr" anchorCtr="0">
            <a:noAutofit/>
          </a:bodyPr>
          <a:lstStyle/>
          <a:p>
            <a:pPr marL="0" lvl="0" indent="0" algn="ctr" defTabSz="622300">
              <a:lnSpc>
                <a:spcPct val="90000"/>
              </a:lnSpc>
              <a:spcBef>
                <a:spcPct val="0"/>
              </a:spcBef>
              <a:spcAft>
                <a:spcPct val="35000"/>
              </a:spcAft>
              <a:buNone/>
            </a:pPr>
            <a:endParaRPr lang="en-US" sz="1200" kern="1200">
              <a:latin typeface="Arial" panose="020B0604020202020204" pitchFamily="34" charset="0"/>
              <a:cs typeface="Arial" panose="020B0604020202020204" pitchFamily="34" charset="0"/>
            </a:endParaRPr>
          </a:p>
        </p:txBody>
      </p:sp>
      <p:sp>
        <p:nvSpPr>
          <p:cNvPr id="13" name="Freeform: Shape 12">
            <a:extLst>
              <a:ext uri="{FF2B5EF4-FFF2-40B4-BE49-F238E27FC236}">
                <a16:creationId xmlns:a16="http://schemas.microsoft.com/office/drawing/2014/main" id="{E2CDD0B3-02E2-4926-AFFA-2822F6B490CE}"/>
              </a:ext>
            </a:extLst>
          </p:cNvPr>
          <p:cNvSpPr/>
          <p:nvPr/>
        </p:nvSpPr>
        <p:spPr>
          <a:xfrm>
            <a:off x="3437501" y="4495791"/>
            <a:ext cx="2254028" cy="1352417"/>
          </a:xfrm>
          <a:custGeom>
            <a:avLst/>
            <a:gdLst>
              <a:gd name="connsiteX0" fmla="*/ 0 w 2254028"/>
              <a:gd name="connsiteY0" fmla="*/ 135242 h 1352417"/>
              <a:gd name="connsiteX1" fmla="*/ 135242 w 2254028"/>
              <a:gd name="connsiteY1" fmla="*/ 0 h 1352417"/>
              <a:gd name="connsiteX2" fmla="*/ 2118786 w 2254028"/>
              <a:gd name="connsiteY2" fmla="*/ 0 h 1352417"/>
              <a:gd name="connsiteX3" fmla="*/ 2254028 w 2254028"/>
              <a:gd name="connsiteY3" fmla="*/ 135242 h 1352417"/>
              <a:gd name="connsiteX4" fmla="*/ 2254028 w 2254028"/>
              <a:gd name="connsiteY4" fmla="*/ 1217175 h 1352417"/>
              <a:gd name="connsiteX5" fmla="*/ 2118786 w 2254028"/>
              <a:gd name="connsiteY5" fmla="*/ 1352417 h 1352417"/>
              <a:gd name="connsiteX6" fmla="*/ 135242 w 2254028"/>
              <a:gd name="connsiteY6" fmla="*/ 1352417 h 1352417"/>
              <a:gd name="connsiteX7" fmla="*/ 0 w 2254028"/>
              <a:gd name="connsiteY7" fmla="*/ 1217175 h 1352417"/>
              <a:gd name="connsiteX8" fmla="*/ 0 w 2254028"/>
              <a:gd name="connsiteY8" fmla="*/ 135242 h 135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028" h="1352417">
                <a:moveTo>
                  <a:pt x="0" y="135242"/>
                </a:moveTo>
                <a:cubicBezTo>
                  <a:pt x="0" y="60550"/>
                  <a:pt x="60550" y="0"/>
                  <a:pt x="135242" y="0"/>
                </a:cubicBezTo>
                <a:lnTo>
                  <a:pt x="2118786" y="0"/>
                </a:lnTo>
                <a:cubicBezTo>
                  <a:pt x="2193478" y="0"/>
                  <a:pt x="2254028" y="60550"/>
                  <a:pt x="2254028" y="135242"/>
                </a:cubicBezTo>
                <a:lnTo>
                  <a:pt x="2254028" y="1217175"/>
                </a:lnTo>
                <a:cubicBezTo>
                  <a:pt x="2254028" y="1291867"/>
                  <a:pt x="2193478" y="1352417"/>
                  <a:pt x="2118786" y="1352417"/>
                </a:cubicBezTo>
                <a:lnTo>
                  <a:pt x="135242" y="1352417"/>
                </a:lnTo>
                <a:cubicBezTo>
                  <a:pt x="60550" y="1352417"/>
                  <a:pt x="0" y="1291867"/>
                  <a:pt x="0" y="1217175"/>
                </a:cubicBezTo>
                <a:lnTo>
                  <a:pt x="0" y="135242"/>
                </a:lnTo>
                <a:close/>
              </a:path>
            </a:pathLst>
          </a:custGeom>
          <a:blipFill dpi="0" rotWithShape="0">
            <a:blip r:embed="rId7">
              <a:alphaModFix amt="50000"/>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191" tIns="108191" rIns="108191" bIns="108191" numCol="1" spcCol="1270" anchor="ctr" anchorCtr="0">
            <a:noAutofit/>
          </a:bodyPr>
          <a:lstStyle/>
          <a:p>
            <a:pPr marL="0" lvl="0" indent="0" algn="ctr" defTabSz="800100">
              <a:lnSpc>
                <a:spcPct val="90000"/>
              </a:lnSpc>
              <a:spcBef>
                <a:spcPct val="0"/>
              </a:spcBef>
              <a:spcAft>
                <a:spcPct val="35000"/>
              </a:spcAft>
              <a:buNone/>
            </a:pPr>
            <a:r>
              <a:rPr lang="en-US" sz="1600" b="1" kern="1200" cap="none" spc="50" dirty="0">
                <a:ln w="9525" cmpd="sng">
                  <a:solidFill>
                    <a:srgbClr val="FF0000"/>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ResNet18</a:t>
            </a:r>
          </a:p>
        </p:txBody>
      </p:sp>
      <p:sp>
        <p:nvSpPr>
          <p:cNvPr id="14" name="Freeform: Shape 13">
            <a:extLst>
              <a:ext uri="{FF2B5EF4-FFF2-40B4-BE49-F238E27FC236}">
                <a16:creationId xmlns:a16="http://schemas.microsoft.com/office/drawing/2014/main" id="{E72A773F-C9FF-4F49-8353-E67FC54E9A5E}"/>
              </a:ext>
            </a:extLst>
          </p:cNvPr>
          <p:cNvSpPr/>
          <p:nvPr/>
        </p:nvSpPr>
        <p:spPr>
          <a:xfrm>
            <a:off x="2761292" y="4892500"/>
            <a:ext cx="477855" cy="558999"/>
          </a:xfrm>
          <a:custGeom>
            <a:avLst/>
            <a:gdLst>
              <a:gd name="connsiteX0" fmla="*/ 0 w 477854"/>
              <a:gd name="connsiteY0" fmla="*/ 111800 h 558999"/>
              <a:gd name="connsiteX1" fmla="*/ 238927 w 477854"/>
              <a:gd name="connsiteY1" fmla="*/ 111800 h 558999"/>
              <a:gd name="connsiteX2" fmla="*/ 238927 w 477854"/>
              <a:gd name="connsiteY2" fmla="*/ 0 h 558999"/>
              <a:gd name="connsiteX3" fmla="*/ 477854 w 477854"/>
              <a:gd name="connsiteY3" fmla="*/ 279500 h 558999"/>
              <a:gd name="connsiteX4" fmla="*/ 238927 w 477854"/>
              <a:gd name="connsiteY4" fmla="*/ 558999 h 558999"/>
              <a:gd name="connsiteX5" fmla="*/ 238927 w 477854"/>
              <a:gd name="connsiteY5" fmla="*/ 447199 h 558999"/>
              <a:gd name="connsiteX6" fmla="*/ 0 w 477854"/>
              <a:gd name="connsiteY6" fmla="*/ 447199 h 558999"/>
              <a:gd name="connsiteX7" fmla="*/ 0 w 477854"/>
              <a:gd name="connsiteY7" fmla="*/ 111800 h 55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854" h="558999">
                <a:moveTo>
                  <a:pt x="477854" y="447199"/>
                </a:moveTo>
                <a:lnTo>
                  <a:pt x="238927" y="447199"/>
                </a:lnTo>
                <a:lnTo>
                  <a:pt x="238927" y="558999"/>
                </a:lnTo>
                <a:lnTo>
                  <a:pt x="0" y="279499"/>
                </a:lnTo>
                <a:lnTo>
                  <a:pt x="238927" y="0"/>
                </a:lnTo>
                <a:lnTo>
                  <a:pt x="238927" y="111800"/>
                </a:lnTo>
                <a:lnTo>
                  <a:pt x="477854" y="111800"/>
                </a:lnTo>
                <a:lnTo>
                  <a:pt x="477854" y="44719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43356" tIns="111800" rIns="1" bIns="111800" numCol="1" spcCol="1270" anchor="ctr" anchorCtr="0">
            <a:noAutofit/>
          </a:bodyPr>
          <a:lstStyle/>
          <a:p>
            <a:pPr marL="0" lvl="0" indent="0" algn="ctr" defTabSz="622300">
              <a:lnSpc>
                <a:spcPct val="90000"/>
              </a:lnSpc>
              <a:spcBef>
                <a:spcPct val="0"/>
              </a:spcBef>
              <a:spcAft>
                <a:spcPct val="35000"/>
              </a:spcAft>
              <a:buNone/>
            </a:pPr>
            <a:endParaRPr lang="en-US" sz="1200" kern="1200">
              <a:latin typeface="Arial" panose="020B0604020202020204" pitchFamily="34" charset="0"/>
              <a:cs typeface="Arial" panose="020B0604020202020204" pitchFamily="34" charset="0"/>
            </a:endParaRPr>
          </a:p>
        </p:txBody>
      </p:sp>
      <p:sp>
        <p:nvSpPr>
          <p:cNvPr id="15" name="Freeform: Shape 14">
            <a:extLst>
              <a:ext uri="{FF2B5EF4-FFF2-40B4-BE49-F238E27FC236}">
                <a16:creationId xmlns:a16="http://schemas.microsoft.com/office/drawing/2014/main" id="{DF632BC2-23D3-4D71-A10D-C246AD766C34}"/>
              </a:ext>
            </a:extLst>
          </p:cNvPr>
          <p:cNvSpPr/>
          <p:nvPr/>
        </p:nvSpPr>
        <p:spPr>
          <a:xfrm>
            <a:off x="281861" y="4495791"/>
            <a:ext cx="2254028" cy="1352417"/>
          </a:xfrm>
          <a:custGeom>
            <a:avLst/>
            <a:gdLst>
              <a:gd name="connsiteX0" fmla="*/ 0 w 2254028"/>
              <a:gd name="connsiteY0" fmla="*/ 135242 h 1352417"/>
              <a:gd name="connsiteX1" fmla="*/ 135242 w 2254028"/>
              <a:gd name="connsiteY1" fmla="*/ 0 h 1352417"/>
              <a:gd name="connsiteX2" fmla="*/ 2118786 w 2254028"/>
              <a:gd name="connsiteY2" fmla="*/ 0 h 1352417"/>
              <a:gd name="connsiteX3" fmla="*/ 2254028 w 2254028"/>
              <a:gd name="connsiteY3" fmla="*/ 135242 h 1352417"/>
              <a:gd name="connsiteX4" fmla="*/ 2254028 w 2254028"/>
              <a:gd name="connsiteY4" fmla="*/ 1217175 h 1352417"/>
              <a:gd name="connsiteX5" fmla="*/ 2118786 w 2254028"/>
              <a:gd name="connsiteY5" fmla="*/ 1352417 h 1352417"/>
              <a:gd name="connsiteX6" fmla="*/ 135242 w 2254028"/>
              <a:gd name="connsiteY6" fmla="*/ 1352417 h 1352417"/>
              <a:gd name="connsiteX7" fmla="*/ 0 w 2254028"/>
              <a:gd name="connsiteY7" fmla="*/ 1217175 h 1352417"/>
              <a:gd name="connsiteX8" fmla="*/ 0 w 2254028"/>
              <a:gd name="connsiteY8" fmla="*/ 135242 h 135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028" h="1352417">
                <a:moveTo>
                  <a:pt x="0" y="135242"/>
                </a:moveTo>
                <a:cubicBezTo>
                  <a:pt x="0" y="60550"/>
                  <a:pt x="60550" y="0"/>
                  <a:pt x="135242" y="0"/>
                </a:cubicBezTo>
                <a:lnTo>
                  <a:pt x="2118786" y="0"/>
                </a:lnTo>
                <a:cubicBezTo>
                  <a:pt x="2193478" y="0"/>
                  <a:pt x="2254028" y="60550"/>
                  <a:pt x="2254028" y="135242"/>
                </a:cubicBezTo>
                <a:lnTo>
                  <a:pt x="2254028" y="1217175"/>
                </a:lnTo>
                <a:cubicBezTo>
                  <a:pt x="2254028" y="1291867"/>
                  <a:pt x="2193478" y="1352417"/>
                  <a:pt x="2118786" y="1352417"/>
                </a:cubicBezTo>
                <a:lnTo>
                  <a:pt x="135242" y="1352417"/>
                </a:lnTo>
                <a:cubicBezTo>
                  <a:pt x="60550" y="1352417"/>
                  <a:pt x="0" y="1291867"/>
                  <a:pt x="0" y="1217175"/>
                </a:cubicBezTo>
                <a:lnTo>
                  <a:pt x="0" y="135242"/>
                </a:lnTo>
                <a:close/>
              </a:path>
            </a:pathLst>
          </a:custGeom>
          <a:blipFill dpi="0" rotWithShape="0">
            <a:blip r:embed="rId8">
              <a:alphaModFix amt="50000"/>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191" tIns="108191" rIns="108191" bIns="108191" numCol="1" spcCol="1270" anchor="ctr" anchorCtr="0">
            <a:noAutofit/>
          </a:bodyPr>
          <a:lstStyle/>
          <a:p>
            <a:pPr marL="0" lvl="0" indent="0" algn="ctr" defTabSz="800100">
              <a:lnSpc>
                <a:spcPct val="90000"/>
              </a:lnSpc>
              <a:spcBef>
                <a:spcPct val="0"/>
              </a:spcBef>
              <a:spcAft>
                <a:spcPct val="35000"/>
              </a:spcAft>
              <a:buNone/>
            </a:pPr>
            <a:r>
              <a:rPr lang="en-US" sz="1600" b="1" kern="1200" cap="none" spc="50" dirty="0">
                <a:ln w="9525" cmpd="sng">
                  <a:solidFill>
                    <a:schemeClr val="accent2">
                      <a:lumMod val="75000"/>
                    </a:schemeClr>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Postprocessing</a:t>
            </a:r>
          </a:p>
        </p:txBody>
      </p:sp>
    </p:spTree>
    <p:extLst>
      <p:ext uri="{BB962C8B-B14F-4D97-AF65-F5344CB8AC3E}">
        <p14:creationId xmlns:p14="http://schemas.microsoft.com/office/powerpoint/2010/main" val="116012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15"/>
                                        </p:tgtEl>
                                      </p:cBhvr>
                                    </p:animEffect>
                                    <p:set>
                                      <p:cBhvr>
                                        <p:cTn id="34" dur="1" fill="hold">
                                          <p:stCondLst>
                                            <p:cond delay="499"/>
                                          </p:stCondLst>
                                        </p:cTn>
                                        <p:tgtEl>
                                          <p:spTgt spid="15"/>
                                        </p:tgtEl>
                                        <p:attrNameLst>
                                          <p:attrName>style.visibility</p:attrName>
                                        </p:attrNameLst>
                                      </p:cBhvr>
                                      <p:to>
                                        <p:strVal val="hidden"/>
                                      </p:to>
                                    </p:set>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childTnLst>
                                </p:cTn>
                              </p:par>
                            </p:childTnLst>
                          </p:cTn>
                        </p:par>
                        <p:par>
                          <p:cTn id="38" fill="hold">
                            <p:stCondLst>
                              <p:cond delay="500"/>
                            </p:stCondLst>
                            <p:childTnLst>
                              <p:par>
                                <p:cTn id="39" presetID="64" presetClass="path" presetSubtype="0" accel="50000" decel="50000" fill="hold" grpId="0" nodeType="afterEffect">
                                  <p:stCondLst>
                                    <p:cond delay="0"/>
                                  </p:stCondLst>
                                  <p:childTnLst>
                                    <p:animMotion origin="layout" path="M -8.33333E-7 3.33333E-6 L -0.0776 -0.30973 " pathEditMode="relative" rAng="0" ptsTypes="AA">
                                      <p:cBhvr>
                                        <p:cTn id="40" dur="2000" fill="hold"/>
                                        <p:tgtEl>
                                          <p:spTgt spid="11"/>
                                        </p:tgtEl>
                                        <p:attrNameLst>
                                          <p:attrName>ppt_x</p:attrName>
                                          <p:attrName>ppt_y</p:attrName>
                                        </p:attrNameLst>
                                      </p:cBhvr>
                                      <p:rCtr x="-3889" y="-15486"/>
                                    </p:animMotion>
                                  </p:childTnLst>
                                </p:cTn>
                              </p:par>
                              <p:par>
                                <p:cTn id="41" presetID="6" presetClass="emph" presetSubtype="0" fill="hold" grpId="1" nodeType="withEffect">
                                  <p:stCondLst>
                                    <p:cond delay="0"/>
                                  </p:stCondLst>
                                  <p:childTnLst>
                                    <p:animScale>
                                      <p:cBhvr>
                                        <p:cTn id="42"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5" grpId="0" animBg="1"/>
      <p:bldP spid="7" grpId="0" animBg="1"/>
      <p:bldP spid="8" grpId="0" animBg="1"/>
      <p:bldP spid="9" grpId="0" animBg="1"/>
      <p:bldP spid="10" grpId="0" animBg="1"/>
      <p:bldP spid="11" grpId="0" animBg="1"/>
      <p:bldP spid="11" grpId="1" animBg="1"/>
      <p:bldP spid="12" grpId="0" animBg="1"/>
      <p:bldP spid="13" grpId="0" animBg="1"/>
      <p:bldP spid="14" grpId="0" animBg="1"/>
      <p:bldP spid="15" grpId="0" animBg="1"/>
    </p:bldLst>
  </p:timing>
</p:sld>
</file>

<file path=ppt/theme/theme1.xml><?xml version="1.0" encoding="utf-8"?>
<a:theme xmlns:a="http://schemas.openxmlformats.org/drawingml/2006/main" name="1_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13994</TotalTime>
  <Words>3430</Words>
  <Application>Microsoft Office PowerPoint</Application>
  <PresentationFormat>On-screen Show (4:3)</PresentationFormat>
  <Paragraphs>480</Paragraphs>
  <Slides>16</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Cambria Math</vt:lpstr>
      <vt:lpstr>Times New Roman</vt:lpstr>
      <vt:lpstr>Wingdings</vt:lpstr>
      <vt:lpstr>1_ISIP Title Slide</vt:lpstr>
      <vt:lpstr>2_ISIP Content Slide</vt:lpstr>
      <vt:lpstr>PowerPoint Presentation</vt:lpstr>
      <vt:lpstr>PowerPoint Presentation</vt:lpstr>
      <vt:lpstr>PowerPoint Presentation</vt:lpstr>
      <vt:lpstr>Transfer Learning: Leveraging Pretrained Networks</vt:lpstr>
      <vt:lpstr>Processing Pipeline: An Overview</vt:lpstr>
      <vt:lpstr>Processing Pipeline: Decimation</vt:lpstr>
      <vt:lpstr>Processing Pipeline: Local Normalization</vt:lpstr>
      <vt:lpstr>Processing Pipeline: Conversion to an Image</vt:lpstr>
      <vt:lpstr>Processing Pipeline: Conversion to HDF5</vt:lpstr>
      <vt:lpstr>Processing Pipeline: Retraining ResNet18</vt:lpstr>
      <vt:lpstr>Processing Pipeline: Postprocessing</vt:lpstr>
      <vt:lpstr>Results: Performance Comparison Using Overlap Scoring</vt:lpstr>
      <vt:lpstr>Results: Analysis of the False Positive Rate</vt:lpstr>
      <vt:lpstr>Conclusions</vt:lpstr>
      <vt:lpstr>Acknowledgments</vt:lpstr>
      <vt:lpstr>PowerPoint Presentation</vt:lpstr>
    </vt:vector>
  </TitlesOfParts>
  <Company>Temple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Masih Tabrizi</dc:creator>
  <cp:lastModifiedBy>Vahid Khalkhali</cp:lastModifiedBy>
  <cp:revision>1117</cp:revision>
  <dcterms:created xsi:type="dcterms:W3CDTF">2012-05-05T20:20:58Z</dcterms:created>
  <dcterms:modified xsi:type="dcterms:W3CDTF">2021-12-04T08:07:21Z</dcterms:modified>
</cp:coreProperties>
</file>