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58"/>
  </p:notesMasterIdLst>
  <p:sldIdLst>
    <p:sldId id="257" r:id="rId2"/>
    <p:sldId id="314" r:id="rId3"/>
    <p:sldId id="339" r:id="rId4"/>
    <p:sldId id="258" r:id="rId5"/>
    <p:sldId id="259" r:id="rId6"/>
    <p:sldId id="316" r:id="rId7"/>
    <p:sldId id="332" r:id="rId8"/>
    <p:sldId id="260" r:id="rId9"/>
    <p:sldId id="324" r:id="rId10"/>
    <p:sldId id="325" r:id="rId11"/>
    <p:sldId id="319" r:id="rId12"/>
    <p:sldId id="320" r:id="rId13"/>
    <p:sldId id="321" r:id="rId14"/>
    <p:sldId id="262" r:id="rId15"/>
    <p:sldId id="342" r:id="rId16"/>
    <p:sldId id="343" r:id="rId17"/>
    <p:sldId id="261" r:id="rId18"/>
    <p:sldId id="306" r:id="rId19"/>
    <p:sldId id="315" r:id="rId20"/>
    <p:sldId id="263" r:id="rId21"/>
    <p:sldId id="307" r:id="rId22"/>
    <p:sldId id="323" r:id="rId23"/>
    <p:sldId id="326" r:id="rId24"/>
    <p:sldId id="327" r:id="rId25"/>
    <p:sldId id="328" r:id="rId26"/>
    <p:sldId id="329" r:id="rId27"/>
    <p:sldId id="330" r:id="rId28"/>
    <p:sldId id="272" r:id="rId29"/>
    <p:sldId id="334" r:id="rId30"/>
    <p:sldId id="331" r:id="rId31"/>
    <p:sldId id="308" r:id="rId32"/>
    <p:sldId id="317" r:id="rId33"/>
    <p:sldId id="318" r:id="rId34"/>
    <p:sldId id="309" r:id="rId35"/>
    <p:sldId id="310" r:id="rId36"/>
    <p:sldId id="311" r:id="rId37"/>
    <p:sldId id="312" r:id="rId38"/>
    <p:sldId id="313" r:id="rId39"/>
    <p:sldId id="337" r:id="rId40"/>
    <p:sldId id="338" r:id="rId41"/>
    <p:sldId id="335" r:id="rId42"/>
    <p:sldId id="336" r:id="rId43"/>
    <p:sldId id="266" r:id="rId44"/>
    <p:sldId id="269" r:id="rId45"/>
    <p:sldId id="270" r:id="rId46"/>
    <p:sldId id="271" r:id="rId47"/>
    <p:sldId id="273" r:id="rId48"/>
    <p:sldId id="274" r:id="rId49"/>
    <p:sldId id="275" r:id="rId50"/>
    <p:sldId id="276" r:id="rId51"/>
    <p:sldId id="340" r:id="rId52"/>
    <p:sldId id="341" r:id="rId53"/>
    <p:sldId id="288" r:id="rId54"/>
    <p:sldId id="300" r:id="rId55"/>
    <p:sldId id="301" r:id="rId56"/>
    <p:sldId id="322"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06" autoAdjust="0"/>
    <p:restoredTop sz="94660"/>
  </p:normalViewPr>
  <p:slideViewPr>
    <p:cSldViewPr>
      <p:cViewPr varScale="1">
        <p:scale>
          <a:sx n="74" d="100"/>
          <a:sy n="74" d="100"/>
        </p:scale>
        <p:origin x="-9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lineMarker"/>
        <c:ser>
          <c:idx val="0"/>
          <c:order val="0"/>
          <c:tx>
            <c:strRef>
              <c:f>Sheet1!$B$1</c:f>
              <c:strCache>
                <c:ptCount val="1"/>
                <c:pt idx="0">
                  <c:v>Hits</c:v>
                </c:pt>
              </c:strCache>
            </c:strRef>
          </c:tx>
          <c:xVal>
            <c:numRef>
              <c:f>Sheet1!$A$2:$A$15</c:f>
              <c:numCache>
                <c:formatCode>General</c:formatCode>
                <c:ptCount val="14"/>
                <c:pt idx="0">
                  <c:v>0.9</c:v>
                </c:pt>
                <c:pt idx="1">
                  <c:v>0.90500000000000003</c:v>
                </c:pt>
                <c:pt idx="2">
                  <c:v>0.91</c:v>
                </c:pt>
                <c:pt idx="3">
                  <c:v>0.91500000000000004</c:v>
                </c:pt>
                <c:pt idx="4">
                  <c:v>0.92</c:v>
                </c:pt>
                <c:pt idx="5">
                  <c:v>0.92500000000000004</c:v>
                </c:pt>
                <c:pt idx="6">
                  <c:v>0.93</c:v>
                </c:pt>
                <c:pt idx="7">
                  <c:v>0.93500000000000005</c:v>
                </c:pt>
                <c:pt idx="8">
                  <c:v>0.9400000000000005</c:v>
                </c:pt>
                <c:pt idx="9">
                  <c:v>0.94499999999999995</c:v>
                </c:pt>
                <c:pt idx="10">
                  <c:v>0.95000000000000051</c:v>
                </c:pt>
                <c:pt idx="11">
                  <c:v>0.95500000000000052</c:v>
                </c:pt>
                <c:pt idx="12">
                  <c:v>0.96000000000000052</c:v>
                </c:pt>
              </c:numCache>
            </c:numRef>
          </c:xVal>
          <c:yVal>
            <c:numRef>
              <c:f>Sheet1!$B$2:$B$15</c:f>
              <c:numCache>
                <c:formatCode>General</c:formatCode>
                <c:ptCount val="14"/>
                <c:pt idx="0">
                  <c:v>1</c:v>
                </c:pt>
                <c:pt idx="1">
                  <c:v>1</c:v>
                </c:pt>
                <c:pt idx="2">
                  <c:v>1</c:v>
                </c:pt>
                <c:pt idx="3">
                  <c:v>1</c:v>
                </c:pt>
                <c:pt idx="4">
                  <c:v>1</c:v>
                </c:pt>
                <c:pt idx="5">
                  <c:v>0.98</c:v>
                </c:pt>
                <c:pt idx="6">
                  <c:v>0.95000000000000051</c:v>
                </c:pt>
                <c:pt idx="7">
                  <c:v>0.92</c:v>
                </c:pt>
                <c:pt idx="8">
                  <c:v>0.8</c:v>
                </c:pt>
                <c:pt idx="9">
                  <c:v>0.77000000000000013</c:v>
                </c:pt>
                <c:pt idx="10">
                  <c:v>0.75000000000000056</c:v>
                </c:pt>
                <c:pt idx="11">
                  <c:v>0.68000000000000071</c:v>
                </c:pt>
                <c:pt idx="12">
                  <c:v>0.66000000000000081</c:v>
                </c:pt>
              </c:numCache>
            </c:numRef>
          </c:yVal>
        </c:ser>
        <c:ser>
          <c:idx val="1"/>
          <c:order val="1"/>
          <c:tx>
            <c:strRef>
              <c:f>Sheet1!$C$1</c:f>
              <c:strCache>
                <c:ptCount val="1"/>
                <c:pt idx="0">
                  <c:v>False Alarm</c:v>
                </c:pt>
              </c:strCache>
            </c:strRef>
          </c:tx>
          <c:xVal>
            <c:numRef>
              <c:f>Sheet1!$A$2:$A$15</c:f>
              <c:numCache>
                <c:formatCode>General</c:formatCode>
                <c:ptCount val="14"/>
                <c:pt idx="0">
                  <c:v>0.9</c:v>
                </c:pt>
                <c:pt idx="1">
                  <c:v>0.90500000000000003</c:v>
                </c:pt>
                <c:pt idx="2">
                  <c:v>0.91</c:v>
                </c:pt>
                <c:pt idx="3">
                  <c:v>0.91500000000000004</c:v>
                </c:pt>
                <c:pt idx="4">
                  <c:v>0.92</c:v>
                </c:pt>
                <c:pt idx="5">
                  <c:v>0.92500000000000004</c:v>
                </c:pt>
                <c:pt idx="6">
                  <c:v>0.93</c:v>
                </c:pt>
                <c:pt idx="7">
                  <c:v>0.93500000000000005</c:v>
                </c:pt>
                <c:pt idx="8">
                  <c:v>0.9400000000000005</c:v>
                </c:pt>
                <c:pt idx="9">
                  <c:v>0.94499999999999995</c:v>
                </c:pt>
                <c:pt idx="10">
                  <c:v>0.95000000000000051</c:v>
                </c:pt>
                <c:pt idx="11">
                  <c:v>0.95500000000000052</c:v>
                </c:pt>
                <c:pt idx="12">
                  <c:v>0.96000000000000052</c:v>
                </c:pt>
              </c:numCache>
            </c:numRef>
          </c:xVal>
          <c:yVal>
            <c:numRef>
              <c:f>Sheet1!$C$2:$C$15</c:f>
              <c:numCache>
                <c:formatCode>General</c:formatCode>
                <c:ptCount val="14"/>
                <c:pt idx="0">
                  <c:v>0.45</c:v>
                </c:pt>
                <c:pt idx="1">
                  <c:v>0.43000000000000027</c:v>
                </c:pt>
                <c:pt idx="2">
                  <c:v>0.4</c:v>
                </c:pt>
                <c:pt idx="3">
                  <c:v>0.39000000000000035</c:v>
                </c:pt>
                <c:pt idx="4">
                  <c:v>0.38000000000000034</c:v>
                </c:pt>
                <c:pt idx="5">
                  <c:v>0.35000000000000026</c:v>
                </c:pt>
                <c:pt idx="6">
                  <c:v>0.30000000000000027</c:v>
                </c:pt>
                <c:pt idx="7">
                  <c:v>0.27</c:v>
                </c:pt>
                <c:pt idx="8">
                  <c:v>0.25</c:v>
                </c:pt>
                <c:pt idx="9">
                  <c:v>0.19000000000000011</c:v>
                </c:pt>
                <c:pt idx="10">
                  <c:v>0.16000000000000011</c:v>
                </c:pt>
                <c:pt idx="11">
                  <c:v>0.14000000000000001</c:v>
                </c:pt>
                <c:pt idx="12">
                  <c:v>0.1</c:v>
                </c:pt>
              </c:numCache>
            </c:numRef>
          </c:yVal>
        </c:ser>
        <c:ser>
          <c:idx val="2"/>
          <c:order val="2"/>
          <c:tx>
            <c:strRef>
              <c:f>Sheet1!$D$1</c:f>
              <c:strCache>
                <c:ptCount val="1"/>
                <c:pt idx="0">
                  <c:v>Miss</c:v>
                </c:pt>
              </c:strCache>
            </c:strRef>
          </c:tx>
          <c:xVal>
            <c:numRef>
              <c:f>Sheet1!$A$2:$A$15</c:f>
              <c:numCache>
                <c:formatCode>General</c:formatCode>
                <c:ptCount val="14"/>
                <c:pt idx="0">
                  <c:v>0.9</c:v>
                </c:pt>
                <c:pt idx="1">
                  <c:v>0.90500000000000003</c:v>
                </c:pt>
                <c:pt idx="2">
                  <c:v>0.91</c:v>
                </c:pt>
                <c:pt idx="3">
                  <c:v>0.91500000000000004</c:v>
                </c:pt>
                <c:pt idx="4">
                  <c:v>0.92</c:v>
                </c:pt>
                <c:pt idx="5">
                  <c:v>0.92500000000000004</c:v>
                </c:pt>
                <c:pt idx="6">
                  <c:v>0.93</c:v>
                </c:pt>
                <c:pt idx="7">
                  <c:v>0.93500000000000005</c:v>
                </c:pt>
                <c:pt idx="8">
                  <c:v>0.9400000000000005</c:v>
                </c:pt>
                <c:pt idx="9">
                  <c:v>0.94499999999999995</c:v>
                </c:pt>
                <c:pt idx="10">
                  <c:v>0.95000000000000051</c:v>
                </c:pt>
                <c:pt idx="11">
                  <c:v>0.95500000000000052</c:v>
                </c:pt>
                <c:pt idx="12">
                  <c:v>0.96000000000000052</c:v>
                </c:pt>
              </c:numCache>
            </c:numRef>
          </c:xVal>
          <c:yVal>
            <c:numRef>
              <c:f>Sheet1!$D$2:$D$15</c:f>
              <c:numCache>
                <c:formatCode>General</c:formatCode>
                <c:ptCount val="14"/>
                <c:pt idx="0">
                  <c:v>0</c:v>
                </c:pt>
                <c:pt idx="1">
                  <c:v>0</c:v>
                </c:pt>
                <c:pt idx="2">
                  <c:v>0</c:v>
                </c:pt>
                <c:pt idx="3">
                  <c:v>0</c:v>
                </c:pt>
                <c:pt idx="4">
                  <c:v>0</c:v>
                </c:pt>
                <c:pt idx="5">
                  <c:v>2.0000000000000021E-2</c:v>
                </c:pt>
                <c:pt idx="6">
                  <c:v>5.0000000000000037E-2</c:v>
                </c:pt>
                <c:pt idx="7">
                  <c:v>7.0000000000000034E-2</c:v>
                </c:pt>
                <c:pt idx="8">
                  <c:v>0.1</c:v>
                </c:pt>
                <c:pt idx="9">
                  <c:v>0.15000000000000013</c:v>
                </c:pt>
                <c:pt idx="10">
                  <c:v>0.18000000000000013</c:v>
                </c:pt>
                <c:pt idx="11">
                  <c:v>0.2</c:v>
                </c:pt>
                <c:pt idx="12">
                  <c:v>0.23</c:v>
                </c:pt>
              </c:numCache>
            </c:numRef>
          </c:yVal>
        </c:ser>
        <c:axId val="69384448"/>
        <c:axId val="69464448"/>
      </c:scatterChart>
      <c:valAx>
        <c:axId val="69384448"/>
        <c:scaling>
          <c:orientation val="minMax"/>
        </c:scaling>
        <c:axPos val="b"/>
        <c:title>
          <c:tx>
            <c:rich>
              <a:bodyPr/>
              <a:lstStyle/>
              <a:p>
                <a:pPr>
                  <a:defRPr/>
                </a:pPr>
                <a:r>
                  <a:rPr lang="en-US" sz="1600"/>
                  <a:t>Threshold</a:t>
                </a:r>
              </a:p>
            </c:rich>
          </c:tx>
        </c:title>
        <c:numFmt formatCode="General" sourceLinked="1"/>
        <c:tickLblPos val="nextTo"/>
        <c:crossAx val="69464448"/>
        <c:crosses val="autoZero"/>
        <c:crossBetween val="midCat"/>
      </c:valAx>
      <c:valAx>
        <c:axId val="69464448"/>
        <c:scaling>
          <c:orientation val="minMax"/>
        </c:scaling>
        <c:axPos val="l"/>
        <c:majorGridlines/>
        <c:title>
          <c:tx>
            <c:rich>
              <a:bodyPr rot="-5400000" vert="horz"/>
              <a:lstStyle/>
              <a:p>
                <a:pPr>
                  <a:defRPr/>
                </a:pPr>
                <a:r>
                  <a:rPr lang="en-US" sz="1600"/>
                  <a:t>System Accuracy %</a:t>
                </a:r>
              </a:p>
            </c:rich>
          </c:tx>
        </c:title>
        <c:numFmt formatCode="General" sourceLinked="1"/>
        <c:tickLblPos val="nextTo"/>
        <c:crossAx val="69384448"/>
        <c:crosses val="autoZero"/>
        <c:crossBetween val="midCat"/>
      </c:valAx>
    </c:plotArea>
    <c:legend>
      <c:legendPos val="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121AB4-33A4-4251-BAE3-DF1894B8CACD}" type="datetimeFigureOut">
              <a:rPr lang="en-US" smtClean="0"/>
              <a:pPr/>
              <a:t>8/12/2011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47B65C-ED47-41E0-9BF7-3CC2E4C4B20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8E0C9B-5546-488B-B9BE-80B4CA031FA5}" type="slidenum">
              <a:rPr lang="en-US"/>
              <a:pPr/>
              <a:t>18</a:t>
            </a:fld>
            <a:endParaRPr lang="en-US"/>
          </a:p>
        </p:txBody>
      </p:sp>
      <p:sp>
        <p:nvSpPr>
          <p:cNvPr id="1453058" name="Rectangle 2"/>
          <p:cNvSpPr>
            <a:spLocks noGrp="1" noRot="1" noChangeAspect="1" noChangeArrowheads="1" noTextEdit="1"/>
          </p:cNvSpPr>
          <p:nvPr>
            <p:ph type="sldImg"/>
          </p:nvPr>
        </p:nvSpPr>
        <p:spPr>
          <a:ln/>
        </p:spPr>
      </p:sp>
      <p:sp>
        <p:nvSpPr>
          <p:cNvPr id="145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2C4947-6214-4A28-B48A-2E34F2429878}" type="slidenum">
              <a:rPr lang="en-US"/>
              <a:pPr/>
              <a:t>21</a:t>
            </a:fld>
            <a:endParaRPr lang="en-US"/>
          </a:p>
        </p:txBody>
      </p:sp>
      <p:sp>
        <p:nvSpPr>
          <p:cNvPr id="1565698" name="Rectangle 2"/>
          <p:cNvSpPr>
            <a:spLocks noGrp="1" noRot="1" noChangeAspect="1" noChangeArrowheads="1" noTextEdit="1"/>
          </p:cNvSpPr>
          <p:nvPr>
            <p:ph type="sldImg"/>
          </p:nvPr>
        </p:nvSpPr>
        <p:spPr>
          <a:ln/>
        </p:spPr>
      </p:sp>
      <p:sp>
        <p:nvSpPr>
          <p:cNvPr id="156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(for now the first one tenth portion is observed but this could be varied) </a:t>
            </a:r>
            <a:endParaRPr lang="en-US" dirty="0"/>
          </a:p>
        </p:txBody>
      </p:sp>
      <p:sp>
        <p:nvSpPr>
          <p:cNvPr id="4" name="Slide Number Placeholder 3"/>
          <p:cNvSpPr>
            <a:spLocks noGrp="1"/>
          </p:cNvSpPr>
          <p:nvPr>
            <p:ph type="sldNum" sz="quarter" idx="10"/>
          </p:nvPr>
        </p:nvSpPr>
        <p:spPr/>
        <p:txBody>
          <a:bodyPr/>
          <a:lstStyle/>
          <a:p>
            <a:fld id="{698FDBB1-0BC3-4E28-94F8-54E71444D8A5}" type="slidenum">
              <a:rPr lang="en-US" smtClean="0"/>
              <a:pPr/>
              <a:t>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8FDBB1-0BC3-4E28-94F8-54E71444D8A5}" type="slidenum">
              <a:rPr lang="en-US" smtClean="0"/>
              <a:pPr/>
              <a:t>23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8FDBB1-0BC3-4E28-94F8-54E71444D8A5}" type="slidenum">
              <a:rPr lang="en-US" smtClean="0"/>
              <a:pPr/>
              <a:t>30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a smoothing </a:t>
            </a:r>
            <a:r>
              <a:rPr lang="en-US" dirty="0" err="1" smtClean="0"/>
              <a:t>function.The</a:t>
            </a:r>
            <a:r>
              <a:rPr lang="en-US" dirty="0" smtClean="0"/>
              <a:t> second-order cardinal B-</a:t>
            </a:r>
            <a:r>
              <a:rPr lang="en-US" dirty="0" err="1" smtClean="0"/>
              <a:t>spline</a:t>
            </a:r>
            <a:r>
              <a:rPr lang="en-US" dirty="0" smtClean="0"/>
              <a:t> function is chosen because it places the second-order zeros on other harmonic frequencies making the resultant spectrum less sensitive to F0 estimation errors.</a:t>
            </a:r>
          </a:p>
          <a:p>
            <a:r>
              <a:rPr lang="en-US" dirty="0" smtClean="0"/>
              <a:t>Gabor filter (a linear filter normally used for edge detection and very effective at texture representation and discrimination) </a:t>
            </a:r>
            <a:endParaRPr lang="en-US" dirty="0"/>
          </a:p>
        </p:txBody>
      </p:sp>
      <p:sp>
        <p:nvSpPr>
          <p:cNvPr id="4" name="Slide Number Placeholder 3"/>
          <p:cNvSpPr>
            <a:spLocks noGrp="1"/>
          </p:cNvSpPr>
          <p:nvPr>
            <p:ph type="sldNum" sz="quarter" idx="10"/>
          </p:nvPr>
        </p:nvSpPr>
        <p:spPr/>
        <p:txBody>
          <a:bodyPr/>
          <a:lstStyle/>
          <a:p>
            <a:fld id="{C3C01247-10F4-4B16-BAE6-BE032A7E874F}" type="slidenum">
              <a:rPr lang="en-US" smtClean="0"/>
              <a:pPr/>
              <a:t>34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47B65C-ED47-41E0-9BF7-3CC2E4C4B203}" type="slidenum">
              <a:rPr lang="en-US" smtClean="0"/>
              <a:pPr/>
              <a:t>46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F8A08D-3200-4359-B5D6-C83A18D6CCAC}" type="slidenum">
              <a:rPr lang="en-US" smtClean="0"/>
              <a:pPr fontAlgn="base">
                <a:spcBef>
                  <a:spcPct val="0"/>
                </a:spcBef>
                <a:spcAft>
                  <a:spcPct val="0"/>
                </a:spcAft>
                <a:defRPr/>
              </a:pPr>
              <a:t>56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BBFE476-36CD-44C3-8D99-C27AE73B13E8}" type="datetimeFigureOut">
              <a:rPr lang="en-US" smtClean="0"/>
              <a:pPr/>
              <a:t>8/12/2011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1941036-272A-4502-A91E-B091AFE156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BFE476-36CD-44C3-8D99-C27AE73B13E8}" type="datetimeFigureOut">
              <a:rPr lang="en-US" smtClean="0"/>
              <a:pPr/>
              <a:t>8/12/2011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41036-272A-4502-A91E-B091AFE156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BBFE476-36CD-44C3-8D99-C27AE73B13E8}" type="datetimeFigureOut">
              <a:rPr lang="en-US" smtClean="0"/>
              <a:pPr/>
              <a:t>8/12/2011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1941036-272A-4502-A91E-B091AFE156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BBFE476-36CD-44C3-8D99-C27AE73B13E8}" type="datetimeFigureOut">
              <a:rPr lang="en-US" smtClean="0"/>
              <a:pPr/>
              <a:t>8/12/2011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1941036-272A-4502-A91E-B091AFE1565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BBFE476-36CD-44C3-8D99-C27AE73B13E8}" type="datetimeFigureOut">
              <a:rPr lang="en-US" smtClean="0"/>
              <a:pPr/>
              <a:t>8/12/2011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1941036-272A-4502-A91E-B091AFE15652}"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BBFE476-36CD-44C3-8D99-C27AE73B13E8}" type="datetimeFigureOut">
              <a:rPr lang="en-US" smtClean="0"/>
              <a:pPr/>
              <a:t>8/12/2011</a:t>
            </a:fld>
            <a:endParaRPr lang="en-US"/>
          </a:p>
        </p:txBody>
      </p:sp>
      <p:sp>
        <p:nvSpPr>
          <p:cNvPr id="10" name="Slide Number Placeholder 9"/>
          <p:cNvSpPr>
            <a:spLocks noGrp="1"/>
          </p:cNvSpPr>
          <p:nvPr>
            <p:ph type="sldNum" sz="quarter" idx="16"/>
          </p:nvPr>
        </p:nvSpPr>
        <p:spPr/>
        <p:txBody>
          <a:bodyPr rtlCol="0"/>
          <a:lstStyle/>
          <a:p>
            <a:fld id="{01941036-272A-4502-A91E-B091AFE15652}"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BBFE476-36CD-44C3-8D99-C27AE73B13E8}" type="datetimeFigureOut">
              <a:rPr lang="en-US" smtClean="0"/>
              <a:pPr/>
              <a:t>8/12/2011</a:t>
            </a:fld>
            <a:endParaRPr lang="en-US"/>
          </a:p>
        </p:txBody>
      </p:sp>
      <p:sp>
        <p:nvSpPr>
          <p:cNvPr id="12" name="Slide Number Placeholder 11"/>
          <p:cNvSpPr>
            <a:spLocks noGrp="1"/>
          </p:cNvSpPr>
          <p:nvPr>
            <p:ph type="sldNum" sz="quarter" idx="16"/>
          </p:nvPr>
        </p:nvSpPr>
        <p:spPr/>
        <p:txBody>
          <a:bodyPr rtlCol="0"/>
          <a:lstStyle/>
          <a:p>
            <a:fld id="{01941036-272A-4502-A91E-B091AFE1565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BFE476-36CD-44C3-8D99-C27AE73B13E8}" type="datetimeFigureOut">
              <a:rPr lang="en-US" smtClean="0"/>
              <a:pPr/>
              <a:t>8/12/2011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1941036-272A-4502-A91E-B091AFE156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FE476-36CD-44C3-8D99-C27AE73B13E8}" type="datetimeFigureOut">
              <a:rPr lang="en-US" smtClean="0"/>
              <a:pPr/>
              <a:t>8/12/2011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1941036-272A-4502-A91E-B091AFE156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BBFE476-36CD-44C3-8D99-C27AE73B13E8}" type="datetimeFigureOut">
              <a:rPr lang="en-US" smtClean="0"/>
              <a:pPr/>
              <a:t>8/12/2011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1941036-272A-4502-A91E-B091AFE1565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BBFE476-36CD-44C3-8D99-C27AE73B13E8}" type="datetimeFigureOut">
              <a:rPr lang="en-US" smtClean="0"/>
              <a:pPr/>
              <a:t>8/12/2011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1941036-272A-4502-A91E-B091AFE1565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BBFE476-36CD-44C3-8D99-C27AE73B13E8}" type="datetimeFigureOut">
              <a:rPr lang="en-US" smtClean="0"/>
              <a:pPr/>
              <a:t>8/12/2011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1941036-272A-4502-A91E-B091AFE156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Experimental Setup</a:t>
            </a:r>
            <a:endParaRPr lang="en-US" b="1" dirty="0">
              <a:solidFill>
                <a:srgbClr val="FFC000"/>
              </a:solidFill>
            </a:endParaRPr>
          </a:p>
        </p:txBody>
      </p:sp>
      <p:sp>
        <p:nvSpPr>
          <p:cNvPr id="3" name="Content Placeholder 2"/>
          <p:cNvSpPr>
            <a:spLocks noGrp="1"/>
          </p:cNvSpPr>
          <p:nvPr>
            <p:ph sz="quarter" idx="1"/>
          </p:nvPr>
        </p:nvSpPr>
        <p:spPr/>
        <p:txBody>
          <a:bodyPr>
            <a:normAutofit lnSpcReduction="10000"/>
          </a:bodyPr>
          <a:lstStyle/>
          <a:p>
            <a:r>
              <a:rPr lang="en-US" dirty="0" smtClean="0"/>
              <a:t>Conversations are split into single channels</a:t>
            </a:r>
          </a:p>
          <a:p>
            <a:r>
              <a:rPr lang="en-US" dirty="0" smtClean="0"/>
              <a:t>Call home database</a:t>
            </a:r>
          </a:p>
          <a:p>
            <a:pPr lvl="1"/>
            <a:r>
              <a:rPr lang="en-US" dirty="0" smtClean="0"/>
              <a:t>60 utterances ranging from 30secs to 2mins.</a:t>
            </a:r>
          </a:p>
          <a:p>
            <a:pPr lvl="1"/>
            <a:r>
              <a:rPr lang="en-US" dirty="0" smtClean="0"/>
              <a:t>Keyword of interest were college, university, language, something, student, school, zero, relationship, necessarily, really, think, English, program, tomorrow, bizarre, conversation and circumstance.</a:t>
            </a:r>
          </a:p>
          <a:p>
            <a:r>
              <a:rPr lang="en-US" dirty="0" smtClean="0"/>
              <a:t>Switchboard database</a:t>
            </a:r>
          </a:p>
          <a:p>
            <a:pPr lvl="1"/>
            <a:r>
              <a:rPr lang="en-US" dirty="0" smtClean="0"/>
              <a:t>30 utterances ranging from 30secs to 2mins.</a:t>
            </a:r>
          </a:p>
          <a:p>
            <a:pPr lvl="1"/>
            <a:r>
              <a:rPr lang="en-US" dirty="0" smtClean="0"/>
              <a:t>Keyword of interest always, money and something.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5029200" cy="2895600"/>
          </a:xfrm>
        </p:spPr>
        <p:txBody>
          <a:bodyPr>
            <a:normAutofit/>
          </a:bodyPr>
          <a:lstStyle/>
          <a:p>
            <a:pPr marL="519113" indent="-519113">
              <a:buClr>
                <a:schemeClr val="accent4"/>
              </a:buClr>
              <a:buSzPct val="80000"/>
              <a:buFont typeface="Wingdings" pitchFamily="2" charset="2"/>
              <a:buChar char="q"/>
            </a:pPr>
            <a:r>
              <a:rPr lang="en-US" sz="3000" dirty="0" smtClean="0"/>
              <a:t>Hidden Markov Model</a:t>
            </a:r>
          </a:p>
          <a:p>
            <a:pPr marL="568325" lvl="2" indent="-295275">
              <a:buClr>
                <a:schemeClr val="accent4"/>
              </a:buClr>
              <a:buSzPct val="80000"/>
              <a:buFont typeface="Wingdings" pitchFamily="2" charset="2"/>
              <a:buChar char="q"/>
            </a:pPr>
            <a:r>
              <a:rPr lang="en-US" sz="2400" dirty="0" smtClean="0"/>
              <a:t>Statistical model – </a:t>
            </a:r>
          </a:p>
          <a:p>
            <a:pPr marL="568325" lvl="2" indent="-295275">
              <a:buClr>
                <a:schemeClr val="accent4"/>
              </a:buClr>
              <a:buSzPct val="80000"/>
              <a:buFont typeface="Wingdings" pitchFamily="2" charset="2"/>
              <a:buChar char="q"/>
            </a:pPr>
            <a:r>
              <a:rPr lang="en-US" sz="2400" dirty="0" smtClean="0"/>
              <a:t>hidden states / observable outputs</a:t>
            </a:r>
          </a:p>
          <a:p>
            <a:pPr marL="568325" lvl="2" indent="-295275">
              <a:buClr>
                <a:schemeClr val="accent4"/>
              </a:buClr>
              <a:buSzPct val="80000"/>
              <a:buFont typeface="Wingdings" pitchFamily="2" charset="2"/>
              <a:buChar char="q"/>
            </a:pPr>
            <a:r>
              <a:rPr lang="en-US" sz="2400" dirty="0" smtClean="0"/>
              <a:t>Emission probability – p(x|q</a:t>
            </a:r>
            <a:r>
              <a:rPr lang="en-US" sz="2400" baseline="-25000" dirty="0" smtClean="0"/>
              <a:t>1</a:t>
            </a:r>
            <a:r>
              <a:rPr lang="en-US" sz="2400" dirty="0" smtClean="0"/>
              <a:t>)</a:t>
            </a:r>
          </a:p>
          <a:p>
            <a:pPr marL="568325" lvl="2" indent="-295275">
              <a:buClr>
                <a:schemeClr val="accent4"/>
              </a:buClr>
              <a:buSzPct val="80000"/>
              <a:buFont typeface="Wingdings" pitchFamily="2" charset="2"/>
              <a:buChar char="q"/>
            </a:pPr>
            <a:r>
              <a:rPr lang="en-US" sz="2400" dirty="0" smtClean="0"/>
              <a:t>Transition probability – p(q</a:t>
            </a:r>
            <a:r>
              <a:rPr lang="en-US" sz="2400" baseline="-25000" dirty="0" smtClean="0"/>
              <a:t>2</a:t>
            </a:r>
            <a:r>
              <a:rPr lang="en-US" sz="2400" dirty="0" smtClean="0"/>
              <a:t>|q</a:t>
            </a:r>
            <a:r>
              <a:rPr lang="en-US" sz="2400" baseline="-25000" dirty="0" smtClean="0"/>
              <a:t>1</a:t>
            </a:r>
            <a:r>
              <a:rPr lang="en-US" sz="2400" dirty="0" smtClean="0"/>
              <a:t>)</a:t>
            </a:r>
          </a:p>
        </p:txBody>
      </p:sp>
      <p:sp>
        <p:nvSpPr>
          <p:cNvPr id="2" name="Title 1"/>
          <p:cNvSpPr>
            <a:spLocks noGrp="1"/>
          </p:cNvSpPr>
          <p:nvPr>
            <p:ph type="title"/>
          </p:nvPr>
        </p:nvSpPr>
        <p:spPr/>
        <p:txBody>
          <a:bodyPr/>
          <a:lstStyle/>
          <a:p>
            <a:r>
              <a:rPr lang="en-US" dirty="0" smtClean="0">
                <a:solidFill>
                  <a:srgbClr val="FFC000"/>
                </a:solidFill>
              </a:rPr>
              <a:t>Common Approaches</a:t>
            </a:r>
            <a:endParaRPr lang="en-US" dirty="0">
              <a:solidFill>
                <a:srgbClr val="FFC000"/>
              </a:solidFill>
            </a:endParaRPr>
          </a:p>
        </p:txBody>
      </p:sp>
      <p:pic>
        <p:nvPicPr>
          <p:cNvPr id="4" name="Picture 3"/>
          <p:cNvPicPr/>
          <p:nvPr/>
        </p:nvPicPr>
        <p:blipFill>
          <a:blip r:embed="rId2" cstate="print"/>
          <a:srcRect l="4154" t="4683" r="2186" b="-16"/>
          <a:stretch>
            <a:fillRect/>
          </a:stretch>
        </p:blipFill>
        <p:spPr bwMode="auto">
          <a:xfrm>
            <a:off x="5486400" y="1676400"/>
            <a:ext cx="3200400" cy="2209800"/>
          </a:xfrm>
          <a:prstGeom prst="rect">
            <a:avLst/>
          </a:prstGeom>
          <a:noFill/>
          <a:ln w="9525">
            <a:noFill/>
            <a:miter lim="800000"/>
            <a:headEnd/>
            <a:tailEnd/>
          </a:ln>
        </p:spPr>
      </p:pic>
      <p:sp>
        <p:nvSpPr>
          <p:cNvPr id="6" name="Content Placeholder 2"/>
          <p:cNvSpPr txBox="1">
            <a:spLocks/>
          </p:cNvSpPr>
          <p:nvPr/>
        </p:nvSpPr>
        <p:spPr>
          <a:xfrm>
            <a:off x="533400" y="4495800"/>
            <a:ext cx="8382000" cy="2057400"/>
          </a:xfrm>
          <a:prstGeom prst="rect">
            <a:avLst/>
          </a:prstGeom>
        </p:spPr>
        <p:txBody>
          <a:bodyPr vert="horz">
            <a:noAutofit/>
          </a:bodyPr>
          <a:lstStyle/>
          <a:p>
            <a:pPr marL="573088" lvl="1" indent="-561975">
              <a:spcBef>
                <a:spcPts val="700"/>
              </a:spcBef>
              <a:buClr>
                <a:schemeClr val="accent4"/>
              </a:buClr>
              <a:buSzPct val="80000"/>
              <a:buFont typeface="Wingdings" pitchFamily="2" charset="2"/>
              <a:buChar char="q"/>
            </a:pPr>
            <a:r>
              <a:rPr lang="en-US" sz="2400" dirty="0" smtClean="0"/>
              <a:t>First order Markov Process – probability of next state depends only on current state.</a:t>
            </a:r>
          </a:p>
          <a:p>
            <a:pPr marL="573088" lvl="1" indent="-561975">
              <a:spcBef>
                <a:spcPts val="700"/>
              </a:spcBef>
              <a:buClr>
                <a:schemeClr val="accent4"/>
              </a:buClr>
              <a:buSzPct val="80000"/>
              <a:buFont typeface="Wingdings" pitchFamily="2" charset="2"/>
              <a:buChar char="q"/>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Infer output given the underlying system</a:t>
            </a:r>
            <a:r>
              <a:rPr lang="en-US" sz="2400" dirty="0" smtClean="0"/>
              <a:t>.</a:t>
            </a:r>
            <a:endParaRPr kumimoji="0" lang="en-US" sz="2400" b="0" i="0" u="none" strike="noStrike" kern="1200" cap="none" spc="0" normalizeH="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233663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378952" cy="5257800"/>
          </a:xfrm>
        </p:spPr>
        <p:txBody>
          <a:bodyPr>
            <a:normAutofit/>
          </a:bodyPr>
          <a:lstStyle/>
          <a:p>
            <a:pPr marL="573088" indent="-573088">
              <a:buClr>
                <a:schemeClr val="accent4"/>
              </a:buClr>
              <a:buSzPct val="80000"/>
              <a:buFont typeface="Wingdings" pitchFamily="2" charset="2"/>
              <a:buChar char="q"/>
            </a:pPr>
            <a:r>
              <a:rPr lang="en-US" dirty="0" smtClean="0"/>
              <a:t>HMM for Speech Recognition</a:t>
            </a:r>
          </a:p>
          <a:p>
            <a:pPr marL="893128" lvl="1" indent="-573088">
              <a:buClr>
                <a:schemeClr val="accent4"/>
              </a:buClr>
              <a:buSzPct val="80000"/>
              <a:buFont typeface="Wingdings" pitchFamily="2" charset="2"/>
              <a:buChar char="q"/>
            </a:pPr>
            <a:r>
              <a:rPr lang="en-US" sz="2400" dirty="0" smtClean="0"/>
              <a:t>Each word – sequence of unobservable states with certain emission probabilities (features) and transition probabilities (to next state).</a:t>
            </a:r>
          </a:p>
          <a:p>
            <a:pPr marL="893128" lvl="1" indent="-573088">
              <a:buClr>
                <a:schemeClr val="accent4"/>
              </a:buClr>
              <a:buSzPct val="80000"/>
              <a:buFont typeface="Wingdings" pitchFamily="2" charset="2"/>
              <a:buChar char="q"/>
            </a:pPr>
            <a:r>
              <a:rPr lang="en-US" sz="2400" dirty="0" smtClean="0"/>
              <a:t>Estimate the model for each word in the training vocabulary.</a:t>
            </a:r>
          </a:p>
          <a:p>
            <a:pPr marL="893128" lvl="1" indent="-573088">
              <a:buClr>
                <a:schemeClr val="accent4"/>
              </a:buClr>
              <a:buSzPct val="80000"/>
              <a:buFont typeface="Wingdings" pitchFamily="2" charset="2"/>
              <a:buChar char="q"/>
            </a:pPr>
            <a:r>
              <a:rPr lang="en-US" sz="2400" dirty="0" smtClean="0"/>
              <a:t>For each test keyword, model that maximizes the likelihood is selected as a match – </a:t>
            </a:r>
            <a:r>
              <a:rPr lang="en-US" sz="2400" dirty="0" err="1" smtClean="0"/>
              <a:t>Viterbi</a:t>
            </a:r>
            <a:r>
              <a:rPr lang="en-US" sz="2400" dirty="0" smtClean="0"/>
              <a:t> Algorithm.</a:t>
            </a:r>
          </a:p>
          <a:p>
            <a:pPr marL="893128" lvl="1" indent="-573088">
              <a:buClr>
                <a:schemeClr val="accent4"/>
              </a:buClr>
              <a:buSzPct val="80000"/>
              <a:buFont typeface="Wingdings" pitchFamily="2" charset="2"/>
              <a:buChar char="q"/>
            </a:pPr>
            <a:r>
              <a:rPr lang="en-US" sz="2400" dirty="0" smtClean="0"/>
              <a:t>KWS directly built using HMM based Large Vocabulary Continuous Speech Recognizer (LVCSR).</a:t>
            </a:r>
            <a:endParaRPr lang="en-US" sz="2800" dirty="0" smtClean="0"/>
          </a:p>
        </p:txBody>
      </p:sp>
      <p:sp>
        <p:nvSpPr>
          <p:cNvPr id="4" name="Title 1"/>
          <p:cNvSpPr txBox="1">
            <a:spLocks/>
          </p:cNvSpPr>
          <p:nvPr/>
        </p:nvSpPr>
        <p:spPr>
          <a:xfrm>
            <a:off x="609600" y="228600"/>
            <a:ext cx="8153400" cy="990600"/>
          </a:xfrm>
          <a:prstGeom prst="rect">
            <a:avLst/>
          </a:prstGeom>
        </p:spPr>
        <p:txBody>
          <a:bodyPr vert="horz"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C000"/>
                </a:solidFill>
                <a:effectLst/>
                <a:uLnTx/>
                <a:uFillTx/>
                <a:latin typeface="+mj-lt"/>
                <a:ea typeface="+mj-ea"/>
                <a:cs typeface="+mj-cs"/>
              </a:rPr>
              <a:t>Hidden Markov Models</a:t>
            </a:r>
            <a:endParaRPr kumimoji="0" lang="en-US" sz="4400" b="0" i="0" u="none" strike="noStrike" kern="1200" cap="none" spc="0" normalizeH="0" baseline="0" noProof="0" dirty="0">
              <a:ln>
                <a:noFill/>
              </a:ln>
              <a:solidFill>
                <a:srgbClr val="FFC000"/>
              </a:solidFill>
              <a:effectLst/>
              <a:uLnTx/>
              <a:uFillTx/>
              <a:latin typeface="+mj-lt"/>
              <a:ea typeface="+mj-ea"/>
              <a:cs typeface="+mj-cs"/>
            </a:endParaRPr>
          </a:p>
        </p:txBody>
      </p:sp>
    </p:spTree>
    <p:extLst>
      <p:ext uri="{BB962C8B-B14F-4D97-AF65-F5344CB8AC3E}">
        <p14:creationId xmlns="" xmlns:p14="http://schemas.microsoft.com/office/powerpoint/2010/main" val="2961530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1600200"/>
            <a:ext cx="8226552" cy="4953000"/>
          </a:xfrm>
        </p:spPr>
        <p:txBody>
          <a:bodyPr>
            <a:normAutofit/>
          </a:bodyPr>
          <a:lstStyle/>
          <a:p>
            <a:pPr marL="573088" indent="-573088">
              <a:spcAft>
                <a:spcPts val="1200"/>
              </a:spcAft>
              <a:buClr>
                <a:schemeClr val="accent4"/>
              </a:buClr>
              <a:buSzPct val="80000"/>
              <a:buFont typeface="Wingdings" pitchFamily="2" charset="2"/>
              <a:buChar char="q"/>
            </a:pPr>
            <a:r>
              <a:rPr lang="en-US" dirty="0" smtClean="0"/>
              <a:t>Limitation</a:t>
            </a:r>
          </a:p>
          <a:p>
            <a:pPr marL="893128" lvl="1" indent="-573088">
              <a:spcAft>
                <a:spcPts val="1200"/>
              </a:spcAft>
              <a:buClr>
                <a:schemeClr val="accent4"/>
              </a:buClr>
              <a:buSzPct val="80000"/>
              <a:buFont typeface="Wingdings" pitchFamily="2" charset="2"/>
              <a:buChar char="q"/>
            </a:pPr>
            <a:r>
              <a:rPr lang="en-US" dirty="0" smtClean="0"/>
              <a:t>Large amount of training data required.</a:t>
            </a:r>
          </a:p>
          <a:p>
            <a:pPr marL="893128" lvl="1" indent="-573088">
              <a:spcAft>
                <a:spcPts val="1200"/>
              </a:spcAft>
              <a:buClr>
                <a:schemeClr val="accent4"/>
              </a:buClr>
              <a:buSzPct val="80000"/>
              <a:buFont typeface="Wingdings" pitchFamily="2" charset="2"/>
              <a:buChar char="q"/>
            </a:pPr>
            <a:r>
              <a:rPr lang="en-US" dirty="0" smtClean="0"/>
              <a:t>Training data has to be transcribed in word level and/or phone level.</a:t>
            </a:r>
          </a:p>
          <a:p>
            <a:pPr marL="893128" lvl="1" indent="-573088">
              <a:spcAft>
                <a:spcPts val="1200"/>
              </a:spcAft>
              <a:buClr>
                <a:schemeClr val="accent4"/>
              </a:buClr>
              <a:buSzPct val="80000"/>
              <a:buFont typeface="Wingdings" pitchFamily="2" charset="2"/>
              <a:buChar char="q"/>
            </a:pPr>
            <a:r>
              <a:rPr lang="en-US" dirty="0" smtClean="0"/>
              <a:t>Transcribed data costs time and money.</a:t>
            </a:r>
          </a:p>
          <a:p>
            <a:pPr marL="893128" lvl="1" indent="-573088">
              <a:spcAft>
                <a:spcPts val="1200"/>
              </a:spcAft>
              <a:buClr>
                <a:schemeClr val="accent4"/>
              </a:buClr>
              <a:buSzPct val="80000"/>
              <a:buFont typeface="Wingdings" pitchFamily="2" charset="2"/>
              <a:buChar char="q"/>
            </a:pPr>
            <a:r>
              <a:rPr lang="en-US" dirty="0" smtClean="0"/>
              <a:t>Not available in all languages.</a:t>
            </a:r>
          </a:p>
        </p:txBody>
      </p:sp>
      <p:sp>
        <p:nvSpPr>
          <p:cNvPr id="2" name="Title 1"/>
          <p:cNvSpPr>
            <a:spLocks noGrp="1"/>
          </p:cNvSpPr>
          <p:nvPr>
            <p:ph type="title"/>
          </p:nvPr>
        </p:nvSpPr>
        <p:spPr/>
        <p:txBody>
          <a:bodyPr/>
          <a:lstStyle/>
          <a:p>
            <a:r>
              <a:rPr lang="en-US" dirty="0" smtClean="0">
                <a:solidFill>
                  <a:srgbClr val="FFC000"/>
                </a:solidFill>
              </a:rPr>
              <a:t>HMM</a:t>
            </a:r>
            <a:endParaRPr lang="en-US" dirty="0">
              <a:solidFill>
                <a:srgbClr val="FFC000"/>
              </a:solidFill>
            </a:endParaRPr>
          </a:p>
        </p:txBody>
      </p:sp>
    </p:spTree>
    <p:extLst>
      <p:ext uri="{BB962C8B-B14F-4D97-AF65-F5344CB8AC3E}">
        <p14:creationId xmlns="" xmlns:p14="http://schemas.microsoft.com/office/powerpoint/2010/main" val="361633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C000"/>
                </a:solidFill>
              </a:rPr>
              <a:t>Various keyword Spotting system</a:t>
            </a:r>
            <a:endParaRPr lang="en-US" dirty="0">
              <a:solidFill>
                <a:srgbClr val="FFC000"/>
              </a:solidFill>
            </a:endParaRPr>
          </a:p>
        </p:txBody>
      </p:sp>
      <p:sp>
        <p:nvSpPr>
          <p:cNvPr id="3" name="Content Placeholder 2"/>
          <p:cNvSpPr>
            <a:spLocks noGrp="1"/>
          </p:cNvSpPr>
          <p:nvPr>
            <p:ph sz="quarter" idx="1"/>
          </p:nvPr>
        </p:nvSpPr>
        <p:spPr>
          <a:xfrm>
            <a:off x="228600" y="1600200"/>
            <a:ext cx="8537448" cy="5105400"/>
          </a:xfrm>
        </p:spPr>
        <p:txBody>
          <a:bodyPr>
            <a:normAutofit/>
          </a:bodyPr>
          <a:lstStyle/>
          <a:p>
            <a:r>
              <a:rPr lang="en-US" dirty="0" smtClean="0"/>
              <a:t>HMM</a:t>
            </a:r>
          </a:p>
          <a:p>
            <a:pPr lvl="1"/>
            <a:r>
              <a:rPr lang="en-US" dirty="0" smtClean="0"/>
              <a:t>Context dependent state of the art phoneme recognizer</a:t>
            </a:r>
          </a:p>
          <a:p>
            <a:pPr lvl="2"/>
            <a:r>
              <a:rPr lang="en-US" dirty="0" smtClean="0"/>
              <a:t>Keyword model.</a:t>
            </a:r>
          </a:p>
          <a:p>
            <a:pPr lvl="2"/>
            <a:r>
              <a:rPr lang="en-US" dirty="0" smtClean="0"/>
              <a:t>Garbage model.</a:t>
            </a:r>
          </a:p>
          <a:p>
            <a:pPr lvl="1"/>
            <a:r>
              <a:rPr lang="en-US" dirty="0" smtClean="0"/>
              <a:t>Evaluated on the Conversational Telephone Speech database.</a:t>
            </a:r>
          </a:p>
          <a:p>
            <a:pPr lvl="1"/>
            <a:r>
              <a:rPr lang="en-US" dirty="0" smtClean="0"/>
              <a:t>Accuracy varies with keyword</a:t>
            </a:r>
          </a:p>
          <a:p>
            <a:pPr lvl="2"/>
            <a:r>
              <a:rPr lang="en-US" dirty="0" smtClean="0"/>
              <a:t>52.6% with keyword </a:t>
            </a:r>
            <a:r>
              <a:rPr lang="en-US" b="1" dirty="0" smtClean="0"/>
              <a:t>“because”.</a:t>
            </a:r>
          </a:p>
          <a:p>
            <a:pPr lvl="2"/>
            <a:r>
              <a:rPr lang="en-US" dirty="0" smtClean="0"/>
              <a:t>94.5% with keyword </a:t>
            </a:r>
            <a:r>
              <a:rPr lang="en-US" b="1" dirty="0" smtClean="0"/>
              <a:t>“zero”.</a:t>
            </a:r>
          </a:p>
          <a:p>
            <a:pPr lvl="1"/>
            <a:endParaRPr lang="en-US" dirty="0" smtClean="0"/>
          </a:p>
        </p:txBody>
      </p:sp>
      <p:sp>
        <p:nvSpPr>
          <p:cNvPr id="4" name="TextBox 3"/>
          <p:cNvSpPr txBox="1"/>
          <p:nvPr/>
        </p:nvSpPr>
        <p:spPr>
          <a:xfrm>
            <a:off x="6096000" y="6096000"/>
            <a:ext cx="2895600" cy="369332"/>
          </a:xfrm>
          <a:prstGeom prst="rect">
            <a:avLst/>
          </a:prstGeom>
          <a:noFill/>
        </p:spPr>
        <p:txBody>
          <a:bodyPr wrap="square" rtlCol="0">
            <a:spAutoFit/>
          </a:bodyPr>
          <a:lstStyle/>
          <a:p>
            <a:r>
              <a:rPr lang="en-US" b="1" dirty="0" err="1" smtClean="0"/>
              <a:t>Ketadbar</a:t>
            </a:r>
            <a:r>
              <a:rPr lang="en-US" b="1" dirty="0" smtClean="0"/>
              <a:t> </a:t>
            </a:r>
            <a:r>
              <a:rPr lang="en-US" b="1" dirty="0" err="1" smtClean="0"/>
              <a:t>etal</a:t>
            </a:r>
            <a:r>
              <a:rPr lang="en-US" b="1" dirty="0" smtClean="0"/>
              <a:t>, 2006</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Various keyword Spotting system</a:t>
            </a:r>
            <a:endParaRPr lang="en-US" dirty="0"/>
          </a:p>
        </p:txBody>
      </p:sp>
      <p:sp>
        <p:nvSpPr>
          <p:cNvPr id="3" name="Content Placeholder 2"/>
          <p:cNvSpPr>
            <a:spLocks noGrp="1"/>
          </p:cNvSpPr>
          <p:nvPr>
            <p:ph sz="quarter" idx="1"/>
          </p:nvPr>
        </p:nvSpPr>
        <p:spPr/>
        <p:txBody>
          <a:bodyPr/>
          <a:lstStyle/>
          <a:p>
            <a:r>
              <a:rPr lang="en-US" dirty="0" smtClean="0"/>
              <a:t>Spoken Term Detection using Phonetic </a:t>
            </a:r>
            <a:r>
              <a:rPr lang="en-US" dirty="0" err="1" smtClean="0"/>
              <a:t>Posteriogram</a:t>
            </a:r>
            <a:endParaRPr lang="en-US" dirty="0" smtClean="0"/>
          </a:p>
          <a:p>
            <a:pPr lvl="1"/>
            <a:r>
              <a:rPr lang="en-US" dirty="0" smtClean="0"/>
              <a:t>Trained on acoustic phonetic models.</a:t>
            </a:r>
          </a:p>
          <a:p>
            <a:pPr lvl="1"/>
            <a:r>
              <a:rPr lang="en-US" dirty="0" smtClean="0"/>
              <a:t>Compared using dynamic time warping.</a:t>
            </a:r>
          </a:p>
          <a:p>
            <a:pPr lvl="1"/>
            <a:r>
              <a:rPr lang="en-US" dirty="0" smtClean="0"/>
              <a:t>Trained on switchboard cellular corpus.</a:t>
            </a:r>
          </a:p>
          <a:p>
            <a:pPr lvl="1"/>
            <a:r>
              <a:rPr lang="en-US" dirty="0" smtClean="0"/>
              <a:t>Tested on Fisher </a:t>
            </a:r>
            <a:r>
              <a:rPr lang="en-US" dirty="0" err="1" smtClean="0"/>
              <a:t>english</a:t>
            </a:r>
            <a:r>
              <a:rPr lang="en-US" dirty="0" smtClean="0"/>
              <a:t> development test from NIST.</a:t>
            </a:r>
          </a:p>
          <a:p>
            <a:pPr lvl="1"/>
            <a:r>
              <a:rPr lang="en-US" dirty="0" smtClean="0"/>
              <a:t>Average precision for top 10hits was 63.3%.</a:t>
            </a:r>
          </a:p>
          <a:p>
            <a:endParaRPr lang="en-US" dirty="0"/>
          </a:p>
        </p:txBody>
      </p:sp>
      <p:sp>
        <p:nvSpPr>
          <p:cNvPr id="5" name="TextBox 4"/>
          <p:cNvSpPr txBox="1"/>
          <p:nvPr/>
        </p:nvSpPr>
        <p:spPr>
          <a:xfrm>
            <a:off x="6096000" y="6096000"/>
            <a:ext cx="2895600" cy="369332"/>
          </a:xfrm>
          <a:prstGeom prst="rect">
            <a:avLst/>
          </a:prstGeom>
          <a:noFill/>
        </p:spPr>
        <p:txBody>
          <a:bodyPr wrap="square" rtlCol="0">
            <a:spAutoFit/>
          </a:bodyPr>
          <a:lstStyle/>
          <a:p>
            <a:r>
              <a:rPr lang="en-US" b="1" dirty="0" smtClean="0"/>
              <a:t>Hazen </a:t>
            </a:r>
            <a:r>
              <a:rPr lang="en-US" b="1" dirty="0" err="1" smtClean="0"/>
              <a:t>etal</a:t>
            </a:r>
            <a:r>
              <a:rPr lang="en-US" b="1" dirty="0" smtClean="0"/>
              <a:t>, 2009</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Various keyword Spotting system</a:t>
            </a:r>
            <a:endParaRPr lang="en-US" dirty="0"/>
          </a:p>
        </p:txBody>
      </p:sp>
      <p:sp>
        <p:nvSpPr>
          <p:cNvPr id="3" name="Content Placeholder 2"/>
          <p:cNvSpPr>
            <a:spLocks noGrp="1"/>
          </p:cNvSpPr>
          <p:nvPr>
            <p:ph sz="quarter" idx="1"/>
          </p:nvPr>
        </p:nvSpPr>
        <p:spPr/>
        <p:txBody>
          <a:bodyPr/>
          <a:lstStyle/>
          <a:p>
            <a:r>
              <a:rPr lang="en-US" dirty="0" smtClean="0"/>
              <a:t>S-DTW</a:t>
            </a:r>
          </a:p>
          <a:p>
            <a:pPr lvl="1"/>
            <a:r>
              <a:rPr lang="en-US" dirty="0" smtClean="0"/>
              <a:t>Evaluated on the switchboard corpus.</a:t>
            </a:r>
          </a:p>
          <a:p>
            <a:pPr lvl="1"/>
            <a:r>
              <a:rPr lang="en-US" dirty="0" smtClean="0"/>
              <a:t>75% accuracy for all keywords tested.</a:t>
            </a:r>
          </a:p>
          <a:p>
            <a:endParaRPr lang="en-US" dirty="0"/>
          </a:p>
        </p:txBody>
      </p:sp>
      <p:sp>
        <p:nvSpPr>
          <p:cNvPr id="4" name="Rectangle 3"/>
          <p:cNvSpPr/>
          <p:nvPr/>
        </p:nvSpPr>
        <p:spPr>
          <a:xfrm>
            <a:off x="6172200" y="5867400"/>
            <a:ext cx="1816523" cy="369332"/>
          </a:xfrm>
          <a:prstGeom prst="rect">
            <a:avLst/>
          </a:prstGeom>
        </p:spPr>
        <p:txBody>
          <a:bodyPr wrap="none">
            <a:spAutoFit/>
          </a:bodyPr>
          <a:lstStyle/>
          <a:p>
            <a:r>
              <a:rPr lang="en-US" b="1" dirty="0" smtClean="0"/>
              <a:t>Jansen </a:t>
            </a:r>
            <a:r>
              <a:rPr lang="en-US" b="1" dirty="0" err="1" smtClean="0"/>
              <a:t>etal</a:t>
            </a:r>
            <a:r>
              <a:rPr lang="en-US" b="1" dirty="0" smtClean="0"/>
              <a:t> 2010</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Contributions</a:t>
            </a:r>
            <a:endParaRPr lang="en-US" b="1" dirty="0">
              <a:solidFill>
                <a:srgbClr val="FFC000"/>
              </a:solidFill>
            </a:endParaRPr>
          </a:p>
        </p:txBody>
      </p:sp>
      <p:sp>
        <p:nvSpPr>
          <p:cNvPr id="3" name="Content Placeholder 2"/>
          <p:cNvSpPr>
            <a:spLocks noGrp="1"/>
          </p:cNvSpPr>
          <p:nvPr>
            <p:ph sz="quarter" idx="1"/>
          </p:nvPr>
        </p:nvSpPr>
        <p:spPr/>
        <p:txBody>
          <a:bodyPr/>
          <a:lstStyle/>
          <a:p>
            <a:pPr>
              <a:spcBef>
                <a:spcPts val="2400"/>
              </a:spcBef>
            </a:pPr>
            <a:r>
              <a:rPr lang="en-US" dirty="0" smtClean="0"/>
              <a:t>We have proposed a novel approach to keyword spotting in both the time and MFCC domain using cross-correlation.</a:t>
            </a:r>
          </a:p>
          <a:p>
            <a:pPr>
              <a:spcBef>
                <a:spcPts val="2400"/>
              </a:spcBef>
            </a:pPr>
            <a:r>
              <a:rPr lang="en-US" dirty="0" smtClean="0"/>
              <a:t>The Design of a Global keyword for cross-correlation in the time domain.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2034" name="Rectangle 2"/>
          <p:cNvSpPr>
            <a:spLocks noGrp="1" noChangeArrowheads="1"/>
          </p:cNvSpPr>
          <p:nvPr>
            <p:ph type="title"/>
          </p:nvPr>
        </p:nvSpPr>
        <p:spPr>
          <a:xfrm>
            <a:off x="228600" y="685800"/>
            <a:ext cx="7048500" cy="482600"/>
          </a:xfrm>
        </p:spPr>
        <p:txBody>
          <a:bodyPr>
            <a:normAutofit fontScale="90000"/>
          </a:bodyPr>
          <a:lstStyle/>
          <a:p>
            <a:r>
              <a:rPr lang="en-US" dirty="0" smtClean="0">
                <a:solidFill>
                  <a:srgbClr val="FFC000"/>
                </a:solidFill>
              </a:rPr>
              <a:t>Cross-correlation</a:t>
            </a:r>
            <a:endParaRPr lang="en-US" dirty="0">
              <a:solidFill>
                <a:srgbClr val="FFC000"/>
              </a:solidFill>
            </a:endParaRPr>
          </a:p>
        </p:txBody>
      </p:sp>
      <p:sp>
        <p:nvSpPr>
          <p:cNvPr id="1452035" name="Rectangle 3"/>
          <p:cNvSpPr>
            <a:spLocks noGrp="1" noChangeArrowheads="1"/>
          </p:cNvSpPr>
          <p:nvPr>
            <p:ph sz="quarter" idx="1"/>
          </p:nvPr>
        </p:nvSpPr>
        <p:spPr>
          <a:xfrm>
            <a:off x="1371600" y="1447800"/>
            <a:ext cx="7086600" cy="5029200"/>
          </a:xfrm>
        </p:spPr>
        <p:txBody>
          <a:bodyPr>
            <a:normAutofit/>
          </a:bodyPr>
          <a:lstStyle/>
          <a:p>
            <a:pPr marL="609600" indent="-609600"/>
            <a:r>
              <a:rPr lang="en-US" sz="2800" dirty="0"/>
              <a:t>Measure of similarity between two </a:t>
            </a:r>
            <a:r>
              <a:rPr lang="en-US" sz="2800" dirty="0" smtClean="0"/>
              <a:t>signals.</a:t>
            </a:r>
            <a:endParaRPr lang="en-US" sz="2800" dirty="0"/>
          </a:p>
          <a:p>
            <a:pPr marL="609600" indent="-609600"/>
            <a:r>
              <a:rPr lang="en-US" sz="2800" dirty="0"/>
              <a:t>Two signals compared </a:t>
            </a:r>
            <a:r>
              <a:rPr lang="en-US" sz="2800" dirty="0" smtClean="0"/>
              <a:t>by:</a:t>
            </a:r>
            <a:endParaRPr lang="en-US" sz="2800" dirty="0"/>
          </a:p>
          <a:p>
            <a:pPr marL="990600" lvl="1" indent="-533400"/>
            <a:r>
              <a:rPr lang="en-US" sz="2400" dirty="0"/>
              <a:t>Sliding one signal by a certain time lag</a:t>
            </a:r>
          </a:p>
          <a:p>
            <a:pPr marL="990600" lvl="1" indent="-533400"/>
            <a:r>
              <a:rPr lang="en-US" sz="2400" dirty="0"/>
              <a:t>Multiplying both the overlapping </a:t>
            </a:r>
            <a:r>
              <a:rPr lang="en-US" sz="2400" dirty="0" smtClean="0"/>
              <a:t>regions and taking the sum</a:t>
            </a:r>
            <a:endParaRPr lang="en-US" sz="2400" dirty="0"/>
          </a:p>
          <a:p>
            <a:pPr marL="990600" lvl="1" indent="-533400"/>
            <a:r>
              <a:rPr lang="en-US" sz="2400" dirty="0"/>
              <a:t>Repeating the process and adding the products until there is no more overlap</a:t>
            </a:r>
          </a:p>
          <a:p>
            <a:pPr marL="609600" indent="-609600"/>
            <a:r>
              <a:rPr lang="en-US" sz="2800" dirty="0"/>
              <a:t>If both signals are exactly the same, there’s a maximum peak at the time = </a:t>
            </a:r>
            <a:r>
              <a:rPr lang="en-US" sz="2800" dirty="0" smtClean="0"/>
              <a:t>0, </a:t>
            </a:r>
            <a:r>
              <a:rPr lang="en-US" sz="2800" dirty="0"/>
              <a:t>and the rest of the correlation </a:t>
            </a:r>
            <a:r>
              <a:rPr lang="en-US" sz="2800" dirty="0" smtClean="0"/>
              <a:t>signal </a:t>
            </a:r>
            <a:r>
              <a:rPr lang="en-US" sz="2800" dirty="0"/>
              <a:t>tapers </a:t>
            </a:r>
            <a:r>
              <a:rPr lang="en-US" sz="2800" dirty="0" smtClean="0"/>
              <a:t>off </a:t>
            </a:r>
            <a:r>
              <a:rPr lang="en-US" sz="2800" dirty="0"/>
              <a:t>to </a:t>
            </a:r>
            <a:r>
              <a:rPr lang="en-US" sz="2800" dirty="0" smtClean="0"/>
              <a:t>zero.</a:t>
            </a:r>
            <a:endParaRPr lang="en-US" sz="2800" dirty="0"/>
          </a:p>
          <a:p>
            <a:pPr marL="609600" indent="-609600"/>
            <a:endParaRPr lang="en-US" sz="2800" dirty="0"/>
          </a:p>
          <a:p>
            <a:pPr marL="990600" lvl="1" indent="-533400">
              <a:buFontTx/>
              <a:buNone/>
            </a:pPr>
            <a:endParaRPr lang="en-US" sz="900" dirty="0"/>
          </a:p>
          <a:p>
            <a:pPr marL="990600" lvl="1" indent="-533400"/>
            <a:endParaRPr lang="en-US" sz="2400" dirty="0"/>
          </a:p>
          <a:p>
            <a:pPr marL="609600" indent="-609600">
              <a:buFontTx/>
              <a:buNone/>
            </a:pPr>
            <a:endParaRPr lang="en-US" b="0" dirty="0"/>
          </a:p>
        </p:txBody>
      </p:sp>
    </p:spTree>
    <p:extLst>
      <p:ext uri="{BB962C8B-B14F-4D97-AF65-F5344CB8AC3E}">
        <p14:creationId xmlns="" xmlns:p14="http://schemas.microsoft.com/office/powerpoint/2010/main" val="290926179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2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2035">
                                            <p:txEl>
                                              <p:pRg st="1" end="1"/>
                                            </p:txEl>
                                          </p:spTgt>
                                        </p:tgtEl>
                                        <p:attrNameLst>
                                          <p:attrName>style.visibility</p:attrName>
                                        </p:attrNameLst>
                                      </p:cBhvr>
                                      <p:to>
                                        <p:strVal val="visible"/>
                                      </p:to>
                                    </p:set>
                                  </p:childTnLst>
                                </p:cTn>
                              </p:par>
                            </p:childTnLst>
                          </p:cTn>
                        </p:par>
                        <p:par>
                          <p:cTn id="11" fill="hold">
                            <p:stCondLst>
                              <p:cond delay="0"/>
                            </p:stCondLst>
                            <p:childTnLst>
                              <p:par>
                                <p:cTn id="12" presetID="2" presetClass="entr" presetSubtype="4" fill="hold" nodeType="afterEffect">
                                  <p:stCondLst>
                                    <p:cond delay="500"/>
                                  </p:stCondLst>
                                  <p:childTnLst>
                                    <p:set>
                                      <p:cBhvr>
                                        <p:cTn id="13" dur="1" fill="hold">
                                          <p:stCondLst>
                                            <p:cond delay="0"/>
                                          </p:stCondLst>
                                        </p:cTn>
                                        <p:tgtEl>
                                          <p:spTgt spid="1452035">
                                            <p:txEl>
                                              <p:pRg st="2" end="2"/>
                                            </p:txEl>
                                          </p:spTgt>
                                        </p:tgtEl>
                                        <p:attrNameLst>
                                          <p:attrName>style.visibility</p:attrName>
                                        </p:attrNameLst>
                                      </p:cBhvr>
                                      <p:to>
                                        <p:strVal val="visible"/>
                                      </p:to>
                                    </p:set>
                                    <p:anim calcmode="lin" valueType="num">
                                      <p:cBhvr additive="base">
                                        <p:cTn id="14" dur="500" fill="hold"/>
                                        <p:tgtEl>
                                          <p:spTgt spid="1452035">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452035">
                                            <p:txEl>
                                              <p:pRg st="2" end="2"/>
                                            </p:txEl>
                                          </p:spTgt>
                                        </p:tgtEl>
                                        <p:attrNameLst>
                                          <p:attrName>ppt_y</p:attrName>
                                        </p:attrNameLst>
                                      </p:cBhvr>
                                      <p:tavLst>
                                        <p:tav tm="0">
                                          <p:val>
                                            <p:strVal val="1+#ppt_h/2"/>
                                          </p:val>
                                        </p:tav>
                                        <p:tav tm="100000">
                                          <p:val>
                                            <p:strVal val="#ppt_y"/>
                                          </p:val>
                                        </p:tav>
                                      </p:tavLst>
                                    </p:anim>
                                  </p:childTnLst>
                                </p:cTn>
                              </p:par>
                            </p:childTnLst>
                          </p:cTn>
                        </p:par>
                        <p:par>
                          <p:cTn id="16" fill="hold">
                            <p:stCondLst>
                              <p:cond delay="1000"/>
                            </p:stCondLst>
                            <p:childTnLst>
                              <p:par>
                                <p:cTn id="17" presetID="2" presetClass="entr" presetSubtype="4" fill="hold" nodeType="afterEffect">
                                  <p:stCondLst>
                                    <p:cond delay="500"/>
                                  </p:stCondLst>
                                  <p:childTnLst>
                                    <p:set>
                                      <p:cBhvr>
                                        <p:cTn id="18" dur="1" fill="hold">
                                          <p:stCondLst>
                                            <p:cond delay="0"/>
                                          </p:stCondLst>
                                        </p:cTn>
                                        <p:tgtEl>
                                          <p:spTgt spid="1452035">
                                            <p:txEl>
                                              <p:pRg st="3" end="3"/>
                                            </p:txEl>
                                          </p:spTgt>
                                        </p:tgtEl>
                                        <p:attrNameLst>
                                          <p:attrName>style.visibility</p:attrName>
                                        </p:attrNameLst>
                                      </p:cBhvr>
                                      <p:to>
                                        <p:strVal val="visible"/>
                                      </p:to>
                                    </p:set>
                                    <p:anim calcmode="lin" valueType="num">
                                      <p:cBhvr additive="base">
                                        <p:cTn id="19" dur="500" fill="hold"/>
                                        <p:tgtEl>
                                          <p:spTgt spid="14520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52035">
                                            <p:txEl>
                                              <p:pRg st="3" end="3"/>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2" presetClass="entr" presetSubtype="4" fill="hold" nodeType="afterEffect">
                                  <p:stCondLst>
                                    <p:cond delay="500"/>
                                  </p:stCondLst>
                                  <p:childTnLst>
                                    <p:set>
                                      <p:cBhvr>
                                        <p:cTn id="23" dur="1" fill="hold">
                                          <p:stCondLst>
                                            <p:cond delay="0"/>
                                          </p:stCondLst>
                                        </p:cTn>
                                        <p:tgtEl>
                                          <p:spTgt spid="1452035">
                                            <p:txEl>
                                              <p:pRg st="4" end="4"/>
                                            </p:txEl>
                                          </p:spTgt>
                                        </p:tgtEl>
                                        <p:attrNameLst>
                                          <p:attrName>style.visibility</p:attrName>
                                        </p:attrNameLst>
                                      </p:cBhvr>
                                      <p:to>
                                        <p:strVal val="visible"/>
                                      </p:to>
                                    </p:set>
                                    <p:anim calcmode="lin" valueType="num">
                                      <p:cBhvr additive="base">
                                        <p:cTn id="24" dur="500" fill="hold"/>
                                        <p:tgtEl>
                                          <p:spTgt spid="1452035">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520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4520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20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smtClean="0">
                <a:solidFill>
                  <a:srgbClr val="FFC000"/>
                </a:solidFill>
              </a:rPr>
              <a:t>Research Using Cross-correlation</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The identification of cover songs</a:t>
            </a:r>
          </a:p>
          <a:p>
            <a:pPr lvl="1"/>
            <a:r>
              <a:rPr lang="en-US" dirty="0" smtClean="0"/>
              <a:t>Search musical database and determine songs that similar but performed by different artist with different instruments</a:t>
            </a:r>
          </a:p>
          <a:p>
            <a:pPr lvl="2"/>
            <a:r>
              <a:rPr lang="en-US" dirty="0" smtClean="0"/>
              <a:t>Features of choice - </a:t>
            </a:r>
            <a:r>
              <a:rPr lang="en-US" dirty="0" err="1" smtClean="0"/>
              <a:t>chroma</a:t>
            </a:r>
            <a:r>
              <a:rPr lang="en-US" dirty="0" smtClean="0"/>
              <a:t> features</a:t>
            </a:r>
          </a:p>
          <a:p>
            <a:pPr lvl="3"/>
            <a:r>
              <a:rPr lang="en-US" dirty="0" smtClean="0"/>
              <a:t>Representation for music</a:t>
            </a:r>
          </a:p>
          <a:p>
            <a:pPr lvl="3"/>
            <a:r>
              <a:rPr lang="en-US" dirty="0" smtClean="0"/>
              <a:t>Entire spectrum projected onto 12 bins representing 12 distinct semitones.</a:t>
            </a:r>
          </a:p>
          <a:p>
            <a:pPr lvl="2"/>
            <a:r>
              <a:rPr lang="en-US" dirty="0" smtClean="0"/>
              <a:t>Method used is cross-correlation</a:t>
            </a:r>
          </a:p>
          <a:p>
            <a:pPr lvl="2"/>
            <a:r>
              <a:rPr lang="en-US" dirty="0" smtClean="0"/>
              <a:t>Cross-correlation is used to determine similarities </a:t>
            </a:r>
            <a:r>
              <a:rPr lang="en-US" dirty="0" err="1" smtClean="0"/>
              <a:t>betweeen</a:t>
            </a:r>
            <a:r>
              <a:rPr lang="en-US" dirty="0" smtClean="0"/>
              <a:t> songs based on their </a:t>
            </a:r>
            <a:r>
              <a:rPr lang="en-US" dirty="0" err="1" smtClean="0"/>
              <a:t>chroma</a:t>
            </a:r>
            <a:r>
              <a:rPr lang="en-US" dirty="0" smtClean="0"/>
              <a:t> features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338137" y="1752600"/>
            <a:ext cx="8610600" cy="4343400"/>
          </a:xfrm>
        </p:spPr>
        <p:txBody>
          <a:bodyPr anchor="ctr">
            <a:normAutofit fontScale="90000"/>
          </a:bodyPr>
          <a:lstStyle/>
          <a:p>
            <a:pPr algn="ctr"/>
            <a:r>
              <a:rPr lang="en-US" sz="2700" b="1" spc="0" dirty="0" smtClean="0">
                <a:solidFill>
                  <a:srgbClr val="FFC000"/>
                </a:solidFill>
                <a:latin typeface="Arial" pitchFamily="34" charset="0"/>
                <a:cs typeface="Arial" pitchFamily="34" charset="0"/>
              </a:rPr>
              <a:t>DESIGN OF A KEYWORD SPOTTING SYSTEM USING MODIFIED CROSS-CORRELATION </a:t>
            </a:r>
            <a:r>
              <a:rPr lang="en-US" sz="2700" b="1" dirty="0" smtClean="0">
                <a:solidFill>
                  <a:srgbClr val="FFC000"/>
                </a:solidFill>
                <a:latin typeface="Arial" pitchFamily="34" charset="0"/>
                <a:cs typeface="Arial" pitchFamily="34" charset="0"/>
              </a:rPr>
              <a:t>IN THE TIME AND MFCC DOMAIN</a:t>
            </a:r>
            <a:r>
              <a:rPr lang="en-US" sz="2700" dirty="0" smtClean="0">
                <a:solidFill>
                  <a:srgbClr val="FFC000"/>
                </a:solidFill>
                <a:latin typeface="Arial" pitchFamily="34" charset="0"/>
                <a:cs typeface="Arial" pitchFamily="34" charset="0"/>
              </a:rPr>
              <a:t/>
            </a:r>
            <a:br>
              <a:rPr lang="en-US" sz="2700" dirty="0" smtClean="0">
                <a:solidFill>
                  <a:srgbClr val="FFC000"/>
                </a:solidFill>
                <a:latin typeface="Arial" pitchFamily="34" charset="0"/>
                <a:cs typeface="Arial" pitchFamily="34" charset="0"/>
              </a:rPr>
            </a:br>
            <a:r>
              <a:rPr lang="en-US" sz="2700" dirty="0" smtClean="0">
                <a:solidFill>
                  <a:schemeClr val="bg1"/>
                </a:solidFill>
                <a:latin typeface="Arial" pitchFamily="34" charset="0"/>
                <a:cs typeface="Arial" pitchFamily="34" charset="0"/>
              </a:rPr>
              <a:t/>
            </a:r>
            <a:br>
              <a:rPr lang="en-US" sz="2700" dirty="0" smtClean="0">
                <a:solidFill>
                  <a:schemeClr val="bg1"/>
                </a:solidFill>
                <a:latin typeface="Arial" pitchFamily="34" charset="0"/>
                <a:cs typeface="Arial" pitchFamily="34" charset="0"/>
              </a:rPr>
            </a:br>
            <a:r>
              <a:rPr lang="en-US" sz="2200" cap="none" dirty="0" smtClean="0">
                <a:solidFill>
                  <a:schemeClr val="bg1"/>
                </a:solidFill>
                <a:latin typeface="Arial" pitchFamily="34" charset="0"/>
                <a:cs typeface="Arial" pitchFamily="34" charset="0"/>
              </a:rPr>
              <a:t>Presented by:</a:t>
            </a:r>
            <a:r>
              <a:rPr lang="en-US" sz="2200" dirty="0" smtClean="0">
                <a:solidFill>
                  <a:schemeClr val="bg1"/>
                </a:solidFill>
                <a:latin typeface="Arial" pitchFamily="34" charset="0"/>
                <a:cs typeface="Arial" pitchFamily="34" charset="0"/>
              </a:rPr>
              <a:t/>
            </a:r>
            <a:br>
              <a:rPr lang="en-US" sz="2200" dirty="0" smtClean="0">
                <a:solidFill>
                  <a:schemeClr val="bg1"/>
                </a:solidFill>
                <a:latin typeface="Arial" pitchFamily="34" charset="0"/>
                <a:cs typeface="Arial" pitchFamily="34" charset="0"/>
              </a:rPr>
            </a:br>
            <a:r>
              <a:rPr lang="en-US" sz="2800" cap="none" dirty="0" err="1" smtClean="0">
                <a:solidFill>
                  <a:schemeClr val="bg1"/>
                </a:solidFill>
                <a:latin typeface="Arial" pitchFamily="34" charset="0"/>
                <a:cs typeface="Arial" pitchFamily="34" charset="0"/>
              </a:rPr>
              <a:t>Olakunle</a:t>
            </a:r>
            <a:r>
              <a:rPr lang="en-US" sz="2800" cap="none" dirty="0" smtClean="0">
                <a:solidFill>
                  <a:schemeClr val="bg1"/>
                </a:solidFill>
                <a:latin typeface="Arial" pitchFamily="34" charset="0"/>
                <a:cs typeface="Arial" pitchFamily="34" charset="0"/>
              </a:rPr>
              <a:t> </a:t>
            </a:r>
            <a:r>
              <a:rPr lang="en-US" sz="2800" cap="none" dirty="0" err="1" smtClean="0">
                <a:solidFill>
                  <a:schemeClr val="bg1"/>
                </a:solidFill>
                <a:latin typeface="Arial" pitchFamily="34" charset="0"/>
                <a:cs typeface="Arial" pitchFamily="34" charset="0"/>
              </a:rPr>
              <a:t>Anifowose</a:t>
            </a:r>
            <a:r>
              <a:rPr lang="en-US" sz="2800" cap="none" dirty="0" smtClean="0">
                <a:solidFill>
                  <a:schemeClr val="bg1"/>
                </a:solidFill>
                <a:latin typeface="Arial" pitchFamily="34" charset="0"/>
                <a:cs typeface="Arial" pitchFamily="34" charset="0"/>
              </a:rPr>
              <a:t/>
            </a:r>
            <a:br>
              <a:rPr lang="en-US" sz="2800" cap="none" dirty="0" smtClean="0">
                <a:solidFill>
                  <a:schemeClr val="bg1"/>
                </a:solidFill>
                <a:latin typeface="Arial" pitchFamily="34" charset="0"/>
                <a:cs typeface="Arial" pitchFamily="34" charset="0"/>
              </a:rPr>
            </a:br>
            <a:r>
              <a:rPr lang="en-US" sz="2800" cap="none" dirty="0" smtClean="0">
                <a:solidFill>
                  <a:schemeClr val="bg1"/>
                </a:solidFill>
                <a:latin typeface="Arial" pitchFamily="34" charset="0"/>
                <a:cs typeface="Arial" pitchFamily="34" charset="0"/>
              </a:rPr>
              <a:t/>
            </a:r>
            <a:br>
              <a:rPr lang="en-US" sz="2800" cap="none" dirty="0" smtClean="0">
                <a:solidFill>
                  <a:schemeClr val="bg1"/>
                </a:solidFill>
                <a:latin typeface="Arial" pitchFamily="34" charset="0"/>
                <a:cs typeface="Arial" pitchFamily="34" charset="0"/>
              </a:rPr>
            </a:br>
            <a:r>
              <a:rPr lang="en-US" sz="2000" b="1" cap="none" dirty="0" smtClean="0">
                <a:solidFill>
                  <a:schemeClr val="bg1"/>
                </a:solidFill>
                <a:latin typeface="Arial" pitchFamily="34" charset="0"/>
                <a:cs typeface="Arial" pitchFamily="34" charset="0"/>
              </a:rPr>
              <a:t>Thesis Advisor:</a:t>
            </a:r>
            <a:r>
              <a:rPr lang="en-US" sz="2700" cap="none" dirty="0" smtClean="0">
                <a:solidFill>
                  <a:schemeClr val="bg1"/>
                </a:solidFill>
                <a:latin typeface="Arial" pitchFamily="34" charset="0"/>
                <a:cs typeface="Arial" pitchFamily="34" charset="0"/>
              </a:rPr>
              <a:t/>
            </a:r>
            <a:br>
              <a:rPr lang="en-US" sz="2700" cap="none" dirty="0" smtClean="0">
                <a:solidFill>
                  <a:schemeClr val="bg1"/>
                </a:solidFill>
                <a:latin typeface="Arial" pitchFamily="34" charset="0"/>
                <a:cs typeface="Arial" pitchFamily="34" charset="0"/>
              </a:rPr>
            </a:br>
            <a:r>
              <a:rPr lang="en-US" sz="2200" cap="none" dirty="0" smtClean="0">
                <a:solidFill>
                  <a:schemeClr val="bg1"/>
                </a:solidFill>
                <a:latin typeface="Arial" pitchFamily="34" charset="0"/>
                <a:cs typeface="Arial" pitchFamily="34" charset="0"/>
              </a:rPr>
              <a:t>Dr. Robert </a:t>
            </a:r>
            <a:r>
              <a:rPr lang="en-US" sz="2200" cap="none" dirty="0" err="1" smtClean="0">
                <a:solidFill>
                  <a:schemeClr val="bg1"/>
                </a:solidFill>
                <a:latin typeface="Arial" pitchFamily="34" charset="0"/>
                <a:cs typeface="Arial" pitchFamily="34" charset="0"/>
              </a:rPr>
              <a:t>Yantorno</a:t>
            </a:r>
            <a:r>
              <a:rPr lang="en-US" sz="2800" cap="none" dirty="0" smtClean="0">
                <a:solidFill>
                  <a:schemeClr val="bg1"/>
                </a:solidFill>
                <a:latin typeface="Arial" pitchFamily="34" charset="0"/>
                <a:cs typeface="Arial" pitchFamily="34" charset="0"/>
              </a:rPr>
              <a:t/>
            </a:r>
            <a:br>
              <a:rPr lang="en-US" sz="2800" cap="none" dirty="0" smtClean="0">
                <a:solidFill>
                  <a:schemeClr val="bg1"/>
                </a:solidFill>
                <a:latin typeface="Arial" pitchFamily="34" charset="0"/>
                <a:cs typeface="Arial" pitchFamily="34" charset="0"/>
              </a:rPr>
            </a:br>
            <a:r>
              <a:rPr lang="en-US" sz="2800" cap="none" dirty="0" smtClean="0">
                <a:solidFill>
                  <a:schemeClr val="bg1"/>
                </a:solidFill>
                <a:latin typeface="Arial" pitchFamily="34" charset="0"/>
                <a:cs typeface="Arial" pitchFamily="34" charset="0"/>
              </a:rPr>
              <a:t/>
            </a:r>
            <a:br>
              <a:rPr lang="en-US" sz="2800" cap="none" dirty="0" smtClean="0">
                <a:solidFill>
                  <a:schemeClr val="bg1"/>
                </a:solidFill>
                <a:latin typeface="Arial" pitchFamily="34" charset="0"/>
                <a:cs typeface="Arial" pitchFamily="34" charset="0"/>
              </a:rPr>
            </a:br>
            <a:r>
              <a:rPr lang="en-US" sz="2000" b="1" cap="none" dirty="0" smtClean="0">
                <a:solidFill>
                  <a:schemeClr val="bg1"/>
                </a:solidFill>
                <a:latin typeface="Arial" pitchFamily="34" charset="0"/>
                <a:cs typeface="Arial" pitchFamily="34" charset="0"/>
              </a:rPr>
              <a:t>Committee Members: </a:t>
            </a:r>
            <a:r>
              <a:rPr lang="en-US" sz="2200" cap="none" dirty="0" smtClean="0">
                <a:solidFill>
                  <a:schemeClr val="bg1"/>
                </a:solidFill>
                <a:latin typeface="Arial" pitchFamily="34" charset="0"/>
                <a:cs typeface="Arial" pitchFamily="34" charset="0"/>
              </a:rPr>
              <a:t/>
            </a:r>
            <a:br>
              <a:rPr lang="en-US" sz="2200" cap="none" dirty="0" smtClean="0">
                <a:solidFill>
                  <a:schemeClr val="bg1"/>
                </a:solidFill>
                <a:latin typeface="Arial" pitchFamily="34" charset="0"/>
                <a:cs typeface="Arial" pitchFamily="34" charset="0"/>
              </a:rPr>
            </a:br>
            <a:r>
              <a:rPr lang="en-US" sz="2200" cap="none" dirty="0" smtClean="0">
                <a:solidFill>
                  <a:schemeClr val="bg1"/>
                </a:solidFill>
                <a:latin typeface="Arial" pitchFamily="34" charset="0"/>
                <a:cs typeface="Arial" pitchFamily="34" charset="0"/>
              </a:rPr>
              <a:t>Dr. Joseph </a:t>
            </a:r>
            <a:r>
              <a:rPr lang="en-US" sz="2200" cap="none" dirty="0" err="1" smtClean="0">
                <a:solidFill>
                  <a:schemeClr val="bg1"/>
                </a:solidFill>
                <a:latin typeface="Arial" pitchFamily="34" charset="0"/>
                <a:cs typeface="Arial" pitchFamily="34" charset="0"/>
              </a:rPr>
              <a:t>Picone</a:t>
            </a:r>
            <a:r>
              <a:rPr lang="en-US" sz="2200" cap="none" dirty="0" smtClean="0">
                <a:solidFill>
                  <a:schemeClr val="bg1"/>
                </a:solidFill>
                <a:latin typeface="Arial" pitchFamily="34" charset="0"/>
                <a:cs typeface="Arial" pitchFamily="34" charset="0"/>
              </a:rPr>
              <a:t/>
            </a:r>
            <a:br>
              <a:rPr lang="en-US" sz="2200" cap="none" dirty="0" smtClean="0">
                <a:solidFill>
                  <a:schemeClr val="bg1"/>
                </a:solidFill>
                <a:latin typeface="Arial" pitchFamily="34" charset="0"/>
                <a:cs typeface="Arial" pitchFamily="34" charset="0"/>
              </a:rPr>
            </a:br>
            <a:r>
              <a:rPr lang="en-US" sz="2200" cap="none" dirty="0" smtClean="0">
                <a:solidFill>
                  <a:schemeClr val="bg1"/>
                </a:solidFill>
                <a:latin typeface="Arial" pitchFamily="34" charset="0"/>
                <a:cs typeface="Arial" pitchFamily="34" charset="0"/>
              </a:rPr>
              <a:t>Dr. Dennis Silage</a:t>
            </a:r>
            <a:r>
              <a:rPr lang="en-US" sz="2000" dirty="0" smtClean="0"/>
              <a:t/>
            </a:r>
            <a:br>
              <a:rPr lang="en-US" sz="2000" dirty="0" smtClean="0"/>
            </a:br>
            <a:endParaRPr lang="en-US" sz="2800" dirty="0">
              <a:solidFill>
                <a:schemeClr val="bg1"/>
              </a:solidFill>
              <a:latin typeface="Arial" pitchFamily="34" charset="0"/>
              <a:cs typeface="Arial" pitchFamily="34" charset="0"/>
            </a:endParaRPr>
          </a:p>
        </p:txBody>
      </p:sp>
      <p:sp>
        <p:nvSpPr>
          <p:cNvPr id="13" name="Subtitle 12"/>
          <p:cNvSpPr>
            <a:spLocks noGrp="1"/>
          </p:cNvSpPr>
          <p:nvPr>
            <p:ph type="subTitle" idx="1"/>
          </p:nvPr>
        </p:nvSpPr>
        <p:spPr>
          <a:xfrm>
            <a:off x="2362200" y="6019800"/>
            <a:ext cx="7239000" cy="685800"/>
          </a:xfrm>
        </p:spPr>
        <p:txBody>
          <a:bodyPr>
            <a:noAutofit/>
          </a:bodyPr>
          <a:lstStyle/>
          <a:p>
            <a:r>
              <a:rPr lang="en-US" sz="1800" dirty="0" smtClean="0">
                <a:solidFill>
                  <a:schemeClr val="bg1"/>
                </a:solidFill>
                <a:latin typeface="Arial" pitchFamily="34" charset="0"/>
                <a:cs typeface="Arial" pitchFamily="34" charset="0"/>
              </a:rPr>
              <a:t>Research effort partially sponsored by the US Air Force Research Laboratories, Rome, NY</a:t>
            </a:r>
            <a:endParaRPr lang="en-US" sz="1800" dirty="0">
              <a:solidFill>
                <a:schemeClr val="bg1"/>
              </a:solidFill>
              <a:latin typeface="Arial" pitchFamily="34" charset="0"/>
              <a:cs typeface="Arial" pitchFamily="34" charset="0"/>
            </a:endParaRPr>
          </a:p>
        </p:txBody>
      </p:sp>
      <p:sp>
        <p:nvSpPr>
          <p:cNvPr id="11" name="TextBox 10"/>
          <p:cNvSpPr txBox="1"/>
          <p:nvPr/>
        </p:nvSpPr>
        <p:spPr>
          <a:xfrm>
            <a:off x="2438400" y="76200"/>
            <a:ext cx="5715000" cy="892552"/>
          </a:xfrm>
          <a:prstGeom prst="rect">
            <a:avLst/>
          </a:prstGeom>
          <a:noFill/>
        </p:spPr>
        <p:txBody>
          <a:bodyPr wrap="square" rtlCol="0">
            <a:spAutoFit/>
          </a:bodyPr>
          <a:lstStyle/>
          <a:p>
            <a:pPr algn="r"/>
            <a:r>
              <a:rPr lang="en-US" sz="2800" b="1" dirty="0" smtClean="0">
                <a:solidFill>
                  <a:schemeClr val="bg1"/>
                </a:solidFill>
                <a:latin typeface="Arial" pitchFamily="34" charset="0"/>
                <a:cs typeface="Arial" pitchFamily="34" charset="0"/>
              </a:rPr>
              <a:t>Speech Processing Laboratory</a:t>
            </a:r>
          </a:p>
          <a:p>
            <a:pPr algn="r"/>
            <a:r>
              <a:rPr lang="en-US" sz="2400" b="1" dirty="0" smtClean="0">
                <a:solidFill>
                  <a:schemeClr val="bg1"/>
                </a:solidFill>
                <a:latin typeface="Arial" pitchFamily="34" charset="0"/>
                <a:cs typeface="Arial" pitchFamily="34" charset="0"/>
              </a:rPr>
              <a:t>Temple University</a:t>
            </a:r>
            <a:endParaRPr lang="en-US" sz="2400" b="1" dirty="0">
              <a:solidFill>
                <a:schemeClr val="bg1"/>
              </a:solidFill>
              <a:latin typeface="Arial" pitchFamily="34" charset="0"/>
              <a:cs typeface="Arial" pitchFamily="34" charset="0"/>
            </a:endParaRPr>
          </a:p>
        </p:txBody>
      </p:sp>
      <p:pic>
        <p:nvPicPr>
          <p:cNvPr id="1031" name="Picture 7"/>
          <p:cNvPicPr>
            <a:picLocks noChangeAspect="1" noChangeArrowheads="1"/>
          </p:cNvPicPr>
          <p:nvPr/>
        </p:nvPicPr>
        <p:blipFill>
          <a:blip r:embed="rId2" cstate="print"/>
          <a:srcRect/>
          <a:stretch>
            <a:fillRect/>
          </a:stretch>
        </p:blipFill>
        <p:spPr bwMode="auto">
          <a:xfrm>
            <a:off x="8229600" y="152400"/>
            <a:ext cx="719137" cy="826594"/>
          </a:xfrm>
          <a:prstGeom prst="rect">
            <a:avLst/>
          </a:prstGeom>
          <a:noFill/>
          <a:ln w="9525">
            <a:noFill/>
            <a:miter lim="800000"/>
            <a:headEnd/>
            <a:tailEnd/>
          </a:ln>
          <a:effectLst/>
        </p:spPr>
      </p:pic>
    </p:spTree>
    <p:extLst>
      <p:ext uri="{BB962C8B-B14F-4D97-AF65-F5344CB8AC3E}">
        <p14:creationId xmlns="" xmlns:p14="http://schemas.microsoft.com/office/powerpoint/2010/main" val="42503942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Cases Considered</a:t>
            </a:r>
            <a:endParaRPr lang="en-US" dirty="0">
              <a:solidFill>
                <a:srgbClr val="FFC000"/>
              </a:solidFill>
            </a:endParaRPr>
          </a:p>
        </p:txBody>
      </p:sp>
      <p:sp>
        <p:nvSpPr>
          <p:cNvPr id="3" name="Content Placeholder 2"/>
          <p:cNvSpPr>
            <a:spLocks noGrp="1"/>
          </p:cNvSpPr>
          <p:nvPr>
            <p:ph sz="quarter" idx="1"/>
          </p:nvPr>
        </p:nvSpPr>
        <p:spPr/>
        <p:txBody>
          <a:bodyPr/>
          <a:lstStyle/>
          <a:p>
            <a:pPr>
              <a:spcAft>
                <a:spcPts val="2400"/>
              </a:spcAft>
            </a:pPr>
            <a:r>
              <a:rPr lang="en-US" dirty="0" smtClean="0"/>
              <a:t>Time Domain</a:t>
            </a:r>
          </a:p>
          <a:p>
            <a:pPr lvl="1">
              <a:spcAft>
                <a:spcPts val="2400"/>
              </a:spcAft>
            </a:pPr>
            <a:r>
              <a:rPr lang="en-US" dirty="0" smtClean="0"/>
              <a:t>Initial approach</a:t>
            </a:r>
          </a:p>
          <a:p>
            <a:pPr lvl="1">
              <a:spcAft>
                <a:spcPts val="2400"/>
              </a:spcAft>
            </a:pPr>
            <a:r>
              <a:rPr lang="en-US" dirty="0" smtClean="0"/>
              <a:t>Modified approach</a:t>
            </a:r>
          </a:p>
          <a:p>
            <a:pPr>
              <a:spcAft>
                <a:spcPts val="2400"/>
              </a:spcAft>
            </a:pPr>
            <a:r>
              <a:rPr lang="en-US" dirty="0" smtClean="0"/>
              <a:t>MFCC Domain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4674" name="Rectangle 2"/>
          <p:cNvSpPr>
            <a:spLocks noGrp="1" noChangeArrowheads="1"/>
          </p:cNvSpPr>
          <p:nvPr>
            <p:ph type="title"/>
          </p:nvPr>
        </p:nvSpPr>
        <p:spPr>
          <a:xfrm>
            <a:off x="152400" y="228600"/>
            <a:ext cx="7048500" cy="939800"/>
          </a:xfrm>
        </p:spPr>
        <p:txBody>
          <a:bodyPr>
            <a:normAutofit/>
          </a:bodyPr>
          <a:lstStyle/>
          <a:p>
            <a:r>
              <a:rPr lang="en-US" dirty="0" smtClean="0">
                <a:solidFill>
                  <a:srgbClr val="FFC000"/>
                </a:solidFill>
              </a:rPr>
              <a:t>Time Domain Initial Approach</a:t>
            </a:r>
            <a:endParaRPr lang="en-US" dirty="0">
              <a:solidFill>
                <a:srgbClr val="FFC000"/>
              </a:solidFill>
            </a:endParaRPr>
          </a:p>
        </p:txBody>
      </p:sp>
      <p:pic>
        <p:nvPicPr>
          <p:cNvPr id="1564678" name="Picture 6"/>
          <p:cNvPicPr>
            <a:picLocks noGrp="1" noChangeAspect="1" noChangeArrowheads="1"/>
          </p:cNvPicPr>
          <p:nvPr>
            <p:ph sz="quarter" idx="1"/>
          </p:nvPr>
        </p:nvPicPr>
        <p:blipFill>
          <a:blip r:embed="rId3" cstate="print"/>
          <a:srcRect/>
          <a:stretch>
            <a:fillRect/>
          </a:stretch>
        </p:blipFill>
        <p:spPr>
          <a:xfrm>
            <a:off x="2133600" y="1600200"/>
            <a:ext cx="2324100" cy="762000"/>
          </a:xfrm>
          <a:noFill/>
          <a:ln/>
        </p:spPr>
      </p:pic>
      <p:pic>
        <p:nvPicPr>
          <p:cNvPr id="1564679" name="Picture 7"/>
          <p:cNvPicPr>
            <a:picLocks noChangeAspect="1" noChangeArrowheads="1"/>
          </p:cNvPicPr>
          <p:nvPr/>
        </p:nvPicPr>
        <p:blipFill>
          <a:blip r:embed="rId4" cstate="print"/>
          <a:srcRect/>
          <a:stretch>
            <a:fillRect/>
          </a:stretch>
        </p:blipFill>
        <p:spPr bwMode="auto">
          <a:xfrm>
            <a:off x="2438400" y="2667000"/>
            <a:ext cx="457200" cy="906463"/>
          </a:xfrm>
          <a:prstGeom prst="rect">
            <a:avLst/>
          </a:prstGeom>
          <a:noFill/>
          <a:ln w="28575" algn="ctr">
            <a:noFill/>
            <a:miter lim="800000"/>
            <a:headEnd/>
            <a:tailEnd/>
          </a:ln>
          <a:effectLst/>
        </p:spPr>
      </p:pic>
      <p:sp>
        <p:nvSpPr>
          <p:cNvPr id="1564680" name="Oval 8"/>
          <p:cNvSpPr>
            <a:spLocks noChangeArrowheads="1"/>
          </p:cNvSpPr>
          <p:nvPr/>
        </p:nvSpPr>
        <p:spPr bwMode="auto">
          <a:xfrm>
            <a:off x="4876800" y="2286000"/>
            <a:ext cx="3429000" cy="3352800"/>
          </a:xfrm>
          <a:prstGeom prst="ellipse">
            <a:avLst/>
          </a:prstGeom>
          <a:noFill/>
          <a:ln w="28575" algn="ctr">
            <a:solidFill>
              <a:srgbClr val="FF0000"/>
            </a:solidFill>
            <a:round/>
            <a:headEnd/>
            <a:tailEnd/>
          </a:ln>
          <a:effectLst/>
        </p:spPr>
        <p:txBody>
          <a:bodyPr anchor="ctr"/>
          <a:lstStyle/>
          <a:p>
            <a:pPr marL="457200" indent="-457200" algn="l">
              <a:buAutoNum type="arabicPeriod"/>
            </a:pPr>
            <a:r>
              <a:rPr lang="en-US" sz="1600" b="1" dirty="0" smtClean="0">
                <a:effectLst/>
              </a:rPr>
              <a:t>Let </a:t>
            </a:r>
            <a:r>
              <a:rPr lang="en-US" sz="1600" b="1" dirty="0">
                <a:effectLst/>
              </a:rPr>
              <a:t>the length of </a:t>
            </a:r>
            <a:r>
              <a:rPr lang="en-US" sz="1600" b="1" dirty="0" smtClean="0">
                <a:effectLst/>
              </a:rPr>
              <a:t>the</a:t>
            </a:r>
          </a:p>
          <a:p>
            <a:pPr marL="457200" indent="-457200" algn="l"/>
            <a:r>
              <a:rPr lang="en-US" sz="1600" b="1" dirty="0" smtClean="0">
                <a:effectLst/>
              </a:rPr>
              <a:t>keyword </a:t>
            </a:r>
            <a:r>
              <a:rPr lang="en-US" sz="1600" b="1" dirty="0">
                <a:effectLst/>
              </a:rPr>
              <a:t>or phrase be </a:t>
            </a:r>
            <a:r>
              <a:rPr lang="en-US" sz="1600" b="1" i="1" dirty="0" smtClean="0">
                <a:effectLst/>
              </a:rPr>
              <a:t>n</a:t>
            </a:r>
            <a:r>
              <a:rPr lang="en-US" sz="1600" b="1" dirty="0" smtClean="0">
                <a:effectLst/>
              </a:rPr>
              <a:t>.</a:t>
            </a:r>
          </a:p>
          <a:p>
            <a:pPr marL="457200" indent="-457200" algn="l"/>
            <a:r>
              <a:rPr lang="en-US" sz="1600" b="1" dirty="0" smtClean="0">
                <a:effectLst/>
              </a:rPr>
              <a:t>The </a:t>
            </a:r>
            <a:r>
              <a:rPr lang="en-US" sz="1600" b="1" dirty="0">
                <a:effectLst/>
              </a:rPr>
              <a:t>cross correlation of </a:t>
            </a:r>
            <a:endParaRPr lang="en-US" sz="1600" b="1" dirty="0" smtClean="0">
              <a:effectLst/>
            </a:endParaRPr>
          </a:p>
          <a:p>
            <a:pPr marL="457200" indent="-457200" algn="l"/>
            <a:r>
              <a:rPr lang="en-US" sz="1600" b="1" dirty="0" smtClean="0">
                <a:effectLst/>
              </a:rPr>
              <a:t>the </a:t>
            </a:r>
            <a:r>
              <a:rPr lang="en-US" sz="1600" b="1" dirty="0">
                <a:effectLst/>
              </a:rPr>
              <a:t>keyword and the first </a:t>
            </a:r>
            <a:endParaRPr lang="en-US" sz="1600" b="1" dirty="0" smtClean="0">
              <a:effectLst/>
            </a:endParaRPr>
          </a:p>
          <a:p>
            <a:pPr marL="457200" indent="-457200" algn="l"/>
            <a:r>
              <a:rPr lang="en-US" sz="1600" b="1" i="1" dirty="0" smtClean="0">
                <a:effectLst/>
              </a:rPr>
              <a:t>n</a:t>
            </a:r>
            <a:r>
              <a:rPr lang="en-US" sz="1600" b="1" dirty="0" smtClean="0">
                <a:effectLst/>
              </a:rPr>
              <a:t> </a:t>
            </a:r>
            <a:r>
              <a:rPr lang="en-US" sz="1600" b="1" dirty="0">
                <a:effectLst/>
              </a:rPr>
              <a:t>samples of the </a:t>
            </a:r>
            <a:r>
              <a:rPr lang="en-US" sz="1600" b="1" dirty="0" smtClean="0">
                <a:effectLst/>
              </a:rPr>
              <a:t>utterance</a:t>
            </a:r>
          </a:p>
          <a:p>
            <a:pPr marL="457200" indent="-457200" algn="l"/>
            <a:r>
              <a:rPr lang="en-US" sz="1600" b="1" dirty="0" smtClean="0">
                <a:effectLst/>
              </a:rPr>
              <a:t> </a:t>
            </a:r>
            <a:r>
              <a:rPr lang="en-US" sz="1600" b="1" dirty="0">
                <a:effectLst/>
              </a:rPr>
              <a:t>is computed.</a:t>
            </a:r>
            <a:r>
              <a:rPr lang="en-US" sz="1400" dirty="0">
                <a:effectLst>
                  <a:outerShdw blurRad="38100" dist="38100" dir="2700000" algn="tl">
                    <a:srgbClr val="C0C0C0"/>
                  </a:outerShdw>
                </a:effectLst>
              </a:rPr>
              <a:t> </a:t>
            </a:r>
          </a:p>
          <a:p>
            <a:pPr marL="457200" indent="-457200"/>
            <a:endParaRPr lang="en-US" sz="1400" dirty="0">
              <a:effectLst>
                <a:outerShdw blurRad="38100" dist="38100" dir="2700000" algn="tl">
                  <a:srgbClr val="C0C0C0"/>
                </a:outerShdw>
              </a:effectLst>
            </a:endParaRPr>
          </a:p>
        </p:txBody>
      </p:sp>
      <p:sp>
        <p:nvSpPr>
          <p:cNvPr id="1564683" name="Rectangle 11"/>
          <p:cNvSpPr>
            <a:spLocks noChangeArrowheads="1"/>
          </p:cNvSpPr>
          <p:nvPr/>
        </p:nvSpPr>
        <p:spPr bwMode="auto">
          <a:xfrm>
            <a:off x="2438400" y="1676400"/>
            <a:ext cx="381000" cy="609600"/>
          </a:xfrm>
          <a:prstGeom prst="rect">
            <a:avLst/>
          </a:prstGeom>
          <a:noFill/>
          <a:ln w="28575" algn="ctr">
            <a:solidFill>
              <a:srgbClr val="FF0000"/>
            </a:solidFill>
            <a:miter lim="800000"/>
            <a:headEnd/>
            <a:tailEnd/>
          </a:ln>
          <a:effectLst/>
        </p:spPr>
        <p:txBody>
          <a:bodyPr wrap="none" anchor="ctr"/>
          <a:lstStyle/>
          <a:p>
            <a:endParaRPr lang="en-US"/>
          </a:p>
        </p:txBody>
      </p:sp>
      <p:sp>
        <p:nvSpPr>
          <p:cNvPr id="1564684" name="Line 12"/>
          <p:cNvSpPr>
            <a:spLocks noChangeShapeType="1"/>
          </p:cNvSpPr>
          <p:nvPr/>
        </p:nvSpPr>
        <p:spPr bwMode="auto">
          <a:xfrm>
            <a:off x="2667000" y="2286000"/>
            <a:ext cx="0" cy="381000"/>
          </a:xfrm>
          <a:prstGeom prst="line">
            <a:avLst/>
          </a:prstGeom>
          <a:noFill/>
          <a:ln w="28575">
            <a:solidFill>
              <a:schemeClr val="tx1"/>
            </a:solidFill>
            <a:round/>
            <a:headEnd type="triangle" w="med" len="med"/>
            <a:tailEnd type="triangle" w="med" len="med"/>
          </a:ln>
          <a:effectLst/>
        </p:spPr>
        <p:txBody>
          <a:bodyPr wrap="none" anchor="ctr"/>
          <a:lstStyle/>
          <a:p>
            <a:endParaRPr lang="en-US"/>
          </a:p>
        </p:txBody>
      </p:sp>
      <p:sp>
        <p:nvSpPr>
          <p:cNvPr id="1564685" name="Text Box 13"/>
          <p:cNvSpPr txBox="1">
            <a:spLocks noChangeArrowheads="1"/>
          </p:cNvSpPr>
          <p:nvPr/>
        </p:nvSpPr>
        <p:spPr bwMode="auto">
          <a:xfrm>
            <a:off x="2819400" y="2362200"/>
            <a:ext cx="1219200" cy="396875"/>
          </a:xfrm>
          <a:prstGeom prst="rect">
            <a:avLst/>
          </a:prstGeom>
          <a:noFill/>
          <a:ln w="28575" algn="ctr">
            <a:noFill/>
            <a:miter lim="800000"/>
            <a:headEnd/>
            <a:tailEnd/>
          </a:ln>
          <a:effectLst/>
        </p:spPr>
        <p:txBody>
          <a:bodyPr>
            <a:spAutoFit/>
          </a:bodyPr>
          <a:lstStyle/>
          <a:p>
            <a:pPr>
              <a:spcBef>
                <a:spcPct val="50000"/>
              </a:spcBef>
            </a:pPr>
            <a:r>
              <a:rPr lang="en-US" dirty="0" err="1">
                <a:effectLst>
                  <a:outerShdw blurRad="38100" dist="38100" dir="2700000" algn="tl">
                    <a:srgbClr val="C0C0C0"/>
                  </a:outerShdw>
                </a:effectLst>
              </a:rPr>
              <a:t>xcorr</a:t>
            </a:r>
            <a:endParaRPr lang="en-US" dirty="0">
              <a:effectLst>
                <a:outerShdw blurRad="38100" dist="38100" dir="2700000" algn="tl">
                  <a:srgbClr val="C0C0C0"/>
                </a:outerShdw>
              </a:effectLst>
            </a:endParaRPr>
          </a:p>
        </p:txBody>
      </p:sp>
      <p:sp>
        <p:nvSpPr>
          <p:cNvPr id="1564689" name="Oval 17"/>
          <p:cNvSpPr>
            <a:spLocks noChangeArrowheads="1"/>
          </p:cNvSpPr>
          <p:nvPr/>
        </p:nvSpPr>
        <p:spPr bwMode="auto">
          <a:xfrm>
            <a:off x="4953000" y="1981200"/>
            <a:ext cx="3429000" cy="3352800"/>
          </a:xfrm>
          <a:prstGeom prst="ellipse">
            <a:avLst/>
          </a:prstGeom>
          <a:noFill/>
          <a:ln w="28575" algn="ctr">
            <a:solidFill>
              <a:srgbClr val="FF0000"/>
            </a:solidFill>
            <a:round/>
            <a:headEnd/>
            <a:tailEnd/>
          </a:ln>
          <a:effectLst/>
        </p:spPr>
        <p:txBody>
          <a:bodyPr anchor="ctr"/>
          <a:lstStyle/>
          <a:p>
            <a:pPr marL="457200" indent="-457200" algn="l"/>
            <a:r>
              <a:rPr lang="en-US" sz="1600" b="1">
                <a:effectLst/>
              </a:rPr>
              <a:t>2. Observe position of peak to see if it’s around the zero lag. </a:t>
            </a:r>
          </a:p>
          <a:p>
            <a:pPr marL="457200" indent="-457200" algn="l"/>
            <a:r>
              <a:rPr lang="en-US" sz="1600" b="1">
                <a:effectLst/>
              </a:rPr>
              <a:t>Yes: Keyword</a:t>
            </a:r>
          </a:p>
          <a:p>
            <a:pPr marL="457200" indent="-457200" algn="l"/>
            <a:r>
              <a:rPr lang="en-US" sz="1600" b="1">
                <a:effectLst/>
              </a:rPr>
              <a:t>No: Not keyword</a:t>
            </a:r>
            <a:endParaRPr lang="en-US" sz="1400">
              <a:effectLst>
                <a:outerShdw blurRad="38100" dist="38100" dir="2700000" algn="tl">
                  <a:srgbClr val="C0C0C0"/>
                </a:outerShdw>
              </a:effectLst>
            </a:endParaRPr>
          </a:p>
        </p:txBody>
      </p:sp>
      <p:sp>
        <p:nvSpPr>
          <p:cNvPr id="1564690" name="Oval 18"/>
          <p:cNvSpPr>
            <a:spLocks noChangeArrowheads="1"/>
          </p:cNvSpPr>
          <p:nvPr/>
        </p:nvSpPr>
        <p:spPr bwMode="auto">
          <a:xfrm>
            <a:off x="4800600" y="2057400"/>
            <a:ext cx="3429000" cy="3352800"/>
          </a:xfrm>
          <a:prstGeom prst="ellipse">
            <a:avLst/>
          </a:prstGeom>
          <a:noFill/>
          <a:ln w="28575" algn="ctr">
            <a:solidFill>
              <a:srgbClr val="FF0000"/>
            </a:solidFill>
            <a:round/>
            <a:headEnd/>
            <a:tailEnd/>
          </a:ln>
          <a:effectLst/>
        </p:spPr>
        <p:txBody>
          <a:bodyPr anchor="ctr"/>
          <a:lstStyle/>
          <a:p>
            <a:pPr marL="457200" indent="-457200" algn="l"/>
            <a:r>
              <a:rPr lang="en-US" sz="1600" b="1">
                <a:effectLst/>
              </a:rPr>
              <a:t>3. Shift observed portion by a small amount and repeat process</a:t>
            </a:r>
            <a:endParaRPr lang="en-US" sz="1400">
              <a:effectLst>
                <a:outerShdw blurRad="38100" dist="38100" dir="2700000" algn="tl">
                  <a:srgbClr val="C0C0C0"/>
                </a:outerShdw>
              </a:effectLst>
            </a:endParaRPr>
          </a:p>
        </p:txBody>
      </p:sp>
      <p:sp>
        <p:nvSpPr>
          <p:cNvPr id="1564691" name="AutoShape 19"/>
          <p:cNvSpPr>
            <a:spLocks noChangeArrowheads="1"/>
          </p:cNvSpPr>
          <p:nvPr/>
        </p:nvSpPr>
        <p:spPr bwMode="auto">
          <a:xfrm>
            <a:off x="4343400" y="2286000"/>
            <a:ext cx="4419600" cy="2895600"/>
          </a:xfrm>
          <a:prstGeom prst="horizontalScroll">
            <a:avLst>
              <a:gd name="adj" fmla="val 12500"/>
            </a:avLst>
          </a:prstGeom>
          <a:noFill/>
          <a:ln w="28575">
            <a:solidFill>
              <a:srgbClr val="FF0000"/>
            </a:solidFill>
            <a:round/>
            <a:headEnd/>
            <a:tailEnd/>
          </a:ln>
          <a:effectLst/>
        </p:spPr>
        <p:txBody>
          <a:bodyPr anchor="ctr"/>
          <a:lstStyle/>
          <a:p>
            <a:r>
              <a:rPr lang="en-US" b="1" dirty="0">
                <a:effectLst>
                  <a:outerShdw blurRad="38100" dist="38100" dir="2700000" algn="tl">
                    <a:srgbClr val="C0C0C0"/>
                  </a:outerShdw>
                </a:effectLst>
              </a:rPr>
              <a:t>If a portion is reached where the peak is close to the zero lag, then that’s where the keyword is. </a:t>
            </a:r>
          </a:p>
          <a:p>
            <a:r>
              <a:rPr lang="en-US" b="1" dirty="0">
                <a:effectLst>
                  <a:outerShdw blurRad="38100" dist="38100" dir="2700000" algn="tl">
                    <a:srgbClr val="C0C0C0"/>
                  </a:outerShdw>
                </a:effectLst>
              </a:rPr>
              <a:t>If not, the utterance does not contain the keyword.</a:t>
            </a:r>
          </a:p>
        </p:txBody>
      </p:sp>
    </p:spTree>
    <p:extLst>
      <p:ext uri="{BB962C8B-B14F-4D97-AF65-F5344CB8AC3E}">
        <p14:creationId xmlns="" xmlns:p14="http://schemas.microsoft.com/office/powerpoint/2010/main" val="4137189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564678"/>
                                        </p:tgtEl>
                                        <p:attrNameLst>
                                          <p:attrName>style.visibility</p:attrName>
                                        </p:attrNameLst>
                                      </p:cBhvr>
                                      <p:to>
                                        <p:strVal val="visible"/>
                                      </p:to>
                                    </p:set>
                                    <p:animEffect transition="in" filter="wedge">
                                      <p:cBhvr>
                                        <p:cTn id="7" dur="2000"/>
                                        <p:tgtEl>
                                          <p:spTgt spid="1564678"/>
                                        </p:tgtEl>
                                      </p:cBhvr>
                                    </p:animEffect>
                                  </p:childTnLst>
                                </p:cTn>
                              </p:par>
                              <p:par>
                                <p:cTn id="8" presetID="20" presetClass="entr" presetSubtype="0" fill="hold" nodeType="withEffect">
                                  <p:stCondLst>
                                    <p:cond delay="0"/>
                                  </p:stCondLst>
                                  <p:childTnLst>
                                    <p:set>
                                      <p:cBhvr>
                                        <p:cTn id="9" dur="1" fill="hold">
                                          <p:stCondLst>
                                            <p:cond delay="0"/>
                                          </p:stCondLst>
                                        </p:cTn>
                                        <p:tgtEl>
                                          <p:spTgt spid="1564679"/>
                                        </p:tgtEl>
                                        <p:attrNameLst>
                                          <p:attrName>style.visibility</p:attrName>
                                        </p:attrNameLst>
                                      </p:cBhvr>
                                      <p:to>
                                        <p:strVal val="visible"/>
                                      </p:to>
                                    </p:set>
                                    <p:animEffect transition="in" filter="wedge">
                                      <p:cBhvr>
                                        <p:cTn id="10" dur="2000"/>
                                        <p:tgtEl>
                                          <p:spTgt spid="1564679"/>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1564680"/>
                                        </p:tgtEl>
                                        <p:attrNameLst>
                                          <p:attrName>style.visibility</p:attrName>
                                        </p:attrNameLst>
                                      </p:cBhvr>
                                      <p:to>
                                        <p:strVal val="visible"/>
                                      </p:to>
                                    </p:set>
                                    <p:animEffect transition="in" filter="wedge">
                                      <p:cBhvr>
                                        <p:cTn id="13" dur="2000"/>
                                        <p:tgtEl>
                                          <p:spTgt spid="1564680"/>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1564685"/>
                                        </p:tgtEl>
                                        <p:attrNameLst>
                                          <p:attrName>style.visibility</p:attrName>
                                        </p:attrNameLst>
                                      </p:cBhvr>
                                      <p:to>
                                        <p:strVal val="visible"/>
                                      </p:to>
                                    </p:set>
                                    <p:animEffect transition="in" filter="wedge">
                                      <p:cBhvr>
                                        <p:cTn id="16" dur="2000"/>
                                        <p:tgtEl>
                                          <p:spTgt spid="1564685"/>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1564684"/>
                                        </p:tgtEl>
                                        <p:attrNameLst>
                                          <p:attrName>style.visibility</p:attrName>
                                        </p:attrNameLst>
                                      </p:cBhvr>
                                      <p:to>
                                        <p:strVal val="visible"/>
                                      </p:to>
                                    </p:set>
                                    <p:animEffect transition="in" filter="wedge">
                                      <p:cBhvr>
                                        <p:cTn id="19" dur="2000"/>
                                        <p:tgtEl>
                                          <p:spTgt spid="1564684"/>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1564683"/>
                                        </p:tgtEl>
                                        <p:attrNameLst>
                                          <p:attrName>style.visibility</p:attrName>
                                        </p:attrNameLst>
                                      </p:cBhvr>
                                      <p:to>
                                        <p:strVal val="visible"/>
                                      </p:to>
                                    </p:set>
                                    <p:animEffect transition="in" filter="wedge">
                                      <p:cBhvr>
                                        <p:cTn id="22" dur="2000"/>
                                        <p:tgtEl>
                                          <p:spTgt spid="1564683"/>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564680"/>
                                        </p:tgtEl>
                                        <p:attrNameLst>
                                          <p:attrName>style.visibility</p:attrName>
                                        </p:attrNameLst>
                                      </p:cBhvr>
                                      <p:to>
                                        <p:strVal val="hidden"/>
                                      </p:to>
                                    </p:set>
                                  </p:childTnLst>
                                </p:cTn>
                              </p:par>
                              <p:par>
                                <p:cTn id="27" presetID="20" presetClass="entr" presetSubtype="0" fill="hold" grpId="0" nodeType="withEffect">
                                  <p:stCondLst>
                                    <p:cond delay="0"/>
                                  </p:stCondLst>
                                  <p:childTnLst>
                                    <p:set>
                                      <p:cBhvr>
                                        <p:cTn id="28" dur="1" fill="hold">
                                          <p:stCondLst>
                                            <p:cond delay="0"/>
                                          </p:stCondLst>
                                        </p:cTn>
                                        <p:tgtEl>
                                          <p:spTgt spid="1564689"/>
                                        </p:tgtEl>
                                        <p:attrNameLst>
                                          <p:attrName>style.visibility</p:attrName>
                                        </p:attrNameLst>
                                      </p:cBhvr>
                                      <p:to>
                                        <p:strVal val="visible"/>
                                      </p:to>
                                    </p:set>
                                    <p:animEffect transition="in" filter="wedge">
                                      <p:cBhvr>
                                        <p:cTn id="29" dur="2000"/>
                                        <p:tgtEl>
                                          <p:spTgt spid="1564689"/>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1" nodeType="clickEffect">
                                  <p:stCondLst>
                                    <p:cond delay="0"/>
                                  </p:stCondLst>
                                  <p:childTnLst>
                                    <p:set>
                                      <p:cBhvr>
                                        <p:cTn id="33" dur="1" fill="hold">
                                          <p:stCondLst>
                                            <p:cond delay="0"/>
                                          </p:stCondLst>
                                        </p:cTn>
                                        <p:tgtEl>
                                          <p:spTgt spid="1564689"/>
                                        </p:tgtEl>
                                        <p:attrNameLst>
                                          <p:attrName>style.visibility</p:attrName>
                                        </p:attrNameLst>
                                      </p:cBhvr>
                                      <p:to>
                                        <p:strVal val="hidden"/>
                                      </p:to>
                                    </p:set>
                                  </p:childTnLst>
                                </p:cTn>
                              </p:par>
                              <p:par>
                                <p:cTn id="34" presetID="20" presetClass="entr" presetSubtype="0" fill="hold" grpId="0" nodeType="withEffect">
                                  <p:stCondLst>
                                    <p:cond delay="0"/>
                                  </p:stCondLst>
                                  <p:childTnLst>
                                    <p:set>
                                      <p:cBhvr>
                                        <p:cTn id="35" dur="1" fill="hold">
                                          <p:stCondLst>
                                            <p:cond delay="0"/>
                                          </p:stCondLst>
                                        </p:cTn>
                                        <p:tgtEl>
                                          <p:spTgt spid="1564690"/>
                                        </p:tgtEl>
                                        <p:attrNameLst>
                                          <p:attrName>style.visibility</p:attrName>
                                        </p:attrNameLst>
                                      </p:cBhvr>
                                      <p:to>
                                        <p:strVal val="visible"/>
                                      </p:to>
                                    </p:set>
                                    <p:animEffect transition="in" filter="wedge">
                                      <p:cBhvr>
                                        <p:cTn id="36" dur="2000"/>
                                        <p:tgtEl>
                                          <p:spTgt spid="1564690"/>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564690"/>
                                        </p:tgtEl>
                                        <p:attrNameLst>
                                          <p:attrName>style.visibility</p:attrName>
                                        </p:attrNameLst>
                                      </p:cBhvr>
                                      <p:to>
                                        <p:strVal val="hidden"/>
                                      </p:to>
                                    </p:set>
                                  </p:childTnLst>
                                </p:cTn>
                              </p:par>
                              <p:par>
                                <p:cTn id="41" presetID="63" presetClass="path" presetSubtype="0" accel="50000" decel="50000" fill="hold" grpId="1" nodeType="withEffect">
                                  <p:stCondLst>
                                    <p:cond delay="0"/>
                                  </p:stCondLst>
                                  <p:childTnLst>
                                    <p:animMotion origin="layout" path="M 3.33333E-6 -1.11111E-6 L 0.04166 -0.00555 " pathEditMode="relative" rAng="0" ptsTypes="AA">
                                      <p:cBhvr>
                                        <p:cTn id="42" dur="2000" fill="hold"/>
                                        <p:tgtEl>
                                          <p:spTgt spid="1564684"/>
                                        </p:tgtEl>
                                        <p:attrNameLst>
                                          <p:attrName>ppt_x</p:attrName>
                                          <p:attrName>ppt_y</p:attrName>
                                        </p:attrNameLst>
                                      </p:cBhvr>
                                      <p:rCtr x="21" y="-3"/>
                                    </p:animMotion>
                                  </p:childTnLst>
                                </p:cTn>
                              </p:par>
                              <p:par>
                                <p:cTn id="43" presetID="63" presetClass="path" presetSubtype="0" accel="50000" decel="50000" fill="hold" grpId="1" nodeType="withEffect">
                                  <p:stCondLst>
                                    <p:cond delay="0"/>
                                  </p:stCondLst>
                                  <p:childTnLst>
                                    <p:animMotion origin="layout" path="M 0 1.11111E-6 L 0.04583 1.11111E-6 " pathEditMode="relative" rAng="0" ptsTypes="AA">
                                      <p:cBhvr>
                                        <p:cTn id="44" dur="2000" fill="hold"/>
                                        <p:tgtEl>
                                          <p:spTgt spid="1564683"/>
                                        </p:tgtEl>
                                        <p:attrNameLst>
                                          <p:attrName>ppt_x</p:attrName>
                                          <p:attrName>ppt_y</p:attrName>
                                        </p:attrNameLst>
                                      </p:cBhvr>
                                      <p:rCtr x="23" y="0"/>
                                    </p:animMotion>
                                  </p:childTnLst>
                                </p:cTn>
                              </p:par>
                              <p:par>
                                <p:cTn id="45" presetID="63" presetClass="path" presetSubtype="0" accel="50000" decel="50000" fill="hold" nodeType="withEffect">
                                  <p:stCondLst>
                                    <p:cond delay="0"/>
                                  </p:stCondLst>
                                  <p:childTnLst>
                                    <p:animMotion origin="layout" path="M 3.33333E-6 -1.11111E-6 L 0.04166 -0.01042 " pathEditMode="relative" rAng="0" ptsTypes="AA">
                                      <p:cBhvr>
                                        <p:cTn id="46" dur="2000" fill="hold"/>
                                        <p:tgtEl>
                                          <p:spTgt spid="1564679"/>
                                        </p:tgtEl>
                                        <p:attrNameLst>
                                          <p:attrName>ppt_x</p:attrName>
                                          <p:attrName>ppt_y</p:attrName>
                                        </p:attrNameLst>
                                      </p:cBhvr>
                                      <p:rCtr x="21" y="-5"/>
                                    </p:animMotion>
                                  </p:childTnLst>
                                </p:cTn>
                              </p:par>
                            </p:childTnLst>
                          </p:cTn>
                        </p:par>
                      </p:childTnLst>
                    </p:cTn>
                  </p:par>
                  <p:par>
                    <p:cTn id="47" fill="hold">
                      <p:stCondLst>
                        <p:cond delay="indefinite"/>
                      </p:stCondLst>
                      <p:childTnLst>
                        <p:par>
                          <p:cTn id="48" fill="hold">
                            <p:stCondLst>
                              <p:cond delay="0"/>
                            </p:stCondLst>
                            <p:childTnLst>
                              <p:par>
                                <p:cTn id="49" presetID="20" presetClass="entr" presetSubtype="0" fill="hold" grpId="0" nodeType="clickEffect">
                                  <p:stCondLst>
                                    <p:cond delay="0"/>
                                  </p:stCondLst>
                                  <p:childTnLst>
                                    <p:set>
                                      <p:cBhvr>
                                        <p:cTn id="50" dur="1" fill="hold">
                                          <p:stCondLst>
                                            <p:cond delay="0"/>
                                          </p:stCondLst>
                                        </p:cTn>
                                        <p:tgtEl>
                                          <p:spTgt spid="1564691"/>
                                        </p:tgtEl>
                                        <p:attrNameLst>
                                          <p:attrName>style.visibility</p:attrName>
                                        </p:attrNameLst>
                                      </p:cBhvr>
                                      <p:to>
                                        <p:strVal val="visible"/>
                                      </p:to>
                                    </p:set>
                                    <p:animEffect transition="in" filter="wedge">
                                      <p:cBhvr>
                                        <p:cTn id="51" dur="2000"/>
                                        <p:tgtEl>
                                          <p:spTgt spid="1564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4680" grpId="0" animBg="1"/>
      <p:bldP spid="1564680" grpId="1" animBg="1"/>
      <p:bldP spid="1564683" grpId="0" animBg="1"/>
      <p:bldP spid="1564683" grpId="1" animBg="1"/>
      <p:bldP spid="1564684" grpId="0" animBg="1"/>
      <p:bldP spid="1564684" grpId="1" animBg="1"/>
      <p:bldP spid="1564685" grpId="0"/>
      <p:bldP spid="1564689" grpId="0" animBg="1"/>
      <p:bldP spid="1564689" grpId="1" animBg="1"/>
      <p:bldP spid="1564690" grpId="0" animBg="1"/>
      <p:bldP spid="1564690" grpId="1" animBg="1"/>
      <p:bldP spid="156469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lvl="0"/>
            <a:r>
              <a:rPr lang="en-US" sz="2400" dirty="0" smtClean="0"/>
              <a:t>The power around the “zero” lag is obtained and compared to the power in the rest of the correlation signal. This ratio is referred to as Zero lag to Rest Ratio (ZRR). </a:t>
            </a:r>
          </a:p>
          <a:p>
            <a:r>
              <a:rPr lang="en-US" sz="2400" dirty="0" smtClean="0"/>
              <a:t>If the ZRR is greater than a certain threshold(2.5) then that segment of the utterance contains the keyword or phrase. </a:t>
            </a:r>
          </a:p>
          <a:p>
            <a:r>
              <a:rPr lang="en-US" sz="2400" dirty="0" smtClean="0"/>
              <a:t>The test utterance is shifted and the process is repeated</a:t>
            </a:r>
          </a:p>
          <a:p>
            <a:r>
              <a:rPr lang="en-US" sz="2400" dirty="0" smtClean="0"/>
              <a:t>If there is no segment with a ZRR greater than 2.5, the utterance does not contain the keyword</a:t>
            </a:r>
          </a:p>
          <a:p>
            <a:endParaRPr lang="en-US" sz="2400" dirty="0" smtClean="0"/>
          </a:p>
          <a:p>
            <a:pPr lvl="0"/>
            <a:endParaRPr lang="en-US" sz="3600" dirty="0" smtClean="0">
              <a:latin typeface="Arial" pitchFamily="34" charset="0"/>
              <a:cs typeface="Arial" pitchFamily="34" charset="0"/>
            </a:endParaRPr>
          </a:p>
          <a:p>
            <a:pPr lvl="1">
              <a:buSzPct val="110000"/>
              <a:buFont typeface="Arial" pitchFamily="34" charset="0"/>
              <a:buChar char="•"/>
            </a:pPr>
            <a:endParaRPr lang="en-US" sz="3300" dirty="0" smtClean="0">
              <a:latin typeface="Arial" pitchFamily="34" charset="0"/>
              <a:cs typeface="Arial" pitchFamily="34" charset="0"/>
            </a:endParaRPr>
          </a:p>
          <a:p>
            <a:pPr>
              <a:buSzPct val="110000"/>
              <a:buNone/>
            </a:pPr>
            <a:endParaRPr lang="en-US" sz="2400" dirty="0" smtClean="0">
              <a:latin typeface="Arial" pitchFamily="34" charset="0"/>
              <a:cs typeface="Arial" pitchFamily="34" charset="0"/>
            </a:endParaRPr>
          </a:p>
          <a:p>
            <a:pPr lvl="1">
              <a:buSzPct val="110000"/>
              <a:buNone/>
            </a:pPr>
            <a:endParaRPr lang="en-US" dirty="0">
              <a:latin typeface="Arial" pitchFamily="34" charset="0"/>
              <a:cs typeface="Arial" pitchFamily="34" charset="0"/>
            </a:endParaRPr>
          </a:p>
        </p:txBody>
      </p:sp>
      <p:sp>
        <p:nvSpPr>
          <p:cNvPr id="10" name="Title 9"/>
          <p:cNvSpPr>
            <a:spLocks noGrp="1"/>
          </p:cNvSpPr>
          <p:nvPr>
            <p:ph type="title"/>
          </p:nvPr>
        </p:nvSpPr>
        <p:spPr/>
        <p:txBody>
          <a:bodyPr/>
          <a:lstStyle/>
          <a:p>
            <a:r>
              <a:rPr lang="en-US" dirty="0" smtClean="0">
                <a:solidFill>
                  <a:srgbClr val="FFC000"/>
                </a:solidFill>
                <a:cs typeface="Arial" pitchFamily="34" charset="0"/>
              </a:rPr>
              <a:t>ZRR-Zero lag to Rest </a:t>
            </a:r>
            <a:r>
              <a:rPr lang="en-US" dirty="0">
                <a:solidFill>
                  <a:srgbClr val="FFC000"/>
                </a:solidFill>
                <a:cs typeface="Arial" pitchFamily="34" charset="0"/>
              </a:rPr>
              <a:t>R</a:t>
            </a:r>
            <a:r>
              <a:rPr lang="en-US" dirty="0" smtClean="0">
                <a:solidFill>
                  <a:srgbClr val="FFC000"/>
                </a:solidFill>
                <a:cs typeface="Arial" pitchFamily="34" charset="0"/>
              </a:rPr>
              <a:t>atio</a:t>
            </a:r>
            <a:endParaRPr lang="en-US" dirty="0">
              <a:solidFill>
                <a:srgbClr val="FFC000"/>
              </a:solidFill>
            </a:endParaRPr>
          </a:p>
        </p:txBody>
      </p:sp>
    </p:spTree>
    <p:extLst>
      <p:ext uri="{BB962C8B-B14F-4D97-AF65-F5344CB8AC3E}">
        <p14:creationId xmlns="" xmlns:p14="http://schemas.microsoft.com/office/powerpoint/2010/main" val="15052855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533400" y="1600200"/>
            <a:ext cx="8610600" cy="4191000"/>
          </a:xfrm>
        </p:spPr>
        <p:txBody>
          <a:bodyPr>
            <a:normAutofit/>
          </a:bodyPr>
          <a:lstStyle/>
          <a:p>
            <a:pPr marL="341313" lvl="2" indent="-338138">
              <a:spcAft>
                <a:spcPts val="1800"/>
              </a:spcAft>
              <a:buSzPct val="100000"/>
              <a:buFont typeface="Arial" pitchFamily="34" charset="0"/>
              <a:buChar char="•"/>
            </a:pPr>
            <a:r>
              <a:rPr lang="en-US" sz="2800" dirty="0" smtClean="0">
                <a:latin typeface="Arial" pitchFamily="34" charset="0"/>
                <a:cs typeface="Arial" pitchFamily="34" charset="0"/>
              </a:rPr>
              <a:t>Same Speaker</a:t>
            </a:r>
          </a:p>
          <a:p>
            <a:pPr marL="798513" lvl="4" indent="-338138">
              <a:spcAft>
                <a:spcPts val="1800"/>
              </a:spcAft>
              <a:buClr>
                <a:schemeClr val="accent2"/>
              </a:buClr>
              <a:buSzPct val="100000"/>
              <a:buFont typeface="Arial" pitchFamily="34" charset="0"/>
              <a:buChar char="•"/>
            </a:pPr>
            <a:r>
              <a:rPr lang="en-US" sz="2400" dirty="0" smtClean="0">
                <a:latin typeface="Arial" pitchFamily="34" charset="0"/>
                <a:cs typeface="Arial" pitchFamily="34" charset="0"/>
              </a:rPr>
              <a:t>Keyword part of the utterance</a:t>
            </a:r>
          </a:p>
          <a:p>
            <a:pPr marL="524193" lvl="3" indent="-338138">
              <a:spcAft>
                <a:spcPts val="1800"/>
              </a:spcAft>
              <a:buClr>
                <a:schemeClr val="accent2"/>
              </a:buClr>
              <a:buSzPct val="100000"/>
              <a:buFont typeface="Arial" pitchFamily="34" charset="0"/>
              <a:buChar char="•"/>
            </a:pPr>
            <a:r>
              <a:rPr lang="en-US" sz="3100" dirty="0" smtClean="0">
                <a:latin typeface="Arial" pitchFamily="34" charset="0"/>
                <a:cs typeface="Arial" pitchFamily="34" charset="0"/>
              </a:rPr>
              <a:t>Different Speaker</a:t>
            </a:r>
          </a:p>
          <a:p>
            <a:pPr marL="798513" lvl="4" indent="-338138">
              <a:spcAft>
                <a:spcPts val="1800"/>
              </a:spcAft>
              <a:buClr>
                <a:schemeClr val="accent2"/>
              </a:buClr>
              <a:buSzPct val="100000"/>
              <a:buFont typeface="Arial" pitchFamily="34" charset="0"/>
              <a:buChar char="•"/>
            </a:pPr>
            <a:r>
              <a:rPr lang="en-US" sz="2400" dirty="0" smtClean="0">
                <a:latin typeface="Arial" pitchFamily="34" charset="0"/>
                <a:cs typeface="Arial" pitchFamily="34" charset="0"/>
              </a:rPr>
              <a:t>Keyword from different speaker</a:t>
            </a:r>
          </a:p>
          <a:p>
            <a:pPr marL="341313" lvl="2" indent="-338138">
              <a:buSzPct val="100000"/>
              <a:buFont typeface="Arial" pitchFamily="34" charset="0"/>
              <a:buChar char="•"/>
            </a:pPr>
            <a:endParaRPr lang="en-US" sz="2400" dirty="0" smtClean="0">
              <a:latin typeface="Arial" pitchFamily="34" charset="0"/>
              <a:cs typeface="Arial" pitchFamily="34" charset="0"/>
            </a:endParaRPr>
          </a:p>
          <a:p>
            <a:pPr marL="341313" lvl="3" indent="-338138">
              <a:buClr>
                <a:schemeClr val="accent2"/>
              </a:buClr>
              <a:buSzPct val="100000"/>
              <a:buFont typeface="Arial" pitchFamily="34" charset="0"/>
              <a:buChar char="•"/>
            </a:pPr>
            <a:endParaRPr lang="en-US" sz="2400" dirty="0" smtClean="0">
              <a:latin typeface="Arial" pitchFamily="34" charset="0"/>
              <a:cs typeface="Arial" pitchFamily="34" charset="0"/>
            </a:endParaRPr>
          </a:p>
          <a:p>
            <a:pPr marL="341313" lvl="3" indent="-338138">
              <a:buClr>
                <a:schemeClr val="accent2"/>
              </a:buClr>
              <a:buSzPct val="100000"/>
              <a:buFont typeface="Arial" pitchFamily="34" charset="0"/>
              <a:buChar char="•"/>
            </a:pPr>
            <a:endParaRPr lang="en-US" sz="2400" dirty="0" smtClean="0">
              <a:latin typeface="Arial" pitchFamily="34" charset="0"/>
              <a:cs typeface="Arial" pitchFamily="34" charset="0"/>
            </a:endParaRPr>
          </a:p>
          <a:p>
            <a:pPr marL="341313" lvl="2" indent="-338138">
              <a:buSzPct val="100000"/>
              <a:buFont typeface="Arial" pitchFamily="34" charset="0"/>
              <a:buChar char="•"/>
            </a:pPr>
            <a:endParaRPr lang="en-US" sz="2400" dirty="0" smtClean="0">
              <a:latin typeface="Arial" pitchFamily="34" charset="0"/>
              <a:cs typeface="Arial" pitchFamily="34" charset="0"/>
            </a:endParaRPr>
          </a:p>
          <a:p>
            <a:pPr marL="341313" lvl="1" indent="-338138">
              <a:buClr>
                <a:schemeClr val="accent2"/>
              </a:buClr>
            </a:pPr>
            <a:endParaRPr lang="en-US" sz="2400" dirty="0">
              <a:latin typeface="Arial" pitchFamily="34" charset="0"/>
              <a:cs typeface="Arial" pitchFamily="34" charset="0"/>
            </a:endParaRPr>
          </a:p>
        </p:txBody>
      </p:sp>
      <p:sp>
        <p:nvSpPr>
          <p:cNvPr id="10" name="Title 9"/>
          <p:cNvSpPr>
            <a:spLocks noGrp="1"/>
          </p:cNvSpPr>
          <p:nvPr>
            <p:ph type="title"/>
          </p:nvPr>
        </p:nvSpPr>
        <p:spPr/>
        <p:txBody>
          <a:bodyPr/>
          <a:lstStyle/>
          <a:p>
            <a:r>
              <a:rPr lang="en-US" dirty="0" smtClean="0">
                <a:solidFill>
                  <a:srgbClr val="FFC000"/>
                </a:solidFill>
                <a:cs typeface="Arial" pitchFamily="34" charset="0"/>
              </a:rPr>
              <a:t>Test Cases</a:t>
            </a:r>
            <a:endParaRPr lang="en-US" dirty="0">
              <a:solidFill>
                <a:srgbClr val="FFC000"/>
              </a:solidFill>
            </a:endParaRPr>
          </a:p>
        </p:txBody>
      </p:sp>
    </p:spTree>
    <p:extLst>
      <p:ext uri="{BB962C8B-B14F-4D97-AF65-F5344CB8AC3E}">
        <p14:creationId xmlns="" xmlns:p14="http://schemas.microsoft.com/office/powerpoint/2010/main" val="109460421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50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50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l="24074" t="48243" r="25926" b="7840"/>
          <a:stretch>
            <a:fillRect/>
          </a:stretch>
        </p:blipFill>
        <p:spPr bwMode="auto">
          <a:xfrm>
            <a:off x="381000" y="1676400"/>
            <a:ext cx="5334000" cy="2469444"/>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solidFill>
                  <a:srgbClr val="FFC000"/>
                </a:solidFill>
              </a:rPr>
              <a:t>Results</a:t>
            </a:r>
            <a:br>
              <a:rPr lang="en-US" dirty="0" smtClean="0">
                <a:solidFill>
                  <a:srgbClr val="FFC000"/>
                </a:solidFill>
              </a:rPr>
            </a:br>
            <a:r>
              <a:rPr lang="en-US" dirty="0" smtClean="0">
                <a:solidFill>
                  <a:srgbClr val="FFC000"/>
                </a:solidFill>
              </a:rPr>
              <a:t>(</a:t>
            </a:r>
            <a:r>
              <a:rPr lang="en-US" sz="3100" dirty="0" smtClean="0">
                <a:solidFill>
                  <a:srgbClr val="FFC000"/>
                </a:solidFill>
              </a:rPr>
              <a:t>utterance-male1          keyword-male1</a:t>
            </a:r>
            <a:r>
              <a:rPr lang="en-US" dirty="0" smtClean="0"/>
              <a:t>)</a:t>
            </a:r>
            <a:endParaRPr lang="en-US" dirty="0"/>
          </a:p>
        </p:txBody>
      </p:sp>
      <p:pic>
        <p:nvPicPr>
          <p:cNvPr id="3076" name="Picture 4"/>
          <p:cNvPicPr>
            <a:picLocks noChangeAspect="1" noChangeArrowheads="1"/>
          </p:cNvPicPr>
          <p:nvPr/>
        </p:nvPicPr>
        <p:blipFill>
          <a:blip r:embed="rId3" cstate="print"/>
          <a:srcRect/>
          <a:stretch>
            <a:fillRect/>
          </a:stretch>
        </p:blipFill>
        <p:spPr bwMode="auto">
          <a:xfrm>
            <a:off x="3124200" y="4267200"/>
            <a:ext cx="5735638" cy="2301875"/>
          </a:xfrm>
          <a:prstGeom prst="rect">
            <a:avLst/>
          </a:prstGeom>
          <a:solidFill>
            <a:srgbClr val="FFFFFF"/>
          </a:solidFill>
          <a:ln w="9525">
            <a:noFill/>
            <a:miter lim="800000"/>
            <a:headEnd/>
            <a:tailEnd/>
          </a:ln>
        </p:spPr>
      </p:pic>
      <p:cxnSp>
        <p:nvCxnSpPr>
          <p:cNvPr id="8" name="Straight Connector 7"/>
          <p:cNvCxnSpPr/>
          <p:nvPr/>
        </p:nvCxnSpPr>
        <p:spPr>
          <a:xfrm>
            <a:off x="3886200" y="5715000"/>
            <a:ext cx="4495800" cy="0"/>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 xmlns:p14="http://schemas.microsoft.com/office/powerpoint/2010/main" val="219401988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l="18653" t="24290" r="28076" b="24290"/>
          <a:stretch>
            <a:fillRect/>
          </a:stretch>
        </p:blipFill>
        <p:spPr bwMode="auto">
          <a:xfrm>
            <a:off x="685800" y="1447800"/>
            <a:ext cx="4953000" cy="2519948"/>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solidFill>
                  <a:srgbClr val="FFC000"/>
                </a:solidFill>
              </a:rPr>
              <a:t>Result</a:t>
            </a:r>
            <a:br>
              <a:rPr lang="en-US" dirty="0" smtClean="0">
                <a:solidFill>
                  <a:srgbClr val="FFC000"/>
                </a:solidFill>
              </a:rPr>
            </a:br>
            <a:r>
              <a:rPr lang="en-US" dirty="0" smtClean="0">
                <a:solidFill>
                  <a:srgbClr val="FFC000"/>
                </a:solidFill>
              </a:rPr>
              <a:t>(</a:t>
            </a:r>
            <a:r>
              <a:rPr lang="en-US" sz="3100" dirty="0" smtClean="0">
                <a:solidFill>
                  <a:srgbClr val="FFC000"/>
                </a:solidFill>
              </a:rPr>
              <a:t>utterance-male1                           keyword-male2</a:t>
            </a:r>
            <a:r>
              <a:rPr lang="en-US" dirty="0" smtClean="0">
                <a:solidFill>
                  <a:srgbClr val="FFC000"/>
                </a:solidFill>
              </a:rPr>
              <a:t>)</a:t>
            </a:r>
            <a:endParaRPr lang="en-US" dirty="0">
              <a:solidFill>
                <a:srgbClr val="FFC000"/>
              </a:solidFill>
            </a:endParaRPr>
          </a:p>
        </p:txBody>
      </p:sp>
      <p:pic>
        <p:nvPicPr>
          <p:cNvPr id="4099" name="Picture 3"/>
          <p:cNvPicPr>
            <a:picLocks noChangeAspect="1" noChangeArrowheads="1"/>
          </p:cNvPicPr>
          <p:nvPr/>
        </p:nvPicPr>
        <p:blipFill>
          <a:blip r:embed="rId3" cstate="print"/>
          <a:srcRect/>
          <a:stretch>
            <a:fillRect/>
          </a:stretch>
        </p:blipFill>
        <p:spPr bwMode="auto">
          <a:xfrm>
            <a:off x="2895600" y="3962400"/>
            <a:ext cx="5743575" cy="2668587"/>
          </a:xfrm>
          <a:prstGeom prst="rect">
            <a:avLst/>
          </a:prstGeom>
          <a:solidFill>
            <a:srgbClr val="FFFFFF"/>
          </a:solidFill>
          <a:ln w="9525">
            <a:noFill/>
            <a:miter lim="800000"/>
            <a:headEnd/>
            <a:tailEnd/>
          </a:ln>
        </p:spPr>
      </p:pic>
      <p:cxnSp>
        <p:nvCxnSpPr>
          <p:cNvPr id="6" name="Straight Connector 5"/>
          <p:cNvCxnSpPr/>
          <p:nvPr/>
        </p:nvCxnSpPr>
        <p:spPr>
          <a:xfrm>
            <a:off x="3657600" y="4800600"/>
            <a:ext cx="4495800" cy="0"/>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 xmlns:p14="http://schemas.microsoft.com/office/powerpoint/2010/main" val="257743828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l="23148" t="34190" r="25000" b="9596"/>
          <a:stretch>
            <a:fillRect/>
          </a:stretch>
        </p:blipFill>
        <p:spPr bwMode="auto">
          <a:xfrm>
            <a:off x="304800" y="1600200"/>
            <a:ext cx="4267200" cy="24384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solidFill>
                  <a:srgbClr val="FFC000"/>
                </a:solidFill>
              </a:rPr>
              <a:t>Results</a:t>
            </a:r>
            <a:br>
              <a:rPr lang="en-US" dirty="0" smtClean="0">
                <a:solidFill>
                  <a:srgbClr val="FFC000"/>
                </a:solidFill>
              </a:rPr>
            </a:br>
            <a:r>
              <a:rPr lang="en-US" sz="3100" dirty="0" smtClean="0">
                <a:solidFill>
                  <a:srgbClr val="FFC000"/>
                </a:solidFill>
              </a:rPr>
              <a:t>( utterance-female1                      keyword-female1 </a:t>
            </a:r>
            <a:r>
              <a:rPr lang="en-US" dirty="0" smtClean="0"/>
              <a:t>)</a:t>
            </a:r>
            <a:endParaRPr lang="en-US" dirty="0"/>
          </a:p>
        </p:txBody>
      </p:sp>
      <p:pic>
        <p:nvPicPr>
          <p:cNvPr id="5123" name="Picture 3"/>
          <p:cNvPicPr>
            <a:picLocks noChangeAspect="1" noChangeArrowheads="1"/>
          </p:cNvPicPr>
          <p:nvPr/>
        </p:nvPicPr>
        <p:blipFill>
          <a:blip r:embed="rId3" cstate="print"/>
          <a:srcRect/>
          <a:stretch>
            <a:fillRect/>
          </a:stretch>
        </p:blipFill>
        <p:spPr bwMode="auto">
          <a:xfrm>
            <a:off x="3413125" y="4343400"/>
            <a:ext cx="5730875" cy="2314575"/>
          </a:xfrm>
          <a:prstGeom prst="rect">
            <a:avLst/>
          </a:prstGeom>
          <a:solidFill>
            <a:srgbClr val="FFFFFF"/>
          </a:solidFill>
          <a:ln w="9525">
            <a:noFill/>
            <a:miter lim="800000"/>
            <a:headEnd/>
            <a:tailEnd/>
          </a:ln>
        </p:spPr>
      </p:pic>
      <p:cxnSp>
        <p:nvCxnSpPr>
          <p:cNvPr id="6" name="Straight Connector 5"/>
          <p:cNvCxnSpPr/>
          <p:nvPr/>
        </p:nvCxnSpPr>
        <p:spPr>
          <a:xfrm>
            <a:off x="4114800" y="5486400"/>
            <a:ext cx="4495800" cy="0"/>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 xmlns:p14="http://schemas.microsoft.com/office/powerpoint/2010/main" val="349536470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l="24074" t="35947" r="25926" b="14866"/>
          <a:stretch>
            <a:fillRect/>
          </a:stretch>
        </p:blipFill>
        <p:spPr bwMode="auto">
          <a:xfrm>
            <a:off x="2209800" y="1447800"/>
            <a:ext cx="4114800" cy="21336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t>		</a:t>
            </a:r>
            <a:r>
              <a:rPr lang="en-US" dirty="0" smtClean="0">
                <a:solidFill>
                  <a:srgbClr val="FFC000"/>
                </a:solidFill>
              </a:rPr>
              <a:t>Results</a:t>
            </a:r>
            <a:br>
              <a:rPr lang="en-US" dirty="0" smtClean="0">
                <a:solidFill>
                  <a:srgbClr val="FFC000"/>
                </a:solidFill>
              </a:rPr>
            </a:br>
            <a:r>
              <a:rPr lang="en-US" sz="3100" dirty="0" smtClean="0">
                <a:solidFill>
                  <a:srgbClr val="FFC000"/>
                </a:solidFill>
              </a:rPr>
              <a:t>( utterance-female1                  keyword-female2 </a:t>
            </a:r>
            <a:r>
              <a:rPr lang="en-US" dirty="0" smtClean="0"/>
              <a:t>)</a:t>
            </a:r>
            <a:endParaRPr lang="en-US" dirty="0"/>
          </a:p>
        </p:txBody>
      </p:sp>
      <p:pic>
        <p:nvPicPr>
          <p:cNvPr id="7171" name="Picture 3"/>
          <p:cNvPicPr>
            <a:picLocks noChangeAspect="1" noChangeArrowheads="1"/>
          </p:cNvPicPr>
          <p:nvPr/>
        </p:nvPicPr>
        <p:blipFill>
          <a:blip r:embed="rId3" cstate="print"/>
          <a:srcRect/>
          <a:stretch>
            <a:fillRect/>
          </a:stretch>
        </p:blipFill>
        <p:spPr bwMode="auto">
          <a:xfrm>
            <a:off x="3048000" y="3810000"/>
            <a:ext cx="5942013" cy="2714625"/>
          </a:xfrm>
          <a:prstGeom prst="rect">
            <a:avLst/>
          </a:prstGeom>
          <a:solidFill>
            <a:srgbClr val="FFFFFF"/>
          </a:solidFill>
          <a:ln w="9525">
            <a:noFill/>
            <a:miter lim="800000"/>
            <a:headEnd/>
            <a:tailEnd/>
          </a:ln>
        </p:spPr>
      </p:pic>
    </p:spTree>
    <p:extLst>
      <p:ext uri="{BB962C8B-B14F-4D97-AF65-F5344CB8AC3E}">
        <p14:creationId xmlns="" xmlns:p14="http://schemas.microsoft.com/office/powerpoint/2010/main" val="406601852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C000"/>
                </a:solidFill>
              </a:rPr>
              <a:t>Result Speaker Dependent Initial Time Domain Approach</a:t>
            </a:r>
            <a:endParaRPr lang="en-US" dirty="0">
              <a:solidFill>
                <a:srgbClr val="FFC000"/>
              </a:solidFill>
            </a:endParaRPr>
          </a:p>
        </p:txBody>
      </p:sp>
      <p:sp>
        <p:nvSpPr>
          <p:cNvPr id="3" name="Content Placeholder 2"/>
          <p:cNvSpPr>
            <a:spLocks noGrp="1"/>
          </p:cNvSpPr>
          <p:nvPr>
            <p:ph sz="quarter" idx="1"/>
          </p:nvPr>
        </p:nvSpPr>
        <p:spPr/>
        <p:txBody>
          <a:bodyPr/>
          <a:lstStyle/>
          <a:p>
            <a:r>
              <a:rPr lang="en-US" dirty="0" smtClean="0"/>
              <a:t>Tested on 30 utterances</a:t>
            </a:r>
          </a:p>
          <a:p>
            <a:r>
              <a:rPr lang="en-US" dirty="0" smtClean="0"/>
              <a:t>single instances of the following keyword bizarre, conversation, something, really, necessarily, relationship, think, tomorrow extracted from the same speaker</a:t>
            </a:r>
          </a:p>
          <a:p>
            <a:endParaRPr lang="en-US" dirty="0"/>
          </a:p>
        </p:txBody>
      </p:sp>
      <p:graphicFrame>
        <p:nvGraphicFramePr>
          <p:cNvPr id="4" name="Table 3"/>
          <p:cNvGraphicFramePr>
            <a:graphicFrameLocks noGrp="1"/>
          </p:cNvGraphicFramePr>
          <p:nvPr/>
        </p:nvGraphicFramePr>
        <p:xfrm>
          <a:off x="1371600" y="3886200"/>
          <a:ext cx="6477000" cy="2286000"/>
        </p:xfrm>
        <a:graphic>
          <a:graphicData uri="http://schemas.openxmlformats.org/drawingml/2006/table">
            <a:tbl>
              <a:tblPr firstRow="1" bandRow="1">
                <a:tableStyleId>{5C22544A-7EE6-4342-B048-85BDC9FD1C3A}</a:tableStyleId>
              </a:tblPr>
              <a:tblGrid>
                <a:gridCol w="3238500"/>
                <a:gridCol w="3238500"/>
              </a:tblGrid>
              <a:tr h="571500">
                <a:tc>
                  <a:txBody>
                    <a:bodyPr/>
                    <a:lstStyle/>
                    <a:p>
                      <a:pPr algn="ctr"/>
                      <a:endParaRPr lang="en-US" dirty="0"/>
                    </a:p>
                  </a:txBody>
                  <a:tcPr/>
                </a:tc>
                <a:tc>
                  <a:txBody>
                    <a:bodyPr/>
                    <a:lstStyle/>
                    <a:p>
                      <a:pPr algn="ctr"/>
                      <a:r>
                        <a:rPr lang="en-US" dirty="0" smtClean="0"/>
                        <a:t>Percentage</a:t>
                      </a:r>
                      <a:endParaRPr lang="en-US" dirty="0"/>
                    </a:p>
                  </a:txBody>
                  <a:tcPr/>
                </a:tc>
              </a:tr>
              <a:tr h="571500">
                <a:tc>
                  <a:txBody>
                    <a:bodyPr/>
                    <a:lstStyle/>
                    <a:p>
                      <a:pPr algn="ctr"/>
                      <a:r>
                        <a:rPr lang="en-US" dirty="0" smtClean="0"/>
                        <a:t>Hits</a:t>
                      </a:r>
                      <a:endParaRPr lang="en-US" dirty="0"/>
                    </a:p>
                  </a:txBody>
                  <a:tcPr/>
                </a:tc>
                <a:tc>
                  <a:txBody>
                    <a:bodyPr/>
                    <a:lstStyle/>
                    <a:p>
                      <a:pPr algn="ctr"/>
                      <a:r>
                        <a:rPr lang="en-US" dirty="0" smtClean="0"/>
                        <a:t>86%</a:t>
                      </a:r>
                      <a:endParaRPr lang="en-US" dirty="0"/>
                    </a:p>
                  </a:txBody>
                  <a:tcPr/>
                </a:tc>
              </a:tr>
              <a:tr h="571500">
                <a:tc>
                  <a:txBody>
                    <a:bodyPr/>
                    <a:lstStyle/>
                    <a:p>
                      <a:pPr algn="ctr"/>
                      <a:r>
                        <a:rPr lang="en-US" dirty="0" smtClean="0"/>
                        <a:t>False Alarm</a:t>
                      </a:r>
                      <a:endParaRPr lang="en-US" dirty="0"/>
                    </a:p>
                  </a:txBody>
                  <a:tcPr/>
                </a:tc>
                <a:tc>
                  <a:txBody>
                    <a:bodyPr/>
                    <a:lstStyle/>
                    <a:p>
                      <a:pPr algn="ctr"/>
                      <a:r>
                        <a:rPr lang="en-US" dirty="0" smtClean="0"/>
                        <a:t>14%</a:t>
                      </a:r>
                      <a:endParaRPr lang="en-US" dirty="0"/>
                    </a:p>
                  </a:txBody>
                  <a:tcPr/>
                </a:tc>
              </a:tr>
              <a:tr h="571500">
                <a:tc>
                  <a:txBody>
                    <a:bodyPr/>
                    <a:lstStyle/>
                    <a:p>
                      <a:pPr algn="ctr"/>
                      <a:r>
                        <a:rPr lang="en-US" dirty="0" smtClean="0"/>
                        <a:t>Miss</a:t>
                      </a:r>
                      <a:endParaRPr lang="en-US" dirty="0"/>
                    </a:p>
                  </a:txBody>
                  <a:tcPr/>
                </a:tc>
                <a:tc>
                  <a:txBody>
                    <a:bodyPr/>
                    <a:lstStyle/>
                    <a:p>
                      <a:pPr algn="ctr"/>
                      <a:r>
                        <a:rPr lang="en-US" dirty="0" smtClean="0"/>
                        <a:t>14%</a:t>
                      </a:r>
                      <a:endParaRPr lang="en-US"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C000"/>
                </a:solidFill>
              </a:rPr>
              <a:t>Result Speaker Independent Initial time Domain approach</a:t>
            </a:r>
            <a:endParaRPr lang="en-US" dirty="0">
              <a:solidFill>
                <a:srgbClr val="FFC000"/>
              </a:solidFill>
            </a:endParaRPr>
          </a:p>
        </p:txBody>
      </p:sp>
      <p:sp>
        <p:nvSpPr>
          <p:cNvPr id="3" name="Content Placeholder 2"/>
          <p:cNvSpPr>
            <a:spLocks noGrp="1"/>
          </p:cNvSpPr>
          <p:nvPr>
            <p:ph sz="quarter" idx="1"/>
          </p:nvPr>
        </p:nvSpPr>
        <p:spPr/>
        <p:txBody>
          <a:bodyPr/>
          <a:lstStyle/>
          <a:p>
            <a:r>
              <a:rPr lang="en-US" dirty="0" smtClean="0"/>
              <a:t>Tested on 40 utterances</a:t>
            </a:r>
          </a:p>
          <a:p>
            <a:r>
              <a:rPr lang="en-US" dirty="0" smtClean="0"/>
              <a:t>Multiple instances of the following keyword bizarre, conversation, something, really, necessarily, relationship, think, tomorrow extracted from various speakers.</a:t>
            </a:r>
          </a:p>
          <a:p>
            <a:endParaRPr lang="en-US" dirty="0"/>
          </a:p>
        </p:txBody>
      </p:sp>
      <p:graphicFrame>
        <p:nvGraphicFramePr>
          <p:cNvPr id="4" name="Table 3"/>
          <p:cNvGraphicFramePr>
            <a:graphicFrameLocks noGrp="1"/>
          </p:cNvGraphicFramePr>
          <p:nvPr/>
        </p:nvGraphicFramePr>
        <p:xfrm>
          <a:off x="1371600" y="3886200"/>
          <a:ext cx="6477000" cy="2286000"/>
        </p:xfrm>
        <a:graphic>
          <a:graphicData uri="http://schemas.openxmlformats.org/drawingml/2006/table">
            <a:tbl>
              <a:tblPr firstRow="1" bandRow="1">
                <a:tableStyleId>{5C22544A-7EE6-4342-B048-85BDC9FD1C3A}</a:tableStyleId>
              </a:tblPr>
              <a:tblGrid>
                <a:gridCol w="3238500"/>
                <a:gridCol w="3238500"/>
              </a:tblGrid>
              <a:tr h="571500">
                <a:tc>
                  <a:txBody>
                    <a:bodyPr/>
                    <a:lstStyle/>
                    <a:p>
                      <a:pPr algn="ctr"/>
                      <a:endParaRPr lang="en-US" dirty="0"/>
                    </a:p>
                  </a:txBody>
                  <a:tcPr anchor="ctr"/>
                </a:tc>
                <a:tc>
                  <a:txBody>
                    <a:bodyPr/>
                    <a:lstStyle/>
                    <a:p>
                      <a:pPr algn="ctr"/>
                      <a:r>
                        <a:rPr lang="en-US" dirty="0" smtClean="0"/>
                        <a:t>Percentage</a:t>
                      </a:r>
                      <a:endParaRPr lang="en-US" dirty="0"/>
                    </a:p>
                  </a:txBody>
                  <a:tcPr anchor="ctr"/>
                </a:tc>
              </a:tr>
              <a:tr h="571500">
                <a:tc>
                  <a:txBody>
                    <a:bodyPr/>
                    <a:lstStyle/>
                    <a:p>
                      <a:pPr algn="ctr"/>
                      <a:r>
                        <a:rPr lang="en-US" dirty="0" smtClean="0"/>
                        <a:t>Hits</a:t>
                      </a:r>
                      <a:endParaRPr lang="en-US" dirty="0"/>
                    </a:p>
                  </a:txBody>
                  <a:tcPr anchor="ctr"/>
                </a:tc>
                <a:tc>
                  <a:txBody>
                    <a:bodyPr/>
                    <a:lstStyle/>
                    <a:p>
                      <a:pPr algn="ctr"/>
                      <a:r>
                        <a:rPr lang="en-US" dirty="0" smtClean="0"/>
                        <a:t>26%</a:t>
                      </a:r>
                      <a:endParaRPr lang="en-US" dirty="0"/>
                    </a:p>
                  </a:txBody>
                  <a:tcPr anchor="ctr"/>
                </a:tc>
              </a:tr>
              <a:tr h="571500">
                <a:tc>
                  <a:txBody>
                    <a:bodyPr/>
                    <a:lstStyle/>
                    <a:p>
                      <a:pPr algn="ctr"/>
                      <a:r>
                        <a:rPr lang="en-US" dirty="0" smtClean="0"/>
                        <a:t>False Alarm</a:t>
                      </a:r>
                      <a:endParaRPr lang="en-US" dirty="0"/>
                    </a:p>
                  </a:txBody>
                  <a:tcPr anchor="ctr"/>
                </a:tc>
                <a:tc>
                  <a:txBody>
                    <a:bodyPr/>
                    <a:lstStyle/>
                    <a:p>
                      <a:pPr algn="ctr"/>
                      <a:r>
                        <a:rPr lang="en-US" dirty="0" smtClean="0"/>
                        <a:t>65%</a:t>
                      </a:r>
                      <a:endParaRPr lang="en-US" dirty="0"/>
                    </a:p>
                  </a:txBody>
                  <a:tcPr anchor="ctr"/>
                </a:tc>
              </a:tr>
              <a:tr h="571500">
                <a:tc>
                  <a:txBody>
                    <a:bodyPr/>
                    <a:lstStyle/>
                    <a:p>
                      <a:pPr algn="ctr"/>
                      <a:r>
                        <a:rPr lang="en-US" dirty="0" smtClean="0"/>
                        <a:t>Miss</a:t>
                      </a:r>
                      <a:endParaRPr lang="en-US" dirty="0"/>
                    </a:p>
                  </a:txBody>
                  <a:tcPr anchor="ctr"/>
                </a:tc>
                <a:tc>
                  <a:txBody>
                    <a:bodyPr/>
                    <a:lstStyle/>
                    <a:p>
                      <a:pPr algn="ctr"/>
                      <a:r>
                        <a:rPr lang="en-US" dirty="0" smtClean="0"/>
                        <a:t>26%</a:t>
                      </a: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DA3B216D-C823-410C-9F36-DFAB29807B56}" type="slidenum">
              <a:rPr lang="en-US"/>
              <a:pPr/>
              <a:t>3</a:t>
            </a:fld>
            <a:endParaRPr lang="en-US"/>
          </a:p>
        </p:txBody>
      </p:sp>
      <p:sp>
        <p:nvSpPr>
          <p:cNvPr id="567298" name="Rectangle 2"/>
          <p:cNvSpPr>
            <a:spLocks noGrp="1" noChangeArrowheads="1"/>
          </p:cNvSpPr>
          <p:nvPr>
            <p:ph type="title"/>
          </p:nvPr>
        </p:nvSpPr>
        <p:spPr/>
        <p:txBody>
          <a:bodyPr/>
          <a:lstStyle/>
          <a:p>
            <a:r>
              <a:rPr lang="fi-FI" sz="2800">
                <a:solidFill>
                  <a:schemeClr val="hlink"/>
                </a:solidFill>
                <a:latin typeface="Arial" charset="0"/>
                <a:cs typeface="Arial" charset="0"/>
              </a:rPr>
              <a:t>Outline</a:t>
            </a:r>
            <a:endParaRPr lang="en-US" sz="2800">
              <a:solidFill>
                <a:schemeClr val="hlink"/>
              </a:solidFill>
              <a:latin typeface="Arial" charset="0"/>
              <a:cs typeface="Arial" charset="0"/>
            </a:endParaRPr>
          </a:p>
        </p:txBody>
      </p:sp>
      <p:sp>
        <p:nvSpPr>
          <p:cNvPr id="567299" name="Rectangle 3"/>
          <p:cNvSpPr>
            <a:spLocks noGrp="1" noChangeArrowheads="1"/>
          </p:cNvSpPr>
          <p:nvPr>
            <p:ph type="body" idx="1"/>
          </p:nvPr>
        </p:nvSpPr>
        <p:spPr/>
        <p:txBody>
          <a:bodyPr/>
          <a:lstStyle/>
          <a:p>
            <a:pPr>
              <a:spcAft>
                <a:spcPct val="20000"/>
              </a:spcAft>
            </a:pPr>
            <a:r>
              <a:rPr lang="fi-FI" sz="2000" b="1" dirty="0">
                <a:latin typeface="Arial" charset="0"/>
              </a:rPr>
              <a:t>Introduction to keyword spotting		 	</a:t>
            </a:r>
            <a:endParaRPr lang="fi-FI" sz="2000" dirty="0">
              <a:latin typeface="Arial" charset="0"/>
            </a:endParaRPr>
          </a:p>
          <a:p>
            <a:pPr>
              <a:spcAft>
                <a:spcPct val="20000"/>
              </a:spcAft>
            </a:pPr>
            <a:r>
              <a:rPr lang="fi-FI" sz="2000" b="1" dirty="0">
                <a:latin typeface="Arial" charset="0"/>
              </a:rPr>
              <a:t>Motivation for this work				</a:t>
            </a:r>
            <a:endParaRPr lang="fi-FI" sz="2000" dirty="0" smtClean="0">
              <a:latin typeface="Arial" charset="0"/>
            </a:endParaRPr>
          </a:p>
          <a:p>
            <a:pPr>
              <a:spcAft>
                <a:spcPct val="20000"/>
              </a:spcAft>
            </a:pPr>
            <a:r>
              <a:rPr lang="fi-FI" sz="2000" b="1" dirty="0" smtClean="0">
                <a:latin typeface="Arial" charset="0"/>
              </a:rPr>
              <a:t>Experimental Conditions</a:t>
            </a:r>
          </a:p>
          <a:p>
            <a:pPr>
              <a:spcAft>
                <a:spcPct val="20000"/>
              </a:spcAft>
            </a:pPr>
            <a:r>
              <a:rPr lang="fi-FI" sz="2000" b="1" dirty="0" smtClean="0">
                <a:latin typeface="Arial" charset="0"/>
              </a:rPr>
              <a:t>Common approach to Keyword Spotting</a:t>
            </a:r>
          </a:p>
          <a:p>
            <a:pPr>
              <a:spcAft>
                <a:spcPct val="20000"/>
              </a:spcAft>
            </a:pPr>
            <a:r>
              <a:rPr lang="fi-FI" sz="2000" b="1" dirty="0" smtClean="0">
                <a:latin typeface="Arial" charset="0"/>
              </a:rPr>
              <a:t>Method used  </a:t>
            </a:r>
            <a:r>
              <a:rPr lang="fi-FI" sz="2000" b="1" dirty="0">
                <a:latin typeface="Arial" charset="0"/>
              </a:rPr>
              <a:t>			</a:t>
            </a:r>
            <a:endParaRPr lang="fi-FI" sz="2000" dirty="0" smtClean="0">
              <a:latin typeface="Arial" charset="0"/>
            </a:endParaRPr>
          </a:p>
          <a:p>
            <a:pPr lvl="1">
              <a:spcAft>
                <a:spcPct val="20000"/>
              </a:spcAft>
            </a:pPr>
            <a:r>
              <a:rPr lang="fi-FI" sz="1700" b="1" dirty="0" smtClean="0">
                <a:latin typeface="Arial" charset="0"/>
              </a:rPr>
              <a:t>Time Domain</a:t>
            </a:r>
            <a:r>
              <a:rPr lang="fi-FI" sz="1700" b="1" dirty="0">
                <a:latin typeface="Arial" charset="0"/>
              </a:rPr>
              <a:t>					</a:t>
            </a:r>
            <a:endParaRPr lang="fi-FI" sz="1700" dirty="0" smtClean="0">
              <a:latin typeface="Arial" charset="0"/>
            </a:endParaRPr>
          </a:p>
          <a:p>
            <a:pPr lvl="1">
              <a:spcAft>
                <a:spcPct val="20000"/>
              </a:spcAft>
            </a:pPr>
            <a:r>
              <a:rPr lang="fi-FI" sz="1700" b="1" dirty="0" smtClean="0">
                <a:latin typeface="Arial" charset="0"/>
              </a:rPr>
              <a:t>MFCC Domain</a:t>
            </a:r>
            <a:endParaRPr lang="fi-FI" sz="1700" b="1" dirty="0">
              <a:latin typeface="Arial" charset="0"/>
            </a:endParaRPr>
          </a:p>
          <a:p>
            <a:pPr>
              <a:spcAft>
                <a:spcPct val="20000"/>
              </a:spcAft>
            </a:pPr>
            <a:r>
              <a:rPr lang="fi-FI" sz="2000" b="1" dirty="0">
                <a:latin typeface="Arial" charset="0"/>
              </a:rPr>
              <a:t>Conclusions			</a:t>
            </a:r>
            <a:r>
              <a:rPr lang="fi-FI" sz="2000" dirty="0">
                <a:latin typeface="Arial" charset="0"/>
              </a:rPr>
              <a:t>		</a:t>
            </a:r>
            <a:endParaRPr lang="fi-FI" sz="2000" dirty="0" smtClean="0">
              <a:latin typeface="Arial" charset="0"/>
            </a:endParaRPr>
          </a:p>
          <a:p>
            <a:pPr>
              <a:spcAft>
                <a:spcPct val="20000"/>
              </a:spcAft>
            </a:pPr>
            <a:r>
              <a:rPr lang="fi-FI" sz="2000" b="1" dirty="0" smtClean="0">
                <a:latin typeface="Arial" charset="0"/>
              </a:rPr>
              <a:t>Future Work</a:t>
            </a:r>
            <a:endParaRPr lang="en-US" sz="2000" b="1"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67299">
                                            <p:txEl>
                                              <p:pRg st="0" end="0"/>
                                            </p:txEl>
                                          </p:spTgt>
                                        </p:tgtEl>
                                        <p:attrNameLst>
                                          <p:attrName>style.visibility</p:attrName>
                                        </p:attrNameLst>
                                      </p:cBhvr>
                                      <p:to>
                                        <p:strVal val="visible"/>
                                      </p:to>
                                    </p:set>
                                    <p:anim calcmode="lin" valueType="num">
                                      <p:cBhvr additive="base">
                                        <p:cTn id="7" dur="500" fill="hold"/>
                                        <p:tgtEl>
                                          <p:spTgt spid="567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7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67299">
                                            <p:txEl>
                                              <p:pRg st="1" end="1"/>
                                            </p:txEl>
                                          </p:spTgt>
                                        </p:tgtEl>
                                        <p:attrNameLst>
                                          <p:attrName>style.visibility</p:attrName>
                                        </p:attrNameLst>
                                      </p:cBhvr>
                                      <p:to>
                                        <p:strVal val="visible"/>
                                      </p:to>
                                    </p:set>
                                    <p:anim calcmode="lin" valueType="num">
                                      <p:cBhvr additive="base">
                                        <p:cTn id="13" dur="500" fill="hold"/>
                                        <p:tgtEl>
                                          <p:spTgt spid="5672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72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67299">
                                            <p:txEl>
                                              <p:pRg st="2" end="2"/>
                                            </p:txEl>
                                          </p:spTgt>
                                        </p:tgtEl>
                                        <p:attrNameLst>
                                          <p:attrName>style.visibility</p:attrName>
                                        </p:attrNameLst>
                                      </p:cBhvr>
                                      <p:to>
                                        <p:strVal val="visible"/>
                                      </p:to>
                                    </p:set>
                                    <p:anim calcmode="lin" valueType="num">
                                      <p:cBhvr additive="base">
                                        <p:cTn id="19" dur="500" fill="hold"/>
                                        <p:tgtEl>
                                          <p:spTgt spid="5672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72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67299">
                                            <p:txEl>
                                              <p:pRg st="3" end="3"/>
                                            </p:txEl>
                                          </p:spTgt>
                                        </p:tgtEl>
                                        <p:attrNameLst>
                                          <p:attrName>style.visibility</p:attrName>
                                        </p:attrNameLst>
                                      </p:cBhvr>
                                      <p:to>
                                        <p:strVal val="visible"/>
                                      </p:to>
                                    </p:set>
                                    <p:anim calcmode="lin" valueType="num">
                                      <p:cBhvr additive="base">
                                        <p:cTn id="25" dur="500" fill="hold"/>
                                        <p:tgtEl>
                                          <p:spTgt spid="5672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72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67299">
                                            <p:txEl>
                                              <p:pRg st="4" end="4"/>
                                            </p:txEl>
                                          </p:spTgt>
                                        </p:tgtEl>
                                        <p:attrNameLst>
                                          <p:attrName>style.visibility</p:attrName>
                                        </p:attrNameLst>
                                      </p:cBhvr>
                                      <p:to>
                                        <p:strVal val="visible"/>
                                      </p:to>
                                    </p:set>
                                    <p:anim calcmode="lin" valueType="num">
                                      <p:cBhvr additive="base">
                                        <p:cTn id="31" dur="500" fill="hold"/>
                                        <p:tgtEl>
                                          <p:spTgt spid="5672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72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67299">
                                            <p:txEl>
                                              <p:pRg st="5" end="5"/>
                                            </p:txEl>
                                          </p:spTgt>
                                        </p:tgtEl>
                                        <p:attrNameLst>
                                          <p:attrName>style.visibility</p:attrName>
                                        </p:attrNameLst>
                                      </p:cBhvr>
                                      <p:to>
                                        <p:strVal val="visible"/>
                                      </p:to>
                                    </p:set>
                                    <p:anim calcmode="lin" valueType="num">
                                      <p:cBhvr additive="base">
                                        <p:cTn id="37" dur="500" fill="hold"/>
                                        <p:tgtEl>
                                          <p:spTgt spid="5672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67299">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67299">
                                            <p:txEl>
                                              <p:pRg st="6" end="6"/>
                                            </p:txEl>
                                          </p:spTgt>
                                        </p:tgtEl>
                                        <p:attrNameLst>
                                          <p:attrName>style.visibility</p:attrName>
                                        </p:attrNameLst>
                                      </p:cBhvr>
                                      <p:to>
                                        <p:strVal val="visible"/>
                                      </p:to>
                                    </p:set>
                                    <p:anim calcmode="lin" valueType="num">
                                      <p:cBhvr additive="base">
                                        <p:cTn id="41" dur="500" fill="hold"/>
                                        <p:tgtEl>
                                          <p:spTgt spid="567299">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672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67299">
                                            <p:txEl>
                                              <p:pRg st="7" end="7"/>
                                            </p:txEl>
                                          </p:spTgt>
                                        </p:tgtEl>
                                        <p:attrNameLst>
                                          <p:attrName>style.visibility</p:attrName>
                                        </p:attrNameLst>
                                      </p:cBhvr>
                                      <p:to>
                                        <p:strVal val="visible"/>
                                      </p:to>
                                    </p:set>
                                    <p:anim calcmode="lin" valueType="num">
                                      <p:cBhvr additive="base">
                                        <p:cTn id="47" dur="500" fill="hold"/>
                                        <p:tgtEl>
                                          <p:spTgt spid="567299">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672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67299">
                                            <p:txEl>
                                              <p:pRg st="8" end="8"/>
                                            </p:txEl>
                                          </p:spTgt>
                                        </p:tgtEl>
                                        <p:attrNameLst>
                                          <p:attrName>style.visibility</p:attrName>
                                        </p:attrNameLst>
                                      </p:cBhvr>
                                      <p:to>
                                        <p:strVal val="visible"/>
                                      </p:to>
                                    </p:set>
                                    <p:anim calcmode="lin" valueType="num">
                                      <p:cBhvr additive="base">
                                        <p:cTn id="53" dur="500" fill="hold"/>
                                        <p:tgtEl>
                                          <p:spTgt spid="567299">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672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6019800"/>
            <a:ext cx="4949952" cy="685800"/>
          </a:xfrm>
        </p:spPr>
        <p:txBody>
          <a:bodyPr>
            <a:noAutofit/>
          </a:bodyPr>
          <a:lstStyle/>
          <a:p>
            <a:pPr lvl="1">
              <a:buSzPct val="110000"/>
              <a:buNone/>
            </a:pPr>
            <a:r>
              <a:rPr lang="en-US" sz="1600" dirty="0" smtClean="0">
                <a:latin typeface="Arial" pitchFamily="34" charset="0"/>
                <a:cs typeface="Arial" pitchFamily="34" charset="0"/>
              </a:rPr>
              <a:t>Keyword → REALLY</a:t>
            </a:r>
          </a:p>
          <a:p>
            <a:pPr lvl="1">
              <a:buSzPct val="110000"/>
              <a:buNone/>
            </a:pPr>
            <a:r>
              <a:rPr lang="en-US" sz="1600" dirty="0" smtClean="0">
                <a:latin typeface="Arial" pitchFamily="34" charset="0"/>
                <a:cs typeface="Arial" pitchFamily="34" charset="0"/>
              </a:rPr>
              <a:t>*  13 and 14 → same gender (female)</a:t>
            </a:r>
            <a:endParaRPr lang="en-US" sz="1600" dirty="0">
              <a:latin typeface="Arial" pitchFamily="34" charset="0"/>
              <a:cs typeface="Arial" pitchFamily="34" charset="0"/>
            </a:endParaRPr>
          </a:p>
        </p:txBody>
      </p:sp>
      <p:sp>
        <p:nvSpPr>
          <p:cNvPr id="10" name="Title 9"/>
          <p:cNvSpPr>
            <a:spLocks noGrp="1"/>
          </p:cNvSpPr>
          <p:nvPr>
            <p:ph type="title"/>
          </p:nvPr>
        </p:nvSpPr>
        <p:spPr/>
        <p:txBody>
          <a:bodyPr/>
          <a:lstStyle/>
          <a:p>
            <a:r>
              <a:rPr lang="en-US" dirty="0" smtClean="0">
                <a:solidFill>
                  <a:srgbClr val="FFC000"/>
                </a:solidFill>
                <a:cs typeface="Arial" pitchFamily="34" charset="0"/>
              </a:rPr>
              <a:t>Challenge</a:t>
            </a:r>
            <a:endParaRPr lang="en-US" dirty="0">
              <a:solidFill>
                <a:srgbClr val="FFC000"/>
              </a:solidFill>
              <a:cs typeface="Arial" pitchFamily="34" charset="0"/>
            </a:endParaRPr>
          </a:p>
        </p:txBody>
      </p:sp>
      <p:pic>
        <p:nvPicPr>
          <p:cNvPr id="28678" name="Picture 6"/>
          <p:cNvPicPr>
            <a:picLocks noChangeAspect="1" noChangeArrowheads="1"/>
          </p:cNvPicPr>
          <p:nvPr/>
        </p:nvPicPr>
        <p:blipFill>
          <a:blip r:embed="rId3" cstate="print"/>
          <a:srcRect/>
          <a:stretch>
            <a:fillRect/>
          </a:stretch>
        </p:blipFill>
        <p:spPr bwMode="auto">
          <a:xfrm>
            <a:off x="1752600" y="1524000"/>
            <a:ext cx="6592019" cy="4267200"/>
          </a:xfrm>
          <a:prstGeom prst="rect">
            <a:avLst/>
          </a:prstGeom>
          <a:noFill/>
          <a:ln w="9525">
            <a:noFill/>
            <a:miter lim="800000"/>
            <a:headEnd/>
            <a:tailEnd/>
          </a:ln>
          <a:effectLst/>
        </p:spPr>
      </p:pic>
      <p:sp>
        <p:nvSpPr>
          <p:cNvPr id="4" name="Oval 3"/>
          <p:cNvSpPr/>
          <p:nvPr/>
        </p:nvSpPr>
        <p:spPr>
          <a:xfrm>
            <a:off x="6400800" y="3276600"/>
            <a:ext cx="1752600" cy="1524002"/>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23683169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C000"/>
                </a:solidFill>
              </a:rPr>
              <a:t>Time Domain Modified</a:t>
            </a:r>
            <a:endParaRPr lang="en-US" dirty="0">
              <a:solidFill>
                <a:srgbClr val="FFC000"/>
              </a:solidFill>
            </a:endParaRPr>
          </a:p>
        </p:txBody>
      </p:sp>
      <p:sp useBgFill="1">
        <p:nvSpPr>
          <p:cNvPr id="4" name="Rectangle 3"/>
          <p:cNvSpPr/>
          <p:nvPr/>
        </p:nvSpPr>
        <p:spPr>
          <a:xfrm>
            <a:off x="1440873" y="1600200"/>
            <a:ext cx="182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Utterance</a:t>
            </a:r>
            <a:endParaRPr lang="en-US" dirty="0">
              <a:solidFill>
                <a:schemeClr val="tx1"/>
              </a:solidFill>
            </a:endParaRPr>
          </a:p>
        </p:txBody>
      </p:sp>
      <p:sp useBgFill="1">
        <p:nvSpPr>
          <p:cNvPr id="6" name="Rectangle 5"/>
          <p:cNvSpPr/>
          <p:nvPr/>
        </p:nvSpPr>
        <p:spPr>
          <a:xfrm>
            <a:off x="5791200" y="1905000"/>
            <a:ext cx="2362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Global  Keyword from Quantized Dynamic Time Warping </a:t>
            </a:r>
            <a:endParaRPr lang="en-US" dirty="0">
              <a:solidFill>
                <a:schemeClr val="tx1"/>
              </a:solidFill>
            </a:endParaRPr>
          </a:p>
        </p:txBody>
      </p:sp>
      <p:sp useBgFill="1">
        <p:nvSpPr>
          <p:cNvPr id="7" name="Rectangle 6"/>
          <p:cNvSpPr/>
          <p:nvPr/>
        </p:nvSpPr>
        <p:spPr>
          <a:xfrm>
            <a:off x="1440873" y="2552700"/>
            <a:ext cx="1828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Pitch Smoothening</a:t>
            </a:r>
            <a:endParaRPr lang="en-US" dirty="0">
              <a:solidFill>
                <a:schemeClr val="tx1"/>
              </a:solidFill>
            </a:endParaRPr>
          </a:p>
        </p:txBody>
      </p:sp>
      <p:sp useBgFill="1">
        <p:nvSpPr>
          <p:cNvPr id="9" name="Rectangle 8"/>
          <p:cNvSpPr/>
          <p:nvPr/>
        </p:nvSpPr>
        <p:spPr>
          <a:xfrm>
            <a:off x="3657600" y="4343400"/>
            <a:ext cx="3532910" cy="1239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Cross-Correlate both signals and Computer zero lag to Rest Ratio (ZRR) on a frame by frame basis</a:t>
            </a:r>
            <a:endParaRPr lang="en-US" dirty="0">
              <a:solidFill>
                <a:schemeClr val="tx1"/>
              </a:solidFill>
            </a:endParaRPr>
          </a:p>
        </p:txBody>
      </p:sp>
      <p:sp useBgFill="1">
        <p:nvSpPr>
          <p:cNvPr id="10" name="Rectangle 9"/>
          <p:cNvSpPr/>
          <p:nvPr/>
        </p:nvSpPr>
        <p:spPr>
          <a:xfrm>
            <a:off x="4114800" y="5867400"/>
            <a:ext cx="2895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Highest Zero Lag ratio is the location of the keyword</a:t>
            </a:r>
            <a:endParaRPr lang="en-US" dirty="0">
              <a:solidFill>
                <a:schemeClr val="tx1"/>
              </a:solidFill>
            </a:endParaRPr>
          </a:p>
        </p:txBody>
      </p:sp>
      <p:cxnSp>
        <p:nvCxnSpPr>
          <p:cNvPr id="12" name="Straight Arrow Connector 11"/>
          <p:cNvCxnSpPr>
            <a:stCxn id="4" idx="2"/>
            <a:endCxn id="7" idx="0"/>
          </p:cNvCxnSpPr>
          <p:nvPr/>
        </p:nvCxnSpPr>
        <p:spPr>
          <a:xfrm>
            <a:off x="2355273" y="2209800"/>
            <a:ext cx="0" cy="342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410200" y="5562600"/>
            <a:ext cx="0" cy="3255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2"/>
          </p:cNvCxnSpPr>
          <p:nvPr/>
        </p:nvCxnSpPr>
        <p:spPr>
          <a:xfrm rot="16200000" flipH="1">
            <a:off x="2111086" y="3330286"/>
            <a:ext cx="495302" cy="6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362200" y="3581400"/>
            <a:ext cx="2514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4495800" y="39624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flipV="1">
            <a:off x="4953000" y="39624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334000" y="3581400"/>
            <a:ext cx="1371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6324600" y="32004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1183129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2098" y="1524000"/>
            <a:ext cx="8229600" cy="4572000"/>
          </a:xfrm>
        </p:spPr>
        <p:txBody>
          <a:bodyPr/>
          <a:lstStyle/>
          <a:p>
            <a:pPr>
              <a:spcAft>
                <a:spcPts val="1200"/>
              </a:spcAft>
            </a:pPr>
            <a:r>
              <a:rPr lang="en-US" smtClean="0"/>
              <a:t>Measure </a:t>
            </a:r>
            <a:r>
              <a:rPr lang="en-US" dirty="0" smtClean="0"/>
              <a:t>of frequency level</a:t>
            </a:r>
          </a:p>
          <a:p>
            <a:pPr>
              <a:spcAft>
                <a:spcPts val="1200"/>
              </a:spcAft>
            </a:pPr>
            <a:r>
              <a:rPr lang="en-US" dirty="0" smtClean="0"/>
              <a:t>Change in pitch results in a change in the  fundamental frequency of speech</a:t>
            </a:r>
          </a:p>
          <a:p>
            <a:pPr>
              <a:spcAft>
                <a:spcPts val="1200"/>
              </a:spcAft>
            </a:pPr>
            <a:r>
              <a:rPr lang="en-US" dirty="0" smtClean="0"/>
              <a:t>Difference in pitch between keyword and utterance increases detection errors.</a:t>
            </a:r>
          </a:p>
        </p:txBody>
      </p:sp>
      <p:sp>
        <p:nvSpPr>
          <p:cNvPr id="3" name="Title 2"/>
          <p:cNvSpPr>
            <a:spLocks noGrp="1"/>
          </p:cNvSpPr>
          <p:nvPr>
            <p:ph type="title"/>
          </p:nvPr>
        </p:nvSpPr>
        <p:spPr/>
        <p:txBody>
          <a:bodyPr/>
          <a:lstStyle/>
          <a:p>
            <a:r>
              <a:rPr lang="en-US" dirty="0" smtClean="0">
                <a:solidFill>
                  <a:srgbClr val="FFC000"/>
                </a:solidFill>
              </a:rPr>
              <a:t>Pitch</a:t>
            </a:r>
            <a:endParaRPr lang="en-US"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86245" y="1524000"/>
            <a:ext cx="8229600" cy="4572000"/>
          </a:xfrm>
        </p:spPr>
        <p:txBody>
          <a:bodyPr>
            <a:normAutofit/>
          </a:bodyPr>
          <a:lstStyle/>
          <a:p>
            <a:pPr>
              <a:spcAft>
                <a:spcPts val="1200"/>
              </a:spcAft>
            </a:pPr>
            <a:r>
              <a:rPr lang="en-US" dirty="0" smtClean="0"/>
              <a:t>Pitch is a form of speaker information</a:t>
            </a:r>
          </a:p>
          <a:p>
            <a:pPr lvl="1">
              <a:spcAft>
                <a:spcPts val="1200"/>
              </a:spcAft>
            </a:pPr>
            <a:r>
              <a:rPr lang="en-US" dirty="0" smtClean="0"/>
              <a:t>Limit the effects pitch has on a speech system </a:t>
            </a:r>
            <a:endParaRPr lang="en-US" dirty="0"/>
          </a:p>
          <a:p>
            <a:pPr lvl="1">
              <a:spcAft>
                <a:spcPts val="1200"/>
              </a:spcAft>
            </a:pPr>
            <a:r>
              <a:rPr lang="en-US" dirty="0" smtClean="0"/>
              <a:t>Kawahara Algorithm</a:t>
            </a:r>
          </a:p>
          <a:p>
            <a:pPr lvl="2">
              <a:spcAft>
                <a:spcPts val="1200"/>
              </a:spcAft>
            </a:pPr>
            <a:r>
              <a:rPr lang="en-US" dirty="0" smtClean="0"/>
              <a:t>STRAIGHT (Speech Transformation and Representation using Adaptive Interpolation of Weighted Spectrum) algorithm </a:t>
            </a:r>
            <a:r>
              <a:rPr lang="en-US" smtClean="0"/>
              <a:t>to modify pitch</a:t>
            </a:r>
            <a:r>
              <a:rPr lang="en-US" dirty="0" smtClean="0"/>
              <a:t>.</a:t>
            </a:r>
          </a:p>
          <a:p>
            <a:pPr lvl="2">
              <a:spcAft>
                <a:spcPts val="1200"/>
              </a:spcAft>
            </a:pPr>
            <a:r>
              <a:rPr lang="en-US" dirty="0" smtClean="0"/>
              <a:t>It reduces </a:t>
            </a:r>
            <a:r>
              <a:rPr lang="en-US" dirty="0"/>
              <a:t>periodic </a:t>
            </a:r>
            <a:r>
              <a:rPr lang="en-US" dirty="0" smtClean="0"/>
              <a:t>variation </a:t>
            </a:r>
            <a:r>
              <a:rPr lang="en-US" dirty="0"/>
              <a:t>in </a:t>
            </a:r>
            <a:r>
              <a:rPr lang="en-US" dirty="0" smtClean="0"/>
              <a:t>time caused </a:t>
            </a:r>
            <a:r>
              <a:rPr lang="en-US" dirty="0"/>
              <a:t>by excitation</a:t>
            </a:r>
            <a:endParaRPr lang="en-US" dirty="0" smtClean="0"/>
          </a:p>
          <a:p>
            <a:pPr lvl="4"/>
            <a:endParaRPr lang="en-US" dirty="0"/>
          </a:p>
        </p:txBody>
      </p:sp>
      <p:sp>
        <p:nvSpPr>
          <p:cNvPr id="5" name="Title 4"/>
          <p:cNvSpPr>
            <a:spLocks noGrp="1"/>
          </p:cNvSpPr>
          <p:nvPr>
            <p:ph type="title"/>
          </p:nvPr>
        </p:nvSpPr>
        <p:spPr/>
        <p:txBody>
          <a:bodyPr/>
          <a:lstStyle/>
          <a:p>
            <a:r>
              <a:rPr lang="en-US" dirty="0" smtClean="0">
                <a:solidFill>
                  <a:srgbClr val="FFC000"/>
                </a:solidFill>
              </a:rPr>
              <a:t>Pitch Normalization</a:t>
            </a:r>
            <a:endParaRPr lang="en-US"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solidFill>
                  <a:srgbClr val="FFC000"/>
                </a:solidFill>
              </a:rPr>
              <a:t>Utterance Pitch Normalization</a:t>
            </a:r>
            <a:endParaRPr lang="en-US" dirty="0">
              <a:solidFill>
                <a:srgbClr val="FFC000"/>
              </a:solidFill>
            </a:endParaRPr>
          </a:p>
        </p:txBody>
      </p:sp>
      <p:sp>
        <p:nvSpPr>
          <p:cNvPr id="2" name="Content Placeholder 1"/>
          <p:cNvSpPr>
            <a:spLocks noGrp="1"/>
          </p:cNvSpPr>
          <p:nvPr>
            <p:ph sz="quarter" idx="1"/>
          </p:nvPr>
        </p:nvSpPr>
        <p:spPr>
          <a:xfrm>
            <a:off x="609600" y="1524000"/>
            <a:ext cx="8229600" cy="4572000"/>
          </a:xfrm>
        </p:spPr>
        <p:txBody>
          <a:bodyPr>
            <a:normAutofit fontScale="92500" lnSpcReduction="20000"/>
          </a:bodyPr>
          <a:lstStyle/>
          <a:p>
            <a:r>
              <a:rPr lang="en-US" dirty="0" smtClean="0"/>
              <a:t>Straight Algorithm</a:t>
            </a:r>
          </a:p>
          <a:p>
            <a:pPr lvl="1"/>
            <a:r>
              <a:rPr lang="en-US" dirty="0" smtClean="0"/>
              <a:t>Elimination of periodicity interference</a:t>
            </a:r>
          </a:p>
          <a:p>
            <a:pPr lvl="2"/>
            <a:r>
              <a:rPr lang="en-US" dirty="0" smtClean="0"/>
              <a:t>Temporal interference around peaks can be removed by constructing a new timing window based on a cardinal B-spline basis function that is adaptive to the fundamental period. </a:t>
            </a:r>
          </a:p>
          <a:p>
            <a:pPr lvl="2"/>
            <a:endParaRPr lang="en-US" dirty="0" smtClean="0"/>
          </a:p>
          <a:p>
            <a:pPr lvl="1"/>
            <a:r>
              <a:rPr lang="en-US" dirty="0" smtClean="0"/>
              <a:t>F0 Extraction</a:t>
            </a:r>
          </a:p>
          <a:p>
            <a:pPr lvl="2"/>
            <a:r>
              <a:rPr lang="en-US" dirty="0" smtClean="0"/>
              <a:t>Natural speech is not purely periodic</a:t>
            </a:r>
          </a:p>
          <a:p>
            <a:pPr lvl="2">
              <a:buNone/>
            </a:pPr>
            <a:endParaRPr lang="en-US" dirty="0" smtClean="0"/>
          </a:p>
          <a:p>
            <a:pPr lvl="1"/>
            <a:r>
              <a:rPr lang="en-US" dirty="0" smtClean="0"/>
              <a:t>Speech </a:t>
            </a:r>
            <a:r>
              <a:rPr lang="en-US" dirty="0" err="1" smtClean="0"/>
              <a:t>resythensis</a:t>
            </a:r>
            <a:endParaRPr lang="en-US" dirty="0" smtClean="0"/>
          </a:p>
          <a:p>
            <a:pPr lvl="2"/>
            <a:r>
              <a:rPr lang="en-US" dirty="0" smtClean="0"/>
              <a:t>The extracted F0 is then used to </a:t>
            </a:r>
            <a:r>
              <a:rPr lang="en-US" dirty="0" err="1" smtClean="0"/>
              <a:t>resynthesize</a:t>
            </a:r>
            <a:r>
              <a:rPr lang="en-US" dirty="0" smtClean="0"/>
              <a:t> speech</a:t>
            </a:r>
          </a:p>
          <a:p>
            <a:pPr lvl="2"/>
            <a:endParaRPr lang="en-US" dirty="0" smtClean="0"/>
          </a:p>
          <a:p>
            <a:pPr lvl="2">
              <a:buNone/>
            </a:pPr>
            <a:r>
              <a:rPr lang="en-US" dirty="0" smtClean="0"/>
              <a:t>				</a:t>
            </a:r>
          </a:p>
          <a:p>
            <a:pPr lvl="2"/>
            <a:endParaRPr lang="en-US" dirty="0" smtClean="0"/>
          </a:p>
          <a:p>
            <a:pPr lvl="1"/>
            <a:endParaRPr lang="en-US" dirty="0"/>
          </a:p>
        </p:txBody>
      </p:sp>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600"/>
            <a:ext cx="8229600" cy="914400"/>
          </a:xfrm>
        </p:spPr>
        <p:txBody>
          <a:bodyPr/>
          <a:lstStyle/>
          <a:p>
            <a:r>
              <a:rPr lang="en-US" dirty="0" smtClean="0">
                <a:solidFill>
                  <a:srgbClr val="FFC000"/>
                </a:solidFill>
              </a:rPr>
              <a:t>Modeling a Global Keyword</a:t>
            </a:r>
            <a:endParaRPr lang="en-US" dirty="0">
              <a:solidFill>
                <a:srgbClr val="FFC000"/>
              </a:solidFill>
            </a:endParaRPr>
          </a:p>
        </p:txBody>
      </p:sp>
      <p:sp>
        <p:nvSpPr>
          <p:cNvPr id="2" name="Content Placeholder 1"/>
          <p:cNvSpPr>
            <a:spLocks noGrp="1"/>
          </p:cNvSpPr>
          <p:nvPr>
            <p:ph sz="quarter" idx="1"/>
          </p:nvPr>
        </p:nvSpPr>
        <p:spPr>
          <a:xfrm>
            <a:off x="685800" y="2743200"/>
            <a:ext cx="8229600" cy="4572000"/>
          </a:xfrm>
        </p:spPr>
        <p:txBody>
          <a:bodyPr>
            <a:normAutofit/>
          </a:bodyPr>
          <a:lstStyle/>
          <a:p>
            <a:pPr>
              <a:spcAft>
                <a:spcPts val="3000"/>
              </a:spcAft>
            </a:pPr>
            <a:r>
              <a:rPr lang="en-US" sz="3200" dirty="0" smtClean="0"/>
              <a:t>Compute MFCC features for each keyword</a:t>
            </a:r>
          </a:p>
          <a:p>
            <a:pPr>
              <a:spcAft>
                <a:spcPts val="3000"/>
              </a:spcAft>
            </a:pPr>
            <a:r>
              <a:rPr lang="en-US" sz="3200" dirty="0" smtClean="0"/>
              <a:t>Perform Quantized Dynamic Time Warping (DTW) on several keyword templates</a:t>
            </a:r>
            <a:r>
              <a:rPr lang="en-US" dirty="0" smtClean="0"/>
              <a:t>.</a:t>
            </a:r>
          </a:p>
          <a:p>
            <a:endParaRPr lang="en-US" dirty="0" smtClean="0"/>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C000"/>
                </a:solidFill>
              </a:rPr>
              <a:t>MFCC</a:t>
            </a:r>
            <a:endParaRPr lang="en-US" dirty="0">
              <a:solidFill>
                <a:srgbClr val="FFC000"/>
              </a:solidFill>
            </a:endParaRPr>
          </a:p>
        </p:txBody>
      </p:sp>
      <p:sp>
        <p:nvSpPr>
          <p:cNvPr id="2" name="Content Placeholder 1"/>
          <p:cNvSpPr>
            <a:spLocks noGrp="1"/>
          </p:cNvSpPr>
          <p:nvPr>
            <p:ph sz="quarter" idx="1"/>
          </p:nvPr>
        </p:nvSpPr>
        <p:spPr/>
        <p:txBody>
          <a:bodyPr>
            <a:normAutofit fontScale="92500" lnSpcReduction="10000"/>
          </a:bodyPr>
          <a:lstStyle/>
          <a:p>
            <a:r>
              <a:rPr lang="en-US" dirty="0"/>
              <a:t>Take the Fourier transform of (a windowed portion of) a signal.</a:t>
            </a:r>
          </a:p>
          <a:p>
            <a:r>
              <a:rPr lang="en-US" dirty="0"/>
              <a:t>Map the powers of the spectrum obtained above onto the </a:t>
            </a:r>
            <a:r>
              <a:rPr lang="en-US" dirty="0" err="1"/>
              <a:t>mel</a:t>
            </a:r>
            <a:r>
              <a:rPr lang="en-US" dirty="0"/>
              <a:t> scale, using triangular overlapping windows.</a:t>
            </a:r>
          </a:p>
          <a:p>
            <a:r>
              <a:rPr lang="en-US" dirty="0"/>
              <a:t>Take the log of the power at each of the </a:t>
            </a:r>
            <a:r>
              <a:rPr lang="en-US" dirty="0" err="1"/>
              <a:t>mel</a:t>
            </a:r>
            <a:r>
              <a:rPr lang="en-US" dirty="0"/>
              <a:t> frequencies.</a:t>
            </a:r>
          </a:p>
          <a:p>
            <a:r>
              <a:rPr lang="en-US" dirty="0"/>
              <a:t>Take the Discrete Cosine Transform (DCT) of the </a:t>
            </a:r>
            <a:r>
              <a:rPr lang="en-US" dirty="0" err="1"/>
              <a:t>mel</a:t>
            </a:r>
            <a:r>
              <a:rPr lang="en-US" dirty="0"/>
              <a:t> log powers, as if it were a signal.</a:t>
            </a:r>
          </a:p>
          <a:p>
            <a:r>
              <a:rPr lang="en-US" dirty="0"/>
              <a:t>The MFCCs are the amplitudes of the resulting spectrum.</a:t>
            </a:r>
          </a:p>
          <a:p>
            <a:endParaRPr lang="en-US" dirty="0"/>
          </a:p>
        </p:txBody>
      </p:sp>
    </p:spTree>
    <p:extLst>
      <p:ext uri="{BB962C8B-B14F-4D97-AF65-F5344CB8AC3E}">
        <p14:creationId xmlns="" xmlns:p14="http://schemas.microsoft.com/office/powerpoint/2010/main" val="366711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7467600" cy="1143000"/>
          </a:xfrm>
        </p:spPr>
        <p:txBody>
          <a:bodyPr/>
          <a:lstStyle/>
          <a:p>
            <a:r>
              <a:rPr lang="en-US" dirty="0" smtClean="0">
                <a:solidFill>
                  <a:srgbClr val="FFC000"/>
                </a:solidFill>
              </a:rPr>
              <a:t>Dynamic Time Warping</a:t>
            </a:r>
            <a:endParaRPr lang="en-US" dirty="0">
              <a:solidFill>
                <a:srgbClr val="FFC000"/>
              </a:solidFill>
            </a:endParaRPr>
          </a:p>
        </p:txBody>
      </p:sp>
      <p:sp>
        <p:nvSpPr>
          <p:cNvPr id="2" name="Content Placeholder 1"/>
          <p:cNvSpPr>
            <a:spLocks noGrp="1"/>
          </p:cNvSpPr>
          <p:nvPr>
            <p:ph sz="quarter" idx="1"/>
          </p:nvPr>
        </p:nvSpPr>
        <p:spPr/>
        <p:txBody>
          <a:bodyPr>
            <a:normAutofit fontScale="85000" lnSpcReduction="20000"/>
          </a:bodyPr>
          <a:lstStyle/>
          <a:p>
            <a:pPr>
              <a:buClr>
                <a:schemeClr val="accent4"/>
              </a:buClr>
              <a:buSzPct val="80000"/>
            </a:pPr>
            <a:r>
              <a:rPr lang="en-US" sz="2400" dirty="0"/>
              <a:t>Time </a:t>
            </a:r>
            <a:r>
              <a:rPr lang="en-US" sz="2400" dirty="0" smtClean="0"/>
              <a:t>stretching and contracting </a:t>
            </a:r>
            <a:r>
              <a:rPr lang="en-US" sz="2400" dirty="0"/>
              <a:t>one signal so that it aligns with the other </a:t>
            </a:r>
            <a:r>
              <a:rPr lang="en-US" sz="2400" dirty="0" smtClean="0"/>
              <a:t>signal.</a:t>
            </a:r>
            <a:endParaRPr lang="en-US" sz="2400" dirty="0"/>
          </a:p>
          <a:p>
            <a:pPr>
              <a:buClr>
                <a:schemeClr val="accent4"/>
              </a:buClr>
              <a:buSzPct val="80000"/>
            </a:pPr>
            <a:r>
              <a:rPr lang="en-US" sz="2400" dirty="0"/>
              <a:t>T</a:t>
            </a:r>
            <a:r>
              <a:rPr lang="en-US" sz="2400" dirty="0" smtClean="0"/>
              <a:t>ime-series </a:t>
            </a:r>
            <a:r>
              <a:rPr lang="en-US" sz="2400" dirty="0"/>
              <a:t>similarity </a:t>
            </a:r>
            <a:r>
              <a:rPr lang="en-US" sz="2400" dirty="0" smtClean="0"/>
              <a:t>measure.</a:t>
            </a:r>
            <a:endParaRPr lang="en-US" sz="2400" dirty="0"/>
          </a:p>
          <a:p>
            <a:pPr>
              <a:buClr>
                <a:schemeClr val="accent4"/>
              </a:buClr>
              <a:buSzPct val="80000"/>
            </a:pPr>
            <a:r>
              <a:rPr lang="en-US" sz="2400" dirty="0" smtClean="0"/>
              <a:t>Reference and </a:t>
            </a:r>
            <a:r>
              <a:rPr lang="en-US" sz="2400" dirty="0"/>
              <a:t>test </a:t>
            </a:r>
            <a:r>
              <a:rPr lang="en-US" sz="2400" dirty="0" smtClean="0"/>
              <a:t>keyword </a:t>
            </a:r>
            <a:r>
              <a:rPr lang="en-US" sz="2400" dirty="0"/>
              <a:t>arranged along two side of the </a:t>
            </a:r>
            <a:r>
              <a:rPr lang="en-US" sz="2400" dirty="0" smtClean="0"/>
              <a:t>grid. </a:t>
            </a:r>
            <a:endParaRPr lang="en-US" sz="2400" dirty="0"/>
          </a:p>
          <a:p>
            <a:pPr>
              <a:buClr>
                <a:schemeClr val="accent4"/>
              </a:buClr>
              <a:buSzPct val="80000"/>
            </a:pPr>
            <a:r>
              <a:rPr lang="en-US" sz="2400" dirty="0"/>
              <a:t>Template </a:t>
            </a:r>
            <a:r>
              <a:rPr lang="en-US" sz="2400" dirty="0" smtClean="0"/>
              <a:t>keyword </a:t>
            </a:r>
            <a:r>
              <a:rPr lang="en-US" sz="2400" dirty="0"/>
              <a:t>– vertical axis, test keyword – </a:t>
            </a:r>
            <a:r>
              <a:rPr lang="en-US" sz="2400" dirty="0" smtClean="0"/>
              <a:t>horizontal.</a:t>
            </a:r>
            <a:endParaRPr lang="en-US" sz="2400" dirty="0"/>
          </a:p>
          <a:p>
            <a:pPr>
              <a:buClr>
                <a:schemeClr val="accent4"/>
              </a:buClr>
              <a:buSzPct val="80000"/>
            </a:pPr>
            <a:r>
              <a:rPr lang="en-US" sz="2400" dirty="0" smtClean="0"/>
              <a:t>Each </a:t>
            </a:r>
            <a:r>
              <a:rPr lang="en-US" sz="2400" dirty="0"/>
              <a:t>block in the grid – distance between corresponding feature </a:t>
            </a:r>
            <a:r>
              <a:rPr lang="en-US" sz="2400" dirty="0" smtClean="0"/>
              <a:t>vectors.</a:t>
            </a:r>
            <a:endParaRPr lang="en-US" sz="2400" dirty="0"/>
          </a:p>
          <a:p>
            <a:pPr>
              <a:buClr>
                <a:schemeClr val="accent4"/>
              </a:buClr>
              <a:buSzPct val="80000"/>
            </a:pPr>
            <a:r>
              <a:rPr lang="en-US" sz="2400" dirty="0"/>
              <a:t>Best match – path through the grid that minimizes cumulative </a:t>
            </a:r>
            <a:r>
              <a:rPr lang="en-US" sz="2400" dirty="0" smtClean="0"/>
              <a:t>distance.</a:t>
            </a:r>
            <a:endParaRPr lang="en-US" sz="2400" dirty="0"/>
          </a:p>
          <a:p>
            <a:pPr marL="320040" lvl="1" indent="0">
              <a:buClr>
                <a:schemeClr val="accent4"/>
              </a:buClr>
              <a:buSzPct val="80000"/>
              <a:buNone/>
            </a:pPr>
            <a:endParaRPr lang="en-US" dirty="0"/>
          </a:p>
          <a:p>
            <a:endParaRPr lang="en-US" dirty="0"/>
          </a:p>
        </p:txBody>
      </p:sp>
      <p:pic>
        <p:nvPicPr>
          <p:cNvPr id="7" name="Content Placeholder 6"/>
          <p:cNvPicPr>
            <a:picLocks noGrp="1" noChangeAspect="1"/>
          </p:cNvPicPr>
          <p:nvPr>
            <p:ph sz="quarter" idx="2"/>
          </p:nvPr>
        </p:nvPicPr>
        <p:blipFill>
          <a:blip r:embed="rId2" cstate="print">
            <a:extLst>
              <a:ext uri="{28A0092B-C50C-407E-A947-70E740481C1C}">
                <a14:useLocalDpi xmlns="" xmlns:a14="http://schemas.microsoft.com/office/drawing/2010/main" val="0"/>
              </a:ext>
            </a:extLst>
          </a:blip>
          <a:stretch>
            <a:fillRect/>
          </a:stretch>
        </p:blipFill>
        <p:spPr>
          <a:xfrm>
            <a:off x="4649665" y="1600200"/>
            <a:ext cx="4255478" cy="3657600"/>
          </a:xfrm>
        </p:spPr>
      </p:pic>
    </p:spTree>
    <p:extLst>
      <p:ext uri="{BB962C8B-B14F-4D97-AF65-F5344CB8AC3E}">
        <p14:creationId xmlns="" xmlns:p14="http://schemas.microsoft.com/office/powerpoint/2010/main" val="55356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solidFill>
                  <a:srgbClr val="FFC000"/>
                </a:solidFill>
              </a:rPr>
              <a:t>Quantized Dynamic Time Warping</a:t>
            </a:r>
            <a:endParaRPr lang="en-US" dirty="0">
              <a:solidFill>
                <a:srgbClr val="FFC000"/>
              </a:solidFill>
            </a:endParaRPr>
          </a:p>
        </p:txBody>
      </p:sp>
      <p:sp>
        <p:nvSpPr>
          <p:cNvPr id="2" name="Content Placeholder 1"/>
          <p:cNvSpPr>
            <a:spLocks noGrp="1"/>
          </p:cNvSpPr>
          <p:nvPr>
            <p:ph sz="quarter" idx="1"/>
          </p:nvPr>
        </p:nvSpPr>
        <p:spPr/>
        <p:txBody>
          <a:bodyPr>
            <a:normAutofit fontScale="92500" lnSpcReduction="10000"/>
          </a:bodyPr>
          <a:lstStyle/>
          <a:p>
            <a:r>
              <a:rPr lang="en-US" dirty="0"/>
              <a:t>The </a:t>
            </a:r>
            <a:r>
              <a:rPr lang="en-US" dirty="0" smtClean="0"/>
              <a:t>MFCC features extracted from various instances of a keyword will </a:t>
            </a:r>
            <a:r>
              <a:rPr lang="en-US" dirty="0"/>
              <a:t>be divided into 2 </a:t>
            </a:r>
            <a:r>
              <a:rPr lang="en-US" dirty="0" smtClean="0"/>
              <a:t>sets: </a:t>
            </a:r>
            <a:r>
              <a:rPr lang="en-US" dirty="0"/>
              <a:t>A and B </a:t>
            </a:r>
            <a:r>
              <a:rPr lang="en-US" dirty="0" smtClean="0"/>
              <a:t>. Each </a:t>
            </a:r>
            <a:r>
              <a:rPr lang="en-US" dirty="0"/>
              <a:t>reference template Ai will be paired with only one Bi.</a:t>
            </a:r>
          </a:p>
          <a:p>
            <a:r>
              <a:rPr lang="en-US" dirty="0"/>
              <a:t>For each pair  Ai and  Bi the optimal path will be computed (using the classic DTW algorithm</a:t>
            </a:r>
            <a:r>
              <a:rPr lang="en-US" dirty="0" smtClean="0"/>
              <a:t>).</a:t>
            </a:r>
          </a:p>
          <a:p>
            <a:r>
              <a:rPr lang="en-US" dirty="0"/>
              <a:t>The new vector </a:t>
            </a:r>
            <a:r>
              <a:rPr lang="en-US" dirty="0" err="1"/>
              <a:t>Ci</a:t>
            </a:r>
            <a:r>
              <a:rPr lang="en-US" dirty="0"/>
              <a:t>= (c1, c2,…</a:t>
            </a:r>
            <a:r>
              <a:rPr lang="en-US" dirty="0" err="1" smtClean="0"/>
              <a:t>cNc</a:t>
            </a:r>
            <a:r>
              <a:rPr lang="en-US" dirty="0" smtClean="0"/>
              <a:t>) </a:t>
            </a:r>
            <a:r>
              <a:rPr lang="en-US" dirty="0"/>
              <a:t>will be </a:t>
            </a:r>
            <a:r>
              <a:rPr lang="en-US" dirty="0" smtClean="0"/>
              <a:t>generated</a:t>
            </a:r>
          </a:p>
          <a:p>
            <a:r>
              <a:rPr lang="en-US" dirty="0"/>
              <a:t>Repeat the process </a:t>
            </a:r>
            <a:r>
              <a:rPr lang="en-US" dirty="0" smtClean="0"/>
              <a:t>considering </a:t>
            </a:r>
            <a:r>
              <a:rPr lang="en-US" dirty="0"/>
              <a:t>the </a:t>
            </a:r>
            <a:r>
              <a:rPr lang="en-US" dirty="0" smtClean="0"/>
              <a:t>pair </a:t>
            </a:r>
            <a:r>
              <a:rPr lang="en-US" dirty="0"/>
              <a:t>(</a:t>
            </a:r>
            <a:r>
              <a:rPr lang="en-US" dirty="0" err="1" smtClean="0"/>
              <a:t>Ci</a:t>
            </a:r>
            <a:r>
              <a:rPr lang="en-US" dirty="0" smtClean="0"/>
              <a:t>, </a:t>
            </a:r>
            <a:r>
              <a:rPr lang="en-US" dirty="0"/>
              <a:t>Ci+1) as a new </a:t>
            </a:r>
            <a:r>
              <a:rPr lang="en-US" dirty="0" smtClean="0"/>
              <a:t>Ai and Bi pair .</a:t>
            </a:r>
            <a:endParaRPr lang="en-US" dirty="0"/>
          </a:p>
          <a:p>
            <a:r>
              <a:rPr lang="en-US" dirty="0" smtClean="0"/>
              <a:t>Result is a single reference vector Cy</a:t>
            </a:r>
          </a:p>
          <a:p>
            <a:r>
              <a:rPr lang="en-US" dirty="0" smtClean="0"/>
              <a:t>Invert the vector into a time domain signal</a:t>
            </a:r>
          </a:p>
          <a:p>
            <a:endParaRPr lang="en-US" dirty="0"/>
          </a:p>
        </p:txBody>
      </p:sp>
    </p:spTree>
    <p:extLst>
      <p:ext uri="{BB962C8B-B14F-4D97-AF65-F5344CB8AC3E}">
        <p14:creationId xmlns="" xmlns:p14="http://schemas.microsoft.com/office/powerpoint/2010/main" val="275856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Sample Results</a:t>
            </a:r>
            <a:endParaRPr lang="en-US" dirty="0">
              <a:solidFill>
                <a:srgbClr val="FFC000"/>
              </a:solidFill>
            </a:endParaRPr>
          </a:p>
        </p:txBody>
      </p:sp>
      <p:pic>
        <p:nvPicPr>
          <p:cNvPr id="8" name="Content Placeholder 7" descr="untitled.png"/>
          <p:cNvPicPr>
            <a:picLocks noGrp="1" noChangeAspect="1"/>
          </p:cNvPicPr>
          <p:nvPr>
            <p:ph sz="quarter" idx="1"/>
          </p:nvPr>
        </p:nvPicPr>
        <p:blipFill>
          <a:blip r:embed="rId2" cstate="print"/>
          <a:stretch>
            <a:fillRect/>
          </a:stretch>
        </p:blipFill>
        <p:spPr>
          <a:xfrm>
            <a:off x="304800" y="2438400"/>
            <a:ext cx="4500032" cy="3375024"/>
          </a:xfrm>
        </p:spPr>
      </p:pic>
      <p:cxnSp>
        <p:nvCxnSpPr>
          <p:cNvPr id="12" name="Straight Arrow Connector 11"/>
          <p:cNvCxnSpPr/>
          <p:nvPr/>
        </p:nvCxnSpPr>
        <p:spPr>
          <a:xfrm rot="5400000">
            <a:off x="1866900" y="2628900"/>
            <a:ext cx="6858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6" name="Content Placeholder 15" descr="untitled.png"/>
          <p:cNvPicPr>
            <a:picLocks noGrp="1" noChangeAspect="1"/>
          </p:cNvPicPr>
          <p:nvPr>
            <p:ph sz="quarter" idx="2"/>
          </p:nvPr>
        </p:nvPicPr>
        <p:blipFill>
          <a:blip r:embed="rId3" cstate="print"/>
          <a:stretch>
            <a:fillRect/>
          </a:stretch>
        </p:blipFill>
        <p:spPr>
          <a:xfrm>
            <a:off x="4724400" y="2514600"/>
            <a:ext cx="4296832" cy="3222624"/>
          </a:xfrm>
        </p:spPr>
      </p:pic>
      <p:cxnSp>
        <p:nvCxnSpPr>
          <p:cNvPr id="18" name="Straight Arrow Connector 17"/>
          <p:cNvCxnSpPr/>
          <p:nvPr/>
        </p:nvCxnSpPr>
        <p:spPr>
          <a:xfrm rot="5400000">
            <a:off x="6553200" y="2438400"/>
            <a:ext cx="5334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C000"/>
                </a:solidFill>
              </a:rPr>
              <a:t>Keyword Spotting</a:t>
            </a:r>
            <a:endParaRPr lang="en-US" dirty="0">
              <a:solidFill>
                <a:srgbClr val="FFC000"/>
              </a:solidFill>
            </a:endParaRPr>
          </a:p>
        </p:txBody>
      </p:sp>
      <p:sp>
        <p:nvSpPr>
          <p:cNvPr id="5" name="Content Placeholder 4"/>
          <p:cNvSpPr>
            <a:spLocks noGrp="1"/>
          </p:cNvSpPr>
          <p:nvPr>
            <p:ph sz="quarter" idx="1"/>
          </p:nvPr>
        </p:nvSpPr>
        <p:spPr/>
        <p:txBody>
          <a:bodyPr/>
          <a:lstStyle/>
          <a:p>
            <a:r>
              <a:rPr lang="en-US" dirty="0" smtClean="0"/>
              <a:t>Identify keyword in spoken utterance or written document</a:t>
            </a:r>
          </a:p>
          <a:p>
            <a:pPr lvl="1"/>
            <a:r>
              <a:rPr lang="en-US" dirty="0" smtClean="0"/>
              <a:t>Determine if keyword is present in utterance</a:t>
            </a:r>
          </a:p>
          <a:p>
            <a:pPr lvl="1"/>
            <a:r>
              <a:rPr lang="en-US" dirty="0" smtClean="0"/>
              <a:t>Location of keyword in utterance</a:t>
            </a:r>
          </a:p>
          <a:p>
            <a:r>
              <a:rPr lang="en-US" dirty="0" smtClean="0"/>
              <a:t>Possible operational results</a:t>
            </a:r>
          </a:p>
          <a:p>
            <a:pPr lvl="1"/>
            <a:r>
              <a:rPr lang="en-US" dirty="0" smtClean="0"/>
              <a:t>Hits</a:t>
            </a:r>
          </a:p>
          <a:p>
            <a:pPr lvl="1"/>
            <a:r>
              <a:rPr lang="en-US" dirty="0" smtClean="0"/>
              <a:t>False Alarms</a:t>
            </a:r>
          </a:p>
          <a:p>
            <a:pPr lvl="1"/>
            <a:r>
              <a:rPr lang="en-US" dirty="0" smtClean="0"/>
              <a:t>Miss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C000"/>
                </a:solidFill>
              </a:rPr>
              <a:t>Sample Results</a:t>
            </a:r>
            <a:endParaRPr lang="en-US" dirty="0">
              <a:solidFill>
                <a:srgbClr val="FFC000"/>
              </a:solidFill>
            </a:endParaRPr>
          </a:p>
        </p:txBody>
      </p:sp>
      <p:pic>
        <p:nvPicPr>
          <p:cNvPr id="11" name="Content Placeholder 10" descr="untitled.png"/>
          <p:cNvPicPr>
            <a:picLocks noGrp="1" noChangeAspect="1"/>
          </p:cNvPicPr>
          <p:nvPr>
            <p:ph sz="quarter" idx="2"/>
          </p:nvPr>
        </p:nvPicPr>
        <p:blipFill>
          <a:blip r:embed="rId2" cstate="print"/>
          <a:stretch>
            <a:fillRect/>
          </a:stretch>
        </p:blipFill>
        <p:spPr>
          <a:xfrm>
            <a:off x="4538134" y="2187576"/>
            <a:ext cx="4500032" cy="3375024"/>
          </a:xfrm>
        </p:spPr>
      </p:pic>
      <p:cxnSp>
        <p:nvCxnSpPr>
          <p:cNvPr id="14" name="Straight Arrow Connector 13"/>
          <p:cNvCxnSpPr/>
          <p:nvPr/>
        </p:nvCxnSpPr>
        <p:spPr>
          <a:xfrm rot="16200000" flipH="1">
            <a:off x="4953000" y="3048000"/>
            <a:ext cx="23622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6" name="Content Placeholder 15" descr="untitled2.png"/>
          <p:cNvPicPr>
            <a:picLocks noGrp="1" noChangeAspect="1"/>
          </p:cNvPicPr>
          <p:nvPr>
            <p:ph sz="quarter" idx="1"/>
          </p:nvPr>
        </p:nvPicPr>
        <p:blipFill>
          <a:blip r:embed="rId3" cstate="print"/>
          <a:stretch>
            <a:fillRect/>
          </a:stretch>
        </p:blipFill>
        <p:spPr>
          <a:xfrm>
            <a:off x="404284" y="2263776"/>
            <a:ext cx="4296832" cy="3222624"/>
          </a:xfrm>
        </p:spPr>
      </p:pic>
      <p:cxnSp>
        <p:nvCxnSpPr>
          <p:cNvPr id="18" name="Straight Arrow Connector 17"/>
          <p:cNvCxnSpPr/>
          <p:nvPr/>
        </p:nvCxnSpPr>
        <p:spPr>
          <a:xfrm rot="5400000">
            <a:off x="1943100" y="2400300"/>
            <a:ext cx="1143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FFC000"/>
                </a:solidFill>
              </a:rPr>
              <a:t>Result Using a Global Keyword and Pitch Normalized utterances and keywords</a:t>
            </a:r>
            <a:r>
              <a:rPr lang="en-US" dirty="0" smtClean="0">
                <a:solidFill>
                  <a:srgbClr val="FFC000"/>
                </a:solidFill>
              </a:rPr>
              <a:t>.</a:t>
            </a:r>
            <a:endParaRPr lang="en-US" dirty="0">
              <a:solidFill>
                <a:srgbClr val="FFC000"/>
              </a:solidFill>
            </a:endParaRPr>
          </a:p>
        </p:txBody>
      </p:sp>
      <p:sp>
        <p:nvSpPr>
          <p:cNvPr id="3" name="Content Placeholder 2"/>
          <p:cNvSpPr>
            <a:spLocks noGrp="1"/>
          </p:cNvSpPr>
          <p:nvPr>
            <p:ph sz="quarter" idx="1"/>
          </p:nvPr>
        </p:nvSpPr>
        <p:spPr/>
        <p:txBody>
          <a:bodyPr/>
          <a:lstStyle/>
          <a:p>
            <a:r>
              <a:rPr lang="en-US" sz="2000" dirty="0" smtClean="0"/>
              <a:t>Tested on 60 utterances</a:t>
            </a:r>
          </a:p>
          <a:p>
            <a:r>
              <a:rPr lang="en-US" sz="2000" dirty="0" smtClean="0"/>
              <a:t>Used a global keyword</a:t>
            </a:r>
          </a:p>
          <a:p>
            <a:r>
              <a:rPr lang="en-US" sz="2000" dirty="0" smtClean="0"/>
              <a:t>10 utterances associated with each keyword</a:t>
            </a:r>
          </a:p>
          <a:p>
            <a:r>
              <a:rPr lang="en-US" sz="2000" dirty="0" smtClean="0"/>
              <a:t>keyword of interest bizarre, conversation, something, really, necessarily, relationship, think, tomorrow, computer, college, university, zero, student, school, language, program.</a:t>
            </a:r>
          </a:p>
          <a:p>
            <a:endParaRPr lang="en-US" dirty="0"/>
          </a:p>
        </p:txBody>
      </p:sp>
      <p:graphicFrame>
        <p:nvGraphicFramePr>
          <p:cNvPr id="4" name="Table 3"/>
          <p:cNvGraphicFramePr>
            <a:graphicFrameLocks noGrp="1"/>
          </p:cNvGraphicFramePr>
          <p:nvPr/>
        </p:nvGraphicFramePr>
        <p:xfrm>
          <a:off x="1219200" y="3962400"/>
          <a:ext cx="6477000" cy="2286000"/>
        </p:xfrm>
        <a:graphic>
          <a:graphicData uri="http://schemas.openxmlformats.org/drawingml/2006/table">
            <a:tbl>
              <a:tblPr firstRow="1" bandRow="1">
                <a:tableStyleId>{5C22544A-7EE6-4342-B048-85BDC9FD1C3A}</a:tableStyleId>
              </a:tblPr>
              <a:tblGrid>
                <a:gridCol w="3238500"/>
                <a:gridCol w="3238500"/>
              </a:tblGrid>
              <a:tr h="571500">
                <a:tc>
                  <a:txBody>
                    <a:bodyPr/>
                    <a:lstStyle/>
                    <a:p>
                      <a:pPr algn="ctr"/>
                      <a:endParaRPr lang="en-US" dirty="0"/>
                    </a:p>
                  </a:txBody>
                  <a:tcPr/>
                </a:tc>
                <a:tc>
                  <a:txBody>
                    <a:bodyPr/>
                    <a:lstStyle/>
                    <a:p>
                      <a:pPr algn="ctr"/>
                      <a:r>
                        <a:rPr lang="en-US" dirty="0" smtClean="0"/>
                        <a:t>Percentage</a:t>
                      </a:r>
                      <a:endParaRPr lang="en-US" dirty="0"/>
                    </a:p>
                  </a:txBody>
                  <a:tcPr/>
                </a:tc>
              </a:tr>
              <a:tr h="571500">
                <a:tc>
                  <a:txBody>
                    <a:bodyPr/>
                    <a:lstStyle/>
                    <a:p>
                      <a:pPr algn="ctr"/>
                      <a:r>
                        <a:rPr lang="en-US" dirty="0" smtClean="0"/>
                        <a:t>Hits</a:t>
                      </a:r>
                      <a:endParaRPr lang="en-US" dirty="0"/>
                    </a:p>
                  </a:txBody>
                  <a:tcPr/>
                </a:tc>
                <a:tc>
                  <a:txBody>
                    <a:bodyPr/>
                    <a:lstStyle/>
                    <a:p>
                      <a:pPr algn="ctr"/>
                      <a:r>
                        <a:rPr lang="en-US" dirty="0" smtClean="0"/>
                        <a:t>41.2%</a:t>
                      </a:r>
                      <a:endParaRPr lang="en-US" dirty="0"/>
                    </a:p>
                  </a:txBody>
                  <a:tcPr/>
                </a:tc>
              </a:tr>
              <a:tr h="571500">
                <a:tc>
                  <a:txBody>
                    <a:bodyPr/>
                    <a:lstStyle/>
                    <a:p>
                      <a:pPr algn="ctr"/>
                      <a:r>
                        <a:rPr lang="en-US" dirty="0" smtClean="0"/>
                        <a:t>False Alarm</a:t>
                      </a:r>
                      <a:endParaRPr lang="en-US" dirty="0"/>
                    </a:p>
                  </a:txBody>
                  <a:tcPr/>
                </a:tc>
                <a:tc>
                  <a:txBody>
                    <a:bodyPr/>
                    <a:lstStyle/>
                    <a:p>
                      <a:pPr algn="ctr"/>
                      <a:r>
                        <a:rPr lang="en-US" dirty="0" smtClean="0"/>
                        <a:t>37%</a:t>
                      </a:r>
                      <a:endParaRPr lang="en-US" dirty="0"/>
                    </a:p>
                  </a:txBody>
                  <a:tcPr/>
                </a:tc>
              </a:tr>
              <a:tr h="571500">
                <a:tc>
                  <a:txBody>
                    <a:bodyPr/>
                    <a:lstStyle/>
                    <a:p>
                      <a:pPr algn="ctr"/>
                      <a:r>
                        <a:rPr lang="en-US" dirty="0" smtClean="0"/>
                        <a:t>Miss</a:t>
                      </a:r>
                      <a:endParaRPr lang="en-US" dirty="0"/>
                    </a:p>
                  </a:txBody>
                  <a:tcPr/>
                </a:tc>
                <a:tc>
                  <a:txBody>
                    <a:bodyPr/>
                    <a:lstStyle/>
                    <a:p>
                      <a:pPr algn="ctr"/>
                      <a:r>
                        <a:rPr lang="en-US" dirty="0" smtClean="0"/>
                        <a:t>42%</a:t>
                      </a:r>
                      <a:endParaRPr lang="en-US" dirty="0"/>
                    </a:p>
                  </a:txBody>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Results Analysis</a:t>
            </a:r>
            <a:endParaRPr lang="en-US" dirty="0">
              <a:solidFill>
                <a:srgbClr val="FFC000"/>
              </a:solidFill>
            </a:endParaRPr>
          </a:p>
        </p:txBody>
      </p:sp>
      <p:sp>
        <p:nvSpPr>
          <p:cNvPr id="3" name="Content Placeholder 2"/>
          <p:cNvSpPr>
            <a:spLocks noGrp="1"/>
          </p:cNvSpPr>
          <p:nvPr>
            <p:ph sz="quarter" idx="1"/>
          </p:nvPr>
        </p:nvSpPr>
        <p:spPr/>
        <p:txBody>
          <a:bodyPr/>
          <a:lstStyle/>
          <a:p>
            <a:r>
              <a:rPr lang="en-US" dirty="0" smtClean="0"/>
              <a:t>Result differ from keyword to keyword</a:t>
            </a:r>
          </a:p>
          <a:p>
            <a:r>
              <a:rPr lang="en-US" dirty="0" smtClean="0"/>
              <a:t>The best performing keyword was bizarre which had a hit rate of 60% </a:t>
            </a:r>
          </a:p>
          <a:p>
            <a:r>
              <a:rPr lang="en-US" dirty="0" smtClean="0"/>
              <a:t>Time domain is not suitable due to uneven statistical behavior of signals.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MFCC Domain</a:t>
            </a:r>
            <a:endParaRPr lang="en-US" dirty="0">
              <a:solidFill>
                <a:srgbClr val="FFC000"/>
              </a:solidFill>
            </a:endParaRPr>
          </a:p>
        </p:txBody>
      </p:sp>
      <p:sp>
        <p:nvSpPr>
          <p:cNvPr id="4" name="Rectangle 3"/>
          <p:cNvSpPr>
            <a:spLocks noGrp="1" noChangeArrowheads="1"/>
          </p:cNvSpPr>
          <p:nvPr>
            <p:ph sz="quarter" idx="1"/>
          </p:nvPr>
        </p:nvSpPr>
        <p:spPr/>
        <p:txBody>
          <a:bodyPr>
            <a:normAutofit fontScale="85000" lnSpcReduction="20000"/>
          </a:bodyPr>
          <a:lstStyle/>
          <a:p>
            <a:pPr>
              <a:lnSpc>
                <a:spcPct val="80000"/>
              </a:lnSpc>
            </a:pPr>
            <a:r>
              <a:rPr lang="en-US" sz="2000" b="1" dirty="0" smtClean="0">
                <a:latin typeface="Arial" charset="0"/>
              </a:rPr>
              <a:t>Steps for cross-correlating the keyword and utterance in the MFCC domain.</a:t>
            </a:r>
            <a:endParaRPr lang="en-US" sz="2000" b="1" dirty="0">
              <a:latin typeface="Arial" charset="0"/>
            </a:endParaRPr>
          </a:p>
          <a:p>
            <a:pPr algn="just">
              <a:lnSpc>
                <a:spcPct val="80000"/>
              </a:lnSpc>
              <a:buFont typeface="Wingdings" pitchFamily="2" charset="2"/>
              <a:buNone/>
            </a:pPr>
            <a:endParaRPr lang="fi-FI" sz="1900" b="1" dirty="0">
              <a:latin typeface="Arial" charset="0"/>
            </a:endParaRPr>
          </a:p>
          <a:p>
            <a:pPr lvl="1">
              <a:lnSpc>
                <a:spcPct val="80000"/>
              </a:lnSpc>
              <a:spcAft>
                <a:spcPts val="600"/>
              </a:spcAft>
            </a:pPr>
            <a:r>
              <a:rPr lang="fi-FI" sz="2000" dirty="0" smtClean="0">
                <a:latin typeface="Arial" charset="0"/>
              </a:rPr>
              <a:t>Step 1: Pitch normalized utterances and keywords</a:t>
            </a:r>
          </a:p>
          <a:p>
            <a:pPr lvl="2">
              <a:lnSpc>
                <a:spcPct val="80000"/>
              </a:lnSpc>
              <a:spcAft>
                <a:spcPts val="600"/>
              </a:spcAft>
            </a:pPr>
            <a:r>
              <a:rPr lang="fi-FI" sz="2000" dirty="0" smtClean="0">
                <a:latin typeface="Arial" charset="0"/>
              </a:rPr>
              <a:t>Using the straight Algorithm</a:t>
            </a:r>
          </a:p>
          <a:p>
            <a:pPr lvl="1">
              <a:lnSpc>
                <a:spcPct val="110000"/>
              </a:lnSpc>
              <a:spcAft>
                <a:spcPts val="600"/>
              </a:spcAft>
            </a:pPr>
            <a:r>
              <a:rPr lang="fi-FI" sz="2000" dirty="0" smtClean="0">
                <a:latin typeface="Arial" charset="0"/>
              </a:rPr>
              <a:t>Step 2: Estimate the length of the keyword (n) and computed its MFCC feature</a:t>
            </a:r>
          </a:p>
          <a:p>
            <a:pPr lvl="1">
              <a:lnSpc>
                <a:spcPct val="110000"/>
              </a:lnSpc>
              <a:spcAft>
                <a:spcPts val="600"/>
              </a:spcAft>
            </a:pPr>
            <a:r>
              <a:rPr lang="fi-FI" sz="2000" dirty="0" smtClean="0">
                <a:latin typeface="Arial" charset="0"/>
              </a:rPr>
              <a:t>Step3: Compute the MFCC feature of the first n samples of the utterance</a:t>
            </a:r>
          </a:p>
          <a:p>
            <a:pPr lvl="1">
              <a:lnSpc>
                <a:spcPct val="110000"/>
              </a:lnSpc>
              <a:spcAft>
                <a:spcPts val="600"/>
              </a:spcAft>
            </a:pPr>
            <a:r>
              <a:rPr lang="fi-FI" sz="2000" dirty="0" smtClean="0">
                <a:latin typeface="Arial" charset="0"/>
              </a:rPr>
              <a:t>Step 4: Normalize the MFCC features of the utterance and keyword and cross-correlate them.</a:t>
            </a:r>
          </a:p>
          <a:p>
            <a:pPr lvl="1">
              <a:lnSpc>
                <a:spcPct val="110000"/>
              </a:lnSpc>
              <a:spcAft>
                <a:spcPts val="600"/>
              </a:spcAft>
            </a:pPr>
            <a:r>
              <a:rPr lang="fi-FI" sz="2000" dirty="0" smtClean="0">
                <a:latin typeface="Arial" charset="0"/>
              </a:rPr>
              <a:t>Step 5: Store a single value from the cross-correlation result in a matrix and shift along the utterance by a couple of sample and repeat steps 3-5 until the end of the utterance.</a:t>
            </a:r>
          </a:p>
          <a:p>
            <a:pPr lvl="1">
              <a:lnSpc>
                <a:spcPct val="110000"/>
              </a:lnSpc>
              <a:spcAft>
                <a:spcPts val="600"/>
              </a:spcAft>
            </a:pPr>
            <a:r>
              <a:rPr lang="fi-FI" sz="2000" dirty="0" smtClean="0">
                <a:latin typeface="Arial" charset="0"/>
              </a:rPr>
              <a:t>Step 6: Identify the maximum value in the matrix as the location of the keyword.</a:t>
            </a:r>
            <a:endParaRPr lang="fi-FI" sz="2000" dirty="0">
              <a:latin typeface="Arial" charset="0"/>
            </a:endParaRPr>
          </a:p>
          <a:p>
            <a:pPr lvl="1" algn="just">
              <a:lnSpc>
                <a:spcPct val="80000"/>
              </a:lnSpc>
            </a:pPr>
            <a:endParaRPr lang="fi-FI" sz="1800" dirty="0">
              <a:latin typeface="Arial" charset="0"/>
            </a:endParaRPr>
          </a:p>
          <a:p>
            <a:pPr lvl="1" algn="just">
              <a:lnSpc>
                <a:spcPct val="80000"/>
              </a:lnSpc>
            </a:pPr>
            <a:endParaRPr lang="fi-FI" sz="1800" dirty="0">
              <a:latin typeface="Arial" charset="0"/>
            </a:endParaRPr>
          </a:p>
          <a:p>
            <a:pPr lvl="1">
              <a:lnSpc>
                <a:spcPct val="80000"/>
              </a:lnSpc>
              <a:buNone/>
            </a:pPr>
            <a:endParaRPr lang="en-US" sz="1800" dirty="0">
              <a:latin typeface="Arial" charset="0"/>
            </a:endParaRPr>
          </a:p>
          <a:p>
            <a:pPr>
              <a:lnSpc>
                <a:spcPct val="80000"/>
              </a:lnSpc>
            </a:pPr>
            <a:endParaRPr lang="en-US" sz="18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additive="base">
                                        <p:cTn id="4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Normalizing MFCC Features</a:t>
            </a:r>
            <a:endParaRPr lang="en-US" dirty="0">
              <a:solidFill>
                <a:srgbClr val="FFC000"/>
              </a:solidFill>
            </a:endParaRPr>
          </a:p>
        </p:txBody>
      </p:sp>
      <p:sp>
        <p:nvSpPr>
          <p:cNvPr id="3" name="Content Placeholder 2"/>
          <p:cNvSpPr>
            <a:spLocks noGrp="1"/>
          </p:cNvSpPr>
          <p:nvPr>
            <p:ph sz="quarter" idx="1"/>
          </p:nvPr>
        </p:nvSpPr>
        <p:spPr/>
        <p:txBody>
          <a:bodyPr/>
          <a:lstStyle/>
          <a:p>
            <a:pPr>
              <a:spcBef>
                <a:spcPts val="2400"/>
              </a:spcBef>
            </a:pPr>
            <a:r>
              <a:rPr lang="en-US" dirty="0" smtClean="0"/>
              <a:t>Divide the features by the square root of the sum of the squares of each vector</a:t>
            </a:r>
          </a:p>
          <a:p>
            <a:pPr>
              <a:spcBef>
                <a:spcPts val="2400"/>
              </a:spcBef>
            </a:pPr>
            <a:r>
              <a:rPr lang="en-US" dirty="0" smtClean="0"/>
              <a:t>Similar to dividing a vector by its unit norm to obtain a unit vector.</a:t>
            </a:r>
          </a:p>
          <a:p>
            <a:pPr>
              <a:spcBef>
                <a:spcPts val="2400"/>
              </a:spcBef>
            </a:pPr>
            <a:r>
              <a:rPr lang="en-US" dirty="0" smtClean="0"/>
              <a:t>Reason so MFCC features ranges from zero to one</a:t>
            </a:r>
            <a:endParaRPr lang="en-US" dirty="0"/>
          </a:p>
        </p:txBody>
      </p:sp>
      <p:pic>
        <p:nvPicPr>
          <p:cNvPr id="4" name="Picture 3" descr="f4be8f563f0590dedd3ac32139bcf43e.png"/>
          <p:cNvPicPr>
            <a:picLocks noChangeAspect="1"/>
          </p:cNvPicPr>
          <p:nvPr/>
        </p:nvPicPr>
        <p:blipFill>
          <a:blip r:embed="rId2" cstate="print"/>
          <a:stretch>
            <a:fillRect/>
          </a:stretch>
        </p:blipFill>
        <p:spPr>
          <a:xfrm>
            <a:off x="4419600" y="3276600"/>
            <a:ext cx="1257300" cy="67828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C000"/>
                </a:solidFill>
              </a:rPr>
              <a:t>Interpreting cross-correlation result of MFCC features</a:t>
            </a:r>
            <a:endParaRPr lang="en-US" dirty="0">
              <a:solidFill>
                <a:srgbClr val="FFC000"/>
              </a:solidFill>
            </a:endParaRPr>
          </a:p>
        </p:txBody>
      </p:sp>
      <p:sp>
        <p:nvSpPr>
          <p:cNvPr id="3" name="Content Placeholder 2"/>
          <p:cNvSpPr>
            <a:spLocks noGrp="1"/>
          </p:cNvSpPr>
          <p:nvPr>
            <p:ph sz="quarter" idx="1"/>
          </p:nvPr>
        </p:nvSpPr>
        <p:spPr/>
        <p:txBody>
          <a:bodyPr/>
          <a:lstStyle/>
          <a:p>
            <a:r>
              <a:rPr lang="en-US" dirty="0" smtClean="0"/>
              <a:t>Similar to cosine similarity measure.</a:t>
            </a:r>
          </a:p>
          <a:p>
            <a:r>
              <a:rPr lang="en-US" dirty="0" smtClean="0"/>
              <a:t>If two vector are exactly the same there is an angle of zero between them and the cosine of that would be a one.</a:t>
            </a:r>
          </a:p>
          <a:p>
            <a:r>
              <a:rPr lang="en-US" dirty="0" smtClean="0"/>
              <a:t>The closer the cross-correlation result of two vector is to one. The more likely they are to be a match.</a:t>
            </a:r>
          </a:p>
          <a:p>
            <a:r>
              <a:rPr lang="en-US" dirty="0" smtClean="0"/>
              <a:t>Vectors that are dissimilar will have a wider angle and their cross-correlation results will be a lot less than 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C000"/>
                </a:solidFill>
              </a:rPr>
              <a:t>Distance Between MFCC Features for Different Keywords</a:t>
            </a:r>
            <a:endParaRPr lang="en-US" dirty="0">
              <a:solidFill>
                <a:srgbClr val="FFC000"/>
              </a:solidFill>
            </a:endParaRPr>
          </a:p>
        </p:txBody>
      </p:sp>
      <p:graphicFrame>
        <p:nvGraphicFramePr>
          <p:cNvPr id="4" name="Content Placeholder 3"/>
          <p:cNvGraphicFramePr>
            <a:graphicFrameLocks noGrp="1"/>
          </p:cNvGraphicFramePr>
          <p:nvPr>
            <p:ph sz="quarter" idx="1"/>
          </p:nvPr>
        </p:nvGraphicFramePr>
        <p:xfrm>
          <a:off x="612775" y="1600200"/>
          <a:ext cx="8153400" cy="4450080"/>
        </p:xfrm>
        <a:graphic>
          <a:graphicData uri="http://schemas.openxmlformats.org/drawingml/2006/table">
            <a:tbl>
              <a:tblPr firstRow="1" bandRow="1">
                <a:tableStyleId>{5C22544A-7EE6-4342-B048-85BDC9FD1C3A}</a:tableStyleId>
              </a:tblPr>
              <a:tblGrid>
                <a:gridCol w="4076700"/>
                <a:gridCol w="4076700"/>
              </a:tblGrid>
              <a:tr h="370840">
                <a:tc>
                  <a:txBody>
                    <a:bodyPr/>
                    <a:lstStyle/>
                    <a:p>
                      <a:pPr algn="ctr">
                        <a:lnSpc>
                          <a:spcPct val="150000"/>
                        </a:lnSpc>
                      </a:pPr>
                      <a:r>
                        <a:rPr lang="en-US" sz="1400" b="1" dirty="0">
                          <a:latin typeface="Calibri"/>
                        </a:rPr>
                        <a:t>College</a:t>
                      </a:r>
                    </a:p>
                  </a:txBody>
                  <a:tcPr marL="68580" marR="68580" marT="0" marB="0"/>
                </a:tc>
                <a:tc>
                  <a:txBody>
                    <a:bodyPr/>
                    <a:lstStyle/>
                    <a:p>
                      <a:pPr algn="ctr">
                        <a:lnSpc>
                          <a:spcPct val="150000"/>
                        </a:lnSpc>
                      </a:pPr>
                      <a:r>
                        <a:rPr lang="en-US" sz="1400" b="1" dirty="0">
                          <a:latin typeface="Calibri"/>
                        </a:rPr>
                        <a:t>Distance</a:t>
                      </a:r>
                    </a:p>
                  </a:txBody>
                  <a:tcPr marL="68580" marR="68580" marT="0" marB="0"/>
                </a:tc>
              </a:tr>
              <a:tr h="370840">
                <a:tc>
                  <a:txBody>
                    <a:bodyPr/>
                    <a:lstStyle/>
                    <a:p>
                      <a:pPr algn="ctr">
                        <a:lnSpc>
                          <a:spcPct val="150000"/>
                        </a:lnSpc>
                      </a:pPr>
                      <a:r>
                        <a:rPr lang="en-US" sz="1400" dirty="0">
                          <a:latin typeface="Calibri"/>
                        </a:rPr>
                        <a:t>College</a:t>
                      </a:r>
                    </a:p>
                  </a:txBody>
                  <a:tcPr marL="68580" marR="68580" marT="0" marB="0">
                    <a:solidFill>
                      <a:srgbClr val="FFC000"/>
                    </a:solidFill>
                  </a:tcPr>
                </a:tc>
                <a:tc>
                  <a:txBody>
                    <a:bodyPr/>
                    <a:lstStyle/>
                    <a:p>
                      <a:pPr algn="ctr">
                        <a:lnSpc>
                          <a:spcPct val="150000"/>
                        </a:lnSpc>
                      </a:pPr>
                      <a:r>
                        <a:rPr lang="en-US" sz="1400" dirty="0" smtClean="0">
                          <a:latin typeface="Calibri"/>
                        </a:rPr>
                        <a:t>1.1*10-8</a:t>
                      </a:r>
                      <a:endParaRPr lang="en-US" sz="1400" dirty="0">
                        <a:latin typeface="Calibri"/>
                      </a:endParaRPr>
                    </a:p>
                  </a:txBody>
                  <a:tcPr marL="68580" marR="68580" marT="0" marB="0">
                    <a:solidFill>
                      <a:srgbClr val="FFC000"/>
                    </a:solidFill>
                  </a:tcPr>
                </a:tc>
              </a:tr>
              <a:tr h="370840">
                <a:tc>
                  <a:txBody>
                    <a:bodyPr/>
                    <a:lstStyle/>
                    <a:p>
                      <a:pPr algn="ctr">
                        <a:lnSpc>
                          <a:spcPct val="150000"/>
                        </a:lnSpc>
                      </a:pPr>
                      <a:r>
                        <a:rPr lang="en-US" sz="1400" dirty="0">
                          <a:latin typeface="Calibri"/>
                        </a:rPr>
                        <a:t>University</a:t>
                      </a:r>
                    </a:p>
                  </a:txBody>
                  <a:tcPr marL="68580" marR="68580" marT="0" marB="0"/>
                </a:tc>
                <a:tc>
                  <a:txBody>
                    <a:bodyPr/>
                    <a:lstStyle/>
                    <a:p>
                      <a:pPr algn="ctr">
                        <a:lnSpc>
                          <a:spcPct val="150000"/>
                        </a:lnSpc>
                      </a:pPr>
                      <a:r>
                        <a:rPr lang="en-US" sz="1400" dirty="0" smtClean="0">
                          <a:latin typeface="Calibri"/>
                        </a:rPr>
                        <a:t>2.1*10-4</a:t>
                      </a:r>
                      <a:endParaRPr lang="en-US" sz="1400" dirty="0">
                        <a:latin typeface="Calibri"/>
                      </a:endParaRPr>
                    </a:p>
                  </a:txBody>
                  <a:tcPr marL="68580" marR="68580" marT="0" marB="0"/>
                </a:tc>
              </a:tr>
              <a:tr h="370840">
                <a:tc>
                  <a:txBody>
                    <a:bodyPr/>
                    <a:lstStyle/>
                    <a:p>
                      <a:pPr algn="ctr">
                        <a:lnSpc>
                          <a:spcPct val="150000"/>
                        </a:lnSpc>
                      </a:pPr>
                      <a:r>
                        <a:rPr lang="en-US" sz="1400" dirty="0">
                          <a:latin typeface="Calibri"/>
                        </a:rPr>
                        <a:t>Something</a:t>
                      </a:r>
                    </a:p>
                  </a:txBody>
                  <a:tcPr marL="68580" marR="68580" marT="0" marB="0"/>
                </a:tc>
                <a:tc>
                  <a:txBody>
                    <a:bodyPr/>
                    <a:lstStyle/>
                    <a:p>
                      <a:pPr algn="ctr">
                        <a:lnSpc>
                          <a:spcPct val="150000"/>
                        </a:lnSpc>
                      </a:pPr>
                      <a:r>
                        <a:rPr lang="en-US" sz="1400" dirty="0" smtClean="0">
                          <a:latin typeface="Calibri"/>
                        </a:rPr>
                        <a:t>8.3*10-3</a:t>
                      </a:r>
                      <a:endParaRPr lang="en-US" sz="1400" dirty="0">
                        <a:latin typeface="Calibri"/>
                      </a:endParaRPr>
                    </a:p>
                  </a:txBody>
                  <a:tcPr marL="68580" marR="68580" marT="0" marB="0"/>
                </a:tc>
              </a:tr>
              <a:tr h="370840">
                <a:tc>
                  <a:txBody>
                    <a:bodyPr/>
                    <a:lstStyle/>
                    <a:p>
                      <a:pPr algn="ctr">
                        <a:lnSpc>
                          <a:spcPct val="150000"/>
                        </a:lnSpc>
                      </a:pPr>
                      <a:r>
                        <a:rPr lang="en-US" sz="1400">
                          <a:latin typeface="Calibri"/>
                        </a:rPr>
                        <a:t>Conversation</a:t>
                      </a:r>
                    </a:p>
                  </a:txBody>
                  <a:tcPr marL="68580" marR="68580" marT="0" marB="0"/>
                </a:tc>
                <a:tc>
                  <a:txBody>
                    <a:bodyPr/>
                    <a:lstStyle/>
                    <a:p>
                      <a:pPr algn="ctr">
                        <a:lnSpc>
                          <a:spcPct val="150000"/>
                        </a:lnSpc>
                      </a:pPr>
                      <a:r>
                        <a:rPr lang="en-US" sz="1400" dirty="0" smtClean="0">
                          <a:latin typeface="Calibri"/>
                        </a:rPr>
                        <a:t>1.98*10-5</a:t>
                      </a:r>
                      <a:endParaRPr lang="en-US" sz="1400" dirty="0">
                        <a:latin typeface="Calibri"/>
                      </a:endParaRPr>
                    </a:p>
                  </a:txBody>
                  <a:tcPr marL="68580" marR="68580" marT="0" marB="0"/>
                </a:tc>
              </a:tr>
              <a:tr h="370840">
                <a:tc>
                  <a:txBody>
                    <a:bodyPr/>
                    <a:lstStyle/>
                    <a:p>
                      <a:pPr algn="ctr">
                        <a:lnSpc>
                          <a:spcPct val="150000"/>
                        </a:lnSpc>
                      </a:pPr>
                      <a:r>
                        <a:rPr lang="en-US" sz="1400">
                          <a:latin typeface="Calibri"/>
                        </a:rPr>
                        <a:t>School</a:t>
                      </a:r>
                    </a:p>
                  </a:txBody>
                  <a:tcPr marL="68580" marR="68580" marT="0" marB="0"/>
                </a:tc>
                <a:tc>
                  <a:txBody>
                    <a:bodyPr/>
                    <a:lstStyle/>
                    <a:p>
                      <a:pPr algn="ctr">
                        <a:lnSpc>
                          <a:spcPct val="150000"/>
                        </a:lnSpc>
                      </a:pPr>
                      <a:r>
                        <a:rPr lang="en-US" sz="1400" dirty="0" smtClean="0">
                          <a:latin typeface="Calibri"/>
                        </a:rPr>
                        <a:t>1.1*10-2</a:t>
                      </a:r>
                      <a:endParaRPr lang="en-US" sz="1400" dirty="0">
                        <a:latin typeface="Calibri"/>
                      </a:endParaRPr>
                    </a:p>
                  </a:txBody>
                  <a:tcPr marL="68580" marR="68580" marT="0" marB="0"/>
                </a:tc>
              </a:tr>
              <a:tr h="370840">
                <a:tc>
                  <a:txBody>
                    <a:bodyPr/>
                    <a:lstStyle/>
                    <a:p>
                      <a:pPr algn="ctr">
                        <a:lnSpc>
                          <a:spcPct val="150000"/>
                        </a:lnSpc>
                      </a:pPr>
                      <a:r>
                        <a:rPr lang="en-US" sz="1400">
                          <a:latin typeface="Calibri"/>
                        </a:rPr>
                        <a:t>Zero</a:t>
                      </a:r>
                    </a:p>
                  </a:txBody>
                  <a:tcPr marL="68580" marR="68580" marT="0" marB="0"/>
                </a:tc>
                <a:tc>
                  <a:txBody>
                    <a:bodyPr/>
                    <a:lstStyle/>
                    <a:p>
                      <a:pPr algn="ctr">
                        <a:lnSpc>
                          <a:spcPct val="150000"/>
                        </a:lnSpc>
                      </a:pPr>
                      <a:r>
                        <a:rPr lang="en-US" sz="1400" dirty="0" smtClean="0">
                          <a:latin typeface="Calibri"/>
                        </a:rPr>
                        <a:t>0.98*10-3</a:t>
                      </a:r>
                      <a:endParaRPr lang="en-US" sz="1400" dirty="0">
                        <a:latin typeface="Calibri"/>
                      </a:endParaRPr>
                    </a:p>
                  </a:txBody>
                  <a:tcPr marL="68580" marR="68580" marT="0" marB="0"/>
                </a:tc>
              </a:tr>
              <a:tr h="370840">
                <a:tc>
                  <a:txBody>
                    <a:bodyPr/>
                    <a:lstStyle/>
                    <a:p>
                      <a:pPr algn="ctr">
                        <a:lnSpc>
                          <a:spcPct val="150000"/>
                        </a:lnSpc>
                      </a:pPr>
                      <a:r>
                        <a:rPr lang="en-US" sz="1400">
                          <a:latin typeface="Calibri"/>
                        </a:rPr>
                        <a:t>Program</a:t>
                      </a:r>
                    </a:p>
                  </a:txBody>
                  <a:tcPr marL="68580" marR="68580" marT="0" marB="0"/>
                </a:tc>
                <a:tc>
                  <a:txBody>
                    <a:bodyPr/>
                    <a:lstStyle/>
                    <a:p>
                      <a:pPr algn="ctr">
                        <a:lnSpc>
                          <a:spcPct val="150000"/>
                        </a:lnSpc>
                      </a:pPr>
                      <a:r>
                        <a:rPr lang="en-US" sz="1400" dirty="0" smtClean="0">
                          <a:latin typeface="Calibri"/>
                        </a:rPr>
                        <a:t>2.1*10-6</a:t>
                      </a:r>
                      <a:endParaRPr lang="en-US" sz="1400" dirty="0">
                        <a:latin typeface="Calibri"/>
                      </a:endParaRPr>
                    </a:p>
                  </a:txBody>
                  <a:tcPr marL="68580" marR="68580" marT="0" marB="0"/>
                </a:tc>
              </a:tr>
              <a:tr h="370840">
                <a:tc>
                  <a:txBody>
                    <a:bodyPr/>
                    <a:lstStyle/>
                    <a:p>
                      <a:pPr algn="ctr">
                        <a:lnSpc>
                          <a:spcPct val="150000"/>
                        </a:lnSpc>
                      </a:pPr>
                      <a:r>
                        <a:rPr lang="en-US" sz="1400">
                          <a:latin typeface="Calibri"/>
                        </a:rPr>
                        <a:t>Language</a:t>
                      </a:r>
                    </a:p>
                  </a:txBody>
                  <a:tcPr marL="68580" marR="68580" marT="0" marB="0"/>
                </a:tc>
                <a:tc>
                  <a:txBody>
                    <a:bodyPr/>
                    <a:lstStyle/>
                    <a:p>
                      <a:pPr algn="ctr">
                        <a:lnSpc>
                          <a:spcPct val="150000"/>
                        </a:lnSpc>
                      </a:pPr>
                      <a:r>
                        <a:rPr lang="en-US" sz="1400" dirty="0" smtClean="0">
                          <a:latin typeface="Calibri"/>
                        </a:rPr>
                        <a:t>1.5*10-4</a:t>
                      </a:r>
                      <a:endParaRPr lang="en-US" sz="1400" dirty="0">
                        <a:latin typeface="Calibri"/>
                      </a:endParaRPr>
                    </a:p>
                  </a:txBody>
                  <a:tcPr marL="68580" marR="68580" marT="0" marB="0"/>
                </a:tc>
              </a:tr>
              <a:tr h="370840">
                <a:tc>
                  <a:txBody>
                    <a:bodyPr/>
                    <a:lstStyle/>
                    <a:p>
                      <a:pPr algn="ctr">
                        <a:lnSpc>
                          <a:spcPct val="150000"/>
                        </a:lnSpc>
                      </a:pPr>
                      <a:r>
                        <a:rPr lang="en-US" sz="1400">
                          <a:latin typeface="Calibri"/>
                        </a:rPr>
                        <a:t>Bizarre</a:t>
                      </a:r>
                    </a:p>
                  </a:txBody>
                  <a:tcPr marL="68580" marR="68580" marT="0" marB="0"/>
                </a:tc>
                <a:tc>
                  <a:txBody>
                    <a:bodyPr/>
                    <a:lstStyle/>
                    <a:p>
                      <a:pPr algn="ctr">
                        <a:lnSpc>
                          <a:spcPct val="150000"/>
                        </a:lnSpc>
                      </a:pPr>
                      <a:r>
                        <a:rPr lang="en-US" sz="1400" dirty="0" smtClean="0">
                          <a:latin typeface="Calibri"/>
                        </a:rPr>
                        <a:t>7.8*10-5</a:t>
                      </a:r>
                      <a:endParaRPr lang="en-US" sz="1400" dirty="0">
                        <a:latin typeface="Calibri"/>
                      </a:endParaRPr>
                    </a:p>
                  </a:txBody>
                  <a:tcPr marL="68580" marR="68580" marT="0" marB="0"/>
                </a:tc>
              </a:tr>
              <a:tr h="370840">
                <a:tc>
                  <a:txBody>
                    <a:bodyPr/>
                    <a:lstStyle/>
                    <a:p>
                      <a:pPr algn="ctr">
                        <a:lnSpc>
                          <a:spcPct val="150000"/>
                        </a:lnSpc>
                      </a:pPr>
                      <a:r>
                        <a:rPr lang="en-US" sz="1400">
                          <a:latin typeface="Calibri"/>
                        </a:rPr>
                        <a:t>Circumstance</a:t>
                      </a:r>
                    </a:p>
                  </a:txBody>
                  <a:tcPr marL="68580" marR="68580" marT="0" marB="0"/>
                </a:tc>
                <a:tc>
                  <a:txBody>
                    <a:bodyPr/>
                    <a:lstStyle/>
                    <a:p>
                      <a:pPr algn="ctr">
                        <a:lnSpc>
                          <a:spcPct val="150000"/>
                        </a:lnSpc>
                      </a:pPr>
                      <a:r>
                        <a:rPr lang="en-US" sz="1400" dirty="0" smtClean="0">
                          <a:latin typeface="Calibri"/>
                        </a:rPr>
                        <a:t>2.6*10-4</a:t>
                      </a:r>
                      <a:endParaRPr lang="en-US" sz="1400" dirty="0">
                        <a:latin typeface="Calibri"/>
                      </a:endParaRPr>
                    </a:p>
                  </a:txBody>
                  <a:tcPr marL="68580" marR="68580" marT="0" marB="0"/>
                </a:tc>
              </a:tr>
              <a:tr h="370840">
                <a:tc>
                  <a:txBody>
                    <a:bodyPr/>
                    <a:lstStyle/>
                    <a:p>
                      <a:pPr algn="ctr">
                        <a:lnSpc>
                          <a:spcPct val="150000"/>
                        </a:lnSpc>
                      </a:pPr>
                      <a:r>
                        <a:rPr lang="en-US" sz="1400">
                          <a:latin typeface="Calibri"/>
                        </a:rPr>
                        <a:t>Really</a:t>
                      </a:r>
                    </a:p>
                  </a:txBody>
                  <a:tcPr marL="68580" marR="68580" marT="0" marB="0"/>
                </a:tc>
                <a:tc>
                  <a:txBody>
                    <a:bodyPr/>
                    <a:lstStyle/>
                    <a:p>
                      <a:pPr algn="ctr">
                        <a:lnSpc>
                          <a:spcPct val="150000"/>
                        </a:lnSpc>
                      </a:pPr>
                      <a:r>
                        <a:rPr lang="en-US" sz="1400" dirty="0" smtClean="0">
                          <a:latin typeface="Calibri"/>
                        </a:rPr>
                        <a:t>3.2*10-2</a:t>
                      </a:r>
                      <a:endParaRPr lang="en-US" sz="14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Speaker Dependent</a:t>
            </a:r>
            <a:endParaRPr lang="en-US" dirty="0">
              <a:solidFill>
                <a:srgbClr val="FFC000"/>
              </a:solidFill>
            </a:endParaRPr>
          </a:p>
        </p:txBody>
      </p:sp>
      <p:sp>
        <p:nvSpPr>
          <p:cNvPr id="3" name="Content Placeholder 2"/>
          <p:cNvSpPr>
            <a:spLocks noGrp="1"/>
          </p:cNvSpPr>
          <p:nvPr>
            <p:ph sz="quarter" idx="1"/>
          </p:nvPr>
        </p:nvSpPr>
        <p:spPr/>
        <p:txBody>
          <a:bodyPr/>
          <a:lstStyle/>
          <a:p>
            <a:r>
              <a:rPr lang="en-US" dirty="0" smtClean="0"/>
              <a:t>Test were conducted on 30 utterances </a:t>
            </a:r>
          </a:p>
          <a:p>
            <a:r>
              <a:rPr lang="en-US" dirty="0" smtClean="0"/>
              <a:t>Keywords were extracted from the same speaker</a:t>
            </a:r>
          </a:p>
          <a:p>
            <a:pPr lvl="1"/>
            <a:r>
              <a:rPr lang="en-US" dirty="0" smtClean="0"/>
              <a:t>College, university, student, school, bizarre</a:t>
            </a:r>
            <a:endParaRPr lang="en-US" dirty="0"/>
          </a:p>
        </p:txBody>
      </p:sp>
      <p:pic>
        <p:nvPicPr>
          <p:cNvPr id="4" name="Picture 3" descr="school6861.png"/>
          <p:cNvPicPr/>
          <p:nvPr/>
        </p:nvPicPr>
        <p:blipFill>
          <a:blip r:embed="rId2" cstate="print"/>
          <a:stretch>
            <a:fillRect/>
          </a:stretch>
        </p:blipFill>
        <p:spPr>
          <a:xfrm>
            <a:off x="4343400" y="1981200"/>
            <a:ext cx="4648200" cy="3486150"/>
          </a:xfrm>
          <a:prstGeom prst="rect">
            <a:avLst/>
          </a:prstGeom>
        </p:spPr>
      </p:pic>
      <p:cxnSp>
        <p:nvCxnSpPr>
          <p:cNvPr id="1026" name="AutoShape 2"/>
          <p:cNvCxnSpPr>
            <a:cxnSpLocks noChangeShapeType="1"/>
          </p:cNvCxnSpPr>
          <p:nvPr/>
        </p:nvCxnSpPr>
        <p:spPr bwMode="auto">
          <a:xfrm rot="10800000">
            <a:off x="6248400" y="2362200"/>
            <a:ext cx="1066799" cy="1588"/>
          </a:xfrm>
          <a:prstGeom prst="straightConnector1">
            <a:avLst/>
          </a:prstGeom>
          <a:noFill/>
          <a:ln w="9525">
            <a:solidFill>
              <a:srgbClr val="000000"/>
            </a:solidFill>
            <a:round/>
            <a:headEnd/>
            <a:tailEnd type="triangle" w="med" len="med"/>
          </a:ln>
        </p:spPr>
      </p:cxnSp>
      <p:sp>
        <p:nvSpPr>
          <p:cNvPr id="1027" name="Text Box 3"/>
          <p:cNvSpPr txBox="1">
            <a:spLocks noChangeArrowheads="1"/>
          </p:cNvSpPr>
          <p:nvPr/>
        </p:nvSpPr>
        <p:spPr bwMode="auto">
          <a:xfrm>
            <a:off x="7239000" y="1752600"/>
            <a:ext cx="1343025" cy="10731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The maximum matching score corresponds to the location of the keyword.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additive="base">
                                        <p:cTn id="31" dur="500" fill="hold"/>
                                        <p:tgtEl>
                                          <p:spTgt spid="1026"/>
                                        </p:tgtEl>
                                        <p:attrNameLst>
                                          <p:attrName>ppt_x</p:attrName>
                                        </p:attrNameLst>
                                      </p:cBhvr>
                                      <p:tavLst>
                                        <p:tav tm="0">
                                          <p:val>
                                            <p:strVal val="#ppt_x"/>
                                          </p:val>
                                        </p:tav>
                                        <p:tav tm="100000">
                                          <p:val>
                                            <p:strVal val="#ppt_x"/>
                                          </p:val>
                                        </p:tav>
                                      </p:tavLst>
                                    </p:anim>
                                    <p:anim calcmode="lin" valueType="num">
                                      <p:cBhvr additive="base">
                                        <p:cTn id="3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7"/>
                                        </p:tgtEl>
                                        <p:attrNameLst>
                                          <p:attrName>style.visibility</p:attrName>
                                        </p:attrNameLst>
                                      </p:cBhvr>
                                      <p:to>
                                        <p:strVal val="visible"/>
                                      </p:to>
                                    </p:set>
                                    <p:anim calcmode="lin" valueType="num">
                                      <p:cBhvr additive="base">
                                        <p:cTn id="37" dur="500" fill="hold"/>
                                        <p:tgtEl>
                                          <p:spTgt spid="1027"/>
                                        </p:tgtEl>
                                        <p:attrNameLst>
                                          <p:attrName>ppt_x</p:attrName>
                                        </p:attrNameLst>
                                      </p:cBhvr>
                                      <p:tavLst>
                                        <p:tav tm="0">
                                          <p:val>
                                            <p:strVal val="#ppt_x"/>
                                          </p:val>
                                        </p:tav>
                                        <p:tav tm="100000">
                                          <p:val>
                                            <p:strVal val="#ppt_x"/>
                                          </p:val>
                                        </p:tav>
                                      </p:tavLst>
                                    </p:anim>
                                    <p:anim calcmode="lin" valueType="num">
                                      <p:cBhvr additive="base">
                                        <p:cTn id="3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Speaker Independent Test</a:t>
            </a:r>
            <a:endParaRPr lang="en-US" dirty="0">
              <a:solidFill>
                <a:srgbClr val="FFC000"/>
              </a:solidFill>
            </a:endParaRPr>
          </a:p>
        </p:txBody>
      </p:sp>
      <p:sp>
        <p:nvSpPr>
          <p:cNvPr id="3" name="Content Placeholder 2"/>
          <p:cNvSpPr>
            <a:spLocks noGrp="1"/>
          </p:cNvSpPr>
          <p:nvPr>
            <p:ph sz="quarter" idx="1"/>
          </p:nvPr>
        </p:nvSpPr>
        <p:spPr/>
        <p:txBody>
          <a:bodyPr/>
          <a:lstStyle/>
          <a:p>
            <a:r>
              <a:rPr lang="en-US" dirty="0" smtClean="0"/>
              <a:t>Test Samples</a:t>
            </a:r>
          </a:p>
          <a:p>
            <a:pPr lvl="1"/>
            <a:r>
              <a:rPr lang="en-US" dirty="0" smtClean="0"/>
              <a:t>Average of 5 utterances associated with each keyword</a:t>
            </a:r>
          </a:p>
          <a:p>
            <a:pPr lvl="1"/>
            <a:r>
              <a:rPr lang="en-US" dirty="0" smtClean="0"/>
              <a:t>Average of 5 version of keyword</a:t>
            </a:r>
          </a:p>
          <a:p>
            <a:pPr lvl="1"/>
            <a:r>
              <a:rPr lang="en-US" dirty="0" smtClean="0"/>
              <a:t>20-25 trials</a:t>
            </a:r>
          </a:p>
          <a:p>
            <a:pPr lvl="1"/>
            <a:r>
              <a:rPr lang="en-US" dirty="0" smtClean="0"/>
              <a:t>13 keywords</a:t>
            </a:r>
            <a:endParaRPr lang="en-US" dirty="0"/>
          </a:p>
        </p:txBody>
      </p:sp>
      <p:pic>
        <p:nvPicPr>
          <p:cNvPr id="5" name="Content Placeholder 4" descr="college4612.png"/>
          <p:cNvPicPr>
            <a:picLocks noGrp="1"/>
          </p:cNvPicPr>
          <p:nvPr>
            <p:ph sz="quarter" idx="2"/>
          </p:nvPr>
        </p:nvPicPr>
        <p:blipFill>
          <a:blip r:embed="rId2" cstate="print"/>
          <a:srcRect t="4872"/>
          <a:stretch>
            <a:fillRect/>
          </a:stretch>
        </p:blipFill>
        <p:spPr>
          <a:xfrm>
            <a:off x="4254500" y="1752600"/>
            <a:ext cx="4889500" cy="4137024"/>
          </a:xfrm>
          <a:prstGeom prst="rect">
            <a:avLst/>
          </a:prstGeom>
        </p:spPr>
      </p:pic>
      <p:cxnSp>
        <p:nvCxnSpPr>
          <p:cNvPr id="7" name="Straight Arrow Connector 6"/>
          <p:cNvCxnSpPr/>
          <p:nvPr/>
        </p:nvCxnSpPr>
        <p:spPr>
          <a:xfrm>
            <a:off x="6858000" y="2133600"/>
            <a:ext cx="1295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More Results</a:t>
            </a:r>
            <a:endParaRPr lang="en-US" dirty="0">
              <a:solidFill>
                <a:srgbClr val="FFC000"/>
              </a:solidFill>
            </a:endParaRPr>
          </a:p>
        </p:txBody>
      </p:sp>
      <p:pic>
        <p:nvPicPr>
          <p:cNvPr id="4" name="Content Placeholder 3" descr="college4415_2.png"/>
          <p:cNvPicPr>
            <a:picLocks noGrp="1"/>
          </p:cNvPicPr>
          <p:nvPr>
            <p:ph sz="quarter" idx="1"/>
          </p:nvPr>
        </p:nvPicPr>
        <p:blipFill>
          <a:blip r:embed="rId2" cstate="print"/>
          <a:srcRect t="3571" b="2143"/>
          <a:stretch>
            <a:fillRect/>
          </a:stretch>
        </p:blipFill>
        <p:spPr>
          <a:xfrm>
            <a:off x="762000" y="2133600"/>
            <a:ext cx="5721350" cy="4495800"/>
          </a:xfrm>
          <a:prstGeom prst="rect">
            <a:avLst/>
          </a:prstGeom>
        </p:spPr>
      </p:pic>
      <p:cxnSp>
        <p:nvCxnSpPr>
          <p:cNvPr id="8" name="Straight Arrow Connector 7"/>
          <p:cNvCxnSpPr/>
          <p:nvPr/>
        </p:nvCxnSpPr>
        <p:spPr>
          <a:xfrm rot="10800000">
            <a:off x="3886200" y="2590800"/>
            <a:ext cx="26670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8" name="Text Box 4"/>
          <p:cNvSpPr txBox="1">
            <a:spLocks noChangeArrowheads="1"/>
          </p:cNvSpPr>
          <p:nvPr/>
        </p:nvSpPr>
        <p:spPr bwMode="auto">
          <a:xfrm>
            <a:off x="6629400" y="2438400"/>
            <a:ext cx="1828800" cy="1524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The maximum matching score corresponds to the location of the keyword.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Keyword Spotting</a:t>
            </a:r>
            <a:endParaRPr lang="en-US" dirty="0">
              <a:solidFill>
                <a:srgbClr val="FFC000"/>
              </a:solidFill>
            </a:endParaRPr>
          </a:p>
        </p:txBody>
      </p:sp>
      <p:sp>
        <p:nvSpPr>
          <p:cNvPr id="3" name="Content Placeholder 2"/>
          <p:cNvSpPr>
            <a:spLocks noGrp="1"/>
          </p:cNvSpPr>
          <p:nvPr>
            <p:ph sz="quarter" idx="1"/>
          </p:nvPr>
        </p:nvSpPr>
        <p:spPr/>
        <p:txBody>
          <a:bodyPr>
            <a:normAutofit/>
          </a:bodyPr>
          <a:lstStyle/>
          <a:p>
            <a:r>
              <a:rPr lang="en-US" dirty="0" smtClean="0"/>
              <a:t>Speaker dependent/Independent (speech recognition)</a:t>
            </a:r>
          </a:p>
          <a:p>
            <a:pPr lvl="1"/>
            <a:r>
              <a:rPr lang="en-US" dirty="0" smtClean="0"/>
              <a:t>Speaker Dependent</a:t>
            </a:r>
          </a:p>
          <a:p>
            <a:pPr lvl="2"/>
            <a:r>
              <a:rPr lang="en-US" dirty="0" smtClean="0"/>
              <a:t>Single speaker</a:t>
            </a:r>
          </a:p>
          <a:p>
            <a:pPr lvl="2"/>
            <a:r>
              <a:rPr lang="en-US" dirty="0" smtClean="0"/>
              <a:t>Lacks flexibility and not speaker adaptable</a:t>
            </a:r>
          </a:p>
          <a:p>
            <a:pPr lvl="2"/>
            <a:r>
              <a:rPr lang="en-US" dirty="0" smtClean="0"/>
              <a:t>Easier to develop</a:t>
            </a:r>
          </a:p>
          <a:p>
            <a:pPr lvl="1"/>
            <a:r>
              <a:rPr lang="en-US" dirty="0" smtClean="0"/>
              <a:t>Speaker Independent</a:t>
            </a:r>
          </a:p>
          <a:p>
            <a:pPr lvl="2"/>
            <a:r>
              <a:rPr lang="en-US" dirty="0" smtClean="0"/>
              <a:t>Multi-Speaker</a:t>
            </a:r>
          </a:p>
          <a:p>
            <a:pPr lvl="2"/>
            <a:r>
              <a:rPr lang="en-US" dirty="0" smtClean="0"/>
              <a:t>Flexible</a:t>
            </a:r>
          </a:p>
          <a:p>
            <a:pPr lvl="2"/>
            <a:r>
              <a:rPr lang="en-US" dirty="0" smtClean="0"/>
              <a:t>Harder to develop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More Results</a:t>
            </a:r>
            <a:endParaRPr lang="en-US" dirty="0">
              <a:solidFill>
                <a:srgbClr val="FFC000"/>
              </a:solidFill>
            </a:endParaRPr>
          </a:p>
        </p:txBody>
      </p:sp>
      <p:pic>
        <p:nvPicPr>
          <p:cNvPr id="16" name="Content Placeholder 15"/>
          <p:cNvPicPr>
            <a:picLocks noGrp="1"/>
          </p:cNvPicPr>
          <p:nvPr>
            <p:ph sz="quarter" idx="1"/>
          </p:nvPr>
        </p:nvPicPr>
        <p:blipFill>
          <a:blip r:embed="rId2" cstate="print"/>
          <a:srcRect/>
          <a:stretch>
            <a:fillRect/>
          </a:stretch>
        </p:blipFill>
        <p:spPr bwMode="auto">
          <a:xfrm>
            <a:off x="1688744" y="1600200"/>
            <a:ext cx="6001462" cy="4495800"/>
          </a:xfrm>
          <a:prstGeom prst="rect">
            <a:avLst/>
          </a:prstGeom>
          <a:noFill/>
          <a:ln w="9525">
            <a:noFill/>
            <a:miter lim="800000"/>
            <a:headEnd/>
            <a:tailEnd/>
          </a:ln>
        </p:spPr>
      </p:pic>
      <p:sp>
        <p:nvSpPr>
          <p:cNvPr id="19" name="TextBox 18"/>
          <p:cNvSpPr txBox="1"/>
          <p:nvPr/>
        </p:nvSpPr>
        <p:spPr>
          <a:xfrm>
            <a:off x="7391400" y="2133600"/>
            <a:ext cx="1371600" cy="1754326"/>
          </a:xfrm>
          <a:prstGeom prst="rect">
            <a:avLst/>
          </a:prstGeom>
          <a:noFill/>
        </p:spPr>
        <p:txBody>
          <a:bodyPr wrap="square" rtlCol="0">
            <a:spAutoFit/>
          </a:bodyPr>
          <a:lstStyle/>
          <a:p>
            <a:r>
              <a:rPr lang="en-US" dirty="0" smtClean="0"/>
              <a:t>Maximum matching score location of keyword </a:t>
            </a:r>
            <a:r>
              <a:rPr lang="en-US" b="1" dirty="0" smtClean="0"/>
              <a:t>University</a:t>
            </a:r>
            <a:endParaRPr lang="en-US" b="1" dirty="0"/>
          </a:p>
        </p:txBody>
      </p:sp>
      <p:cxnSp>
        <p:nvCxnSpPr>
          <p:cNvPr id="21" name="Straight Arrow Connector 20"/>
          <p:cNvCxnSpPr/>
          <p:nvPr/>
        </p:nvCxnSpPr>
        <p:spPr>
          <a:xfrm rot="10800000">
            <a:off x="5562600" y="2362200"/>
            <a:ext cx="18288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57200" y="2514600"/>
            <a:ext cx="1447800" cy="1200329"/>
          </a:xfrm>
          <a:prstGeom prst="rect">
            <a:avLst/>
          </a:prstGeom>
          <a:noFill/>
        </p:spPr>
        <p:txBody>
          <a:bodyPr wrap="square" rtlCol="0">
            <a:spAutoFit/>
          </a:bodyPr>
          <a:lstStyle/>
          <a:p>
            <a:r>
              <a:rPr lang="en-US" dirty="0" smtClean="0"/>
              <a:t>Second Highest score is the word </a:t>
            </a:r>
            <a:r>
              <a:rPr lang="en-US" b="1" dirty="0" smtClean="0"/>
              <a:t>Universities</a:t>
            </a:r>
            <a:endParaRPr lang="en-US" b="1" dirty="0"/>
          </a:p>
        </p:txBody>
      </p:sp>
      <p:cxnSp>
        <p:nvCxnSpPr>
          <p:cNvPr id="26" name="Straight Arrow Connector 25"/>
          <p:cNvCxnSpPr/>
          <p:nvPr/>
        </p:nvCxnSpPr>
        <p:spPr>
          <a:xfrm flipV="1">
            <a:off x="1600200" y="2438400"/>
            <a:ext cx="28956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FFC000"/>
                </a:solidFill>
              </a:rPr>
              <a:t>Result Using a Cross-correlation in MFCC Domain</a:t>
            </a:r>
            <a:r>
              <a:rPr lang="en-US" dirty="0" smtClean="0">
                <a:solidFill>
                  <a:srgbClr val="FFC000"/>
                </a:solidFill>
              </a:rPr>
              <a:t>.</a:t>
            </a:r>
            <a:endParaRPr lang="en-US" dirty="0">
              <a:solidFill>
                <a:srgbClr val="FFC000"/>
              </a:solidFill>
            </a:endParaRPr>
          </a:p>
        </p:txBody>
      </p:sp>
      <p:sp>
        <p:nvSpPr>
          <p:cNvPr id="3" name="Content Placeholder 2"/>
          <p:cNvSpPr>
            <a:spLocks noGrp="1"/>
          </p:cNvSpPr>
          <p:nvPr>
            <p:ph sz="quarter" idx="1"/>
          </p:nvPr>
        </p:nvSpPr>
        <p:spPr/>
        <p:txBody>
          <a:bodyPr/>
          <a:lstStyle/>
          <a:p>
            <a:r>
              <a:rPr lang="en-US" dirty="0" smtClean="0"/>
              <a:t>Average considering results from every keyword</a:t>
            </a:r>
          </a:p>
          <a:p>
            <a:r>
              <a:rPr lang="en-US" dirty="0" smtClean="0"/>
              <a:t>20-25 trials per keyword</a:t>
            </a:r>
          </a:p>
          <a:p>
            <a:r>
              <a:rPr lang="en-US" dirty="0" smtClean="0"/>
              <a:t>13  keywords considered call home database</a:t>
            </a:r>
          </a:p>
          <a:p>
            <a:r>
              <a:rPr lang="en-US" dirty="0" smtClean="0"/>
              <a:t>3 keywords considered in the switchboard database</a:t>
            </a:r>
          </a:p>
          <a:p>
            <a:endParaRPr lang="en-US" dirty="0"/>
          </a:p>
        </p:txBody>
      </p:sp>
      <p:graphicFrame>
        <p:nvGraphicFramePr>
          <p:cNvPr id="4" name="Table 3"/>
          <p:cNvGraphicFramePr>
            <a:graphicFrameLocks noGrp="1"/>
          </p:cNvGraphicFramePr>
          <p:nvPr/>
        </p:nvGraphicFramePr>
        <p:xfrm>
          <a:off x="1143000" y="4267200"/>
          <a:ext cx="6477000" cy="2286000"/>
        </p:xfrm>
        <a:graphic>
          <a:graphicData uri="http://schemas.openxmlformats.org/drawingml/2006/table">
            <a:tbl>
              <a:tblPr firstRow="1" bandRow="1">
                <a:tableStyleId>{5C22544A-7EE6-4342-B048-85BDC9FD1C3A}</a:tableStyleId>
              </a:tblPr>
              <a:tblGrid>
                <a:gridCol w="3238500"/>
                <a:gridCol w="3238500"/>
              </a:tblGrid>
              <a:tr h="571500">
                <a:tc>
                  <a:txBody>
                    <a:bodyPr/>
                    <a:lstStyle/>
                    <a:p>
                      <a:pPr algn="ctr"/>
                      <a:endParaRPr lang="en-US" dirty="0"/>
                    </a:p>
                  </a:txBody>
                  <a:tcPr/>
                </a:tc>
                <a:tc>
                  <a:txBody>
                    <a:bodyPr/>
                    <a:lstStyle/>
                    <a:p>
                      <a:pPr algn="ctr"/>
                      <a:r>
                        <a:rPr lang="en-US" dirty="0" smtClean="0"/>
                        <a:t>Percentage</a:t>
                      </a:r>
                      <a:endParaRPr lang="en-US" dirty="0"/>
                    </a:p>
                  </a:txBody>
                  <a:tcPr/>
                </a:tc>
              </a:tr>
              <a:tr h="571500">
                <a:tc>
                  <a:txBody>
                    <a:bodyPr/>
                    <a:lstStyle/>
                    <a:p>
                      <a:pPr algn="ctr"/>
                      <a:r>
                        <a:rPr lang="en-US" dirty="0" smtClean="0"/>
                        <a:t>Hits</a:t>
                      </a:r>
                      <a:endParaRPr lang="en-US" dirty="0"/>
                    </a:p>
                  </a:txBody>
                  <a:tcPr/>
                </a:tc>
                <a:tc>
                  <a:txBody>
                    <a:bodyPr/>
                    <a:lstStyle/>
                    <a:p>
                      <a:pPr algn="ctr"/>
                      <a:r>
                        <a:rPr lang="en-US" dirty="0" smtClean="0"/>
                        <a:t>66%</a:t>
                      </a:r>
                      <a:endParaRPr lang="en-US" dirty="0"/>
                    </a:p>
                  </a:txBody>
                  <a:tcPr/>
                </a:tc>
              </a:tr>
              <a:tr h="571500">
                <a:tc>
                  <a:txBody>
                    <a:bodyPr/>
                    <a:lstStyle/>
                    <a:p>
                      <a:pPr algn="ctr"/>
                      <a:r>
                        <a:rPr lang="en-US" dirty="0" smtClean="0"/>
                        <a:t>False Alarm</a:t>
                      </a:r>
                      <a:endParaRPr lang="en-US" dirty="0"/>
                    </a:p>
                  </a:txBody>
                  <a:tcPr/>
                </a:tc>
                <a:tc>
                  <a:txBody>
                    <a:bodyPr/>
                    <a:lstStyle/>
                    <a:p>
                      <a:pPr algn="ctr"/>
                      <a:r>
                        <a:rPr lang="en-US" dirty="0" smtClean="0"/>
                        <a:t>12%</a:t>
                      </a:r>
                      <a:endParaRPr lang="en-US" dirty="0"/>
                    </a:p>
                  </a:txBody>
                  <a:tcPr/>
                </a:tc>
              </a:tr>
              <a:tr h="571500">
                <a:tc>
                  <a:txBody>
                    <a:bodyPr/>
                    <a:lstStyle/>
                    <a:p>
                      <a:pPr algn="ctr"/>
                      <a:r>
                        <a:rPr lang="en-US" dirty="0" smtClean="0"/>
                        <a:t>Miss</a:t>
                      </a:r>
                      <a:endParaRPr lang="en-US" dirty="0"/>
                    </a:p>
                  </a:txBody>
                  <a:tcPr/>
                </a:tc>
                <a:tc>
                  <a:txBody>
                    <a:bodyPr/>
                    <a:lstStyle/>
                    <a:p>
                      <a:pPr algn="ctr"/>
                      <a:r>
                        <a:rPr lang="en-US" dirty="0" smtClean="0"/>
                        <a:t>23%</a:t>
                      </a:r>
                      <a:endParaRPr lang="en-US" dirty="0"/>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Keyword Dependence</a:t>
            </a:r>
            <a:endParaRPr lang="en-US" dirty="0">
              <a:solidFill>
                <a:srgbClr val="FFC000"/>
              </a:solidFill>
            </a:endParaRPr>
          </a:p>
        </p:txBody>
      </p:sp>
      <p:graphicFrame>
        <p:nvGraphicFramePr>
          <p:cNvPr id="4" name="Content Placeholder 3"/>
          <p:cNvGraphicFramePr>
            <a:graphicFrameLocks noGrp="1"/>
          </p:cNvGraphicFramePr>
          <p:nvPr>
            <p:ph sz="quarter" idx="1"/>
          </p:nvPr>
        </p:nvGraphicFramePr>
        <p:xfrm>
          <a:off x="612775" y="1600200"/>
          <a:ext cx="8153400" cy="5191760"/>
        </p:xfrm>
        <a:graphic>
          <a:graphicData uri="http://schemas.openxmlformats.org/drawingml/2006/table">
            <a:tbl>
              <a:tblPr firstRow="1" bandRow="1">
                <a:tableStyleId>{5C22544A-7EE6-4342-B048-85BDC9FD1C3A}</a:tableStyleId>
              </a:tblPr>
              <a:tblGrid>
                <a:gridCol w="4076700"/>
                <a:gridCol w="4076700"/>
              </a:tblGrid>
              <a:tr h="370840">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Keyword</a:t>
                      </a:r>
                      <a:endParaRPr lang="en-US" sz="1200" dirty="0">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200">
                          <a:solidFill>
                            <a:srgbClr val="000000"/>
                          </a:solidFill>
                          <a:latin typeface="Calibri"/>
                          <a:ea typeface="Times New Roman"/>
                          <a:cs typeface="Calibri"/>
                        </a:rPr>
                        <a:t>Accuracy</a:t>
                      </a:r>
                      <a:endParaRPr lang="en-US" sz="1200">
                        <a:latin typeface="Calibri"/>
                        <a:ea typeface="Calibri"/>
                        <a:cs typeface="Times New Roman"/>
                      </a:endParaRPr>
                    </a:p>
                  </a:txBody>
                  <a:tcPr marL="68580" marR="68580" marT="0" marB="0" anchor="b"/>
                </a:tc>
              </a:tr>
              <a:tr h="370840">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College</a:t>
                      </a:r>
                      <a:endParaRPr lang="en-US" sz="1200" dirty="0">
                        <a:latin typeface="Calibri"/>
                        <a:ea typeface="Calibri"/>
                        <a:cs typeface="Times New Roman"/>
                      </a:endParaRPr>
                    </a:p>
                  </a:txBody>
                  <a:tcPr marL="68580" marR="68580" marT="0" marB="0" anchor="b">
                    <a:solidFill>
                      <a:srgbClr val="FFC000"/>
                    </a:solidFill>
                  </a:tcPr>
                </a:tc>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0.83</a:t>
                      </a:r>
                      <a:endParaRPr lang="en-US" sz="1200" dirty="0">
                        <a:latin typeface="Calibri"/>
                        <a:ea typeface="Calibri"/>
                        <a:cs typeface="Times New Roman"/>
                      </a:endParaRPr>
                    </a:p>
                  </a:txBody>
                  <a:tcPr marL="68580" marR="68580" marT="0" marB="0" anchor="b">
                    <a:solidFill>
                      <a:srgbClr val="FFC000"/>
                    </a:solidFill>
                  </a:tcPr>
                </a:tc>
              </a:tr>
              <a:tr h="370840">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Circumstance</a:t>
                      </a:r>
                      <a:endParaRPr lang="en-US" sz="1200" dirty="0">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0.77</a:t>
                      </a:r>
                      <a:endParaRPr lang="en-US" sz="1200" dirty="0">
                        <a:latin typeface="Calibri"/>
                        <a:ea typeface="Calibri"/>
                        <a:cs typeface="Times New Roman"/>
                      </a:endParaRPr>
                    </a:p>
                  </a:txBody>
                  <a:tcPr marL="68580" marR="68580" marT="0" marB="0" anchor="b"/>
                </a:tc>
              </a:tr>
              <a:tr h="370840">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Conversation</a:t>
                      </a:r>
                      <a:endParaRPr lang="en-US" sz="1200" dirty="0">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200">
                          <a:solidFill>
                            <a:srgbClr val="000000"/>
                          </a:solidFill>
                          <a:latin typeface="Calibri"/>
                          <a:ea typeface="Times New Roman"/>
                          <a:cs typeface="Calibri"/>
                        </a:rPr>
                        <a:t>0.63</a:t>
                      </a:r>
                      <a:endParaRPr lang="en-US" sz="1200">
                        <a:latin typeface="Calibri"/>
                        <a:ea typeface="Calibri"/>
                        <a:cs typeface="Times New Roman"/>
                      </a:endParaRPr>
                    </a:p>
                  </a:txBody>
                  <a:tcPr marL="68580" marR="68580" marT="0" marB="0" anchor="b"/>
                </a:tc>
              </a:tr>
              <a:tr h="370840">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English</a:t>
                      </a:r>
                      <a:endParaRPr lang="en-US" sz="1200" dirty="0">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200">
                          <a:solidFill>
                            <a:srgbClr val="000000"/>
                          </a:solidFill>
                          <a:latin typeface="Calibri"/>
                          <a:ea typeface="Times New Roman"/>
                          <a:cs typeface="Calibri"/>
                        </a:rPr>
                        <a:t>0.35</a:t>
                      </a:r>
                      <a:endParaRPr lang="en-US" sz="1200">
                        <a:latin typeface="Calibri"/>
                        <a:ea typeface="Calibri"/>
                        <a:cs typeface="Times New Roman"/>
                      </a:endParaRPr>
                    </a:p>
                  </a:txBody>
                  <a:tcPr marL="68580" marR="68580" marT="0" marB="0" anchor="b"/>
                </a:tc>
              </a:tr>
              <a:tr h="370840">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Computer</a:t>
                      </a:r>
                      <a:endParaRPr lang="en-US" sz="1200" dirty="0">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200">
                          <a:solidFill>
                            <a:srgbClr val="000000"/>
                          </a:solidFill>
                          <a:latin typeface="Calibri"/>
                          <a:ea typeface="Times New Roman"/>
                          <a:cs typeface="Calibri"/>
                        </a:rPr>
                        <a:t>0.50</a:t>
                      </a:r>
                      <a:endParaRPr lang="en-US" sz="1200">
                        <a:latin typeface="Calibri"/>
                        <a:ea typeface="Calibri"/>
                        <a:cs typeface="Times New Roman"/>
                      </a:endParaRPr>
                    </a:p>
                  </a:txBody>
                  <a:tcPr marL="68580" marR="68580" marT="0" marB="0" anchor="b"/>
                </a:tc>
              </a:tr>
              <a:tr h="370840">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Always</a:t>
                      </a:r>
                      <a:endParaRPr lang="en-US" sz="1200" dirty="0">
                        <a:latin typeface="Calibri"/>
                        <a:ea typeface="Calibri"/>
                        <a:cs typeface="Times New Roman"/>
                      </a:endParaRPr>
                    </a:p>
                  </a:txBody>
                  <a:tcPr marL="68580" marR="68580" marT="0" marB="0" anchor="b">
                    <a:solidFill>
                      <a:srgbClr val="FFC000"/>
                    </a:solidFill>
                  </a:tcPr>
                </a:tc>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0.85</a:t>
                      </a:r>
                      <a:endParaRPr lang="en-US" sz="1200" dirty="0">
                        <a:latin typeface="Calibri"/>
                        <a:ea typeface="Calibri"/>
                        <a:cs typeface="Times New Roman"/>
                      </a:endParaRPr>
                    </a:p>
                  </a:txBody>
                  <a:tcPr marL="68580" marR="68580" marT="0" marB="0" anchor="b">
                    <a:solidFill>
                      <a:srgbClr val="FFC000"/>
                    </a:solidFill>
                  </a:tcPr>
                </a:tc>
              </a:tr>
              <a:tr h="370840">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School</a:t>
                      </a:r>
                      <a:endParaRPr lang="en-US" sz="1200" dirty="0">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0.63</a:t>
                      </a:r>
                      <a:endParaRPr lang="en-US" sz="1200" dirty="0">
                        <a:latin typeface="Calibri"/>
                        <a:ea typeface="Calibri"/>
                        <a:cs typeface="Times New Roman"/>
                      </a:endParaRPr>
                    </a:p>
                  </a:txBody>
                  <a:tcPr marL="68580" marR="68580" marT="0" marB="0" anchor="b"/>
                </a:tc>
              </a:tr>
              <a:tr h="370840">
                <a:tc>
                  <a:txBody>
                    <a:bodyPr/>
                    <a:lstStyle/>
                    <a:p>
                      <a:pPr marL="0" marR="0" algn="ctr">
                        <a:lnSpc>
                          <a:spcPct val="150000"/>
                        </a:lnSpc>
                        <a:spcBef>
                          <a:spcPts val="0"/>
                        </a:spcBef>
                        <a:spcAft>
                          <a:spcPts val="0"/>
                        </a:spcAft>
                      </a:pPr>
                      <a:r>
                        <a:rPr lang="en-US" sz="1200">
                          <a:solidFill>
                            <a:srgbClr val="000000"/>
                          </a:solidFill>
                          <a:latin typeface="Calibri"/>
                          <a:ea typeface="Times New Roman"/>
                          <a:cs typeface="Calibri"/>
                        </a:rPr>
                        <a:t>College</a:t>
                      </a:r>
                      <a:endParaRPr lang="en-US" sz="1200">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200">
                          <a:solidFill>
                            <a:srgbClr val="000000"/>
                          </a:solidFill>
                          <a:latin typeface="Calibri"/>
                          <a:ea typeface="Times New Roman"/>
                          <a:cs typeface="Calibri"/>
                        </a:rPr>
                        <a:t>0.63</a:t>
                      </a:r>
                      <a:endParaRPr lang="en-US" sz="1200">
                        <a:latin typeface="Calibri"/>
                        <a:ea typeface="Calibri"/>
                        <a:cs typeface="Times New Roman"/>
                      </a:endParaRPr>
                    </a:p>
                  </a:txBody>
                  <a:tcPr marL="68580" marR="68580" marT="0" marB="0" anchor="b"/>
                </a:tc>
              </a:tr>
              <a:tr h="370840">
                <a:tc>
                  <a:txBody>
                    <a:bodyPr/>
                    <a:lstStyle/>
                    <a:p>
                      <a:pPr marL="0" marR="0" algn="ctr">
                        <a:lnSpc>
                          <a:spcPct val="150000"/>
                        </a:lnSpc>
                        <a:spcBef>
                          <a:spcPts val="0"/>
                        </a:spcBef>
                        <a:spcAft>
                          <a:spcPts val="0"/>
                        </a:spcAft>
                      </a:pPr>
                      <a:r>
                        <a:rPr lang="en-US" sz="1200">
                          <a:solidFill>
                            <a:srgbClr val="000000"/>
                          </a:solidFill>
                          <a:latin typeface="Calibri"/>
                          <a:ea typeface="Times New Roman"/>
                          <a:cs typeface="Calibri"/>
                        </a:rPr>
                        <a:t>Language</a:t>
                      </a:r>
                      <a:endParaRPr lang="en-US" sz="1200">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0.40</a:t>
                      </a:r>
                      <a:endParaRPr lang="en-US" sz="1200" dirty="0">
                        <a:latin typeface="Calibri"/>
                        <a:ea typeface="Calibri"/>
                        <a:cs typeface="Times New Roman"/>
                      </a:endParaRPr>
                    </a:p>
                  </a:txBody>
                  <a:tcPr marL="68580" marR="68580" marT="0" marB="0" anchor="b"/>
                </a:tc>
              </a:tr>
              <a:tr h="370840">
                <a:tc>
                  <a:txBody>
                    <a:bodyPr/>
                    <a:lstStyle/>
                    <a:p>
                      <a:pPr marL="0" marR="0" algn="ctr">
                        <a:lnSpc>
                          <a:spcPct val="150000"/>
                        </a:lnSpc>
                        <a:spcBef>
                          <a:spcPts val="0"/>
                        </a:spcBef>
                        <a:spcAft>
                          <a:spcPts val="0"/>
                        </a:spcAft>
                      </a:pPr>
                      <a:r>
                        <a:rPr lang="en-US" sz="1200">
                          <a:solidFill>
                            <a:srgbClr val="000000"/>
                          </a:solidFill>
                          <a:latin typeface="Calibri"/>
                          <a:ea typeface="Times New Roman"/>
                          <a:cs typeface="Calibri"/>
                        </a:rPr>
                        <a:t>Student</a:t>
                      </a:r>
                      <a:endParaRPr lang="en-US" sz="1200">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0.62</a:t>
                      </a:r>
                      <a:endParaRPr lang="en-US" sz="1200" dirty="0">
                        <a:latin typeface="Calibri"/>
                        <a:ea typeface="Calibri"/>
                        <a:cs typeface="Times New Roman"/>
                      </a:endParaRPr>
                    </a:p>
                  </a:txBody>
                  <a:tcPr marL="68580" marR="68580" marT="0" marB="0" anchor="b"/>
                </a:tc>
              </a:tr>
              <a:tr h="370840">
                <a:tc>
                  <a:txBody>
                    <a:bodyPr/>
                    <a:lstStyle/>
                    <a:p>
                      <a:pPr marL="0" marR="0" algn="ctr">
                        <a:lnSpc>
                          <a:spcPct val="150000"/>
                        </a:lnSpc>
                        <a:spcBef>
                          <a:spcPts val="0"/>
                        </a:spcBef>
                        <a:spcAft>
                          <a:spcPts val="0"/>
                        </a:spcAft>
                      </a:pPr>
                      <a:r>
                        <a:rPr lang="en-US" sz="1200">
                          <a:solidFill>
                            <a:srgbClr val="000000"/>
                          </a:solidFill>
                          <a:latin typeface="Calibri"/>
                          <a:ea typeface="Times New Roman"/>
                          <a:cs typeface="Calibri"/>
                        </a:rPr>
                        <a:t>Money</a:t>
                      </a:r>
                      <a:endParaRPr lang="en-US" sz="1200">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0.7</a:t>
                      </a:r>
                      <a:endParaRPr lang="en-US" sz="1200" dirty="0">
                        <a:latin typeface="Calibri"/>
                        <a:ea typeface="Calibri"/>
                        <a:cs typeface="Times New Roman"/>
                      </a:endParaRPr>
                    </a:p>
                  </a:txBody>
                  <a:tcPr marL="68580" marR="68580" marT="0" marB="0" anchor="b"/>
                </a:tc>
              </a:tr>
              <a:tr h="370840">
                <a:tc>
                  <a:txBody>
                    <a:bodyPr/>
                    <a:lstStyle/>
                    <a:p>
                      <a:pPr marL="0" marR="0" algn="ctr">
                        <a:lnSpc>
                          <a:spcPct val="150000"/>
                        </a:lnSpc>
                        <a:spcBef>
                          <a:spcPts val="0"/>
                        </a:spcBef>
                        <a:spcAft>
                          <a:spcPts val="0"/>
                        </a:spcAft>
                      </a:pPr>
                      <a:r>
                        <a:rPr lang="en-US" sz="1200">
                          <a:solidFill>
                            <a:srgbClr val="000000"/>
                          </a:solidFill>
                          <a:latin typeface="Calibri"/>
                          <a:ea typeface="Times New Roman"/>
                          <a:cs typeface="Calibri"/>
                        </a:rPr>
                        <a:t>Program</a:t>
                      </a:r>
                      <a:endParaRPr lang="en-US" sz="1200">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0.62</a:t>
                      </a:r>
                      <a:endParaRPr lang="en-US" sz="1200" dirty="0">
                        <a:latin typeface="Calibri"/>
                        <a:ea typeface="Calibri"/>
                        <a:cs typeface="Times New Roman"/>
                      </a:endParaRPr>
                    </a:p>
                  </a:txBody>
                  <a:tcPr marL="68580" marR="68580" marT="0" marB="0" anchor="b"/>
                </a:tc>
              </a:tr>
              <a:tr h="370840">
                <a:tc>
                  <a:txBody>
                    <a:bodyPr/>
                    <a:lstStyle/>
                    <a:p>
                      <a:pPr marL="0" marR="0" algn="ctr">
                        <a:lnSpc>
                          <a:spcPct val="150000"/>
                        </a:lnSpc>
                        <a:spcBef>
                          <a:spcPts val="0"/>
                        </a:spcBef>
                        <a:spcAft>
                          <a:spcPts val="0"/>
                        </a:spcAft>
                      </a:pPr>
                      <a:r>
                        <a:rPr lang="en-US" sz="1200">
                          <a:solidFill>
                            <a:srgbClr val="000000"/>
                          </a:solidFill>
                          <a:latin typeface="Calibri"/>
                          <a:ea typeface="Times New Roman"/>
                          <a:cs typeface="Calibri"/>
                        </a:rPr>
                        <a:t>Something</a:t>
                      </a:r>
                      <a:endParaRPr lang="en-US" sz="1200">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200" dirty="0">
                          <a:solidFill>
                            <a:srgbClr val="000000"/>
                          </a:solidFill>
                          <a:latin typeface="Calibri"/>
                          <a:ea typeface="Times New Roman"/>
                          <a:cs typeface="Calibri"/>
                        </a:rPr>
                        <a:t>0.68</a:t>
                      </a:r>
                      <a:endParaRPr lang="en-US" sz="1200" dirty="0">
                        <a:latin typeface="Calibri"/>
                        <a:ea typeface="Calibri"/>
                        <a:cs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System Performance Threshold</a:t>
            </a:r>
            <a:endParaRPr lang="en-US" dirty="0">
              <a:solidFill>
                <a:srgbClr val="FFC000"/>
              </a:solidFill>
            </a:endParaRPr>
          </a:p>
        </p:txBody>
      </p:sp>
      <p:graphicFrame>
        <p:nvGraphicFramePr>
          <p:cNvPr id="6" name="Content Placeholder 5"/>
          <p:cNvGraphicFramePr>
            <a:graphicFrameLocks noGrp="1"/>
          </p:cNvGraphicFramePr>
          <p:nvPr>
            <p:ph sz="quarter" idx="1"/>
          </p:nvPr>
        </p:nvGraphicFramePr>
        <p:xfrm>
          <a:off x="609600" y="17526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Conclusions</a:t>
            </a:r>
            <a:endParaRPr lang="en-US" dirty="0">
              <a:solidFill>
                <a:srgbClr val="FFC000"/>
              </a:solidFill>
            </a:endParaRPr>
          </a:p>
        </p:txBody>
      </p:sp>
      <p:sp>
        <p:nvSpPr>
          <p:cNvPr id="3" name="Content Placeholder 2"/>
          <p:cNvSpPr>
            <a:spLocks noGrp="1"/>
          </p:cNvSpPr>
          <p:nvPr>
            <p:ph sz="quarter" idx="1"/>
          </p:nvPr>
        </p:nvSpPr>
        <p:spPr/>
        <p:txBody>
          <a:bodyPr>
            <a:normAutofit/>
          </a:bodyPr>
          <a:lstStyle/>
          <a:p>
            <a:r>
              <a:rPr lang="en-US" dirty="0" smtClean="0"/>
              <a:t>Cross-correlation in the time domain is not very accurate for a speaker independent system</a:t>
            </a:r>
          </a:p>
          <a:p>
            <a:pPr lvl="1"/>
            <a:r>
              <a:rPr lang="en-US" dirty="0" smtClean="0"/>
              <a:t>Because of the behavior of the signals in the time domain.</a:t>
            </a:r>
          </a:p>
          <a:p>
            <a:r>
              <a:rPr lang="en-US" dirty="0" smtClean="0"/>
              <a:t>Improvement with the use of a global keyword and pitch normalization</a:t>
            </a:r>
          </a:p>
          <a:p>
            <a:pPr lvl="1"/>
            <a:r>
              <a:rPr lang="en-US" dirty="0" smtClean="0"/>
              <a:t>Not enough to deem a success</a:t>
            </a:r>
          </a:p>
          <a:p>
            <a:r>
              <a:rPr lang="en-US" dirty="0" smtClean="0"/>
              <a:t>Cross-correlation of MFCC features is a very viable alternative to keyword spotting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Future Work</a:t>
            </a:r>
            <a:endParaRPr lang="en-US" dirty="0">
              <a:solidFill>
                <a:srgbClr val="FFC000"/>
              </a:solidFill>
            </a:endParaRPr>
          </a:p>
        </p:txBody>
      </p:sp>
      <p:sp>
        <p:nvSpPr>
          <p:cNvPr id="3" name="Content Placeholder 2"/>
          <p:cNvSpPr>
            <a:spLocks noGrp="1"/>
          </p:cNvSpPr>
          <p:nvPr>
            <p:ph sz="quarter" idx="1"/>
          </p:nvPr>
        </p:nvSpPr>
        <p:spPr/>
        <p:txBody>
          <a:bodyPr/>
          <a:lstStyle/>
          <a:p>
            <a:r>
              <a:rPr lang="en-US" dirty="0" smtClean="0"/>
              <a:t>Experiments using more keywords </a:t>
            </a:r>
          </a:p>
          <a:p>
            <a:r>
              <a:rPr lang="en-US" dirty="0" smtClean="0"/>
              <a:t>Use larger dataset to optimize system performance</a:t>
            </a:r>
          </a:p>
          <a:p>
            <a:r>
              <a:rPr lang="en-US" dirty="0" smtClean="0"/>
              <a:t>Test cross-correlation in other domains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2514600"/>
            <a:ext cx="4038600" cy="1447800"/>
          </a:xfrm>
        </p:spPr>
        <p:txBody>
          <a:bodyPr anchor="ctr"/>
          <a:lstStyle/>
          <a:p>
            <a:pPr algn="ctr" eaLnBrk="1" fontAlgn="auto" hangingPunct="1">
              <a:spcAft>
                <a:spcPts val="0"/>
              </a:spcAft>
              <a:defRPr/>
            </a:pPr>
            <a:r>
              <a:rPr lang="en-US" sz="3600" dirty="0" smtClean="0">
                <a:solidFill>
                  <a:schemeClr val="tx1">
                    <a:lumMod val="95000"/>
                  </a:schemeClr>
                </a:solidFill>
                <a:latin typeface="Arial" pitchFamily="34" charset="0"/>
                <a:cs typeface="Arial" pitchFamily="34" charset="0"/>
              </a:rPr>
              <a:t>Thank You!</a:t>
            </a:r>
            <a:endParaRPr lang="en-US" sz="3600" dirty="0">
              <a:solidFill>
                <a:schemeClr val="tx1">
                  <a:lumMod val="95000"/>
                </a:schemeClr>
              </a:solidFill>
              <a:latin typeface="Arial" pitchFamily="34" charset="0"/>
              <a:cs typeface="Arial" pitchFamily="34" charset="0"/>
            </a:endParaRPr>
          </a:p>
        </p:txBody>
      </p:sp>
      <p:sp>
        <p:nvSpPr>
          <p:cNvPr id="3" name="Title 1"/>
          <p:cNvSpPr txBox="1">
            <a:spLocks/>
          </p:cNvSpPr>
          <p:nvPr/>
        </p:nvSpPr>
        <p:spPr>
          <a:xfrm>
            <a:off x="3886200" y="4495800"/>
            <a:ext cx="4724400" cy="1219200"/>
          </a:xfrm>
          <a:prstGeom prst="rect">
            <a:avLst/>
          </a:prstGeom>
          <a:ln>
            <a:noFill/>
          </a:ln>
        </p:spPr>
        <p:txBody>
          <a:bodyPr lIns="0" tIns="0" rIns="18288" bIns="0" anchor="ctr">
            <a:normAutofit/>
            <a:scene3d>
              <a:camera prst="orthographicFront"/>
              <a:lightRig rig="freezing" dir="t">
                <a:rot lat="0" lon="0" rev="5640000"/>
              </a:lightRig>
            </a:scene3d>
            <a:sp3d prstMaterial="flat">
              <a:bevelT w="38100" h="38100"/>
              <a:contourClr>
                <a:schemeClr val="tx2"/>
              </a:contourClr>
            </a:sp3d>
          </a:bodyPr>
          <a:lstStyle/>
          <a:p>
            <a:pPr algn="ctr" fontAlgn="auto">
              <a:spcAft>
                <a:spcPts val="0"/>
              </a:spcAft>
              <a:defRPr/>
            </a:pPr>
            <a:r>
              <a:rPr lang="en-US" sz="3600" b="1" dirty="0">
                <a:effectLst>
                  <a:outerShdw blurRad="38100" dist="25400" dir="5400000" algn="tl" rotWithShape="0">
                    <a:srgbClr val="000000">
                      <a:alpha val="43000"/>
                    </a:srgbClr>
                  </a:outerShdw>
                </a:effectLst>
                <a:latin typeface="Arial" pitchFamily="34" charset="0"/>
                <a:ea typeface="+mj-ea"/>
                <a:cs typeface="Arial" pitchFamily="34" charset="0"/>
              </a:rPr>
              <a:t>Any </a:t>
            </a:r>
            <a:r>
              <a:rPr lang="en-US" sz="3600" b="1" dirty="0" smtClean="0">
                <a:effectLst>
                  <a:outerShdw blurRad="38100" dist="25400" dir="5400000" algn="tl" rotWithShape="0">
                    <a:srgbClr val="000000">
                      <a:alpha val="43000"/>
                    </a:srgbClr>
                  </a:outerShdw>
                </a:effectLst>
                <a:latin typeface="Arial" pitchFamily="34" charset="0"/>
                <a:ea typeface="+mj-ea"/>
                <a:cs typeface="Arial" pitchFamily="34" charset="0"/>
              </a:rPr>
              <a:t>Questions?</a:t>
            </a:r>
            <a:endParaRPr lang="en-US" sz="3600" b="1" dirty="0">
              <a:effectLst>
                <a:outerShdw blurRad="38100" dist="25400" dir="5400000" algn="tl" rotWithShape="0">
                  <a:srgbClr val="000000">
                    <a:alpha val="43000"/>
                  </a:srgbClr>
                </a:outerShdw>
              </a:effectLst>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229600" cy="4572000"/>
          </a:xfrm>
        </p:spPr>
        <p:txBody>
          <a:bodyPr>
            <a:normAutofit/>
          </a:bodyPr>
          <a:lstStyle/>
          <a:p>
            <a:pPr>
              <a:spcAft>
                <a:spcPts val="1800"/>
              </a:spcAft>
            </a:pPr>
            <a:r>
              <a:rPr lang="en-US" sz="3000" dirty="0" smtClean="0"/>
              <a:t>Monitor conversations for flag words.</a:t>
            </a:r>
          </a:p>
          <a:p>
            <a:pPr>
              <a:spcAft>
                <a:spcPts val="1800"/>
              </a:spcAft>
            </a:pPr>
            <a:r>
              <a:rPr lang="en-US" sz="3000" dirty="0" smtClean="0"/>
              <a:t>Automated response system.</a:t>
            </a:r>
          </a:p>
          <a:p>
            <a:pPr>
              <a:spcAft>
                <a:spcPts val="1800"/>
              </a:spcAft>
            </a:pPr>
            <a:r>
              <a:rPr lang="en-US" sz="3000" dirty="0" smtClean="0"/>
              <a:t>Security.</a:t>
            </a:r>
          </a:p>
          <a:p>
            <a:pPr>
              <a:spcAft>
                <a:spcPts val="1800"/>
              </a:spcAft>
            </a:pPr>
            <a:r>
              <a:rPr lang="en-US" sz="3000" dirty="0" smtClean="0"/>
              <a:t>Automatically search through speeches for certain words or phrases.</a:t>
            </a:r>
          </a:p>
          <a:p>
            <a:pPr>
              <a:spcAft>
                <a:spcPts val="1800"/>
              </a:spcAft>
            </a:pPr>
            <a:r>
              <a:rPr lang="en-US" sz="3000" dirty="0" smtClean="0"/>
              <a:t>Voice command/dialing.</a:t>
            </a:r>
          </a:p>
          <a:p>
            <a:pPr>
              <a:spcAft>
                <a:spcPts val="1800"/>
              </a:spcAft>
            </a:pPr>
            <a:endParaRPr lang="en-US" dirty="0"/>
          </a:p>
        </p:txBody>
      </p:sp>
      <p:sp>
        <p:nvSpPr>
          <p:cNvPr id="2" name="Title 1"/>
          <p:cNvSpPr>
            <a:spLocks noGrp="1"/>
          </p:cNvSpPr>
          <p:nvPr>
            <p:ph type="title"/>
          </p:nvPr>
        </p:nvSpPr>
        <p:spPr/>
        <p:txBody>
          <a:bodyPr/>
          <a:lstStyle/>
          <a:p>
            <a:r>
              <a:rPr lang="en-US" dirty="0" smtClean="0">
                <a:solidFill>
                  <a:srgbClr val="FFC000"/>
                </a:solidFill>
              </a:rPr>
              <a:t>Applications</a:t>
            </a:r>
            <a:endParaRPr lang="en-US" dirty="0">
              <a:solidFill>
                <a:srgbClr val="FFC000"/>
              </a:solidFill>
            </a:endParaRPr>
          </a:p>
        </p:txBody>
      </p:sp>
    </p:spTree>
    <p:extLst>
      <p:ext uri="{BB962C8B-B14F-4D97-AF65-F5344CB8AC3E}">
        <p14:creationId xmlns="" xmlns:p14="http://schemas.microsoft.com/office/powerpoint/2010/main" val="217497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normAutofit fontScale="85000" lnSpcReduction="20000"/>
          </a:bodyPr>
          <a:lstStyle/>
          <a:p>
            <a:fld id="{2FE1533C-3FC1-468E-ACAB-D965144136D0}" type="slidenum">
              <a:rPr lang="en-US"/>
              <a:pPr/>
              <a:t>7</a:t>
            </a:fld>
            <a:endParaRPr lang="en-US"/>
          </a:p>
        </p:txBody>
      </p:sp>
      <p:sp>
        <p:nvSpPr>
          <p:cNvPr id="553986" name="Rectangle 2"/>
          <p:cNvSpPr>
            <a:spLocks noGrp="1" noChangeArrowheads="1"/>
          </p:cNvSpPr>
          <p:nvPr>
            <p:ph type="title"/>
          </p:nvPr>
        </p:nvSpPr>
        <p:spPr/>
        <p:txBody>
          <a:bodyPr/>
          <a:lstStyle/>
          <a:p>
            <a:r>
              <a:rPr lang="fi-FI" sz="2800" b="1" dirty="0">
                <a:solidFill>
                  <a:srgbClr val="FFC000"/>
                </a:solidFill>
                <a:latin typeface="Arial" charset="0"/>
                <a:cs typeface="Arial" charset="0"/>
              </a:rPr>
              <a:t>Motivation for this work</a:t>
            </a:r>
            <a:endParaRPr lang="en-US" sz="2800" b="1" dirty="0">
              <a:solidFill>
                <a:srgbClr val="FFC000"/>
              </a:solidFill>
              <a:latin typeface="Arial" charset="0"/>
              <a:cs typeface="Arial" charset="0"/>
            </a:endParaRPr>
          </a:p>
        </p:txBody>
      </p:sp>
      <p:sp>
        <p:nvSpPr>
          <p:cNvPr id="553987" name="Rectangle 3"/>
          <p:cNvSpPr>
            <a:spLocks noGrp="1" noChangeArrowheads="1"/>
          </p:cNvSpPr>
          <p:nvPr>
            <p:ph type="body" idx="1"/>
          </p:nvPr>
        </p:nvSpPr>
        <p:spPr/>
        <p:txBody>
          <a:bodyPr/>
          <a:lstStyle/>
          <a:p>
            <a:pPr>
              <a:lnSpc>
                <a:spcPct val="80000"/>
              </a:lnSpc>
              <a:spcAft>
                <a:spcPts val="1800"/>
              </a:spcAft>
            </a:pPr>
            <a:r>
              <a:rPr lang="fi-FI" sz="1800" b="1" dirty="0">
                <a:latin typeface="Arial" charset="0"/>
              </a:rPr>
              <a:t>Typical </a:t>
            </a:r>
            <a:r>
              <a:rPr lang="fi-FI" sz="1800" b="1" dirty="0" smtClean="0">
                <a:latin typeface="Arial" charset="0"/>
              </a:rPr>
              <a:t>Large Vocabulary Continous Speech Recognizer (LVCSR) </a:t>
            </a:r>
            <a:r>
              <a:rPr lang="fi-FI" sz="1800" b="1" dirty="0">
                <a:latin typeface="Arial" charset="0"/>
              </a:rPr>
              <a:t>/ </a:t>
            </a:r>
            <a:r>
              <a:rPr lang="fi-FI" sz="1800" b="1" dirty="0" smtClean="0">
                <a:latin typeface="Arial" charset="0"/>
              </a:rPr>
              <a:t>Hidden Markov Model (HMM) </a:t>
            </a:r>
            <a:r>
              <a:rPr lang="fi-FI" sz="1800" b="1" dirty="0">
                <a:latin typeface="Arial" charset="0"/>
              </a:rPr>
              <a:t>based approaches </a:t>
            </a:r>
            <a:r>
              <a:rPr lang="fi-FI" sz="1800" b="1" dirty="0" smtClean="0">
                <a:latin typeface="Arial" charset="0"/>
              </a:rPr>
              <a:t>requires a </a:t>
            </a:r>
            <a:r>
              <a:rPr lang="fi-FI" sz="1800" b="1" dirty="0">
                <a:latin typeface="Arial" charset="0"/>
              </a:rPr>
              <a:t>garbage </a:t>
            </a:r>
            <a:r>
              <a:rPr lang="fi-FI" sz="1800" b="1" dirty="0" smtClean="0">
                <a:latin typeface="Arial" charset="0"/>
              </a:rPr>
              <a:t>model</a:t>
            </a:r>
          </a:p>
          <a:p>
            <a:pPr lvl="1">
              <a:lnSpc>
                <a:spcPct val="80000"/>
              </a:lnSpc>
              <a:spcAft>
                <a:spcPts val="1800"/>
              </a:spcAft>
            </a:pPr>
            <a:r>
              <a:rPr lang="fi-FI" sz="1500" dirty="0" smtClean="0">
                <a:latin typeface="Arial" charset="0"/>
              </a:rPr>
              <a:t>To train the system for non-keyword speech data</a:t>
            </a:r>
            <a:r>
              <a:rPr lang="fi-FI" sz="1500" b="1" dirty="0" smtClean="0">
                <a:latin typeface="Arial" charset="0"/>
              </a:rPr>
              <a:t>.</a:t>
            </a:r>
            <a:endParaRPr lang="fi-FI" sz="1500" b="1" dirty="0">
              <a:latin typeface="Arial" charset="0"/>
            </a:endParaRPr>
          </a:p>
          <a:p>
            <a:pPr>
              <a:lnSpc>
                <a:spcPct val="80000"/>
              </a:lnSpc>
              <a:spcAft>
                <a:spcPts val="1800"/>
              </a:spcAft>
            </a:pPr>
            <a:r>
              <a:rPr lang="fi-FI" sz="1800" b="1" dirty="0">
                <a:latin typeface="Arial" charset="0"/>
              </a:rPr>
              <a:t>The better the garbage model, the better the keyword spotting performance </a:t>
            </a:r>
          </a:p>
          <a:p>
            <a:pPr>
              <a:lnSpc>
                <a:spcPct val="80000"/>
              </a:lnSpc>
              <a:spcAft>
                <a:spcPts val="1800"/>
              </a:spcAft>
            </a:pPr>
            <a:r>
              <a:rPr lang="fi-FI" sz="1800" b="1" dirty="0" smtClean="0">
                <a:latin typeface="Arial" charset="0"/>
              </a:rPr>
              <a:t>Use </a:t>
            </a:r>
            <a:r>
              <a:rPr lang="fi-FI" sz="1800" b="1" dirty="0">
                <a:latin typeface="Arial" charset="0"/>
              </a:rPr>
              <a:t>of LVCSR techniques can introduce</a:t>
            </a:r>
          </a:p>
          <a:p>
            <a:pPr lvl="1">
              <a:lnSpc>
                <a:spcPct val="80000"/>
              </a:lnSpc>
              <a:spcAft>
                <a:spcPts val="1800"/>
              </a:spcAft>
            </a:pPr>
            <a:r>
              <a:rPr lang="fi-FI" sz="1600" dirty="0" smtClean="0">
                <a:latin typeface="Arial" charset="0"/>
              </a:rPr>
              <a:t>Computational </a:t>
            </a:r>
            <a:r>
              <a:rPr lang="fi-FI" sz="1600" dirty="0">
                <a:latin typeface="Arial" charset="0"/>
              </a:rPr>
              <a:t>load, </a:t>
            </a:r>
            <a:r>
              <a:rPr lang="fi-FI" sz="1600" dirty="0" smtClean="0">
                <a:latin typeface="Arial" charset="0"/>
              </a:rPr>
              <a:t>complexity.</a:t>
            </a:r>
            <a:endParaRPr lang="fi-FI" sz="1600" dirty="0">
              <a:latin typeface="Arial" charset="0"/>
            </a:endParaRPr>
          </a:p>
          <a:p>
            <a:pPr lvl="1">
              <a:lnSpc>
                <a:spcPct val="80000"/>
              </a:lnSpc>
              <a:spcAft>
                <a:spcPts val="1800"/>
              </a:spcAft>
            </a:pPr>
            <a:r>
              <a:rPr lang="fi-FI" sz="1600" dirty="0">
                <a:latin typeface="Arial" charset="0"/>
              </a:rPr>
              <a:t>N</a:t>
            </a:r>
            <a:r>
              <a:rPr lang="fi-FI" sz="1600" dirty="0" smtClean="0">
                <a:latin typeface="Arial" charset="0"/>
              </a:rPr>
              <a:t>eed </a:t>
            </a:r>
            <a:r>
              <a:rPr lang="fi-FI" sz="1600" dirty="0">
                <a:latin typeface="Arial" charset="0"/>
              </a:rPr>
              <a:t>for training </a:t>
            </a:r>
            <a:r>
              <a:rPr lang="fi-FI" sz="1600" dirty="0" smtClean="0">
                <a:latin typeface="Arial" charset="0"/>
              </a:rPr>
              <a:t>data.</a:t>
            </a:r>
            <a:endParaRPr lang="fi-FI" sz="16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anim calcmode="lin" valueType="num">
                                      <p:cBhvr additive="base">
                                        <p:cTn id="7" dur="500" fill="hold"/>
                                        <p:tgtEl>
                                          <p:spTgt spid="553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3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3987">
                                            <p:txEl>
                                              <p:pRg st="1" end="1"/>
                                            </p:txEl>
                                          </p:spTgt>
                                        </p:tgtEl>
                                        <p:attrNameLst>
                                          <p:attrName>style.visibility</p:attrName>
                                        </p:attrNameLst>
                                      </p:cBhvr>
                                      <p:to>
                                        <p:strVal val="visible"/>
                                      </p:to>
                                    </p:set>
                                    <p:anim calcmode="lin" valueType="num">
                                      <p:cBhvr additive="base">
                                        <p:cTn id="13" dur="500" fill="hold"/>
                                        <p:tgtEl>
                                          <p:spTgt spid="5539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3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3987">
                                            <p:txEl>
                                              <p:pRg st="2" end="2"/>
                                            </p:txEl>
                                          </p:spTgt>
                                        </p:tgtEl>
                                        <p:attrNameLst>
                                          <p:attrName>style.visibility</p:attrName>
                                        </p:attrNameLst>
                                      </p:cBhvr>
                                      <p:to>
                                        <p:strVal val="visible"/>
                                      </p:to>
                                    </p:set>
                                    <p:anim calcmode="lin" valueType="num">
                                      <p:cBhvr additive="base">
                                        <p:cTn id="19" dur="500" fill="hold"/>
                                        <p:tgtEl>
                                          <p:spTgt spid="5539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39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3987">
                                            <p:txEl>
                                              <p:pRg st="3" end="3"/>
                                            </p:txEl>
                                          </p:spTgt>
                                        </p:tgtEl>
                                        <p:attrNameLst>
                                          <p:attrName>style.visibility</p:attrName>
                                        </p:attrNameLst>
                                      </p:cBhvr>
                                      <p:to>
                                        <p:strVal val="visible"/>
                                      </p:to>
                                    </p:set>
                                    <p:anim calcmode="lin" valueType="num">
                                      <p:cBhvr additive="base">
                                        <p:cTn id="25" dur="500" fill="hold"/>
                                        <p:tgtEl>
                                          <p:spTgt spid="5539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39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53987">
                                            <p:txEl>
                                              <p:pRg st="4" end="4"/>
                                            </p:txEl>
                                          </p:spTgt>
                                        </p:tgtEl>
                                        <p:attrNameLst>
                                          <p:attrName>style.visibility</p:attrName>
                                        </p:attrNameLst>
                                      </p:cBhvr>
                                      <p:to>
                                        <p:strVal val="visible"/>
                                      </p:to>
                                    </p:set>
                                    <p:anim calcmode="lin" valueType="num">
                                      <p:cBhvr additive="base">
                                        <p:cTn id="31" dur="500" fill="hold"/>
                                        <p:tgtEl>
                                          <p:spTgt spid="5539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39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53987">
                                            <p:txEl>
                                              <p:pRg st="5" end="5"/>
                                            </p:txEl>
                                          </p:spTgt>
                                        </p:tgtEl>
                                        <p:attrNameLst>
                                          <p:attrName>style.visibility</p:attrName>
                                        </p:attrNameLst>
                                      </p:cBhvr>
                                      <p:to>
                                        <p:strVal val="visible"/>
                                      </p:to>
                                    </p:set>
                                    <p:anim calcmode="lin" valueType="num">
                                      <p:cBhvr additive="base">
                                        <p:cTn id="37" dur="500" fill="hold"/>
                                        <p:tgtEl>
                                          <p:spTgt spid="5539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39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Research Objectives</a:t>
            </a:r>
            <a:endParaRPr lang="en-US" b="1" dirty="0">
              <a:solidFill>
                <a:srgbClr val="FFC000"/>
              </a:solidFill>
            </a:endParaRPr>
          </a:p>
        </p:txBody>
      </p:sp>
      <p:sp>
        <p:nvSpPr>
          <p:cNvPr id="3" name="Content Placeholder 2"/>
          <p:cNvSpPr>
            <a:spLocks noGrp="1"/>
          </p:cNvSpPr>
          <p:nvPr>
            <p:ph sz="quarter" idx="1"/>
          </p:nvPr>
        </p:nvSpPr>
        <p:spPr/>
        <p:txBody>
          <a:bodyPr/>
          <a:lstStyle/>
          <a:p>
            <a:pPr>
              <a:spcBef>
                <a:spcPts val="1800"/>
              </a:spcBef>
            </a:pPr>
            <a:r>
              <a:rPr lang="en-US" dirty="0" smtClean="0"/>
              <a:t>Development of a simple keyword spotting system based on cross-correlation.</a:t>
            </a:r>
          </a:p>
          <a:p>
            <a:pPr>
              <a:spcBef>
                <a:spcPts val="1800"/>
              </a:spcBef>
            </a:pPr>
            <a:r>
              <a:rPr lang="en-US" dirty="0" smtClean="0"/>
              <a:t>Maximize hits while keeping false alarms and misses low.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Speech Database Used</a:t>
            </a:r>
            <a:endParaRPr lang="en-US" b="1" dirty="0">
              <a:solidFill>
                <a:srgbClr val="FFC000"/>
              </a:solidFill>
            </a:endParaRPr>
          </a:p>
        </p:txBody>
      </p:sp>
      <p:sp>
        <p:nvSpPr>
          <p:cNvPr id="3" name="Content Placeholder 2"/>
          <p:cNvSpPr>
            <a:spLocks noGrp="1"/>
          </p:cNvSpPr>
          <p:nvPr>
            <p:ph sz="quarter" idx="1"/>
          </p:nvPr>
        </p:nvSpPr>
        <p:spPr/>
        <p:txBody>
          <a:bodyPr/>
          <a:lstStyle/>
          <a:p>
            <a:r>
              <a:rPr lang="en-US" dirty="0" smtClean="0"/>
              <a:t>Call Home Database</a:t>
            </a:r>
          </a:p>
          <a:p>
            <a:pPr lvl="1"/>
            <a:r>
              <a:rPr lang="en-US" dirty="0" smtClean="0"/>
              <a:t>Contains more than 40 telephone conversation between male and female speakers.</a:t>
            </a:r>
          </a:p>
          <a:p>
            <a:pPr lvl="1"/>
            <a:r>
              <a:rPr lang="en-US" dirty="0" smtClean="0"/>
              <a:t>30 minutes long conversation.</a:t>
            </a:r>
          </a:p>
          <a:p>
            <a:r>
              <a:rPr lang="en-US" dirty="0" smtClean="0"/>
              <a:t>Switchboard Database</a:t>
            </a:r>
          </a:p>
          <a:p>
            <a:pPr lvl="1"/>
            <a:r>
              <a:rPr lang="en-US" dirty="0" smtClean="0"/>
              <a:t>Two sided conversations collected from various speakers in the United States.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13699</TotalTime>
  <Words>2185</Words>
  <Application>Microsoft Office PowerPoint</Application>
  <PresentationFormat>On-screen Show (4:3)</PresentationFormat>
  <Paragraphs>387</Paragraphs>
  <Slides>56</Slides>
  <Notes>8</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Median</vt:lpstr>
      <vt:lpstr>Slide 1</vt:lpstr>
      <vt:lpstr>DESIGN OF A KEYWORD SPOTTING SYSTEM USING MODIFIED CROSS-CORRELATION IN THE TIME AND MFCC DOMAIN  Presented by: Olakunle Anifowose  Thesis Advisor: Dr. Robert Yantorno  Committee Members:  Dr. Joseph Picone Dr. Dennis Silage </vt:lpstr>
      <vt:lpstr>Outline</vt:lpstr>
      <vt:lpstr>Keyword Spotting</vt:lpstr>
      <vt:lpstr>Keyword Spotting</vt:lpstr>
      <vt:lpstr>Applications</vt:lpstr>
      <vt:lpstr>Motivation for this work</vt:lpstr>
      <vt:lpstr>Research Objectives</vt:lpstr>
      <vt:lpstr>Speech Database Used</vt:lpstr>
      <vt:lpstr>Experimental Setup</vt:lpstr>
      <vt:lpstr>Common Approaches</vt:lpstr>
      <vt:lpstr>Slide 12</vt:lpstr>
      <vt:lpstr>HMM</vt:lpstr>
      <vt:lpstr>Various keyword Spotting system</vt:lpstr>
      <vt:lpstr>Various keyword Spotting system</vt:lpstr>
      <vt:lpstr>Various keyword Spotting system</vt:lpstr>
      <vt:lpstr>Contributions</vt:lpstr>
      <vt:lpstr>Cross-correlation</vt:lpstr>
      <vt:lpstr> Research Using Cross-correlation </vt:lpstr>
      <vt:lpstr>Cases Considered</vt:lpstr>
      <vt:lpstr>Time Domain Initial Approach</vt:lpstr>
      <vt:lpstr>ZRR-Zero lag to Rest Ratio</vt:lpstr>
      <vt:lpstr>Test Cases</vt:lpstr>
      <vt:lpstr>Results (utterance-male1          keyword-male1)</vt:lpstr>
      <vt:lpstr>Result (utterance-male1                           keyword-male2)</vt:lpstr>
      <vt:lpstr>Results ( utterance-female1                      keyword-female1 )</vt:lpstr>
      <vt:lpstr>  Results ( utterance-female1                  keyword-female2 )</vt:lpstr>
      <vt:lpstr>Result Speaker Dependent Initial Time Domain Approach</vt:lpstr>
      <vt:lpstr>Result Speaker Independent Initial time Domain approach</vt:lpstr>
      <vt:lpstr>Challenge</vt:lpstr>
      <vt:lpstr>Time Domain Modified</vt:lpstr>
      <vt:lpstr>Pitch</vt:lpstr>
      <vt:lpstr>Pitch Normalization</vt:lpstr>
      <vt:lpstr>Utterance Pitch Normalization</vt:lpstr>
      <vt:lpstr>Modeling a Global Keyword</vt:lpstr>
      <vt:lpstr>MFCC</vt:lpstr>
      <vt:lpstr>Dynamic Time Warping</vt:lpstr>
      <vt:lpstr>Quantized Dynamic Time Warping</vt:lpstr>
      <vt:lpstr>Sample Results</vt:lpstr>
      <vt:lpstr>Sample Results</vt:lpstr>
      <vt:lpstr>Result Using a Global Keyword and Pitch Normalized utterances and keywords.</vt:lpstr>
      <vt:lpstr>Results Analysis</vt:lpstr>
      <vt:lpstr>MFCC Domain</vt:lpstr>
      <vt:lpstr>Normalizing MFCC Features</vt:lpstr>
      <vt:lpstr>Interpreting cross-correlation result of MFCC features</vt:lpstr>
      <vt:lpstr>Distance Between MFCC Features for Different Keywords</vt:lpstr>
      <vt:lpstr>Speaker Dependent</vt:lpstr>
      <vt:lpstr>Speaker Independent Test</vt:lpstr>
      <vt:lpstr>More Results</vt:lpstr>
      <vt:lpstr>More Results</vt:lpstr>
      <vt:lpstr>Result Using a Cross-correlation in MFCC Domain.</vt:lpstr>
      <vt:lpstr>Keyword Dependence</vt:lpstr>
      <vt:lpstr>System Performance Threshold</vt:lpstr>
      <vt:lpstr>Conclusions</vt:lpstr>
      <vt:lpstr>Future Work</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kunle</dc:creator>
  <cp:lastModifiedBy>kunle</cp:lastModifiedBy>
  <cp:revision>173</cp:revision>
  <dcterms:created xsi:type="dcterms:W3CDTF">2011-07-23T22:25:43Z</dcterms:created>
  <dcterms:modified xsi:type="dcterms:W3CDTF">2011-08-12T12:44:22Z</dcterms:modified>
</cp:coreProperties>
</file>