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257" r:id="rId3"/>
    <p:sldId id="258" r:id="rId4"/>
    <p:sldId id="292" r:id="rId5"/>
    <p:sldId id="259" r:id="rId6"/>
    <p:sldId id="260" r:id="rId7"/>
    <p:sldId id="287" r:id="rId8"/>
    <p:sldId id="261" r:id="rId9"/>
    <p:sldId id="263" r:id="rId10"/>
    <p:sldId id="321" r:id="rId11"/>
    <p:sldId id="313" r:id="rId12"/>
    <p:sldId id="293" r:id="rId13"/>
    <p:sldId id="264" r:id="rId14"/>
    <p:sldId id="302" r:id="rId15"/>
    <p:sldId id="303" r:id="rId16"/>
    <p:sldId id="304" r:id="rId17"/>
    <p:sldId id="305" r:id="rId18"/>
    <p:sldId id="312" r:id="rId19"/>
    <p:sldId id="294" r:id="rId20"/>
    <p:sldId id="295" r:id="rId21"/>
    <p:sldId id="306" r:id="rId22"/>
    <p:sldId id="308" r:id="rId23"/>
    <p:sldId id="309" r:id="rId24"/>
    <p:sldId id="311" r:id="rId25"/>
    <p:sldId id="324" r:id="rId26"/>
    <p:sldId id="310" r:id="rId27"/>
    <p:sldId id="307" r:id="rId28"/>
    <p:sldId id="296" r:id="rId29"/>
    <p:sldId id="297" r:id="rId30"/>
    <p:sldId id="314" r:id="rId31"/>
    <p:sldId id="315" r:id="rId32"/>
    <p:sldId id="316" r:id="rId33"/>
    <p:sldId id="317" r:id="rId34"/>
    <p:sldId id="318" r:id="rId35"/>
    <p:sldId id="298" r:id="rId36"/>
    <p:sldId id="299" r:id="rId37"/>
    <p:sldId id="319" r:id="rId38"/>
    <p:sldId id="320" r:id="rId39"/>
    <p:sldId id="325" r:id="rId40"/>
    <p:sldId id="300" r:id="rId41"/>
    <p:sldId id="326" r:id="rId42"/>
    <p:sldId id="327" r:id="rId43"/>
    <p:sldId id="329" r:id="rId44"/>
    <p:sldId id="328" r:id="rId45"/>
    <p:sldId id="333" r:id="rId46"/>
    <p:sldId id="330" r:id="rId47"/>
    <p:sldId id="332" r:id="rId48"/>
    <p:sldId id="331" r:id="rId49"/>
    <p:sldId id="322" r:id="rId50"/>
    <p:sldId id="32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1AD30-AB85-45AB-8EDE-E1389210271C}" type="datetimeFigureOut">
              <a:rPr lang="en-US" smtClean="0"/>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3F501-6D46-4495-BE2E-B70EF662DDE4}" type="slidenum">
              <a:rPr lang="en-US" smtClean="0"/>
              <a:t>‹#›</a:t>
            </a:fld>
            <a:endParaRPr lang="en-US"/>
          </a:p>
        </p:txBody>
      </p:sp>
    </p:spTree>
    <p:extLst>
      <p:ext uri="{BB962C8B-B14F-4D97-AF65-F5344CB8AC3E}">
        <p14:creationId xmlns:p14="http://schemas.microsoft.com/office/powerpoint/2010/main" val="385078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an NRSE measurement system, all measurements are still made with respect to a single-node analog input sense (AISENSE), but the potential at this node can vary with respect to the measurement system ground. The previous figure illustrates that a single-channel NRSE measurement system is the same as a single-channel differential measurement system. http://zone.ni.com/reference/en-XX/help/370466V-01/measfunds/refsingleended/  </a:t>
            </a:r>
            <a:endParaRPr lang="en-US" dirty="0"/>
          </a:p>
        </p:txBody>
      </p:sp>
      <p:sp>
        <p:nvSpPr>
          <p:cNvPr id="4" name="Slide Number Placeholder 3"/>
          <p:cNvSpPr>
            <a:spLocks noGrp="1"/>
          </p:cNvSpPr>
          <p:nvPr>
            <p:ph type="sldNum" sz="quarter" idx="10"/>
          </p:nvPr>
        </p:nvSpPr>
        <p:spPr/>
        <p:txBody>
          <a:bodyPr/>
          <a:lstStyle/>
          <a:p>
            <a:fld id="{1C33F501-6D46-4495-BE2E-B70EF662DDE4}" type="slidenum">
              <a:rPr lang="en-US" smtClean="0"/>
              <a:t>23</a:t>
            </a:fld>
            <a:endParaRPr lang="en-US"/>
          </a:p>
        </p:txBody>
      </p:sp>
    </p:spTree>
    <p:extLst>
      <p:ext uri="{BB962C8B-B14F-4D97-AF65-F5344CB8AC3E}">
        <p14:creationId xmlns:p14="http://schemas.microsoft.com/office/powerpoint/2010/main" val="210700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9D0A4B-F438-41C4-B7A6-3B83AD61AF16}"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9C9A38-18B2-490F-A6BE-D8D1D968E9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D0A4B-F438-41C4-B7A6-3B83AD61AF16}"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D0A4B-F438-41C4-B7A6-3B83AD61AF16}"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D0A4B-F438-41C4-B7A6-3B83AD61AF16}"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59D0A4B-F438-41C4-B7A6-3B83AD61AF16}" type="datetimeFigureOut">
              <a:rPr lang="en-US" smtClean="0"/>
              <a:t>4/25/2014</a:t>
            </a:fld>
            <a:endParaRPr lang="en-US"/>
          </a:p>
        </p:txBody>
      </p:sp>
      <p:sp>
        <p:nvSpPr>
          <p:cNvPr id="8" name="Slide Number Placeholder 7"/>
          <p:cNvSpPr>
            <a:spLocks noGrp="1"/>
          </p:cNvSpPr>
          <p:nvPr>
            <p:ph type="sldNum" sz="quarter" idx="11"/>
          </p:nvPr>
        </p:nvSpPr>
        <p:spPr/>
        <p:txBody>
          <a:bodyPr/>
          <a:lstStyle/>
          <a:p>
            <a:fld id="{689C9A38-18B2-490F-A6BE-D8D1D968E9C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9D0A4B-F438-41C4-B7A6-3B83AD61AF16}"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9D0A4B-F438-41C4-B7A6-3B83AD61AF16}" type="datetimeFigureOut">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D0A4B-F438-41C4-B7A6-3B83AD61AF16}" type="datetimeFigureOut">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D0A4B-F438-41C4-B7A6-3B83AD61AF16}" type="datetimeFigureOut">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C9A38-18B2-490F-A6BE-D8D1D968E9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D0A4B-F438-41C4-B7A6-3B83AD61AF16}"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C9A38-18B2-490F-A6BE-D8D1D968E9C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D0A4B-F438-41C4-B7A6-3B83AD61AF16}"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89C9A38-18B2-490F-A6BE-D8D1D968E9C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59D0A4B-F438-41C4-B7A6-3B83AD61AF16}" type="datetimeFigureOut">
              <a:rPr lang="en-US" smtClean="0"/>
              <a:t>4/25/2014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89C9A38-18B2-490F-A6BE-D8D1D968E9C6}"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458200" cy="4571999"/>
          </a:xfrm>
        </p:spPr>
        <p:txBody>
          <a:bodyPr/>
          <a:lstStyle/>
          <a:p>
            <a:r>
              <a:rPr lang="en-US" sz="2800" dirty="0" smtClean="0"/>
              <a:t>Development of a fast and efficient algorithm for p300 event related potential detection</a:t>
            </a:r>
            <a:endParaRPr lang="en-US" sz="2800" dirty="0"/>
          </a:p>
        </p:txBody>
      </p:sp>
      <p:sp>
        <p:nvSpPr>
          <p:cNvPr id="3" name="Subtitle 2"/>
          <p:cNvSpPr>
            <a:spLocks noGrp="1"/>
          </p:cNvSpPr>
          <p:nvPr>
            <p:ph type="subTitle" idx="1"/>
          </p:nvPr>
        </p:nvSpPr>
        <p:spPr>
          <a:xfrm>
            <a:off x="457200" y="3657600"/>
            <a:ext cx="8001000" cy="2743200"/>
          </a:xfrm>
        </p:spPr>
        <p:txBody>
          <a:bodyPr>
            <a:normAutofit/>
          </a:bodyPr>
          <a:lstStyle/>
          <a:p>
            <a:r>
              <a:rPr lang="en-US" sz="2400" dirty="0" smtClean="0"/>
              <a:t>A master’s thesis Presentation </a:t>
            </a:r>
          </a:p>
          <a:p>
            <a:r>
              <a:rPr lang="en-US" dirty="0" smtClean="0"/>
              <a:t>by Elliot Franz</a:t>
            </a:r>
          </a:p>
          <a:p>
            <a:endParaRPr lang="en-US" dirty="0"/>
          </a:p>
          <a:p>
            <a:r>
              <a:rPr lang="en-US" sz="1600" dirty="0" smtClean="0"/>
              <a:t>Advisor:  	</a:t>
            </a:r>
            <a:r>
              <a:rPr lang="en-US" sz="1600" dirty="0" err="1" smtClean="0"/>
              <a:t>Iyad</a:t>
            </a:r>
            <a:r>
              <a:rPr lang="en-US" sz="1600" dirty="0" smtClean="0"/>
              <a:t> Obeid, </a:t>
            </a:r>
            <a:r>
              <a:rPr lang="en-US" sz="1600" dirty="0" err="1" smtClean="0"/>
              <a:t>phd</a:t>
            </a:r>
            <a:endParaRPr lang="en-US" sz="1600" dirty="0" smtClean="0"/>
          </a:p>
          <a:p>
            <a:r>
              <a:rPr lang="en-US" sz="1600" dirty="0"/>
              <a:t>	</a:t>
            </a:r>
            <a:r>
              <a:rPr lang="en-US" sz="1600" dirty="0" smtClean="0"/>
              <a:t>	ECE Department, Temple University</a:t>
            </a:r>
            <a:endParaRPr lang="en-US" sz="1600" dirty="0"/>
          </a:p>
        </p:txBody>
      </p:sp>
    </p:spTree>
    <p:extLst>
      <p:ext uri="{BB962C8B-B14F-4D97-AF65-F5344CB8AC3E}">
        <p14:creationId xmlns:p14="http://schemas.microsoft.com/office/powerpoint/2010/main" val="775492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Emotiv</a:t>
            </a:r>
            <a:r>
              <a:rPr lang="en-US" dirty="0" smtClean="0"/>
              <a:t> EPOC</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378" y="1676400"/>
            <a:ext cx="639924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6400800"/>
            <a:ext cx="6096000" cy="369332"/>
          </a:xfrm>
          <a:prstGeom prst="rect">
            <a:avLst/>
          </a:prstGeom>
          <a:noFill/>
        </p:spPr>
        <p:txBody>
          <a:bodyPr wrap="square" rtlCol="0">
            <a:spAutoFit/>
          </a:bodyPr>
          <a:lstStyle/>
          <a:p>
            <a:pPr algn="ctr"/>
            <a:r>
              <a:rPr lang="en-US" dirty="0" smtClean="0"/>
              <a:t>Image:  www.emotiv.com</a:t>
            </a:r>
            <a:endParaRPr lang="en-US" dirty="0"/>
          </a:p>
        </p:txBody>
      </p:sp>
    </p:spTree>
    <p:extLst>
      <p:ext uri="{BB962C8B-B14F-4D97-AF65-F5344CB8AC3E}">
        <p14:creationId xmlns:p14="http://schemas.microsoft.com/office/powerpoint/2010/main" val="308638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dirty="0" smtClean="0"/>
              <a:t>Grass Model 12 </a:t>
            </a:r>
            <a:r>
              <a:rPr lang="en-US" dirty="0" err="1" smtClean="0"/>
              <a:t>Neurodata</a:t>
            </a:r>
            <a:r>
              <a:rPr lang="en-US" dirty="0" smtClean="0"/>
              <a:t> acquisition system</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800" dirty="0" smtClean="0"/>
              <a:t>Capable of recording from 21 Channels</a:t>
            </a:r>
          </a:p>
          <a:p>
            <a:pPr marL="342900" indent="-342900">
              <a:buFont typeface="Arial" panose="020B0604020202020204" pitchFamily="34" charset="0"/>
              <a:buChar char="•"/>
            </a:pPr>
            <a:r>
              <a:rPr lang="en-US" sz="2800" dirty="0" smtClean="0"/>
              <a:t>Analog Filters</a:t>
            </a:r>
          </a:p>
          <a:p>
            <a:pPr marL="800100" lvl="1" indent="-342900"/>
            <a:r>
              <a:rPr lang="en-US" sz="2200" dirty="0" smtClean="0"/>
              <a:t>Capable of </a:t>
            </a:r>
            <a:r>
              <a:rPr lang="en-US" sz="2200" dirty="0" err="1" smtClean="0"/>
              <a:t>bandpass</a:t>
            </a:r>
            <a:r>
              <a:rPr lang="en-US" sz="2200" dirty="0" smtClean="0"/>
              <a:t> filtering signals (in these experiments, </a:t>
            </a:r>
            <a:r>
              <a:rPr lang="en-US" sz="2200" dirty="0"/>
              <a:t>analog signals </a:t>
            </a:r>
            <a:r>
              <a:rPr lang="en-US" sz="2200" dirty="0" smtClean="0"/>
              <a:t>were filtered between </a:t>
            </a:r>
            <a:r>
              <a:rPr lang="en-US" sz="2200" dirty="0"/>
              <a:t>0.1 and 300 </a:t>
            </a:r>
            <a:r>
              <a:rPr lang="en-US" sz="2200" dirty="0" smtClean="0"/>
              <a:t>Hz)</a:t>
            </a:r>
            <a:endParaRPr lang="en-US" sz="2200" dirty="0"/>
          </a:p>
          <a:p>
            <a:pPr marL="800100" lvl="1" indent="-342900"/>
            <a:r>
              <a:rPr lang="en-US" sz="2200" dirty="0"/>
              <a:t>Notch filter at 60 Hz</a:t>
            </a:r>
          </a:p>
          <a:p>
            <a:pPr marL="342900" indent="-342900">
              <a:buFont typeface="Arial" panose="020B0604020202020204" pitchFamily="34" charset="0"/>
              <a:buChar char="•"/>
            </a:pPr>
            <a:endParaRPr lang="en-US" dirty="0"/>
          </a:p>
        </p:txBody>
      </p:sp>
      <p:pic>
        <p:nvPicPr>
          <p:cNvPr id="1026" name="Picture 2" descr="http://www.publicsurplus.com/sms/docviewer/aucdoc/neurodata%2010_640x427.jpg?auc=855609&amp;docid=6555919"/>
          <p:cNvPicPr>
            <a:picLocks noChangeAspect="1" noChangeArrowheads="1"/>
          </p:cNvPicPr>
          <p:nvPr/>
        </p:nvPicPr>
        <p:blipFill rotWithShape="1">
          <a:blip r:embed="rId2">
            <a:extLst>
              <a:ext uri="{28A0092B-C50C-407E-A947-70E740481C1C}">
                <a14:useLocalDpi xmlns:a14="http://schemas.microsoft.com/office/drawing/2010/main" val="0"/>
              </a:ext>
            </a:extLst>
          </a:blip>
          <a:srcRect t="44501"/>
          <a:stretch/>
        </p:blipFill>
        <p:spPr bwMode="auto">
          <a:xfrm>
            <a:off x="1967996" y="4572000"/>
            <a:ext cx="5208009" cy="192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27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solidFill>
                  <a:srgbClr val="FF0000"/>
                </a:solidFill>
              </a:rPr>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t>Phase I Results</a:t>
            </a:r>
          </a:p>
          <a:p>
            <a:pPr marL="457200" indent="-457200">
              <a:buFont typeface="+mj-lt"/>
              <a:buAutoNum type="arabicPeriod"/>
            </a:pPr>
            <a:r>
              <a:rPr lang="en-US" sz="2400" dirty="0" smtClean="0"/>
              <a:t>Phase II Results</a:t>
            </a:r>
          </a:p>
          <a:p>
            <a:pPr marL="457200" indent="-457200">
              <a:buFont typeface="+mj-lt"/>
              <a:buAutoNum type="arabicPeriod"/>
            </a:pPr>
            <a:r>
              <a:rPr lang="en-US" sz="2400" dirty="0"/>
              <a:t>Shortcomings/Future </a:t>
            </a:r>
            <a:r>
              <a:rPr lang="en-US" sz="2400" dirty="0" smtClean="0"/>
              <a:t>work</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386943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BCI Dataset Overview</a:t>
            </a:r>
            <a:endParaRPr lang="en-US" dirty="0"/>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US" sz="2800" dirty="0" smtClean="0"/>
              <a:t>Comparison of Electrode Locations</a:t>
            </a:r>
          </a:p>
          <a:p>
            <a:pPr marL="457200" indent="-457200">
              <a:buFont typeface="Wingdings" panose="05000000000000000000" pitchFamily="2" charset="2"/>
              <a:buChar char="Ø"/>
            </a:pPr>
            <a:r>
              <a:rPr lang="en-US" sz="2800" dirty="0" smtClean="0"/>
              <a:t>Algorithm Classification Accuracy (8 parietal electrodes)</a:t>
            </a:r>
          </a:p>
          <a:p>
            <a:pPr marL="457200" indent="-457200">
              <a:buFont typeface="Wingdings" panose="05000000000000000000" pitchFamily="2" charset="2"/>
              <a:buChar char="Ø"/>
            </a:pPr>
            <a:r>
              <a:rPr lang="en-US" sz="2800" dirty="0" smtClean="0"/>
              <a:t>Algorithm Classification Accuracy (1 electrode)</a:t>
            </a:r>
          </a:p>
          <a:p>
            <a:pPr marL="457200" indent="-457200">
              <a:buFont typeface="Wingdings" panose="05000000000000000000" pitchFamily="2" charset="2"/>
              <a:buChar char="Ø"/>
            </a:pPr>
            <a:r>
              <a:rPr lang="en-US" sz="2800" dirty="0" smtClean="0"/>
              <a:t>Computation Time</a:t>
            </a:r>
          </a:p>
          <a:p>
            <a:pPr marL="457200" indent="-457200">
              <a:buFont typeface="Wingdings" panose="05000000000000000000" pitchFamily="2" charset="2"/>
              <a:buChar char="Ø"/>
            </a:pPr>
            <a:r>
              <a:rPr lang="en-US" sz="2800" dirty="0" smtClean="0"/>
              <a:t>2003 BCI Competition Winners</a:t>
            </a:r>
            <a:endParaRPr lang="en-US" sz="2800" dirty="0"/>
          </a:p>
        </p:txBody>
      </p:sp>
    </p:spTree>
    <p:extLst>
      <p:ext uri="{BB962C8B-B14F-4D97-AF65-F5344CB8AC3E}">
        <p14:creationId xmlns:p14="http://schemas.microsoft.com/office/powerpoint/2010/main" val="3943003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762000"/>
            <a:ext cx="5893638" cy="2834640"/>
          </a:xfrm>
        </p:spPr>
      </p:pic>
      <p:sp>
        <p:nvSpPr>
          <p:cNvPr id="2" name="Title 1"/>
          <p:cNvSpPr>
            <a:spLocks noGrp="1"/>
          </p:cNvSpPr>
          <p:nvPr>
            <p:ph type="title"/>
          </p:nvPr>
        </p:nvSpPr>
        <p:spPr>
          <a:xfrm>
            <a:off x="457200" y="-609600"/>
            <a:ext cx="7772400" cy="1371600"/>
          </a:xfrm>
        </p:spPr>
        <p:txBody>
          <a:bodyPr>
            <a:normAutofit/>
          </a:bodyPr>
          <a:lstStyle/>
          <a:p>
            <a:r>
              <a:rPr lang="en-US" sz="2400" dirty="0" smtClean="0"/>
              <a:t>Averaged recordings over </a:t>
            </a:r>
            <a:r>
              <a:rPr lang="en-US" sz="2400" dirty="0" err="1" smtClean="0"/>
              <a:t>c</a:t>
            </a:r>
            <a:r>
              <a:rPr lang="en-US" sz="2400" baseline="-25000" dirty="0" err="1" smtClean="0"/>
              <a:t>z</a:t>
            </a:r>
            <a:r>
              <a:rPr lang="en-US" sz="2400" baseline="-25000" dirty="0" smtClean="0"/>
              <a:t> </a:t>
            </a:r>
            <a:r>
              <a:rPr lang="en-US" sz="2400" dirty="0"/>
              <a:t>and CP</a:t>
            </a:r>
            <a:r>
              <a:rPr lang="en-US" sz="2400" baseline="-25000" dirty="0"/>
              <a:t>5</a:t>
            </a:r>
            <a:r>
              <a:rPr lang="en-US" sz="2400" dirty="0"/>
              <a:t> </a:t>
            </a:r>
            <a:endParaRPr lang="en-US" sz="2400" baseline="-25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2" y="3657600"/>
            <a:ext cx="5893635" cy="2834640"/>
          </a:xfrm>
          <a:prstGeom prst="rect">
            <a:avLst/>
          </a:prstGeom>
        </p:spPr>
      </p:pic>
    </p:spTree>
    <p:extLst>
      <p:ext uri="{BB962C8B-B14F-4D97-AF65-F5344CB8AC3E}">
        <p14:creationId xmlns:p14="http://schemas.microsoft.com/office/powerpoint/2010/main" val="558677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162800" cy="1371600"/>
          </a:xfrm>
        </p:spPr>
        <p:txBody>
          <a:bodyPr>
            <a:normAutofit fontScale="90000"/>
          </a:bodyPr>
          <a:lstStyle/>
          <a:p>
            <a:r>
              <a:rPr lang="en-US" dirty="0" smtClean="0"/>
              <a:t>Classification accuracy (8 parietal electrodes)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900"/>
            <a:ext cx="7620000" cy="3664963"/>
          </a:xfrm>
        </p:spPr>
      </p:pic>
      <p:sp>
        <p:nvSpPr>
          <p:cNvPr id="5" name="Rectangle 4"/>
          <p:cNvSpPr/>
          <p:nvPr/>
        </p:nvSpPr>
        <p:spPr>
          <a:xfrm>
            <a:off x="4343400" y="1981200"/>
            <a:ext cx="3200400" cy="388620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1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934200" cy="1371600"/>
          </a:xfrm>
        </p:spPr>
        <p:txBody>
          <a:bodyPr>
            <a:normAutofit/>
          </a:bodyPr>
          <a:lstStyle/>
          <a:p>
            <a:r>
              <a:rPr lang="en-US" dirty="0" smtClean="0"/>
              <a:t>Classification Accuracy (1 Electrode)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900"/>
            <a:ext cx="7620000" cy="3664963"/>
          </a:xfrm>
        </p:spPr>
      </p:pic>
    </p:spTree>
    <p:extLst>
      <p:ext uri="{BB962C8B-B14F-4D97-AF65-F5344CB8AC3E}">
        <p14:creationId xmlns:p14="http://schemas.microsoft.com/office/powerpoint/2010/main" val="1007974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Bci</a:t>
            </a:r>
            <a:r>
              <a:rPr lang="en-US" dirty="0" smtClean="0"/>
              <a:t> Winners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47800"/>
            <a:ext cx="4732167" cy="4373563"/>
          </a:xfrm>
        </p:spPr>
      </p:pic>
      <p:sp>
        <p:nvSpPr>
          <p:cNvPr id="3" name="TextBox 2"/>
          <p:cNvSpPr txBox="1"/>
          <p:nvPr/>
        </p:nvSpPr>
        <p:spPr>
          <a:xfrm>
            <a:off x="609600" y="5867400"/>
            <a:ext cx="7924800" cy="369332"/>
          </a:xfrm>
          <a:prstGeom prst="rect">
            <a:avLst/>
          </a:prstGeom>
          <a:noFill/>
        </p:spPr>
        <p:txBody>
          <a:bodyPr wrap="square" rtlCol="0">
            <a:spAutoFit/>
          </a:bodyPr>
          <a:lstStyle/>
          <a:p>
            <a:pPr algn="ctr"/>
            <a:r>
              <a:rPr lang="en-US" dirty="0" smtClean="0"/>
              <a:t>A. </a:t>
            </a:r>
            <a:r>
              <a:rPr lang="en-US" dirty="0" err="1" smtClean="0"/>
              <a:t>Rakotomamonjy</a:t>
            </a:r>
            <a:r>
              <a:rPr lang="en-US" dirty="0" smtClean="0"/>
              <a:t>, et </a:t>
            </a:r>
            <a:r>
              <a:rPr lang="en-US" dirty="0"/>
              <a:t>a</a:t>
            </a:r>
            <a:r>
              <a:rPr lang="en-US" dirty="0" smtClean="0"/>
              <a:t>l.  </a:t>
            </a:r>
            <a:r>
              <a:rPr lang="en-US" i="1" dirty="0" smtClean="0"/>
              <a:t>IEEE Transactions on </a:t>
            </a:r>
            <a:r>
              <a:rPr lang="en-US" i="1" dirty="0" err="1" smtClean="0"/>
              <a:t>Biom</a:t>
            </a:r>
            <a:r>
              <a:rPr lang="en-US" i="1" dirty="0" smtClean="0"/>
              <a:t>. Engr.  </a:t>
            </a:r>
            <a:r>
              <a:rPr lang="en-US" dirty="0" smtClean="0"/>
              <a:t>2008 </a:t>
            </a:r>
            <a:endParaRPr lang="en-US" dirty="0"/>
          </a:p>
        </p:txBody>
      </p:sp>
    </p:spTree>
    <p:extLst>
      <p:ext uri="{BB962C8B-B14F-4D97-AF65-F5344CB8AC3E}">
        <p14:creationId xmlns:p14="http://schemas.microsoft.com/office/powerpoint/2010/main" val="403483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6900"/>
            <a:ext cx="7620000" cy="3664963"/>
          </a:xfrm>
        </p:spPr>
      </p:pic>
    </p:spTree>
    <p:extLst>
      <p:ext uri="{BB962C8B-B14F-4D97-AF65-F5344CB8AC3E}">
        <p14:creationId xmlns:p14="http://schemas.microsoft.com/office/powerpoint/2010/main" val="100938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solidFill>
                  <a:srgbClr val="FF0000"/>
                </a:solidFill>
              </a:rPr>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t>Phase I Results</a:t>
            </a:r>
          </a:p>
          <a:p>
            <a:pPr marL="457200" indent="-457200">
              <a:buFont typeface="+mj-lt"/>
              <a:buAutoNum type="arabicPeriod"/>
            </a:pPr>
            <a:r>
              <a:rPr lang="en-US" sz="2400" dirty="0" smtClean="0"/>
              <a:t>Phase II Results</a:t>
            </a:r>
          </a:p>
          <a:p>
            <a:pPr marL="457200" indent="-457200">
              <a:buFont typeface="+mj-lt"/>
              <a:buAutoNum type="arabicPeriod"/>
            </a:pPr>
            <a:r>
              <a:rPr lang="en-US" sz="2400" dirty="0"/>
              <a:t>Shortcomings/Future work</a:t>
            </a:r>
          </a:p>
          <a:p>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267837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solidFill>
                  <a:srgbClr val="FF0000"/>
                </a:solidFill>
              </a:rPr>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t>Phase I Results</a:t>
            </a:r>
          </a:p>
          <a:p>
            <a:pPr marL="457200" indent="-457200">
              <a:buFont typeface="+mj-lt"/>
              <a:buAutoNum type="arabicPeriod"/>
            </a:pPr>
            <a:r>
              <a:rPr lang="en-US" sz="2400" dirty="0" smtClean="0"/>
              <a:t>Phase II Results</a:t>
            </a:r>
          </a:p>
          <a:p>
            <a:pPr marL="457200" indent="-457200">
              <a:buFont typeface="+mj-lt"/>
              <a:buAutoNum type="arabicPeriod"/>
            </a:pPr>
            <a:r>
              <a:rPr lang="en-US" sz="2400" dirty="0" smtClean="0"/>
              <a:t>Shortcomings/Future work</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44625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a:t>
            </a:r>
            <a:r>
              <a:rPr lang="en-US" dirty="0" smtClean="0"/>
              <a:t>.) Experimental Design Overview</a:t>
            </a:r>
            <a:endParaRPr lang="en-US" dirty="0"/>
          </a:p>
        </p:txBody>
      </p:sp>
      <p:sp>
        <p:nvSpPr>
          <p:cNvPr id="3" name="Content Placeholder 2"/>
          <p:cNvSpPr>
            <a:spLocks noGrp="1"/>
          </p:cNvSpPr>
          <p:nvPr>
            <p:ph idx="1"/>
          </p:nvPr>
        </p:nvSpPr>
        <p:spPr>
          <a:xfrm>
            <a:off x="457200" y="1752600"/>
            <a:ext cx="8001000" cy="4373563"/>
          </a:xfrm>
        </p:spPr>
        <p:txBody>
          <a:bodyPr>
            <a:normAutofit fontScale="85000" lnSpcReduction="10000"/>
          </a:bodyPr>
          <a:lstStyle/>
          <a:p>
            <a:pPr marL="457200" indent="-457200">
              <a:buFont typeface="Wingdings" panose="05000000000000000000" pitchFamily="2" charset="2"/>
              <a:buChar char="Ø"/>
            </a:pPr>
            <a:r>
              <a:rPr lang="en-US" sz="2800" dirty="0" smtClean="0"/>
              <a:t>Block Diagram of Experiment</a:t>
            </a:r>
          </a:p>
          <a:p>
            <a:pPr marL="457200" indent="-457200">
              <a:buFont typeface="Wingdings" panose="05000000000000000000" pitchFamily="2" charset="2"/>
              <a:buChar char="Ø"/>
            </a:pPr>
            <a:r>
              <a:rPr lang="en-US" sz="2800" dirty="0" smtClean="0"/>
              <a:t>Hardware Preparation</a:t>
            </a:r>
          </a:p>
          <a:p>
            <a:pPr marL="914400" lvl="1" indent="-457200">
              <a:buFont typeface="Wingdings" panose="05000000000000000000" pitchFamily="2" charset="2"/>
              <a:buChar char="Ø"/>
            </a:pPr>
            <a:r>
              <a:rPr lang="en-US" sz="2800" dirty="0" smtClean="0"/>
              <a:t>EPOC</a:t>
            </a:r>
          </a:p>
          <a:p>
            <a:pPr marL="914400" lvl="1" indent="-457200">
              <a:buFont typeface="Wingdings" panose="05000000000000000000" pitchFamily="2" charset="2"/>
              <a:buChar char="Ø"/>
            </a:pPr>
            <a:r>
              <a:rPr lang="en-US" sz="2800" dirty="0" smtClean="0"/>
              <a:t>Grass Amplifiers</a:t>
            </a:r>
          </a:p>
          <a:p>
            <a:pPr marL="457200" indent="-457200">
              <a:buFont typeface="Wingdings" panose="05000000000000000000" pitchFamily="2" charset="2"/>
              <a:buChar char="Ø"/>
            </a:pPr>
            <a:r>
              <a:rPr lang="en-US" sz="2800" dirty="0" smtClean="0"/>
              <a:t>Software Preparation</a:t>
            </a:r>
          </a:p>
          <a:p>
            <a:pPr marL="914400" lvl="1" indent="-457200">
              <a:buFont typeface="Wingdings" panose="05000000000000000000" pitchFamily="2" charset="2"/>
              <a:buChar char="Ø"/>
            </a:pPr>
            <a:r>
              <a:rPr lang="en-US" sz="2800" dirty="0" err="1" smtClean="0"/>
              <a:t>OpenViBE</a:t>
            </a:r>
            <a:endParaRPr lang="en-US" sz="2800" dirty="0" smtClean="0"/>
          </a:p>
          <a:p>
            <a:pPr marL="914400" lvl="1" indent="-457200">
              <a:buFont typeface="Wingdings" panose="05000000000000000000" pitchFamily="2" charset="2"/>
              <a:buChar char="Ø"/>
            </a:pPr>
            <a:r>
              <a:rPr lang="en-US" sz="2800" dirty="0" err="1" smtClean="0"/>
              <a:t>TestBench</a:t>
            </a:r>
            <a:endParaRPr lang="en-US" sz="2800" dirty="0" smtClean="0"/>
          </a:p>
          <a:p>
            <a:pPr marL="914400" lvl="1" indent="-457200">
              <a:buFont typeface="Wingdings" panose="05000000000000000000" pitchFamily="2" charset="2"/>
              <a:buChar char="Ø"/>
            </a:pPr>
            <a:r>
              <a:rPr lang="en-US" sz="2800" dirty="0" err="1" smtClean="0"/>
              <a:t>LabView</a:t>
            </a:r>
            <a:r>
              <a:rPr lang="en-US" sz="2800" dirty="0" smtClean="0"/>
              <a:t> </a:t>
            </a:r>
            <a:r>
              <a:rPr lang="en-US" sz="2800" dirty="0" err="1" smtClean="0"/>
              <a:t>SignalExpress</a:t>
            </a:r>
            <a:endParaRPr lang="en-US" sz="2800" dirty="0" smtClean="0"/>
          </a:p>
          <a:p>
            <a:pPr marL="457200" indent="-457200">
              <a:buFont typeface="Wingdings" panose="05000000000000000000" pitchFamily="2" charset="2"/>
              <a:buChar char="Ø"/>
            </a:pPr>
            <a:r>
              <a:rPr lang="en-US" sz="2800" dirty="0" smtClean="0"/>
              <a:t>Patient Instruction and Recording Environment</a:t>
            </a:r>
          </a:p>
          <a:p>
            <a:pPr marL="457200" indent="-457200">
              <a:buFont typeface="Wingdings" panose="05000000000000000000" pitchFamily="2" charset="2"/>
              <a:buChar char="Ø"/>
            </a:pPr>
            <a:r>
              <a:rPr lang="en-US" sz="2800" dirty="0" smtClean="0"/>
              <a:t>Recording Details</a:t>
            </a:r>
            <a:endParaRPr lang="en-US" sz="2800" dirty="0"/>
          </a:p>
        </p:txBody>
      </p:sp>
    </p:spTree>
    <p:extLst>
      <p:ext uri="{BB962C8B-B14F-4D97-AF65-F5344CB8AC3E}">
        <p14:creationId xmlns:p14="http://schemas.microsoft.com/office/powerpoint/2010/main" val="3564383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629400" cy="1371600"/>
          </a:xfrm>
        </p:spPr>
        <p:txBody>
          <a:bodyPr/>
          <a:lstStyle/>
          <a:p>
            <a:r>
              <a:rPr lang="en-US" dirty="0" smtClean="0"/>
              <a:t>Experimental Setup</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433"/>
          <a:stretch/>
        </p:blipFill>
        <p:spPr>
          <a:xfrm>
            <a:off x="228600" y="1524000"/>
            <a:ext cx="8214840" cy="4754880"/>
          </a:xfrm>
        </p:spPr>
      </p:pic>
    </p:spTree>
    <p:extLst>
      <p:ext uri="{BB962C8B-B14F-4D97-AF65-F5344CB8AC3E}">
        <p14:creationId xmlns:p14="http://schemas.microsoft.com/office/powerpoint/2010/main" val="623923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391400" cy="1371600"/>
          </a:xfrm>
        </p:spPr>
        <p:txBody>
          <a:bodyPr/>
          <a:lstStyle/>
          <a:p>
            <a:r>
              <a:rPr lang="en-US" dirty="0" smtClean="0"/>
              <a:t>Hardware Preparation</a:t>
            </a:r>
            <a:endParaRPr lang="en-US" dirty="0"/>
          </a:p>
        </p:txBody>
      </p:sp>
      <p:sp>
        <p:nvSpPr>
          <p:cNvPr id="3" name="Content Placeholder 2"/>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US" sz="2800" dirty="0" smtClean="0"/>
              <a:t>EPOC</a:t>
            </a:r>
          </a:p>
          <a:p>
            <a:pPr marL="800100" lvl="1" indent="-342900"/>
            <a:r>
              <a:rPr lang="en-US" sz="2800" dirty="0" smtClean="0"/>
              <a:t>Moisten Saline electrodes </a:t>
            </a:r>
          </a:p>
          <a:p>
            <a:pPr marL="800100" lvl="1" indent="-342900"/>
            <a:r>
              <a:rPr lang="en-US" sz="2800" dirty="0" smtClean="0"/>
              <a:t>Place headset backwards on head and power on</a:t>
            </a:r>
          </a:p>
          <a:p>
            <a:pPr marL="342900" indent="-342900">
              <a:buFont typeface="Arial" panose="020B0604020202020204" pitchFamily="34" charset="0"/>
              <a:buChar char="•"/>
            </a:pPr>
            <a:r>
              <a:rPr lang="en-US" sz="2800" dirty="0" smtClean="0"/>
              <a:t>Grass Electrodes</a:t>
            </a:r>
          </a:p>
          <a:p>
            <a:pPr marL="800100" lvl="1" indent="-342900"/>
            <a:r>
              <a:rPr lang="en-US" sz="2800" dirty="0" smtClean="0"/>
              <a:t>Using </a:t>
            </a:r>
            <a:r>
              <a:rPr lang="en-US" sz="2800" dirty="0" err="1" smtClean="0"/>
              <a:t>Tensive</a:t>
            </a:r>
            <a:r>
              <a:rPr lang="en-US" sz="2800" dirty="0" smtClean="0"/>
              <a:t> gel and medical tape, apply electrodes to scalp as closely as possible to the saline electrodes towards the top and center of the head</a:t>
            </a:r>
          </a:p>
          <a:p>
            <a:pPr marL="800100" lvl="1" indent="-342900"/>
            <a:r>
              <a:rPr lang="en-US" sz="2800" dirty="0" err="1" smtClean="0"/>
              <a:t>Isoground</a:t>
            </a:r>
            <a:r>
              <a:rPr lang="en-US" sz="2800" dirty="0"/>
              <a:t> </a:t>
            </a:r>
            <a:r>
              <a:rPr lang="en-US" sz="2800" dirty="0" smtClean="0"/>
              <a:t>and reference electrode used in addition to 8 channels</a:t>
            </a:r>
          </a:p>
          <a:p>
            <a:pPr marL="800100" lvl="1" indent="-342900"/>
            <a:r>
              <a:rPr lang="en-US" sz="2800" dirty="0" smtClean="0"/>
              <a:t>Place cap over electrodes to secure</a:t>
            </a:r>
          </a:p>
          <a:p>
            <a:pPr marL="800100" lvl="1" indent="-342900"/>
            <a:endParaRPr lang="en-US" dirty="0" smtClean="0"/>
          </a:p>
          <a:p>
            <a:pPr marL="800100" lvl="1" indent="-342900"/>
            <a:endParaRPr lang="en-US" dirty="0" smtClean="0"/>
          </a:p>
          <a:p>
            <a:pPr marL="342900" indent="-342900"/>
            <a:endParaRPr lang="en-US" dirty="0" smtClean="0"/>
          </a:p>
          <a:p>
            <a:pPr marL="800100" lvl="1" indent="-342900"/>
            <a:endParaRPr lang="en-US" dirty="0"/>
          </a:p>
        </p:txBody>
      </p:sp>
    </p:spTree>
    <p:extLst>
      <p:ext uri="{BB962C8B-B14F-4D97-AF65-F5344CB8AC3E}">
        <p14:creationId xmlns:p14="http://schemas.microsoft.com/office/powerpoint/2010/main" val="533982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Software preparation</a:t>
            </a:r>
            <a:endParaRPr lang="en-US" dirty="0"/>
          </a:p>
        </p:txBody>
      </p:sp>
      <p:sp>
        <p:nvSpPr>
          <p:cNvPr id="3" name="Content Placeholder 2"/>
          <p:cNvSpPr>
            <a:spLocks noGrp="1"/>
          </p:cNvSpPr>
          <p:nvPr>
            <p:ph idx="1"/>
          </p:nvPr>
        </p:nvSpPr>
        <p:spPr>
          <a:xfrm>
            <a:off x="457200" y="1600200"/>
            <a:ext cx="8153400" cy="4648200"/>
          </a:xfrm>
        </p:spPr>
        <p:txBody>
          <a:bodyPr>
            <a:noAutofit/>
          </a:bodyPr>
          <a:lstStyle/>
          <a:p>
            <a:pPr marL="342900" indent="-342900">
              <a:buFont typeface="Arial" panose="020B0604020202020204" pitchFamily="34" charset="0"/>
              <a:buChar char="•"/>
            </a:pPr>
            <a:r>
              <a:rPr lang="en-US" sz="2200" dirty="0" err="1" smtClean="0"/>
              <a:t>OpenViBE</a:t>
            </a:r>
            <a:endParaRPr lang="en-US" sz="2200" dirty="0" smtClean="0"/>
          </a:p>
          <a:p>
            <a:pPr marL="800100" lvl="1" indent="-342900"/>
            <a:r>
              <a:rPr lang="en-US" sz="2200" dirty="0" smtClean="0"/>
              <a:t>Close all background programs on simulating computer</a:t>
            </a:r>
          </a:p>
          <a:p>
            <a:pPr marL="800100" lvl="1" indent="-342900"/>
            <a:r>
              <a:rPr lang="en-US" sz="2200" dirty="0" smtClean="0"/>
              <a:t>Choose appropriate number of characters to spell</a:t>
            </a:r>
          </a:p>
          <a:p>
            <a:pPr marL="800100" lvl="1" indent="-342900"/>
            <a:r>
              <a:rPr lang="en-US" sz="2200" dirty="0" smtClean="0"/>
              <a:t>Position spelling matrix on display for patient</a:t>
            </a:r>
          </a:p>
          <a:p>
            <a:pPr marL="342900" indent="-342900">
              <a:buFont typeface="Arial" panose="020B0604020202020204" pitchFamily="34" charset="0"/>
              <a:buChar char="•"/>
            </a:pPr>
            <a:r>
              <a:rPr lang="en-US" sz="2200" dirty="0" err="1" smtClean="0"/>
              <a:t>TestBench</a:t>
            </a:r>
            <a:endParaRPr lang="en-US" sz="2200" dirty="0" smtClean="0"/>
          </a:p>
          <a:p>
            <a:pPr marL="800100" lvl="1" indent="-342900"/>
            <a:r>
              <a:rPr lang="en-US" sz="2200" dirty="0" smtClean="0"/>
              <a:t>Configure software to receive markers from COM port</a:t>
            </a:r>
          </a:p>
          <a:p>
            <a:pPr marL="342900" indent="-342900">
              <a:buFont typeface="Arial" panose="020B0604020202020204" pitchFamily="34" charset="0"/>
              <a:buChar char="•"/>
            </a:pPr>
            <a:r>
              <a:rPr lang="en-US" sz="2200" dirty="0" err="1" smtClean="0"/>
              <a:t>LabView</a:t>
            </a:r>
            <a:r>
              <a:rPr lang="en-US" sz="2200" dirty="0" smtClean="0"/>
              <a:t> Signal Express</a:t>
            </a:r>
          </a:p>
          <a:p>
            <a:pPr marL="800100" lvl="1" indent="-342900"/>
            <a:r>
              <a:rPr lang="en-US" sz="2200" dirty="0" smtClean="0"/>
              <a:t>Choose 9 channels to record from on the SCB-68 (one channel is the marker channel)</a:t>
            </a:r>
          </a:p>
          <a:p>
            <a:pPr marL="800100" lvl="1" indent="-342900"/>
            <a:r>
              <a:rPr lang="en-US" sz="2200" dirty="0" smtClean="0"/>
              <a:t>Set collection parameters (NRSE, 240 Hz sampling rate)</a:t>
            </a:r>
            <a:endParaRPr lang="en-US" sz="2200" dirty="0"/>
          </a:p>
        </p:txBody>
      </p:sp>
    </p:spTree>
    <p:extLst>
      <p:ext uri="{BB962C8B-B14F-4D97-AF65-F5344CB8AC3E}">
        <p14:creationId xmlns:p14="http://schemas.microsoft.com/office/powerpoint/2010/main" val="319922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838518"/>
          </a:xfrm>
        </p:spPr>
        <p:txBody>
          <a:bodyPr/>
          <a:lstStyle/>
          <a:p>
            <a:r>
              <a:rPr lang="en-US" dirty="0" smtClean="0"/>
              <a:t>Recording details</a:t>
            </a:r>
            <a:endParaRPr lang="en-US" dirty="0"/>
          </a:p>
        </p:txBody>
      </p:sp>
      <p:sp>
        <p:nvSpPr>
          <p:cNvPr id="3" name="Content Placeholder 2"/>
          <p:cNvSpPr>
            <a:spLocks noGrp="1"/>
          </p:cNvSpPr>
          <p:nvPr>
            <p:ph idx="1"/>
          </p:nvPr>
        </p:nvSpPr>
        <p:spPr>
          <a:xfrm>
            <a:off x="457200" y="1371600"/>
            <a:ext cx="8001000" cy="4373563"/>
          </a:xfrm>
        </p:spPr>
        <p:txBody>
          <a:bodyPr>
            <a:noAutofit/>
          </a:bodyPr>
          <a:lstStyle/>
          <a:p>
            <a:pPr marL="342900" indent="-342900">
              <a:buFont typeface="Arial" panose="020B0604020202020204" pitchFamily="34" charset="0"/>
              <a:buChar char="•"/>
            </a:pPr>
            <a:r>
              <a:rPr lang="en-US" sz="2400" dirty="0" err="1" smtClean="0"/>
              <a:t>Emotiv</a:t>
            </a:r>
            <a:r>
              <a:rPr lang="en-US" sz="2400" dirty="0" smtClean="0"/>
              <a:t> EPOC</a:t>
            </a:r>
          </a:p>
          <a:p>
            <a:pPr marL="800100" lvl="1" indent="-342900"/>
            <a:r>
              <a:rPr lang="en-US" sz="2400" dirty="0" smtClean="0"/>
              <a:t>Sampling rate of </a:t>
            </a:r>
            <a:r>
              <a:rPr lang="en-US" sz="2400" dirty="0" err="1" smtClean="0"/>
              <a:t>TestBench</a:t>
            </a:r>
            <a:r>
              <a:rPr lang="en-US" sz="2400" dirty="0" smtClean="0"/>
              <a:t> is 128 Hz</a:t>
            </a:r>
          </a:p>
          <a:p>
            <a:pPr marL="800100" lvl="1" indent="-342900"/>
            <a:r>
              <a:rPr lang="en-US" sz="2400" dirty="0" smtClean="0"/>
              <a:t>2.4 GHz wireless dongle transmits signals from EPOC to recording computer</a:t>
            </a:r>
          </a:p>
          <a:p>
            <a:pPr marL="342900" indent="-342900">
              <a:buFont typeface="Arial" panose="020B0604020202020204" pitchFamily="34" charset="0"/>
              <a:buChar char="•"/>
            </a:pPr>
            <a:r>
              <a:rPr lang="en-US" sz="2400" dirty="0"/>
              <a:t>Grass Model 12 </a:t>
            </a:r>
            <a:r>
              <a:rPr lang="en-US" sz="2400" dirty="0" err="1"/>
              <a:t>Neurodata</a:t>
            </a:r>
            <a:r>
              <a:rPr lang="en-US" sz="2400" dirty="0"/>
              <a:t> acquisition system</a:t>
            </a:r>
          </a:p>
          <a:p>
            <a:pPr marL="800100" lvl="1" indent="-342900"/>
            <a:r>
              <a:rPr lang="en-US" sz="2400" dirty="0" smtClean="0"/>
              <a:t>Amplification set to 20,000 times</a:t>
            </a:r>
          </a:p>
          <a:p>
            <a:pPr marL="800100" lvl="1" indent="-342900"/>
            <a:r>
              <a:rPr lang="en-US" sz="2400" dirty="0" err="1" smtClean="0"/>
              <a:t>Bandpass</a:t>
            </a:r>
            <a:r>
              <a:rPr lang="en-US" sz="2400" dirty="0" smtClean="0"/>
              <a:t> filtering between 0.1 and 300 Hz</a:t>
            </a:r>
          </a:p>
          <a:p>
            <a:pPr marL="800100" lvl="1" indent="-342900"/>
            <a:r>
              <a:rPr lang="en-US" sz="2400" dirty="0" smtClean="0"/>
              <a:t>Sampling rate is 240 Hz</a:t>
            </a:r>
          </a:p>
          <a:p>
            <a:pPr marL="800100" lvl="1" indent="-342900"/>
            <a:r>
              <a:rPr lang="en-US" sz="2400" dirty="0" smtClean="0"/>
              <a:t>SCB-68 serves as the input for 8 channels from amplifiers and 1 channel from the COM port on the simulating computer</a:t>
            </a:r>
            <a:endParaRPr lang="en-US" sz="2400" dirty="0"/>
          </a:p>
        </p:txBody>
      </p:sp>
    </p:spTree>
    <p:extLst>
      <p:ext uri="{BB962C8B-B14F-4D97-AF65-F5344CB8AC3E}">
        <p14:creationId xmlns:p14="http://schemas.microsoft.com/office/powerpoint/2010/main" val="9253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371600"/>
          </a:xfrm>
        </p:spPr>
        <p:txBody>
          <a:bodyPr/>
          <a:lstStyle/>
          <a:p>
            <a:r>
              <a:rPr lang="en-US" dirty="0" smtClean="0"/>
              <a:t>Recording Environment</a:t>
            </a:r>
            <a:endParaRPr lang="en-US" dirty="0"/>
          </a:p>
        </p:txBody>
      </p:sp>
      <p:sp>
        <p:nvSpPr>
          <p:cNvPr id="3" name="Content Placeholder 2"/>
          <p:cNvSpPr>
            <a:spLocks noGrp="1"/>
          </p:cNvSpPr>
          <p:nvPr>
            <p:ph idx="1"/>
          </p:nvPr>
        </p:nvSpPr>
        <p:spPr/>
        <p:txBody>
          <a:bodyPr>
            <a:normAutofit fontScale="92500" lnSpcReduction="10000"/>
          </a:bodyPr>
          <a:lstStyle/>
          <a:p>
            <a:pPr marL="342900" lvl="0" indent="-342900">
              <a:buFont typeface="Arial" pitchFamily="34" charset="0"/>
              <a:buChar char="•"/>
            </a:pPr>
            <a:r>
              <a:rPr lang="en-US" sz="2800" dirty="0">
                <a:solidFill>
                  <a:srgbClr val="000000"/>
                </a:solidFill>
              </a:rPr>
              <a:t>Consistent lighting and size of spelling matrix through all </a:t>
            </a:r>
            <a:r>
              <a:rPr lang="en-US" sz="2800" dirty="0" smtClean="0">
                <a:solidFill>
                  <a:srgbClr val="000000"/>
                </a:solidFill>
              </a:rPr>
              <a:t>trials</a:t>
            </a:r>
          </a:p>
          <a:p>
            <a:pPr marL="800100" lvl="1" indent="-342900"/>
            <a:r>
              <a:rPr lang="en-US" sz="2800" dirty="0" smtClean="0">
                <a:solidFill>
                  <a:srgbClr val="000000"/>
                </a:solidFill>
              </a:rPr>
              <a:t>30.5 cm wide by 28 cm height</a:t>
            </a:r>
          </a:p>
          <a:p>
            <a:pPr marL="342900" lvl="0" indent="-342900">
              <a:buFont typeface="Arial" pitchFamily="34" charset="0"/>
              <a:buChar char="•"/>
            </a:pPr>
            <a:r>
              <a:rPr lang="en-US" sz="2800" dirty="0" smtClean="0">
                <a:solidFill>
                  <a:srgbClr val="000000"/>
                </a:solidFill>
              </a:rPr>
              <a:t>Patient seated eye-level from matrix one meter away</a:t>
            </a:r>
          </a:p>
          <a:p>
            <a:pPr marL="342900" lvl="0" indent="-342900">
              <a:buFont typeface="Arial" pitchFamily="34" charset="0"/>
              <a:buChar char="•"/>
            </a:pPr>
            <a:r>
              <a:rPr lang="en-US" sz="2800" dirty="0" smtClean="0">
                <a:solidFill>
                  <a:srgbClr val="000000"/>
                </a:solidFill>
              </a:rPr>
              <a:t>Stimulus flashed for 210 </a:t>
            </a:r>
            <a:r>
              <a:rPr lang="en-US" sz="2800" dirty="0" err="1" smtClean="0">
                <a:solidFill>
                  <a:srgbClr val="000000"/>
                </a:solidFill>
              </a:rPr>
              <a:t>ms</a:t>
            </a:r>
            <a:r>
              <a:rPr lang="en-US" sz="2800" dirty="0" smtClean="0">
                <a:solidFill>
                  <a:srgbClr val="000000"/>
                </a:solidFill>
              </a:rPr>
              <a:t>, matrix blank for 265 </a:t>
            </a:r>
            <a:r>
              <a:rPr lang="en-US" sz="2800" dirty="0" err="1" smtClean="0">
                <a:solidFill>
                  <a:srgbClr val="000000"/>
                </a:solidFill>
              </a:rPr>
              <a:t>ms</a:t>
            </a:r>
            <a:endParaRPr lang="en-US" sz="2800" dirty="0" smtClean="0">
              <a:solidFill>
                <a:srgbClr val="000000"/>
              </a:solidFill>
            </a:endParaRPr>
          </a:p>
          <a:p>
            <a:pPr marL="342900" lvl="0" indent="-342900">
              <a:buFont typeface="Arial" pitchFamily="34" charset="0"/>
              <a:buChar char="•"/>
            </a:pPr>
            <a:r>
              <a:rPr lang="en-US" sz="2800" dirty="0" smtClean="0">
                <a:solidFill>
                  <a:srgbClr val="000000"/>
                </a:solidFill>
              </a:rPr>
              <a:t>20 characters spelled followed by a five minute break (room lights on) and 15 more spelled characters</a:t>
            </a:r>
          </a:p>
          <a:p>
            <a:pPr lvl="0"/>
            <a:endParaRPr lang="en-US" sz="2800" dirty="0">
              <a:solidFill>
                <a:srgbClr val="000000"/>
              </a:solidFill>
            </a:endParaRPr>
          </a:p>
        </p:txBody>
      </p:sp>
    </p:spTree>
    <p:extLst>
      <p:ext uri="{BB962C8B-B14F-4D97-AF65-F5344CB8AC3E}">
        <p14:creationId xmlns:p14="http://schemas.microsoft.com/office/powerpoint/2010/main" val="9578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553200" cy="1371600"/>
          </a:xfrm>
        </p:spPr>
        <p:txBody>
          <a:bodyPr/>
          <a:lstStyle/>
          <a:p>
            <a:r>
              <a:rPr lang="en-US" dirty="0" smtClean="0"/>
              <a:t>Patient instructions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800" dirty="0" smtClean="0"/>
              <a:t>Make note of the character to spell at the beginning of each epoch</a:t>
            </a:r>
          </a:p>
          <a:p>
            <a:pPr marL="800100" lvl="1" indent="-342900"/>
            <a:r>
              <a:rPr lang="en-US" sz="2800" dirty="0" smtClean="0"/>
              <a:t>It appears highlighted in green prior to the start of each epoch</a:t>
            </a:r>
          </a:p>
          <a:p>
            <a:pPr marL="342900" indent="-342900">
              <a:buFont typeface="Arial" panose="020B0604020202020204" pitchFamily="34" charset="0"/>
              <a:buChar char="•"/>
            </a:pPr>
            <a:r>
              <a:rPr lang="en-US" sz="2800" dirty="0"/>
              <a:t>Sit as still as possible</a:t>
            </a:r>
          </a:p>
          <a:p>
            <a:pPr marL="342900" indent="-342900">
              <a:buFont typeface="Arial" panose="020B0604020202020204" pitchFamily="34" charset="0"/>
              <a:buChar char="•"/>
            </a:pPr>
            <a:r>
              <a:rPr lang="en-US" sz="2800" dirty="0" smtClean="0"/>
              <a:t>Mentally count the number of times the  target character flashes</a:t>
            </a:r>
          </a:p>
        </p:txBody>
      </p:sp>
    </p:spTree>
    <p:extLst>
      <p:ext uri="{BB962C8B-B14F-4D97-AF65-F5344CB8AC3E}">
        <p14:creationId xmlns:p14="http://schemas.microsoft.com/office/powerpoint/2010/main" val="1423615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239000" cy="1371600"/>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0092" y="533400"/>
            <a:ext cx="5831417" cy="4373563"/>
          </a:xfrm>
        </p:spPr>
      </p:pic>
      <p:sp>
        <p:nvSpPr>
          <p:cNvPr id="3" name="TextBox 2"/>
          <p:cNvSpPr txBox="1"/>
          <p:nvPr/>
        </p:nvSpPr>
        <p:spPr>
          <a:xfrm>
            <a:off x="533400" y="5105400"/>
            <a:ext cx="7924800" cy="1477328"/>
          </a:xfrm>
          <a:prstGeom prst="rect">
            <a:avLst/>
          </a:prstGeom>
          <a:noFill/>
        </p:spPr>
        <p:txBody>
          <a:bodyPr wrap="square" rtlCol="0">
            <a:spAutoFit/>
          </a:bodyPr>
          <a:lstStyle/>
          <a:p>
            <a:r>
              <a:rPr lang="en-US" dirty="0"/>
              <a:t>A subject is seated facing the screen with the </a:t>
            </a:r>
            <a:r>
              <a:rPr lang="en-US" dirty="0" smtClean="0"/>
              <a:t>6x6 </a:t>
            </a:r>
            <a:r>
              <a:rPr lang="en-US" dirty="0"/>
              <a:t>character matrix displayed.  The subject is wearing a cloth cap which helps to secure the gold cup electrodes.  Holes have been cut in the cap for the EPOC electrodes to contact the scalp.  The overhead lighting is turned on in this picture, but is turned off during actual trials.</a:t>
            </a:r>
          </a:p>
        </p:txBody>
      </p:sp>
    </p:spTree>
    <p:extLst>
      <p:ext uri="{BB962C8B-B14F-4D97-AF65-F5344CB8AC3E}">
        <p14:creationId xmlns:p14="http://schemas.microsoft.com/office/powerpoint/2010/main" val="2584558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solidFill>
                  <a:srgbClr val="FF0000"/>
                </a:solidFill>
              </a:rPr>
              <a:t>Data Processing</a:t>
            </a:r>
          </a:p>
          <a:p>
            <a:pPr marL="457200" indent="-457200">
              <a:buFont typeface="+mj-lt"/>
              <a:buAutoNum type="arabicPeriod"/>
            </a:pPr>
            <a:r>
              <a:rPr lang="en-US" sz="2400" dirty="0" smtClean="0"/>
              <a:t>Phase I Results</a:t>
            </a:r>
          </a:p>
          <a:p>
            <a:pPr marL="457200" indent="-457200">
              <a:buFont typeface="+mj-lt"/>
              <a:buAutoNum type="arabicPeriod"/>
            </a:pPr>
            <a:r>
              <a:rPr lang="en-US" sz="2400" dirty="0" smtClean="0"/>
              <a:t>Phase II Results</a:t>
            </a:r>
          </a:p>
          <a:p>
            <a:pPr marL="457200" indent="-457200">
              <a:buFont typeface="+mj-lt"/>
              <a:buAutoNum type="arabicPeriod"/>
            </a:pPr>
            <a:r>
              <a:rPr lang="en-US" sz="2400" dirty="0"/>
              <a:t>Shortcomings/Future work</a:t>
            </a:r>
          </a:p>
          <a:p>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3854046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Data processing Overview</a:t>
            </a:r>
            <a:endParaRPr lang="en-US" dirty="0"/>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US" sz="2800" dirty="0" smtClean="0"/>
              <a:t>Preprocessing</a:t>
            </a:r>
          </a:p>
          <a:p>
            <a:pPr marL="457200" indent="-457200">
              <a:buFont typeface="Wingdings" panose="05000000000000000000" pitchFamily="2" charset="2"/>
              <a:buChar char="Ø"/>
            </a:pPr>
            <a:r>
              <a:rPr lang="en-US" sz="2800" dirty="0" smtClean="0"/>
              <a:t>Implementation of Spatial Filters and Classification Algorithms</a:t>
            </a:r>
          </a:p>
          <a:p>
            <a:pPr marL="457200" indent="-457200">
              <a:buFont typeface="Wingdings" panose="05000000000000000000" pitchFamily="2" charset="2"/>
              <a:buChar char="Ø"/>
            </a:pPr>
            <a:r>
              <a:rPr lang="en-US" sz="2800" dirty="0" smtClean="0"/>
              <a:t>Implementation of Row and Column Eliminating Algorithms</a:t>
            </a:r>
            <a:endParaRPr lang="en-US" sz="2800" dirty="0"/>
          </a:p>
        </p:txBody>
      </p:sp>
    </p:spTree>
    <p:extLst>
      <p:ext uri="{BB962C8B-B14F-4D97-AF65-F5344CB8AC3E}">
        <p14:creationId xmlns:p14="http://schemas.microsoft.com/office/powerpoint/2010/main" val="196882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1371600"/>
          </a:xfrm>
        </p:spPr>
        <p:txBody>
          <a:bodyPr/>
          <a:lstStyle/>
          <a:p>
            <a:r>
              <a:rPr lang="en-US" dirty="0" smtClean="0"/>
              <a:t>1.) Background Overview</a:t>
            </a:r>
            <a:endParaRPr lang="en-US" dirty="0"/>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US" sz="2800" dirty="0" smtClean="0"/>
              <a:t>Timeline</a:t>
            </a:r>
          </a:p>
          <a:p>
            <a:pPr marL="457200" indent="-457200">
              <a:buFont typeface="Wingdings" panose="05000000000000000000" pitchFamily="2" charset="2"/>
              <a:buChar char="Ø"/>
            </a:pPr>
            <a:r>
              <a:rPr lang="en-US" sz="2800" dirty="0" smtClean="0"/>
              <a:t>Brain Computer Interfaces</a:t>
            </a:r>
          </a:p>
          <a:p>
            <a:pPr marL="457200" indent="-457200">
              <a:buFont typeface="Wingdings" panose="05000000000000000000" pitchFamily="2" charset="2"/>
              <a:buChar char="Ø"/>
            </a:pPr>
            <a:r>
              <a:rPr lang="en-US" sz="2800" dirty="0" smtClean="0"/>
              <a:t>P300 Event Related Potential (ERP)</a:t>
            </a:r>
          </a:p>
          <a:p>
            <a:pPr marL="457200" indent="-457200">
              <a:buFont typeface="Wingdings" panose="05000000000000000000" pitchFamily="2" charset="2"/>
              <a:buChar char="Ø"/>
            </a:pPr>
            <a:r>
              <a:rPr lang="en-US" sz="2800" dirty="0" smtClean="0"/>
              <a:t>P300 Speller</a:t>
            </a:r>
          </a:p>
          <a:p>
            <a:pPr marL="457200" indent="-457200">
              <a:buFont typeface="Wingdings" panose="05000000000000000000" pitchFamily="2" charset="2"/>
              <a:buChar char="Ø"/>
            </a:pPr>
            <a:r>
              <a:rPr lang="en-US" sz="2800" dirty="0" err="1" smtClean="0"/>
              <a:t>Emotiv</a:t>
            </a:r>
            <a:r>
              <a:rPr lang="en-US" sz="2800" dirty="0" smtClean="0"/>
              <a:t> EPOC</a:t>
            </a:r>
          </a:p>
          <a:p>
            <a:pPr marL="457200" indent="-457200">
              <a:buFont typeface="Wingdings" panose="05000000000000000000" pitchFamily="2" charset="2"/>
              <a:buChar char="Ø"/>
            </a:pPr>
            <a:r>
              <a:rPr lang="en-US" sz="2800" dirty="0" smtClean="0"/>
              <a:t>Grass Model 12 </a:t>
            </a:r>
            <a:r>
              <a:rPr lang="en-US" sz="2800" dirty="0" err="1" smtClean="0"/>
              <a:t>Neurodata</a:t>
            </a:r>
            <a:r>
              <a:rPr lang="en-US" sz="2800" dirty="0" smtClean="0"/>
              <a:t> Acquisition System</a:t>
            </a:r>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2318041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894449"/>
            <a:ext cx="5105619" cy="4937760"/>
          </a:xfrm>
          <a:prstGeom prst="rect">
            <a:avLst/>
          </a:prstGeom>
        </p:spPr>
      </p:pic>
      <p:sp>
        <p:nvSpPr>
          <p:cNvPr id="3" name="Content Placeholder 2"/>
          <p:cNvSpPr>
            <a:spLocks noGrp="1"/>
          </p:cNvSpPr>
          <p:nvPr>
            <p:ph idx="1"/>
          </p:nvPr>
        </p:nvSpPr>
        <p:spPr>
          <a:xfrm>
            <a:off x="457200" y="1676400"/>
            <a:ext cx="7620000" cy="4373563"/>
          </a:xfrm>
        </p:spPr>
        <p:txBody>
          <a:bodyPr>
            <a:normAutofit/>
          </a:bodyPr>
          <a:lstStyle/>
          <a:p>
            <a:pPr marL="342900" indent="-342900">
              <a:buFont typeface="Arial" panose="020B0604020202020204" pitchFamily="34" charset="0"/>
              <a:buChar char="•"/>
            </a:pPr>
            <a:r>
              <a:rPr lang="en-US" sz="2800" dirty="0" smtClean="0"/>
              <a:t>Data Recorded from the following parietal electrodes:</a:t>
            </a:r>
            <a:endParaRPr lang="en-US" sz="2800" dirty="0"/>
          </a:p>
        </p:txBody>
      </p:sp>
    </p:spTree>
    <p:extLst>
      <p:ext uri="{BB962C8B-B14F-4D97-AF65-F5344CB8AC3E}">
        <p14:creationId xmlns:p14="http://schemas.microsoft.com/office/powerpoint/2010/main" val="912839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Data separated into 1 second epochs</a:t>
            </a:r>
          </a:p>
          <a:p>
            <a:pPr marL="342900" indent="-342900">
              <a:buFont typeface="Arial" panose="020B0604020202020204" pitchFamily="34" charset="0"/>
              <a:buChar char="•"/>
            </a:pPr>
            <a:r>
              <a:rPr lang="en-US" sz="2400" dirty="0" smtClean="0"/>
              <a:t>Each channel </a:t>
            </a:r>
            <a:r>
              <a:rPr lang="en-US" sz="2400" dirty="0" err="1" smtClean="0"/>
              <a:t>bandpass</a:t>
            </a:r>
            <a:r>
              <a:rPr lang="en-US" sz="2400" dirty="0" smtClean="0"/>
              <a:t> filtered between 0.1 and 15 Hz with a fourth order Butterworth filter</a:t>
            </a:r>
          </a:p>
          <a:p>
            <a:pPr marL="342900" indent="-342900">
              <a:buFont typeface="Arial" panose="020B0604020202020204" pitchFamily="34" charset="0"/>
              <a:buChar char="•"/>
            </a:pPr>
            <a:r>
              <a:rPr lang="en-US" sz="2400" dirty="0" err="1" smtClean="0"/>
              <a:t>Downsampled</a:t>
            </a:r>
            <a:r>
              <a:rPr lang="en-US" sz="2400" dirty="0" smtClean="0"/>
              <a:t> to 40 Hz (40 samples for a 1 second epoch)</a:t>
            </a:r>
          </a:p>
          <a:p>
            <a:pPr marL="342900" indent="-342900">
              <a:buFont typeface="Arial" panose="020B0604020202020204" pitchFamily="34" charset="0"/>
              <a:buChar char="•"/>
            </a:pPr>
            <a:r>
              <a:rPr lang="en-US" sz="2400" dirty="0" smtClean="0"/>
              <a:t>Data scaled to the interval (-1,1)</a:t>
            </a:r>
          </a:p>
          <a:p>
            <a:pPr marL="342900" indent="-342900">
              <a:buFont typeface="Arial" panose="020B0604020202020204" pitchFamily="34" charset="0"/>
              <a:buChar char="•"/>
            </a:pPr>
            <a:r>
              <a:rPr lang="en-US" sz="2400" dirty="0" smtClean="0"/>
              <a:t>Data averaged over </a:t>
            </a:r>
            <a:r>
              <a:rPr lang="en-US" sz="2400" i="1" dirty="0" smtClean="0"/>
              <a:t>n</a:t>
            </a:r>
            <a:r>
              <a:rPr lang="en-US" sz="2400" dirty="0" smtClean="0"/>
              <a:t> intensification cycles (where </a:t>
            </a:r>
            <a:r>
              <a:rPr lang="en-US" sz="2400" i="1" dirty="0" smtClean="0"/>
              <a:t>n</a:t>
            </a:r>
            <a:r>
              <a:rPr lang="en-US" sz="2400" dirty="0" smtClean="0"/>
              <a:t> = 1, 2, 3, 7, 15)</a:t>
            </a:r>
          </a:p>
          <a:p>
            <a:pPr marL="342900" indent="-342900">
              <a:buFont typeface="Arial" panose="020B0604020202020204" pitchFamily="34" charset="0"/>
              <a:buChar char="•"/>
            </a:pPr>
            <a:r>
              <a:rPr lang="en-US" sz="2400" dirty="0" smtClean="0"/>
              <a:t>If used, spatial filter applied here</a:t>
            </a:r>
            <a:endParaRPr lang="en-US" sz="2400" dirty="0"/>
          </a:p>
        </p:txBody>
      </p:sp>
    </p:spTree>
    <p:extLst>
      <p:ext uri="{BB962C8B-B14F-4D97-AF65-F5344CB8AC3E}">
        <p14:creationId xmlns:p14="http://schemas.microsoft.com/office/powerpoint/2010/main" val="647006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791200" cy="1371600"/>
          </a:xfrm>
        </p:spPr>
        <p:txBody>
          <a:bodyPr/>
          <a:lstStyle/>
          <a:p>
            <a:r>
              <a:rPr lang="en-US" dirty="0" smtClean="0"/>
              <a:t>Spatial Filters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525" y="2055055"/>
            <a:ext cx="5408951" cy="4572000"/>
          </a:xfrm>
          <a:prstGeom prst="rect">
            <a:avLst/>
          </a:prstGeom>
        </p:spPr>
      </p:pic>
      <p:sp>
        <p:nvSpPr>
          <p:cNvPr id="3" name="Content Placeholder 2"/>
          <p:cNvSpPr>
            <a:spLocks noGrp="1"/>
          </p:cNvSpPr>
          <p:nvPr>
            <p:ph idx="1"/>
          </p:nvPr>
        </p:nvSpPr>
        <p:spPr>
          <a:xfrm>
            <a:off x="457200" y="1371600"/>
            <a:ext cx="7620000" cy="4373563"/>
          </a:xfrm>
        </p:spPr>
        <p:txBody>
          <a:bodyPr>
            <a:normAutofit/>
          </a:bodyPr>
          <a:lstStyle/>
          <a:p>
            <a:pPr marL="342900" indent="-342900">
              <a:buFont typeface="Arial" panose="020B0604020202020204" pitchFamily="34" charset="0"/>
              <a:buChar char="•"/>
            </a:pPr>
            <a:r>
              <a:rPr lang="en-US" sz="2400" dirty="0" smtClean="0"/>
              <a:t>Grand Averaging, ICA, and PCA implemented in MATLAB</a:t>
            </a:r>
            <a:endParaRPr lang="en-US" sz="2400" dirty="0"/>
          </a:p>
        </p:txBody>
      </p:sp>
    </p:spTree>
    <p:extLst>
      <p:ext uri="{BB962C8B-B14F-4D97-AF65-F5344CB8AC3E}">
        <p14:creationId xmlns:p14="http://schemas.microsoft.com/office/powerpoint/2010/main" val="967403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1371600"/>
          </a:xfrm>
        </p:spPr>
        <p:txBody>
          <a:bodyPr>
            <a:normAutofit/>
          </a:bodyPr>
          <a:lstStyle/>
          <a:p>
            <a:r>
              <a:rPr lang="en-US" sz="3200" dirty="0" smtClean="0"/>
              <a:t>Classification Algorithms</a:t>
            </a:r>
            <a:endParaRPr lang="en-US" sz="32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800" dirty="0" smtClean="0"/>
              <a:t>P300 Detection is a binary classification problem</a:t>
            </a:r>
          </a:p>
          <a:p>
            <a:pPr marL="800100" lvl="1" indent="-342900"/>
            <a:r>
              <a:rPr lang="en-US" sz="2800" dirty="0" smtClean="0"/>
              <a:t>Identify target or non-target</a:t>
            </a:r>
          </a:p>
          <a:p>
            <a:pPr marL="342900" indent="-342900">
              <a:buFont typeface="Arial" panose="020B0604020202020204" pitchFamily="34" charset="0"/>
              <a:buChar char="•"/>
            </a:pPr>
            <a:r>
              <a:rPr lang="en-US" sz="2800" dirty="0" smtClean="0"/>
              <a:t>Algorithms used:  FLDA, BLDA, PCM, SVM, Parallel FLDA, and Parallel BLDA</a:t>
            </a:r>
          </a:p>
          <a:p>
            <a:pPr marL="800100" lvl="1" indent="-342900"/>
            <a:r>
              <a:rPr lang="en-US" sz="2800" dirty="0" smtClean="0"/>
              <a:t>MATLAB packages used to implement all algorithms (except PCM)</a:t>
            </a:r>
            <a:endParaRPr lang="en-US" sz="2800" dirty="0"/>
          </a:p>
        </p:txBody>
      </p:sp>
    </p:spTree>
    <p:extLst>
      <p:ext uri="{BB962C8B-B14F-4D97-AF65-F5344CB8AC3E}">
        <p14:creationId xmlns:p14="http://schemas.microsoft.com/office/powerpoint/2010/main" val="61423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methods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0809" y="1752600"/>
            <a:ext cx="4662383" cy="4373563"/>
          </a:xfrm>
        </p:spPr>
      </p:pic>
    </p:spTree>
    <p:extLst>
      <p:ext uri="{BB962C8B-B14F-4D97-AF65-F5344CB8AC3E}">
        <p14:creationId xmlns:p14="http://schemas.microsoft.com/office/powerpoint/2010/main" val="3302711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solidFill>
                  <a:srgbClr val="FF0000"/>
                </a:solidFill>
              </a:rPr>
              <a:t>Phase I Results (Three Subjects)</a:t>
            </a:r>
          </a:p>
          <a:p>
            <a:pPr marL="457200" indent="-457200">
              <a:buFont typeface="+mj-lt"/>
              <a:buAutoNum type="arabicPeriod"/>
            </a:pPr>
            <a:r>
              <a:rPr lang="en-US" sz="2400" dirty="0" smtClean="0"/>
              <a:t>Phase II Results (Five Subjects)</a:t>
            </a:r>
          </a:p>
          <a:p>
            <a:pPr marL="457200" indent="-457200">
              <a:buFont typeface="+mj-lt"/>
              <a:buAutoNum type="arabicPeriod"/>
            </a:pPr>
            <a:r>
              <a:rPr lang="en-US" sz="2400" dirty="0"/>
              <a:t>Shortcomings/Future work</a:t>
            </a:r>
          </a:p>
          <a:p>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404112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74" r="7581"/>
          <a:stretch/>
        </p:blipFill>
        <p:spPr>
          <a:xfrm>
            <a:off x="533400" y="1524000"/>
            <a:ext cx="8074856" cy="4572000"/>
          </a:xfrm>
        </p:spPr>
      </p:pic>
      <p:sp>
        <p:nvSpPr>
          <p:cNvPr id="4" name="Title 3"/>
          <p:cNvSpPr>
            <a:spLocks noGrp="1"/>
          </p:cNvSpPr>
          <p:nvPr>
            <p:ph type="title"/>
          </p:nvPr>
        </p:nvSpPr>
        <p:spPr/>
        <p:txBody>
          <a:bodyPr/>
          <a:lstStyle/>
          <a:p>
            <a:r>
              <a:rPr lang="en-US" dirty="0" smtClean="0"/>
              <a:t>EPOC Results</a:t>
            </a:r>
            <a:endParaRPr lang="en-US" dirty="0"/>
          </a:p>
        </p:txBody>
      </p:sp>
    </p:spTree>
    <p:extLst>
      <p:ext uri="{BB962C8B-B14F-4D97-AF65-F5344CB8AC3E}">
        <p14:creationId xmlns:p14="http://schemas.microsoft.com/office/powerpoint/2010/main" val="1319344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371600"/>
          </a:xfrm>
        </p:spPr>
        <p:txBody>
          <a:bodyPr>
            <a:normAutofit/>
          </a:bodyPr>
          <a:lstStyle/>
          <a:p>
            <a:r>
              <a:rPr lang="en-US" sz="3200" dirty="0" smtClean="0"/>
              <a:t>Grass Amplifier Results</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697" r="6137"/>
          <a:stretch/>
        </p:blipFill>
        <p:spPr>
          <a:xfrm>
            <a:off x="429065" y="1600200"/>
            <a:ext cx="8285871" cy="4572000"/>
          </a:xfrm>
        </p:spPr>
      </p:pic>
    </p:spTree>
    <p:extLst>
      <p:ext uri="{BB962C8B-B14F-4D97-AF65-F5344CB8AC3E}">
        <p14:creationId xmlns:p14="http://schemas.microsoft.com/office/powerpoint/2010/main" val="3529118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normAutofit fontScale="90000"/>
          </a:bodyPr>
          <a:lstStyle/>
          <a:p>
            <a:r>
              <a:rPr lang="en-US" sz="2800" dirty="0" smtClean="0"/>
              <a:t>Row and column eliminating algorithms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2" y="838200"/>
            <a:ext cx="5893638" cy="28346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810000"/>
            <a:ext cx="5893640" cy="2834640"/>
          </a:xfrm>
          <a:prstGeom prst="rect">
            <a:avLst/>
          </a:prstGeom>
        </p:spPr>
      </p:pic>
      <p:sp>
        <p:nvSpPr>
          <p:cNvPr id="3" name="TextBox 2"/>
          <p:cNvSpPr txBox="1"/>
          <p:nvPr/>
        </p:nvSpPr>
        <p:spPr>
          <a:xfrm>
            <a:off x="533400" y="1822723"/>
            <a:ext cx="1981200" cy="3693319"/>
          </a:xfrm>
          <a:prstGeom prst="rect">
            <a:avLst/>
          </a:prstGeom>
          <a:noFill/>
          <a:ln>
            <a:solidFill>
              <a:schemeClr val="accent1"/>
            </a:solidFill>
          </a:ln>
        </p:spPr>
        <p:txBody>
          <a:bodyPr wrap="square" rtlCol="0">
            <a:spAutoFit/>
          </a:bodyPr>
          <a:lstStyle/>
          <a:p>
            <a:r>
              <a:rPr lang="en-US" b="1" i="1" dirty="0" smtClean="0"/>
              <a:t>Number of errors by random chance:</a:t>
            </a:r>
          </a:p>
          <a:p>
            <a:endParaRPr lang="en-US" dirty="0"/>
          </a:p>
          <a:p>
            <a:r>
              <a:rPr lang="en-US" dirty="0" smtClean="0"/>
              <a:t>2 Eliminated = </a:t>
            </a:r>
            <a:r>
              <a:rPr lang="en-US" b="1" dirty="0" smtClean="0"/>
              <a:t>22 errors</a:t>
            </a:r>
          </a:p>
          <a:p>
            <a:endParaRPr lang="en-US" dirty="0"/>
          </a:p>
          <a:p>
            <a:r>
              <a:rPr lang="en-US" dirty="0" smtClean="0"/>
              <a:t>4 Eliminated = </a:t>
            </a:r>
            <a:r>
              <a:rPr lang="en-US" b="1" dirty="0" smtClean="0"/>
              <a:t>40 errors</a:t>
            </a:r>
          </a:p>
          <a:p>
            <a:endParaRPr lang="en-US" dirty="0"/>
          </a:p>
          <a:p>
            <a:r>
              <a:rPr lang="en-US" dirty="0" smtClean="0"/>
              <a:t>6 Eliminated = </a:t>
            </a:r>
            <a:r>
              <a:rPr lang="en-US" b="1" dirty="0" smtClean="0"/>
              <a:t>54 errors</a:t>
            </a:r>
          </a:p>
          <a:p>
            <a:endParaRPr lang="en-US" dirty="0"/>
          </a:p>
        </p:txBody>
      </p:sp>
    </p:spTree>
    <p:extLst>
      <p:ext uri="{BB962C8B-B14F-4D97-AF65-F5344CB8AC3E}">
        <p14:creationId xmlns:p14="http://schemas.microsoft.com/office/powerpoint/2010/main" val="2278517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9" y="3810000"/>
            <a:ext cx="5893636" cy="2834640"/>
          </a:xfrm>
        </p:spPr>
      </p:pic>
      <p:sp>
        <p:nvSpPr>
          <p:cNvPr id="4" name="Title 1"/>
          <p:cNvSpPr txBox="1">
            <a:spLocks/>
          </p:cNvSpPr>
          <p:nvPr/>
        </p:nvSpPr>
        <p:spPr>
          <a:xfrm>
            <a:off x="155917" y="0"/>
            <a:ext cx="9064283" cy="8382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2800" dirty="0" smtClean="0"/>
              <a:t>Row and column eliminating algorithms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38200"/>
            <a:ext cx="5893635" cy="2834640"/>
          </a:xfrm>
          <a:prstGeom prst="rect">
            <a:avLst/>
          </a:prstGeom>
        </p:spPr>
      </p:pic>
    </p:spTree>
    <p:extLst>
      <p:ext uri="{BB962C8B-B14F-4D97-AF65-F5344CB8AC3E}">
        <p14:creationId xmlns:p14="http://schemas.microsoft.com/office/powerpoint/2010/main" val="214921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934200" cy="1371600"/>
          </a:xfrm>
        </p:spPr>
        <p:txBody>
          <a:bodyPr>
            <a:normAutofit/>
          </a:bodyPr>
          <a:lstStyle/>
          <a:p>
            <a:r>
              <a:rPr lang="en-US" sz="3200" dirty="0" smtClean="0"/>
              <a:t>TimeLine From Proposal</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7620000" cy="2786167"/>
          </a:xfrm>
        </p:spPr>
      </p:pic>
    </p:spTree>
    <p:extLst>
      <p:ext uri="{BB962C8B-B14F-4D97-AF65-F5344CB8AC3E}">
        <p14:creationId xmlns:p14="http://schemas.microsoft.com/office/powerpoint/2010/main" val="3391110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t>Phase I Results (Three Subjects)</a:t>
            </a:r>
          </a:p>
          <a:p>
            <a:pPr marL="457200" indent="-457200">
              <a:buFont typeface="+mj-lt"/>
              <a:buAutoNum type="arabicPeriod"/>
            </a:pPr>
            <a:r>
              <a:rPr lang="en-US" sz="2400" dirty="0" smtClean="0">
                <a:solidFill>
                  <a:srgbClr val="FF0000"/>
                </a:solidFill>
              </a:rPr>
              <a:t>Phase II Results (Five Subjects)</a:t>
            </a:r>
          </a:p>
          <a:p>
            <a:pPr marL="457200" indent="-457200">
              <a:buFont typeface="+mj-lt"/>
              <a:buAutoNum type="arabicPeriod"/>
            </a:pPr>
            <a:r>
              <a:rPr lang="en-US" sz="2400" dirty="0"/>
              <a:t>Shortcomings/Future work</a:t>
            </a:r>
          </a:p>
          <a:p>
            <a:endParaRPr lang="en-US" sz="2400" dirty="0" smtClean="0">
              <a:solidFill>
                <a:srgbClr val="FF0000"/>
              </a:solidFill>
            </a:endParaRP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4264488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EPOC Results</a:t>
            </a:r>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7450" r="7604"/>
          <a:stretch/>
        </p:blipFill>
        <p:spPr>
          <a:xfrm>
            <a:off x="533400" y="1600200"/>
            <a:ext cx="8074855" cy="4572000"/>
          </a:xfrm>
        </p:spPr>
      </p:pic>
    </p:spTree>
    <p:extLst>
      <p:ext uri="{BB962C8B-B14F-4D97-AF65-F5344CB8AC3E}">
        <p14:creationId xmlns:p14="http://schemas.microsoft.com/office/powerpoint/2010/main" val="807853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1371600"/>
          </a:xfrm>
        </p:spPr>
        <p:txBody>
          <a:bodyPr>
            <a:normAutofit/>
          </a:bodyPr>
          <a:lstStyle/>
          <a:p>
            <a:r>
              <a:rPr lang="en-US" sz="3200" dirty="0" smtClean="0"/>
              <a:t>Grass Amplifier Results</a:t>
            </a:r>
            <a:endParaRPr lang="en-US" sz="3200" dirty="0"/>
          </a:p>
        </p:txBody>
      </p:sp>
      <p:sp>
        <p:nvSpPr>
          <p:cNvPr id="3" name="Content Placeholder 2"/>
          <p:cNvSpPr>
            <a:spLocks noGrp="1"/>
          </p:cNvSpPr>
          <p:nvPr>
            <p:ph idx="1"/>
          </p:nvPr>
        </p:nvSpPr>
        <p:spPr/>
        <p:txBody>
          <a:bodyPr/>
          <a:lstStyle/>
          <a:p>
            <a:endParaRPr lang="en-US"/>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6191" r="7235"/>
          <a:stretch/>
        </p:blipFill>
        <p:spPr>
          <a:xfrm>
            <a:off x="381000" y="1600200"/>
            <a:ext cx="8229600" cy="4572000"/>
          </a:xfrm>
          <a:prstGeom prst="rect">
            <a:avLst/>
          </a:prstGeom>
        </p:spPr>
      </p:pic>
    </p:spTree>
    <p:extLst>
      <p:ext uri="{BB962C8B-B14F-4D97-AF65-F5344CB8AC3E}">
        <p14:creationId xmlns:p14="http://schemas.microsoft.com/office/powerpoint/2010/main" val="1109331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2" y="228600"/>
            <a:ext cx="4474698" cy="523220"/>
          </a:xfrm>
          <a:prstGeom prst="rect">
            <a:avLst/>
          </a:prstGeom>
          <a:noFill/>
        </p:spPr>
        <p:txBody>
          <a:bodyPr wrap="square" rtlCol="0">
            <a:spAutoFit/>
          </a:bodyPr>
          <a:lstStyle/>
          <a:p>
            <a:pPr algn="ctr"/>
            <a:r>
              <a:rPr lang="en-US" sz="2800" dirty="0" smtClean="0"/>
              <a:t>Phase I</a:t>
            </a:r>
            <a:endParaRPr lang="en-US" sz="2800" dirty="0"/>
          </a:p>
        </p:txBody>
      </p:sp>
      <p:sp>
        <p:nvSpPr>
          <p:cNvPr id="5" name="TextBox 4"/>
          <p:cNvSpPr txBox="1"/>
          <p:nvPr/>
        </p:nvSpPr>
        <p:spPr>
          <a:xfrm>
            <a:off x="5867400" y="228600"/>
            <a:ext cx="1676400" cy="523220"/>
          </a:xfrm>
          <a:prstGeom prst="rect">
            <a:avLst/>
          </a:prstGeom>
          <a:noFill/>
        </p:spPr>
        <p:txBody>
          <a:bodyPr wrap="square" rtlCol="0">
            <a:spAutoFit/>
          </a:bodyPr>
          <a:lstStyle/>
          <a:p>
            <a:r>
              <a:rPr lang="en-US" sz="2800" dirty="0" smtClean="0"/>
              <a:t>Phase II</a:t>
            </a:r>
            <a:endParaRPr lang="en-US"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794" r="6834"/>
          <a:stretch/>
        </p:blipFill>
        <p:spPr>
          <a:xfrm>
            <a:off x="21102" y="1295400"/>
            <a:ext cx="4515731" cy="25146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071" r="7342"/>
          <a:stretch/>
        </p:blipFill>
        <p:spPr>
          <a:xfrm>
            <a:off x="21102" y="4260752"/>
            <a:ext cx="4474698" cy="25146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077" r="7539"/>
          <a:stretch/>
        </p:blipFill>
        <p:spPr>
          <a:xfrm>
            <a:off x="4473550" y="1295400"/>
            <a:ext cx="4464099" cy="2514600"/>
          </a:xfrm>
          <a:prstGeom prst="rect">
            <a:avLst/>
          </a:prstGeom>
        </p:spPr>
      </p:pic>
      <p:sp>
        <p:nvSpPr>
          <p:cNvPr id="12" name="TextBox 11"/>
          <p:cNvSpPr txBox="1"/>
          <p:nvPr/>
        </p:nvSpPr>
        <p:spPr>
          <a:xfrm>
            <a:off x="2781300" y="914400"/>
            <a:ext cx="3581400" cy="381000"/>
          </a:xfrm>
          <a:prstGeom prst="rect">
            <a:avLst/>
          </a:prstGeom>
          <a:noFill/>
        </p:spPr>
        <p:txBody>
          <a:bodyPr wrap="square" rtlCol="0">
            <a:spAutoFit/>
          </a:bodyPr>
          <a:lstStyle/>
          <a:p>
            <a:pPr algn="ctr"/>
            <a:r>
              <a:rPr lang="en-US" i="1" dirty="0" smtClean="0"/>
              <a:t>Grand Averaging</a:t>
            </a:r>
            <a:endParaRPr lang="en-US" i="1"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727" r="7440"/>
          <a:stretch/>
        </p:blipFill>
        <p:spPr>
          <a:xfrm>
            <a:off x="4495800" y="4260752"/>
            <a:ext cx="4487594" cy="2514600"/>
          </a:xfrm>
          <a:prstGeom prst="rect">
            <a:avLst/>
          </a:prstGeom>
        </p:spPr>
      </p:pic>
      <p:sp>
        <p:nvSpPr>
          <p:cNvPr id="14" name="TextBox 13"/>
          <p:cNvSpPr txBox="1"/>
          <p:nvPr/>
        </p:nvSpPr>
        <p:spPr>
          <a:xfrm>
            <a:off x="2781300" y="3933678"/>
            <a:ext cx="3581400" cy="381000"/>
          </a:xfrm>
          <a:prstGeom prst="rect">
            <a:avLst/>
          </a:prstGeom>
          <a:noFill/>
        </p:spPr>
        <p:txBody>
          <a:bodyPr wrap="square" rtlCol="0">
            <a:spAutoFit/>
          </a:bodyPr>
          <a:lstStyle/>
          <a:p>
            <a:pPr algn="ctr"/>
            <a:r>
              <a:rPr lang="en-US" i="1" dirty="0" smtClean="0"/>
              <a:t>PCA</a:t>
            </a:r>
            <a:endParaRPr lang="en-US" i="1" dirty="0"/>
          </a:p>
        </p:txBody>
      </p:sp>
      <p:cxnSp>
        <p:nvCxnSpPr>
          <p:cNvPr id="16" name="Straight Connector 15"/>
          <p:cNvCxnSpPr/>
          <p:nvPr/>
        </p:nvCxnSpPr>
        <p:spPr>
          <a:xfrm>
            <a:off x="4554416" y="238780"/>
            <a:ext cx="0" cy="6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54416" y="3258058"/>
            <a:ext cx="0" cy="6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54416" y="1295400"/>
            <a:ext cx="0" cy="6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54416" y="4267200"/>
            <a:ext cx="0" cy="67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54416" y="6019800"/>
            <a:ext cx="0" cy="6756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97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838200"/>
          </a:xfrm>
        </p:spPr>
        <p:txBody>
          <a:bodyPr>
            <a:normAutofit fontScale="90000"/>
          </a:bodyPr>
          <a:lstStyle/>
          <a:p>
            <a:r>
              <a:rPr lang="en-US" sz="2800" dirty="0" smtClean="0"/>
              <a:t>Row and column eliminating algorithms</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26"/>
          <a:stretch/>
        </p:blipFill>
        <p:spPr>
          <a:xfrm>
            <a:off x="112542" y="1676400"/>
            <a:ext cx="4618617" cy="3429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76" r="6481"/>
          <a:stretch/>
        </p:blipFill>
        <p:spPr>
          <a:xfrm>
            <a:off x="4648200" y="1676400"/>
            <a:ext cx="4319055" cy="3429000"/>
          </a:xfrm>
          <a:prstGeom prst="rect">
            <a:avLst/>
          </a:prstGeom>
        </p:spPr>
      </p:pic>
    </p:spTree>
    <p:extLst>
      <p:ext uri="{BB962C8B-B14F-4D97-AF65-F5344CB8AC3E}">
        <p14:creationId xmlns:p14="http://schemas.microsoft.com/office/powerpoint/2010/main" val="1528543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838200"/>
          </a:xfrm>
        </p:spPr>
        <p:txBody>
          <a:bodyPr>
            <a:normAutofit fontScale="90000"/>
          </a:bodyPr>
          <a:lstStyle/>
          <a:p>
            <a:r>
              <a:rPr lang="en-US" sz="2800" dirty="0" smtClean="0"/>
              <a:t>Row and column eliminating algorithms</a:t>
            </a:r>
            <a:endParaRPr lang="en-US" sz="28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511" r="6652"/>
          <a:stretch/>
        </p:blipFill>
        <p:spPr>
          <a:xfrm>
            <a:off x="168812" y="1676400"/>
            <a:ext cx="4318782" cy="3429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141" r="6438"/>
          <a:stretch/>
        </p:blipFill>
        <p:spPr>
          <a:xfrm>
            <a:off x="4506351" y="1676400"/>
            <a:ext cx="4346917" cy="3429000"/>
          </a:xfrm>
          <a:prstGeom prst="rect">
            <a:avLst/>
          </a:prstGeom>
        </p:spPr>
      </p:pic>
    </p:spTree>
    <p:extLst>
      <p:ext uri="{BB962C8B-B14F-4D97-AF65-F5344CB8AC3E}">
        <p14:creationId xmlns:p14="http://schemas.microsoft.com/office/powerpoint/2010/main" val="3529869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1371600"/>
          </a:xfrm>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Project Background</a:t>
            </a:r>
          </a:p>
          <a:p>
            <a:pPr marL="457200" indent="-457200">
              <a:buFont typeface="+mj-lt"/>
              <a:buAutoNum type="arabicPeriod"/>
            </a:pPr>
            <a:r>
              <a:rPr lang="en-US" sz="2400" dirty="0" smtClean="0"/>
              <a:t>BCI Dataset</a:t>
            </a:r>
          </a:p>
          <a:p>
            <a:pPr marL="457200" indent="-457200">
              <a:buFont typeface="+mj-lt"/>
              <a:buAutoNum type="arabicPeriod"/>
            </a:pPr>
            <a:r>
              <a:rPr lang="en-US" sz="2400" dirty="0" smtClean="0"/>
              <a:t>Experimental Design</a:t>
            </a:r>
          </a:p>
          <a:p>
            <a:pPr marL="457200" indent="-457200">
              <a:buFont typeface="+mj-lt"/>
              <a:buAutoNum type="arabicPeriod"/>
            </a:pPr>
            <a:r>
              <a:rPr lang="en-US" sz="2400" dirty="0" smtClean="0"/>
              <a:t>Data Processing</a:t>
            </a:r>
          </a:p>
          <a:p>
            <a:pPr marL="457200" indent="-457200">
              <a:buFont typeface="+mj-lt"/>
              <a:buAutoNum type="arabicPeriod"/>
            </a:pPr>
            <a:r>
              <a:rPr lang="en-US" sz="2400" dirty="0" smtClean="0"/>
              <a:t>Phase I Results (Three Subjects)</a:t>
            </a:r>
          </a:p>
          <a:p>
            <a:pPr marL="457200" indent="-457200">
              <a:buFont typeface="+mj-lt"/>
              <a:buAutoNum type="arabicPeriod"/>
            </a:pPr>
            <a:r>
              <a:rPr lang="en-US" sz="2400" dirty="0" smtClean="0"/>
              <a:t>Phase II Results (Five Subjects)</a:t>
            </a:r>
          </a:p>
          <a:p>
            <a:pPr marL="457200" indent="-457200">
              <a:buFont typeface="+mj-lt"/>
              <a:buAutoNum type="arabicPeriod"/>
            </a:pPr>
            <a:r>
              <a:rPr lang="en-US" sz="2400" dirty="0">
                <a:solidFill>
                  <a:srgbClr val="FF0000"/>
                </a:solidFill>
              </a:rPr>
              <a:t>Shortcomings/Future work</a:t>
            </a:r>
          </a:p>
          <a:p>
            <a:endParaRPr lang="en-US" sz="2400" dirty="0" smtClean="0">
              <a:solidFill>
                <a:srgbClr val="FF0000"/>
              </a:solidFill>
            </a:endParaRP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1623212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752600"/>
            <a:ext cx="7620000" cy="4373563"/>
          </a:xfrm>
        </p:spPr>
        <p:txBody>
          <a:bodyPr>
            <a:normAutofit fontScale="92500" lnSpcReduction="10000"/>
          </a:bodyPr>
          <a:lstStyle/>
          <a:p>
            <a:pPr marL="342900" indent="-342900">
              <a:buFont typeface="Arial" panose="020B0604020202020204" pitchFamily="34" charset="0"/>
              <a:buChar char="•"/>
            </a:pPr>
            <a:r>
              <a:rPr lang="en-US" sz="2800" dirty="0" smtClean="0"/>
              <a:t>Test real-time row/column eliminating P300 speller</a:t>
            </a:r>
          </a:p>
          <a:p>
            <a:pPr marL="800100" lvl="1" indent="-342900"/>
            <a:r>
              <a:rPr lang="en-US" sz="2800" dirty="0" smtClean="0"/>
              <a:t>Evaluate character accuracy</a:t>
            </a:r>
          </a:p>
          <a:p>
            <a:pPr marL="800100" lvl="1" indent="-342900"/>
            <a:r>
              <a:rPr lang="en-US" sz="2800" dirty="0" smtClean="0"/>
              <a:t>Compare accuracies of this method vs. accuracies with 15 intensifications</a:t>
            </a:r>
          </a:p>
          <a:p>
            <a:pPr marL="800100" lvl="1" indent="-342900"/>
            <a:r>
              <a:rPr lang="en-US" sz="2800" dirty="0" smtClean="0"/>
              <a:t>Evaluate time savings</a:t>
            </a:r>
          </a:p>
          <a:p>
            <a:pPr marL="342900" indent="-342900">
              <a:buFont typeface="Arial" panose="020B0604020202020204" pitchFamily="34" charset="0"/>
              <a:buChar char="•"/>
            </a:pPr>
            <a:r>
              <a:rPr lang="en-US" sz="2800" dirty="0" smtClean="0"/>
              <a:t>More subjects and multiple sessions</a:t>
            </a:r>
          </a:p>
          <a:p>
            <a:pPr marL="800100" lvl="1" indent="-342900"/>
            <a:r>
              <a:rPr lang="en-US" sz="2800" dirty="0" smtClean="0"/>
              <a:t>Pick appropriate sample size based on population, confidence interval, and confidence level</a:t>
            </a:r>
          </a:p>
        </p:txBody>
      </p:sp>
    </p:spTree>
    <p:extLst>
      <p:ext uri="{BB962C8B-B14F-4D97-AF65-F5344CB8AC3E}">
        <p14:creationId xmlns:p14="http://schemas.microsoft.com/office/powerpoint/2010/main" val="2059860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a:t>
            </a:r>
            <a:endParaRPr lang="en-US" dirty="0"/>
          </a:p>
        </p:txBody>
      </p:sp>
      <p:sp>
        <p:nvSpPr>
          <p:cNvPr id="3" name="Content Placeholder 2"/>
          <p:cNvSpPr>
            <a:spLocks noGrp="1"/>
          </p:cNvSpPr>
          <p:nvPr>
            <p:ph idx="1"/>
          </p:nvPr>
        </p:nvSpPr>
        <p:spPr>
          <a:xfrm>
            <a:off x="457200" y="1752600"/>
            <a:ext cx="7772400" cy="4373563"/>
          </a:xfrm>
        </p:spPr>
        <p:txBody>
          <a:bodyPr>
            <a:normAutofit/>
          </a:bodyPr>
          <a:lstStyle/>
          <a:p>
            <a:pPr marL="342900" indent="-342900">
              <a:buFont typeface="Arial" panose="020B0604020202020204" pitchFamily="34" charset="0"/>
              <a:buChar char="•"/>
            </a:pPr>
            <a:r>
              <a:rPr lang="en-US" sz="2800" dirty="0"/>
              <a:t>Oxidization of saline electrodes over time</a:t>
            </a:r>
          </a:p>
          <a:p>
            <a:pPr marL="342900" indent="-342900">
              <a:buFont typeface="Arial" panose="020B0604020202020204" pitchFamily="34" charset="0"/>
              <a:buChar char="•"/>
            </a:pPr>
            <a:r>
              <a:rPr lang="en-US" sz="2800" dirty="0" smtClean="0"/>
              <a:t>Small number of subjects (3 subjects for Phase I and 5 subjects for Phase II)</a:t>
            </a:r>
          </a:p>
          <a:p>
            <a:pPr marL="342900" indent="-342900">
              <a:buFont typeface="Arial" panose="020B0604020202020204" pitchFamily="34" charset="0"/>
              <a:buChar char="•"/>
            </a:pPr>
            <a:r>
              <a:rPr lang="en-US" sz="2800" dirty="0" smtClean="0"/>
              <a:t>No tracking of subject improvement over multiple sessions</a:t>
            </a:r>
          </a:p>
          <a:p>
            <a:pPr marL="342900" indent="-342900">
              <a:buFont typeface="Arial" panose="020B0604020202020204" pitchFamily="34" charset="0"/>
              <a:buChar char="•"/>
            </a:pPr>
            <a:r>
              <a:rPr lang="en-US" sz="2800" dirty="0" smtClean="0"/>
              <a:t>Electrodes used for analysis were pre-set</a:t>
            </a:r>
          </a:p>
          <a:p>
            <a:pPr marL="800100" lvl="1" indent="-342900"/>
            <a:r>
              <a:rPr lang="en-US" sz="2800" dirty="0" smtClean="0"/>
              <a:t>Implement recursive electrode elimination</a:t>
            </a:r>
          </a:p>
          <a:p>
            <a:pPr lvl="1" indent="0">
              <a:buNone/>
            </a:pPr>
            <a:endParaRPr lang="en-US" sz="2800" dirty="0" smtClean="0"/>
          </a:p>
          <a:p>
            <a:pPr marL="342900" indent="-3429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987303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096000" cy="1371600"/>
          </a:xfrm>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pPr algn="ctr"/>
            <a:r>
              <a:rPr lang="en-US" sz="2800" dirty="0" smtClean="0"/>
              <a:t>Thanks to Dr. </a:t>
            </a:r>
            <a:r>
              <a:rPr lang="en-US" sz="2800" dirty="0" err="1" smtClean="0"/>
              <a:t>Iyad</a:t>
            </a:r>
            <a:r>
              <a:rPr lang="en-US" sz="2800" dirty="0" smtClean="0"/>
              <a:t> Obeid and the committee for useful project advice, Andrew Williams for assistance in collection of data, and the Electrical Engineering Department of Temple University for funding</a:t>
            </a:r>
            <a:endParaRPr lang="en-US" sz="2800" dirty="0"/>
          </a:p>
        </p:txBody>
      </p:sp>
    </p:spTree>
    <p:extLst>
      <p:ext uri="{BB962C8B-B14F-4D97-AF65-F5344CB8AC3E}">
        <p14:creationId xmlns:p14="http://schemas.microsoft.com/office/powerpoint/2010/main" val="7773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96200" cy="1371600"/>
          </a:xfrm>
        </p:spPr>
        <p:txBody>
          <a:bodyPr/>
          <a:lstStyle/>
          <a:p>
            <a:r>
              <a:rPr lang="en-US" dirty="0" smtClean="0"/>
              <a:t>Brain computer Interfaces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447800"/>
            <a:ext cx="4804886" cy="3360706"/>
          </a:xfrm>
          <a:prstGeom prst="rect">
            <a:avLst/>
          </a:prstGeom>
        </p:spPr>
      </p:pic>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sz="2800" dirty="0" smtClean="0"/>
              <a:t>What are BCIs?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endParaRPr lang="en-US" sz="2800" dirty="0" smtClean="0"/>
          </a:p>
          <a:p>
            <a:pPr marL="457200" indent="-457200">
              <a:buFont typeface="Arial" panose="020B0604020202020204" pitchFamily="34" charset="0"/>
              <a:buChar char="•"/>
            </a:pPr>
            <a:r>
              <a:rPr lang="en-US" sz="2800" dirty="0" smtClean="0"/>
              <a:t>Why BCIs?</a:t>
            </a:r>
          </a:p>
          <a:p>
            <a:pPr marL="457200" indent="-457200">
              <a:buFont typeface="Arial" panose="020B0604020202020204" pitchFamily="34" charset="0"/>
              <a:buChar char="•"/>
            </a:pPr>
            <a:r>
              <a:rPr lang="en-US" sz="2800" dirty="0" smtClean="0"/>
              <a:t>How is brain data acquired?</a:t>
            </a:r>
          </a:p>
          <a:p>
            <a:pPr marL="914400" lvl="1" indent="-457200"/>
            <a:r>
              <a:rPr lang="en-US" sz="2800" dirty="0" smtClean="0">
                <a:solidFill>
                  <a:srgbClr val="FF0000"/>
                </a:solidFill>
              </a:rPr>
              <a:t>Surface EEG</a:t>
            </a:r>
            <a:r>
              <a:rPr lang="en-US" sz="2800" dirty="0" smtClean="0"/>
              <a:t>, </a:t>
            </a:r>
            <a:r>
              <a:rPr lang="en-US" sz="2800" dirty="0" err="1" smtClean="0"/>
              <a:t>Intercranial</a:t>
            </a:r>
            <a:r>
              <a:rPr lang="en-US" sz="2800" dirty="0" smtClean="0"/>
              <a:t> EEG, </a:t>
            </a:r>
            <a:r>
              <a:rPr lang="en-US" sz="2800" dirty="0" err="1" smtClean="0"/>
              <a:t>Funtional</a:t>
            </a:r>
            <a:r>
              <a:rPr lang="en-US" sz="2800" dirty="0" smtClean="0"/>
              <a:t> MRI (fMRI)</a:t>
            </a:r>
          </a:p>
          <a:p>
            <a:pPr marL="457200" indent="-457200"/>
            <a:endParaRPr lang="en-US" sz="2800" dirty="0" smtClean="0"/>
          </a:p>
        </p:txBody>
      </p:sp>
    </p:spTree>
    <p:extLst>
      <p:ext uri="{BB962C8B-B14F-4D97-AF65-F5344CB8AC3E}">
        <p14:creationId xmlns:p14="http://schemas.microsoft.com/office/powerpoint/2010/main" val="12302281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3000" y="609600"/>
            <a:ext cx="3657600" cy="2743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733800"/>
            <a:ext cx="36576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733800"/>
            <a:ext cx="3657600" cy="2743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381000"/>
            <a:ext cx="2743200" cy="3657600"/>
          </a:xfrm>
          <a:prstGeom prst="rect">
            <a:avLst/>
          </a:prstGeom>
        </p:spPr>
      </p:pic>
    </p:spTree>
    <p:extLst>
      <p:ext uri="{BB962C8B-B14F-4D97-AF65-F5344CB8AC3E}">
        <p14:creationId xmlns:p14="http://schemas.microsoft.com/office/powerpoint/2010/main" val="184538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862" y="1219200"/>
            <a:ext cx="4876800" cy="4924425"/>
          </a:xfrm>
          <a:prstGeom prst="rect">
            <a:avLst/>
          </a:prstGeom>
        </p:spPr>
      </p:pic>
      <p:sp>
        <p:nvSpPr>
          <p:cNvPr id="2" name="Title 1"/>
          <p:cNvSpPr>
            <a:spLocks noGrp="1"/>
          </p:cNvSpPr>
          <p:nvPr>
            <p:ph type="title"/>
          </p:nvPr>
        </p:nvSpPr>
        <p:spPr>
          <a:xfrm>
            <a:off x="457200" y="152718"/>
            <a:ext cx="8001000" cy="1371600"/>
          </a:xfrm>
        </p:spPr>
        <p:txBody>
          <a:bodyPr/>
          <a:lstStyle/>
          <a:p>
            <a:r>
              <a:rPr lang="en-US" dirty="0" smtClean="0"/>
              <a:t>P300 Event Related Potential</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What is P300?</a:t>
            </a:r>
          </a:p>
          <a:p>
            <a:pPr marL="457200" indent="-457200">
              <a:buFont typeface="Arial" panose="020B0604020202020204" pitchFamily="34" charset="0"/>
              <a:buChar char="•"/>
            </a:pPr>
            <a:r>
              <a:rPr lang="en-US" sz="2800" dirty="0" smtClean="0"/>
              <a:t>Why P300 BCI?</a:t>
            </a:r>
          </a:p>
          <a:p>
            <a:pPr marL="457200" indent="-457200">
              <a:buFont typeface="Arial" panose="020B0604020202020204" pitchFamily="34" charset="0"/>
              <a:buChar char="•"/>
            </a:pPr>
            <a:r>
              <a:rPr lang="en-US" sz="2800" dirty="0" smtClean="0"/>
              <a:t>How is </a:t>
            </a:r>
          </a:p>
          <a:p>
            <a:r>
              <a:rPr lang="en-US" sz="2800" dirty="0" smtClean="0"/>
              <a:t>     P300 elicited?</a:t>
            </a:r>
          </a:p>
          <a:p>
            <a:pPr marL="914400" lvl="1" indent="-457200"/>
            <a:r>
              <a:rPr lang="en-US" sz="2800" dirty="0" smtClean="0"/>
              <a:t>Three protocols </a:t>
            </a:r>
          </a:p>
          <a:p>
            <a:pPr marL="914400" lvl="1" indent="-457200"/>
            <a:r>
              <a:rPr lang="en-US" sz="2800" dirty="0" smtClean="0">
                <a:solidFill>
                  <a:srgbClr val="FF0000"/>
                </a:solidFill>
              </a:rPr>
              <a:t>Oddball</a:t>
            </a:r>
            <a:endParaRPr lang="en-US" sz="2800" dirty="0">
              <a:solidFill>
                <a:srgbClr val="FF0000"/>
              </a:solidFill>
            </a:endParaRPr>
          </a:p>
        </p:txBody>
      </p:sp>
      <p:sp>
        <p:nvSpPr>
          <p:cNvPr id="5" name="TextBox 4"/>
          <p:cNvSpPr txBox="1"/>
          <p:nvPr/>
        </p:nvSpPr>
        <p:spPr>
          <a:xfrm>
            <a:off x="3815862" y="6338402"/>
            <a:ext cx="5105400" cy="369332"/>
          </a:xfrm>
          <a:prstGeom prst="rect">
            <a:avLst/>
          </a:prstGeom>
          <a:noFill/>
        </p:spPr>
        <p:txBody>
          <a:bodyPr wrap="square" rtlCol="0">
            <a:spAutoFit/>
          </a:bodyPr>
          <a:lstStyle/>
          <a:p>
            <a:r>
              <a:rPr lang="en-US" dirty="0" smtClean="0"/>
              <a:t>J. </a:t>
            </a:r>
            <a:r>
              <a:rPr lang="en-US" dirty="0" err="1" smtClean="0"/>
              <a:t>Polich</a:t>
            </a:r>
            <a:r>
              <a:rPr lang="en-US" dirty="0" smtClean="0"/>
              <a:t>, </a:t>
            </a:r>
            <a:r>
              <a:rPr lang="en-US" i="1" dirty="0" smtClean="0"/>
              <a:t>Clinical </a:t>
            </a:r>
            <a:r>
              <a:rPr lang="en-US" i="1" dirty="0" err="1" smtClean="0"/>
              <a:t>Neurphysiology</a:t>
            </a:r>
            <a:r>
              <a:rPr lang="en-US" i="1" dirty="0" smtClean="0"/>
              <a:t>. </a:t>
            </a:r>
            <a:r>
              <a:rPr lang="en-US" dirty="0" smtClean="0"/>
              <a:t>2007</a:t>
            </a:r>
            <a:endParaRPr lang="en-US" dirty="0"/>
          </a:p>
        </p:txBody>
      </p:sp>
    </p:spTree>
    <p:extLst>
      <p:ext uri="{BB962C8B-B14F-4D97-AF65-F5344CB8AC3E}">
        <p14:creationId xmlns:p14="http://schemas.microsoft.com/office/powerpoint/2010/main" val="45379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which affect p300</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A variety of biological factors affect the </a:t>
            </a:r>
            <a:r>
              <a:rPr lang="en-US" sz="2800" dirty="0" smtClean="0">
                <a:solidFill>
                  <a:srgbClr val="FF0000"/>
                </a:solidFill>
              </a:rPr>
              <a:t>latency</a:t>
            </a:r>
            <a:r>
              <a:rPr lang="en-US" sz="2800" dirty="0" smtClean="0"/>
              <a:t> and the </a:t>
            </a:r>
            <a:r>
              <a:rPr lang="en-US" sz="2800" dirty="0" smtClean="0">
                <a:solidFill>
                  <a:srgbClr val="FF0000"/>
                </a:solidFill>
              </a:rPr>
              <a:t>amplitude</a:t>
            </a:r>
            <a:r>
              <a:rPr lang="en-US" sz="2800" dirty="0" smtClean="0"/>
              <a:t> of the P300 ERP</a:t>
            </a:r>
          </a:p>
          <a:p>
            <a:pPr marL="914400" lvl="1" indent="-457200"/>
            <a:r>
              <a:rPr lang="en-US" sz="2800" dirty="0" smtClean="0"/>
              <a:t>Eating food</a:t>
            </a:r>
          </a:p>
          <a:p>
            <a:pPr marL="914400" lvl="1" indent="-457200"/>
            <a:r>
              <a:rPr lang="en-US" sz="2800" dirty="0" smtClean="0"/>
              <a:t>Body temperature</a:t>
            </a:r>
          </a:p>
          <a:p>
            <a:pPr marL="914400" lvl="1" indent="-457200"/>
            <a:r>
              <a:rPr lang="en-US" sz="2800" dirty="0" smtClean="0"/>
              <a:t>Exercise</a:t>
            </a:r>
          </a:p>
          <a:p>
            <a:pPr marL="914400" lvl="1" indent="-457200"/>
            <a:r>
              <a:rPr lang="en-US" sz="2800" dirty="0" smtClean="0">
                <a:solidFill>
                  <a:srgbClr val="FF0000"/>
                </a:solidFill>
              </a:rPr>
              <a:t>Rarity of target</a:t>
            </a:r>
          </a:p>
          <a:p>
            <a:pPr marL="914400" lvl="1" indent="-457200"/>
            <a:r>
              <a:rPr lang="en-US" sz="2800" dirty="0" smtClean="0">
                <a:solidFill>
                  <a:srgbClr val="FF0000"/>
                </a:solidFill>
              </a:rPr>
              <a:t>Inter-stimulus Interval (ISI)</a:t>
            </a:r>
            <a:endParaRPr lang="en-US" sz="2800" dirty="0">
              <a:solidFill>
                <a:srgbClr val="FF0000"/>
              </a:solidFill>
            </a:endParaRPr>
          </a:p>
        </p:txBody>
      </p:sp>
    </p:spTree>
    <p:extLst>
      <p:ext uri="{BB962C8B-B14F-4D97-AF65-F5344CB8AC3E}">
        <p14:creationId xmlns:p14="http://schemas.microsoft.com/office/powerpoint/2010/main" val="376209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P300 Speller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087" y="2133600"/>
            <a:ext cx="3705225" cy="3352800"/>
          </a:xfrm>
        </p:spPr>
      </p:pic>
      <p:sp>
        <p:nvSpPr>
          <p:cNvPr id="3" name="TextBox 2"/>
          <p:cNvSpPr txBox="1"/>
          <p:nvPr/>
        </p:nvSpPr>
        <p:spPr>
          <a:xfrm>
            <a:off x="914400" y="5715000"/>
            <a:ext cx="7086600" cy="381000"/>
          </a:xfrm>
          <a:prstGeom prst="rect">
            <a:avLst/>
          </a:prstGeom>
          <a:noFill/>
        </p:spPr>
        <p:txBody>
          <a:bodyPr wrap="square" rtlCol="0">
            <a:spAutoFit/>
          </a:bodyPr>
          <a:lstStyle/>
          <a:p>
            <a:pPr algn="ctr"/>
            <a:r>
              <a:rPr lang="en-US" dirty="0" smtClean="0"/>
              <a:t>H. </a:t>
            </a:r>
            <a:r>
              <a:rPr lang="en-US" dirty="0" err="1" smtClean="0"/>
              <a:t>Cecotti</a:t>
            </a:r>
            <a:r>
              <a:rPr lang="en-US" dirty="0" smtClean="0"/>
              <a:t>, et al.  </a:t>
            </a:r>
            <a:r>
              <a:rPr lang="en-US" i="1" dirty="0" smtClean="0"/>
              <a:t>Pattern Analysis and Machine Intelligence</a:t>
            </a:r>
            <a:r>
              <a:rPr lang="en-US" dirty="0" smtClean="0"/>
              <a:t>. 2011</a:t>
            </a:r>
            <a:endParaRPr lang="en-US" dirty="0"/>
          </a:p>
        </p:txBody>
      </p:sp>
    </p:spTree>
    <p:extLst>
      <p:ext uri="{BB962C8B-B14F-4D97-AF65-F5344CB8AC3E}">
        <p14:creationId xmlns:p14="http://schemas.microsoft.com/office/powerpoint/2010/main" val="1816563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Emotiv</a:t>
            </a:r>
            <a:r>
              <a:rPr lang="en-US" dirty="0" smtClean="0"/>
              <a:t> EPOC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231" y="2743200"/>
            <a:ext cx="3238500" cy="3238500"/>
          </a:xfrm>
          <a:prstGeom prst="rect">
            <a:avLst/>
          </a:prstGeom>
        </p:spPr>
      </p:pic>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smtClean="0"/>
              <a:t>14 saline electrodes (plus 2 reference) EEG headset</a:t>
            </a:r>
          </a:p>
          <a:p>
            <a:pPr marL="342900" indent="-342900">
              <a:buFont typeface="Arial" panose="020B0604020202020204" pitchFamily="34" charset="0"/>
              <a:buChar char="•"/>
            </a:pPr>
            <a:r>
              <a:rPr lang="en-US" sz="2800" dirty="0" smtClean="0"/>
              <a:t>Proprietary 2.4 GHz wireless</a:t>
            </a:r>
          </a:p>
          <a:p>
            <a:pPr marL="342900" indent="-342900">
              <a:buFont typeface="Arial" panose="020B0604020202020204" pitchFamily="34" charset="0"/>
              <a:buChar char="•"/>
            </a:pPr>
            <a:r>
              <a:rPr lang="en-US" sz="2800" dirty="0" smtClean="0"/>
              <a:t>Unshielded wires</a:t>
            </a:r>
          </a:p>
          <a:p>
            <a:pPr marL="342900" indent="-342900">
              <a:buFont typeface="Arial" panose="020B0604020202020204" pitchFamily="34" charset="0"/>
              <a:buChar char="•"/>
            </a:pPr>
            <a:r>
              <a:rPr lang="en-US" sz="2800" dirty="0" smtClean="0"/>
              <a:t>12 bit A/D converter</a:t>
            </a:r>
          </a:p>
          <a:p>
            <a:pPr marL="342900" indent="-342900">
              <a:buFont typeface="Arial" panose="020B0604020202020204" pitchFamily="34" charset="0"/>
              <a:buChar char="•"/>
            </a:pPr>
            <a:r>
              <a:rPr lang="en-US" sz="2800" dirty="0" smtClean="0"/>
              <a:t>0.51 </a:t>
            </a:r>
            <a:r>
              <a:rPr lang="el-GR" sz="2800" dirty="0" smtClean="0"/>
              <a:t>μ</a:t>
            </a:r>
            <a:r>
              <a:rPr lang="en-US" sz="2800" dirty="0" smtClean="0"/>
              <a:t>V resolution</a:t>
            </a:r>
          </a:p>
          <a:p>
            <a:pPr marL="342900" indent="-342900">
              <a:buFont typeface="Arial" panose="020B0604020202020204" pitchFamily="34" charset="0"/>
              <a:buChar char="•"/>
            </a:pPr>
            <a:r>
              <a:rPr lang="en-US" sz="2800" dirty="0" smtClean="0"/>
              <a:t>On board pre-filters</a:t>
            </a:r>
          </a:p>
          <a:p>
            <a:pPr marL="800100" lvl="1" indent="-342900"/>
            <a:r>
              <a:rPr lang="en-US" sz="2800" dirty="0" smtClean="0"/>
              <a:t>0.2 – 45 Hz </a:t>
            </a:r>
            <a:r>
              <a:rPr lang="en-US" sz="2800" dirty="0" err="1" smtClean="0"/>
              <a:t>bandpass</a:t>
            </a:r>
            <a:endParaRPr lang="en-US" sz="2800" dirty="0" smtClean="0"/>
          </a:p>
          <a:p>
            <a:pPr marL="342900" indent="-342900">
              <a:buFont typeface="Arial" panose="020B0604020202020204" pitchFamily="34" charset="0"/>
              <a:buChar char="•"/>
            </a:pPr>
            <a:endParaRPr lang="en-US" sz="2800" dirty="0"/>
          </a:p>
        </p:txBody>
      </p:sp>
      <p:sp>
        <p:nvSpPr>
          <p:cNvPr id="5" name="TextBox 4"/>
          <p:cNvSpPr txBox="1"/>
          <p:nvPr/>
        </p:nvSpPr>
        <p:spPr>
          <a:xfrm>
            <a:off x="4800600" y="5990176"/>
            <a:ext cx="4191000" cy="307777"/>
          </a:xfrm>
          <a:prstGeom prst="rect">
            <a:avLst/>
          </a:prstGeom>
          <a:noFill/>
        </p:spPr>
        <p:txBody>
          <a:bodyPr wrap="square" rtlCol="0">
            <a:spAutoFit/>
          </a:bodyPr>
          <a:lstStyle/>
          <a:p>
            <a:r>
              <a:rPr lang="en-US" sz="1400" dirty="0" smtClean="0"/>
              <a:t>M. </a:t>
            </a:r>
            <a:r>
              <a:rPr lang="en-US" sz="1400" dirty="0" err="1" smtClean="0"/>
              <a:t>Duvinage</a:t>
            </a:r>
            <a:r>
              <a:rPr lang="en-US" sz="1400" dirty="0" smtClean="0"/>
              <a:t>, et al. </a:t>
            </a:r>
            <a:r>
              <a:rPr lang="en-US" sz="1400" i="1" dirty="0" smtClean="0"/>
              <a:t>Biomedical Engineering</a:t>
            </a:r>
            <a:r>
              <a:rPr lang="en-US" sz="1400" dirty="0" smtClean="0"/>
              <a:t>. 2012</a:t>
            </a:r>
            <a:endParaRPr lang="en-US" sz="1400" dirty="0"/>
          </a:p>
        </p:txBody>
      </p:sp>
    </p:spTree>
    <p:extLst>
      <p:ext uri="{BB962C8B-B14F-4D97-AF65-F5344CB8AC3E}">
        <p14:creationId xmlns:p14="http://schemas.microsoft.com/office/powerpoint/2010/main" val="3592887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1660</TotalTime>
  <Words>1238</Words>
  <Application>Microsoft Office PowerPoint</Application>
  <PresentationFormat>On-screen Show (4:3)</PresentationFormat>
  <Paragraphs>239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Essential</vt:lpstr>
      <vt:lpstr>Development of a fast and efficient algorithm for p300 event related potential detection</vt:lpstr>
      <vt:lpstr>Presentation overview</vt:lpstr>
      <vt:lpstr>1.) Background Overview</vt:lpstr>
      <vt:lpstr>TimeLine From Proposal</vt:lpstr>
      <vt:lpstr>Brain computer Interfaces</vt:lpstr>
      <vt:lpstr>P300 Event Related Potential</vt:lpstr>
      <vt:lpstr>Factors which affect p300</vt:lpstr>
      <vt:lpstr>P300 Speller</vt:lpstr>
      <vt:lpstr>Emotiv EPOC</vt:lpstr>
      <vt:lpstr>Emotiv EPOC</vt:lpstr>
      <vt:lpstr>Grass Model 12 Neurodata acquisition system</vt:lpstr>
      <vt:lpstr>Presentation overview</vt:lpstr>
      <vt:lpstr>2.) BCI Dataset Overview</vt:lpstr>
      <vt:lpstr>Averaged recordings over cz and CP5 </vt:lpstr>
      <vt:lpstr>Classification accuracy (8 parietal electrodes)</vt:lpstr>
      <vt:lpstr>Classification Accuracy (1 Electrode)</vt:lpstr>
      <vt:lpstr>Bci Winners</vt:lpstr>
      <vt:lpstr>Computation Time</vt:lpstr>
      <vt:lpstr>Presentation overview</vt:lpstr>
      <vt:lpstr>3.) Experimental Design Overview</vt:lpstr>
      <vt:lpstr>Experimental Setup</vt:lpstr>
      <vt:lpstr>Hardware Preparation</vt:lpstr>
      <vt:lpstr>Software preparation</vt:lpstr>
      <vt:lpstr>Recording details</vt:lpstr>
      <vt:lpstr>Recording Environment</vt:lpstr>
      <vt:lpstr>Patient instructions</vt:lpstr>
      <vt:lpstr>PowerPoint Presentation</vt:lpstr>
      <vt:lpstr>Presentation overview</vt:lpstr>
      <vt:lpstr>4.) Data processing Overview</vt:lpstr>
      <vt:lpstr>Preprocessing</vt:lpstr>
      <vt:lpstr>Preprocessing</vt:lpstr>
      <vt:lpstr>Spatial Filters</vt:lpstr>
      <vt:lpstr>Classification Algorithms</vt:lpstr>
      <vt:lpstr>Parallel methods</vt:lpstr>
      <vt:lpstr>Presentation overview</vt:lpstr>
      <vt:lpstr>EPOC Results</vt:lpstr>
      <vt:lpstr>Grass Amplifier Results</vt:lpstr>
      <vt:lpstr>Row and column eliminating algorithms</vt:lpstr>
      <vt:lpstr>PowerPoint Presentation</vt:lpstr>
      <vt:lpstr>Presentation overview</vt:lpstr>
      <vt:lpstr>EPOC Results</vt:lpstr>
      <vt:lpstr>Grass Amplifier Results</vt:lpstr>
      <vt:lpstr>PowerPoint Presentation</vt:lpstr>
      <vt:lpstr>Row and column eliminating algorithms</vt:lpstr>
      <vt:lpstr>Row and column eliminating algorithms</vt:lpstr>
      <vt:lpstr>Presentation overview</vt:lpstr>
      <vt:lpstr>Future work</vt:lpstr>
      <vt:lpstr>Shortcomings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fast and efficient algorithm for p300 event related potential detection in a mobile environment</dc:title>
  <dc:creator>NIL</dc:creator>
  <cp:lastModifiedBy>NIL2</cp:lastModifiedBy>
  <cp:revision>139</cp:revision>
  <dcterms:created xsi:type="dcterms:W3CDTF">2013-11-16T16:19:24Z</dcterms:created>
  <dcterms:modified xsi:type="dcterms:W3CDTF">2014-04-25T18:02:30Z</dcterms:modified>
</cp:coreProperties>
</file>