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Lst>
  <p:notesMasterIdLst>
    <p:notesMasterId r:id="rId28"/>
  </p:notesMasterIdLst>
  <p:handoutMasterIdLst>
    <p:handoutMasterId r:id="rId29"/>
  </p:handoutMasterIdLst>
  <p:sldIdLst>
    <p:sldId id="325" r:id="rId3"/>
    <p:sldId id="293" r:id="rId4"/>
    <p:sldId id="348" r:id="rId5"/>
    <p:sldId id="349" r:id="rId6"/>
    <p:sldId id="350" r:id="rId7"/>
    <p:sldId id="351" r:id="rId8"/>
    <p:sldId id="361" r:id="rId9"/>
    <p:sldId id="362" r:id="rId10"/>
    <p:sldId id="363" r:id="rId11"/>
    <p:sldId id="364" r:id="rId12"/>
    <p:sldId id="352" r:id="rId13"/>
    <p:sldId id="366" r:id="rId14"/>
    <p:sldId id="353" r:id="rId15"/>
    <p:sldId id="354" r:id="rId16"/>
    <p:sldId id="355" r:id="rId17"/>
    <p:sldId id="356" r:id="rId18"/>
    <p:sldId id="357" r:id="rId19"/>
    <p:sldId id="358" r:id="rId20"/>
    <p:sldId id="359" r:id="rId21"/>
    <p:sldId id="372" r:id="rId22"/>
    <p:sldId id="371" r:id="rId23"/>
    <p:sldId id="367" r:id="rId24"/>
    <p:sldId id="368" r:id="rId25"/>
    <p:sldId id="369" r:id="rId26"/>
    <p:sldId id="370" r:id="rId27"/>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892034"/>
    <a:srgbClr val="EFF755"/>
    <a:srgbClr val="CC6600"/>
    <a:srgbClr val="6666FF"/>
    <a:srgbClr val="008000"/>
    <a:srgbClr val="000080"/>
    <a:srgbClr val="004000"/>
    <a:srgbClr val="CCE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713" autoAdjust="0"/>
    <p:restoredTop sz="88350" autoAdjust="0"/>
  </p:normalViewPr>
  <p:slideViewPr>
    <p:cSldViewPr snapToGrid="0">
      <p:cViewPr>
        <p:scale>
          <a:sx n="70" d="100"/>
          <a:sy n="70" d="100"/>
        </p:scale>
        <p:origin x="-850" y="-125"/>
      </p:cViewPr>
      <p:guideLst>
        <p:guide orient="horz" pos="1584"/>
        <p:guide pos="4409"/>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isip\LDM%20Research\experiments\exp_004\work\phonetic_class_acc_plo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5"/>
  <c:chart>
    <c:autoTitleDeleted val="1"/>
    <c:plotArea>
      <c:layout/>
      <c:barChart>
        <c:barDir val="col"/>
        <c:grouping val="clustered"/>
        <c:ser>
          <c:idx val="1"/>
          <c:order val="0"/>
          <c:tx>
            <c:v>Full</c:v>
          </c:tx>
          <c:cat>
            <c:strRef>
              <c:f>Sheet1!$A$1:$E$1</c:f>
              <c:strCache>
                <c:ptCount val="5"/>
                <c:pt idx="0">
                  <c:v>Vowels</c:v>
                </c:pt>
                <c:pt idx="1">
                  <c:v>Nasals</c:v>
                </c:pt>
                <c:pt idx="2">
                  <c:v>Fricatives</c:v>
                </c:pt>
                <c:pt idx="3">
                  <c:v>Glides</c:v>
                </c:pt>
                <c:pt idx="4">
                  <c:v>Stops</c:v>
                </c:pt>
              </c:strCache>
            </c:strRef>
          </c:cat>
          <c:val>
            <c:numRef>
              <c:f>Sheet1!$A$2:$E$2</c:f>
              <c:numCache>
                <c:formatCode>General</c:formatCode>
                <c:ptCount val="5"/>
                <c:pt idx="0">
                  <c:v>88.987600000000327</c:v>
                </c:pt>
                <c:pt idx="1">
                  <c:v>93.313999999999993</c:v>
                </c:pt>
                <c:pt idx="2">
                  <c:v>96.075899999999919</c:v>
                </c:pt>
                <c:pt idx="3">
                  <c:v>85.380099999999999</c:v>
                </c:pt>
                <c:pt idx="4">
                  <c:v>96.197700000000012</c:v>
                </c:pt>
              </c:numCache>
            </c:numRef>
          </c:val>
        </c:ser>
        <c:ser>
          <c:idx val="0"/>
          <c:order val="1"/>
          <c:tx>
            <c:v>Diagonal</c:v>
          </c:tx>
          <c:cat>
            <c:strRef>
              <c:f>Sheet1!$A$1:$E$1</c:f>
              <c:strCache>
                <c:ptCount val="5"/>
                <c:pt idx="0">
                  <c:v>Vowels</c:v>
                </c:pt>
                <c:pt idx="1">
                  <c:v>Nasals</c:v>
                </c:pt>
                <c:pt idx="2">
                  <c:v>Fricatives</c:v>
                </c:pt>
                <c:pt idx="3">
                  <c:v>Glides</c:v>
                </c:pt>
                <c:pt idx="4">
                  <c:v>Stops</c:v>
                </c:pt>
              </c:strCache>
            </c:strRef>
          </c:cat>
          <c:val>
            <c:numRef>
              <c:f>Sheet1!$A$3:$E$3</c:f>
              <c:numCache>
                <c:formatCode>General</c:formatCode>
                <c:ptCount val="5"/>
                <c:pt idx="0">
                  <c:v>88.277100000000004</c:v>
                </c:pt>
                <c:pt idx="1">
                  <c:v>92.151200000000003</c:v>
                </c:pt>
                <c:pt idx="2">
                  <c:v>95.949399999999997</c:v>
                </c:pt>
                <c:pt idx="3">
                  <c:v>85.380099999999999</c:v>
                </c:pt>
                <c:pt idx="4">
                  <c:v>94.676799999999858</c:v>
                </c:pt>
              </c:numCache>
            </c:numRef>
          </c:val>
        </c:ser>
        <c:axId val="52758016"/>
        <c:axId val="52759936"/>
      </c:barChart>
      <c:catAx>
        <c:axId val="52758016"/>
        <c:scaling>
          <c:orientation val="minMax"/>
        </c:scaling>
        <c:axPos val="b"/>
        <c:title>
          <c:tx>
            <c:rich>
              <a:bodyPr/>
              <a:lstStyle/>
              <a:p>
                <a:pPr>
                  <a:defRPr/>
                </a:pPr>
                <a:r>
                  <a:rPr lang="en-US"/>
                  <a:t>Phonetic Classes</a:t>
                </a:r>
              </a:p>
            </c:rich>
          </c:tx>
          <c:layout/>
        </c:title>
        <c:numFmt formatCode="0.00%" sourceLinked="0"/>
        <c:tickLblPos val="nextTo"/>
        <c:crossAx val="52759936"/>
        <c:crosses val="autoZero"/>
        <c:auto val="1"/>
        <c:lblAlgn val="ctr"/>
        <c:lblOffset val="100"/>
      </c:catAx>
      <c:valAx>
        <c:axId val="52759936"/>
        <c:scaling>
          <c:orientation val="minMax"/>
          <c:min val="50"/>
        </c:scaling>
        <c:axPos val="l"/>
        <c:majorGridlines/>
        <c:title>
          <c:tx>
            <c:rich>
              <a:bodyPr rot="-5400000" vert="horz"/>
              <a:lstStyle/>
              <a:p>
                <a:pPr>
                  <a:defRPr/>
                </a:pPr>
                <a:r>
                  <a:rPr lang="en-US"/>
                  <a:t>Classification Accuracy (%)</a:t>
                </a:r>
              </a:p>
            </c:rich>
          </c:tx>
          <c:layout/>
        </c:title>
        <c:numFmt formatCode="General" sourceLinked="1"/>
        <c:tickLblPos val="nextTo"/>
        <c:crossAx val="52758016"/>
        <c:crosses val="autoZero"/>
        <c:crossBetween val="between"/>
      </c:valAx>
    </c:plotArea>
    <c:legend>
      <c:legendPos val="r"/>
      <c:layout>
        <c:manualLayout>
          <c:xMode val="edge"/>
          <c:yMode val="edge"/>
          <c:x val="0.8262790901137399"/>
          <c:y val="0.36072725284339424"/>
          <c:w val="0.1459431321084883"/>
          <c:h val="0.13502697579469233"/>
        </c:manualLayout>
      </c:layout>
    </c:legend>
    <c:plotVisOnly val="1"/>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dirty="0"/>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E24DD5B-5CB9-4278-8304-53E47D6138F7}" type="slidenum">
              <a:rPr lang="en-US"/>
              <a:pPr/>
              <a:t>19</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412750" y="4554538"/>
            <a:ext cx="6550025" cy="4314825"/>
          </a:xfrm>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1/22/2010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
        <p:nvSpPr>
          <p:cNvPr id="4"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dirty="0">
              <a:solidFill>
                <a:schemeClr val="hlink"/>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smtClean="0">
                <a:solidFill>
                  <a:srgbClr val="892034"/>
                </a:solidFill>
              </a:rPr>
              <a:t>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9"/>
          <p:cNvSpPr txBox="1">
            <a:spLocks noChangeArrowheads="1"/>
          </p:cNvSpPr>
          <p:nvPr/>
        </p:nvSpPr>
        <p:spPr bwMode="auto">
          <a:xfrm>
            <a:off x="978195" y="552450"/>
            <a:ext cx="6943061" cy="830997"/>
          </a:xfrm>
          <a:prstGeom prst="rect">
            <a:avLst/>
          </a:prstGeom>
          <a:noFill/>
          <a:ln w="9525">
            <a:noFill/>
            <a:miter lim="800000"/>
            <a:headEnd/>
            <a:tailEnd/>
          </a:ln>
        </p:spPr>
        <p:txBody>
          <a:bodyPr wrap="square">
            <a:spAutoFit/>
          </a:bodyPr>
          <a:lstStyle/>
          <a:p>
            <a:pPr algn="ctr">
              <a:spcBef>
                <a:spcPct val="50000"/>
              </a:spcBef>
            </a:pPr>
            <a:r>
              <a:rPr lang="en-US" b="1" dirty="0" smtClean="0">
                <a:solidFill>
                  <a:schemeClr val="accent2"/>
                </a:solidFill>
              </a:rPr>
              <a:t>LINEAR DYNAMIC MODEL FOR CONTINUOUS SPEECH RECOGNITION</a:t>
            </a:r>
            <a:endParaRPr lang="en-US" b="1" dirty="0">
              <a:solidFill>
                <a:schemeClr val="accent2"/>
              </a:solidFill>
            </a:endParaRPr>
          </a:p>
        </p:txBody>
      </p:sp>
      <p:sp>
        <p:nvSpPr>
          <p:cNvPr id="13" name="Text Box 31"/>
          <p:cNvSpPr txBox="1">
            <a:spLocks noChangeArrowheads="1"/>
          </p:cNvSpPr>
          <p:nvPr/>
        </p:nvSpPr>
        <p:spPr bwMode="auto">
          <a:xfrm>
            <a:off x="539750" y="6076405"/>
            <a:ext cx="8295906" cy="387798"/>
          </a:xfrm>
          <a:prstGeom prst="rect">
            <a:avLst/>
          </a:prstGeom>
          <a:noFill/>
          <a:ln w="9525">
            <a:noFill/>
            <a:miter lim="800000"/>
            <a:headEnd/>
            <a:tailEnd/>
          </a:ln>
          <a:effectLst/>
        </p:spPr>
        <p:txBody>
          <a:bodyPr wrap="square" lIns="0" tIns="0" rIns="0" bIns="0">
            <a:spAutoFit/>
          </a:bodyPr>
          <a:lstStyle/>
          <a:p>
            <a:pPr marL="230188" indent="-230188" defTabSz="909638">
              <a:lnSpc>
                <a:spcPct val="90000"/>
              </a:lnSpc>
              <a:spcBef>
                <a:spcPct val="20000"/>
              </a:spcBef>
            </a:pPr>
            <a:r>
              <a:rPr lang="en-US" sz="1400" b="1" dirty="0" smtClean="0">
                <a:solidFill>
                  <a:schemeClr val="accent1"/>
                </a:solidFill>
              </a:rPr>
              <a:t>URL</a:t>
            </a:r>
            <a:r>
              <a:rPr lang="en-US" sz="1400" b="1" dirty="0">
                <a:solidFill>
                  <a:schemeClr val="accent1"/>
                </a:solidFill>
              </a:rPr>
              <a:t>: </a:t>
            </a:r>
            <a:r>
              <a:rPr lang="en-US" sz="1400" b="1" dirty="0" smtClean="0">
                <a:solidFill>
                  <a:schemeClr val="accent2"/>
                </a:solidFill>
              </a:rPr>
              <a:t>http://www.isip.piconepress.com/publications/books/msstate_theses/2010/linear_dynamics/</a:t>
            </a:r>
            <a:r>
              <a:rPr lang="en-US" sz="1400" b="1" dirty="0"/>
              <a:t>	</a:t>
            </a:r>
          </a:p>
        </p:txBody>
      </p:sp>
      <p:sp>
        <p:nvSpPr>
          <p:cNvPr id="8" name="Text Box 4"/>
          <p:cNvSpPr txBox="1">
            <a:spLocks noChangeArrowheads="1"/>
          </p:cNvSpPr>
          <p:nvPr/>
        </p:nvSpPr>
        <p:spPr bwMode="auto">
          <a:xfrm>
            <a:off x="262270" y="4699627"/>
            <a:ext cx="8534400" cy="1477315"/>
          </a:xfrm>
          <a:prstGeom prst="rect">
            <a:avLst/>
          </a:prstGeom>
          <a:noFill/>
          <a:ln w="9525">
            <a:noFill/>
            <a:miter lim="800000"/>
            <a:headEnd/>
            <a:tailEnd/>
          </a:ln>
          <a:effectLst/>
        </p:spPr>
        <p:txBody>
          <a:bodyPr lIns="91429" tIns="45714" rIns="91429" bIns="45714">
            <a:spAutoFit/>
          </a:bodyPr>
          <a:lstStyle/>
          <a:p>
            <a:pPr algn="ctr" eaLnBrk="1" hangingPunct="1">
              <a:spcAft>
                <a:spcPct val="0"/>
              </a:spcAft>
            </a:pPr>
            <a:r>
              <a:rPr lang="en-US" altLang="ko-KR" sz="1800" dirty="0" smtClean="0">
                <a:solidFill>
                  <a:schemeClr val="accent1"/>
                </a:solidFill>
                <a:latin typeface="Arial" charset="0"/>
                <a:ea typeface="Gulim" pitchFamily="34" charset="-127"/>
              </a:rPr>
              <a:t>Ph.D. Proposal:  </a:t>
            </a:r>
            <a:r>
              <a:rPr lang="en-US" altLang="ko-KR" sz="1800" dirty="0">
                <a:solidFill>
                  <a:schemeClr val="accent1"/>
                </a:solidFill>
                <a:latin typeface="Arial" charset="0"/>
                <a:ea typeface="Gulim" pitchFamily="34" charset="-127"/>
              </a:rPr>
              <a:t>Tao Ma</a:t>
            </a:r>
          </a:p>
          <a:p>
            <a:pPr algn="ctr" eaLnBrk="1" hangingPunct="1">
              <a:spcAft>
                <a:spcPct val="0"/>
              </a:spcAft>
            </a:pPr>
            <a:r>
              <a:rPr lang="en-US" altLang="ko-KR" sz="1800" dirty="0">
                <a:solidFill>
                  <a:schemeClr val="accent2"/>
                </a:solidFill>
                <a:latin typeface="Arial" charset="0"/>
                <a:ea typeface="Gulim" pitchFamily="34" charset="-127"/>
              </a:rPr>
              <a:t>Advised by: Dr. Joseph </a:t>
            </a:r>
            <a:r>
              <a:rPr lang="en-US" altLang="ko-KR" sz="1800" dirty="0" err="1">
                <a:solidFill>
                  <a:schemeClr val="accent2"/>
                </a:solidFill>
                <a:latin typeface="Arial" charset="0"/>
                <a:ea typeface="Gulim" pitchFamily="34" charset="-127"/>
              </a:rPr>
              <a:t>Picone</a:t>
            </a:r>
            <a:endParaRPr lang="en-US" altLang="ko-KR" sz="1800" dirty="0">
              <a:solidFill>
                <a:schemeClr val="accent2"/>
              </a:solidFill>
              <a:latin typeface="Arial" charset="0"/>
              <a:ea typeface="Gulim" pitchFamily="34" charset="-127"/>
            </a:endParaRPr>
          </a:p>
          <a:p>
            <a:pPr algn="ctr" eaLnBrk="1" hangingPunct="1">
              <a:spcAft>
                <a:spcPct val="0"/>
              </a:spcAft>
            </a:pPr>
            <a:r>
              <a:rPr lang="en-US" altLang="ko-KR" sz="1800" dirty="0">
                <a:solidFill>
                  <a:schemeClr val="accent2"/>
                </a:solidFill>
                <a:latin typeface="Arial" charset="0"/>
                <a:ea typeface="Gulim" pitchFamily="34" charset="-127"/>
              </a:rPr>
              <a:t>Institute for Signal and Information Processing (ISIP)</a:t>
            </a:r>
          </a:p>
          <a:p>
            <a:pPr algn="ctr" eaLnBrk="1" hangingPunct="1">
              <a:spcAft>
                <a:spcPct val="0"/>
              </a:spcAft>
            </a:pPr>
            <a:r>
              <a:rPr lang="en-US" altLang="ko-KR" sz="1800" dirty="0">
                <a:solidFill>
                  <a:schemeClr val="accent2"/>
                </a:solidFill>
                <a:latin typeface="Arial" charset="0"/>
                <a:ea typeface="Gulim" pitchFamily="34" charset="-127"/>
              </a:rPr>
              <a:t>Mississippi State </a:t>
            </a:r>
            <a:r>
              <a:rPr lang="en-US" altLang="ko-KR" sz="1800" dirty="0" smtClean="0">
                <a:solidFill>
                  <a:schemeClr val="accent2"/>
                </a:solidFill>
                <a:latin typeface="Arial" charset="0"/>
                <a:ea typeface="Gulim" pitchFamily="34" charset="-127"/>
              </a:rPr>
              <a:t>University</a:t>
            </a:r>
          </a:p>
          <a:p>
            <a:pPr algn="ctr" eaLnBrk="1" hangingPunct="1">
              <a:spcAft>
                <a:spcPct val="0"/>
              </a:spcAft>
            </a:pPr>
            <a:r>
              <a:rPr lang="en-US" altLang="ko-KR" sz="1800" dirty="0" smtClean="0">
                <a:solidFill>
                  <a:schemeClr val="accent2"/>
                </a:solidFill>
                <a:ea typeface="Gulim" pitchFamily="34" charset="-127"/>
              </a:rPr>
              <a:t>January 23, 2010</a:t>
            </a:r>
            <a:endParaRPr lang="en-US" altLang="ko-KR" sz="1800" dirty="0">
              <a:solidFill>
                <a:schemeClr val="accent2"/>
              </a:solidFill>
              <a:latin typeface="Arial" charset="0"/>
              <a:ea typeface="Gulim" pitchFamily="34" charset="-127"/>
            </a:endParaRPr>
          </a:p>
        </p:txBody>
      </p:sp>
      <p:sp>
        <p:nvSpPr>
          <p:cNvPr id="57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7345" name="Object 1"/>
          <p:cNvGraphicFramePr>
            <a:graphicFrameLocks noChangeAspect="1"/>
          </p:cNvGraphicFramePr>
          <p:nvPr/>
        </p:nvGraphicFramePr>
        <p:xfrm>
          <a:off x="5688458" y="2030837"/>
          <a:ext cx="2785730" cy="2573965"/>
        </p:xfrm>
        <a:graphic>
          <a:graphicData uri="http://schemas.openxmlformats.org/presentationml/2006/ole">
            <p:oleObj spid="_x0000_s57345" name="Visio" r:id="rId4" imgW="7082976" imgH="2711042" progId="Visio.Drawing.11">
              <p:embed/>
            </p:oleObj>
          </a:graphicData>
        </a:graphic>
      </p:graphicFrame>
      <p:pic>
        <p:nvPicPr>
          <p:cNvPr id="10" name="Picture 9" descr="Kalman_filter.jpg"/>
          <p:cNvPicPr/>
          <p:nvPr/>
        </p:nvPicPr>
        <p:blipFill>
          <a:blip r:embed="rId5" cstate="print"/>
          <a:stretch>
            <a:fillRect/>
          </a:stretch>
        </p:blipFill>
        <p:spPr>
          <a:xfrm>
            <a:off x="2966482" y="1775623"/>
            <a:ext cx="2881425" cy="2493228"/>
          </a:xfrm>
          <a:prstGeom prst="rect">
            <a:avLst/>
          </a:prstGeom>
          <a:ln>
            <a:solidFill>
              <a:schemeClr val="accent2"/>
            </a:solidFill>
          </a:ln>
        </p:spPr>
      </p:pic>
      <p:pic>
        <p:nvPicPr>
          <p:cNvPr id="9" name="Picture 4"/>
          <p:cNvPicPr>
            <a:picLocks noChangeAspect="1" noChangeArrowheads="1"/>
          </p:cNvPicPr>
          <p:nvPr/>
        </p:nvPicPr>
        <p:blipFill>
          <a:blip r:embed="rId6"/>
          <a:srcRect l="9480" t="33400" r="46156" b="6010"/>
          <a:stretch>
            <a:fillRect/>
          </a:stretch>
        </p:blipFill>
        <p:spPr bwMode="auto">
          <a:xfrm>
            <a:off x="808068" y="1555062"/>
            <a:ext cx="2433193" cy="2459837"/>
          </a:xfrm>
          <a:prstGeom prst="rect">
            <a:avLst/>
          </a:prstGeom>
          <a:noFill/>
          <a:ln w="9525">
            <a:solidFill>
              <a:schemeClr val="accent2"/>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9" name="Picture 3"/>
          <p:cNvPicPr>
            <a:picLocks noChangeAspect="1" noChangeArrowheads="1"/>
          </p:cNvPicPr>
          <p:nvPr/>
        </p:nvPicPr>
        <p:blipFill>
          <a:blip r:embed="rId2"/>
          <a:srcRect/>
          <a:stretch>
            <a:fillRect/>
          </a:stretch>
        </p:blipFill>
        <p:spPr bwMode="auto">
          <a:xfrm>
            <a:off x="809625" y="942975"/>
            <a:ext cx="7864475" cy="5445125"/>
          </a:xfrm>
          <a:prstGeom prst="rect">
            <a:avLst/>
          </a:prstGeom>
          <a:noFill/>
          <a:ln w="9525" algn="ctr">
            <a:noFill/>
            <a:miter lim="800000"/>
            <a:headEnd/>
            <a:tailEnd/>
          </a:ln>
          <a:effectLst/>
        </p:spPr>
      </p:pic>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Maximum Likelihood Parameter Estimation</a:t>
            </a:r>
            <a:endParaRPr lang="en-US" b="1" dirty="0">
              <a:solidFill>
                <a:schemeClr val="accent2"/>
              </a:solidFill>
            </a:endParaRPr>
          </a:p>
        </p:txBody>
      </p:sp>
      <p:sp>
        <p:nvSpPr>
          <p:cNvPr id="12" name="Rectangle 11"/>
          <p:cNvSpPr/>
          <p:nvPr/>
        </p:nvSpPr>
        <p:spPr>
          <a:xfrm>
            <a:off x="212707" y="823268"/>
            <a:ext cx="2682145" cy="461665"/>
          </a:xfrm>
          <a:prstGeom prst="rect">
            <a:avLst/>
          </a:prstGeom>
        </p:spPr>
        <p:txBody>
          <a:bodyPr wrap="none">
            <a:spAutoFit/>
          </a:bodyPr>
          <a:lstStyle/>
          <a:p>
            <a:r>
              <a:rPr lang="en-US" dirty="0" smtClean="0">
                <a:solidFill>
                  <a:schemeClr val="accent2"/>
                </a:solidFill>
              </a:rPr>
              <a:t>LDM  Parameters: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LDM for Speech Classification</a:t>
            </a:r>
            <a:endParaRPr lang="en-US" b="1" dirty="0">
              <a:solidFill>
                <a:schemeClr val="accent2"/>
              </a:solidFill>
            </a:endParaRPr>
          </a:p>
        </p:txBody>
      </p:sp>
      <p:sp>
        <p:nvSpPr>
          <p:cNvPr id="4" name="Rectangle 3"/>
          <p:cNvSpPr>
            <a:spLocks noChangeArrowheads="1"/>
          </p:cNvSpPr>
          <p:nvPr/>
        </p:nvSpPr>
        <p:spPr bwMode="auto">
          <a:xfrm>
            <a:off x="1371600" y="1925637"/>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 name="Text Box 9"/>
          <p:cNvSpPr txBox="1">
            <a:spLocks noChangeArrowheads="1"/>
          </p:cNvSpPr>
          <p:nvPr/>
        </p:nvSpPr>
        <p:spPr bwMode="auto">
          <a:xfrm>
            <a:off x="1447800" y="2185987"/>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6" name="Rectangle 5"/>
          <p:cNvSpPr>
            <a:spLocks noChangeArrowheads="1"/>
          </p:cNvSpPr>
          <p:nvPr/>
        </p:nvSpPr>
        <p:spPr bwMode="auto">
          <a:xfrm>
            <a:off x="2971800" y="1316037"/>
            <a:ext cx="2819400" cy="21336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endParaRPr lang="en-US">
              <a:solidFill>
                <a:schemeClr val="hlink"/>
              </a:solidFill>
            </a:endParaRPr>
          </a:p>
        </p:txBody>
      </p:sp>
      <p:pic>
        <p:nvPicPr>
          <p:cNvPr id="7" name="Picture 6"/>
          <p:cNvPicPr>
            <a:picLocks noChangeAspect="1" noChangeArrowheads="1"/>
          </p:cNvPicPr>
          <p:nvPr/>
        </p:nvPicPr>
        <p:blipFill>
          <a:blip r:embed="rId2"/>
          <a:srcRect/>
          <a:stretch>
            <a:fillRect/>
          </a:stretch>
        </p:blipFill>
        <p:spPr bwMode="auto">
          <a:xfrm>
            <a:off x="3352800" y="1392237"/>
            <a:ext cx="1600200" cy="381000"/>
          </a:xfrm>
          <a:prstGeom prst="rect">
            <a:avLst/>
          </a:prstGeom>
          <a:noFill/>
        </p:spPr>
      </p:pic>
      <p:sp>
        <p:nvSpPr>
          <p:cNvPr id="8" name="Text Box 15"/>
          <p:cNvSpPr txBox="1">
            <a:spLocks noChangeArrowheads="1"/>
          </p:cNvSpPr>
          <p:nvPr/>
        </p:nvSpPr>
        <p:spPr bwMode="auto">
          <a:xfrm>
            <a:off x="3200400" y="2932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9" name="Rectangle 8"/>
          <p:cNvSpPr>
            <a:spLocks noChangeArrowheads="1"/>
          </p:cNvSpPr>
          <p:nvPr/>
        </p:nvSpPr>
        <p:spPr bwMode="auto">
          <a:xfrm>
            <a:off x="3124200" y="1468437"/>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10" name="Rectangle 9"/>
          <p:cNvSpPr>
            <a:spLocks noChangeArrowheads="1"/>
          </p:cNvSpPr>
          <p:nvPr/>
        </p:nvSpPr>
        <p:spPr bwMode="auto">
          <a:xfrm>
            <a:off x="3124200" y="20939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11" name="Rectangle 10"/>
          <p:cNvSpPr>
            <a:spLocks noChangeArrowheads="1"/>
          </p:cNvSpPr>
          <p:nvPr/>
        </p:nvSpPr>
        <p:spPr bwMode="auto">
          <a:xfrm>
            <a:off x="3124200" y="27035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12" name="Rectangle 11"/>
          <p:cNvSpPr>
            <a:spLocks noChangeArrowheads="1"/>
          </p:cNvSpPr>
          <p:nvPr/>
        </p:nvSpPr>
        <p:spPr bwMode="auto">
          <a:xfrm>
            <a:off x="838200" y="1955800"/>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13" name="Rectangle 12"/>
          <p:cNvSpPr>
            <a:spLocks noChangeArrowheads="1"/>
          </p:cNvSpPr>
          <p:nvPr/>
        </p:nvSpPr>
        <p:spPr bwMode="auto">
          <a:xfrm>
            <a:off x="2538413" y="19256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14" name="AutoShape 26"/>
          <p:cNvSpPr>
            <a:spLocks noChangeArrowheads="1"/>
          </p:cNvSpPr>
          <p:nvPr/>
        </p:nvSpPr>
        <p:spPr bwMode="auto">
          <a:xfrm>
            <a:off x="609600" y="2306637"/>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15" name="AutoShape 27"/>
          <p:cNvSpPr>
            <a:spLocks noChangeArrowheads="1"/>
          </p:cNvSpPr>
          <p:nvPr/>
        </p:nvSpPr>
        <p:spPr bwMode="auto">
          <a:xfrm>
            <a:off x="2286000" y="2306637"/>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16" name="Picture 15"/>
          <p:cNvPicPr>
            <a:picLocks noChangeAspect="1" noChangeArrowheads="1"/>
          </p:cNvPicPr>
          <p:nvPr/>
        </p:nvPicPr>
        <p:blipFill>
          <a:blip r:embed="rId2"/>
          <a:srcRect/>
          <a:stretch>
            <a:fillRect/>
          </a:stretch>
        </p:blipFill>
        <p:spPr bwMode="auto">
          <a:xfrm>
            <a:off x="3352800" y="2001837"/>
            <a:ext cx="1600200" cy="381000"/>
          </a:xfrm>
          <a:prstGeom prst="rect">
            <a:avLst/>
          </a:prstGeom>
          <a:noFill/>
        </p:spPr>
      </p:pic>
      <p:pic>
        <p:nvPicPr>
          <p:cNvPr id="17" name="Picture 16"/>
          <p:cNvPicPr>
            <a:picLocks noChangeAspect="1" noChangeArrowheads="1"/>
          </p:cNvPicPr>
          <p:nvPr/>
        </p:nvPicPr>
        <p:blipFill>
          <a:blip r:embed="rId2"/>
          <a:srcRect/>
          <a:stretch>
            <a:fillRect/>
          </a:stretch>
        </p:blipFill>
        <p:spPr bwMode="auto">
          <a:xfrm>
            <a:off x="3352800" y="2611437"/>
            <a:ext cx="1600200" cy="381000"/>
          </a:xfrm>
          <a:prstGeom prst="rect">
            <a:avLst/>
          </a:prstGeom>
          <a:noFill/>
        </p:spPr>
      </p:pic>
      <p:sp>
        <p:nvSpPr>
          <p:cNvPr id="18" name="Text Box 53"/>
          <p:cNvSpPr txBox="1">
            <a:spLocks noChangeArrowheads="1"/>
          </p:cNvSpPr>
          <p:nvPr/>
        </p:nvSpPr>
        <p:spPr bwMode="auto">
          <a:xfrm>
            <a:off x="6172200" y="2992437"/>
            <a:ext cx="2590800" cy="274638"/>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HMM-Based Recognition</a:t>
            </a:r>
          </a:p>
        </p:txBody>
      </p:sp>
      <p:sp>
        <p:nvSpPr>
          <p:cNvPr id="19" name="Text Box 54"/>
          <p:cNvSpPr txBox="1">
            <a:spLocks noChangeArrowheads="1"/>
          </p:cNvSpPr>
          <p:nvPr/>
        </p:nvSpPr>
        <p:spPr bwMode="auto">
          <a:xfrm>
            <a:off x="6248400" y="4013200"/>
            <a:ext cx="2438400" cy="274637"/>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1800" b="0" dirty="0"/>
              <a:t>LDM-Based Recognition</a:t>
            </a:r>
          </a:p>
        </p:txBody>
      </p:sp>
      <p:sp>
        <p:nvSpPr>
          <p:cNvPr id="20" name="Rectangle 19"/>
          <p:cNvSpPr>
            <a:spLocks noChangeArrowheads="1"/>
          </p:cNvSpPr>
          <p:nvPr/>
        </p:nvSpPr>
        <p:spPr bwMode="auto">
          <a:xfrm>
            <a:off x="1371600" y="4500562"/>
            <a:ext cx="838200" cy="914400"/>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1" name="Text Box 56"/>
          <p:cNvSpPr txBox="1">
            <a:spLocks noChangeArrowheads="1"/>
          </p:cNvSpPr>
          <p:nvPr/>
        </p:nvSpPr>
        <p:spPr bwMode="auto">
          <a:xfrm>
            <a:off x="1447800" y="4760912"/>
            <a:ext cx="762000" cy="425450"/>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a:t>MFCC Feature</a:t>
            </a:r>
          </a:p>
        </p:txBody>
      </p:sp>
      <p:sp>
        <p:nvSpPr>
          <p:cNvPr id="22" name="Rectangle 21"/>
          <p:cNvSpPr>
            <a:spLocks noChangeArrowheads="1"/>
          </p:cNvSpPr>
          <p:nvPr/>
        </p:nvSpPr>
        <p:spPr bwMode="auto">
          <a:xfrm>
            <a:off x="2971800" y="3890962"/>
            <a:ext cx="2819400" cy="2530475"/>
          </a:xfrm>
          <a:prstGeom prst="rect">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23" name="Text Box 59"/>
          <p:cNvSpPr txBox="1">
            <a:spLocks noChangeArrowheads="1"/>
          </p:cNvSpPr>
          <p:nvPr/>
        </p:nvSpPr>
        <p:spPr bwMode="auto">
          <a:xfrm>
            <a:off x="3200400" y="5980112"/>
            <a:ext cx="1676400" cy="365125"/>
          </a:xfrm>
          <a:prstGeom prst="rect">
            <a:avLst/>
          </a:prstGeom>
          <a:noFill/>
          <a:ln w="9525" algn="ctr">
            <a:noFill/>
            <a:miter lim="800000"/>
            <a:headEnd/>
            <a:tailEnd/>
          </a:ln>
          <a:effectLst/>
        </p:spPr>
        <p:txBody>
          <a:bodyPr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pPr algn="ctr">
              <a:spcBef>
                <a:spcPct val="50000"/>
              </a:spcBef>
            </a:pPr>
            <a:r>
              <a:rPr lang="en-US" sz="2400"/>
              <a:t>………</a:t>
            </a:r>
          </a:p>
        </p:txBody>
      </p:sp>
      <p:sp>
        <p:nvSpPr>
          <p:cNvPr id="24" name="Rectangle 23"/>
          <p:cNvSpPr>
            <a:spLocks noChangeArrowheads="1"/>
          </p:cNvSpPr>
          <p:nvPr/>
        </p:nvSpPr>
        <p:spPr bwMode="auto">
          <a:xfrm>
            <a:off x="3124200" y="4151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aa</a:t>
            </a:r>
            <a:endParaRPr lang="en-US"/>
          </a:p>
        </p:txBody>
      </p:sp>
      <p:sp>
        <p:nvSpPr>
          <p:cNvPr id="25" name="Rectangle 24"/>
          <p:cNvSpPr>
            <a:spLocks noChangeArrowheads="1"/>
          </p:cNvSpPr>
          <p:nvPr/>
        </p:nvSpPr>
        <p:spPr bwMode="auto">
          <a:xfrm>
            <a:off x="3124200" y="49133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ch</a:t>
            </a:r>
            <a:endParaRPr lang="en-US"/>
          </a:p>
        </p:txBody>
      </p:sp>
      <p:sp>
        <p:nvSpPr>
          <p:cNvPr id="26" name="Rectangle 25"/>
          <p:cNvSpPr>
            <a:spLocks noChangeArrowheads="1"/>
          </p:cNvSpPr>
          <p:nvPr/>
        </p:nvSpPr>
        <p:spPr bwMode="auto">
          <a:xfrm>
            <a:off x="3124200" y="5599112"/>
            <a:ext cx="177800"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eh</a:t>
            </a:r>
            <a:endParaRPr lang="en-US"/>
          </a:p>
        </p:txBody>
      </p:sp>
      <p:sp>
        <p:nvSpPr>
          <p:cNvPr id="27" name="Rectangle 26"/>
          <p:cNvSpPr>
            <a:spLocks noChangeArrowheads="1"/>
          </p:cNvSpPr>
          <p:nvPr/>
        </p:nvSpPr>
        <p:spPr bwMode="auto">
          <a:xfrm>
            <a:off x="838200" y="4530725"/>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28" name="Rectangle 27"/>
          <p:cNvSpPr>
            <a:spLocks noChangeArrowheads="1"/>
          </p:cNvSpPr>
          <p:nvPr/>
        </p:nvSpPr>
        <p:spPr bwMode="auto">
          <a:xfrm>
            <a:off x="2538413" y="450056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y</a:t>
            </a:r>
            <a:endParaRPr lang="en-US" sz="2400"/>
          </a:p>
        </p:txBody>
      </p:sp>
      <p:sp>
        <p:nvSpPr>
          <p:cNvPr id="29" name="Rectangle 28"/>
          <p:cNvSpPr>
            <a:spLocks noChangeArrowheads="1"/>
          </p:cNvSpPr>
          <p:nvPr/>
        </p:nvSpPr>
        <p:spPr bwMode="auto">
          <a:xfrm>
            <a:off x="6934200" y="2306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a:t>Hypothesis</a:t>
            </a:r>
            <a:endParaRPr lang="en-US" sz="1800"/>
          </a:p>
        </p:txBody>
      </p:sp>
      <p:sp>
        <p:nvSpPr>
          <p:cNvPr id="30" name="AutoShape 67"/>
          <p:cNvSpPr>
            <a:spLocks noChangeArrowheads="1"/>
          </p:cNvSpPr>
          <p:nvPr/>
        </p:nvSpPr>
        <p:spPr bwMode="auto">
          <a:xfrm>
            <a:off x="609600" y="4881562"/>
            <a:ext cx="685800" cy="2286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1" name="AutoShape 68"/>
          <p:cNvSpPr>
            <a:spLocks noChangeArrowheads="1"/>
          </p:cNvSpPr>
          <p:nvPr/>
        </p:nvSpPr>
        <p:spPr bwMode="auto">
          <a:xfrm>
            <a:off x="2286000" y="4881562"/>
            <a:ext cx="609600" cy="228600"/>
          </a:xfrm>
          <a:prstGeom prst="rightArrow">
            <a:avLst>
              <a:gd name="adj1" fmla="val 50000"/>
              <a:gd name="adj2" fmla="val 66667"/>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pic>
        <p:nvPicPr>
          <p:cNvPr id="32" name="Picture 31"/>
          <p:cNvPicPr>
            <a:picLocks noChangeAspect="1" noChangeArrowheads="1"/>
          </p:cNvPicPr>
          <p:nvPr/>
        </p:nvPicPr>
        <p:blipFill>
          <a:blip r:embed="rId3"/>
          <a:srcRect/>
          <a:stretch>
            <a:fillRect/>
          </a:stretch>
        </p:blipFill>
        <p:spPr bwMode="auto">
          <a:xfrm>
            <a:off x="3352800" y="3983037"/>
            <a:ext cx="1676400" cy="623888"/>
          </a:xfrm>
          <a:prstGeom prst="rect">
            <a:avLst/>
          </a:prstGeom>
          <a:noFill/>
        </p:spPr>
      </p:pic>
      <p:pic>
        <p:nvPicPr>
          <p:cNvPr id="33" name="Picture 32"/>
          <p:cNvPicPr>
            <a:picLocks noChangeAspect="1" noChangeArrowheads="1"/>
          </p:cNvPicPr>
          <p:nvPr/>
        </p:nvPicPr>
        <p:blipFill>
          <a:blip r:embed="rId3"/>
          <a:srcRect/>
          <a:stretch>
            <a:fillRect/>
          </a:stretch>
        </p:blipFill>
        <p:spPr bwMode="auto">
          <a:xfrm>
            <a:off x="3352800" y="4730750"/>
            <a:ext cx="1676400" cy="623887"/>
          </a:xfrm>
          <a:prstGeom prst="rect">
            <a:avLst/>
          </a:prstGeom>
          <a:noFill/>
        </p:spPr>
      </p:pic>
      <p:pic>
        <p:nvPicPr>
          <p:cNvPr id="34" name="Picture 33"/>
          <p:cNvPicPr>
            <a:picLocks noChangeAspect="1" noChangeArrowheads="1"/>
          </p:cNvPicPr>
          <p:nvPr/>
        </p:nvPicPr>
        <p:blipFill>
          <a:blip r:embed="rId3"/>
          <a:srcRect/>
          <a:stretch>
            <a:fillRect/>
          </a:stretch>
        </p:blipFill>
        <p:spPr bwMode="auto">
          <a:xfrm>
            <a:off x="3352800" y="5430837"/>
            <a:ext cx="1676400" cy="623888"/>
          </a:xfrm>
          <a:prstGeom prst="rect">
            <a:avLst/>
          </a:prstGeom>
          <a:noFill/>
        </p:spPr>
      </p:pic>
      <p:sp>
        <p:nvSpPr>
          <p:cNvPr id="35" name="Line 75"/>
          <p:cNvSpPr>
            <a:spLocks noChangeShapeType="1"/>
          </p:cNvSpPr>
          <p:nvPr/>
        </p:nvSpPr>
        <p:spPr bwMode="auto">
          <a:xfrm>
            <a:off x="381000" y="3678237"/>
            <a:ext cx="7620000" cy="0"/>
          </a:xfrm>
          <a:prstGeom prst="line">
            <a:avLst/>
          </a:prstGeom>
          <a:noFill/>
          <a:ln w="38100">
            <a:solidFill>
              <a:schemeClr val="hlink"/>
            </a:solidFill>
            <a:prstDash val="dash"/>
            <a:round/>
            <a:headEnd/>
            <a:tailEnd/>
          </a:ln>
          <a:effectLst/>
        </p:spPr>
        <p:txBody>
          <a:bodyPr lIns="0" tIns="0" rIns="0" bIns="0"/>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6" name="Rectangle 35"/>
          <p:cNvSpPr>
            <a:spLocks noChangeArrowheads="1"/>
          </p:cNvSpPr>
          <p:nvPr/>
        </p:nvSpPr>
        <p:spPr bwMode="auto">
          <a:xfrm>
            <a:off x="5486400" y="14081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37" name="Rectangle 36"/>
          <p:cNvSpPr>
            <a:spLocks noChangeArrowheads="1"/>
          </p:cNvSpPr>
          <p:nvPr/>
        </p:nvSpPr>
        <p:spPr bwMode="auto">
          <a:xfrm>
            <a:off x="5486400" y="13779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38" name="AutoShape 80"/>
          <p:cNvSpPr>
            <a:spLocks noChangeArrowheads="1"/>
          </p:cNvSpPr>
          <p:nvPr/>
        </p:nvSpPr>
        <p:spPr bwMode="auto">
          <a:xfrm>
            <a:off x="5029200" y="15446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39" name="Rectangle 38"/>
          <p:cNvSpPr>
            <a:spLocks noChangeArrowheads="1"/>
          </p:cNvSpPr>
          <p:nvPr/>
        </p:nvSpPr>
        <p:spPr bwMode="auto">
          <a:xfrm>
            <a:off x="5486400" y="2017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0" name="Rectangle 39"/>
          <p:cNvSpPr>
            <a:spLocks noChangeArrowheads="1"/>
          </p:cNvSpPr>
          <p:nvPr/>
        </p:nvSpPr>
        <p:spPr bwMode="auto">
          <a:xfrm>
            <a:off x="5486400" y="1987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1" name="AutoShape 83"/>
          <p:cNvSpPr>
            <a:spLocks noChangeArrowheads="1"/>
          </p:cNvSpPr>
          <p:nvPr/>
        </p:nvSpPr>
        <p:spPr bwMode="auto">
          <a:xfrm>
            <a:off x="5029200" y="2154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2" name="Rectangle 41"/>
          <p:cNvSpPr>
            <a:spLocks noChangeArrowheads="1"/>
          </p:cNvSpPr>
          <p:nvPr/>
        </p:nvSpPr>
        <p:spPr bwMode="auto">
          <a:xfrm>
            <a:off x="5486400" y="26273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3" name="Rectangle 42"/>
          <p:cNvSpPr>
            <a:spLocks noChangeArrowheads="1"/>
          </p:cNvSpPr>
          <p:nvPr/>
        </p:nvSpPr>
        <p:spPr bwMode="auto">
          <a:xfrm>
            <a:off x="5486400" y="25971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4" name="AutoShape 86"/>
          <p:cNvSpPr>
            <a:spLocks noChangeArrowheads="1"/>
          </p:cNvSpPr>
          <p:nvPr/>
        </p:nvSpPr>
        <p:spPr bwMode="auto">
          <a:xfrm>
            <a:off x="5029200" y="27638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5" name="AutoShape 89"/>
          <p:cNvSpPr>
            <a:spLocks noChangeArrowheads="1"/>
          </p:cNvSpPr>
          <p:nvPr/>
        </p:nvSpPr>
        <p:spPr bwMode="auto">
          <a:xfrm>
            <a:off x="5943600" y="2306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6" name="Rectangle 45"/>
          <p:cNvSpPr>
            <a:spLocks noChangeArrowheads="1"/>
          </p:cNvSpPr>
          <p:nvPr/>
        </p:nvSpPr>
        <p:spPr bwMode="auto">
          <a:xfrm>
            <a:off x="5486400" y="3983037"/>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47" name="Rectangle 46"/>
          <p:cNvSpPr>
            <a:spLocks noChangeArrowheads="1"/>
          </p:cNvSpPr>
          <p:nvPr/>
        </p:nvSpPr>
        <p:spPr bwMode="auto">
          <a:xfrm>
            <a:off x="5486400" y="3983037"/>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48" name="AutoShape 92"/>
          <p:cNvSpPr>
            <a:spLocks noChangeArrowheads="1"/>
          </p:cNvSpPr>
          <p:nvPr/>
        </p:nvSpPr>
        <p:spPr bwMode="auto">
          <a:xfrm>
            <a:off x="5029200" y="4149725"/>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49" name="Rectangle 48"/>
          <p:cNvSpPr>
            <a:spLocks noChangeArrowheads="1"/>
          </p:cNvSpPr>
          <p:nvPr/>
        </p:nvSpPr>
        <p:spPr bwMode="auto">
          <a:xfrm>
            <a:off x="5486400" y="47609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0" name="Rectangle 49"/>
          <p:cNvSpPr>
            <a:spLocks noChangeArrowheads="1"/>
          </p:cNvSpPr>
          <p:nvPr/>
        </p:nvSpPr>
        <p:spPr bwMode="auto">
          <a:xfrm>
            <a:off x="5486400" y="47307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1" name="AutoShape 95"/>
          <p:cNvSpPr>
            <a:spLocks noChangeArrowheads="1"/>
          </p:cNvSpPr>
          <p:nvPr/>
        </p:nvSpPr>
        <p:spPr bwMode="auto">
          <a:xfrm>
            <a:off x="5029200" y="48974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2" name="Rectangle 51"/>
          <p:cNvSpPr>
            <a:spLocks noChangeArrowheads="1"/>
          </p:cNvSpPr>
          <p:nvPr/>
        </p:nvSpPr>
        <p:spPr bwMode="auto">
          <a:xfrm>
            <a:off x="5486400" y="5446712"/>
            <a:ext cx="152400" cy="3651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2400"/>
              <a:t>x</a:t>
            </a:r>
            <a:endParaRPr lang="en-US" sz="2400"/>
          </a:p>
        </p:txBody>
      </p:sp>
      <p:sp>
        <p:nvSpPr>
          <p:cNvPr id="53" name="Rectangle 52"/>
          <p:cNvSpPr>
            <a:spLocks noChangeArrowheads="1"/>
          </p:cNvSpPr>
          <p:nvPr/>
        </p:nvSpPr>
        <p:spPr bwMode="auto">
          <a:xfrm>
            <a:off x="5486400" y="5416550"/>
            <a:ext cx="103188" cy="212725"/>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a:t>^</a:t>
            </a:r>
            <a:endParaRPr lang="en-US"/>
          </a:p>
        </p:txBody>
      </p:sp>
      <p:sp>
        <p:nvSpPr>
          <p:cNvPr id="54" name="AutoShape 98"/>
          <p:cNvSpPr>
            <a:spLocks noChangeArrowheads="1"/>
          </p:cNvSpPr>
          <p:nvPr/>
        </p:nvSpPr>
        <p:spPr bwMode="auto">
          <a:xfrm>
            <a:off x="5029200" y="5583237"/>
            <a:ext cx="457200" cy="1524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5" name="Rectangle 54"/>
          <p:cNvSpPr>
            <a:spLocks noChangeArrowheads="1"/>
          </p:cNvSpPr>
          <p:nvPr/>
        </p:nvSpPr>
        <p:spPr bwMode="auto">
          <a:xfrm>
            <a:off x="6934200" y="4973637"/>
            <a:ext cx="1079500" cy="274638"/>
          </a:xfrm>
          <a:prstGeom prst="rect">
            <a:avLst/>
          </a:prstGeom>
          <a:noFill/>
          <a:ln w="9525" algn="ctr">
            <a:noFill/>
            <a:miter lim="800000"/>
            <a:headEnd/>
            <a:tailEnd/>
          </a:ln>
          <a:effectLst/>
        </p:spPr>
        <p:txBody>
          <a:bodyPr wrap="none" lIns="0" tIns="0" rIns="0" bIns="0">
            <a:spAutoFit/>
          </a:bodyP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r>
              <a:rPr lang="de-DE" sz="1800" dirty="0"/>
              <a:t>Hypothesis</a:t>
            </a:r>
            <a:endParaRPr lang="en-US" sz="1800" dirty="0"/>
          </a:p>
        </p:txBody>
      </p:sp>
      <p:sp>
        <p:nvSpPr>
          <p:cNvPr id="56" name="AutoShape 100"/>
          <p:cNvSpPr>
            <a:spLocks noChangeArrowheads="1"/>
          </p:cNvSpPr>
          <p:nvPr/>
        </p:nvSpPr>
        <p:spPr bwMode="auto">
          <a:xfrm>
            <a:off x="5943600" y="4973637"/>
            <a:ext cx="914400" cy="304800"/>
          </a:xfrm>
          <a:prstGeom prst="rightArrow">
            <a:avLst>
              <a:gd name="adj1" fmla="val 50000"/>
              <a:gd name="adj2" fmla="val 75000"/>
            </a:avLst>
          </a:prstGeom>
          <a:noFill/>
          <a:ln w="9525" algn="ctr">
            <a:solidFill>
              <a:schemeClr val="hlink"/>
            </a:solidFill>
            <a:miter lim="800000"/>
            <a:headEnd/>
            <a:tailEnd/>
          </a:ln>
          <a:effectLst/>
        </p:spPr>
        <p:txBody>
          <a:bodyPr wrap="none" lIns="0" tIns="0" rIns="0" bIns="0" anchor="ctr"/>
          <a:lstStyle>
            <a:defPPr>
              <a:defRPr lang="en-US"/>
            </a:defPPr>
            <a:lvl1pPr algn="l" rtl="0" eaLnBrk="0" fontAlgn="base" hangingPunct="0">
              <a:spcBef>
                <a:spcPct val="0"/>
              </a:spcBef>
              <a:spcAft>
                <a:spcPct val="50000"/>
              </a:spcAft>
              <a:defRPr sz="1400" b="1" kern="1200">
                <a:solidFill>
                  <a:srgbClr val="892034"/>
                </a:solidFill>
                <a:latin typeface="Times New Roman" pitchFamily="18" charset="0"/>
                <a:ea typeface="+mn-ea"/>
                <a:cs typeface="+mn-cs"/>
              </a:defRPr>
            </a:lvl1pPr>
            <a:lvl2pPr marL="4572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2pPr>
            <a:lvl3pPr marL="9144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3pPr>
            <a:lvl4pPr marL="13716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4pPr>
            <a:lvl5pPr marL="1828800" algn="l" rtl="0" eaLnBrk="0" fontAlgn="base" hangingPunct="0">
              <a:spcBef>
                <a:spcPct val="0"/>
              </a:spcBef>
              <a:spcAft>
                <a:spcPct val="50000"/>
              </a:spcAft>
              <a:defRPr sz="1400" b="1" kern="1200">
                <a:solidFill>
                  <a:srgbClr val="892034"/>
                </a:solidFill>
                <a:latin typeface="Times New Roman" pitchFamily="18" charset="0"/>
                <a:ea typeface="+mn-ea"/>
                <a:cs typeface="+mn-cs"/>
              </a:defRPr>
            </a:lvl5pPr>
            <a:lvl6pPr marL="2286000" algn="l" defTabSz="914400" rtl="0" eaLnBrk="1" latinLnBrk="0" hangingPunct="1">
              <a:defRPr sz="1400" b="1" kern="1200">
                <a:solidFill>
                  <a:srgbClr val="892034"/>
                </a:solidFill>
                <a:latin typeface="Times New Roman" pitchFamily="18" charset="0"/>
                <a:ea typeface="+mn-ea"/>
                <a:cs typeface="+mn-cs"/>
              </a:defRPr>
            </a:lvl6pPr>
            <a:lvl7pPr marL="2743200" algn="l" defTabSz="914400" rtl="0" eaLnBrk="1" latinLnBrk="0" hangingPunct="1">
              <a:defRPr sz="1400" b="1" kern="1200">
                <a:solidFill>
                  <a:srgbClr val="892034"/>
                </a:solidFill>
                <a:latin typeface="Times New Roman" pitchFamily="18" charset="0"/>
                <a:ea typeface="+mn-ea"/>
                <a:cs typeface="+mn-cs"/>
              </a:defRPr>
            </a:lvl7pPr>
            <a:lvl8pPr marL="3200400" algn="l" defTabSz="914400" rtl="0" eaLnBrk="1" latinLnBrk="0" hangingPunct="1">
              <a:defRPr sz="1400" b="1" kern="1200">
                <a:solidFill>
                  <a:srgbClr val="892034"/>
                </a:solidFill>
                <a:latin typeface="Times New Roman" pitchFamily="18" charset="0"/>
                <a:ea typeface="+mn-ea"/>
                <a:cs typeface="+mn-cs"/>
              </a:defRPr>
            </a:lvl8pPr>
            <a:lvl9pPr marL="3657600" algn="l" defTabSz="914400" rtl="0" eaLnBrk="1" latinLnBrk="0" hangingPunct="1">
              <a:defRPr sz="1400" b="1" kern="1200">
                <a:solidFill>
                  <a:srgbClr val="892034"/>
                </a:solidFill>
                <a:latin typeface="Times New Roman" pitchFamily="18" charset="0"/>
                <a:ea typeface="+mn-ea"/>
                <a:cs typeface="+mn-cs"/>
              </a:defRPr>
            </a:lvl9pPr>
          </a:lstStyle>
          <a:p>
            <a:endParaRPr lang="en-US"/>
          </a:p>
        </p:txBody>
      </p:sp>
      <p:sp>
        <p:nvSpPr>
          <p:cNvPr id="57" name="Rectangle 56"/>
          <p:cNvSpPr/>
          <p:nvPr/>
        </p:nvSpPr>
        <p:spPr>
          <a:xfrm>
            <a:off x="156344" y="721668"/>
            <a:ext cx="2940228" cy="461665"/>
          </a:xfrm>
          <a:prstGeom prst="rect">
            <a:avLst/>
          </a:prstGeom>
        </p:spPr>
        <p:txBody>
          <a:bodyPr wrap="none">
            <a:spAutoFit/>
          </a:bodyPr>
          <a:lstStyle/>
          <a:p>
            <a:r>
              <a:rPr lang="en-US" dirty="0" smtClean="0">
                <a:solidFill>
                  <a:schemeClr val="accent2"/>
                </a:solidFill>
              </a:rPr>
              <a:t>one vs. all classifier: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ChangeArrowheads="1"/>
          </p:cNvSpPr>
          <p:nvPr/>
        </p:nvSpPr>
        <p:spPr bwMode="auto">
          <a:xfrm>
            <a:off x="457200" y="1295400"/>
            <a:ext cx="8382000" cy="41910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Segment-based model</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frame-to-phoneme information is needed before classification</a:t>
            </a:r>
          </a:p>
          <a:p>
            <a:pPr eaLnBrk="1" hangingPunct="1">
              <a:lnSpc>
                <a:spcPct val="90000"/>
              </a:lnSpc>
              <a:spcBef>
                <a:spcPct val="20000"/>
              </a:spcBef>
              <a:spcAft>
                <a:spcPct val="0"/>
              </a:spcAft>
              <a:buFontTx/>
              <a:buChar char="•"/>
            </a:pPr>
            <a:endParaRPr lang="en-US" altLang="ko-KR" sz="2000" dirty="0">
              <a:solidFill>
                <a:schemeClr val="accent2"/>
              </a:solidFill>
              <a:latin typeface="Arial" charset="0"/>
              <a:ea typeface="Gulim" pitchFamily="34" charset="-127"/>
            </a:endParaRPr>
          </a:p>
          <a:p>
            <a:pPr eaLnBrk="1" hangingPunct="1">
              <a:lnSpc>
                <a:spcPct val="90000"/>
              </a:lnSpc>
              <a:spcBef>
                <a:spcPct val="20000"/>
              </a:spcBef>
              <a:spcAft>
                <a:spcPct val="0"/>
              </a:spcAft>
              <a:buFontTx/>
              <a:buChar char="•"/>
            </a:pPr>
            <a:r>
              <a:rPr lang="en-US" altLang="ko-KR" sz="2000" dirty="0">
                <a:solidFill>
                  <a:schemeClr val="accent2"/>
                </a:solidFill>
                <a:latin typeface="Arial" charset="0"/>
                <a:ea typeface="Gulim" pitchFamily="34" charset="-127"/>
              </a:rPr>
              <a:t> </a:t>
            </a:r>
            <a:r>
              <a:rPr lang="en-US" altLang="ko-KR" sz="2400" dirty="0">
                <a:solidFill>
                  <a:schemeClr val="accent2"/>
                </a:solidFill>
                <a:latin typeface="Arial" charset="0"/>
                <a:ea typeface="Gulim" pitchFamily="34" charset="-127"/>
              </a:rPr>
              <a:t>EM training is sensitive to state initialization</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Each phoneme is modeled by a LDM, EM training is to find a set of parameters for a specific LDM</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No good mechanism for state initialization yet</a:t>
            </a:r>
          </a:p>
          <a:p>
            <a:pPr lvl="1"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More parameters than HMM (2~3x)</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Currently mono-phone model, to build a tri-phone model for LVCSR would need more training </a:t>
            </a:r>
            <a:r>
              <a:rPr lang="en-US" altLang="ko-KR" sz="2000" b="0" dirty="0" smtClean="0">
                <a:solidFill>
                  <a:schemeClr val="accent2"/>
                </a:solidFill>
                <a:latin typeface="Helvetica" pitchFamily="34" charset="0"/>
                <a:ea typeface="Gulim" pitchFamily="34" charset="-127"/>
              </a:rPr>
              <a:t>data</a:t>
            </a:r>
            <a:endParaRPr lang="en-US" altLang="ko-KR" sz="2800" b="0" dirty="0">
              <a:solidFill>
                <a:schemeClr val="accent2"/>
              </a:solidFill>
              <a:latin typeface="Helvetica" pitchFamily="34" charset="0"/>
              <a:ea typeface="Gulim" pitchFamily="34" charset="-127"/>
            </a:endParaRPr>
          </a:p>
        </p:txBody>
      </p:sp>
      <p:sp>
        <p:nvSpPr>
          <p:cNvPr id="4"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r>
              <a:rPr lang="en-US" b="1" dirty="0" smtClean="0">
                <a:solidFill>
                  <a:schemeClr val="accent2"/>
                </a:solidFill>
              </a:rPr>
              <a:t>Challenges of Applying LDM to ASR</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fr-FR" b="1" dirty="0" err="1" smtClean="0">
                <a:solidFill>
                  <a:schemeClr val="accent2"/>
                </a:solidFill>
              </a:rPr>
              <a:t>Phoneme</a:t>
            </a:r>
            <a:r>
              <a:rPr lang="fr-FR" b="1" dirty="0" smtClean="0">
                <a:solidFill>
                  <a:schemeClr val="accent2"/>
                </a:solidFill>
              </a:rPr>
              <a:t> classification on </a:t>
            </a:r>
            <a:r>
              <a:rPr lang="fr-FR" b="1" dirty="0" err="1" smtClean="0">
                <a:solidFill>
                  <a:schemeClr val="accent2"/>
                </a:solidFill>
              </a:rPr>
              <a:t>TIDigits</a:t>
            </a:r>
            <a:r>
              <a:rPr lang="fr-FR" b="1" dirty="0" smtClean="0">
                <a:solidFill>
                  <a:schemeClr val="accent2"/>
                </a:solidFill>
              </a:rPr>
              <a:t> corpus</a:t>
            </a:r>
            <a:endParaRPr lang="en-US" b="1" dirty="0">
              <a:solidFill>
                <a:schemeClr val="accent2"/>
              </a:solidFill>
            </a:endParaRPr>
          </a:p>
        </p:txBody>
      </p:sp>
      <p:sp>
        <p:nvSpPr>
          <p:cNvPr id="3" name="Rectangle 2"/>
          <p:cNvSpPr/>
          <p:nvPr/>
        </p:nvSpPr>
        <p:spPr>
          <a:xfrm>
            <a:off x="368300" y="1243043"/>
            <a:ext cx="8458200" cy="4524315"/>
          </a:xfrm>
          <a:prstGeom prst="rect">
            <a:avLst/>
          </a:prstGeom>
        </p:spPr>
        <p:txBody>
          <a:bodyPr wrap="square">
            <a:spAutoFit/>
          </a:bodyPr>
          <a:lstStyle/>
          <a:p>
            <a:r>
              <a:rPr lang="en-US" b="1" dirty="0" err="1" smtClean="0">
                <a:solidFill>
                  <a:schemeClr val="accent2"/>
                </a:solidFill>
              </a:rPr>
              <a:t>TIDigits</a:t>
            </a:r>
            <a:r>
              <a:rPr lang="en-US" b="1" dirty="0" smtClean="0">
                <a:solidFill>
                  <a:schemeClr val="accent2"/>
                </a:solidFill>
              </a:rPr>
              <a:t> Corpus:</a:t>
            </a:r>
          </a:p>
          <a:p>
            <a:endParaRPr lang="en-US" dirty="0" smtClean="0">
              <a:solidFill>
                <a:schemeClr val="accent2"/>
              </a:solidFill>
            </a:endParaRPr>
          </a:p>
          <a:p>
            <a:r>
              <a:rPr lang="en-US" dirty="0" smtClean="0">
                <a:solidFill>
                  <a:schemeClr val="accent2"/>
                </a:solidFill>
              </a:rPr>
              <a:t>more than 25 thousand digit utterances spoken by over 326 men, women, and children.</a:t>
            </a:r>
          </a:p>
          <a:p>
            <a:endParaRPr lang="en-US" dirty="0" smtClean="0">
              <a:solidFill>
                <a:schemeClr val="accent2"/>
              </a:solidFill>
            </a:endParaRPr>
          </a:p>
          <a:p>
            <a:r>
              <a:rPr lang="en-US" dirty="0" smtClean="0">
                <a:solidFill>
                  <a:schemeClr val="accent2"/>
                </a:solidFill>
              </a:rPr>
              <a:t>dialect balanced for 21 dialectical regions of the continental U.S.</a:t>
            </a:r>
          </a:p>
          <a:p>
            <a:endParaRPr lang="en-US" dirty="0" smtClean="0">
              <a:solidFill>
                <a:schemeClr val="accent2"/>
              </a:solidFill>
            </a:endParaRPr>
          </a:p>
          <a:p>
            <a:r>
              <a:rPr lang="en-US" dirty="0" smtClean="0">
                <a:solidFill>
                  <a:schemeClr val="accent2"/>
                </a:solidFill>
              </a:rPr>
              <a:t> Frame-to-phone alignment is generated by ISIP decoder (force align mode)</a:t>
            </a:r>
          </a:p>
          <a:p>
            <a:endParaRPr lang="en-US" dirty="0" smtClean="0">
              <a:solidFill>
                <a:schemeClr val="accent2"/>
              </a:solidFill>
            </a:endParaRPr>
          </a:p>
          <a:p>
            <a:r>
              <a:rPr lang="en-US" dirty="0" smtClean="0">
                <a:solidFill>
                  <a:schemeClr val="accent2"/>
                </a:solidFill>
              </a:rPr>
              <a:t>18 phones, one vs. all classifier</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Pronunciation lexicon and broad phonetic classes </a:t>
            </a:r>
            <a:endParaRPr lang="en-US" b="1" dirty="0">
              <a:solidFill>
                <a:schemeClr val="accent2"/>
              </a:solidFill>
            </a:endParaRPr>
          </a:p>
        </p:txBody>
      </p:sp>
      <p:graphicFrame>
        <p:nvGraphicFramePr>
          <p:cNvPr id="5" name="Table 4"/>
          <p:cNvGraphicFramePr>
            <a:graphicFrameLocks noGrp="1"/>
          </p:cNvGraphicFramePr>
          <p:nvPr/>
        </p:nvGraphicFramePr>
        <p:xfrm>
          <a:off x="660400" y="1892296"/>
          <a:ext cx="3048000" cy="4038608"/>
        </p:xfrm>
        <a:graphic>
          <a:graphicData uri="http://schemas.openxmlformats.org/drawingml/2006/table">
            <a:tbl>
              <a:tblPr/>
              <a:tblGrid>
                <a:gridCol w="1229445"/>
                <a:gridCol w="1818555"/>
              </a:tblGrid>
              <a:tr h="467491">
                <a:tc>
                  <a:txBody>
                    <a:bodyPr/>
                    <a:lstStyle/>
                    <a:p>
                      <a:pPr algn="ctr" fontAlgn="b"/>
                      <a:r>
                        <a:rPr lang="en-US" sz="1200" b="1" i="0" u="none" strike="noStrike" dirty="0">
                          <a:solidFill>
                            <a:schemeClr val="accent2"/>
                          </a:solidFill>
                          <a:latin typeface="Times New Roman"/>
                        </a:rPr>
                        <a:t>Word</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Pronunciation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ZERO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z </a:t>
                      </a:r>
                      <a:r>
                        <a:rPr lang="en-US" sz="1100" b="0" i="0" u="none" strike="noStrike" dirty="0" err="1">
                          <a:solidFill>
                            <a:schemeClr val="accent2"/>
                          </a:solidFill>
                          <a:latin typeface="Times New Roman"/>
                        </a:rPr>
                        <a:t>iy</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dirty="0">
                          <a:solidFill>
                            <a:schemeClr val="accent2"/>
                          </a:solidFill>
                          <a:latin typeface="Times New Roman"/>
                        </a:rPr>
                        <a:t>OH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ow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ONE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w ah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TWO</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t </a:t>
                      </a:r>
                      <a:r>
                        <a:rPr lang="en-US" sz="1100" b="0" i="0" u="none" strike="noStrike" dirty="0" err="1">
                          <a:solidFill>
                            <a:schemeClr val="accent2"/>
                          </a:solidFill>
                          <a:latin typeface="Times New Roman"/>
                        </a:rPr>
                        <a:t>uw</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THREE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th</a:t>
                      </a:r>
                      <a:r>
                        <a:rPr lang="en-US" sz="1100" b="0" i="0" u="none" strike="noStrike" dirty="0">
                          <a:solidFill>
                            <a:schemeClr val="accent2"/>
                          </a:solidFill>
                          <a:latin typeface="Times New Roman"/>
                        </a:rPr>
                        <a:t> r </a:t>
                      </a:r>
                      <a:r>
                        <a:rPr lang="en-US" sz="1100" b="0" i="0" u="none" strike="noStrike" dirty="0" err="1">
                          <a:solidFill>
                            <a:schemeClr val="accent2"/>
                          </a:solidFill>
                          <a:latin typeface="Times New Roman"/>
                        </a:rPr>
                        <a:t>iy</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FOUR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t>
                      </a:r>
                      <a:r>
                        <a:rPr lang="en-US" sz="1100" b="0" i="0" u="none" strike="noStrike" dirty="0" err="1">
                          <a:solidFill>
                            <a:schemeClr val="accent2"/>
                          </a:solidFill>
                          <a:latin typeface="Times New Roman"/>
                        </a:rPr>
                        <a:t>ow</a:t>
                      </a:r>
                      <a:r>
                        <a:rPr lang="en-US" sz="1100" b="0" i="0" u="none" strike="noStrike" dirty="0">
                          <a:solidFill>
                            <a:schemeClr val="accent2"/>
                          </a:solidFill>
                          <a:latin typeface="Times New Roman"/>
                        </a:rPr>
                        <a:t> 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FIVE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f ay 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SIX</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k 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SEVEN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 eh v </a:t>
                      </a:r>
                      <a:r>
                        <a:rPr lang="en-US" sz="1100" b="0" i="0" u="none" strike="noStrike" dirty="0" err="1">
                          <a:solidFill>
                            <a:schemeClr val="accent2"/>
                          </a:solidFill>
                          <a:latin typeface="Times New Roman"/>
                        </a:rPr>
                        <a:t>ih</a:t>
                      </a:r>
                      <a:r>
                        <a:rPr lang="en-US" sz="1100" b="0" i="0" u="none" strike="noStrike" dirty="0">
                          <a:solidFill>
                            <a:schemeClr val="accent2"/>
                          </a:solidFill>
                          <a:latin typeface="Times New Roman"/>
                        </a:rPr>
                        <a:t>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EIGHT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err="1">
                          <a:solidFill>
                            <a:schemeClr val="accent2"/>
                          </a:solidFill>
                          <a:latin typeface="Times New Roman"/>
                        </a:rPr>
                        <a:t>ey</a:t>
                      </a:r>
                      <a:r>
                        <a:rPr lang="en-US" sz="1100" b="0" i="0" u="none" strike="noStrike" dirty="0">
                          <a:solidFill>
                            <a:schemeClr val="accent2"/>
                          </a:solidFill>
                          <a:latin typeface="Times New Roman"/>
                        </a:rPr>
                        <a:t> 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647">
                <a:tc>
                  <a:txBody>
                    <a:bodyPr/>
                    <a:lstStyle/>
                    <a:p>
                      <a:pPr algn="ctr" fontAlgn="b"/>
                      <a:r>
                        <a:rPr lang="en-US" sz="1100" b="0" i="0" u="none" strike="noStrike">
                          <a:solidFill>
                            <a:schemeClr val="accent2"/>
                          </a:solidFill>
                          <a:latin typeface="Times New Roman"/>
                        </a:rPr>
                        <a:t>NINE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n ay 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4305300" y="1930400"/>
          <a:ext cx="4064000" cy="3695700"/>
        </p:xfrm>
        <a:graphic>
          <a:graphicData uri="http://schemas.openxmlformats.org/drawingml/2006/table">
            <a:tbl>
              <a:tblPr/>
              <a:tblGrid>
                <a:gridCol w="1016000"/>
                <a:gridCol w="1016000"/>
                <a:gridCol w="1016000"/>
                <a:gridCol w="1016000"/>
              </a:tblGrid>
              <a:tr h="369570">
                <a:tc>
                  <a:txBody>
                    <a:bodyPr/>
                    <a:lstStyle/>
                    <a:p>
                      <a:pPr algn="ctr" fontAlgn="b"/>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Phoneme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chemeClr val="accent2"/>
                          </a:solidFill>
                          <a:latin typeface="Times New Roman"/>
                        </a:rPr>
                        <a:t>Class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dirty="0">
                          <a:solidFill>
                            <a:schemeClr val="accent2"/>
                          </a:solidFill>
                          <a:latin typeface="Times New Roman"/>
                        </a:rPr>
                        <a:t>ah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ay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err="1">
                          <a:solidFill>
                            <a:schemeClr val="accent2"/>
                          </a:solidFill>
                          <a:latin typeface="Times New Roman"/>
                        </a:rPr>
                        <a:t>th</a:t>
                      </a:r>
                      <a:endParaRPr lang="en-US" sz="1100" b="0" i="0" u="none" strike="noStrike" dirty="0">
                        <a:solidFill>
                          <a:schemeClr val="accent2"/>
                        </a:solidFill>
                        <a:latin typeface="Times New Roman"/>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ey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v</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ih</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z</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Fricatives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iy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uw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chemeClr val="accent2"/>
                          </a:solidFill>
                          <a:latin typeface="Times New Roman"/>
                        </a:rPr>
                        <a:t>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chemeClr val="accent2"/>
                          </a:solidFill>
                          <a:latin typeface="Times New Roman"/>
                        </a:rPr>
                        <a:t>Glides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ow</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Vowels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k</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570">
                <a:tc>
                  <a:txBody>
                    <a:bodyPr/>
                    <a:lstStyle/>
                    <a:p>
                      <a:pPr algn="ctr" fontAlgn="b"/>
                      <a:r>
                        <a:rPr lang="en-US" sz="1100" b="0" i="0" u="none" strike="noStrike">
                          <a:solidFill>
                            <a:schemeClr val="accent2"/>
                          </a:solidFill>
                          <a:latin typeface="Times New Roman"/>
                        </a:rPr>
                        <a:t>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Nasals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accent2"/>
                          </a:solidFill>
                          <a:latin typeface="Times New Roman"/>
                        </a:rPr>
                        <a:t>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accent2"/>
                          </a:solidFill>
                          <a:latin typeface="Times New Roman"/>
                        </a:rPr>
                        <a:t>Stops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457200" y="1382068"/>
            <a:ext cx="3249672" cy="369332"/>
          </a:xfrm>
          <a:prstGeom prst="rect">
            <a:avLst/>
          </a:prstGeom>
        </p:spPr>
        <p:txBody>
          <a:bodyPr wrap="none">
            <a:spAutoFit/>
          </a:bodyPr>
          <a:lstStyle/>
          <a:p>
            <a:r>
              <a:rPr lang="en-US" sz="1800" dirty="0" smtClean="0">
                <a:solidFill>
                  <a:schemeClr val="accent2"/>
                </a:solidFill>
              </a:rPr>
              <a:t>Table 1: Pronunciation lexicon</a:t>
            </a:r>
            <a:endParaRPr lang="en-US" sz="1800" dirty="0">
              <a:solidFill>
                <a:schemeClr val="accent2"/>
              </a:solidFill>
            </a:endParaRPr>
          </a:p>
        </p:txBody>
      </p:sp>
      <p:sp>
        <p:nvSpPr>
          <p:cNvPr id="8" name="Rectangle 7"/>
          <p:cNvSpPr/>
          <p:nvPr/>
        </p:nvSpPr>
        <p:spPr>
          <a:xfrm>
            <a:off x="4597400" y="1356668"/>
            <a:ext cx="3416384" cy="369332"/>
          </a:xfrm>
          <a:prstGeom prst="rect">
            <a:avLst/>
          </a:prstGeom>
        </p:spPr>
        <p:txBody>
          <a:bodyPr wrap="none">
            <a:spAutoFit/>
          </a:bodyPr>
          <a:lstStyle/>
          <a:p>
            <a:r>
              <a:rPr lang="en-US" sz="1800" dirty="0" smtClean="0">
                <a:solidFill>
                  <a:schemeClr val="accent2"/>
                </a:solidFill>
              </a:rPr>
              <a:t>Table 2: Broad phonetic classes</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results for </a:t>
            </a:r>
            <a:r>
              <a:rPr lang="en-US" b="1" dirty="0" err="1" smtClean="0">
                <a:solidFill>
                  <a:schemeClr val="accent2"/>
                </a:solidFill>
              </a:rPr>
              <a:t>TIDigits</a:t>
            </a:r>
            <a:r>
              <a:rPr lang="en-US" b="1" dirty="0" smtClean="0">
                <a:solidFill>
                  <a:schemeClr val="accent2"/>
                </a:solidFill>
              </a:rPr>
              <a:t> </a:t>
            </a:r>
            <a:r>
              <a:rPr lang="en-US" b="1" dirty="0" smtClean="0">
                <a:solidFill>
                  <a:schemeClr val="accent2"/>
                </a:solidFill>
              </a:rPr>
              <a:t>dataset (13mfcc)</a:t>
            </a:r>
            <a:endParaRPr lang="en-US" b="1" dirty="0">
              <a:solidFill>
                <a:schemeClr val="accent2"/>
              </a:solidFill>
            </a:endParaRPr>
          </a:p>
        </p:txBody>
      </p:sp>
      <p:pic>
        <p:nvPicPr>
          <p:cNvPr id="3" name="Picture 2" descr="Tidigits_Acc.jpg"/>
          <p:cNvPicPr/>
          <p:nvPr/>
        </p:nvPicPr>
        <p:blipFill>
          <a:blip r:embed="rId2" cstate="print"/>
          <a:stretch>
            <a:fillRect/>
          </a:stretch>
        </p:blipFill>
        <p:spPr>
          <a:xfrm>
            <a:off x="1739900" y="2764972"/>
            <a:ext cx="5486400" cy="4031346"/>
          </a:xfrm>
          <a:prstGeom prst="rect">
            <a:avLst/>
          </a:prstGeom>
        </p:spPr>
      </p:pic>
      <p:sp>
        <p:nvSpPr>
          <p:cNvPr id="4" name="Rectangle 3"/>
          <p:cNvSpPr/>
          <p:nvPr/>
        </p:nvSpPr>
        <p:spPr>
          <a:xfrm>
            <a:off x="283029" y="812800"/>
            <a:ext cx="8654142" cy="2031325"/>
          </a:xfrm>
          <a:prstGeom prst="rect">
            <a:avLst/>
          </a:prstGeom>
        </p:spPr>
        <p:txBody>
          <a:bodyPr wrap="square">
            <a:spAutoFit/>
          </a:bodyPr>
          <a:lstStyle/>
          <a:p>
            <a:r>
              <a:rPr lang="en-US" sz="1800" dirty="0" smtClean="0">
                <a:solidFill>
                  <a:schemeClr val="accent2"/>
                </a:solidFill>
              </a:rPr>
              <a:t>The solid blue line shows classification accuracies for full covariance LDMs with state dimensions from 1 to 25.</a:t>
            </a:r>
          </a:p>
          <a:p>
            <a:endParaRPr lang="en-US" sz="1600" dirty="0" smtClean="0">
              <a:solidFill>
                <a:schemeClr val="accent2"/>
              </a:solidFill>
            </a:endParaRPr>
          </a:p>
          <a:p>
            <a:r>
              <a:rPr lang="en-US" sz="1800" dirty="0" smtClean="0">
                <a:solidFill>
                  <a:schemeClr val="accent2"/>
                </a:solidFill>
              </a:rPr>
              <a:t>The dashed red line shows classification accuracies for diagonal covariance LDMs with state dimensions from 1 to 25</a:t>
            </a:r>
            <a:r>
              <a:rPr lang="en-US" sz="1800" dirty="0" smtClean="0">
                <a:solidFill>
                  <a:schemeClr val="accent2"/>
                </a:solidFill>
              </a:rPr>
              <a:t>.</a:t>
            </a:r>
          </a:p>
          <a:p>
            <a:endParaRPr lang="en-US" sz="1600" dirty="0" smtClean="0">
              <a:solidFill>
                <a:schemeClr val="accent2"/>
              </a:solidFill>
            </a:endParaRPr>
          </a:p>
          <a:p>
            <a:r>
              <a:rPr lang="en-US" sz="1800" dirty="0" smtClean="0">
                <a:solidFill>
                  <a:schemeClr val="accent2"/>
                </a:solidFill>
              </a:rPr>
              <a:t>HMM baseline: 91.3</a:t>
            </a:r>
            <a:r>
              <a:rPr lang="en-US" sz="1800" dirty="0" smtClean="0">
                <a:solidFill>
                  <a:schemeClr val="accent2"/>
                </a:solidFill>
              </a:rPr>
              <a:t>% Acc</a:t>
            </a:r>
            <a:r>
              <a:rPr lang="en-US" sz="1800" dirty="0" smtClean="0">
                <a:solidFill>
                  <a:schemeClr val="accent2"/>
                </a:solidFill>
              </a:rPr>
              <a:t>; Full LDM: </a:t>
            </a:r>
            <a:r>
              <a:rPr lang="en-US" sz="1800" dirty="0" smtClean="0">
                <a:solidFill>
                  <a:schemeClr val="accent2"/>
                </a:solidFill>
              </a:rPr>
              <a:t>91.69% Acc; Diagonal LDM: 91.66% Acc.</a:t>
            </a:r>
            <a:endParaRPr lang="en-US" sz="1800" dirty="0" smtClean="0">
              <a:solidFill>
                <a:schemeClr val="accent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Model choice: full LDM vs. diagonal LDM</a:t>
            </a:r>
            <a:endParaRPr lang="en-US" b="1" dirty="0">
              <a:solidFill>
                <a:schemeClr val="accent2"/>
              </a:solidFill>
            </a:endParaRPr>
          </a:p>
        </p:txBody>
      </p:sp>
      <p:pic>
        <p:nvPicPr>
          <p:cNvPr id="3" name="Picture 2" descr="confusion_matrix_full_15d.jpg"/>
          <p:cNvPicPr/>
          <p:nvPr/>
        </p:nvPicPr>
        <p:blipFill>
          <a:blip r:embed="rId2" cstate="print"/>
          <a:stretch>
            <a:fillRect/>
          </a:stretch>
        </p:blipFill>
        <p:spPr>
          <a:xfrm>
            <a:off x="731" y="2095500"/>
            <a:ext cx="4482369" cy="3683000"/>
          </a:xfrm>
          <a:prstGeom prst="rect">
            <a:avLst/>
          </a:prstGeom>
        </p:spPr>
      </p:pic>
      <p:pic>
        <p:nvPicPr>
          <p:cNvPr id="4" name="Picture 3" descr="confusion_matrix_diagonal_15d.jpg"/>
          <p:cNvPicPr/>
          <p:nvPr/>
        </p:nvPicPr>
        <p:blipFill>
          <a:blip r:embed="rId3" cstate="print"/>
          <a:stretch>
            <a:fillRect/>
          </a:stretch>
        </p:blipFill>
        <p:spPr>
          <a:xfrm>
            <a:off x="4526161" y="2076450"/>
            <a:ext cx="4617839" cy="3670300"/>
          </a:xfrm>
          <a:prstGeom prst="rect">
            <a:avLst/>
          </a:prstGeom>
        </p:spPr>
      </p:pic>
      <p:sp>
        <p:nvSpPr>
          <p:cNvPr id="5" name="Rectangle 4"/>
          <p:cNvSpPr/>
          <p:nvPr/>
        </p:nvSpPr>
        <p:spPr>
          <a:xfrm>
            <a:off x="215900" y="967770"/>
            <a:ext cx="7823200" cy="830997"/>
          </a:xfrm>
          <a:prstGeom prst="rect">
            <a:avLst/>
          </a:prstGeom>
        </p:spPr>
        <p:txBody>
          <a:bodyPr wrap="square">
            <a:spAutoFit/>
          </a:bodyPr>
          <a:lstStyle/>
          <a:p>
            <a:r>
              <a:rPr lang="en-US" dirty="0" smtClean="0">
                <a:solidFill>
                  <a:schemeClr val="accent2"/>
                </a:solidFill>
              </a:rPr>
              <a:t>Diagonal covariance LDM performs as good as full covariance LDM, with much less model parameters.</a:t>
            </a:r>
          </a:p>
        </p:txBody>
      </p:sp>
      <p:sp>
        <p:nvSpPr>
          <p:cNvPr id="6" name="Rectangle 5"/>
          <p:cNvSpPr/>
          <p:nvPr/>
        </p:nvSpPr>
        <p:spPr>
          <a:xfrm>
            <a:off x="0" y="5813336"/>
            <a:ext cx="4572000" cy="584775"/>
          </a:xfrm>
          <a:prstGeom prst="rect">
            <a:avLst/>
          </a:prstGeom>
        </p:spPr>
        <p:txBody>
          <a:bodyPr>
            <a:spAutoFit/>
          </a:bodyPr>
          <a:lstStyle/>
          <a:p>
            <a:r>
              <a:rPr lang="en-US" sz="1600" dirty="0" smtClean="0">
                <a:solidFill>
                  <a:schemeClr val="accent2"/>
                </a:solidFill>
              </a:rPr>
              <a:t>Confusion phoneme pairs for the classification results using full LDMs</a:t>
            </a:r>
            <a:endParaRPr lang="en-US" sz="1600" dirty="0">
              <a:solidFill>
                <a:schemeClr val="accent2"/>
              </a:solidFill>
            </a:endParaRPr>
          </a:p>
        </p:txBody>
      </p:sp>
      <p:sp>
        <p:nvSpPr>
          <p:cNvPr id="7" name="Rectangle 6"/>
          <p:cNvSpPr/>
          <p:nvPr/>
        </p:nvSpPr>
        <p:spPr>
          <a:xfrm>
            <a:off x="4737100" y="5657671"/>
            <a:ext cx="4406900" cy="584775"/>
          </a:xfrm>
          <a:prstGeom prst="rect">
            <a:avLst/>
          </a:prstGeom>
        </p:spPr>
        <p:txBody>
          <a:bodyPr wrap="square">
            <a:spAutoFit/>
          </a:bodyPr>
          <a:lstStyle/>
          <a:p>
            <a:r>
              <a:rPr lang="en-US" sz="1600" dirty="0" smtClean="0">
                <a:solidFill>
                  <a:schemeClr val="accent2"/>
                </a:solidFill>
              </a:rPr>
              <a:t>Confusion phoneme pairs for the classification results of using diagonal LDMs</a:t>
            </a:r>
            <a:endParaRPr lang="en-US" sz="1600" dirty="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Classification accuracies by broad phonetic classes</a:t>
            </a:r>
            <a:endParaRPr lang="en-US" b="1" dirty="0">
              <a:solidFill>
                <a:schemeClr val="accent2"/>
              </a:solidFill>
            </a:endParaRPr>
          </a:p>
        </p:txBody>
      </p:sp>
      <p:graphicFrame>
        <p:nvGraphicFramePr>
          <p:cNvPr id="3" name="Chart 2"/>
          <p:cNvGraphicFramePr/>
          <p:nvPr/>
        </p:nvGraphicFramePr>
        <p:xfrm>
          <a:off x="1549400" y="3327400"/>
          <a:ext cx="5905500"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71500" y="977374"/>
            <a:ext cx="7975600" cy="2308324"/>
          </a:xfrm>
          <a:prstGeom prst="rect">
            <a:avLst/>
          </a:prstGeom>
        </p:spPr>
        <p:txBody>
          <a:bodyPr wrap="square">
            <a:spAutoFit/>
          </a:bodyPr>
          <a:lstStyle/>
          <a:p>
            <a:r>
              <a:rPr lang="en-US" sz="1800" dirty="0" smtClean="0">
                <a:solidFill>
                  <a:schemeClr val="accent2"/>
                </a:solidFill>
              </a:rPr>
              <a:t>Classification results for fricatives and stops are high.</a:t>
            </a:r>
          </a:p>
          <a:p>
            <a:endParaRPr lang="en-US" sz="1800" dirty="0" smtClean="0">
              <a:solidFill>
                <a:schemeClr val="accent2"/>
              </a:solidFill>
            </a:endParaRPr>
          </a:p>
          <a:p>
            <a:r>
              <a:rPr lang="en-US" sz="1800" dirty="0" smtClean="0">
                <a:solidFill>
                  <a:schemeClr val="accent2"/>
                </a:solidFill>
              </a:rPr>
              <a:t>Classification results for glides are lower (~85%).</a:t>
            </a:r>
          </a:p>
          <a:p>
            <a:endParaRPr lang="en-US" sz="1800" dirty="0" smtClean="0">
              <a:solidFill>
                <a:schemeClr val="accent2"/>
              </a:solidFill>
            </a:endParaRPr>
          </a:p>
          <a:p>
            <a:r>
              <a:rPr lang="en-US" sz="1800" dirty="0" smtClean="0">
                <a:solidFill>
                  <a:schemeClr val="accent2"/>
                </a:solidFill>
              </a:rPr>
              <a:t>Vowels and nasals result in mediocre accuracy (89% and 93% respectively). </a:t>
            </a:r>
          </a:p>
          <a:p>
            <a:endParaRPr lang="en-US" sz="1800" dirty="0" smtClean="0">
              <a:solidFill>
                <a:schemeClr val="accent2"/>
              </a:solidFill>
            </a:endParaRPr>
          </a:p>
          <a:p>
            <a:r>
              <a:rPr lang="en-US" sz="1800" dirty="0" smtClean="0">
                <a:solidFill>
                  <a:schemeClr val="accent2"/>
                </a:solidFill>
              </a:rPr>
              <a:t>Overall, LDMs provide a reasonably good classification performance for </a:t>
            </a:r>
            <a:r>
              <a:rPr lang="en-US" sz="1800" dirty="0" err="1" smtClean="0">
                <a:solidFill>
                  <a:schemeClr val="accent2"/>
                </a:solidFill>
              </a:rPr>
              <a:t>TIDigits</a:t>
            </a:r>
            <a:r>
              <a:rPr lang="en-US" sz="1800" dirty="0" smtClean="0">
                <a:solidFill>
                  <a:schemeClr val="accent2"/>
                </a:solidFill>
              </a:rPr>
              <a:t>.</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Proposed work: hybrid HMM/LDM speech recognizer</a:t>
            </a:r>
            <a:endParaRPr lang="en-US" b="1" dirty="0">
              <a:solidFill>
                <a:schemeClr val="accent2"/>
              </a:solidFill>
            </a:endParaRPr>
          </a:p>
        </p:txBody>
      </p:sp>
      <p:sp>
        <p:nvSpPr>
          <p:cNvPr id="3" name="Rectangle 2"/>
          <p:cNvSpPr/>
          <p:nvPr/>
        </p:nvSpPr>
        <p:spPr>
          <a:xfrm>
            <a:off x="393700" y="1253005"/>
            <a:ext cx="8204200" cy="4893647"/>
          </a:xfrm>
          <a:prstGeom prst="rect">
            <a:avLst/>
          </a:prstGeom>
        </p:spPr>
        <p:txBody>
          <a:bodyPr wrap="square">
            <a:spAutoFit/>
          </a:bodyPr>
          <a:lstStyle/>
          <a:p>
            <a:r>
              <a:rPr lang="en-US" b="1" dirty="0" smtClean="0">
                <a:solidFill>
                  <a:schemeClr val="accent2"/>
                </a:solidFill>
              </a:rPr>
              <a:t>Motivations</a:t>
            </a:r>
            <a:r>
              <a:rPr lang="en-US" dirty="0" smtClean="0">
                <a:solidFill>
                  <a:schemeClr val="accent2"/>
                </a:solidFill>
              </a:rPr>
              <a:t>:</a:t>
            </a:r>
          </a:p>
          <a:p>
            <a:endParaRPr lang="en-US" dirty="0" smtClean="0">
              <a:solidFill>
                <a:schemeClr val="accent2"/>
              </a:solidFill>
            </a:endParaRPr>
          </a:p>
          <a:p>
            <a:r>
              <a:rPr lang="en-US" dirty="0" smtClean="0">
                <a:solidFill>
                  <a:schemeClr val="accent2"/>
                </a:solidFill>
              </a:rPr>
              <a:t>LDM phoneme classification experiments provide motivation to apply it for large vocabulary, continuous speech recognition (LVCSR) system.</a:t>
            </a:r>
          </a:p>
          <a:p>
            <a:endParaRPr lang="en-US" dirty="0" smtClean="0">
              <a:solidFill>
                <a:schemeClr val="accent2"/>
              </a:solidFill>
            </a:endParaRPr>
          </a:p>
          <a:p>
            <a:r>
              <a:rPr lang="en-US" dirty="0" smtClean="0">
                <a:solidFill>
                  <a:schemeClr val="accent2"/>
                </a:solidFill>
              </a:rPr>
              <a:t>However, developing LDM-based LVCSR system from scratch has been proved to be extremely difficult because LDM is inherently a static classifier.</a:t>
            </a:r>
          </a:p>
          <a:p>
            <a:endParaRPr lang="en-US" dirty="0" smtClean="0">
              <a:solidFill>
                <a:schemeClr val="accent2"/>
              </a:solidFill>
            </a:endParaRPr>
          </a:p>
          <a:p>
            <a:r>
              <a:rPr lang="en-US" dirty="0" smtClean="0">
                <a:solidFill>
                  <a:schemeClr val="accent2"/>
                </a:solidFill>
              </a:rPr>
              <a:t>LDM and HMM can be complementary to each other,</a:t>
            </a:r>
          </a:p>
          <a:p>
            <a:r>
              <a:rPr lang="en-US" dirty="0" smtClean="0">
                <a:solidFill>
                  <a:schemeClr val="accent2"/>
                </a:solidFill>
              </a:rPr>
              <a:t>incorporating LDM into traditional HMM-based framework could lead to a superior system with better performance.</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Two-pass hybrid HMM/LDM speech recognizer</a:t>
            </a:r>
            <a:endParaRPr lang="en-US" b="1" dirty="0">
              <a:solidFill>
                <a:schemeClr val="accent2"/>
              </a:solidFill>
            </a:endParaRPr>
          </a:p>
        </p:txBody>
      </p:sp>
      <p:pic>
        <p:nvPicPr>
          <p:cNvPr id="3" name="Picture 2"/>
          <p:cNvPicPr/>
          <p:nvPr/>
        </p:nvPicPr>
        <p:blipFill>
          <a:blip r:embed="rId2" cstate="print"/>
          <a:srcRect/>
          <a:stretch>
            <a:fillRect/>
          </a:stretch>
        </p:blipFill>
        <p:spPr bwMode="auto">
          <a:xfrm>
            <a:off x="98107" y="2754630"/>
            <a:ext cx="4655185" cy="3685540"/>
          </a:xfrm>
          <a:prstGeom prst="rect">
            <a:avLst/>
          </a:prstGeom>
          <a:noFill/>
          <a:ln w="9525">
            <a:noFill/>
            <a:miter lim="800000"/>
            <a:headEnd/>
            <a:tailEnd/>
          </a:ln>
        </p:spPr>
      </p:pic>
      <p:sp>
        <p:nvSpPr>
          <p:cNvPr id="4" name="Rectangle 3"/>
          <p:cNvSpPr/>
          <p:nvPr/>
        </p:nvSpPr>
        <p:spPr>
          <a:xfrm>
            <a:off x="-38100" y="6344503"/>
            <a:ext cx="6096000" cy="369332"/>
          </a:xfrm>
          <a:prstGeom prst="rect">
            <a:avLst/>
          </a:prstGeom>
        </p:spPr>
        <p:txBody>
          <a:bodyPr wrap="square">
            <a:spAutoFit/>
          </a:bodyPr>
          <a:lstStyle/>
          <a:p>
            <a:r>
              <a:rPr lang="en-US" sz="1800" dirty="0" smtClean="0">
                <a:solidFill>
                  <a:schemeClr val="accent2"/>
                </a:solidFill>
              </a:rPr>
              <a:t>N-best list rescoring architecture of the hybrid recognizer</a:t>
            </a:r>
            <a:endParaRPr lang="en-US" sz="1800" dirty="0">
              <a:solidFill>
                <a:schemeClr val="accent2"/>
              </a:solidFill>
            </a:endParaRPr>
          </a:p>
        </p:txBody>
      </p:sp>
      <p:sp>
        <p:nvSpPr>
          <p:cNvPr id="5" name="Rectangle 4"/>
          <p:cNvSpPr/>
          <p:nvPr/>
        </p:nvSpPr>
        <p:spPr>
          <a:xfrm>
            <a:off x="495300" y="1048772"/>
            <a:ext cx="7302500" cy="1569660"/>
          </a:xfrm>
          <a:prstGeom prst="rect">
            <a:avLst/>
          </a:prstGeom>
        </p:spPr>
        <p:txBody>
          <a:bodyPr wrap="square">
            <a:spAutoFit/>
          </a:bodyPr>
          <a:lstStyle/>
          <a:p>
            <a:r>
              <a:rPr lang="en-US" dirty="0" smtClean="0">
                <a:solidFill>
                  <a:schemeClr val="accent2"/>
                </a:solidFill>
              </a:rPr>
              <a:t>Hybrid recognizer takes advantage of a HMM architecture to model the temporal evolution of speech and LDM advantages to model frame-to-frame correlation and higher order statistics.</a:t>
            </a:r>
            <a:endParaRPr lang="en-US" dirty="0">
              <a:solidFill>
                <a:schemeClr val="accent2"/>
              </a:solidFill>
            </a:endParaRPr>
          </a:p>
        </p:txBody>
      </p:sp>
      <p:sp>
        <p:nvSpPr>
          <p:cNvPr id="6" name="Rectangle 5"/>
          <p:cNvSpPr/>
          <p:nvPr/>
        </p:nvSpPr>
        <p:spPr>
          <a:xfrm>
            <a:off x="4826000" y="3129508"/>
            <a:ext cx="4267200" cy="2308324"/>
          </a:xfrm>
          <a:prstGeom prst="rect">
            <a:avLst/>
          </a:prstGeom>
        </p:spPr>
        <p:txBody>
          <a:bodyPr wrap="square">
            <a:spAutoFit/>
          </a:bodyPr>
          <a:lstStyle/>
          <a:p>
            <a:r>
              <a:rPr lang="en-US" sz="1800" dirty="0" smtClean="0">
                <a:solidFill>
                  <a:schemeClr val="accent2"/>
                </a:solidFill>
              </a:rPr>
              <a:t>First pass: HMM generates multiple recognition hypotheses  with frame-to-phoneme alignments.</a:t>
            </a:r>
          </a:p>
          <a:p>
            <a:endParaRPr lang="en-US" sz="1800" dirty="0" smtClean="0">
              <a:solidFill>
                <a:schemeClr val="accent2"/>
              </a:solidFill>
            </a:endParaRPr>
          </a:p>
          <a:p>
            <a:r>
              <a:rPr lang="en-US" sz="1800" dirty="0" smtClean="0">
                <a:solidFill>
                  <a:schemeClr val="accent2"/>
                </a:solidFill>
              </a:rPr>
              <a:t>Second pass: incorporating LDM to re-rank the N-best sentence hypotheses and output the most possible hypothesis as the recognition result. </a:t>
            </a:r>
            <a:endParaRPr lang="en-US" sz="18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Abstract</a:t>
            </a:r>
            <a:endParaRPr lang="en-US" b="1" dirty="0">
              <a:solidFill>
                <a:schemeClr val="accent2"/>
              </a:solidFill>
            </a:endParaRPr>
          </a:p>
        </p:txBody>
      </p:sp>
      <p:sp>
        <p:nvSpPr>
          <p:cNvPr id="8" name="Text Box 4"/>
          <p:cNvSpPr txBox="1">
            <a:spLocks noChangeArrowheads="1"/>
          </p:cNvSpPr>
          <p:nvPr/>
        </p:nvSpPr>
        <p:spPr bwMode="auto">
          <a:xfrm>
            <a:off x="249238" y="656464"/>
            <a:ext cx="8664575" cy="5648643"/>
          </a:xfrm>
          <a:prstGeom prst="rect">
            <a:avLst/>
          </a:prstGeom>
          <a:noFill/>
          <a:ln w="9525">
            <a:noFill/>
            <a:miter lim="800000"/>
            <a:headEnd/>
            <a:tailEnd/>
          </a:ln>
          <a:effectLst/>
        </p:spPr>
        <p:txBody>
          <a:bodyPr lIns="0" tIns="0" rIns="0" bIns="0"/>
          <a:lstStyle/>
          <a:p>
            <a:pPr algn="just">
              <a:buClr>
                <a:schemeClr val="hlink"/>
              </a:buClr>
              <a:buSzPct val="70000"/>
            </a:pPr>
            <a:r>
              <a:rPr lang="en-US" sz="1800" b="1" dirty="0" smtClean="0">
                <a:solidFill>
                  <a:schemeClr val="accent1"/>
                </a:solidFill>
              </a:rPr>
              <a:t>In this dissertation work, we propose a hybrid speech recognizer to effectively integrates linear dynamic model into traditional HMM-based framework for continuous speech recognition. </a:t>
            </a:r>
            <a:r>
              <a:rPr lang="en-US" sz="1800" b="1" dirty="0" smtClean="0">
                <a:solidFill>
                  <a:schemeClr val="accent2"/>
                </a:solidFill>
              </a:rPr>
              <a:t>Traditional methods simplify speech signal as a piecewise stationary signal and speech features are assumed to be temporally uncorrelated. While these simplifications have enabled tremendous advances in speech processing systems, for the past several years progress on the core statistical models has stagnated. Recent theoretical and experimental studies suggest that exploiting frame-to-frame correlations in a speech signal further improves the performance of ASR systems. </a:t>
            </a:r>
          </a:p>
          <a:p>
            <a:pPr algn="just">
              <a:buClr>
                <a:schemeClr val="hlink"/>
              </a:buClr>
              <a:buSzPct val="70000"/>
            </a:pPr>
            <a:endParaRPr lang="en-US" sz="1800" b="1" dirty="0" smtClean="0">
              <a:solidFill>
                <a:schemeClr val="accent2"/>
              </a:solidFill>
            </a:endParaRPr>
          </a:p>
          <a:p>
            <a:pPr algn="just">
              <a:buClr>
                <a:schemeClr val="hlink"/>
              </a:buClr>
              <a:buSzPct val="70000"/>
            </a:pPr>
            <a:r>
              <a:rPr lang="en-US" sz="1800" b="1" dirty="0" smtClean="0">
                <a:solidFill>
                  <a:schemeClr val="accent2"/>
                </a:solidFill>
              </a:rPr>
              <a:t>Linear Dynamic Models (LDMs) take advantage of higher order statistics or trajectories using a state space-like formulation. This smoothed trajectory model allows the system to better track the speech dynamics in noisy environments. The proposed hybrid system is capable of handling large recognition tasks such as Aurora-4 large vocabulary corpus, is robust to noise-corrupted speech data and mitigates the effort of mismatched training and evaluation conditions. This two-pass system leverages the temporal modeling and N-best list generation capabilities of the traditional HMM architecture in a first pass analysis. In the second pass, candidate sentence hypotheses are re-ranked using a phone-based LDM model.</a:t>
            </a:r>
            <a:endParaRPr lang="en-US" sz="1800" b="1" dirty="0">
              <a:solidFill>
                <a:schemeClr val="accent2"/>
              </a:solidFill>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4100"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4102"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4104"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smtClean="0">
                <a:solidFill>
                  <a:schemeClr val="accent2"/>
                </a:solidFill>
              </a:rPr>
              <a:t>Aurora-4 corpus to evaluate hybrid recognizer</a:t>
            </a:r>
            <a:endParaRPr lang="en-US" b="1" dirty="0">
              <a:solidFill>
                <a:schemeClr val="accent2"/>
              </a:solidFill>
            </a:endParaRPr>
          </a:p>
        </p:txBody>
      </p:sp>
      <p:sp>
        <p:nvSpPr>
          <p:cNvPr id="6" name="Rectangle 14"/>
          <p:cNvSpPr>
            <a:spLocks noChangeArrowheads="1"/>
          </p:cNvSpPr>
          <p:nvPr/>
        </p:nvSpPr>
        <p:spPr bwMode="auto">
          <a:xfrm>
            <a:off x="153014" y="808711"/>
            <a:ext cx="8725515" cy="4334789"/>
          </a:xfrm>
          <a:prstGeom prst="rect">
            <a:avLst/>
          </a:prstGeom>
          <a:noFill/>
          <a:ln w="9525">
            <a:noFill/>
            <a:miter lim="800000"/>
            <a:headEnd/>
            <a:tailEnd/>
          </a:ln>
          <a:effectLst/>
        </p:spPr>
        <p:txBody>
          <a:bodyPr/>
          <a:lstStyle/>
          <a:p>
            <a:pPr marL="225425" indent="-225425">
              <a:buFont typeface="Arial" pitchFamily="34" charset="0"/>
              <a:buChar char="•"/>
            </a:pPr>
            <a:r>
              <a:rPr lang="en-US" sz="1800" b="1" dirty="0" smtClean="0">
                <a:solidFill>
                  <a:schemeClr val="accent2"/>
                </a:solidFill>
              </a:rPr>
              <a:t>Aurora-4 large vocabulary corpus is a well-established LVCSR benchmark with different noisy conditions.</a:t>
            </a:r>
          </a:p>
          <a:p>
            <a:pPr marL="225425" indent="-225425">
              <a:spcAft>
                <a:spcPct val="0"/>
              </a:spcAft>
              <a:buFont typeface="Arial" pitchFamily="34" charset="0"/>
              <a:buChar char="•"/>
            </a:pPr>
            <a:endParaRPr lang="en-US" sz="1800" b="1" dirty="0" smtClean="0">
              <a:solidFill>
                <a:schemeClr val="accent2"/>
              </a:solidFill>
            </a:endParaRPr>
          </a:p>
          <a:p>
            <a:pPr marL="225425" indent="-225425">
              <a:spcAft>
                <a:spcPct val="0"/>
              </a:spcAft>
              <a:buFont typeface="Arial" pitchFamily="34" charset="0"/>
              <a:buChar char="•"/>
            </a:pPr>
            <a:r>
              <a:rPr lang="en-US" sz="1800" b="1" dirty="0" smtClean="0">
                <a:solidFill>
                  <a:schemeClr val="accent2"/>
                </a:solidFill>
              </a:rPr>
              <a:t>Acoustic </a:t>
            </a:r>
            <a:r>
              <a:rPr lang="en-US" sz="1800" b="1" dirty="0">
                <a:solidFill>
                  <a:schemeClr val="accent2"/>
                </a:solidFill>
              </a:rPr>
              <a:t>Training:</a:t>
            </a:r>
          </a:p>
          <a:p>
            <a:pPr marL="688975" lvl="1" indent="-231775">
              <a:buFontTx/>
              <a:buChar char="•"/>
            </a:pPr>
            <a:r>
              <a:rPr lang="en-US" sz="1800" b="1" dirty="0">
                <a:solidFill>
                  <a:schemeClr val="accent2"/>
                </a:solidFill>
              </a:rPr>
              <a:t>Derived from 5000 word WSJ0 task</a:t>
            </a:r>
          </a:p>
          <a:p>
            <a:pPr marL="688975" lvl="1" indent="-231775">
              <a:buFontTx/>
              <a:buChar char="•"/>
            </a:pPr>
            <a:r>
              <a:rPr lang="en-US" sz="1800" b="1" dirty="0" smtClean="0">
                <a:solidFill>
                  <a:schemeClr val="accent2"/>
                </a:solidFill>
              </a:rPr>
              <a:t>16 kHz sample rate</a:t>
            </a:r>
            <a:endParaRPr lang="en-US" sz="1800" b="1" dirty="0">
              <a:solidFill>
                <a:schemeClr val="accent2"/>
              </a:solidFill>
            </a:endParaRPr>
          </a:p>
          <a:p>
            <a:pPr marL="688975" lvl="1" indent="-231775">
              <a:buFontTx/>
              <a:buChar char="•"/>
            </a:pPr>
            <a:r>
              <a:rPr lang="en-US" sz="1800" b="1" dirty="0" smtClean="0">
                <a:solidFill>
                  <a:schemeClr val="accent2"/>
                </a:solidFill>
              </a:rPr>
              <a:t>Recorded with </a:t>
            </a:r>
            <a:r>
              <a:rPr lang="en-US" sz="1800" b="1" dirty="0" err="1" smtClean="0">
                <a:solidFill>
                  <a:schemeClr val="accent2"/>
                </a:solidFill>
              </a:rPr>
              <a:t>Sennheiser</a:t>
            </a:r>
            <a:r>
              <a:rPr lang="en-US" sz="1800" b="1" dirty="0" smtClean="0">
                <a:solidFill>
                  <a:schemeClr val="accent2"/>
                </a:solidFill>
              </a:rPr>
              <a:t> microphone</a:t>
            </a:r>
          </a:p>
          <a:p>
            <a:pPr marL="688975" lvl="1" indent="-231775">
              <a:buFontTx/>
              <a:buChar char="•"/>
            </a:pPr>
            <a:r>
              <a:rPr lang="en-US" sz="1800" b="1" dirty="0" smtClean="0">
                <a:solidFill>
                  <a:schemeClr val="accent2"/>
                </a:solidFill>
              </a:rPr>
              <a:t>83 speakers</a:t>
            </a:r>
          </a:p>
          <a:p>
            <a:pPr marL="688975" lvl="1" indent="-231775">
              <a:buFontTx/>
              <a:buChar char="•"/>
            </a:pPr>
            <a:r>
              <a:rPr lang="en-US" sz="1800" b="1" dirty="0" smtClean="0">
                <a:solidFill>
                  <a:schemeClr val="accent2"/>
                </a:solidFill>
              </a:rPr>
              <a:t>7138 training utterances totaling in 14 hours of speech</a:t>
            </a:r>
          </a:p>
          <a:p>
            <a:pPr marL="800100" lvl="1" indent="-342900"/>
            <a:endParaRPr lang="en-US" sz="1800" b="1" dirty="0" smtClean="0">
              <a:solidFill>
                <a:schemeClr val="accent2"/>
              </a:solidFill>
            </a:endParaRPr>
          </a:p>
          <a:p>
            <a:pPr marL="225425" indent="-225425">
              <a:spcBef>
                <a:spcPct val="50000"/>
              </a:spcBef>
              <a:buFont typeface="Arial" pitchFamily="34" charset="0"/>
              <a:buChar char="•"/>
            </a:pPr>
            <a:r>
              <a:rPr lang="en-US" sz="1800" b="1" dirty="0" smtClean="0">
                <a:solidFill>
                  <a:schemeClr val="accent2"/>
                </a:solidFill>
              </a:rPr>
              <a:t>Development Sets:</a:t>
            </a:r>
          </a:p>
          <a:p>
            <a:pPr marL="688975" lvl="1" indent="-231775">
              <a:buFontTx/>
              <a:buChar char="•"/>
              <a:tabLst>
                <a:tab pos="688975" algn="l"/>
              </a:tabLst>
            </a:pPr>
            <a:r>
              <a:rPr lang="en-US" sz="1800" b="1" dirty="0" smtClean="0">
                <a:solidFill>
                  <a:schemeClr val="accent2"/>
                </a:solidFill>
              </a:rPr>
              <a:t>Derived from WSJ0 Evaluation and Development sets</a:t>
            </a:r>
          </a:p>
          <a:p>
            <a:pPr marL="688975" lvl="1" indent="-231775">
              <a:buFontTx/>
              <a:buChar char="•"/>
            </a:pPr>
            <a:r>
              <a:rPr lang="en-US" sz="1800" b="1" dirty="0" smtClean="0">
                <a:solidFill>
                  <a:schemeClr val="accent2"/>
                </a:solidFill>
              </a:rPr>
              <a:t>7 individual test sets recorded with </a:t>
            </a:r>
            <a:r>
              <a:rPr lang="en-US" sz="1800" b="1" dirty="0" err="1" smtClean="0">
                <a:solidFill>
                  <a:schemeClr val="accent2"/>
                </a:solidFill>
              </a:rPr>
              <a:t>Sennheiser</a:t>
            </a:r>
            <a:r>
              <a:rPr lang="en-US" sz="1800" b="1" dirty="0" smtClean="0">
                <a:solidFill>
                  <a:schemeClr val="accent2"/>
                </a:solidFill>
              </a:rPr>
              <a:t> microphone</a:t>
            </a:r>
          </a:p>
          <a:p>
            <a:pPr marL="688975" lvl="1" indent="-231775">
              <a:buFontTx/>
              <a:buChar char="•"/>
            </a:pPr>
            <a:r>
              <a:rPr lang="en-US" sz="1800" b="1" dirty="0" smtClean="0">
                <a:solidFill>
                  <a:schemeClr val="accent2"/>
                </a:solidFill>
              </a:rPr>
              <a:t>Clean set plus 6 sets with noise conditions</a:t>
            </a:r>
          </a:p>
          <a:p>
            <a:pPr marL="688975" lvl="1" indent="-231775">
              <a:buFontTx/>
              <a:buChar char="•"/>
            </a:pPr>
            <a:r>
              <a:rPr lang="en-US" sz="1800" b="1" dirty="0" smtClean="0">
                <a:solidFill>
                  <a:schemeClr val="accent2"/>
                </a:solidFill>
              </a:rPr>
              <a:t>Randomly chosen SNR between 5 and 15 dB for noisy sets</a:t>
            </a:r>
          </a:p>
          <a:p>
            <a:pPr marL="800100" lvl="1" indent="-342900">
              <a:buFontTx/>
              <a:buChar char="•"/>
            </a:pPr>
            <a:endParaRPr lang="en-US" sz="1800" b="1" dirty="0">
              <a:solidFill>
                <a:schemeClr val="accent2"/>
              </a:solidFill>
            </a:endParaRPr>
          </a:p>
          <a:p>
            <a:pPr marL="342900" indent="-342900">
              <a:spcBef>
                <a:spcPct val="50000"/>
              </a:spcBef>
              <a:spcAft>
                <a:spcPct val="0"/>
              </a:spcAft>
            </a:pPr>
            <a:endParaRPr lang="en-US" sz="1800" b="1" dirty="0">
              <a:solidFill>
                <a:schemeClr val="accent2"/>
              </a:solidFill>
            </a:endParaRPr>
          </a:p>
        </p:txBody>
      </p:sp>
      <p:pic>
        <p:nvPicPr>
          <p:cNvPr id="8" name="Picture 11" descr="1aurora"/>
          <p:cNvPicPr>
            <a:picLocks noChangeAspect="1" noChangeArrowheads="1"/>
          </p:cNvPicPr>
          <p:nvPr/>
        </p:nvPicPr>
        <p:blipFill>
          <a:blip r:embed="rId3"/>
          <a:srcRect/>
          <a:stretch>
            <a:fillRect/>
          </a:stretch>
        </p:blipFill>
        <p:spPr bwMode="auto">
          <a:xfrm>
            <a:off x="2733367" y="5242959"/>
            <a:ext cx="3668815" cy="913520"/>
          </a:xfrm>
          <a:prstGeom prst="rect">
            <a:avLst/>
          </a:prstGeom>
          <a:solidFill>
            <a:srgbClr val="00CC00"/>
          </a:solidFill>
          <a:ln w="38100">
            <a:solidFill>
              <a:schemeClr val="accent2"/>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What will be in my dissertation?</a:t>
            </a:r>
            <a:endParaRPr lang="en-US" b="1" dirty="0">
              <a:solidFill>
                <a:schemeClr val="accent2"/>
              </a:solidFill>
            </a:endParaRPr>
          </a:p>
        </p:txBody>
      </p:sp>
      <p:sp>
        <p:nvSpPr>
          <p:cNvPr id="3" name="Rectangle 2"/>
          <p:cNvSpPr/>
          <p:nvPr/>
        </p:nvSpPr>
        <p:spPr>
          <a:xfrm>
            <a:off x="1460500" y="724287"/>
            <a:ext cx="6184900" cy="6078587"/>
          </a:xfrm>
          <a:prstGeom prst="rect">
            <a:avLst/>
          </a:prstGeom>
        </p:spPr>
        <p:txBody>
          <a:bodyPr wrap="square">
            <a:spAutoFit/>
          </a:bodyPr>
          <a:lstStyle/>
          <a:p>
            <a:r>
              <a:rPr lang="en-US" sz="1100" b="1" dirty="0" smtClean="0">
                <a:solidFill>
                  <a:schemeClr val="accent2"/>
                </a:solidFill>
              </a:rPr>
              <a:t>Chapter 1: Introduction</a:t>
            </a:r>
          </a:p>
          <a:p>
            <a:endParaRPr lang="en-US" sz="800" dirty="0" smtClean="0">
              <a:solidFill>
                <a:schemeClr val="accent2"/>
              </a:solidFill>
            </a:endParaRPr>
          </a:p>
          <a:p>
            <a:r>
              <a:rPr lang="en-US" sz="1100" b="1" dirty="0" smtClean="0">
                <a:solidFill>
                  <a:schemeClr val="accent2"/>
                </a:solidFill>
              </a:rPr>
              <a:t>Chapter 2: THE STATISTICAL APPROACH FOR SPEECH RECOGNITION</a:t>
            </a:r>
          </a:p>
          <a:p>
            <a:r>
              <a:rPr lang="en-US" sz="1100" dirty="0" smtClean="0">
                <a:solidFill>
                  <a:schemeClr val="accent2"/>
                </a:solidFill>
              </a:rPr>
              <a:t>2.1    The Speech Recognition Problem</a:t>
            </a:r>
          </a:p>
          <a:p>
            <a:r>
              <a:rPr lang="en-US" sz="1100" dirty="0" smtClean="0">
                <a:solidFill>
                  <a:schemeClr val="accent2"/>
                </a:solidFill>
              </a:rPr>
              <a:t>2.2    Hidden Markov Models</a:t>
            </a:r>
          </a:p>
          <a:p>
            <a:r>
              <a:rPr lang="en-US" sz="1100" dirty="0" smtClean="0">
                <a:solidFill>
                  <a:schemeClr val="accent2"/>
                </a:solidFill>
              </a:rPr>
              <a:t>2.3    Segment-based Models</a:t>
            </a:r>
          </a:p>
          <a:p>
            <a:r>
              <a:rPr lang="en-US" sz="1100" dirty="0" smtClean="0">
                <a:solidFill>
                  <a:schemeClr val="accent2"/>
                </a:solidFill>
              </a:rPr>
              <a:t>2.4    Hybrid Connectionist Systems</a:t>
            </a:r>
          </a:p>
          <a:p>
            <a:r>
              <a:rPr lang="en-US" sz="1100" dirty="0" smtClean="0">
                <a:solidFill>
                  <a:schemeClr val="accent2"/>
                </a:solidFill>
              </a:rPr>
              <a:t>2.5    Summary</a:t>
            </a:r>
          </a:p>
          <a:p>
            <a:endParaRPr lang="en-US" sz="800" dirty="0" smtClean="0">
              <a:solidFill>
                <a:schemeClr val="accent2"/>
              </a:solidFill>
            </a:endParaRPr>
          </a:p>
          <a:p>
            <a:r>
              <a:rPr lang="en-US" sz="1100" b="1" dirty="0" smtClean="0">
                <a:solidFill>
                  <a:schemeClr val="accent2"/>
                </a:solidFill>
              </a:rPr>
              <a:t>Chapter 3: LINEAR DYNAMIC MODELS</a:t>
            </a:r>
          </a:p>
          <a:p>
            <a:r>
              <a:rPr lang="en-US" sz="1100" dirty="0" smtClean="0">
                <a:solidFill>
                  <a:schemeClr val="accent2"/>
                </a:solidFill>
              </a:rPr>
              <a:t>3.1    Linear Dynamic System</a:t>
            </a:r>
          </a:p>
          <a:p>
            <a:r>
              <a:rPr lang="en-US" sz="1100" dirty="0" smtClean="0">
                <a:solidFill>
                  <a:schemeClr val="accent2"/>
                </a:solidFill>
              </a:rPr>
              <a:t>3.2    </a:t>
            </a:r>
            <a:r>
              <a:rPr lang="en-US" sz="1100" dirty="0" err="1" smtClean="0">
                <a:solidFill>
                  <a:schemeClr val="accent2"/>
                </a:solidFill>
              </a:rPr>
              <a:t>Kalman</a:t>
            </a:r>
            <a:r>
              <a:rPr lang="en-US" sz="1100" dirty="0" smtClean="0">
                <a:solidFill>
                  <a:schemeClr val="accent2"/>
                </a:solidFill>
              </a:rPr>
              <a:t> Filter</a:t>
            </a:r>
          </a:p>
          <a:p>
            <a:r>
              <a:rPr lang="en-US" sz="1100" dirty="0" smtClean="0">
                <a:solidFill>
                  <a:schemeClr val="accent2"/>
                </a:solidFill>
              </a:rPr>
              <a:t>3.3    Linear Dynamic Model</a:t>
            </a:r>
          </a:p>
          <a:p>
            <a:r>
              <a:rPr lang="en-US" sz="1100" dirty="0" smtClean="0">
                <a:solidFill>
                  <a:schemeClr val="accent2"/>
                </a:solidFill>
              </a:rPr>
              <a:t>3.3.1    State Inference</a:t>
            </a:r>
          </a:p>
          <a:p>
            <a:r>
              <a:rPr lang="en-US" sz="1100" dirty="0" smtClean="0">
                <a:solidFill>
                  <a:schemeClr val="accent2"/>
                </a:solidFill>
              </a:rPr>
              <a:t>3.3.2    Model Parameter Estimation</a:t>
            </a:r>
          </a:p>
          <a:p>
            <a:r>
              <a:rPr lang="en-US" sz="1100" dirty="0" smtClean="0">
                <a:solidFill>
                  <a:schemeClr val="accent2"/>
                </a:solidFill>
              </a:rPr>
              <a:t>3.3.3    Likelihood Calculation</a:t>
            </a:r>
          </a:p>
          <a:p>
            <a:r>
              <a:rPr lang="en-US" sz="1100" dirty="0" smtClean="0">
                <a:solidFill>
                  <a:schemeClr val="accent2"/>
                </a:solidFill>
              </a:rPr>
              <a:t>3.4    Summary</a:t>
            </a:r>
          </a:p>
          <a:p>
            <a:endParaRPr lang="en-US" sz="800" dirty="0" smtClean="0">
              <a:solidFill>
                <a:schemeClr val="accent2"/>
              </a:solidFill>
            </a:endParaRPr>
          </a:p>
          <a:p>
            <a:r>
              <a:rPr lang="en-US" sz="1100" b="1" dirty="0" smtClean="0">
                <a:solidFill>
                  <a:schemeClr val="accent2"/>
                </a:solidFill>
              </a:rPr>
              <a:t>Chapter 4: LDM FOR SPEECH CLASSIFICATION</a:t>
            </a:r>
          </a:p>
          <a:p>
            <a:r>
              <a:rPr lang="en-US" sz="1100" dirty="0" smtClean="0">
                <a:solidFill>
                  <a:schemeClr val="accent2"/>
                </a:solidFill>
              </a:rPr>
              <a:t>4.1    Acoustic Front-end</a:t>
            </a:r>
          </a:p>
          <a:p>
            <a:r>
              <a:rPr lang="en-US" sz="1100" dirty="0" smtClean="0">
                <a:solidFill>
                  <a:schemeClr val="accent2"/>
                </a:solidFill>
              </a:rPr>
              <a:t>4.2    </a:t>
            </a:r>
            <a:r>
              <a:rPr lang="en-US" sz="1100" dirty="0" err="1" smtClean="0">
                <a:solidFill>
                  <a:schemeClr val="accent2"/>
                </a:solidFill>
              </a:rPr>
              <a:t>TIDigits</a:t>
            </a:r>
            <a:r>
              <a:rPr lang="en-US" sz="1100" dirty="0" smtClean="0">
                <a:solidFill>
                  <a:schemeClr val="accent2"/>
                </a:solidFill>
              </a:rPr>
              <a:t> Corpus</a:t>
            </a:r>
          </a:p>
          <a:p>
            <a:r>
              <a:rPr lang="en-US" sz="1100" dirty="0" smtClean="0">
                <a:solidFill>
                  <a:schemeClr val="accent2"/>
                </a:solidFill>
              </a:rPr>
              <a:t>4.3    Training from Multiple Observation Sequences</a:t>
            </a:r>
          </a:p>
          <a:p>
            <a:r>
              <a:rPr lang="en-US" sz="1100" dirty="0" smtClean="0">
                <a:solidFill>
                  <a:schemeClr val="accent2"/>
                </a:solidFill>
              </a:rPr>
              <a:t>4.4    Classification Results</a:t>
            </a:r>
          </a:p>
          <a:p>
            <a:r>
              <a:rPr lang="en-US" sz="1100" dirty="0" smtClean="0">
                <a:solidFill>
                  <a:schemeClr val="accent2"/>
                </a:solidFill>
              </a:rPr>
              <a:t>4.5    Summary</a:t>
            </a:r>
          </a:p>
          <a:p>
            <a:endParaRPr lang="en-US" sz="800" dirty="0" smtClean="0">
              <a:solidFill>
                <a:schemeClr val="accent2"/>
              </a:solidFill>
            </a:endParaRPr>
          </a:p>
          <a:p>
            <a:r>
              <a:rPr lang="en-US" sz="1100" b="1" dirty="0" smtClean="0">
                <a:solidFill>
                  <a:schemeClr val="accent2"/>
                </a:solidFill>
              </a:rPr>
              <a:t>Chapter 5: HMM/LDM ARCHITECTURE FOR SPEECH RECOGNITION</a:t>
            </a:r>
          </a:p>
          <a:p>
            <a:r>
              <a:rPr lang="en-US" sz="1100" dirty="0" smtClean="0">
                <a:solidFill>
                  <a:schemeClr val="accent2"/>
                </a:solidFill>
              </a:rPr>
              <a:t>5.1    Aurora-4 Corpus</a:t>
            </a:r>
          </a:p>
          <a:p>
            <a:r>
              <a:rPr lang="en-US" sz="1100" dirty="0" smtClean="0">
                <a:solidFill>
                  <a:schemeClr val="accent2"/>
                </a:solidFill>
              </a:rPr>
              <a:t>5.2    Hybrid Recognizer Architecture</a:t>
            </a:r>
          </a:p>
          <a:p>
            <a:r>
              <a:rPr lang="en-US" sz="1100" dirty="0" smtClean="0">
                <a:solidFill>
                  <a:schemeClr val="accent2"/>
                </a:solidFill>
              </a:rPr>
              <a:t>5.3    Segmental Modeling</a:t>
            </a:r>
          </a:p>
          <a:p>
            <a:r>
              <a:rPr lang="en-US" sz="1100" dirty="0" smtClean="0">
                <a:solidFill>
                  <a:schemeClr val="accent2"/>
                </a:solidFill>
              </a:rPr>
              <a:t>5.4    Modifications to an ASR System</a:t>
            </a:r>
          </a:p>
          <a:p>
            <a:r>
              <a:rPr lang="en-US" sz="1100" dirty="0" smtClean="0">
                <a:solidFill>
                  <a:schemeClr val="accent2"/>
                </a:solidFill>
              </a:rPr>
              <a:t>5.5    N-best List Rescoring Paradigm</a:t>
            </a:r>
          </a:p>
          <a:p>
            <a:r>
              <a:rPr lang="en-US" sz="1100" dirty="0" smtClean="0">
                <a:solidFill>
                  <a:schemeClr val="accent2"/>
                </a:solidFill>
              </a:rPr>
              <a:t>5.6    Experiment Results</a:t>
            </a:r>
          </a:p>
          <a:p>
            <a:r>
              <a:rPr lang="en-US" sz="1100" dirty="0" smtClean="0">
                <a:solidFill>
                  <a:schemeClr val="accent2"/>
                </a:solidFill>
              </a:rPr>
              <a:t>5.7    Summary</a:t>
            </a:r>
          </a:p>
          <a:p>
            <a:endParaRPr lang="en-US" sz="800" dirty="0" smtClean="0">
              <a:solidFill>
                <a:schemeClr val="accent2"/>
              </a:solidFill>
            </a:endParaRPr>
          </a:p>
          <a:p>
            <a:r>
              <a:rPr lang="en-US" sz="1100" b="1" dirty="0" smtClean="0">
                <a:solidFill>
                  <a:schemeClr val="accent2"/>
                </a:solidFill>
              </a:rPr>
              <a:t>Chapter 6: CONCLUSIONS AND FUTURE DIRECTIONS</a:t>
            </a:r>
          </a:p>
          <a:p>
            <a:endParaRPr lang="en-US" sz="800" dirty="0" smtClean="0">
              <a:solidFill>
                <a:schemeClr val="accent2"/>
              </a:solidFill>
            </a:endParaRPr>
          </a:p>
          <a:p>
            <a:r>
              <a:rPr lang="en-US" sz="1100" b="1" dirty="0" smtClean="0">
                <a:solidFill>
                  <a:schemeClr val="accent2"/>
                </a:solidFill>
              </a:rPr>
              <a:t>REFERENCES</a:t>
            </a:r>
            <a:endParaRPr lang="en-US" sz="1100" b="1" dirty="0">
              <a:solidFill>
                <a:schemeClr val="accent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Tasks to be finished and technical risks</a:t>
            </a:r>
            <a:endParaRPr lang="en-US" b="1" dirty="0">
              <a:solidFill>
                <a:schemeClr val="accent2"/>
              </a:solidFill>
            </a:endParaRPr>
          </a:p>
        </p:txBody>
      </p:sp>
      <p:sp>
        <p:nvSpPr>
          <p:cNvPr id="3" name="Rectangle 2"/>
          <p:cNvSpPr/>
          <p:nvPr/>
        </p:nvSpPr>
        <p:spPr>
          <a:xfrm>
            <a:off x="566057" y="1204608"/>
            <a:ext cx="6858000" cy="4616648"/>
          </a:xfrm>
          <a:prstGeom prst="rect">
            <a:avLst/>
          </a:prstGeom>
        </p:spPr>
        <p:txBody>
          <a:bodyPr wrap="square">
            <a:spAutoFit/>
          </a:bodyPr>
          <a:lstStyle/>
          <a:p>
            <a:pPr marL="225425" indent="-225425">
              <a:buFont typeface="Arial" pitchFamily="34" charset="0"/>
              <a:buChar char="•"/>
            </a:pPr>
            <a:r>
              <a:rPr lang="en-US" b="1" dirty="0" smtClean="0">
                <a:solidFill>
                  <a:schemeClr val="accent2"/>
                </a:solidFill>
              </a:rPr>
              <a:t>Tasks to be finished:</a:t>
            </a:r>
          </a:p>
          <a:p>
            <a:pPr marL="688975" lvl="1" indent="-231775">
              <a:buFontTx/>
              <a:buChar char="•"/>
            </a:pPr>
            <a:r>
              <a:rPr lang="en-US" sz="1800" b="1" dirty="0" smtClean="0">
                <a:solidFill>
                  <a:schemeClr val="accent2"/>
                </a:solidFill>
              </a:rPr>
              <a:t>Validate the hybrid HMM/LDM recognizer using a small dataset to ensure correct </a:t>
            </a:r>
            <a:r>
              <a:rPr lang="en-US" sz="1800" b="1" smtClean="0">
                <a:solidFill>
                  <a:schemeClr val="accent2"/>
                </a:solidFill>
              </a:rPr>
              <a:t>algorithm </a:t>
            </a:r>
            <a:r>
              <a:rPr lang="en-US" sz="1800" b="1" smtClean="0">
                <a:solidFill>
                  <a:schemeClr val="accent2"/>
                </a:solidFill>
              </a:rPr>
              <a:t>implantation</a:t>
            </a:r>
            <a:endParaRPr lang="en-US" sz="1800" b="1" dirty="0" smtClean="0">
              <a:solidFill>
                <a:schemeClr val="accent2"/>
              </a:solidFill>
            </a:endParaRPr>
          </a:p>
          <a:p>
            <a:pPr marL="688975" lvl="1" indent="-231775">
              <a:buFontTx/>
              <a:buChar char="•"/>
            </a:pPr>
            <a:r>
              <a:rPr lang="en-US" sz="1800" b="1" dirty="0" smtClean="0">
                <a:solidFill>
                  <a:schemeClr val="accent2"/>
                </a:solidFill>
              </a:rPr>
              <a:t>Code optimization for core LDM training and likelihood calculation</a:t>
            </a:r>
          </a:p>
          <a:p>
            <a:pPr marL="688975" lvl="1" indent="-231775">
              <a:buFontTx/>
              <a:buChar char="•"/>
            </a:pPr>
            <a:r>
              <a:rPr lang="en-US" sz="1800" b="1" dirty="0" smtClean="0">
                <a:solidFill>
                  <a:schemeClr val="accent2"/>
                </a:solidFill>
              </a:rPr>
              <a:t>Evaluate hybrid HMM/LDM speech recognizer using Aurora-4 speech corpus for both clean data and noisy data and analyze the experiment results</a:t>
            </a:r>
          </a:p>
          <a:p>
            <a:pPr marL="800100" lvl="1" indent="-342900"/>
            <a:endParaRPr lang="en-US" sz="1800" b="1" dirty="0" smtClean="0">
              <a:solidFill>
                <a:schemeClr val="accent2"/>
              </a:solidFill>
            </a:endParaRPr>
          </a:p>
          <a:p>
            <a:pPr marL="225425" indent="-225425">
              <a:spcBef>
                <a:spcPct val="50000"/>
              </a:spcBef>
              <a:buFont typeface="Arial" pitchFamily="34" charset="0"/>
              <a:buChar char="•"/>
            </a:pPr>
            <a:r>
              <a:rPr lang="en-US" b="1" dirty="0" smtClean="0">
                <a:solidFill>
                  <a:schemeClr val="accent2"/>
                </a:solidFill>
              </a:rPr>
              <a:t>Technical risks:</a:t>
            </a:r>
          </a:p>
          <a:p>
            <a:pPr marL="688975" lvl="1" indent="-231775">
              <a:buFontTx/>
              <a:buChar char="•"/>
              <a:tabLst>
                <a:tab pos="688975" algn="l"/>
              </a:tabLst>
            </a:pPr>
            <a:r>
              <a:rPr lang="en-US" sz="1800" b="1" dirty="0" smtClean="0">
                <a:solidFill>
                  <a:schemeClr val="accent2"/>
                </a:solidFill>
              </a:rPr>
              <a:t>LDM model training for very large dataset might lead to singular matrix problem due to arithmetic precision of matrix operation</a:t>
            </a:r>
          </a:p>
          <a:p>
            <a:pPr marL="688975" lvl="1" indent="-231775">
              <a:buFontTx/>
              <a:buChar char="•"/>
            </a:pPr>
            <a:r>
              <a:rPr lang="en-US" sz="1800" b="1" dirty="0" smtClean="0">
                <a:solidFill>
                  <a:schemeClr val="accent2"/>
                </a:solidFill>
              </a:rPr>
              <a:t>Investigation needed to optimally combine the HMM acoustic score and LDM acoustic score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Patents/Publications/Reports/Talks</a:t>
            </a:r>
            <a:endParaRPr lang="en-US" b="1" dirty="0">
              <a:solidFill>
                <a:schemeClr val="accent2"/>
              </a:solidFill>
            </a:endParaRPr>
          </a:p>
        </p:txBody>
      </p:sp>
      <p:sp>
        <p:nvSpPr>
          <p:cNvPr id="4" name="Rectangle 3"/>
          <p:cNvSpPr/>
          <p:nvPr/>
        </p:nvSpPr>
        <p:spPr>
          <a:xfrm>
            <a:off x="165100" y="610136"/>
            <a:ext cx="8712200" cy="6124754"/>
          </a:xfrm>
          <a:prstGeom prst="rect">
            <a:avLst/>
          </a:prstGeom>
        </p:spPr>
        <p:txBody>
          <a:bodyPr wrap="square">
            <a:spAutoFit/>
          </a:bodyPr>
          <a:lstStyle/>
          <a:p>
            <a:r>
              <a:rPr lang="en-US" sz="1600" b="1" dirty="0" smtClean="0">
                <a:solidFill>
                  <a:schemeClr val="accent2"/>
                </a:solidFill>
              </a:rPr>
              <a:t>Patents</a:t>
            </a:r>
          </a:p>
          <a:p>
            <a:pPr>
              <a:buFont typeface="Arial" pitchFamily="34" charset="0"/>
              <a:buChar char="•"/>
            </a:pPr>
            <a:r>
              <a:rPr lang="en-US" sz="1600" dirty="0" smtClean="0">
                <a:solidFill>
                  <a:schemeClr val="bg1"/>
                </a:solidFill>
              </a:rPr>
              <a:t> P29573 Method and Apparatus for Improving Memory Locality for Real-time Speech Recognition by Michael </a:t>
            </a:r>
            <a:r>
              <a:rPr lang="en-US" sz="1600" dirty="0" err="1" smtClean="0">
                <a:solidFill>
                  <a:schemeClr val="bg1"/>
                </a:solidFill>
              </a:rPr>
              <a:t>Deisher</a:t>
            </a:r>
            <a:r>
              <a:rPr lang="en-US" sz="1600" dirty="0" smtClean="0">
                <a:solidFill>
                  <a:schemeClr val="bg1"/>
                </a:solidFill>
              </a:rPr>
              <a:t> and Tao Ma (pending patent, filed in June 2009).</a:t>
            </a:r>
          </a:p>
          <a:p>
            <a:endParaRPr lang="en-US" sz="800" dirty="0" smtClean="0">
              <a:solidFill>
                <a:schemeClr val="accent2"/>
              </a:solidFill>
            </a:endParaRPr>
          </a:p>
          <a:p>
            <a:r>
              <a:rPr lang="en-US" sz="1600" b="1" dirty="0" smtClean="0">
                <a:solidFill>
                  <a:schemeClr val="accent2"/>
                </a:solidFill>
              </a:rPr>
              <a:t>Publications/Reports/Talks</a:t>
            </a:r>
          </a:p>
          <a:p>
            <a:pPr>
              <a:buFont typeface="Arial" pitchFamily="34" charset="0"/>
              <a:buChar char="•"/>
            </a:pPr>
            <a:r>
              <a:rPr lang="en-US" sz="1600" dirty="0" smtClean="0">
                <a:solidFill>
                  <a:schemeClr val="bg1"/>
                </a:solidFill>
              </a:rPr>
              <a:t> T. Ma, S. </a:t>
            </a:r>
            <a:r>
              <a:rPr lang="en-US" sz="1600" dirty="0" err="1" smtClean="0">
                <a:solidFill>
                  <a:schemeClr val="bg1"/>
                </a:solidFill>
              </a:rPr>
              <a:t>Srinivasan</a:t>
            </a:r>
            <a:r>
              <a:rPr lang="en-US" sz="1600" dirty="0" smtClean="0">
                <a:solidFill>
                  <a:schemeClr val="bg1"/>
                </a:solidFill>
              </a:rPr>
              <a:t>, D. May, G. </a:t>
            </a:r>
            <a:r>
              <a:rPr lang="en-US" sz="1600" dirty="0" err="1" smtClean="0">
                <a:solidFill>
                  <a:schemeClr val="bg1"/>
                </a:solidFill>
              </a:rPr>
              <a:t>Lazarou</a:t>
            </a:r>
            <a:r>
              <a:rPr lang="en-US" sz="1600" dirty="0" smtClean="0">
                <a:solidFill>
                  <a:schemeClr val="bg1"/>
                </a:solidFill>
              </a:rPr>
              <a:t> and J. </a:t>
            </a:r>
            <a:r>
              <a:rPr lang="en-US" sz="1600" dirty="0" err="1" smtClean="0">
                <a:solidFill>
                  <a:schemeClr val="bg1"/>
                </a:solidFill>
              </a:rPr>
              <a:t>Picone</a:t>
            </a:r>
            <a:r>
              <a:rPr lang="en-US" sz="1600" dirty="0" smtClean="0">
                <a:solidFill>
                  <a:schemeClr val="bg1"/>
                </a:solidFill>
              </a:rPr>
              <a:t>,  "Robust Speech Recognition Using Linear Dynamic Models,"  submitted to the IEEE Signal Processing Letters, Spring 2009.</a:t>
            </a:r>
          </a:p>
          <a:p>
            <a:pPr>
              <a:buFont typeface="Arial" pitchFamily="34" charset="0"/>
              <a:buChar char="•"/>
            </a:pPr>
            <a:r>
              <a:rPr lang="en-US" sz="1600" dirty="0" smtClean="0">
                <a:solidFill>
                  <a:schemeClr val="bg1"/>
                </a:solidFill>
              </a:rPr>
              <a:t> T. Ma and M. </a:t>
            </a:r>
            <a:r>
              <a:rPr lang="en-US" sz="1600" dirty="0" err="1" smtClean="0">
                <a:solidFill>
                  <a:schemeClr val="bg1"/>
                </a:solidFill>
              </a:rPr>
              <a:t>Deisher</a:t>
            </a:r>
            <a:r>
              <a:rPr lang="en-US" sz="1600" dirty="0" smtClean="0">
                <a:solidFill>
                  <a:schemeClr val="bg1"/>
                </a:solidFill>
              </a:rPr>
              <a:t>, "Novel CI-</a:t>
            </a:r>
            <a:r>
              <a:rPr lang="en-US" sz="1600" dirty="0" err="1" smtClean="0">
                <a:solidFill>
                  <a:schemeClr val="bg1"/>
                </a:solidFill>
              </a:rPr>
              <a:t>Backoff</a:t>
            </a:r>
            <a:r>
              <a:rPr lang="en-US" sz="1600" dirty="0" smtClean="0">
                <a:solidFill>
                  <a:schemeClr val="bg1"/>
                </a:solidFill>
              </a:rPr>
              <a:t> Scheme for Real-time Embedded Speech Recognition,” to be appeared in ICASSP 2010, Dallas, Texas, USA, March 2010.</a:t>
            </a:r>
          </a:p>
          <a:p>
            <a:pPr>
              <a:buFont typeface="Arial" pitchFamily="34" charset="0"/>
              <a:buChar char="•"/>
            </a:pPr>
            <a:r>
              <a:rPr lang="en-US" sz="1600" dirty="0" smtClean="0">
                <a:solidFill>
                  <a:schemeClr val="bg1"/>
                </a:solidFill>
              </a:rPr>
              <a:t> S. </a:t>
            </a:r>
            <a:r>
              <a:rPr lang="en-US" sz="1600" dirty="0" err="1" smtClean="0">
                <a:solidFill>
                  <a:schemeClr val="bg1"/>
                </a:solidFill>
              </a:rPr>
              <a:t>Srinivasan</a:t>
            </a:r>
            <a:r>
              <a:rPr lang="en-US" sz="1600" dirty="0" smtClean="0">
                <a:solidFill>
                  <a:schemeClr val="bg1"/>
                </a:solidFill>
              </a:rPr>
              <a:t>, T. Ma, D. May, G. </a:t>
            </a:r>
            <a:r>
              <a:rPr lang="en-US" sz="1600" dirty="0" err="1" smtClean="0">
                <a:solidFill>
                  <a:schemeClr val="bg1"/>
                </a:solidFill>
              </a:rPr>
              <a:t>Lazarou</a:t>
            </a:r>
            <a:r>
              <a:rPr lang="en-US" sz="1600" dirty="0" smtClean="0">
                <a:solidFill>
                  <a:schemeClr val="bg1"/>
                </a:solidFill>
              </a:rPr>
              <a:t> and J. </a:t>
            </a:r>
            <a:r>
              <a:rPr lang="en-US" sz="1600" dirty="0" err="1" smtClean="0">
                <a:solidFill>
                  <a:schemeClr val="bg1"/>
                </a:solidFill>
              </a:rPr>
              <a:t>Picone</a:t>
            </a:r>
            <a:r>
              <a:rPr lang="en-US" sz="1600" dirty="0" smtClean="0">
                <a:solidFill>
                  <a:schemeClr val="bg1"/>
                </a:solidFill>
              </a:rPr>
              <a:t>,  "Nonlinear Statistical Modeling of Speech,"  </a:t>
            </a:r>
            <a:r>
              <a:rPr lang="en-US" sz="1600" dirty="0" err="1" smtClean="0">
                <a:solidFill>
                  <a:schemeClr val="bg1"/>
                </a:solidFill>
              </a:rPr>
              <a:t>presentated</a:t>
            </a:r>
            <a:r>
              <a:rPr lang="en-US" sz="1600" dirty="0" smtClean="0">
                <a:solidFill>
                  <a:schemeClr val="bg1"/>
                </a:solidFill>
              </a:rPr>
              <a:t> at the 29th International Workshop on Bayesian Inference and Maximum Entropy Methods in Science and Engineering (</a:t>
            </a:r>
            <a:r>
              <a:rPr lang="en-US" sz="1600" dirty="0" err="1" smtClean="0">
                <a:solidFill>
                  <a:schemeClr val="bg1"/>
                </a:solidFill>
              </a:rPr>
              <a:t>MaxEnt</a:t>
            </a:r>
            <a:r>
              <a:rPr lang="en-US" sz="1600" dirty="0" smtClean="0">
                <a:solidFill>
                  <a:schemeClr val="bg1"/>
                </a:solidFill>
              </a:rPr>
              <a:t> 2009), Oxford, Mississippi, USA, July 2009.</a:t>
            </a:r>
          </a:p>
          <a:p>
            <a:pPr>
              <a:buFont typeface="Arial" pitchFamily="34" charset="0"/>
              <a:buChar char="•"/>
            </a:pPr>
            <a:r>
              <a:rPr lang="en-US" sz="1600" dirty="0" smtClean="0">
                <a:solidFill>
                  <a:schemeClr val="bg1"/>
                </a:solidFill>
              </a:rPr>
              <a:t>S. </a:t>
            </a:r>
            <a:r>
              <a:rPr lang="en-US" sz="1600" dirty="0" err="1" smtClean="0">
                <a:solidFill>
                  <a:schemeClr val="bg1"/>
                </a:solidFill>
              </a:rPr>
              <a:t>Srinivasan</a:t>
            </a:r>
            <a:r>
              <a:rPr lang="en-US" sz="1600" dirty="0" smtClean="0">
                <a:solidFill>
                  <a:schemeClr val="bg1"/>
                </a:solidFill>
              </a:rPr>
              <a:t>, T. Ma, D. May, G. </a:t>
            </a:r>
            <a:r>
              <a:rPr lang="en-US" sz="1600" dirty="0" err="1" smtClean="0">
                <a:solidFill>
                  <a:schemeClr val="bg1"/>
                </a:solidFill>
              </a:rPr>
              <a:t>Lazarou</a:t>
            </a:r>
            <a:r>
              <a:rPr lang="en-US" sz="1600" dirty="0" smtClean="0">
                <a:solidFill>
                  <a:schemeClr val="bg1"/>
                </a:solidFill>
              </a:rPr>
              <a:t> and J. </a:t>
            </a:r>
            <a:r>
              <a:rPr lang="en-US" sz="1600" dirty="0" err="1" smtClean="0">
                <a:solidFill>
                  <a:schemeClr val="bg1"/>
                </a:solidFill>
              </a:rPr>
              <a:t>Picone</a:t>
            </a:r>
            <a:r>
              <a:rPr lang="en-US" sz="1600" dirty="0" smtClean="0">
                <a:solidFill>
                  <a:schemeClr val="bg1"/>
                </a:solidFill>
              </a:rPr>
              <a:t>,  "Nonlinear Mixture Autoregressive Hidden Markov Models For Speech Recognition,"  Proceedings of the International Conference on Spoken Language Processing, pp. 960-963, Brisbane, Australia, September 2008.</a:t>
            </a:r>
          </a:p>
          <a:p>
            <a:pPr>
              <a:buFont typeface="Arial" pitchFamily="34" charset="0"/>
              <a:buChar char="•"/>
            </a:pPr>
            <a:r>
              <a:rPr lang="en-US" sz="1600" dirty="0" smtClean="0">
                <a:solidFill>
                  <a:schemeClr val="bg1"/>
                </a:solidFill>
              </a:rPr>
              <a:t>T. Ma, S. </a:t>
            </a:r>
            <a:r>
              <a:rPr lang="en-US" sz="1600" dirty="0" err="1" smtClean="0">
                <a:solidFill>
                  <a:schemeClr val="bg1"/>
                </a:solidFill>
              </a:rPr>
              <a:t>Srinivasan</a:t>
            </a:r>
            <a:r>
              <a:rPr lang="en-US" sz="1600" dirty="0" smtClean="0">
                <a:solidFill>
                  <a:schemeClr val="bg1"/>
                </a:solidFill>
              </a:rPr>
              <a:t>, D. May, G. </a:t>
            </a:r>
            <a:r>
              <a:rPr lang="en-US" sz="1600" dirty="0" err="1" smtClean="0">
                <a:solidFill>
                  <a:schemeClr val="bg1"/>
                </a:solidFill>
              </a:rPr>
              <a:t>Lazarou</a:t>
            </a:r>
            <a:r>
              <a:rPr lang="en-US" sz="1600" dirty="0" smtClean="0">
                <a:solidFill>
                  <a:schemeClr val="bg1"/>
                </a:solidFill>
              </a:rPr>
              <a:t> and J. </a:t>
            </a:r>
            <a:r>
              <a:rPr lang="en-US" sz="1600" dirty="0" err="1" smtClean="0">
                <a:solidFill>
                  <a:schemeClr val="bg1"/>
                </a:solidFill>
              </a:rPr>
              <a:t>Picone</a:t>
            </a:r>
            <a:r>
              <a:rPr lang="en-US" sz="1600" dirty="0" smtClean="0">
                <a:solidFill>
                  <a:schemeClr val="bg1"/>
                </a:solidFill>
              </a:rPr>
              <a:t>, "Robust Speech Recognition Using Linear Dynamic Models,” submitted to INTERSPEECH, Brisbane, Australia, September 2008.</a:t>
            </a:r>
          </a:p>
          <a:p>
            <a:pPr>
              <a:buFont typeface="Arial" pitchFamily="34" charset="0"/>
              <a:buChar char="•"/>
            </a:pPr>
            <a:r>
              <a:rPr lang="en-US" sz="1600" dirty="0" smtClean="0">
                <a:solidFill>
                  <a:schemeClr val="bg1"/>
                </a:solidFill>
              </a:rPr>
              <a:t>D. May, S. </a:t>
            </a:r>
            <a:r>
              <a:rPr lang="en-US" sz="1600" dirty="0" err="1" smtClean="0">
                <a:solidFill>
                  <a:schemeClr val="bg1"/>
                </a:solidFill>
              </a:rPr>
              <a:t>Srinivasan</a:t>
            </a:r>
            <a:r>
              <a:rPr lang="en-US" sz="1600" dirty="0" smtClean="0">
                <a:solidFill>
                  <a:schemeClr val="bg1"/>
                </a:solidFill>
              </a:rPr>
              <a:t>, T. Ma and J. </a:t>
            </a:r>
            <a:r>
              <a:rPr lang="en-US" sz="1600" dirty="0" err="1" smtClean="0">
                <a:solidFill>
                  <a:schemeClr val="bg1"/>
                </a:solidFill>
              </a:rPr>
              <a:t>Picone</a:t>
            </a:r>
            <a:r>
              <a:rPr lang="en-US" sz="1600" dirty="0" smtClean="0">
                <a:solidFill>
                  <a:schemeClr val="bg1"/>
                </a:solidFill>
              </a:rPr>
              <a:t>, “Continuous Speech Recognition Using Nonlinear Dynamical Invariants,” submitted to International Conference on Acoustics, Speech, and Signal Processing, Las Vegas, Nevada, USA, March 2008.</a:t>
            </a:r>
          </a:p>
          <a:p>
            <a:pPr>
              <a:buFont typeface="Arial" pitchFamily="34" charset="0"/>
              <a:buChar char="•"/>
            </a:pPr>
            <a:r>
              <a:rPr lang="en-US" sz="1600" dirty="0" smtClean="0">
                <a:solidFill>
                  <a:schemeClr val="bg1"/>
                </a:solidFill>
              </a:rPr>
              <a:t>T. Ma and M. </a:t>
            </a:r>
            <a:r>
              <a:rPr lang="en-US" sz="1600" dirty="0" err="1" smtClean="0">
                <a:solidFill>
                  <a:schemeClr val="bg1"/>
                </a:solidFill>
              </a:rPr>
              <a:t>Deisher</a:t>
            </a:r>
            <a:r>
              <a:rPr lang="en-US" sz="1600" dirty="0" smtClean="0">
                <a:solidFill>
                  <a:schemeClr val="bg1"/>
                </a:solidFill>
              </a:rPr>
              <a:t>, "Search Techniques in Speech Recognition," Intel internal technical report, September 2008.</a:t>
            </a:r>
          </a:p>
          <a:p>
            <a:pPr>
              <a:buFont typeface="Arial" pitchFamily="34" charset="0"/>
              <a:buChar char="•"/>
            </a:pPr>
            <a:r>
              <a:rPr lang="en-US" sz="1600" dirty="0" smtClean="0">
                <a:solidFill>
                  <a:schemeClr val="bg1"/>
                </a:solidFill>
              </a:rPr>
              <a:t>T. Ma, "Linear Dynamic Models (LDM) for Automatic Speech Recognition," Intel Intern Seminar Series, August 2008.</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References</a:t>
            </a:r>
            <a:endParaRPr lang="en-US" b="1" dirty="0">
              <a:solidFill>
                <a:schemeClr val="accent2"/>
              </a:solidFill>
            </a:endParaRPr>
          </a:p>
        </p:txBody>
      </p:sp>
      <p:sp>
        <p:nvSpPr>
          <p:cNvPr id="3" name="Rectangle 4"/>
          <p:cNvSpPr>
            <a:spLocks noChangeArrowheads="1"/>
          </p:cNvSpPr>
          <p:nvPr/>
        </p:nvSpPr>
        <p:spPr bwMode="auto">
          <a:xfrm>
            <a:off x="457200" y="787400"/>
            <a:ext cx="7924800" cy="5981700"/>
          </a:xfrm>
          <a:prstGeom prst="rect">
            <a:avLst/>
          </a:prstGeom>
          <a:noFill/>
          <a:ln w="9525">
            <a:noFill/>
            <a:miter lim="800000"/>
            <a:headEnd/>
            <a:tailEnd/>
          </a:ln>
          <a:effectLst/>
        </p:spPr>
        <p:txBody>
          <a:bodyPr lIns="0" tIns="0" rIns="0" bIns="0"/>
          <a:lstStyle/>
          <a:p>
            <a:pPr marL="342900" indent="-342900">
              <a:lnSpc>
                <a:spcPct val="90000"/>
              </a:lnSpc>
              <a:spcBef>
                <a:spcPct val="20000"/>
              </a:spcBef>
            </a:pPr>
            <a:r>
              <a:rPr lang="en-US" altLang="ko-KR" sz="1600" dirty="0" smtClean="0">
                <a:ea typeface="Gulim" pitchFamily="34" charset="-127"/>
              </a:rPr>
              <a:t>[1]	Lawrence R. </a:t>
            </a:r>
            <a:r>
              <a:rPr lang="en-US" altLang="ko-KR" sz="1600" dirty="0" err="1" smtClean="0">
                <a:ea typeface="Gulim" pitchFamily="34" charset="-127"/>
              </a:rPr>
              <a:t>Rabiner</a:t>
            </a:r>
            <a:r>
              <a:rPr lang="en-US" altLang="ko-KR" sz="1600" dirty="0" smtClean="0">
                <a:ea typeface="Gulim" pitchFamily="34" charset="-127"/>
              </a:rPr>
              <a:t>, A tutorial on hidden Markov models and selected applications in speech recognition, Readings in speech recognition, Morgan Kaufmann Publishers Inc., San Francisco, CA, 1990</a:t>
            </a:r>
          </a:p>
          <a:p>
            <a:pPr marL="342900" indent="-342900">
              <a:lnSpc>
                <a:spcPct val="90000"/>
              </a:lnSpc>
              <a:spcBef>
                <a:spcPct val="20000"/>
              </a:spcBef>
            </a:pPr>
            <a:r>
              <a:rPr lang="en-US" altLang="ko-KR" sz="1600" dirty="0" smtClean="0">
                <a:ea typeface="Gulim" pitchFamily="34" charset="-127"/>
              </a:rPr>
              <a:t>[2]	L.R. </a:t>
            </a:r>
            <a:r>
              <a:rPr lang="en-US" altLang="ko-KR" sz="1600" dirty="0" err="1" smtClean="0">
                <a:ea typeface="Gulim" pitchFamily="34" charset="-127"/>
              </a:rPr>
              <a:t>Rabiner</a:t>
            </a:r>
            <a:r>
              <a:rPr lang="en-US" altLang="ko-KR" sz="1600" dirty="0" smtClean="0">
                <a:ea typeface="Gulim" pitchFamily="34" charset="-127"/>
              </a:rPr>
              <a:t> and B.H. </a:t>
            </a:r>
            <a:r>
              <a:rPr lang="en-US" altLang="ko-KR" sz="1600" dirty="0" err="1" smtClean="0">
                <a:ea typeface="Gulim" pitchFamily="34" charset="-127"/>
              </a:rPr>
              <a:t>Juang</a:t>
            </a:r>
            <a:r>
              <a:rPr lang="en-US" altLang="ko-KR" sz="1600" dirty="0" smtClean="0">
                <a:ea typeface="Gulim" pitchFamily="34" charset="-127"/>
              </a:rPr>
              <a:t>, Fundamentals of Speech Recognition, Prentice Hall, Englewood Cliffs, New Jersey, USA, 1993.</a:t>
            </a:r>
          </a:p>
          <a:p>
            <a:pPr marL="342900" indent="-342900">
              <a:lnSpc>
                <a:spcPct val="90000"/>
              </a:lnSpc>
              <a:spcBef>
                <a:spcPct val="20000"/>
              </a:spcBef>
            </a:pPr>
            <a:r>
              <a:rPr lang="en-US" altLang="ko-KR" sz="1600" dirty="0" smtClean="0">
                <a:ea typeface="Gulim" pitchFamily="34" charset="-127"/>
              </a:rPr>
              <a:t>[3]	J. </a:t>
            </a:r>
            <a:r>
              <a:rPr lang="en-US" altLang="ko-KR" sz="1600" dirty="0" err="1" smtClean="0">
                <a:ea typeface="Gulim" pitchFamily="34" charset="-127"/>
              </a:rPr>
              <a:t>Picone</a:t>
            </a:r>
            <a:r>
              <a:rPr lang="en-US" altLang="ko-KR" sz="1600" dirty="0" smtClean="0">
                <a:ea typeface="Gulim" pitchFamily="34" charset="-127"/>
              </a:rPr>
              <a:t>, “Continuous Speech Recognition Using Hidden Markov Models,” IEEE Acoustics, Speech, and Signal Processing Magazine, vol. 7, no. 3, pp. 26-41, July 1990.</a:t>
            </a:r>
          </a:p>
          <a:p>
            <a:pPr marL="342900" indent="-342900">
              <a:lnSpc>
                <a:spcPct val="90000"/>
              </a:lnSpc>
              <a:spcBef>
                <a:spcPct val="20000"/>
              </a:spcBef>
            </a:pPr>
            <a:r>
              <a:rPr lang="en-US" altLang="ko-KR" sz="1600" dirty="0" smtClean="0">
                <a:ea typeface="Gulim" pitchFamily="34" charset="-127"/>
              </a:rPr>
              <a:t>[4]	</a:t>
            </a:r>
            <a:r>
              <a:rPr lang="en-US" altLang="ko-KR" sz="1600" dirty="0" err="1" smtClean="0">
                <a:ea typeface="Gulim" pitchFamily="34" charset="-127"/>
              </a:rPr>
              <a:t>Digalakis</a:t>
            </a:r>
            <a:r>
              <a:rPr lang="en-US" altLang="ko-KR" sz="1600" dirty="0" smtClean="0">
                <a:ea typeface="Gulim" pitchFamily="34" charset="-127"/>
              </a:rPr>
              <a:t>, V., </a:t>
            </a:r>
            <a:r>
              <a:rPr lang="en-US" altLang="ko-KR" sz="1600" dirty="0" err="1" smtClean="0">
                <a:ea typeface="Gulim" pitchFamily="34" charset="-127"/>
              </a:rPr>
              <a:t>Rohlicek</a:t>
            </a:r>
            <a:r>
              <a:rPr lang="en-US" altLang="ko-KR" sz="1600" dirty="0" smtClean="0">
                <a:ea typeface="Gulim" pitchFamily="34" charset="-127"/>
              </a:rPr>
              <a:t>, J. and </a:t>
            </a:r>
            <a:r>
              <a:rPr lang="en-US" altLang="ko-KR" sz="1600" dirty="0" err="1" smtClean="0">
                <a:ea typeface="Gulim" pitchFamily="34" charset="-127"/>
              </a:rPr>
              <a:t>Ostendorf</a:t>
            </a:r>
            <a:r>
              <a:rPr lang="en-US" altLang="ko-KR" sz="1600" dirty="0" smtClean="0">
                <a:ea typeface="Gulim" pitchFamily="34" charset="-127"/>
              </a:rPr>
              <a:t>, M., “ML Estimation of a Stochastic Linear System with the EM Algorithm and Its Application to Speech Recognition,” IEEE Transactions on Speech and Audio Processing, vol. 1, no. 4, pp. 431–442, October 1993.</a:t>
            </a:r>
          </a:p>
          <a:p>
            <a:pPr marL="342900" indent="-342900">
              <a:lnSpc>
                <a:spcPct val="90000"/>
              </a:lnSpc>
              <a:spcBef>
                <a:spcPct val="20000"/>
              </a:spcBef>
            </a:pPr>
            <a:r>
              <a:rPr lang="en-US" altLang="ko-KR" sz="1600" dirty="0" smtClean="0">
                <a:ea typeface="Gulim" pitchFamily="34" charset="-127"/>
              </a:rPr>
              <a:t>[5]	Frankel, J. and King, S., “Speech Recognition Using Linear Dynamic Models,” IEEE Transactions on Speech and Audio Processing, vol. 15, no. 1, pp. 246–256, January 2007.</a:t>
            </a:r>
          </a:p>
          <a:p>
            <a:pPr marL="342900" indent="-342900">
              <a:lnSpc>
                <a:spcPct val="90000"/>
              </a:lnSpc>
              <a:spcBef>
                <a:spcPct val="20000"/>
              </a:spcBef>
            </a:pPr>
            <a:r>
              <a:rPr lang="en-US" altLang="ko-KR" sz="1600" dirty="0" smtClean="0">
                <a:ea typeface="Gulim" pitchFamily="34" charset="-127"/>
              </a:rPr>
              <a:t>[6]	S. </a:t>
            </a:r>
            <a:r>
              <a:rPr lang="en-US" altLang="ko-KR" sz="1600" dirty="0" err="1" smtClean="0">
                <a:ea typeface="Gulim" pitchFamily="34" charset="-127"/>
              </a:rPr>
              <a:t>Renals</a:t>
            </a:r>
            <a:r>
              <a:rPr lang="en-US" altLang="ko-KR" sz="1600" dirty="0" smtClean="0">
                <a:ea typeface="Gulim" pitchFamily="34" charset="-127"/>
              </a:rPr>
              <a:t>, Speech and Neural Network Dynamics, Ph. D. dissertation, University of Edinburgh, UK, 1990</a:t>
            </a:r>
          </a:p>
          <a:p>
            <a:pPr marL="342900" indent="-342900">
              <a:lnSpc>
                <a:spcPct val="90000"/>
              </a:lnSpc>
              <a:spcBef>
                <a:spcPct val="20000"/>
              </a:spcBef>
            </a:pPr>
            <a:r>
              <a:rPr lang="en-US" altLang="ko-KR" sz="1600" dirty="0" smtClean="0">
                <a:ea typeface="Gulim" pitchFamily="34" charset="-127"/>
              </a:rPr>
              <a:t>[7]	J. </a:t>
            </a:r>
            <a:r>
              <a:rPr lang="en-US" altLang="ko-KR" sz="1600" dirty="0" err="1" smtClean="0">
                <a:ea typeface="Gulim" pitchFamily="34" charset="-127"/>
              </a:rPr>
              <a:t>Tebelskis</a:t>
            </a:r>
            <a:r>
              <a:rPr lang="en-US" altLang="ko-KR" sz="1600" dirty="0" smtClean="0">
                <a:ea typeface="Gulim" pitchFamily="34" charset="-127"/>
              </a:rPr>
              <a:t>, Speech Recognition using Neural Networks, Ph. D. dissertation, Carnegie Mellon University, Pittsburg, USA, 1995</a:t>
            </a:r>
          </a:p>
          <a:p>
            <a:pPr marL="342900" indent="-342900">
              <a:lnSpc>
                <a:spcPct val="90000"/>
              </a:lnSpc>
              <a:spcBef>
                <a:spcPct val="20000"/>
              </a:spcBef>
            </a:pPr>
            <a:r>
              <a:rPr lang="en-US" altLang="ko-KR" sz="1600" dirty="0" smtClean="0">
                <a:ea typeface="Gulim" pitchFamily="34" charset="-127"/>
              </a:rPr>
              <a:t>[8]	A. </a:t>
            </a:r>
            <a:r>
              <a:rPr lang="en-US" altLang="ko-KR" sz="1600" dirty="0" err="1" smtClean="0">
                <a:ea typeface="Gulim" pitchFamily="34" charset="-127"/>
              </a:rPr>
              <a:t>Ganapathiraju</a:t>
            </a:r>
            <a:r>
              <a:rPr lang="en-US" altLang="ko-KR" sz="1600" dirty="0" smtClean="0">
                <a:ea typeface="Gulim" pitchFamily="34" charset="-127"/>
              </a:rPr>
              <a:t>,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"Applications of Support Vector Machines to Speech Recognition,"  IEEE Transactions on Signal Processing, vol. 52, no. 8, pp. 2348-2355, August 2004. </a:t>
            </a:r>
          </a:p>
          <a:p>
            <a:pPr marL="342900" indent="-342900">
              <a:lnSpc>
                <a:spcPct val="90000"/>
              </a:lnSpc>
              <a:spcBef>
                <a:spcPct val="20000"/>
              </a:spcBef>
            </a:pPr>
            <a:r>
              <a:rPr lang="en-US" altLang="ko-KR" sz="1600" dirty="0" smtClean="0">
                <a:ea typeface="Gulim" pitchFamily="34" charset="-127"/>
              </a:rPr>
              <a:t>[9]	J. </a:t>
            </a:r>
            <a:r>
              <a:rPr lang="en-US" altLang="ko-KR" sz="1600" dirty="0" err="1" smtClean="0">
                <a:ea typeface="Gulim" pitchFamily="34" charset="-127"/>
              </a:rPr>
              <a:t>Hamaker</a:t>
            </a:r>
            <a:r>
              <a:rPr lang="en-US" altLang="ko-KR" sz="1600" dirty="0" smtClean="0">
                <a:ea typeface="Gulim" pitchFamily="34" charset="-127"/>
              </a:rPr>
              <a:t> and J. </a:t>
            </a:r>
            <a:r>
              <a:rPr lang="en-US" altLang="ko-KR" sz="1600" dirty="0" err="1" smtClean="0">
                <a:ea typeface="Gulim" pitchFamily="34" charset="-127"/>
              </a:rPr>
              <a:t>Picone</a:t>
            </a:r>
            <a:r>
              <a:rPr lang="en-US" altLang="ko-KR" sz="1600" dirty="0" smtClean="0">
                <a:ea typeface="Gulim" pitchFamily="34" charset="-127"/>
              </a:rPr>
              <a:t>,  "Advances in Speech Recognition Using Sparse Bayesian Methods,"  submitted to the IEEE Transactions on Speech and Audio Processing, January 2003.</a:t>
            </a:r>
            <a:endParaRPr lang="en-US" altLang="ko-KR" sz="1600" dirty="0">
              <a:latin typeface="Arial" charset="0"/>
              <a:ea typeface="Gulim" pitchFamily="34" charset="-127"/>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Thank you!</a:t>
            </a:r>
            <a:endParaRPr lang="en-US" b="1" dirty="0">
              <a:solidFill>
                <a:schemeClr val="accent2"/>
              </a:solidFill>
            </a:endParaRPr>
          </a:p>
        </p:txBody>
      </p:sp>
      <p:sp>
        <p:nvSpPr>
          <p:cNvPr id="3" name="Rectangle 2"/>
          <p:cNvSpPr/>
          <p:nvPr/>
        </p:nvSpPr>
        <p:spPr>
          <a:xfrm>
            <a:off x="2875851" y="2842568"/>
            <a:ext cx="3289683" cy="769441"/>
          </a:xfrm>
          <a:prstGeom prst="rect">
            <a:avLst/>
          </a:prstGeom>
        </p:spPr>
        <p:txBody>
          <a:bodyPr wrap="none">
            <a:spAutoFit/>
          </a:bodyPr>
          <a:lstStyle/>
          <a:p>
            <a:r>
              <a:rPr lang="en-US" sz="4400" b="1" dirty="0" smtClean="0">
                <a:solidFill>
                  <a:schemeClr val="accent2"/>
                </a:solidFill>
              </a:rPr>
              <a:t>Questions?</a:t>
            </a:r>
            <a:endParaRPr lang="en-US" sz="4400"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l="9480" t="33400" r="46156" b="6010"/>
          <a:stretch>
            <a:fillRect/>
          </a:stretch>
        </p:blipFill>
        <p:spPr bwMode="auto">
          <a:xfrm>
            <a:off x="4419600" y="1025525"/>
            <a:ext cx="3581400" cy="4167188"/>
          </a:xfrm>
          <a:prstGeom prst="rect">
            <a:avLst/>
          </a:prstGeom>
          <a:noFill/>
          <a:ln w="9525">
            <a:noFill/>
            <a:miter lim="800000"/>
            <a:headEnd/>
            <a:tailEnd/>
          </a:ln>
        </p:spPr>
      </p:pic>
      <p:pic>
        <p:nvPicPr>
          <p:cNvPr id="3" name="Picture 8"/>
          <p:cNvPicPr>
            <a:picLocks noChangeAspect="1" noChangeArrowheads="1"/>
          </p:cNvPicPr>
          <p:nvPr/>
        </p:nvPicPr>
        <p:blipFill>
          <a:blip r:embed="rId3" cstate="print"/>
          <a:srcRect/>
          <a:stretch>
            <a:fillRect/>
          </a:stretch>
        </p:blipFill>
        <p:spPr bwMode="auto">
          <a:xfrm>
            <a:off x="381000" y="1143000"/>
            <a:ext cx="3529013" cy="3581400"/>
          </a:xfrm>
          <a:prstGeom prst="rect">
            <a:avLst/>
          </a:prstGeom>
          <a:noFill/>
          <a:ln w="9525">
            <a:noFill/>
            <a:miter lim="800000"/>
            <a:headEnd/>
            <a:tailEnd/>
          </a:ln>
        </p:spPr>
      </p:pic>
      <p:sp>
        <p:nvSpPr>
          <p:cNvPr id="4" name="Text Box 10"/>
          <p:cNvSpPr txBox="1">
            <a:spLocks noChangeArrowheads="1"/>
          </p:cNvSpPr>
          <p:nvPr/>
        </p:nvSpPr>
        <p:spPr bwMode="auto">
          <a:xfrm>
            <a:off x="685800" y="4759325"/>
            <a:ext cx="3352800" cy="1108075"/>
          </a:xfrm>
          <a:prstGeom prst="rect">
            <a:avLst/>
          </a:prstGeom>
          <a:noFill/>
          <a:ln w="9525" algn="ctr">
            <a:noFill/>
            <a:miter lim="800000"/>
            <a:headEnd/>
            <a:tailEnd/>
          </a:ln>
        </p:spPr>
        <p:txBody>
          <a:bodyPr lIns="0" tIns="0" rIns="0" bIns="0">
            <a:spAutoFit/>
          </a:bodyPr>
          <a:lstStyle/>
          <a:p>
            <a:pPr algn="ctr">
              <a:spcBef>
                <a:spcPct val="50000"/>
              </a:spcBef>
            </a:pPr>
            <a:r>
              <a:rPr lang="en-US" sz="1800" b="1" dirty="0">
                <a:solidFill>
                  <a:schemeClr val="accent2"/>
                </a:solidFill>
              </a:rPr>
              <a:t>Hidden Markov Models with Gaussian Mixture Models (GMMs) to model state output distributions </a:t>
            </a:r>
          </a:p>
        </p:txBody>
      </p:sp>
      <p:sp>
        <p:nvSpPr>
          <p:cNvPr id="5" name="Rectangle 6"/>
          <p:cNvSpPr>
            <a:spLocks noChangeArrowheads="1"/>
          </p:cNvSpPr>
          <p:nvPr/>
        </p:nvSpPr>
        <p:spPr bwMode="auto">
          <a:xfrm>
            <a:off x="4038600" y="5181600"/>
            <a:ext cx="4572000" cy="646113"/>
          </a:xfrm>
          <a:prstGeom prst="rect">
            <a:avLst/>
          </a:prstGeom>
          <a:noFill/>
          <a:ln w="9525">
            <a:noFill/>
            <a:miter lim="800000"/>
            <a:headEnd/>
            <a:tailEnd/>
          </a:ln>
        </p:spPr>
        <p:txBody>
          <a:bodyPr>
            <a:spAutoFit/>
          </a:bodyPr>
          <a:lstStyle/>
          <a:p>
            <a:pPr algn="ctr"/>
            <a:r>
              <a:rPr lang="en-US" sz="1800" b="1" dirty="0">
                <a:solidFill>
                  <a:schemeClr val="accent2"/>
                </a:solidFill>
              </a:rPr>
              <a:t>Bayesian model based approach for speech recognition system</a:t>
            </a:r>
          </a:p>
        </p:txBody>
      </p:sp>
      <p:sp>
        <p:nvSpPr>
          <p:cNvPr id="7" name="Left Arrow 6"/>
          <p:cNvSpPr/>
          <p:nvPr/>
        </p:nvSpPr>
        <p:spPr>
          <a:xfrm>
            <a:off x="3625702" y="2948669"/>
            <a:ext cx="1980441" cy="484188"/>
          </a:xfrm>
          <a:prstGeom prst="lef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20000"/>
                  <a:lumOff val="80000"/>
                </a:schemeClr>
              </a:solidFill>
            </a:endParaRP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Speech Recognition System</a:t>
            </a:r>
            <a:endParaRPr lang="en-US" b="1" dirty="0">
              <a:solidFill>
                <a:schemeClr val="accent2"/>
              </a:solidFill>
            </a:endParaRPr>
          </a:p>
        </p:txBody>
      </p:sp>
      <p:sp>
        <p:nvSpPr>
          <p:cNvPr id="6" name="Rounded Rectangle 5"/>
          <p:cNvSpPr>
            <a:spLocks noChangeArrowheads="1"/>
          </p:cNvSpPr>
          <p:nvPr/>
        </p:nvSpPr>
        <p:spPr bwMode="auto">
          <a:xfrm>
            <a:off x="5758544" y="2748642"/>
            <a:ext cx="2438400" cy="838200"/>
          </a:xfrm>
          <a:prstGeom prst="roundRect">
            <a:avLst>
              <a:gd name="adj" fmla="val 16667"/>
            </a:avLst>
          </a:prstGeom>
          <a:noFill/>
          <a:ln w="50800" algn="ctr">
            <a:solidFill>
              <a:schemeClr val="accent2"/>
            </a:solidFill>
            <a:prstDash val="dash"/>
            <a:round/>
            <a:headEnd/>
            <a:tailEnd/>
          </a:ln>
        </p:spPr>
        <p:txBody>
          <a:bodyPr lIns="0" tIns="0" rIns="0" bIns="0"/>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Is HMM a perfect model for speech recognition?</a:t>
            </a:r>
            <a:endParaRPr lang="en-US" b="1" dirty="0">
              <a:solidFill>
                <a:schemeClr val="accent2"/>
              </a:solidFill>
            </a:endParaRPr>
          </a:p>
        </p:txBody>
      </p:sp>
      <p:sp>
        <p:nvSpPr>
          <p:cNvPr id="3" name="Rectangle 6"/>
          <p:cNvSpPr>
            <a:spLocks noChangeArrowheads="1"/>
          </p:cNvSpPr>
          <p:nvPr/>
        </p:nvSpPr>
        <p:spPr bwMode="auto">
          <a:xfrm>
            <a:off x="228600" y="838200"/>
            <a:ext cx="8382000" cy="26670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Progress on improving the accuracy of HMM-based system has slowed in the past decade</a:t>
            </a:r>
          </a:p>
          <a:p>
            <a:pPr marL="342900" indent="-342900" eaLnBrk="1" hangingPunct="1">
              <a:lnSpc>
                <a:spcPct val="90000"/>
              </a:lnSpc>
              <a:spcBef>
                <a:spcPct val="20000"/>
              </a:spcBef>
              <a:spcAft>
                <a:spcPct val="0"/>
              </a:spcAft>
              <a:buFontTx/>
              <a:buChar char="•"/>
            </a:pPr>
            <a:endParaRPr lang="en-US" altLang="ko-KR" sz="2400" dirty="0">
              <a:solidFill>
                <a:schemeClr val="accent2"/>
              </a:solidFill>
              <a:latin typeface="Arial" charset="0"/>
              <a:ea typeface="Gulim" pitchFamily="34" charset="-127"/>
            </a:endParaRP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Theory drawbacks of HMM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False assumption that frames are independent and stationary</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Spatial correlation is ignored (diagonal covariance matrix)</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Limited discrete state space</a:t>
            </a:r>
          </a:p>
        </p:txBody>
      </p:sp>
      <p:grpSp>
        <p:nvGrpSpPr>
          <p:cNvPr id="4" name="Group 3"/>
          <p:cNvGrpSpPr/>
          <p:nvPr/>
        </p:nvGrpSpPr>
        <p:grpSpPr>
          <a:xfrm>
            <a:off x="1981200" y="3733800"/>
            <a:ext cx="4724400" cy="2151221"/>
            <a:chOff x="1981200" y="3733800"/>
            <a:chExt cx="4724400" cy="2151221"/>
          </a:xfrm>
        </p:grpSpPr>
        <p:sp>
          <p:nvSpPr>
            <p:cNvPr id="5" name="Freeform 12"/>
            <p:cNvSpPr>
              <a:spLocks/>
            </p:cNvSpPr>
            <p:nvPr/>
          </p:nvSpPr>
          <p:spPr bwMode="auto">
            <a:xfrm>
              <a:off x="2400300" y="4495800"/>
              <a:ext cx="1727200" cy="1079500"/>
            </a:xfrm>
            <a:custGeom>
              <a:avLst/>
              <a:gdLst/>
              <a:ahLst/>
              <a:cxnLst>
                <a:cxn ang="0">
                  <a:pos x="0" y="680"/>
                </a:cxn>
                <a:cxn ang="0">
                  <a:pos x="16" y="560"/>
                </a:cxn>
                <a:cxn ang="0">
                  <a:pos x="32" y="536"/>
                </a:cxn>
                <a:cxn ang="0">
                  <a:pos x="184" y="408"/>
                </a:cxn>
                <a:cxn ang="0">
                  <a:pos x="280" y="312"/>
                </a:cxn>
                <a:cxn ang="0">
                  <a:pos x="384" y="256"/>
                </a:cxn>
                <a:cxn ang="0">
                  <a:pos x="648" y="112"/>
                </a:cxn>
                <a:cxn ang="0">
                  <a:pos x="920" y="32"/>
                </a:cxn>
                <a:cxn ang="0">
                  <a:pos x="1088" y="0"/>
                </a:cxn>
              </a:cxnLst>
              <a:rect l="0" t="0" r="r" b="b"/>
              <a:pathLst>
                <a:path w="1088" h="680">
                  <a:moveTo>
                    <a:pt x="0" y="680"/>
                  </a:moveTo>
                  <a:cubicBezTo>
                    <a:pt x="5" y="640"/>
                    <a:pt x="7" y="599"/>
                    <a:pt x="16" y="560"/>
                  </a:cubicBezTo>
                  <a:cubicBezTo>
                    <a:pt x="18" y="551"/>
                    <a:pt x="26" y="543"/>
                    <a:pt x="32" y="536"/>
                  </a:cubicBezTo>
                  <a:cubicBezTo>
                    <a:pt x="65" y="499"/>
                    <a:pt x="141" y="422"/>
                    <a:pt x="184" y="408"/>
                  </a:cubicBezTo>
                  <a:cubicBezTo>
                    <a:pt x="210" y="382"/>
                    <a:pt x="247" y="331"/>
                    <a:pt x="280" y="312"/>
                  </a:cubicBezTo>
                  <a:cubicBezTo>
                    <a:pt x="313" y="293"/>
                    <a:pt x="353" y="280"/>
                    <a:pt x="384" y="256"/>
                  </a:cubicBezTo>
                  <a:cubicBezTo>
                    <a:pt x="464" y="196"/>
                    <a:pt x="547" y="132"/>
                    <a:pt x="648" y="112"/>
                  </a:cubicBezTo>
                  <a:cubicBezTo>
                    <a:pt x="735" y="69"/>
                    <a:pt x="825" y="48"/>
                    <a:pt x="920" y="32"/>
                  </a:cubicBezTo>
                  <a:cubicBezTo>
                    <a:pt x="973" y="23"/>
                    <a:pt x="1034" y="0"/>
                    <a:pt x="1088" y="0"/>
                  </a:cubicBezTo>
                </a:path>
              </a:pathLst>
            </a:custGeom>
            <a:noFill/>
            <a:ln w="9525" cap="flat" cmpd="sng">
              <a:noFill/>
              <a:prstDash val="solid"/>
              <a:round/>
              <a:headEnd/>
              <a:tailEnd/>
            </a:ln>
            <a:effectLst/>
          </p:spPr>
          <p:txBody>
            <a:bodyPr lIns="0" tIns="0" rIns="0" bIns="0"/>
            <a:lstStyle/>
            <a:p>
              <a:endParaRPr lang="en-US"/>
            </a:p>
          </p:txBody>
        </p:sp>
        <p:sp>
          <p:nvSpPr>
            <p:cNvPr id="6" name="Freeform 13"/>
            <p:cNvSpPr>
              <a:spLocks/>
            </p:cNvSpPr>
            <p:nvPr/>
          </p:nvSpPr>
          <p:spPr bwMode="auto">
            <a:xfrm>
              <a:off x="2819400" y="4267200"/>
              <a:ext cx="2057400" cy="10668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6600FF"/>
              </a:solidFill>
              <a:prstDash val="solid"/>
              <a:round/>
              <a:headEnd type="none" w="med" len="med"/>
              <a:tailEnd type="triangle" w="med" len="med"/>
            </a:ln>
            <a:effectLst/>
          </p:spPr>
          <p:txBody>
            <a:bodyPr lIns="0" tIns="0" rIns="0" bIns="0"/>
            <a:lstStyle/>
            <a:p>
              <a:endParaRPr lang="en-US"/>
            </a:p>
          </p:txBody>
        </p:sp>
        <p:sp>
          <p:nvSpPr>
            <p:cNvPr id="7" name="Freeform 14"/>
            <p:cNvSpPr>
              <a:spLocks/>
            </p:cNvSpPr>
            <p:nvPr/>
          </p:nvSpPr>
          <p:spPr bwMode="auto">
            <a:xfrm>
              <a:off x="3048000" y="4724400"/>
              <a:ext cx="1828800" cy="914400"/>
            </a:xfrm>
            <a:custGeom>
              <a:avLst/>
              <a:gdLst/>
              <a:ahLst/>
              <a:cxnLst>
                <a:cxn ang="0">
                  <a:pos x="0" y="816"/>
                </a:cxn>
                <a:cxn ang="0">
                  <a:pos x="720" y="144"/>
                </a:cxn>
                <a:cxn ang="0">
                  <a:pos x="1584" y="0"/>
                </a:cxn>
              </a:cxnLst>
              <a:rect l="0" t="0" r="r" b="b"/>
              <a:pathLst>
                <a:path w="1584" h="816">
                  <a:moveTo>
                    <a:pt x="0" y="816"/>
                  </a:moveTo>
                  <a:cubicBezTo>
                    <a:pt x="228" y="548"/>
                    <a:pt x="456" y="280"/>
                    <a:pt x="720" y="144"/>
                  </a:cubicBezTo>
                  <a:cubicBezTo>
                    <a:pt x="984" y="8"/>
                    <a:pt x="1440" y="24"/>
                    <a:pt x="1584" y="0"/>
                  </a:cubicBezTo>
                </a:path>
              </a:pathLst>
            </a:custGeom>
            <a:noFill/>
            <a:ln w="57150" cap="flat" cmpd="sng">
              <a:solidFill>
                <a:srgbClr val="CC66FF"/>
              </a:solidFill>
              <a:prstDash val="solid"/>
              <a:round/>
              <a:headEnd type="none" w="med" len="med"/>
              <a:tailEnd type="triangle" w="med" len="med"/>
            </a:ln>
            <a:effectLst/>
          </p:spPr>
          <p:txBody>
            <a:bodyPr lIns="0" tIns="0" rIns="0" bIns="0"/>
            <a:lstStyle/>
            <a:p>
              <a:endParaRPr lang="en-US"/>
            </a:p>
          </p:txBody>
        </p:sp>
        <p:sp>
          <p:nvSpPr>
            <p:cNvPr id="8" name="Line 17"/>
            <p:cNvSpPr>
              <a:spLocks noChangeShapeType="1"/>
            </p:cNvSpPr>
            <p:nvPr/>
          </p:nvSpPr>
          <p:spPr bwMode="auto">
            <a:xfrm>
              <a:off x="2438400" y="5791200"/>
              <a:ext cx="3352800" cy="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9" name="Line 18"/>
            <p:cNvSpPr>
              <a:spLocks noChangeShapeType="1"/>
            </p:cNvSpPr>
            <p:nvPr/>
          </p:nvSpPr>
          <p:spPr bwMode="auto">
            <a:xfrm flipV="1">
              <a:off x="2438400" y="3962400"/>
              <a:ext cx="0" cy="1828800"/>
            </a:xfrm>
            <a:prstGeom prst="line">
              <a:avLst/>
            </a:prstGeom>
            <a:noFill/>
            <a:ln w="28575">
              <a:solidFill>
                <a:schemeClr val="hlink"/>
              </a:solidFill>
              <a:round/>
              <a:headEnd/>
              <a:tailEnd type="arrow" w="med" len="med"/>
            </a:ln>
            <a:effectLst/>
          </p:spPr>
          <p:txBody>
            <a:bodyPr lIns="0" tIns="0" rIns="0" bIns="0"/>
            <a:lstStyle/>
            <a:p>
              <a:endParaRPr lang="en-US"/>
            </a:p>
          </p:txBody>
        </p:sp>
        <p:sp>
          <p:nvSpPr>
            <p:cNvPr id="10" name="Text Box 23"/>
            <p:cNvSpPr txBox="1">
              <a:spLocks noChangeArrowheads="1"/>
            </p:cNvSpPr>
            <p:nvPr/>
          </p:nvSpPr>
          <p:spPr bwMode="auto">
            <a:xfrm>
              <a:off x="1981200" y="3733800"/>
              <a:ext cx="838200" cy="246221"/>
            </a:xfrm>
            <a:prstGeom prst="rect">
              <a:avLst/>
            </a:prstGeom>
            <a:noFill/>
            <a:ln w="9525" algn="ctr">
              <a:noFill/>
              <a:miter lim="800000"/>
              <a:headEnd/>
              <a:tailEnd/>
            </a:ln>
            <a:effectLst/>
          </p:spPr>
          <p:txBody>
            <a:bodyPr lIns="0" tIns="0" rIns="0" bIns="0">
              <a:spAutoFit/>
            </a:bodyPr>
            <a:lstStyle/>
            <a:p>
              <a:pPr algn="r">
                <a:spcBef>
                  <a:spcPct val="50000"/>
                </a:spcBef>
              </a:pPr>
              <a:r>
                <a:rPr lang="en-US" sz="1600" dirty="0">
                  <a:solidFill>
                    <a:schemeClr val="accent2"/>
                  </a:solidFill>
                </a:rPr>
                <a:t>Accuracy</a:t>
              </a:r>
            </a:p>
          </p:txBody>
        </p:sp>
        <p:sp>
          <p:nvSpPr>
            <p:cNvPr id="11" name="Text Box 24"/>
            <p:cNvSpPr txBox="1">
              <a:spLocks noChangeArrowheads="1"/>
            </p:cNvSpPr>
            <p:nvPr/>
          </p:nvSpPr>
          <p:spPr bwMode="auto">
            <a:xfrm>
              <a:off x="5867400" y="5638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Time</a:t>
              </a:r>
            </a:p>
          </p:txBody>
        </p:sp>
        <p:sp>
          <p:nvSpPr>
            <p:cNvPr id="12" name="Text Box 25"/>
            <p:cNvSpPr txBox="1">
              <a:spLocks noChangeArrowheads="1"/>
            </p:cNvSpPr>
            <p:nvPr/>
          </p:nvSpPr>
          <p:spPr bwMode="auto">
            <a:xfrm>
              <a:off x="5029200" y="41148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Clean</a:t>
              </a:r>
            </a:p>
          </p:txBody>
        </p:sp>
        <p:sp>
          <p:nvSpPr>
            <p:cNvPr id="13" name="Text Box 26"/>
            <p:cNvSpPr txBox="1">
              <a:spLocks noChangeArrowheads="1"/>
            </p:cNvSpPr>
            <p:nvPr/>
          </p:nvSpPr>
          <p:spPr bwMode="auto">
            <a:xfrm>
              <a:off x="5029200" y="4648200"/>
              <a:ext cx="838200" cy="246221"/>
            </a:xfrm>
            <a:prstGeom prst="rect">
              <a:avLst/>
            </a:prstGeom>
            <a:noFill/>
            <a:ln w="9525" algn="ctr">
              <a:noFill/>
              <a:miter lim="800000"/>
              <a:headEnd/>
              <a:tailEnd/>
            </a:ln>
            <a:effectLst/>
          </p:spPr>
          <p:txBody>
            <a:bodyPr lIns="0" tIns="0" rIns="0" bIns="0">
              <a:spAutoFit/>
            </a:bodyPr>
            <a:lstStyle/>
            <a:p>
              <a:pPr>
                <a:spcBef>
                  <a:spcPct val="50000"/>
                </a:spcBef>
              </a:pPr>
              <a:r>
                <a:rPr lang="en-US" sz="1600" dirty="0">
                  <a:solidFill>
                    <a:schemeClr val="accent2"/>
                  </a:solidFill>
                </a:rPr>
                <a:t>Noisy</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Motivation of Linear Dynamic Model (LDM) Research</a:t>
            </a:r>
            <a:endParaRPr lang="en-US" b="1" dirty="0">
              <a:solidFill>
                <a:schemeClr val="accent2"/>
              </a:solidFill>
            </a:endParaRPr>
          </a:p>
        </p:txBody>
      </p:sp>
      <p:sp>
        <p:nvSpPr>
          <p:cNvPr id="3" name="Rectangle 4"/>
          <p:cNvSpPr>
            <a:spLocks noChangeArrowheads="1"/>
          </p:cNvSpPr>
          <p:nvPr/>
        </p:nvSpPr>
        <p:spPr bwMode="auto">
          <a:xfrm>
            <a:off x="228600" y="1219200"/>
            <a:ext cx="8382000" cy="41910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b="1" dirty="0">
                <a:solidFill>
                  <a:schemeClr val="accent2"/>
                </a:solidFill>
                <a:latin typeface="Arial" charset="0"/>
                <a:ea typeface="Gulim" pitchFamily="34" charset="-127"/>
              </a:rPr>
              <a:t>Motivation</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A model which reflects the characteristics of speech signals will ultimately lead to great ASR performance improvement</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LDM incorporates frame correlation information of speech signals, which is potential to increase recognition accuracy</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Arial"/>
                <a:ea typeface="Gulim" pitchFamily="34" charset="-127"/>
              </a:rPr>
              <a:t>“</a:t>
            </a:r>
            <a:r>
              <a:rPr lang="en-US" altLang="ko-KR" sz="2000" b="0" dirty="0">
                <a:solidFill>
                  <a:schemeClr val="accent2"/>
                </a:solidFill>
                <a:latin typeface="Helvetica" pitchFamily="34" charset="0"/>
                <a:ea typeface="Gulim" pitchFamily="34" charset="-127"/>
              </a:rPr>
              <a:t>Filter</a:t>
            </a:r>
            <a:r>
              <a:rPr lang="en-US" altLang="ko-KR" sz="2000" b="0" dirty="0">
                <a:solidFill>
                  <a:schemeClr val="accent2"/>
                </a:solidFill>
                <a:latin typeface="Arial"/>
                <a:ea typeface="Gulim" pitchFamily="34" charset="-127"/>
              </a:rPr>
              <a:t>”</a:t>
            </a:r>
            <a:r>
              <a:rPr lang="en-US" altLang="ko-KR" sz="2000" b="0" dirty="0">
                <a:solidFill>
                  <a:schemeClr val="accent2"/>
                </a:solidFill>
                <a:latin typeface="Helvetica" pitchFamily="34" charset="0"/>
                <a:ea typeface="Gulim" pitchFamily="34" charset="-127"/>
              </a:rPr>
              <a:t> characteristic of LDM has potential to improve noise robustness of speech recognition</a:t>
            </a:r>
          </a:p>
          <a:p>
            <a:pPr marL="914400" lvl="1" indent="-457200" eaLnBrk="1" hangingPunct="1">
              <a:lnSpc>
                <a:spcPct val="90000"/>
              </a:lnSpc>
              <a:spcBef>
                <a:spcPct val="20000"/>
              </a:spcBef>
              <a:spcAft>
                <a:spcPct val="0"/>
              </a:spcAft>
              <a:buFontTx/>
              <a:buChar char="–"/>
            </a:pPr>
            <a:endParaRPr lang="en-US" altLang="ko-KR" sz="2000" b="0" dirty="0">
              <a:solidFill>
                <a:schemeClr val="accent2"/>
              </a:solidFill>
              <a:latin typeface="Helvetica" pitchFamily="34" charset="0"/>
              <a:ea typeface="Gulim" pitchFamily="34" charset="-127"/>
            </a:endParaRP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Fast growing computation capacity </a:t>
            </a:r>
            <a:r>
              <a:rPr lang="en-US" altLang="ko-KR" sz="2000" b="0" dirty="0" smtClean="0">
                <a:solidFill>
                  <a:schemeClr val="accent2"/>
                </a:solidFill>
                <a:latin typeface="Helvetica" pitchFamily="34" charset="0"/>
                <a:ea typeface="Gulim" pitchFamily="34" charset="-127"/>
              </a:rPr>
              <a:t>make </a:t>
            </a:r>
            <a:r>
              <a:rPr lang="en-US" altLang="ko-KR" sz="2000" b="0" dirty="0">
                <a:solidFill>
                  <a:schemeClr val="accent2"/>
                </a:solidFill>
                <a:latin typeface="Helvetica" pitchFamily="34" charset="0"/>
                <a:ea typeface="Gulim" pitchFamily="34" charset="-127"/>
              </a:rPr>
              <a:t>it realistic to build a two-way HMM/LDM hybrid speech </a:t>
            </a:r>
            <a:r>
              <a:rPr lang="en-US" altLang="ko-KR" sz="2000" b="0" dirty="0" smtClean="0">
                <a:solidFill>
                  <a:schemeClr val="accent2"/>
                </a:solidFill>
                <a:latin typeface="Helvetica" pitchFamily="34" charset="0"/>
                <a:ea typeface="Gulim" pitchFamily="34" charset="-127"/>
              </a:rPr>
              <a:t>recognizer</a:t>
            </a:r>
          </a:p>
          <a:p>
            <a:pPr marL="914400" lvl="1" indent="-457200" eaLnBrk="1" hangingPunct="1">
              <a:lnSpc>
                <a:spcPct val="90000"/>
              </a:lnSpc>
              <a:spcBef>
                <a:spcPct val="20000"/>
              </a:spcBef>
              <a:spcAft>
                <a:spcPct val="0"/>
              </a:spcAft>
            </a:pPr>
            <a:endParaRPr lang="en-US" altLang="ko-KR" sz="2000" b="0" dirty="0">
              <a:solidFill>
                <a:schemeClr val="accent2"/>
              </a:solidFill>
              <a:latin typeface="Helvetica" pitchFamily="34" charset="0"/>
              <a:ea typeface="Gulim" pitchFamily="34"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State Space Model</a:t>
            </a:r>
          </a:p>
        </p:txBody>
      </p:sp>
      <p:pic>
        <p:nvPicPr>
          <p:cNvPr id="3" name="Picture 3"/>
          <p:cNvPicPr>
            <a:picLocks noChangeAspect="1" noChangeArrowheads="1"/>
          </p:cNvPicPr>
          <p:nvPr/>
        </p:nvPicPr>
        <p:blipFill>
          <a:blip r:embed="rId2"/>
          <a:srcRect/>
          <a:stretch>
            <a:fillRect/>
          </a:stretch>
        </p:blipFill>
        <p:spPr bwMode="auto">
          <a:xfrm>
            <a:off x="2775098" y="2231062"/>
            <a:ext cx="4114800" cy="1203254"/>
          </a:xfrm>
          <a:prstGeom prst="rect">
            <a:avLst/>
          </a:prstGeom>
          <a:noFill/>
          <a:ln w="9525" algn="ctr">
            <a:noFill/>
            <a:miter lim="800000"/>
            <a:headEnd/>
            <a:tailEnd/>
          </a:ln>
          <a:effectLst/>
        </p:spPr>
      </p:pic>
      <p:sp>
        <p:nvSpPr>
          <p:cNvPr id="4" name="Rectangle 4"/>
          <p:cNvSpPr>
            <a:spLocks noChangeArrowheads="1"/>
          </p:cNvSpPr>
          <p:nvPr/>
        </p:nvSpPr>
        <p:spPr bwMode="auto">
          <a:xfrm>
            <a:off x="533400" y="1027806"/>
            <a:ext cx="8382000" cy="1162501"/>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Linear Dynamic Model (LDM) is derived from State Space Model</a:t>
            </a:r>
          </a:p>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State Space Model:</a:t>
            </a:r>
          </a:p>
        </p:txBody>
      </p:sp>
      <p:pic>
        <p:nvPicPr>
          <p:cNvPr id="6" name="Picture 8"/>
          <p:cNvPicPr>
            <a:picLocks noChangeAspect="1" noChangeArrowheads="1"/>
          </p:cNvPicPr>
          <p:nvPr/>
        </p:nvPicPr>
        <p:blipFill>
          <a:blip r:embed="rId3"/>
          <a:srcRect/>
          <a:stretch>
            <a:fillRect/>
          </a:stretch>
        </p:blipFill>
        <p:spPr bwMode="auto">
          <a:xfrm>
            <a:off x="1336156" y="3583174"/>
            <a:ext cx="6616995" cy="3187811"/>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ChangeArrowheads="1"/>
          </p:cNvSpPr>
          <p:nvPr/>
        </p:nvSpPr>
        <p:spPr bwMode="auto">
          <a:xfrm>
            <a:off x="533400" y="1016000"/>
            <a:ext cx="8153400" cy="1371600"/>
          </a:xfrm>
          <a:prstGeom prst="rect">
            <a:avLst/>
          </a:prstGeom>
          <a:noFill/>
          <a:ln w="9525">
            <a:noFill/>
            <a:miter lim="800000"/>
            <a:headEnd/>
            <a:tailEnd/>
          </a:ln>
          <a:effectLst/>
        </p:spPr>
        <p:txBody>
          <a:bodyPr lIns="0" tIns="0" rIns="0" bIns="0"/>
          <a:lstStyle/>
          <a:p>
            <a:pPr marL="342900" indent="-342900"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Equations of Linear Dynamic Model (LDM)</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Current state is only determined by previous state</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H, F are linear transform matrices</a:t>
            </a:r>
          </a:p>
          <a:p>
            <a:pPr marL="914400" lvl="1" indent="-457200"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Epsilon and Eta are </a:t>
            </a:r>
            <a:r>
              <a:rPr lang="en-US" altLang="ko-KR" sz="2000" b="0" dirty="0" smtClean="0">
                <a:solidFill>
                  <a:schemeClr val="accent2"/>
                </a:solidFill>
                <a:latin typeface="Helvetica" pitchFamily="34" charset="0"/>
                <a:ea typeface="Gulim" pitchFamily="34" charset="-127"/>
              </a:rPr>
              <a:t>Gaussian noise components</a:t>
            </a:r>
            <a:endParaRPr lang="en-US" altLang="ko-KR" sz="2000" b="0" dirty="0">
              <a:solidFill>
                <a:schemeClr val="accent2"/>
              </a:solidFill>
              <a:latin typeface="Helvetica" pitchFamily="34" charset="0"/>
              <a:ea typeface="Gulim" pitchFamily="34" charset="-127"/>
            </a:endParaRPr>
          </a:p>
        </p:txBody>
      </p:sp>
      <p:pic>
        <p:nvPicPr>
          <p:cNvPr id="241669" name="Picture 5"/>
          <p:cNvPicPr>
            <a:picLocks noChangeAspect="1" noChangeArrowheads="1"/>
          </p:cNvPicPr>
          <p:nvPr/>
        </p:nvPicPr>
        <p:blipFill>
          <a:blip r:embed="rId2"/>
          <a:srcRect/>
          <a:stretch>
            <a:fillRect/>
          </a:stretch>
        </p:blipFill>
        <p:spPr bwMode="auto">
          <a:xfrm>
            <a:off x="1447800" y="2792413"/>
            <a:ext cx="5943600" cy="941387"/>
          </a:xfrm>
          <a:prstGeom prst="rect">
            <a:avLst/>
          </a:prstGeom>
          <a:noFill/>
          <a:ln w="9525" algn="ctr">
            <a:noFill/>
            <a:miter lim="800000"/>
            <a:headEnd/>
            <a:tailEnd/>
          </a:ln>
          <a:effectLst/>
        </p:spPr>
      </p:pic>
      <p:sp>
        <p:nvSpPr>
          <p:cNvPr id="241670" name="Rectangle 6"/>
          <p:cNvSpPr>
            <a:spLocks noChangeArrowheads="1"/>
          </p:cNvSpPr>
          <p:nvPr/>
        </p:nvSpPr>
        <p:spPr bwMode="auto">
          <a:xfrm>
            <a:off x="3276600" y="3886200"/>
            <a:ext cx="5105400" cy="1723549"/>
          </a:xfrm>
          <a:prstGeom prst="rect">
            <a:avLst/>
          </a:prstGeom>
          <a:noFill/>
          <a:ln w="9525" algn="ctr">
            <a:noFill/>
            <a:miter lim="800000"/>
            <a:headEnd/>
            <a:tailEnd/>
          </a:ln>
          <a:effectLst/>
        </p:spPr>
        <p:txBody>
          <a:bodyPr lIns="0" tIns="0" rIns="0" bIns="0">
            <a:spAutoFit/>
          </a:bodyPr>
          <a:lstStyle/>
          <a:p>
            <a:pPr lvl="1"/>
            <a:r>
              <a:rPr lang="en-US" altLang="ko-KR" sz="1600" dirty="0">
                <a:solidFill>
                  <a:schemeClr val="accent2"/>
                </a:solidFill>
                <a:ea typeface="Gulim" pitchFamily="34" charset="-127"/>
              </a:rPr>
              <a:t>y:</a:t>
            </a:r>
            <a:r>
              <a:rPr lang="en-US" altLang="ko-KR" sz="1600" b="0" dirty="0">
                <a:solidFill>
                  <a:schemeClr val="accent2"/>
                </a:solidFill>
                <a:ea typeface="Gulim" pitchFamily="34" charset="-127"/>
              </a:rPr>
              <a:t> observation feature vector</a:t>
            </a:r>
          </a:p>
          <a:p>
            <a:pPr lvl="1"/>
            <a:r>
              <a:rPr lang="en-US" altLang="ko-KR" sz="1600" dirty="0">
                <a:solidFill>
                  <a:schemeClr val="accent2"/>
                </a:solidFill>
                <a:ea typeface="Gulim" pitchFamily="34" charset="-127"/>
              </a:rPr>
              <a:t>x:</a:t>
            </a:r>
            <a:r>
              <a:rPr lang="en-US" altLang="ko-KR" sz="1600" b="0" dirty="0">
                <a:solidFill>
                  <a:schemeClr val="accent2"/>
                </a:solidFill>
                <a:ea typeface="Gulim" pitchFamily="34" charset="-127"/>
              </a:rPr>
              <a:t> corresponding internal state vector</a:t>
            </a:r>
          </a:p>
          <a:p>
            <a:pPr lvl="1"/>
            <a:r>
              <a:rPr lang="en-US" altLang="ko-KR" sz="1600" dirty="0">
                <a:solidFill>
                  <a:schemeClr val="accent2"/>
                </a:solidFill>
                <a:ea typeface="Gulim" pitchFamily="34" charset="-127"/>
              </a:rPr>
              <a:t>H:</a:t>
            </a:r>
            <a:r>
              <a:rPr lang="en-US" altLang="ko-KR" sz="1600" b="0" dirty="0">
                <a:solidFill>
                  <a:schemeClr val="accent2"/>
                </a:solidFill>
                <a:ea typeface="Gulim" pitchFamily="34" charset="-127"/>
              </a:rPr>
              <a:t> linear transform matrix between y and x</a:t>
            </a:r>
          </a:p>
          <a:p>
            <a:pPr lvl="1"/>
            <a:r>
              <a:rPr lang="en-US" altLang="ko-KR" sz="1600" dirty="0">
                <a:solidFill>
                  <a:schemeClr val="accent2"/>
                </a:solidFill>
                <a:ea typeface="Gulim" pitchFamily="34" charset="-127"/>
              </a:rPr>
              <a:t>F:</a:t>
            </a:r>
            <a:r>
              <a:rPr lang="en-US" altLang="ko-KR" sz="1600" b="0" dirty="0">
                <a:solidFill>
                  <a:schemeClr val="accent2"/>
                </a:solidFill>
                <a:ea typeface="Gulim" pitchFamily="34" charset="-127"/>
              </a:rPr>
              <a:t> linear transform matrix between current state </a:t>
            </a:r>
            <a:r>
              <a:rPr lang="en-US" altLang="ko-KR" sz="1600" b="0" dirty="0" smtClean="0">
                <a:solidFill>
                  <a:schemeClr val="accent2"/>
                </a:solidFill>
                <a:ea typeface="Gulim" pitchFamily="34" charset="-127"/>
              </a:rPr>
              <a:t> and </a:t>
            </a:r>
            <a:r>
              <a:rPr lang="en-US" altLang="ko-KR" sz="1600" b="0" dirty="0">
                <a:solidFill>
                  <a:schemeClr val="accent2"/>
                </a:solidFill>
                <a:ea typeface="Gulim" pitchFamily="34" charset="-127"/>
              </a:rPr>
              <a:t>previous state</a:t>
            </a:r>
          </a:p>
          <a:p>
            <a:pPr lvl="1"/>
            <a:r>
              <a:rPr lang="en-US" sz="1600" dirty="0">
                <a:solidFill>
                  <a:schemeClr val="accent2"/>
                </a:solidFill>
              </a:rPr>
              <a:t>epsilon:</a:t>
            </a:r>
            <a:r>
              <a:rPr lang="en-US" sz="1600" b="0" dirty="0">
                <a:solidFill>
                  <a:schemeClr val="accent2"/>
                </a:solidFill>
              </a:rPr>
              <a:t> </a:t>
            </a:r>
            <a:r>
              <a:rPr lang="en-US" sz="1600" b="0" dirty="0" smtClean="0">
                <a:solidFill>
                  <a:schemeClr val="accent2"/>
                </a:solidFill>
              </a:rPr>
              <a:t>Gaussian noise component</a:t>
            </a:r>
            <a:endParaRPr lang="en-US" sz="1600" b="0" dirty="0">
              <a:solidFill>
                <a:schemeClr val="accent2"/>
              </a:solidFill>
            </a:endParaRPr>
          </a:p>
          <a:p>
            <a:pPr lvl="1"/>
            <a:r>
              <a:rPr lang="en-US" sz="1600" dirty="0">
                <a:solidFill>
                  <a:schemeClr val="accent2"/>
                </a:solidFill>
              </a:rPr>
              <a:t>eta:</a:t>
            </a:r>
            <a:r>
              <a:rPr lang="en-US" sz="1600" b="0" dirty="0">
                <a:solidFill>
                  <a:schemeClr val="accent2"/>
                </a:solidFill>
              </a:rPr>
              <a:t> </a:t>
            </a:r>
            <a:r>
              <a:rPr lang="en-US" sz="1600" dirty="0" smtClean="0">
                <a:solidFill>
                  <a:schemeClr val="accent2"/>
                </a:solidFill>
              </a:rPr>
              <a:t>Gaussian noise component</a:t>
            </a:r>
            <a:endParaRPr lang="en-US" sz="1600" b="0" dirty="0">
              <a:solidFill>
                <a:schemeClr val="accent2"/>
              </a:solidFill>
            </a:endParaRPr>
          </a:p>
        </p:txBody>
      </p:sp>
      <p:sp>
        <p:nvSpPr>
          <p:cNvPr id="6"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Linear Dynamic Model</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2" name="Picture 4"/>
          <p:cNvPicPr>
            <a:picLocks noChangeAspect="1" noChangeArrowheads="1"/>
          </p:cNvPicPr>
          <p:nvPr/>
        </p:nvPicPr>
        <p:blipFill>
          <a:blip r:embed="rId2"/>
          <a:srcRect/>
          <a:stretch>
            <a:fillRect/>
          </a:stretch>
        </p:blipFill>
        <p:spPr bwMode="auto">
          <a:xfrm>
            <a:off x="4876800" y="1219200"/>
            <a:ext cx="4264025" cy="4419600"/>
          </a:xfrm>
          <a:prstGeom prst="rect">
            <a:avLst/>
          </a:prstGeom>
          <a:noFill/>
          <a:ln w="9525" algn="ctr">
            <a:noFill/>
            <a:miter lim="800000"/>
            <a:headEnd/>
            <a:tailEnd/>
          </a:ln>
          <a:effectLst/>
        </p:spPr>
      </p:pic>
      <p:pic>
        <p:nvPicPr>
          <p:cNvPr id="242693" name="Picture 5"/>
          <p:cNvPicPr>
            <a:picLocks noChangeAspect="1" noChangeArrowheads="1"/>
          </p:cNvPicPr>
          <p:nvPr/>
        </p:nvPicPr>
        <p:blipFill>
          <a:blip r:embed="rId3"/>
          <a:srcRect/>
          <a:stretch>
            <a:fillRect/>
          </a:stretch>
        </p:blipFill>
        <p:spPr bwMode="auto">
          <a:xfrm>
            <a:off x="304800" y="1905000"/>
            <a:ext cx="4572000" cy="3484563"/>
          </a:xfrm>
          <a:prstGeom prst="rect">
            <a:avLst/>
          </a:prstGeom>
          <a:noFill/>
        </p:spPr>
      </p:pic>
      <p:sp>
        <p:nvSpPr>
          <p:cNvPr id="242694" name="Rectangle 6"/>
          <p:cNvSpPr>
            <a:spLocks noChangeArrowheads="1"/>
          </p:cNvSpPr>
          <p:nvPr/>
        </p:nvSpPr>
        <p:spPr bwMode="auto">
          <a:xfrm>
            <a:off x="228600" y="10668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pPr algn="ctr"/>
            <a:endParaRPr lang="en-US">
              <a:solidFill>
                <a:schemeClr val="hlink"/>
              </a:solidFill>
            </a:endParaRPr>
          </a:p>
        </p:txBody>
      </p:sp>
      <p:sp>
        <p:nvSpPr>
          <p:cNvPr id="242695" name="Rectangle 7"/>
          <p:cNvSpPr>
            <a:spLocks noChangeArrowheads="1"/>
          </p:cNvSpPr>
          <p:nvPr/>
        </p:nvSpPr>
        <p:spPr bwMode="auto">
          <a:xfrm>
            <a:off x="228600" y="3657600"/>
            <a:ext cx="4648200" cy="2590800"/>
          </a:xfrm>
          <a:prstGeom prst="rect">
            <a:avLst/>
          </a:prstGeom>
          <a:noFill/>
          <a:ln w="9525" algn="ctr">
            <a:solidFill>
              <a:schemeClr val="hlink"/>
            </a:solidFill>
            <a:prstDash val="dash"/>
            <a:miter lim="800000"/>
            <a:headEnd/>
            <a:tailEnd/>
          </a:ln>
          <a:effectLst/>
        </p:spPr>
        <p:txBody>
          <a:bodyPr wrap="none" lIns="0" tIns="0" rIns="0" bIns="0" anchor="ctr"/>
          <a:lstStyle/>
          <a:p>
            <a:endParaRPr lang="en-US"/>
          </a:p>
        </p:txBody>
      </p:sp>
      <p:sp>
        <p:nvSpPr>
          <p:cNvPr id="242696" name="Text Box 8"/>
          <p:cNvSpPr txBox="1">
            <a:spLocks noChangeArrowheads="1"/>
          </p:cNvSpPr>
          <p:nvPr/>
        </p:nvSpPr>
        <p:spPr bwMode="auto">
          <a:xfrm>
            <a:off x="990600" y="12954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a:solidFill>
                  <a:schemeClr val="accent2"/>
                </a:solidFill>
              </a:rPr>
              <a:t>Human Being Sound System</a:t>
            </a:r>
          </a:p>
        </p:txBody>
      </p:sp>
      <p:sp>
        <p:nvSpPr>
          <p:cNvPr id="242697" name="Text Box 9"/>
          <p:cNvSpPr txBox="1">
            <a:spLocks noChangeArrowheads="1"/>
          </p:cNvSpPr>
          <p:nvPr/>
        </p:nvSpPr>
        <p:spPr bwMode="auto">
          <a:xfrm>
            <a:off x="990600" y="5791200"/>
            <a:ext cx="3048000" cy="274638"/>
          </a:xfrm>
          <a:prstGeom prst="rect">
            <a:avLst/>
          </a:prstGeom>
          <a:noFill/>
          <a:ln w="9525" algn="ctr">
            <a:noFill/>
            <a:miter lim="800000"/>
            <a:headEnd/>
            <a:tailEnd/>
          </a:ln>
          <a:effectLst/>
        </p:spPr>
        <p:txBody>
          <a:bodyPr lIns="0" tIns="0" rIns="0" bIns="0">
            <a:spAutoFit/>
          </a:bodyPr>
          <a:lstStyle/>
          <a:p>
            <a:pPr algn="ctr">
              <a:spcBef>
                <a:spcPct val="50000"/>
              </a:spcBef>
            </a:pPr>
            <a:r>
              <a:rPr lang="en-US" sz="1800" b="0" dirty="0" err="1">
                <a:solidFill>
                  <a:schemeClr val="accent2"/>
                </a:solidFill>
              </a:rPr>
              <a:t>Kalman</a:t>
            </a:r>
            <a:r>
              <a:rPr lang="en-US" sz="1800" b="0" dirty="0">
                <a:solidFill>
                  <a:schemeClr val="accent2"/>
                </a:solidFill>
              </a:rPr>
              <a:t> Filtering Estimation</a:t>
            </a:r>
          </a:p>
        </p:txBody>
      </p:sp>
      <p:sp>
        <p:nvSpPr>
          <p:cNvPr id="242698" name="Text Box 10"/>
          <p:cNvSpPr txBox="1">
            <a:spLocks noChangeArrowheads="1"/>
          </p:cNvSpPr>
          <p:nvPr/>
        </p:nvSpPr>
        <p:spPr bwMode="auto">
          <a:xfrm>
            <a:off x="4267200" y="4267200"/>
            <a:ext cx="228600" cy="365125"/>
          </a:xfrm>
          <a:prstGeom prst="rect">
            <a:avLst/>
          </a:prstGeom>
          <a:noFill/>
          <a:ln w="9525" algn="ctr">
            <a:noFill/>
            <a:miter lim="800000"/>
            <a:headEnd/>
            <a:tailEnd/>
          </a:ln>
          <a:effectLst/>
        </p:spPr>
        <p:txBody>
          <a:bodyPr lIns="0" tIns="0" rIns="0" bIns="0">
            <a:spAutoFit/>
          </a:bodyPr>
          <a:lstStyle/>
          <a:p>
            <a:pPr>
              <a:spcBef>
                <a:spcPct val="50000"/>
              </a:spcBef>
            </a:pPr>
            <a:r>
              <a:rPr lang="en-US" sz="2400">
                <a:solidFill>
                  <a:schemeClr val="tx1"/>
                </a:solidFill>
              </a:rPr>
              <a:t>e</a:t>
            </a:r>
          </a:p>
        </p:txBody>
      </p:sp>
      <p:sp>
        <p:nvSpPr>
          <p:cNvPr id="242699" name="Text Box 11"/>
          <p:cNvSpPr txBox="1">
            <a:spLocks noChangeArrowheads="1"/>
          </p:cNvSpPr>
          <p:nvPr/>
        </p:nvSpPr>
        <p:spPr bwMode="auto">
          <a:xfrm>
            <a:off x="254000" y="685800"/>
            <a:ext cx="3048000" cy="274638"/>
          </a:xfrm>
          <a:prstGeom prst="rect">
            <a:avLst/>
          </a:prstGeom>
          <a:noFill/>
          <a:ln w="9525" algn="ctr">
            <a:noFill/>
            <a:miter lim="800000"/>
            <a:headEnd/>
            <a:tailEnd/>
          </a:ln>
          <a:effectLst/>
        </p:spPr>
        <p:txBody>
          <a:bodyPr lIns="0" tIns="0" rIns="0" bIns="0">
            <a:spAutoFit/>
          </a:bodyPr>
          <a:lstStyle/>
          <a:p>
            <a:pPr>
              <a:spcBef>
                <a:spcPct val="50000"/>
              </a:spcBef>
            </a:pPr>
            <a:r>
              <a:rPr lang="en-US" sz="1800" dirty="0">
                <a:solidFill>
                  <a:schemeClr val="accent2"/>
                </a:solidFill>
              </a:rPr>
              <a:t>For a speech sound,</a:t>
            </a:r>
          </a:p>
        </p:txBody>
      </p:sp>
      <p:sp>
        <p:nvSpPr>
          <p:cNvPr id="11"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err="1" smtClean="0">
                <a:solidFill>
                  <a:schemeClr val="accent2"/>
                </a:solidFill>
              </a:rPr>
              <a:t>Kalman</a:t>
            </a:r>
            <a:r>
              <a:rPr lang="en-US" b="1" dirty="0" smtClean="0">
                <a:solidFill>
                  <a:schemeClr val="accent2"/>
                </a:solidFill>
              </a:rPr>
              <a:t> filtering for state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23" name="Rectangle 11"/>
          <p:cNvSpPr>
            <a:spLocks noChangeArrowheads="1"/>
          </p:cNvSpPr>
          <p:nvPr/>
        </p:nvSpPr>
        <p:spPr bwMode="auto">
          <a:xfrm>
            <a:off x="304800" y="990600"/>
            <a:ext cx="6781800" cy="1371600"/>
          </a:xfrm>
          <a:prstGeom prst="rect">
            <a:avLst/>
          </a:prstGeom>
          <a:noFill/>
          <a:ln w="9525">
            <a:noFill/>
            <a:miter lim="800000"/>
            <a:headEnd/>
            <a:tailEnd/>
          </a:ln>
          <a:effectLst/>
        </p:spPr>
        <p:txBody>
          <a:bodyPr lIns="0" tIns="0" rIns="0" bIns="0"/>
          <a:lstStyle/>
          <a:p>
            <a:pPr eaLnBrk="1" hangingPunct="1">
              <a:lnSpc>
                <a:spcPct val="90000"/>
              </a:lnSpc>
              <a:spcBef>
                <a:spcPct val="20000"/>
              </a:spcBef>
              <a:spcAft>
                <a:spcPct val="0"/>
              </a:spcAft>
              <a:buFontTx/>
              <a:buChar char="•"/>
            </a:pPr>
            <a:r>
              <a:rPr lang="en-US" altLang="ko-KR" sz="2400" dirty="0">
                <a:solidFill>
                  <a:schemeClr val="accent2"/>
                </a:solidFill>
                <a:latin typeface="Arial" charset="0"/>
                <a:ea typeface="Gulim" pitchFamily="34" charset="-127"/>
              </a:rPr>
              <a:t> Rauch-Tung-</a:t>
            </a:r>
            <a:r>
              <a:rPr lang="en-US" altLang="ko-KR" sz="2400" dirty="0" err="1">
                <a:solidFill>
                  <a:schemeClr val="accent2"/>
                </a:solidFill>
                <a:latin typeface="Arial" charset="0"/>
                <a:ea typeface="Gulim" pitchFamily="34" charset="-127"/>
              </a:rPr>
              <a:t>Striebel</a:t>
            </a:r>
            <a:r>
              <a:rPr lang="en-US" altLang="ko-KR" sz="2400" dirty="0">
                <a:solidFill>
                  <a:schemeClr val="accent2"/>
                </a:solidFill>
                <a:latin typeface="Arial" charset="0"/>
                <a:ea typeface="Gulim" pitchFamily="34" charset="-127"/>
              </a:rPr>
              <a:t> (RTS) smoother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Additional backward pass to minimize inference error</a:t>
            </a:r>
          </a:p>
          <a:p>
            <a:pPr lvl="1" eaLnBrk="1" hangingPunct="1">
              <a:lnSpc>
                <a:spcPct val="90000"/>
              </a:lnSpc>
              <a:spcBef>
                <a:spcPct val="20000"/>
              </a:spcBef>
              <a:spcAft>
                <a:spcPct val="0"/>
              </a:spcAft>
              <a:buFontTx/>
              <a:buChar char="–"/>
            </a:pPr>
            <a:r>
              <a:rPr lang="en-US" altLang="ko-KR" sz="2000" b="0" dirty="0">
                <a:solidFill>
                  <a:schemeClr val="accent2"/>
                </a:solidFill>
                <a:latin typeface="Helvetica" pitchFamily="34" charset="0"/>
                <a:ea typeface="Gulim" pitchFamily="34" charset="-127"/>
              </a:rPr>
              <a:t>During EM training, computes the expectations of state statistics</a:t>
            </a:r>
          </a:p>
        </p:txBody>
      </p:sp>
      <p:pic>
        <p:nvPicPr>
          <p:cNvPr id="243718" name="Picture 16"/>
          <p:cNvPicPr>
            <a:picLocks noChangeAspect="1" noChangeArrowheads="1"/>
          </p:cNvPicPr>
          <p:nvPr/>
        </p:nvPicPr>
        <p:blipFill>
          <a:blip r:embed="rId2"/>
          <a:srcRect/>
          <a:stretch>
            <a:fillRect/>
          </a:stretch>
        </p:blipFill>
        <p:spPr bwMode="auto">
          <a:xfrm>
            <a:off x="76200" y="2443163"/>
            <a:ext cx="4419600" cy="2767012"/>
          </a:xfrm>
          <a:prstGeom prst="rect">
            <a:avLst/>
          </a:prstGeom>
          <a:noFill/>
          <a:ln w="9525">
            <a:noFill/>
            <a:miter lim="800000"/>
            <a:headEnd/>
            <a:tailEnd/>
          </a:ln>
        </p:spPr>
      </p:pic>
      <p:pic>
        <p:nvPicPr>
          <p:cNvPr id="243719" name="Picture 19"/>
          <p:cNvPicPr>
            <a:picLocks noChangeAspect="1" noChangeArrowheads="1"/>
          </p:cNvPicPr>
          <p:nvPr/>
        </p:nvPicPr>
        <p:blipFill>
          <a:blip r:embed="rId3"/>
          <a:srcRect/>
          <a:stretch>
            <a:fillRect/>
          </a:stretch>
        </p:blipFill>
        <p:spPr bwMode="auto">
          <a:xfrm>
            <a:off x="4495800" y="2324100"/>
            <a:ext cx="4495800" cy="2886075"/>
          </a:xfrm>
          <a:prstGeom prst="rect">
            <a:avLst/>
          </a:prstGeom>
          <a:noFill/>
          <a:ln w="9525">
            <a:noFill/>
            <a:miter lim="800000"/>
            <a:headEnd/>
            <a:tailEnd/>
          </a:ln>
        </p:spPr>
      </p:pic>
      <p:sp>
        <p:nvSpPr>
          <p:cNvPr id="243720" name="Rectangle 8"/>
          <p:cNvSpPr>
            <a:spLocks noChangeArrowheads="1"/>
          </p:cNvSpPr>
          <p:nvPr/>
        </p:nvSpPr>
        <p:spPr bwMode="auto">
          <a:xfrm>
            <a:off x="838200" y="5362575"/>
            <a:ext cx="29718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a:solidFill>
                  <a:schemeClr val="accent2"/>
                </a:solidFill>
                <a:latin typeface="Arial" charset="0"/>
              </a:rPr>
              <a:t>Standard </a:t>
            </a:r>
            <a:r>
              <a:rPr lang="en-US" sz="2000" dirty="0" err="1">
                <a:solidFill>
                  <a:schemeClr val="accent2"/>
                </a:solidFill>
                <a:latin typeface="Arial" charset="0"/>
              </a:rPr>
              <a:t>Kalman</a:t>
            </a:r>
            <a:r>
              <a:rPr lang="en-US" sz="2000" dirty="0">
                <a:solidFill>
                  <a:schemeClr val="accent2"/>
                </a:solidFill>
                <a:latin typeface="Arial" charset="0"/>
              </a:rPr>
              <a:t> Filter</a:t>
            </a:r>
          </a:p>
        </p:txBody>
      </p:sp>
      <p:sp>
        <p:nvSpPr>
          <p:cNvPr id="243721" name="Rectangle 9"/>
          <p:cNvSpPr>
            <a:spLocks noChangeArrowheads="1"/>
          </p:cNvSpPr>
          <p:nvPr/>
        </p:nvSpPr>
        <p:spPr bwMode="auto">
          <a:xfrm>
            <a:off x="4876800" y="5362575"/>
            <a:ext cx="4267200" cy="352425"/>
          </a:xfrm>
          <a:prstGeom prst="rect">
            <a:avLst/>
          </a:prstGeom>
          <a:noFill/>
          <a:ln w="9525">
            <a:noFill/>
            <a:miter lim="800000"/>
            <a:headEnd/>
            <a:tailEnd/>
          </a:ln>
          <a:effectLst/>
        </p:spPr>
        <p:txBody>
          <a:bodyPr lIns="0" tIns="0" rIns="0" bIns="0"/>
          <a:lstStyle/>
          <a:p>
            <a:pPr marL="342900" indent="-342900" eaLnBrk="1" hangingPunct="1">
              <a:spcBef>
                <a:spcPct val="20000"/>
              </a:spcBef>
              <a:spcAft>
                <a:spcPct val="0"/>
              </a:spcAft>
            </a:pPr>
            <a:r>
              <a:rPr lang="en-US" sz="2000" dirty="0" err="1">
                <a:solidFill>
                  <a:schemeClr val="accent2"/>
                </a:solidFill>
                <a:latin typeface="Arial" charset="0"/>
              </a:rPr>
              <a:t>Kalman</a:t>
            </a:r>
            <a:r>
              <a:rPr lang="en-US" sz="2000" dirty="0">
                <a:solidFill>
                  <a:schemeClr val="accent2"/>
                </a:solidFill>
                <a:latin typeface="Arial" charset="0"/>
              </a:rPr>
              <a:t> Filter with RTS smoother</a:t>
            </a:r>
          </a:p>
        </p:txBody>
      </p:sp>
      <p:sp>
        <p:nvSpPr>
          <p:cNvPr id="8" name="Text Box 10"/>
          <p:cNvSpPr txBox="1">
            <a:spLocks noChangeArrowheads="1"/>
          </p:cNvSpPr>
          <p:nvPr/>
        </p:nvSpPr>
        <p:spPr bwMode="auto">
          <a:xfrm>
            <a:off x="227012" y="57150"/>
            <a:ext cx="8612187" cy="369332"/>
          </a:xfrm>
          <a:prstGeom prst="rect">
            <a:avLst/>
          </a:prstGeom>
          <a:noFill/>
          <a:ln w="9525">
            <a:noFill/>
            <a:miter lim="800000"/>
            <a:headEnd/>
            <a:tailEnd/>
          </a:ln>
        </p:spPr>
        <p:txBody>
          <a:bodyPr wrap="square" lIns="0" tIns="0" rIns="0" bIns="0">
            <a:spAutoFit/>
          </a:bodyPr>
          <a:lstStyle/>
          <a:p>
            <a:pPr>
              <a:spcBef>
                <a:spcPct val="50000"/>
              </a:spcBef>
            </a:pPr>
            <a:r>
              <a:rPr lang="en-US" b="1" dirty="0" smtClean="0">
                <a:solidFill>
                  <a:schemeClr val="accent2"/>
                </a:solidFill>
              </a:rPr>
              <a:t>RTS smoother for better inference</a:t>
            </a:r>
            <a:endParaRPr lang="en-US"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12511</TotalTime>
  <Words>1825</Words>
  <Application>Microsoft PowerPoint</Application>
  <PresentationFormat>Letter Paper (8.5x11 in)</PresentationFormat>
  <Paragraphs>305</Paragraphs>
  <Slides>25</Slides>
  <Notes>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28" baseType="lpstr">
      <vt:lpstr>lecture_title</vt:lpstr>
      <vt:lpstr>lecture_default</vt:lpstr>
      <vt:lpstr>Visio</vt:lpstr>
      <vt:lpstr>Slide 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Gateway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Tao</cp:lastModifiedBy>
  <cp:revision>812</cp:revision>
  <dcterms:created xsi:type="dcterms:W3CDTF">2002-09-12T17:13:32Z</dcterms:created>
  <dcterms:modified xsi:type="dcterms:W3CDTF">2010-01-23T03:43:32Z</dcterms:modified>
</cp:coreProperties>
</file>