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28"/>
  </p:notesMasterIdLst>
  <p:handoutMasterIdLst>
    <p:handoutMasterId r:id="rId29"/>
  </p:handoutMasterIdLst>
  <p:sldIdLst>
    <p:sldId id="325" r:id="rId3"/>
    <p:sldId id="327" r:id="rId4"/>
    <p:sldId id="326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28" r:id="rId23"/>
    <p:sldId id="366" r:id="rId24"/>
    <p:sldId id="344" r:id="rId25"/>
    <p:sldId id="345" r:id="rId26"/>
    <p:sldId id="347" r:id="rId2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88350" autoAdjust="0"/>
  </p:normalViewPr>
  <p:slideViewPr>
    <p:cSldViewPr snapToGrid="0">
      <p:cViewPr varScale="1">
        <p:scale>
          <a:sx n="65" d="100"/>
          <a:sy n="65" d="100"/>
        </p:scale>
        <p:origin x="-960" y="-114"/>
      </p:cViewPr>
      <p:guideLst>
        <p:guide orient="horz" pos="1584"/>
        <p:guide pos="440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msstate.edu/projects/speech/softwar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isip.msstate.edu/projects/speech" TargetMode="Externa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NONLINEAR MIXTURE AUTOREGRESSIVE MODEL FOR SPEAKER VERIFICATION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57213" y="1543050"/>
            <a:ext cx="4287837" cy="3289300"/>
          </a:xfrm>
          <a:prstGeom prst="rect">
            <a:avLst/>
          </a:prstGeom>
        </p:spPr>
        <p:txBody>
          <a:bodyPr lIns="0" tIns="0" rIns="0" bIns="0"/>
          <a:lstStyle/>
          <a:p>
            <a:pPr marL="230188" marR="0" lvl="0" indent="-230188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•	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Author:</a:t>
            </a:r>
          </a:p>
          <a:p>
            <a:pPr marL="230188" marR="0" lvl="0" indent="-230188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Sundararajan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Srinivasan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30188" marR="0" lvl="0" indent="-230188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Dept. Electrical and Computer Eng.</a:t>
            </a:r>
          </a:p>
          <a:p>
            <a:pPr marL="230188" marR="0" lvl="0" indent="-230188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Mississippi State University</a:t>
            </a:r>
          </a:p>
          <a:p>
            <a:pPr marL="230188" marR="0" lvl="0" indent="-230188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30188" marR="0" lvl="0" indent="-230188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230188" indent="-230188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</a:rPr>
              <a:t>Email: ss754@ece.msstate.edu</a:t>
            </a:r>
          </a:p>
          <a:p>
            <a:pPr marL="230188" marR="0" lvl="0" indent="-230188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9A4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7547" y="3759635"/>
            <a:ext cx="2998879" cy="262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2944" y="2772702"/>
            <a:ext cx="3494626" cy="15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rue_loren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27762" y="1574118"/>
            <a:ext cx="2198649" cy="1648987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Preliminary Experiment 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Two-Way Classification with Synthetic Data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3288888" y="1401098"/>
          <a:ext cx="3057525" cy="1038225"/>
        </p:xfrm>
        <a:graphic>
          <a:graphicData uri="http://schemas.openxmlformats.org/presentationml/2006/ole">
            <p:oleObj spid="_x0000_s179201" name="Equation" r:id="rId4" imgW="1879600" imgH="635000" progId="Equation.3">
              <p:embed/>
            </p:oleObj>
          </a:graphicData>
        </a:graphic>
      </p:graphicFrame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3288890" y="2890684"/>
          <a:ext cx="3648075" cy="1038225"/>
        </p:xfrm>
        <a:graphic>
          <a:graphicData uri="http://schemas.openxmlformats.org/presentationml/2006/ole">
            <p:oleObj spid="_x0000_s179203" name="Equation" r:id="rId5" imgW="2209800" imgH="635000" progId="Equation.3">
              <p:embed/>
            </p:oleObj>
          </a:graphicData>
        </a:graphic>
      </p:graphicFrame>
      <p:sp>
        <p:nvSpPr>
          <p:cNvPr id="20" name="Text Box 66"/>
          <p:cNvSpPr txBox="1">
            <a:spLocks noChangeArrowheads="1"/>
          </p:cNvSpPr>
          <p:nvPr/>
        </p:nvSpPr>
        <p:spPr bwMode="auto">
          <a:xfrm>
            <a:off x="277145" y="1387357"/>
            <a:ext cx="75395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Model for Class 1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(Linear Dynamics)</a:t>
            </a:r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326307" y="2837620"/>
            <a:ext cx="75395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Model for Class 2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(Nonlinear Dynamics)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735797" y="4278728"/>
          <a:ext cx="4744528" cy="2151568"/>
        </p:xfrm>
        <a:graphic>
          <a:graphicData uri="http://schemas.openxmlformats.org/drawingml/2006/table">
            <a:tbl>
              <a:tblPr/>
              <a:tblGrid>
                <a:gridCol w="948362"/>
                <a:gridCol w="949268"/>
                <a:gridCol w="948362"/>
                <a:gridCol w="949268"/>
                <a:gridCol w="949268"/>
              </a:tblGrid>
              <a:tr h="74136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GMM</a:t>
                      </a:r>
                      <a:br>
                        <a:rPr lang="en-US" sz="18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en-US" sz="18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MixAR</a:t>
                      </a:r>
                      <a:b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GMM</a:t>
                      </a:r>
                      <a:b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MixAR</a:t>
                      </a:r>
                      <a:b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36.0 (12)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6.5 (20)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10.0 (24)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5.5 (40)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35.5 (24)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6.0 (</a:t>
                      </a:r>
                      <a:r>
                        <a:rPr lang="en-US" sz="1800" i="0" dirty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40)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11.5 (48)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4.5 (80)</a:t>
                      </a:r>
                    </a:p>
                  </a:txBody>
                  <a:tcPr marL="36830" marR="368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66"/>
          <p:cNvSpPr txBox="1">
            <a:spLocks noChangeArrowheads="1"/>
          </p:cNvSpPr>
          <p:nvPr/>
        </p:nvSpPr>
        <p:spPr bwMode="auto">
          <a:xfrm>
            <a:off x="316474" y="4273139"/>
            <a:ext cx="3400120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Classification 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(number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</a:t>
            </a:r>
            <a:r>
              <a:rPr lang="en-US" sz="1800" b="1" dirty="0" err="1" smtClean="0">
                <a:solidFill>
                  <a:schemeClr val="bg1"/>
                </a:solidFill>
              </a:rPr>
              <a:t>paranthesis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Preliminary Experiment II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Two-Way Classification with Speech-Like Data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speakers from NIST 2001 database were chosen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chemeClr val="bg1"/>
                </a:solidFill>
              </a:rPr>
              <a:t>X1</a:t>
            </a:r>
            <a:r>
              <a:rPr lang="en-US" sz="1800" b="1" dirty="0" smtClean="0">
                <a:solidFill>
                  <a:schemeClr val="bg1"/>
                </a:solidFill>
              </a:rPr>
              <a:t>: Data with linear dynamics generated from trained HMMs (3 states, 4 Gaussian mixtures per state).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chemeClr val="bg1"/>
                </a:solidFill>
              </a:rPr>
              <a:t>X2</a:t>
            </a:r>
            <a:r>
              <a:rPr lang="en-US" sz="1800" b="1" dirty="0" smtClean="0">
                <a:solidFill>
                  <a:schemeClr val="bg1"/>
                </a:solidFill>
              </a:rPr>
              <a:t>: Data with nonlinear dynamics generated from trained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(32 mixtures) 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range of signals with varying degrees of nonlinearity generated using: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 Box 66"/>
          <p:cNvSpPr txBox="1">
            <a:spLocks noChangeArrowheads="1"/>
          </p:cNvSpPr>
          <p:nvPr/>
        </p:nvSpPr>
        <p:spPr bwMode="auto">
          <a:xfrm>
            <a:off x="272229" y="4538610"/>
            <a:ext cx="3857319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Classification 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(number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bg1"/>
                </a:solidFill>
              </a:rPr>
              <a:t>	</a:t>
            </a:r>
            <a:r>
              <a:rPr lang="en-US" sz="1800" b="1" dirty="0" err="1" smtClean="0">
                <a:solidFill>
                  <a:schemeClr val="bg1"/>
                </a:solidFill>
              </a:rPr>
              <a:t>paranthesis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1283110" y="3111910"/>
          <a:ext cx="1762125" cy="352425"/>
        </p:xfrm>
        <a:graphic>
          <a:graphicData uri="http://schemas.openxmlformats.org/presentationml/2006/ole">
            <p:oleObj spid="_x0000_s181252" name="Equation" r:id="rId4" imgW="1333500" imgH="241300" progId="Equation.3">
              <p:embed/>
            </p:oleObj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738008" y="3476843"/>
          <a:ext cx="4004895" cy="3145182"/>
        </p:xfrm>
        <a:graphic>
          <a:graphicData uri="http://schemas.openxmlformats.org/drawingml/2006/table">
            <a:tbl>
              <a:tblPr/>
              <a:tblGrid>
                <a:gridCol w="1334965"/>
                <a:gridCol w="1334965"/>
                <a:gridCol w="1334965"/>
              </a:tblGrid>
              <a:tr h="80323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</a:rPr>
                        <a:t>α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GMM-8mix. Static+∆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MixAR-4-mix. 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127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0.0*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1.5 (288)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1.5 (240)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95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0.25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3.25 (576)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3.5 (240)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884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0.50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10.25 (576)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6.25 (240)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17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0.75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24.75 (576)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9.75 (240)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127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1.0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26.75 (576)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13.75 (240)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Preliminary Experiment III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50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Speaker Verification Experiments with Synthetic Data</a:t>
            </a:r>
          </a:p>
          <a:p>
            <a:pPr marL="230188" indent="-230188">
              <a:spcBef>
                <a:spcPct val="20000"/>
              </a:spcBef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All 60 speakers from development part of NIST2001 SRE Corpus were used.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Clean Data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Linear Data: generated from trained HMMs (3 states, 4 Gaussian mixtures per state).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Nonlinear Data: generated from trained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(32-mix).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Noisy Data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Clean utterances corrupted with 5 dB car noise audio using FANT software.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Linear and Nonlinear data generated as above.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Results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 much difference in performance between GMM and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if data are either linear or clean. But if data are both noisy and nonlinear a significant difference in performance was found!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Preliminary Experiment III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Speaker Verification Experiments with Synthetic Data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36" y="1352424"/>
            <a:ext cx="56007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227984" y="5674221"/>
            <a:ext cx="7824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using fewer parameters and only static features does consistently better than GMM using more parameters and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Experiment with NIST 2001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All 60 speakers from development part of NIST2001 SRE Corpus were used.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EER performance for different feature combinations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93174" y="1946174"/>
          <a:ext cx="6754761" cy="2714317"/>
        </p:xfrm>
        <a:graphic>
          <a:graphicData uri="http://schemas.openxmlformats.org/drawingml/2006/table">
            <a:tbl>
              <a:tblPr/>
              <a:tblGrid>
                <a:gridCol w="2319944"/>
                <a:gridCol w="2182627"/>
                <a:gridCol w="2252190"/>
              </a:tblGrid>
              <a:tr h="613274"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Features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GMM (16-mix)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err="1" smtClean="0">
                          <a:latin typeface="Times New Roman"/>
                          <a:ea typeface="Times New Roman"/>
                        </a:rPr>
                        <a:t>MixAR</a:t>
                      </a: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 (8-mix)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23"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Static (</a:t>
                      </a: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12)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22.1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19.1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23"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err="1" smtClean="0">
                          <a:latin typeface="Times New Roman"/>
                          <a:ea typeface="Times New Roman"/>
                        </a:rPr>
                        <a:t>Static+E</a:t>
                      </a: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13)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33.1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41.1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23"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err="1" smtClean="0">
                          <a:latin typeface="Times New Roman"/>
                          <a:ea typeface="Times New Roman"/>
                        </a:rPr>
                        <a:t>Static+Δ</a:t>
                      </a: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24)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20.6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>
                          <a:latin typeface="Times New Roman"/>
                          <a:ea typeface="Times New Roman"/>
                        </a:rPr>
                        <a:t>20.4</a:t>
                      </a:r>
                      <a:endParaRPr lang="en-US" sz="18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274"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 err="1" smtClean="0">
                          <a:latin typeface="Times New Roman"/>
                          <a:ea typeface="Times New Roman"/>
                        </a:rPr>
                        <a:t>Static+Δ+ΔΔ</a:t>
                      </a:r>
                      <a:r>
                        <a:rPr lang="en-US" sz="1800" i="0" dirty="0" smtClean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36)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20.5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0" marR="0" indent="-5143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i="0" dirty="0">
                          <a:latin typeface="Times New Roman"/>
                          <a:ea typeface="Times New Roman"/>
                        </a:rPr>
                        <a:t>20.5</a:t>
                      </a:r>
                      <a:endParaRPr lang="en-US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198488" y="5158042"/>
            <a:ext cx="7824636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Adding delta features does not help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but helps GMM.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with only static features does better than GMM with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Adding energy feature degrades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Experiment with NIST 2001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EER performance as a function of number of mixtures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57481" y="4346881"/>
            <a:ext cx="800161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with only static features does better than GMM with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uses fewer parameters to achieve better performance than GMM.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313148" y="1367274"/>
          <a:ext cx="5235136" cy="2460796"/>
        </p:xfrm>
        <a:graphic>
          <a:graphicData uri="http://schemas.openxmlformats.org/drawingml/2006/table">
            <a:tbl>
              <a:tblPr/>
              <a:tblGrid>
                <a:gridCol w="1744812"/>
                <a:gridCol w="1744812"/>
                <a:gridCol w="1745512"/>
              </a:tblGrid>
              <a:tr h="548958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# mix.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GMM</a:t>
                      </a:r>
                      <a:br>
                        <a:rPr lang="en-US" sz="1800" dirty="0">
                          <a:latin typeface="Times New Roman"/>
                          <a:ea typeface="Times New Roman"/>
                        </a:rPr>
                      </a:b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Static+∆+∆∆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MixAR</a:t>
                      </a:r>
                      <a:br>
                        <a:rPr lang="en-US" sz="1800">
                          <a:latin typeface="Times New Roman"/>
                          <a:ea typeface="Times New Roman"/>
                        </a:rPr>
                      </a:br>
                      <a:r>
                        <a:rPr lang="en-US" sz="1800">
                          <a:latin typeface="Times New Roman"/>
                          <a:ea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5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23.1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216)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24.1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120)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5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21.7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432)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19.2 (240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5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20.5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864)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19.1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480)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65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20.5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1728)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DejaVu LGC Sans"/>
                          <a:cs typeface="DejaVu LGC Sans"/>
                        </a:rPr>
                        <a:t>19.2 (</a:t>
                      </a: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960)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Experiment with NIST 2001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DET curves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27984" y="5099049"/>
            <a:ext cx="7824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using fewer parameters and only static features does consistently better than GMM using more parameters and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</p:txBody>
      </p:sp>
      <p:pic>
        <p:nvPicPr>
          <p:cNvPr id="20" name="Picture 1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833" y="1237662"/>
            <a:ext cx="4069907" cy="355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Experiment with TIMIT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All 168 speakers in the core test set were used.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5 utterances were used to train each speaker model and the remaining 5 for evaluation.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EER performance as a function of number of mixtures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27984" y="5099049"/>
            <a:ext cx="78246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using fewer parameters and only static features does better than GMM using more parameters and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784554" y="2212259"/>
          <a:ext cx="5250426" cy="2200584"/>
        </p:xfrm>
        <a:graphic>
          <a:graphicData uri="http://schemas.openxmlformats.org/drawingml/2006/table">
            <a:tbl>
              <a:tblPr/>
              <a:tblGrid>
                <a:gridCol w="1749908"/>
                <a:gridCol w="1749908"/>
                <a:gridCol w="1750610"/>
              </a:tblGrid>
              <a:tr h="627861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# mix.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GMM</a:t>
                      </a:r>
                      <a:br>
                        <a:rPr lang="en-US" sz="1800">
                          <a:latin typeface="Times New Roman"/>
                          <a:ea typeface="Times New Roman"/>
                        </a:rPr>
                      </a:br>
                      <a:r>
                        <a:rPr lang="en-US" sz="1800">
                          <a:latin typeface="Times New Roman"/>
                          <a:ea typeface="Times New Roman"/>
                        </a:rPr>
                        <a:t>Static+∆+∆∆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MixAR</a:t>
                      </a:r>
                      <a:br>
                        <a:rPr lang="en-US" sz="1800">
                          <a:latin typeface="Times New Roman"/>
                          <a:ea typeface="Times New Roman"/>
                        </a:rPr>
                      </a:br>
                      <a:r>
                        <a:rPr lang="en-US" sz="1800">
                          <a:latin typeface="Times New Roman"/>
                          <a:ea typeface="Times New Roman"/>
                        </a:rPr>
                        <a:t>Static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16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3.6 (432)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3.0 (240)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16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2.4 (864)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1.8 (480)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16">
                <a:tc>
                  <a:txBody>
                    <a:bodyPr/>
                    <a:lstStyle/>
                    <a:p>
                      <a:pPr marL="0" marR="0" indent="18288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27305" marR="27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DejaVu LGC Sans"/>
                          <a:cs typeface="DejaVu LGC Sans"/>
                        </a:rPr>
                        <a:t>2.4 (1728)</a:t>
                      </a:r>
                      <a:endParaRPr lang="en-US" sz="18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DejaVu LGC Sans"/>
                          <a:cs typeface="DejaVu LGC Sans"/>
                        </a:rPr>
                        <a:t>1.7 (960)</a:t>
                      </a:r>
                      <a:endParaRPr lang="en-US" sz="18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Proposed Experiments 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50" y="807245"/>
            <a:ext cx="2687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	Speaker Verification Experiments with TIMIT under Noisy Conditions 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to study noise robustness of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in comparison to GMM.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Add several kinds of noise to TIMIT database at various SNR levels and study speaker verification performance. 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final table would look like this -----------&gt;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067665" y="848032"/>
          <a:ext cx="5412655" cy="5486400"/>
        </p:xfrm>
        <a:graphic>
          <a:graphicData uri="http://schemas.openxmlformats.org/drawingml/2006/table">
            <a:tbl>
              <a:tblPr/>
              <a:tblGrid>
                <a:gridCol w="1089170"/>
                <a:gridCol w="1089170"/>
                <a:gridCol w="1078105"/>
                <a:gridCol w="1078105"/>
                <a:gridCol w="1078105"/>
              </a:tblGrid>
              <a:tr h="776196">
                <a:tc rowSpan="5">
                  <a:txBody>
                    <a:bodyPr/>
                    <a:lstStyle/>
                    <a:p>
                      <a:pPr marL="0" marR="0" indent="45720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GMM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SNR (dB)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White Noise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Car Noise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Babble Noise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Clean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 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 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 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rowSpan="4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MixAR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Clean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 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 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0dB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Proposed Experiments II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50" y="807245"/>
            <a:ext cx="2687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	Speaker Verification Experiments with Variable Amounts of Training Data</a:t>
            </a:r>
          </a:p>
          <a:p>
            <a:pPr marL="230188" indent="-230188">
              <a:spcBef>
                <a:spcPct val="20000"/>
              </a:spcBef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to study effects of training and evaluation utterance durations on verification performance.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Important to study if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is applicable when utterances are short.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final table would look like this -</a:t>
            </a:r>
            <a:r>
              <a:rPr lang="en-US" sz="1800" b="1" dirty="0" smtClean="0">
                <a:solidFill>
                  <a:schemeClr val="bg1"/>
                </a:solidFill>
                <a:sym typeface="Wingdings" pitchFamily="2" charset="2"/>
              </a:rPr>
              <a:t>----------&gt;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14356" y="883428"/>
          <a:ext cx="5760932" cy="5433087"/>
        </p:xfrm>
        <a:graphic>
          <a:graphicData uri="http://schemas.openxmlformats.org/drawingml/2006/table">
            <a:tbl>
              <a:tblPr/>
              <a:tblGrid>
                <a:gridCol w="1159252"/>
                <a:gridCol w="1159252"/>
                <a:gridCol w="1147476"/>
                <a:gridCol w="1147476"/>
                <a:gridCol w="1147476"/>
              </a:tblGrid>
              <a:tr h="2141247">
                <a:tc rowSpan="4">
                  <a:txBody>
                    <a:bodyPr/>
                    <a:lstStyle/>
                    <a:p>
                      <a:pPr marL="0" marR="0" indent="4572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marR="0" indent="4572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4572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4572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4572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GMM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Training Utterance Duration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Evaluation Utterance Duration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60s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30s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45s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30s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rowSpan="3">
                  <a:txBody>
                    <a:bodyPr/>
                    <a:lstStyle/>
                    <a:p>
                      <a:pPr marL="0" marR="0" indent="45720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MixAR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60s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30s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45s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10s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30s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247649" y="807246"/>
            <a:ext cx="861613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Speaker Recognition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Speaker Identification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Speaker Verification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Speaker Verification</a:t>
            </a: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Accept or Reject identity claim made by a speaker (a Binary Decision) </a:t>
            </a:r>
            <a:endParaRPr lang="en-US" sz="1800" b="1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Applications: Secured access, surveillance, multimodal authentication</a:t>
            </a:r>
            <a:endParaRPr lang="en-US" sz="1800" b="1" dirty="0"/>
          </a:p>
        </p:txBody>
      </p:sp>
      <p:pic>
        <p:nvPicPr>
          <p:cNvPr id="20" name="Picture 1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1" y="3701853"/>
            <a:ext cx="5692878" cy="236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Other Important Issues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4"/>
            <a:ext cx="8026195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Study computational complexity of both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and GMM, especially for the evaluation stage which needs to be done near real-time while training is typically offline.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Extend the concept of universal background models  (UBM) in GMMs to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by deriving speaker adaptation techniques. This can help training models for speakers with very little data.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Design discriminative approaches to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training parallel to those for GMM and note if performance of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is improved.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Extend the applicability of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to other speech processing problems – particularly speech recognition. This is perhaps the most important  though also difficult step in establishing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as a superior alternative to GMM.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Proposed Contents of My Dissertation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66"/>
          <p:cNvSpPr txBox="1">
            <a:spLocks noChangeArrowheads="1"/>
          </p:cNvSpPr>
          <p:nvPr/>
        </p:nvSpPr>
        <p:spPr bwMode="auto">
          <a:xfrm>
            <a:off x="247650" y="807246"/>
            <a:ext cx="8540750" cy="531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1: </a:t>
            </a:r>
            <a:r>
              <a:rPr lang="en-US" sz="1800" b="1" dirty="0" smtClean="0">
                <a:solidFill>
                  <a:schemeClr val="bg1"/>
                </a:solidFill>
              </a:rPr>
              <a:t>Introduction to </a:t>
            </a:r>
            <a:r>
              <a:rPr lang="en-US" sz="1800" b="1" dirty="0" err="1" smtClean="0">
                <a:solidFill>
                  <a:schemeClr val="bg1"/>
                </a:solidFill>
              </a:rPr>
              <a:t>theSpeaker</a:t>
            </a:r>
            <a:r>
              <a:rPr lang="en-US" sz="1800" b="1" dirty="0" smtClean="0">
                <a:solidFill>
                  <a:schemeClr val="bg1"/>
                </a:solidFill>
              </a:rPr>
              <a:t> Verification Problem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Background information about speaker verification problem, traditional approaches to modeling and feature extraction.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2:</a:t>
            </a:r>
            <a:r>
              <a:rPr lang="en-US" sz="1800" b="1" dirty="0" smtClean="0">
                <a:solidFill>
                  <a:schemeClr val="bg1"/>
                </a:solidFill>
              </a:rPr>
              <a:t> Nonlinearity of Speech Signals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Survey of evidence for nonlinear dynamics in speech and how including this information can help improve robustness of speech processing systems.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3:</a:t>
            </a:r>
            <a:r>
              <a:rPr lang="en-US" sz="1800" b="1" dirty="0" smtClean="0">
                <a:solidFill>
                  <a:schemeClr val="bg1"/>
                </a:solidFill>
              </a:rPr>
              <a:t> The Gaussian Mixture Model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Background information, application to speech, and drawbacks.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4:</a:t>
            </a:r>
            <a:r>
              <a:rPr lang="en-US" sz="1800" b="1" dirty="0" smtClean="0">
                <a:solidFill>
                  <a:schemeClr val="bg1"/>
                </a:solidFill>
              </a:rPr>
              <a:t> The Mixture Autoregressive Model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Motivation, background information, and what we expect from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in speech processing systems.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5:</a:t>
            </a:r>
            <a:r>
              <a:rPr lang="en-US" sz="1800" b="1" dirty="0" smtClean="0">
                <a:solidFill>
                  <a:schemeClr val="bg1"/>
                </a:solidFill>
              </a:rPr>
              <a:t> Pilot Experiments with Synthetic data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6:</a:t>
            </a:r>
            <a:r>
              <a:rPr lang="en-US" sz="1800" b="1" dirty="0" smtClean="0">
                <a:solidFill>
                  <a:schemeClr val="bg1"/>
                </a:solidFill>
              </a:rPr>
              <a:t> Speaker Verification Experiments with speech data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Experiments on NIST 2001, TIMIT, noise-performance, and training/evaluation utterance duration effects on performance.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Chapter 7:</a:t>
            </a:r>
            <a:r>
              <a:rPr lang="en-US" sz="1800" b="1" dirty="0" smtClean="0">
                <a:solidFill>
                  <a:schemeClr val="bg1"/>
                </a:solidFill>
              </a:rPr>
              <a:t>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Summary of proposed future work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66"/>
          <p:cNvSpPr txBox="1">
            <a:spLocks noChangeArrowheads="1"/>
          </p:cNvSpPr>
          <p:nvPr/>
        </p:nvSpPr>
        <p:spPr bwMode="auto">
          <a:xfrm>
            <a:off x="247650" y="807246"/>
            <a:ext cx="8540750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Noise Performance: 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It is not certain whether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, using fewer parameters, would outperform GMM in noisy environments for real –speech data.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It is very important to study noise robustness of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in comparison to that of GMM because noise is ever-present in real-life and a terrible limitation to current systems.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detailed study across different realistic noise scenarios and at various noise levels needs to be conducted.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this is successful, this would be a significant contribution to speech processing, opening a new line of modeling approach.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Training/Evaluation Utterance Duration Effects on Performance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being a nonlinear model and using a more complicated GEM training approach, could require more data for processing.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several practical speaker recognition applications, speaker data is very limited.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necessitates study of how duration affects training and evaluation performance for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and GMM.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Brief Bibliography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19075" y="772351"/>
            <a:ext cx="8694738" cy="5376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X. Huang, A. </a:t>
            </a:r>
            <a:r>
              <a:rPr lang="en-US" sz="1600" b="1" kern="0" dirty="0" err="1" smtClean="0">
                <a:latin typeface="Arial" pitchFamily="34" charset="0"/>
              </a:rPr>
              <a:t>Acero</a:t>
            </a:r>
            <a:r>
              <a:rPr lang="en-US" sz="1600" b="1" kern="0" dirty="0" smtClean="0">
                <a:latin typeface="Arial" pitchFamily="34" charset="0"/>
              </a:rPr>
              <a:t>, and H. Hon, 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Spoken Language Processing: A Guide to Theory</a:t>
            </a:r>
            <a:r>
              <a:rPr lang="en-US" sz="1600" b="1" kern="0" dirty="0" smtClean="0">
                <a:latin typeface="Arial" pitchFamily="34" charset="0"/>
              </a:rPr>
              <a:t>, Algorithm, and System Development, Prentice-Hall, 2001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D. A. Reynolds, “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Speaker Identification and Verification using Gaussian Mixture Speaker Models</a:t>
            </a:r>
            <a:r>
              <a:rPr lang="en-US" sz="1600" b="1" kern="0" dirty="0" smtClean="0">
                <a:latin typeface="Arial" pitchFamily="34" charset="0"/>
              </a:rPr>
              <a:t>”, Speech Communication, vol. 17, no. 1-2, pp. 91-108, 1995.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D. May, 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Nonlinear Dynamic Invariants For Continuous Speech Recognition</a:t>
            </a:r>
            <a:r>
              <a:rPr lang="en-US" sz="1600" b="1" kern="0" dirty="0" smtClean="0">
                <a:latin typeface="Arial" pitchFamily="34" charset="0"/>
              </a:rPr>
              <a:t>, M.S. Thesis, Department of Electrical and Computer Engineering, Mississippi State University, USA, May 2008.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M. </a:t>
            </a:r>
            <a:r>
              <a:rPr lang="en-US" sz="1600" b="1" kern="0" dirty="0" err="1" smtClean="0">
                <a:latin typeface="Arial" pitchFamily="34" charset="0"/>
              </a:rPr>
              <a:t>Zeevi</a:t>
            </a:r>
            <a:r>
              <a:rPr lang="en-US" sz="1600" b="1" kern="0" dirty="0" smtClean="0">
                <a:latin typeface="Arial" pitchFamily="34" charset="0"/>
              </a:rPr>
              <a:t>, R. Meir, and R. Adler, “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Nonlinear Models for Time Series using Mixtures of Autoregressive Models”, Technical Report</a:t>
            </a:r>
            <a:r>
              <a:rPr lang="en-US" sz="1600" b="1" kern="0" dirty="0" smtClean="0">
                <a:latin typeface="Arial" pitchFamily="34" charset="0"/>
              </a:rPr>
              <a:t>, </a:t>
            </a:r>
            <a:r>
              <a:rPr lang="en-US" sz="1600" b="1" kern="0" dirty="0" err="1" smtClean="0">
                <a:latin typeface="Arial" pitchFamily="34" charset="0"/>
              </a:rPr>
              <a:t>Technion</a:t>
            </a:r>
            <a:r>
              <a:rPr lang="en-US" sz="1600" b="1" kern="0" dirty="0" smtClean="0">
                <a:latin typeface="Arial" pitchFamily="34" charset="0"/>
              </a:rPr>
              <a:t> University, Israel, available online at: http://ie.technion.ac.il/~radler/mixar.pdf, October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C. S. Wong, and W. K. Li, “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On a Mixture Autoregressive Model</a:t>
            </a:r>
            <a:r>
              <a:rPr lang="en-US" sz="1600" b="1" kern="0" dirty="0" smtClean="0">
                <a:latin typeface="Arial" pitchFamily="34" charset="0"/>
              </a:rPr>
              <a:t>,” Journal of the Royal Statistical Society, vol. 62, no. 1, pp. 95‑115, February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en-US" sz="1600" b="1" kern="0" dirty="0" smtClean="0">
                <a:latin typeface="Arial" pitchFamily="34" charset="0"/>
              </a:rPr>
              <a:t>S. </a:t>
            </a:r>
            <a:r>
              <a:rPr lang="en-US" sz="1600" b="1" kern="0" dirty="0" err="1" smtClean="0">
                <a:latin typeface="Arial" pitchFamily="34" charset="0"/>
              </a:rPr>
              <a:t>Srinivasan</a:t>
            </a:r>
            <a:r>
              <a:rPr lang="en-US" sz="1600" b="1" kern="0" dirty="0" smtClean="0">
                <a:latin typeface="Arial" pitchFamily="34" charset="0"/>
              </a:rPr>
              <a:t>, T. Ma, D. May, G. </a:t>
            </a:r>
            <a:r>
              <a:rPr lang="en-US" sz="1600" b="1" kern="0" dirty="0" err="1" smtClean="0">
                <a:latin typeface="Arial" pitchFamily="34" charset="0"/>
              </a:rPr>
              <a:t>Lazarou</a:t>
            </a:r>
            <a:r>
              <a:rPr lang="en-US" sz="1600" b="1" kern="0" dirty="0" smtClean="0">
                <a:latin typeface="Arial" pitchFamily="34" charset="0"/>
              </a:rPr>
              <a:t> and J. </a:t>
            </a:r>
            <a:r>
              <a:rPr lang="en-US" sz="1600" b="1" kern="0" dirty="0" err="1" smtClean="0">
                <a:latin typeface="Arial" pitchFamily="34" charset="0"/>
              </a:rPr>
              <a:t>Picone</a:t>
            </a:r>
            <a:r>
              <a:rPr lang="en-US" sz="1600" b="1" kern="0" dirty="0" smtClean="0">
                <a:latin typeface="Arial" pitchFamily="34" charset="0"/>
              </a:rPr>
              <a:t>, "</a:t>
            </a:r>
            <a:r>
              <a:rPr lang="en-US" sz="1600" b="1" kern="0" dirty="0" smtClean="0">
                <a:solidFill>
                  <a:srgbClr val="892034"/>
                </a:solidFill>
                <a:latin typeface="Arial" pitchFamily="34" charset="0"/>
              </a:rPr>
              <a:t>Nonlinear Mixture Autoregressive Hidden Markov Models for Speech Recognition</a:t>
            </a:r>
            <a:r>
              <a:rPr lang="en-US" sz="1600" b="1" kern="0" dirty="0" smtClean="0">
                <a:latin typeface="Arial" pitchFamily="34" charset="0"/>
              </a:rPr>
              <a:t>," Proceedings of the International Conference on Spoken Language Processing, pp. 960-963, Brisbane, Australia, September 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Available Resources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35909" y="1912678"/>
            <a:ext cx="7240588" cy="2325686"/>
            <a:chOff x="94" y="1899"/>
            <a:chExt cx="4561" cy="1465"/>
          </a:xfrm>
        </p:grpSpPr>
        <p:pic>
          <p:nvPicPr>
            <p:cNvPr id="8" name="Picture 5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2523" t="12939" r="26996" b="12471"/>
            <a:stretch>
              <a:fillRect/>
            </a:stretch>
          </p:blipFill>
          <p:spPr bwMode="auto">
            <a:xfrm>
              <a:off x="3200" y="1929"/>
              <a:ext cx="1455" cy="1435"/>
            </a:xfrm>
            <a:prstGeom prst="rect">
              <a:avLst/>
            </a:prstGeom>
            <a:solidFill>
              <a:srgbClr val="00CC00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94" y="1899"/>
              <a:ext cx="298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9" tIns="45714" rIns="91429" bIns="45714">
              <a:spAutoFit/>
            </a:bodyPr>
            <a:lstStyle/>
            <a:p>
              <a:pPr marL="173038" indent="-173038">
                <a:spcBef>
                  <a:spcPct val="50000"/>
                </a:spcBef>
                <a:buFontTx/>
                <a:buChar char="•"/>
              </a:pPr>
              <a:r>
                <a:rPr lang="en-US" sz="2000" b="1" dirty="0">
                  <a:solidFill>
                    <a:schemeClr val="bg1"/>
                  </a:solidFill>
                  <a:hlinkClick r:id="rId5"/>
                </a:rPr>
                <a:t>Speech Recognition Toolkits</a:t>
              </a:r>
              <a:r>
                <a:rPr lang="en-US" sz="2000" b="1" dirty="0">
                  <a:solidFill>
                    <a:schemeClr val="bg1"/>
                  </a:solidFill>
                </a:rPr>
                <a:t>: compare front ends to standard approaches using a state of the art ASR toolkit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Publications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109"/>
          <p:cNvSpPr txBox="1">
            <a:spLocks noChangeArrowheads="1"/>
          </p:cNvSpPr>
          <p:nvPr/>
        </p:nvSpPr>
        <p:spPr>
          <a:xfrm>
            <a:off x="219075" y="772351"/>
            <a:ext cx="8694738" cy="5376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b="1" kern="0" dirty="0" smtClean="0">
                <a:latin typeface="Arial" pitchFamily="34" charset="0"/>
              </a:rPr>
              <a:t>S. </a:t>
            </a:r>
            <a:r>
              <a:rPr lang="en-US" sz="1600" b="1" kern="0" dirty="0" err="1" smtClean="0">
                <a:latin typeface="Arial" pitchFamily="34" charset="0"/>
              </a:rPr>
              <a:t>Srinivasan</a:t>
            </a:r>
            <a:r>
              <a:rPr lang="en-US" sz="1600" b="1" kern="0" dirty="0" smtClean="0">
                <a:latin typeface="Arial" pitchFamily="34" charset="0"/>
              </a:rPr>
              <a:t>, T. Ma, D. May, G. </a:t>
            </a:r>
            <a:r>
              <a:rPr lang="en-US" sz="1600" b="1" kern="0" dirty="0" err="1" smtClean="0">
                <a:latin typeface="Arial" pitchFamily="34" charset="0"/>
              </a:rPr>
              <a:t>Lazarou</a:t>
            </a:r>
            <a:r>
              <a:rPr lang="en-US" sz="1600" b="1" kern="0" dirty="0" smtClean="0">
                <a:latin typeface="Arial" pitchFamily="34" charset="0"/>
              </a:rPr>
              <a:t> and J. </a:t>
            </a:r>
            <a:r>
              <a:rPr lang="en-US" sz="1600" b="1" kern="0" dirty="0" err="1" smtClean="0">
                <a:latin typeface="Arial" pitchFamily="34" charset="0"/>
              </a:rPr>
              <a:t>Picone</a:t>
            </a:r>
            <a:r>
              <a:rPr lang="en-US" sz="1600" b="1" kern="0" dirty="0" smtClean="0">
                <a:latin typeface="Arial" pitchFamily="34" charset="0"/>
              </a:rPr>
              <a:t>, "Nonlinear Statistical Modeling of Speech," </a:t>
            </a:r>
            <a:r>
              <a:rPr lang="en-US" sz="1600" b="1" kern="0" dirty="0" err="1" smtClean="0">
                <a:latin typeface="Arial" pitchFamily="34" charset="0"/>
              </a:rPr>
              <a:t>presentated</a:t>
            </a:r>
            <a:r>
              <a:rPr lang="en-US" sz="1600" b="1" kern="0" dirty="0" smtClean="0">
                <a:latin typeface="Arial" pitchFamily="34" charset="0"/>
              </a:rPr>
              <a:t> at the 29th International Workshop on Bayesian Inference and Maximum Entropy Methods in Science and Engineering (</a:t>
            </a:r>
            <a:r>
              <a:rPr lang="en-US" sz="1600" b="1" kern="0" dirty="0" err="1" smtClean="0">
                <a:latin typeface="Arial" pitchFamily="34" charset="0"/>
              </a:rPr>
              <a:t>MaxEnt</a:t>
            </a:r>
            <a:r>
              <a:rPr lang="en-US" sz="1600" b="1" kern="0" dirty="0" smtClean="0">
                <a:latin typeface="Arial" pitchFamily="34" charset="0"/>
              </a:rPr>
              <a:t> 2009), Oxford, Mississippi, USA, July 2009.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b="1" kern="0" dirty="0" smtClean="0">
                <a:latin typeface="Arial" pitchFamily="34" charset="0"/>
              </a:rPr>
              <a:t>S. </a:t>
            </a:r>
            <a:r>
              <a:rPr lang="en-US" sz="1600" b="1" kern="0" dirty="0" err="1" smtClean="0">
                <a:latin typeface="Arial" pitchFamily="34" charset="0"/>
              </a:rPr>
              <a:t>Srinivasan</a:t>
            </a:r>
            <a:r>
              <a:rPr lang="en-US" sz="1600" b="1" kern="0" dirty="0" smtClean="0">
                <a:latin typeface="Arial" pitchFamily="34" charset="0"/>
              </a:rPr>
              <a:t>, T. Ma, D. May, G. </a:t>
            </a:r>
            <a:r>
              <a:rPr lang="en-US" sz="1600" b="1" kern="0" dirty="0" err="1" smtClean="0">
                <a:latin typeface="Arial" pitchFamily="34" charset="0"/>
              </a:rPr>
              <a:t>Lazarou</a:t>
            </a:r>
            <a:r>
              <a:rPr lang="en-US" sz="1600" b="1" kern="0" dirty="0" smtClean="0">
                <a:latin typeface="Arial" pitchFamily="34" charset="0"/>
              </a:rPr>
              <a:t> and J. </a:t>
            </a:r>
            <a:r>
              <a:rPr lang="en-US" sz="1600" b="1" kern="0" dirty="0" err="1" smtClean="0">
                <a:latin typeface="Arial" pitchFamily="34" charset="0"/>
              </a:rPr>
              <a:t>Picone</a:t>
            </a:r>
            <a:r>
              <a:rPr lang="en-US" sz="1600" b="1" kern="0" dirty="0" smtClean="0">
                <a:latin typeface="Arial" pitchFamily="34" charset="0"/>
              </a:rPr>
              <a:t>, "Nonlinear Mixture Autoregressive Hidden Markov Models for Speech Recognition," Proceedings of the International Conference on Spoken Language Processing, pp. 960-963, Brisbane, Australia, September 2008.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b="1" kern="0" dirty="0" smtClean="0">
                <a:latin typeface="Arial" pitchFamily="34" charset="0"/>
              </a:rPr>
              <a:t>S. Prasad, S. </a:t>
            </a:r>
            <a:r>
              <a:rPr lang="en-US" sz="1600" b="1" kern="0" dirty="0" err="1" smtClean="0">
                <a:latin typeface="Arial" pitchFamily="34" charset="0"/>
              </a:rPr>
              <a:t>Srinivasan</a:t>
            </a:r>
            <a:r>
              <a:rPr lang="en-US" sz="1600" b="1" kern="0" dirty="0" smtClean="0">
                <a:latin typeface="Arial" pitchFamily="34" charset="0"/>
              </a:rPr>
              <a:t>, M. </a:t>
            </a:r>
            <a:r>
              <a:rPr lang="en-US" sz="1600" b="1" kern="0" dirty="0" err="1" smtClean="0">
                <a:latin typeface="Arial" pitchFamily="34" charset="0"/>
              </a:rPr>
              <a:t>Pannuri</a:t>
            </a:r>
            <a:r>
              <a:rPr lang="en-US" sz="1600" b="1" kern="0" dirty="0" smtClean="0">
                <a:latin typeface="Arial" pitchFamily="34" charset="0"/>
              </a:rPr>
              <a:t>, G. </a:t>
            </a:r>
            <a:r>
              <a:rPr lang="en-US" sz="1600" b="1" kern="0" dirty="0" err="1" smtClean="0">
                <a:latin typeface="Arial" pitchFamily="34" charset="0"/>
              </a:rPr>
              <a:t>Lazarou</a:t>
            </a:r>
            <a:r>
              <a:rPr lang="en-US" sz="1600" b="1" kern="0" dirty="0" smtClean="0">
                <a:latin typeface="Arial" pitchFamily="34" charset="0"/>
              </a:rPr>
              <a:t> and J. </a:t>
            </a:r>
            <a:r>
              <a:rPr lang="en-US" sz="1600" b="1" kern="0" dirty="0" err="1" smtClean="0">
                <a:latin typeface="Arial" pitchFamily="34" charset="0"/>
              </a:rPr>
              <a:t>Picone</a:t>
            </a:r>
            <a:r>
              <a:rPr lang="en-US" sz="1600" b="1" kern="0" dirty="0" smtClean="0">
                <a:latin typeface="Arial" pitchFamily="34" charset="0"/>
              </a:rPr>
              <a:t>, “Nonlinear Dynamical Invariants for Speech Recognition,” Proceedings of the International Conference on Spoken Language Processing, pp. 2518-2521, Pittsburgh, Pennsylvania, USA, September 2006.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</a:pPr>
            <a:r>
              <a:rPr lang="en-US" sz="1600" b="1" kern="0" dirty="0" smtClean="0">
                <a:solidFill>
                  <a:schemeClr val="accent1"/>
                </a:solidFill>
                <a:latin typeface="Arial" pitchFamily="34" charset="0"/>
              </a:rPr>
              <a:t>In Preparation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b="1" kern="0" dirty="0" smtClean="0">
                <a:latin typeface="Arial" pitchFamily="34" charset="0"/>
              </a:rPr>
              <a:t>S. </a:t>
            </a:r>
            <a:r>
              <a:rPr lang="en-US" sz="1600" b="1" kern="0" dirty="0" err="1" smtClean="0">
                <a:latin typeface="Arial" pitchFamily="34" charset="0"/>
              </a:rPr>
              <a:t>Srinivasan</a:t>
            </a:r>
            <a:r>
              <a:rPr lang="en-US" sz="1600" b="1" kern="0" dirty="0" smtClean="0">
                <a:latin typeface="Arial" pitchFamily="34" charset="0"/>
              </a:rPr>
              <a:t>, G. </a:t>
            </a:r>
            <a:r>
              <a:rPr lang="en-US" sz="1600" b="1" kern="0" dirty="0" err="1" smtClean="0">
                <a:latin typeface="Arial" pitchFamily="34" charset="0"/>
              </a:rPr>
              <a:t>Lazarou</a:t>
            </a:r>
            <a:r>
              <a:rPr lang="en-US" sz="1600" b="1" kern="0" dirty="0" smtClean="0">
                <a:latin typeface="Arial" pitchFamily="34" charset="0"/>
              </a:rPr>
              <a:t> and J. </a:t>
            </a:r>
            <a:r>
              <a:rPr lang="en-US" sz="1600" b="1" kern="0" dirty="0" err="1" smtClean="0">
                <a:latin typeface="Arial" pitchFamily="34" charset="0"/>
              </a:rPr>
              <a:t>Picone</a:t>
            </a:r>
            <a:r>
              <a:rPr lang="en-US" sz="1600" b="1" kern="0" dirty="0" smtClean="0">
                <a:latin typeface="Arial" pitchFamily="34" charset="0"/>
              </a:rPr>
              <a:t>, “Nonlinear Mixture Autoregressive Modeling for Robust Speaker Verification,” IEEE Transactions on Audio, Speech and Language Processing, to be submitted (expected March, 2010).</a:t>
            </a:r>
            <a:endParaRPr lang="en-US" sz="1600" b="1" kern="0" dirty="0" smtClean="0">
              <a:solidFill>
                <a:schemeClr val="accent1"/>
              </a:solidFill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endParaRPr lang="en-US" sz="1600" b="1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Speaker Verification Performance Measures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4988027" cy="59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Kinds of Errors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False Alarms: </a:t>
            </a:r>
            <a:r>
              <a:rPr lang="en-US" sz="1800" b="1" dirty="0" smtClean="0">
                <a:solidFill>
                  <a:schemeClr val="bg1"/>
                </a:solidFill>
              </a:rPr>
              <a:t>Imposter is accepted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Misses: </a:t>
            </a:r>
            <a:r>
              <a:rPr lang="en-US" sz="1800" b="1" dirty="0" smtClean="0">
                <a:solidFill>
                  <a:schemeClr val="bg1"/>
                </a:solidFill>
              </a:rPr>
              <a:t>True speaker is rejected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Threshold value determines operating point. By varying the value of threshold, one error can be reduced at the expense of the other.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Detection Error Tradeoff (DET) Curve: </a:t>
            </a:r>
            <a:r>
              <a:rPr lang="en-US" sz="1800" b="1" dirty="0" smtClean="0">
                <a:solidFill>
                  <a:schemeClr val="bg1"/>
                </a:solidFill>
              </a:rPr>
              <a:t>Graph with false alarms on x-axis and misses on y-axis.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Model A better than Model B if DET curve of A lies consistently closer to origin than that of B.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Scalar performance measures more convenient.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Equal Error Rate (EER): </a:t>
            </a:r>
            <a:r>
              <a:rPr lang="en-US" sz="1800" b="1" dirty="0" smtClean="0">
                <a:solidFill>
                  <a:schemeClr val="bg1"/>
                </a:solidFill>
              </a:rPr>
              <a:t>Point at which line with slope 1 and passing through origin intersects DET curve.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Weights false alarms and misses equally.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491" y="1960330"/>
            <a:ext cx="3427290" cy="299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Features for Speech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11468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Speaker Verification is a pattern classification problem.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Requires features to represent information in class data.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Speech Mel-Frequency </a:t>
            </a:r>
            <a:r>
              <a:rPr lang="en-US" sz="1800" b="1" dirty="0" err="1" smtClean="0">
                <a:solidFill>
                  <a:schemeClr val="accent1"/>
                </a:solidFill>
              </a:rPr>
              <a:t>Cepstral</a:t>
            </a:r>
            <a:r>
              <a:rPr lang="en-US" sz="1800" b="1" dirty="0" smtClean="0">
                <a:solidFill>
                  <a:schemeClr val="accent1"/>
                </a:solidFill>
              </a:rPr>
              <a:t> Coefficients (MFCCs)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Most popular in speech and speaker recognition applications.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Physically motivated based on auditory perception properties of the human ear. 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Both absolute MFCCs as well as their dynamics are considered to be very useful in speech and speaker recognition.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Nonlinearities in speech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173680" cy="531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Traditional speech representation and modeling approaches were restricted to linear dynamics.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Recent studies indicate significant nonlinearities are present in speech signal that could be useful in speech and speaker recognition, especially under noisy and mismatched channel conditions.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Most research striving to utilize nonlinear information in speech use </a:t>
            </a:r>
            <a:r>
              <a:rPr lang="en-US" sz="1800" b="1" dirty="0" smtClean="0">
                <a:solidFill>
                  <a:schemeClr val="accent1"/>
                </a:solidFill>
              </a:rPr>
              <a:t>nonlinear dynamic invariants </a:t>
            </a:r>
            <a:r>
              <a:rPr lang="en-US" sz="1800" b="1" dirty="0" smtClean="0">
                <a:solidFill>
                  <a:schemeClr val="bg1"/>
                </a:solidFill>
              </a:rPr>
              <a:t>as additional features.</a:t>
            </a: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These have found limited success and have failed to show improvements in noisy conditions because of: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Difficulty in parameter estimation from short-time segments.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Inadequacy in representing the actual nonlinear dynamics.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Capturing nonlinearities at the modeling level is desirable.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Mixture Modeling (GMM) – The Tradition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49880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random variable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 drawn from a Gaussian Mixture Model has a probability density function defined by: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8461" y="1095835"/>
            <a:ext cx="2916350" cy="1564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690153" y="1688332"/>
          <a:ext cx="3749111" cy="855757"/>
        </p:xfrm>
        <a:graphic>
          <a:graphicData uri="http://schemas.openxmlformats.org/presentationml/2006/ole">
            <p:oleObj spid="_x0000_s104449" name="Equation" r:id="rId5" imgW="1904760" imgH="571320" progId="Equation.3">
              <p:embed/>
            </p:oleObj>
          </a:graphicData>
        </a:graphic>
      </p:graphicFrame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686980" y="2554492"/>
          <a:ext cx="5502275" cy="739775"/>
        </p:xfrm>
        <a:graphic>
          <a:graphicData uri="http://schemas.openxmlformats.org/presentationml/2006/ole">
            <p:oleObj spid="_x0000_s104451" name="Equation" r:id="rId6" imgW="4635360" imgH="622080" progId="Equation.3">
              <p:embed/>
            </p:oleObj>
          </a:graphicData>
        </a:graphic>
      </p:graphicFrame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355804" y="3422626"/>
            <a:ext cx="49880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equivalent formulation of a GMM: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870154" y="3849328"/>
          <a:ext cx="3775587" cy="1953647"/>
        </p:xfrm>
        <a:graphic>
          <a:graphicData uri="http://schemas.openxmlformats.org/presentationml/2006/ole">
            <p:oleObj spid="_x0000_s104459" name="Equation" r:id="rId7" imgW="1727200" imgH="1193800" progId="Equation.3">
              <p:embed/>
            </p:oleObj>
          </a:graphicData>
        </a:graphic>
      </p:graphicFrame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611443" y="5802032"/>
            <a:ext cx="7028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      is a Gaussian </a:t>
            </a:r>
            <a:r>
              <a:rPr lang="en-US" sz="1800" b="1" dirty="0" err="1" smtClean="0">
                <a:solidFill>
                  <a:schemeClr val="bg1"/>
                </a:solidFill>
              </a:rPr>
              <a:t>r.v</a:t>
            </a:r>
            <a:r>
              <a:rPr lang="en-US" sz="1800" b="1" dirty="0" smtClean="0">
                <a:solidFill>
                  <a:schemeClr val="bg1"/>
                </a:solidFill>
              </a:rPr>
              <a:t>. with mean 0 and covariance       . 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1375442" y="5706348"/>
          <a:ext cx="303212" cy="441325"/>
        </p:xfrm>
        <a:graphic>
          <a:graphicData uri="http://schemas.openxmlformats.org/presentationml/2006/ole">
            <p:oleObj spid="_x0000_s104461" name="Equation" r:id="rId8" imgW="164880" imgH="241200" progId="Equation.3">
              <p:embed/>
            </p:oleObj>
          </a:graphicData>
        </a:graphic>
      </p:graphicFrame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6754763" y="5796117"/>
          <a:ext cx="294968" cy="347021"/>
        </p:xfrm>
        <a:graphic>
          <a:graphicData uri="http://schemas.openxmlformats.org/presentationml/2006/ole">
            <p:oleObj spid="_x0000_s104463" name="Equation" r:id="rId9" imgW="164957" imgH="190335" progId="Equation.3">
              <p:embed/>
            </p:oleObj>
          </a:graphicData>
        </a:graphic>
      </p:graphicFrame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GMM in speech processing systems and its limitations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321164" cy="542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GMM is the primary statistical representation for speech signals currently.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be easily incorporated into a Hidden Markov Model (HMM).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Found to be very successful in speech recognition but offers no improvement over GMMs in speaker recognition.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ML estimation with Expectation-Maximization algorithm is quick to converge (typically 3-4 iterations).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speaker recognition, each Gaussian represents a different broad phone class of sounds produced by a speaker.  Since the same phoneme is pronounced differently by different speakers, the GMMs of speakers are dissimilar.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Main Drawback: </a:t>
            </a:r>
            <a:r>
              <a:rPr lang="en-US" sz="1800" b="1" dirty="0" smtClean="0">
                <a:solidFill>
                  <a:schemeClr val="bg1"/>
                </a:solidFill>
              </a:rPr>
              <a:t>It is a model for RV, so cannot model dynamics in feature streams.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Old Solution:</a:t>
            </a:r>
            <a:r>
              <a:rPr lang="en-US" sz="1800" b="1" dirty="0" smtClean="0">
                <a:solidFill>
                  <a:schemeClr val="bg1"/>
                </a:solidFill>
              </a:rPr>
              <a:t> Use differential MFCC features to represent dynamics; append with absolute features, and model using GMM.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Main Drawbacks: </a:t>
            </a:r>
            <a:r>
              <a:rPr lang="en-US" sz="1800" b="1" dirty="0" smtClean="0">
                <a:solidFill>
                  <a:schemeClr val="bg1"/>
                </a:solidFill>
              </a:rPr>
              <a:t>Differential features are only a linear approximation to the nonlinear dynamics; Redundancy is present in combined features.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Proposed Solution: </a:t>
            </a:r>
            <a:r>
              <a:rPr lang="en-US" sz="1800" b="1" dirty="0" smtClean="0">
                <a:solidFill>
                  <a:schemeClr val="bg1"/>
                </a:solidFill>
              </a:rPr>
              <a:t>Use a nonlinear model to capture the static as well as nonlinear dynamic information in speech MFCC streams.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Autoregressive Model (</a:t>
            </a:r>
            <a:r>
              <a:rPr lang="en-US" b="1" dirty="0" err="1" smtClean="0">
                <a:solidFill>
                  <a:schemeClr val="accent2"/>
                </a:solidFill>
              </a:rPr>
              <a:t>MixAR</a:t>
            </a:r>
            <a:r>
              <a:rPr lang="en-US" b="1" dirty="0" smtClean="0">
                <a:solidFill>
                  <a:schemeClr val="accent2"/>
                </a:solidFill>
              </a:rPr>
              <a:t>) – A Nonlinear Model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49880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mixture autoregressive process (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) of order p with m components, X={x[n]}, is defined as :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973392" y="1583610"/>
          <a:ext cx="4295775" cy="5200650"/>
        </p:xfrm>
        <a:graphic>
          <a:graphicData uri="http://schemas.openxmlformats.org/presentationml/2006/ole">
            <p:oleObj spid="_x0000_s148487" name="Equation" r:id="rId4" imgW="2273300" imgH="3683000" progId="Equation.3">
              <p:embed/>
            </p:oleObj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09788" y="1376570"/>
            <a:ext cx="3627276" cy="118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612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MixAR</a:t>
            </a:r>
            <a:r>
              <a:rPr lang="en-US" b="1" dirty="0" smtClean="0">
                <a:solidFill>
                  <a:schemeClr val="accent2"/>
                </a:solidFill>
              </a:rPr>
              <a:t> in Speech Processing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47649" y="807245"/>
            <a:ext cx="85571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is distinct from other autoregressive and mixture autoregressive models found in speech literature.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the more general than all other mixture autoregressive models found in speech literature.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ML parameter estimation can be achieved using Generalized EM algorithm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Generalized EM: At each iteration, the likelihood is not maximized, but the algorithm moves along the direction of increasing likelihood.</a:t>
            </a: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Probabilistic mixing of AR processes implies nonlinearity in the model.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Hope to capture both static as well as dynamics in speech signals using absolute MFCCs alone.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err="1" smtClean="0">
                <a:solidFill>
                  <a:schemeClr val="accent1"/>
                </a:solidFill>
              </a:rPr>
              <a:t>MixAR</a:t>
            </a:r>
            <a:r>
              <a:rPr lang="en-US" sz="1800" b="1" dirty="0" smtClean="0">
                <a:solidFill>
                  <a:schemeClr val="accent1"/>
                </a:solidFill>
              </a:rPr>
              <a:t> in Speech Processing – what to expect?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Use only static MFCCs with </a:t>
            </a:r>
            <a:r>
              <a:rPr lang="en-US" sz="1800" b="1" dirty="0" err="1" smtClean="0">
                <a:solidFill>
                  <a:schemeClr val="bg1"/>
                </a:solidFill>
              </a:rPr>
              <a:t>MixARs</a:t>
            </a:r>
            <a:r>
              <a:rPr lang="en-US" sz="1800" b="1" dirty="0" smtClean="0">
                <a:solidFill>
                  <a:schemeClr val="bg1"/>
                </a:solidFill>
              </a:rPr>
              <a:t> to perform as well as GMMs using </a:t>
            </a:r>
            <a:r>
              <a:rPr lang="en-US" sz="1800" b="1" dirty="0" err="1" smtClean="0">
                <a:solidFill>
                  <a:schemeClr val="bg1"/>
                </a:solidFill>
              </a:rPr>
              <a:t>static+differential</a:t>
            </a:r>
            <a:r>
              <a:rPr lang="en-US" sz="1800" b="1" dirty="0" smtClean="0">
                <a:solidFill>
                  <a:schemeClr val="bg1"/>
                </a:solidFill>
              </a:rPr>
              <a:t> features.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Remove feature redundancy = &gt; Fewer parameters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Using nonlinear information in speech, </a:t>
            </a:r>
            <a:r>
              <a:rPr lang="en-US" sz="1800" b="1" dirty="0" err="1" smtClean="0">
                <a:solidFill>
                  <a:schemeClr val="bg1"/>
                </a:solidFill>
              </a:rPr>
              <a:t>MixAR</a:t>
            </a:r>
            <a:r>
              <a:rPr lang="en-US" sz="1800" b="1" dirty="0" smtClean="0">
                <a:solidFill>
                  <a:schemeClr val="bg1"/>
                </a:solidFill>
              </a:rPr>
              <a:t> performs better than GMM especially under noisy conditions.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11142</TotalTime>
  <Words>1887</Words>
  <Application>Microsoft Office PowerPoint</Application>
  <PresentationFormat>Letter Paper (8.5x11 in)</PresentationFormat>
  <Paragraphs>331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668</cp:revision>
  <dcterms:created xsi:type="dcterms:W3CDTF">2002-09-12T17:13:32Z</dcterms:created>
  <dcterms:modified xsi:type="dcterms:W3CDTF">2010-01-15T21:12:45Z</dcterms:modified>
</cp:coreProperties>
</file>