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260" r:id="rId4"/>
    <p:sldId id="258" r:id="rId5"/>
    <p:sldId id="266" r:id="rId6"/>
    <p:sldId id="267" r:id="rId7"/>
    <p:sldId id="261" r:id="rId8"/>
    <p:sldId id="268" r:id="rId9"/>
    <p:sldId id="318" r:id="rId10"/>
    <p:sldId id="262" r:id="rId11"/>
    <p:sldId id="263" r:id="rId12"/>
    <p:sldId id="264" r:id="rId13"/>
    <p:sldId id="270" r:id="rId14"/>
    <p:sldId id="271" r:id="rId15"/>
    <p:sldId id="291" r:id="rId16"/>
    <p:sldId id="333" r:id="rId17"/>
    <p:sldId id="272" r:id="rId18"/>
    <p:sldId id="334" r:id="rId19"/>
    <p:sldId id="335" r:id="rId20"/>
    <p:sldId id="336" r:id="rId21"/>
    <p:sldId id="327" r:id="rId22"/>
    <p:sldId id="273" r:id="rId23"/>
    <p:sldId id="338" r:id="rId24"/>
    <p:sldId id="341" r:id="rId25"/>
    <p:sldId id="339" r:id="rId26"/>
    <p:sldId id="342" r:id="rId27"/>
    <p:sldId id="275" r:id="rId28"/>
    <p:sldId id="280" r:id="rId29"/>
    <p:sldId id="274" r:id="rId30"/>
    <p:sldId id="281" r:id="rId31"/>
    <p:sldId id="285" r:id="rId32"/>
    <p:sldId id="283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329" r:id="rId41"/>
    <p:sldId id="317" r:id="rId42"/>
    <p:sldId id="279" r:id="rId43"/>
    <p:sldId id="295" r:id="rId44"/>
    <p:sldId id="299" r:id="rId45"/>
    <p:sldId id="296" r:id="rId46"/>
    <p:sldId id="303" r:id="rId47"/>
    <p:sldId id="302" r:id="rId48"/>
    <p:sldId id="304" r:id="rId49"/>
    <p:sldId id="330" r:id="rId50"/>
    <p:sldId id="331" r:id="rId51"/>
    <p:sldId id="301" r:id="rId52"/>
    <p:sldId id="300" r:id="rId53"/>
    <p:sldId id="305" r:id="rId54"/>
    <p:sldId id="309" r:id="rId55"/>
    <p:sldId id="306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297" r:id="rId64"/>
    <p:sldId id="319" r:id="rId65"/>
    <p:sldId id="320" r:id="rId66"/>
    <p:sldId id="321" r:id="rId67"/>
    <p:sldId id="322" r:id="rId68"/>
    <p:sldId id="323" r:id="rId69"/>
    <p:sldId id="337" r:id="rId70"/>
    <p:sldId id="343" r:id="rId71"/>
    <p:sldId id="325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BE4"/>
    <a:srgbClr val="D3B5E9"/>
    <a:srgbClr val="A86ED4"/>
    <a:srgbClr val="5AE7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8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1.wmf"/><Relationship Id="rId4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1.wmf"/><Relationship Id="rId4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50.wmf"/><Relationship Id="rId7" Type="http://schemas.openxmlformats.org/officeDocument/2006/relationships/image" Target="../media/image66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3.wmf"/><Relationship Id="rId5" Type="http://schemas.openxmlformats.org/officeDocument/2006/relationships/image" Target="../media/image65.wmf"/><Relationship Id="rId10" Type="http://schemas.openxmlformats.org/officeDocument/2006/relationships/image" Target="../media/image69.wmf"/><Relationship Id="rId4" Type="http://schemas.openxmlformats.org/officeDocument/2006/relationships/image" Target="../media/image51.wmf"/><Relationship Id="rId9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AF93F-F160-4B1D-930B-185FCFBB36E6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CB551-289D-47C4-8224-45F404E170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B2A9-61BE-4EF4-BEF0-74A5635DB9FE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9AE2-7429-42C1-9A7A-C4670A0E92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9AE2-7429-42C1-9A7A-C4670A0E92B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538D8-2716-4246-9E81-5FEA6869BE58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4B22-9560-4653-A665-581DA2BCE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4.png"/><Relationship Id="rId4" Type="http://schemas.openxmlformats.org/officeDocument/2006/relationships/image" Target="../media/image46.png"/><Relationship Id="rId9" Type="http://schemas.openxmlformats.org/officeDocument/2006/relationships/oleObject" Target="../embeddings/oleObject3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70.png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9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Parallel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FPGA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Particle Filtering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for Real-Time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Neural Signal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315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John Mountney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Co-advisors: Iyad Obeid and Dennis Silage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New En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867400"/>
            <a:ext cx="2498464" cy="4253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Wiener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Linear transversal filter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Coefficients minimize the error between filter output and a desired response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Applied in recreating center out reaching tasks and 2D cursor movements (Gao, 2002)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Assumes the input signal is stationary and also has an invertible autocorrelation matrix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Mean Square (LMS)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Iterative algorithm that converges to the Weiner solution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Avoids inverting the input autocorrelation matrix to provide computational savings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If the autocorrelation matrix is ill conditioned, a large number of iterations may be required for convergence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Kalman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Solves the same problem as the Wiener filter without the constraint of stationarity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Recursively updates the state estimate using current observations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Applied in arm movement reconstruction experiments (Wu, 2002)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Assumes all noise processes have a known Gaussian distribution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Kalman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Attempts to linearize the model around the current state through a first-order Taylor expansion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Successfully implemented in the control and tracking of spatiotemporal cortical activity (Schiff, 2008)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State transition and measurement matrices must be differentiable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Requires evaluation of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Jacobians</a:t>
            </a:r>
            <a:r>
              <a:rPr lang="en-US" dirty="0" smtClean="0">
                <a:solidFill>
                  <a:sysClr val="windowText" lastClr="000000"/>
                </a:solidFill>
              </a:rPr>
              <a:t> at each iteration</a:t>
            </a: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Unscented Kalman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probability density is approximated by transforming a set of </a:t>
            </a:r>
            <a:r>
              <a:rPr lang="en-US" i="1" dirty="0" smtClean="0">
                <a:solidFill>
                  <a:sysClr val="windowText" lastClr="000000"/>
                </a:solidFill>
              </a:rPr>
              <a:t>sigma points </a:t>
            </a:r>
            <a:r>
              <a:rPr lang="en-US" dirty="0" smtClean="0">
                <a:solidFill>
                  <a:sysClr val="windowText" lastClr="000000"/>
                </a:solidFill>
              </a:rPr>
              <a:t>through the nonlinear prediction and update functions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Easier to approximate a probability distribution than it is to approximate an arbitrary nonlinear transformation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Recently applied in real-time closed loop BMI experiments  (Li, 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Unscented Kalman Filter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Statistical properties of the transformed sigma points become distorted through the linearization process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If the initial state estimates are incorrect, filter divergence can quickly become an issue 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Gaussian environment is still assumed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Numerical solution to nonlinear non-Gaussian state-space estimation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Use Monte Carlo integration to approximate analytically intractable integrals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Represent the posterior density by a set of randomly chosen weighted samples or </a:t>
            </a:r>
            <a:r>
              <a:rPr lang="en-US" i="1" dirty="0" smtClean="0">
                <a:solidFill>
                  <a:sysClr val="windowText" lastClr="000000"/>
                </a:solidFill>
              </a:rPr>
              <a:t>particles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Based on current observations, how likely does a particle represent the posterior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Replicate particles with high weights, discard particles with small weights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Higher weighted particles are more likely to approximate the posterior with better accuracy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Known as the </a:t>
            </a:r>
            <a:r>
              <a:rPr lang="en-US" i="1" dirty="0" smtClean="0">
                <a:solidFill>
                  <a:sysClr val="windowText" lastClr="000000"/>
                </a:solidFill>
              </a:rPr>
              <a:t>sampling importance resampling</a:t>
            </a:r>
            <a:r>
              <a:rPr lang="en-US" dirty="0" smtClean="0">
                <a:solidFill>
                  <a:sysClr val="windowText" lastClr="000000"/>
                </a:solidFill>
              </a:rPr>
              <a:t> (SIR) particle filter (Gordon, 1993)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Particle Filtering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Sample each particle from a proposal density </a:t>
            </a:r>
            <a:r>
              <a:rPr lang="el-GR" i="1" dirty="0" smtClean="0">
                <a:solidFill>
                  <a:sysClr val="windowText" lastClr="000000"/>
                </a:solidFill>
              </a:rPr>
              <a:t>π</a:t>
            </a:r>
            <a:r>
              <a:rPr lang="en-US" dirty="0" smtClean="0">
                <a:solidFill>
                  <a:sysClr val="windowText" lastClr="000000"/>
                </a:solidFill>
              </a:rPr>
              <a:t> that approximates the current posterior:</a:t>
            </a: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Assign particle weights based on how probable a sample drawn from the target posterior has been: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82800" y="2867025"/>
          <a:ext cx="4922838" cy="620713"/>
        </p:xfrm>
        <a:graphic>
          <a:graphicData uri="http://schemas.openxmlformats.org/presentationml/2006/ole">
            <p:oleObj spid="_x0000_s84994" name="Equation" r:id="rId5" imgW="181584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85850" y="5500688"/>
          <a:ext cx="7023100" cy="1036637"/>
        </p:xfrm>
        <a:graphic>
          <a:graphicData uri="http://schemas.openxmlformats.org/presentationml/2006/ole">
            <p:oleObj spid="_x0000_s84995" name="Equation" r:id="rId6" imgW="3009600" imgH="444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Particle Filtering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Normalize the particle weights:</a:t>
            </a: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Perform Resampling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Re-initialize weights: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92450" y="2133600"/>
          <a:ext cx="2855913" cy="1755775"/>
        </p:xfrm>
        <a:graphic>
          <a:graphicData uri="http://schemas.openxmlformats.org/presentationml/2006/ole">
            <p:oleObj spid="_x0000_s86018" name="Equation" r:id="rId5" imgW="1054080" imgH="647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62500" y="4953000"/>
          <a:ext cx="2933700" cy="919163"/>
        </p:xfrm>
        <a:graphic>
          <a:graphicData uri="http://schemas.openxmlformats.org/presentationml/2006/ole">
            <p:oleObj spid="_x0000_s86019" name="Equation" r:id="rId6" imgW="125712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Introduction to Brain Machine Interfaces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Decoding Algorithms</a:t>
            </a:r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Evaluation of the Bayesian Auxiliary Particle Filter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Algorithm Implementation in Hardware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Proposed Future Work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Particle Filtering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Form an estimate of the state as a weighted sum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Repeat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67088" y="3021013"/>
          <a:ext cx="2306637" cy="1169987"/>
        </p:xfrm>
        <a:graphic>
          <a:graphicData uri="http://schemas.openxmlformats.org/presentationml/2006/ole">
            <p:oleObj spid="_x0000_s87042" name="Equation" r:id="rId5" imgW="85068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SIR Particle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Applied to reconstruct hand movement trajectories (Eden, 2004)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SIR particle filters suffer from degeneracy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Particles with high weights are duplicated many times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May collapse to a single point (loss of diversity)</a:t>
            </a:r>
          </a:p>
          <a:p>
            <a:pPr lvl="1"/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Computationally expensive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dirty="0" smtClean="0"/>
              <a:t>Bayesian Auxiliary Particle Filter</a:t>
            </a:r>
            <a:br>
              <a:rPr lang="en-US" dirty="0" smtClean="0"/>
            </a:br>
            <a:r>
              <a:rPr lang="en-US" dirty="0" smtClean="0"/>
              <a:t>(BAPF)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Addresses two limitations of the SIR particle filter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ysClr val="windowText" lastClr="000000"/>
                </a:solidFill>
              </a:rPr>
              <a:t>Poor outlier performance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ysClr val="windowText" lastClr="000000"/>
                </a:solidFill>
              </a:rPr>
              <a:t>Degeneracy</a:t>
            </a: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indent="0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Introduced by Pitt &amp;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Shephard</a:t>
            </a:r>
            <a:r>
              <a:rPr lang="en-US" dirty="0" smtClean="0">
                <a:solidFill>
                  <a:sysClr val="windowText" lastClr="000000"/>
                </a:solidFill>
              </a:rPr>
              <a:t> (1999), later extended by Liu &amp; West (2002) to include a smoothing factor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Favor particles that are likely to survive at the next iteration of the algorithm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Perform resampling at time </a:t>
            </a:r>
            <a:r>
              <a:rPr lang="en-US" i="1" dirty="0" smtClean="0">
                <a:solidFill>
                  <a:sysClr val="windowText" lastClr="000000"/>
                </a:solidFill>
              </a:rPr>
              <a:t>t</a:t>
            </a:r>
            <a:r>
              <a:rPr lang="en-US" i="1" baseline="-25000" dirty="0" smtClean="0">
                <a:solidFill>
                  <a:sysClr val="windowText" lastClr="000000"/>
                </a:solidFill>
              </a:rPr>
              <a:t>k</a:t>
            </a:r>
            <a:r>
              <a:rPr lang="en-US" baseline="-25000" dirty="0" smtClean="0">
                <a:solidFill>
                  <a:sysClr val="windowText" lastClr="000000"/>
                </a:solidFill>
              </a:rPr>
              <a:t>-1</a:t>
            </a:r>
            <a:r>
              <a:rPr lang="en-US" dirty="0" smtClean="0">
                <a:solidFill>
                  <a:sysClr val="windowText" lastClr="000000"/>
                </a:solidFill>
              </a:rPr>
              <a:t> using the available measurements at time </a:t>
            </a:r>
            <a:r>
              <a:rPr lang="en-US" i="1" dirty="0" err="1" smtClean="0">
                <a:solidFill>
                  <a:sysClr val="windowText" lastClr="000000"/>
                </a:solidFill>
              </a:rPr>
              <a:t>t</a:t>
            </a:r>
            <a:r>
              <a:rPr lang="en-US" i="1" baseline="-25000" dirty="0" err="1" smtClean="0">
                <a:solidFill>
                  <a:sysClr val="windowText" lastClr="000000"/>
                </a:solidFill>
              </a:rPr>
              <a:t>k</a:t>
            </a:r>
            <a:endParaRPr lang="en-US" i="1" baseline="-25000" dirty="0" smtClean="0">
              <a:solidFill>
                <a:sysClr val="windowText" lastClr="000000"/>
              </a:solidFill>
            </a:endParaRP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Use a two-stage weighting process to compensate for the predicted point and the actual sample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BAPF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Sample each particle from a proposal density </a:t>
            </a:r>
            <a:r>
              <a:rPr lang="el-GR" i="1" dirty="0" smtClean="0">
                <a:solidFill>
                  <a:sysClr val="windowText" lastClr="000000"/>
                </a:solidFill>
              </a:rPr>
              <a:t>π</a:t>
            </a:r>
            <a:r>
              <a:rPr lang="en-US" dirty="0" smtClean="0">
                <a:solidFill>
                  <a:sysClr val="windowText" lastClr="000000"/>
                </a:solidFill>
              </a:rPr>
              <a:t> that approximates the current posterior:</a:t>
            </a: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Assign 1</a:t>
            </a:r>
            <a:r>
              <a:rPr lang="en-US" baseline="30000" dirty="0" smtClean="0">
                <a:solidFill>
                  <a:sysClr val="windowText" lastClr="000000"/>
                </a:solidFill>
              </a:rPr>
              <a:t>st</a:t>
            </a:r>
            <a:r>
              <a:rPr lang="en-US" dirty="0" smtClean="0">
                <a:solidFill>
                  <a:sysClr val="windowText" lastClr="000000"/>
                </a:solidFill>
              </a:rPr>
              <a:t> stage weights </a:t>
            </a:r>
            <a:r>
              <a:rPr lang="en-US" b="1" dirty="0" smtClean="0">
                <a:solidFill>
                  <a:sysClr val="windowText" lastClr="000000"/>
                </a:solidFill>
              </a:rPr>
              <a:t>g</a:t>
            </a:r>
            <a:r>
              <a:rPr lang="en-US" dirty="0" smtClean="0">
                <a:solidFill>
                  <a:sysClr val="windowText" lastClr="000000"/>
                </a:solidFill>
              </a:rPr>
              <a:t>(t) based on how probable a sample drawn from the target posterior has been: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82800" y="2867025"/>
          <a:ext cx="4922838" cy="620713"/>
        </p:xfrm>
        <a:graphic>
          <a:graphicData uri="http://schemas.openxmlformats.org/presentationml/2006/ole">
            <p:oleObj spid="_x0000_s90114" name="Equation" r:id="rId5" imgW="181584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00138" y="5500688"/>
          <a:ext cx="6992937" cy="1036637"/>
        </p:xfrm>
        <a:graphic>
          <a:graphicData uri="http://schemas.openxmlformats.org/presentationml/2006/ole">
            <p:oleObj spid="_x0000_s90115" name="Equation" r:id="rId6" imgW="2997000" imgH="444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BAPF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Normalize the importance weights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Resample according to </a:t>
            </a:r>
            <a:r>
              <a:rPr lang="en-US" b="1" dirty="0" smtClean="0">
                <a:solidFill>
                  <a:sysClr val="windowText" lastClr="000000"/>
                </a:solidFill>
              </a:rPr>
              <a:t>g</a:t>
            </a:r>
            <a:r>
              <a:rPr lang="en-US" dirty="0" smtClean="0">
                <a:solidFill>
                  <a:sysClr val="windowText" lastClr="000000"/>
                </a:solidFill>
              </a:rPr>
              <a:t>(t)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Sample each particle from a second proposal density </a:t>
            </a:r>
            <a:r>
              <a:rPr lang="en-US" i="1" dirty="0" smtClean="0">
                <a:solidFill>
                  <a:sysClr val="windowText" lastClr="000000"/>
                </a:solidFill>
              </a:rPr>
              <a:t>q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1138" name="Object 1"/>
          <p:cNvGraphicFramePr>
            <a:graphicFrameLocks noChangeAspect="1"/>
          </p:cNvGraphicFramePr>
          <p:nvPr/>
        </p:nvGraphicFramePr>
        <p:xfrm>
          <a:off x="2179638" y="5181600"/>
          <a:ext cx="4889500" cy="620712"/>
        </p:xfrm>
        <a:graphic>
          <a:graphicData uri="http://schemas.openxmlformats.org/presentationml/2006/ole">
            <p:oleObj spid="_x0000_s91138" name="Equation" r:id="rId5" imgW="180324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BAPF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Assign the 2</a:t>
            </a:r>
            <a:r>
              <a:rPr lang="en-US" baseline="30000" dirty="0" smtClean="0">
                <a:solidFill>
                  <a:sysClr val="windowText" lastClr="000000"/>
                </a:solidFill>
              </a:rPr>
              <a:t>nd</a:t>
            </a:r>
            <a:r>
              <a:rPr lang="en-US" dirty="0" smtClean="0">
                <a:solidFill>
                  <a:sysClr val="windowText" lastClr="000000"/>
                </a:solidFill>
              </a:rPr>
              <a:t> stage weights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Compute an estimate as a weighted sum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Repeat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67000" y="2133600"/>
          <a:ext cx="3881120" cy="1212850"/>
        </p:xfrm>
        <a:graphic>
          <a:graphicData uri="http://schemas.openxmlformats.org/presentationml/2006/ole">
            <p:oleObj spid="_x0000_s92163" name="Equation" r:id="rId5" imgW="1422360" imgH="444240" progId="Equation.3">
              <p:embed/>
            </p:oleObj>
          </a:graphicData>
        </a:graphic>
      </p:graphicFrame>
      <p:graphicFrame>
        <p:nvGraphicFramePr>
          <p:cNvPr id="92165" name="Object 1"/>
          <p:cNvGraphicFramePr>
            <a:graphicFrameLocks noChangeAspect="1"/>
          </p:cNvGraphicFramePr>
          <p:nvPr/>
        </p:nvGraphicFramePr>
        <p:xfrm>
          <a:off x="3367088" y="4191000"/>
          <a:ext cx="2306637" cy="1169987"/>
        </p:xfrm>
        <a:graphic>
          <a:graphicData uri="http://schemas.openxmlformats.org/presentationml/2006/ole">
            <p:oleObj spid="_x0000_s92165" name="Equation" r:id="rId6" imgW="85068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the Bayesian Auxiliary Particle Filter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 bright="45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Gaussian Shaped Tuning Function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743200"/>
            <a:ext cx="50292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24582" name="Content Placeholder 6"/>
          <p:cNvGraphicFramePr>
            <a:graphicFrameLocks noChangeAspect="1"/>
          </p:cNvGraphicFramePr>
          <p:nvPr/>
        </p:nvGraphicFramePr>
        <p:xfrm>
          <a:off x="1447800" y="1295400"/>
          <a:ext cx="3706813" cy="1201738"/>
        </p:xfrm>
        <a:graphic>
          <a:graphicData uri="http://schemas.openxmlformats.org/presentationml/2006/ole">
            <p:oleObj spid="_x0000_s24582" name="Equation" r:id="rId6" imgW="1371600" imgH="444240" progId="Equation.3">
              <p:embed/>
            </p:oleObj>
          </a:graphicData>
        </a:graphic>
      </p:graphicFrame>
      <p:graphicFrame>
        <p:nvGraphicFramePr>
          <p:cNvPr id="24583" name="Content Placeholder 6"/>
          <p:cNvGraphicFramePr>
            <a:graphicFrameLocks noChangeAspect="1"/>
          </p:cNvGraphicFramePr>
          <p:nvPr/>
        </p:nvGraphicFramePr>
        <p:xfrm>
          <a:off x="5638800" y="1905000"/>
          <a:ext cx="1676400" cy="487424"/>
        </p:xfrm>
        <a:graphic>
          <a:graphicData uri="http://schemas.openxmlformats.org/presentationml/2006/ole">
            <p:oleObj spid="_x0000_s24583" name="Equation" r:id="rId7" imgW="6984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</a:t>
            </a:r>
            <a:br>
              <a:rPr lang="en-US" dirty="0" smtClean="0"/>
            </a:br>
            <a:r>
              <a:rPr lang="en-US" sz="3600" dirty="0" smtClean="0"/>
              <a:t>Preliminary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Observe an ensemble of hippocampal place cells whose firing times have an inhomogeneous Poisson arrival rate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Estimate the animal’s position on a one dimensional 300 cm track, generated as random walk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Evaluated under noisy conditions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Performance is compared to the Wiener filter and sampling importance </a:t>
            </a:r>
            <a:r>
              <a:rPr lang="en-US" dirty="0" err="1" smtClean="0">
                <a:solidFill>
                  <a:sysClr val="windowText" lastClr="000000"/>
                </a:solidFill>
              </a:rPr>
              <a:t>resampling</a:t>
            </a:r>
            <a:r>
              <a:rPr lang="en-US" dirty="0" smtClean="0">
                <a:solidFill>
                  <a:sysClr val="windowText" lastClr="000000"/>
                </a:solidFill>
              </a:rPr>
              <a:t> particle filter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62400" y="2514600"/>
          <a:ext cx="1277353" cy="622300"/>
        </p:xfrm>
        <a:graphic>
          <a:graphicData uri="http://schemas.openxmlformats.org/presentationml/2006/ole">
            <p:oleObj spid="_x0000_s29698" name="Equation" r:id="rId5" imgW="4950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Machine Interface (BMI)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4478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A BMI is a device which directly interacts with ensembles of neurons in the central nervous system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5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Square Error vs.</a:t>
            </a:r>
            <a:br>
              <a:rPr lang="en-US" dirty="0" smtClean="0"/>
            </a:br>
            <a:r>
              <a:rPr lang="en-US" dirty="0" smtClean="0"/>
              <a:t>Number of Neurons</a:t>
            </a:r>
            <a:endParaRPr lang="en-US" dirty="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057400"/>
            <a:ext cx="5334000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5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 Estimation</a:t>
            </a:r>
            <a:endParaRPr lang="en-US" dirty="0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057400"/>
            <a:ext cx="5340096" cy="4005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286000" y="144780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100 particles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1447800"/>
            <a:ext cx="185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100 neurons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5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ysClr val="windowText" lastClr="000000"/>
                </a:solidFill>
              </a:rPr>
              <a:t>95% Confidence Intervals</a:t>
            </a:r>
            <a:br>
              <a:rPr lang="en-US" dirty="0" smtClean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49888" y="5257800"/>
            <a:ext cx="2322512" cy="1185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 rtl="0">
              <a:spcBef>
                <a:spcPct val="20000"/>
              </a:spcBef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Black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true position</a:t>
            </a:r>
          </a:p>
          <a:p>
            <a:pPr marL="342900" indent="-342900" algn="just" rtl="0">
              <a:spcBef>
                <a:spcPct val="20000"/>
              </a:spcBef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Red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BAPF interval</a:t>
            </a:r>
          </a:p>
          <a:p>
            <a:pPr marL="342900" indent="-342900" algn="just" rtl="0">
              <a:spcBef>
                <a:spcPct val="20000"/>
              </a:spcBef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Green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PF interval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600200" y="5257800"/>
            <a:ext cx="35052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100 particles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50 neurons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100 simulations of a single data set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" y="1905000"/>
            <a:ext cx="8086725" cy="24479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5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Square Error vs.</a:t>
            </a:r>
            <a:br>
              <a:rPr lang="en-US" dirty="0" smtClean="0"/>
            </a:br>
            <a:r>
              <a:rPr lang="en-US" dirty="0" smtClean="0"/>
              <a:t>Missed Firings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057400"/>
            <a:ext cx="5334000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0" y="1519535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100 particles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519535"/>
            <a:ext cx="169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50 neurons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5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Square Error vs.</a:t>
            </a:r>
            <a:br>
              <a:rPr lang="en-US" dirty="0" smtClean="0"/>
            </a:br>
            <a:r>
              <a:rPr lang="en-US" dirty="0" smtClean="0"/>
              <a:t>Rate of False Detections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057400"/>
            <a:ext cx="5334000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0" y="1519535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100 particles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519535"/>
            <a:ext cx="169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50 neurons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5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Square Error vs.</a:t>
            </a:r>
            <a:br>
              <a:rPr lang="en-US" dirty="0" smtClean="0"/>
            </a:br>
            <a:r>
              <a:rPr lang="en-US" dirty="0" smtClean="0"/>
              <a:t>Spike Sorting Error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057400"/>
            <a:ext cx="5334000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0" y="1519535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100 particles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519535"/>
            <a:ext cx="169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50 neurons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Implementation</a:t>
            </a:r>
            <a:br>
              <a:rPr lang="en-US" dirty="0" smtClean="0"/>
            </a:br>
            <a:r>
              <a:rPr lang="en-US" dirty="0" smtClean="0"/>
              <a:t>in Hardware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Implementation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hardware is a field programmable gate array (FPGA)</a:t>
            </a:r>
          </a:p>
          <a:p>
            <a:r>
              <a:rPr lang="en-US" dirty="0" smtClean="0"/>
              <a:t>Dedicated hardware avoids fetching and decoding of instructions</a:t>
            </a:r>
          </a:p>
          <a:p>
            <a:r>
              <a:rPr lang="en-US" dirty="0" smtClean="0"/>
              <a:t>FPGAs are capable of executing multiple computations simultaneously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705600" y="4495801"/>
          <a:ext cx="1828800" cy="1954306"/>
        </p:xfrm>
        <a:graphic>
          <a:graphicData uri="http://schemas.openxmlformats.org/presentationml/2006/ole">
            <p:oleObj spid="_x0000_s43014" name="Bitmap Image" r:id="rId5" imgW="971686" imgH="1038370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Resources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Configurable logic blocks (CLB)</a:t>
            </a:r>
          </a:p>
          <a:p>
            <a:pPr lvl="1"/>
            <a:r>
              <a:rPr lang="en-US" dirty="0" smtClean="0"/>
              <a:t>Look-up tables (LUT)</a:t>
            </a:r>
          </a:p>
          <a:p>
            <a:pPr lvl="1"/>
            <a:r>
              <a:rPr lang="en-US" dirty="0" smtClean="0"/>
              <a:t>Multiplexers</a:t>
            </a:r>
          </a:p>
          <a:p>
            <a:pPr lvl="1"/>
            <a:r>
              <a:rPr lang="en-US" dirty="0" smtClean="0"/>
              <a:t>Flip-flops</a:t>
            </a:r>
          </a:p>
          <a:p>
            <a:pPr lvl="1"/>
            <a:r>
              <a:rPr lang="en-US" dirty="0" smtClean="0"/>
              <a:t>Logic gates (AND, OR, NOT)</a:t>
            </a:r>
          </a:p>
          <a:p>
            <a:r>
              <a:rPr lang="en-US" dirty="0" smtClean="0"/>
              <a:t>Programmable interconnects</a:t>
            </a:r>
          </a:p>
          <a:p>
            <a:pPr lvl="1"/>
            <a:r>
              <a:rPr lang="en-US" dirty="0" smtClean="0"/>
              <a:t>Routing matrix controls signal routing</a:t>
            </a:r>
          </a:p>
          <a:p>
            <a:r>
              <a:rPr lang="en-US" dirty="0" smtClean="0"/>
              <a:t>Input-Output cells</a:t>
            </a:r>
          </a:p>
          <a:p>
            <a:pPr lvl="1"/>
            <a:r>
              <a:rPr lang="en-US" dirty="0" smtClean="0"/>
              <a:t>Latch data at the I/O pins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Resources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Embedded fixed-point multipliers (DSP48E)</a:t>
            </a:r>
          </a:p>
          <a:p>
            <a:pPr lvl="1"/>
            <a:r>
              <a:rPr lang="en-US" dirty="0" smtClean="0"/>
              <a:t>24-bit x 18-bit inputs</a:t>
            </a:r>
          </a:p>
          <a:p>
            <a:r>
              <a:rPr lang="en-US" dirty="0" smtClean="0"/>
              <a:t>On-chip memory</a:t>
            </a:r>
          </a:p>
          <a:p>
            <a:pPr lvl="1"/>
            <a:r>
              <a:rPr lang="en-US" dirty="0" smtClean="0"/>
              <a:t>Up to 32 MB</a:t>
            </a:r>
          </a:p>
          <a:p>
            <a:r>
              <a:rPr lang="en-US" dirty="0" smtClean="0"/>
              <a:t>Digital clock managers</a:t>
            </a:r>
          </a:p>
          <a:p>
            <a:pPr lvl="1"/>
            <a:r>
              <a:rPr lang="en-US" dirty="0" smtClean="0"/>
              <a:t>Multirate signal processing</a:t>
            </a:r>
          </a:p>
          <a:p>
            <a:pPr lvl="1"/>
            <a:r>
              <a:rPr lang="en-US" dirty="0" smtClean="0"/>
              <a:t>Phase locked loops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Gain knowledge of the operation and functionality of the brain</a:t>
            </a: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Decode neural activity to estimate intended biological signals (neuroprosthetics)</a:t>
            </a: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Encode signals which can be interpreted by the brain (cochlear, retinal implants)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ML506SX50T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35052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562100"/>
              </a:tblGrid>
              <a:tr h="597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</a:tr>
              <a:tr h="597300">
                <a:tc>
                  <a:txBody>
                    <a:bodyPr/>
                    <a:lstStyle/>
                    <a:p>
                      <a:r>
                        <a:rPr lang="en-US" dirty="0" smtClean="0"/>
                        <a:t>Slices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8160</a:t>
                      </a:r>
                      <a:endParaRPr lang="en-US" dirty="0"/>
                    </a:p>
                  </a:txBody>
                  <a:tcPr/>
                </a:tc>
              </a:tr>
              <a:tr h="651490">
                <a:tc>
                  <a:txBody>
                    <a:bodyPr/>
                    <a:lstStyle/>
                    <a:p>
                      <a:r>
                        <a:rPr lang="en-US" dirty="0" smtClean="0"/>
                        <a:t>Embedded</a:t>
                      </a:r>
                      <a:r>
                        <a:rPr lang="en-US" baseline="0" dirty="0" smtClean="0"/>
                        <a:t> Multipliers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288</a:t>
                      </a:r>
                      <a:endParaRPr lang="en-US" dirty="0"/>
                    </a:p>
                  </a:txBody>
                  <a:tcPr/>
                </a:tc>
              </a:tr>
              <a:tr h="597300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MB</a:t>
                      </a:r>
                      <a:endParaRPr lang="en-US" dirty="0"/>
                    </a:p>
                  </a:txBody>
                  <a:tcPr/>
                </a:tc>
              </a:tr>
              <a:tr h="651355">
                <a:tc>
                  <a:txBody>
                    <a:bodyPr/>
                    <a:lstStyle/>
                    <a:p>
                      <a:r>
                        <a:rPr lang="en-US" dirty="0" smtClean="0"/>
                        <a:t>3.8 </a:t>
                      </a:r>
                      <a:r>
                        <a:rPr lang="en-US" dirty="0" err="1" smtClean="0"/>
                        <a:t>Gb</a:t>
                      </a:r>
                      <a:r>
                        <a:rPr lang="en-US" dirty="0" smtClean="0"/>
                        <a:t>/s Transceivers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597300">
                <a:tc>
                  <a:txBody>
                    <a:bodyPr/>
                    <a:lstStyle/>
                    <a:p>
                      <a:r>
                        <a:rPr lang="en-US" dirty="0" smtClean="0"/>
                        <a:t>I/O 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</a:tr>
              <a:tr h="651355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Clock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 MHz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xilinx.com/images/image63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5029200" cy="36353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Flow</a:t>
            </a:r>
            <a:endParaRPr lang="en-US" dirty="0"/>
          </a:p>
        </p:txBody>
      </p:sp>
      <p:pic>
        <p:nvPicPr>
          <p:cNvPr id="6" name="Content Placeholder 5" descr="designFlow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68071" y="1676400"/>
            <a:ext cx="2456529" cy="4913058"/>
          </a:xfrm>
          <a:ln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2801271" y="2057400"/>
            <a:ext cx="8382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271" y="1905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271" y="25146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271" y="30480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>
            <a:off x="2801271" y="2667000"/>
            <a:ext cx="8382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801271" y="3200400"/>
            <a:ext cx="8382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>
            <a:off x="2801271" y="3657600"/>
            <a:ext cx="685800" cy="2514600"/>
          </a:xfrm>
          <a:prstGeom prst="leftBrace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267871" y="47244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Co-Simulation</a:t>
            </a:r>
            <a:endParaRPr 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087" y="1981200"/>
            <a:ext cx="719931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Block Diagram</a:t>
            </a:r>
            <a:endParaRPr lang="en-US" dirty="0"/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52768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Block Diagram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53244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Box-Muller Transformation</a:t>
            </a:r>
          </a:p>
          <a:p>
            <a:pPr algn="ctr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  Generates two orthogonal standard normal sequences from two uniform distributions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01829" y="2971800"/>
          <a:ext cx="4027571" cy="2971800"/>
        </p:xfrm>
        <a:graphic>
          <a:graphicData uri="http://schemas.openxmlformats.org/presentationml/2006/ole">
            <p:oleObj spid="_x0000_s55298" name="Equation" r:id="rId4" imgW="1307880" imgH="96516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Box-Muller Transformation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59" y="1828799"/>
            <a:ext cx="864108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Box-Muller Transformation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59" y="1828799"/>
            <a:ext cx="864108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Feedback Shift Register (LFSR)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18591"/>
            <a:ext cx="7010400" cy="154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43165" y="2971800"/>
          <a:ext cx="2084294" cy="1143000"/>
        </p:xfrm>
        <a:graphic>
          <a:graphicData uri="http://schemas.openxmlformats.org/presentationml/2006/ole">
            <p:oleObj spid="_x0000_s59395" name="Equation" r:id="rId5" imgW="787320" imgH="431640" progId="Equation.3">
              <p:embed/>
            </p:oleObj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 register made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flip-flops</a:t>
            </a:r>
          </a:p>
          <a:p>
            <a:r>
              <a:rPr lang="en-US" dirty="0" smtClean="0"/>
              <a:t>Mod-2 adders configured according to a generator polynomial</a:t>
            </a:r>
          </a:p>
          <a:p>
            <a:r>
              <a:rPr lang="en-US" dirty="0" smtClean="0"/>
              <a:t>Represent a value between 0 and 1: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95600" y="6096000"/>
          <a:ext cx="3352800" cy="569343"/>
        </p:xfrm>
        <a:graphic>
          <a:graphicData uri="http://schemas.openxmlformats.org/presentationml/2006/ole">
            <p:oleObj spid="_x0000_s59396" name="Equation" r:id="rId6" imgW="1346040" imgH="2286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LFSR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LFSR output has correlation</a:t>
            </a:r>
          </a:p>
          <a:p>
            <a:r>
              <a:rPr lang="en-US" dirty="0" smtClean="0"/>
              <a:t>Bits are only shifted one position</a:t>
            </a:r>
          </a:p>
          <a:p>
            <a:r>
              <a:rPr lang="en-US" dirty="0" smtClean="0"/>
              <a:t>Has a lowpass effect on the output sequence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76600"/>
            <a:ext cx="42672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Neural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191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The neural tuning model is the key component to encoding and decoding biological signals</a:t>
            </a:r>
          </a:p>
          <a:p>
            <a:pPr algn="just"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Given the current state </a:t>
            </a:r>
            <a:r>
              <a:rPr lang="en-US" b="1" dirty="0" smtClean="0">
                <a:solidFill>
                  <a:sysClr val="windowText" lastClr="000000"/>
                </a:solidFill>
              </a:rPr>
              <a:t>x</a:t>
            </a:r>
            <a:r>
              <a:rPr lang="en-US" dirty="0" smtClean="0">
                <a:solidFill>
                  <a:sysClr val="windowText" lastClr="000000"/>
                </a:solidFill>
              </a:rPr>
              <a:t>(t) of a neuron, the model describes its firing behavior in response to a stimulus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Feedback Shift Register with Skip-ahead Logic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Advances the state of the LFSR multiple states</a:t>
            </a:r>
          </a:p>
          <a:p>
            <a:r>
              <a:rPr lang="en-US" dirty="0" smtClean="0"/>
              <a:t>Bits are shifted multiple positions</a:t>
            </a:r>
          </a:p>
          <a:p>
            <a:r>
              <a:rPr lang="en-US" dirty="0" smtClean="0"/>
              <a:t>Removes correlation in the uniform distribution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73551"/>
            <a:ext cx="4270248" cy="33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Box-Muller Transformation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505200" y="1447800"/>
          <a:ext cx="1477099" cy="512763"/>
        </p:xfrm>
        <a:graphic>
          <a:graphicData uri="http://schemas.openxmlformats.org/presentationml/2006/ole">
            <p:oleObj spid="_x0000_s56324" name="Equation" r:id="rId4" imgW="622080" imgH="215640" progId="Equation.3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876800" y="5181600"/>
          <a:ext cx="2105471" cy="533400"/>
        </p:xfrm>
        <a:graphic>
          <a:graphicData uri="http://schemas.openxmlformats.org/presentationml/2006/ole">
            <p:oleObj spid="_x0000_s56325" name="Equation" r:id="rId5" imgW="1002960" imgH="253800" progId="Equation.3">
              <p:embed/>
            </p:oleObj>
          </a:graphicData>
        </a:graphic>
      </p:graphicFrame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905000"/>
            <a:ext cx="847490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 rot="5400000">
            <a:off x="3695700" y="2247900"/>
            <a:ext cx="685800" cy="152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50800" dir="5400000" rotWithShape="0">
              <a:schemeClr val="tx1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H="1">
            <a:off x="3886200" y="2667000"/>
            <a:ext cx="152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5753100" y="4686300"/>
            <a:ext cx="685800" cy="3048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50800" dir="5400000" rotWithShape="0">
              <a:srgbClr val="0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5867400" y="4191000"/>
            <a:ext cx="152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Block Diagram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52768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Block Diagram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52768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89623"/>
            <a:ext cx="4905375" cy="57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Particle Block Diagram</a:t>
            </a:r>
            <a:endParaRPr lang="en-US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89623"/>
            <a:ext cx="4905375" cy="57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Steps 1 and 2 of the BAPF Algorithm</a:t>
            </a:r>
            <a:endParaRPr lang="en-US" sz="3600" dirty="0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987552"/>
            <a:ext cx="4912614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1905000"/>
          <a:ext cx="2209800" cy="856861"/>
        </p:xfrm>
        <a:graphic>
          <a:graphicData uri="http://schemas.openxmlformats.org/presentationml/2006/ole">
            <p:oleObj spid="_x0000_s62467" name="Equation" r:id="rId6" imgW="1244520" imgH="4824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2058" y="1981199"/>
          <a:ext cx="421341" cy="795867"/>
        </p:xfrm>
        <a:graphic>
          <a:graphicData uri="http://schemas.openxmlformats.org/presentationml/2006/ole">
            <p:oleObj spid="_x0000_s62470" name="Equation" r:id="rId7" imgW="22860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89623"/>
            <a:ext cx="4905375" cy="57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Particle Block Diagram</a:t>
            </a:r>
            <a:endParaRPr lang="en-US" sz="3600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09600" y="1905000"/>
          <a:ext cx="2209800" cy="857250"/>
        </p:xfrm>
        <a:graphic>
          <a:graphicData uri="http://schemas.openxmlformats.org/presentationml/2006/ole">
            <p:oleObj spid="_x0000_s65538" name="Equation" r:id="rId5" imgW="1244520" imgH="482400" progId="Equation.3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12713" y="1981200"/>
          <a:ext cx="420687" cy="795338"/>
        </p:xfrm>
        <a:graphic>
          <a:graphicData uri="http://schemas.openxmlformats.org/presentationml/2006/ole">
            <p:oleObj spid="_x0000_s65539" name="Equation" r:id="rId6" imgW="228600" imgH="431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1" y="3301093"/>
          <a:ext cx="889783" cy="409984"/>
        </p:xfrm>
        <a:graphic>
          <a:graphicData uri="http://schemas.openxmlformats.org/presentationml/2006/ole">
            <p:oleObj spid="_x0000_s65540" name="Equation" r:id="rId7" imgW="4950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5541" name="Equation" r:id="rId8" imgW="11412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2400" y="3330387"/>
          <a:ext cx="381000" cy="403413"/>
        </p:xfrm>
        <a:graphic>
          <a:graphicData uri="http://schemas.openxmlformats.org/presentationml/2006/ole">
            <p:oleObj spid="_x0000_s65543" name="Equation" r:id="rId9" imgW="215640" imgH="203040" progId="Equation.3">
              <p:embed/>
            </p:oleObj>
          </a:graphicData>
        </a:graphic>
      </p:graphicFrame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987552"/>
            <a:ext cx="4912614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2188" y="3833813"/>
          <a:ext cx="2198687" cy="357187"/>
        </p:xfrm>
        <a:graphic>
          <a:graphicData uri="http://schemas.openxmlformats.org/presentationml/2006/ole">
            <p:oleObj spid="_x0000_s65542" name="Equation" r:id="rId11" imgW="14094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Compute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Stage Weights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6565" name="Equation" r:id="rId4" imgW="114120" imgH="215640" progId="Equation.3">
              <p:embed/>
            </p:oleObj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615950" y="1219200"/>
          <a:ext cx="7889875" cy="838200"/>
        </p:xfrm>
        <a:graphic>
          <a:graphicData uri="http://schemas.openxmlformats.org/presentationml/2006/ole">
            <p:oleObj spid="_x0000_s66568" name="Equation" r:id="rId5" imgW="3708360" imgH="39348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17588" y="2514600"/>
          <a:ext cx="2603500" cy="1066800"/>
        </p:xfrm>
        <a:graphic>
          <a:graphicData uri="http://schemas.openxmlformats.org/presentationml/2006/ole">
            <p:oleObj spid="_x0000_s66569" name="Equation" r:id="rId6" imgW="1054080" imgH="4316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6571" name="Equation" r:id="rId7" imgW="114120" imgH="21564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48400" y="4419600"/>
          <a:ext cx="1827427" cy="768350"/>
        </p:xfrm>
        <a:graphic>
          <a:graphicData uri="http://schemas.openxmlformats.org/presentationml/2006/ole">
            <p:oleObj spid="_x0000_s66572" name="Equation" r:id="rId8" imgW="1117440" imgH="469800" progId="Equation.3">
              <p:embed/>
            </p:oleObj>
          </a:graphicData>
        </a:graphic>
      </p:graphicFrame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3886200"/>
            <a:ext cx="5154930" cy="145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Compute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Stage Weights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7586" name="Equation" r:id="rId4" imgW="114120" imgH="215640" progId="Equation.3">
              <p:embed/>
            </p:oleObj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603250" y="1219200"/>
          <a:ext cx="7916863" cy="838200"/>
        </p:xfrm>
        <a:graphic>
          <a:graphicData uri="http://schemas.openxmlformats.org/presentationml/2006/ole">
            <p:oleObj spid="_x0000_s67587" name="Equation" r:id="rId5" imgW="3720960" imgH="39348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7589" name="Equation" r:id="rId6" imgW="114120" imgH="215640" progId="Equation.3">
              <p:embed/>
            </p:oleObj>
          </a:graphicData>
        </a:graphic>
      </p:graphicFrame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361372"/>
            <a:ext cx="6240780" cy="342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6477000" y="1295400"/>
            <a:ext cx="762000" cy="457200"/>
          </a:xfrm>
          <a:prstGeom prst="ellipse">
            <a:avLst/>
          </a:prstGeom>
          <a:noFill/>
          <a:ln>
            <a:solidFill>
              <a:srgbClr val="5AE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924800" y="1219200"/>
            <a:ext cx="685800" cy="381000"/>
          </a:xfrm>
          <a:prstGeom prst="ellipse">
            <a:avLst/>
          </a:prstGeom>
          <a:noFill/>
          <a:ln>
            <a:solidFill>
              <a:srgbClr val="5AE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4984" y="2514600"/>
          <a:ext cx="1533525" cy="533400"/>
        </p:xfrm>
        <a:graphic>
          <a:graphicData uri="http://schemas.openxmlformats.org/presentationml/2006/ole">
            <p:oleObj spid="_x0000_s67590" name="Equation" r:id="rId8" imgW="583920" imgH="20304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 flipV="1">
            <a:off x="2068984" y="2286000"/>
            <a:ext cx="533400" cy="2286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50800" dir="5400000" rotWithShape="0">
              <a:schemeClr val="tx1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H="1">
            <a:off x="1840384" y="2438400"/>
            <a:ext cx="228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1002184" y="2362200"/>
            <a:ext cx="533400" cy="152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50800" dir="5400000" rotWithShape="0">
              <a:schemeClr val="tx1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1535584" y="2438400"/>
            <a:ext cx="228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2133600"/>
            <a:ext cx="84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8584" y="2057400"/>
            <a:ext cx="91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fraction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162675" y="2514600"/>
          <a:ext cx="2066925" cy="533400"/>
        </p:xfrm>
        <a:graphic>
          <a:graphicData uri="http://schemas.openxmlformats.org/presentationml/2006/ole">
            <p:oleObj spid="_x0000_s67591" name="Equation" r:id="rId9" imgW="787320" imgH="2030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30862" y="2667000"/>
            <a:ext cx="9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x&lt;0: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2" grpId="0" animBg="1"/>
      <p:bldP spid="17" grpId="0" animBg="1"/>
      <p:bldP spid="18" grpId="0"/>
      <p:bldP spid="19" grpId="0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Compute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Stage Weights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8610" name="Equation" r:id="rId4" imgW="114120" imgH="215640" progId="Equation.3">
              <p:embed/>
            </p:oleObj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603250" y="1219200"/>
          <a:ext cx="7916863" cy="838200"/>
        </p:xfrm>
        <a:graphic>
          <a:graphicData uri="http://schemas.openxmlformats.org/presentationml/2006/ole">
            <p:oleObj spid="_x0000_s68611" name="Equation" r:id="rId5" imgW="3720960" imgH="39348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8612" name="Equation" r:id="rId6" imgW="114120" imgH="215640" progId="Equation.3">
              <p:embed/>
            </p:oleObj>
          </a:graphicData>
        </a:graphic>
      </p:graphicFrame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4475" y="2476500"/>
            <a:ext cx="61150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6400800" y="1066800"/>
            <a:ext cx="1524000" cy="762000"/>
          </a:xfrm>
          <a:prstGeom prst="ellipse">
            <a:avLst/>
          </a:prstGeom>
          <a:noFill/>
          <a:ln>
            <a:solidFill>
              <a:srgbClr val="5AE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 bright="45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Tuning Function Example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2600324" y="2012950"/>
          <a:ext cx="2178461" cy="806450"/>
        </p:xfrm>
        <a:graphic>
          <a:graphicData uri="http://schemas.openxmlformats.org/presentationml/2006/ole">
            <p:oleObj spid="_x0000_s1029" name="Equation" r:id="rId5" imgW="1028520" imgH="3808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1447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 cells fire when an animal is in a specific  location and are responsible for spatial mapping.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1248" y="2373868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Assumed firing model:</a:t>
            </a:r>
            <a:endParaRPr lang="en-US" dirty="0"/>
          </a:p>
        </p:txBody>
      </p:sp>
      <p:graphicFrame>
        <p:nvGraphicFramePr>
          <p:cNvPr id="1030" name="Content Placeholder 6"/>
          <p:cNvGraphicFramePr>
            <a:graphicFrameLocks noChangeAspect="1"/>
          </p:cNvGraphicFramePr>
          <p:nvPr/>
        </p:nvGraphicFramePr>
        <p:xfrm>
          <a:off x="2587248" y="2971800"/>
          <a:ext cx="460752" cy="524619"/>
        </p:xfrm>
        <a:graphic>
          <a:graphicData uri="http://schemas.openxmlformats.org/presentationml/2006/ole">
            <p:oleObj spid="_x0000_s1030" name="Equation" r:id="rId6" imgW="177480" imgH="2030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1248" y="3135868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firing rate:</a:t>
            </a:r>
            <a:endParaRPr lang="en-US" dirty="0"/>
          </a:p>
        </p:txBody>
      </p:sp>
      <p:graphicFrame>
        <p:nvGraphicFramePr>
          <p:cNvPr id="13" name="Content Placeholder 6"/>
          <p:cNvGraphicFramePr>
            <a:graphicFrameLocks noChangeAspect="1"/>
          </p:cNvGraphicFramePr>
          <p:nvPr/>
        </p:nvGraphicFramePr>
        <p:xfrm>
          <a:off x="3200399" y="3779167"/>
          <a:ext cx="381001" cy="411834"/>
        </p:xfrm>
        <a:graphic>
          <a:graphicData uri="http://schemas.openxmlformats.org/presentationml/2006/ole">
            <p:oleObj spid="_x0000_s1031" name="Equation" r:id="rId7" imgW="152280" imgH="1648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" y="3810000"/>
            <a:ext cx="288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of the receptive field:</a:t>
            </a:r>
            <a:endParaRPr lang="en-US" dirty="0"/>
          </a:p>
        </p:txBody>
      </p:sp>
      <p:graphicFrame>
        <p:nvGraphicFramePr>
          <p:cNvPr id="15" name="Content Placeholder 6"/>
          <p:cNvGraphicFramePr>
            <a:graphicFrameLocks noChangeAspect="1"/>
          </p:cNvGraphicFramePr>
          <p:nvPr/>
        </p:nvGraphicFramePr>
        <p:xfrm>
          <a:off x="3200400" y="4450292"/>
          <a:ext cx="304800" cy="486833"/>
        </p:xfrm>
        <a:graphic>
          <a:graphicData uri="http://schemas.openxmlformats.org/presentationml/2006/ole">
            <p:oleObj spid="_x0000_s1032" name="Equation" r:id="rId8" imgW="126720" imgH="2030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4572000"/>
            <a:ext cx="28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of the receptive field: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304800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Resample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Stage Weights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9634" name="Equation" r:id="rId4" imgW="114120" imgH="2156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9636" name="Equation" r:id="rId5" imgW="114120" imgH="215640" progId="Equation.3">
              <p:embed/>
            </p:oleObj>
          </a:graphicData>
        </a:graphic>
      </p:graphicFrame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4525" y="1819275"/>
            <a:ext cx="53244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89623"/>
            <a:ext cx="4905375" cy="57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Particle Block Diagram</a:t>
            </a:r>
            <a:endParaRPr lang="en-US" sz="3600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09600" y="1905000"/>
          <a:ext cx="2209800" cy="857250"/>
        </p:xfrm>
        <a:graphic>
          <a:graphicData uri="http://schemas.openxmlformats.org/presentationml/2006/ole">
            <p:oleObj spid="_x0000_s70658" name="Equation" r:id="rId5" imgW="1244520" imgH="482400" progId="Equation.3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12713" y="1981200"/>
          <a:ext cx="420687" cy="795338"/>
        </p:xfrm>
        <a:graphic>
          <a:graphicData uri="http://schemas.openxmlformats.org/presentationml/2006/ole">
            <p:oleObj spid="_x0000_s70659" name="Equation" r:id="rId6" imgW="228600" imgH="431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0661" name="Equation" r:id="rId7" imgW="114120" imgH="215640" progId="Equation.3">
              <p:embed/>
            </p:oleObj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987552"/>
            <a:ext cx="4912614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649287" y="4462462"/>
          <a:ext cx="2209800" cy="857250"/>
        </p:xfrm>
        <a:graphic>
          <a:graphicData uri="http://schemas.openxmlformats.org/presentationml/2006/ole">
            <p:oleObj spid="_x0000_s70664" name="Equation" r:id="rId9" imgW="1244520" imgH="482400" progId="Equation.3">
              <p:embed/>
            </p:oleObj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152400" y="4538662"/>
          <a:ext cx="420687" cy="795338"/>
        </p:xfrm>
        <a:graphic>
          <a:graphicData uri="http://schemas.openxmlformats.org/presentationml/2006/ole">
            <p:oleObj spid="_x0000_s70665" name="Equation" r:id="rId10" imgW="228600" imgH="431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1" y="3276600"/>
          <a:ext cx="889783" cy="409984"/>
        </p:xfrm>
        <a:graphic>
          <a:graphicData uri="http://schemas.openxmlformats.org/presentationml/2006/ole">
            <p:oleObj spid="_x0000_s70660" name="Equation" r:id="rId11" imgW="4950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2400" y="3352799"/>
          <a:ext cx="304800" cy="322730"/>
        </p:xfrm>
        <a:graphic>
          <a:graphicData uri="http://schemas.openxmlformats.org/presentationml/2006/ole">
            <p:oleObj spid="_x0000_s70663" name="Equation" r:id="rId12" imgW="215640" imgH="203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82133" y="3809999"/>
          <a:ext cx="2218267" cy="356508"/>
        </p:xfrm>
        <a:graphic>
          <a:graphicData uri="http://schemas.openxmlformats.org/presentationml/2006/ole">
            <p:oleObj spid="_x0000_s70662" name="Equation" r:id="rId13" imgW="1422360" imgH="2286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3037" y="5740400"/>
          <a:ext cx="400050" cy="355600"/>
        </p:xfrm>
        <a:graphic>
          <a:graphicData uri="http://schemas.openxmlformats.org/presentationml/2006/ole">
            <p:oleObj spid="_x0000_s70667" name="Equation" r:id="rId14" imgW="228600" imgH="203040" progId="Equation.3">
              <p:embed/>
            </p:oleObj>
          </a:graphicData>
        </a:graphic>
      </p:graphicFrame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43200" y="987552"/>
            <a:ext cx="4912614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2319" y="5499100"/>
          <a:ext cx="2419168" cy="749300"/>
        </p:xfrm>
        <a:graphic>
          <a:graphicData uri="http://schemas.openxmlformats.org/presentationml/2006/ole">
            <p:oleObj spid="_x0000_s70666" name="Equation" r:id="rId16" imgW="1434960" imgH="44424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Estimated Output Signal as a Weighted Sum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7826" name="Equation" r:id="rId4" imgW="114120" imgH="2156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7827" name="Equation" r:id="rId5" imgW="114120" imgH="215640" progId="Equation.3">
              <p:embed/>
            </p:oleObj>
          </a:graphicData>
        </a:graphic>
      </p:graphicFrame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2200275"/>
            <a:ext cx="53244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81400" y="1143000"/>
          <a:ext cx="1996888" cy="685800"/>
        </p:xfrm>
        <a:graphic>
          <a:graphicData uri="http://schemas.openxmlformats.org/presentationml/2006/ole">
            <p:oleObj spid="_x0000_s77829" name="Equation" r:id="rId7" imgW="1257120" imgH="431640" progId="Equation.3">
              <p:embed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1234440"/>
                <a:gridCol w="1432560"/>
                <a:gridCol w="1859280"/>
                <a:gridCol w="164592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DSP48Es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Clock-cycles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r>
                        <a:rPr lang="en-US" baseline="0" dirty="0" smtClean="0"/>
                        <a:t> Number Generator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(after pipelining)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 ns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Exponential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 ns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Exponential</a:t>
                      </a:r>
                      <a:r>
                        <a:rPr lang="en-US" baseline="0" dirty="0" smtClean="0"/>
                        <a:t> 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 ns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Raise to Integer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per </a:t>
                      </a:r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 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Future Work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Resampling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Particles with high weights are retained</a:t>
            </a:r>
          </a:p>
          <a:p>
            <a:r>
              <a:rPr lang="en-US" dirty="0" smtClean="0"/>
              <a:t>Particles with low weights are discarded</a:t>
            </a:r>
          </a:p>
          <a:p>
            <a:endParaRPr lang="en-US" dirty="0" smtClean="0"/>
          </a:p>
          <a:p>
            <a:r>
              <a:rPr lang="en-US" dirty="0" smtClean="0"/>
              <a:t>All particles can be resampled in two clock cycles</a:t>
            </a:r>
          </a:p>
          <a:p>
            <a:r>
              <a:rPr lang="en-US" dirty="0" smtClean="0"/>
              <a:t>On the first cycle, all particles are copied to temporary registers</a:t>
            </a:r>
          </a:p>
          <a:p>
            <a:r>
              <a:rPr lang="en-US" dirty="0" smtClean="0"/>
              <a:t>On the second cycle, all particles are compared and assigned new values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Controller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as a finite state machine (FSM)</a:t>
            </a:r>
          </a:p>
          <a:p>
            <a:r>
              <a:rPr lang="en-US" dirty="0" smtClean="0"/>
              <a:t>Sampling period, block size, number of neurons and number of particles determine control signals</a:t>
            </a:r>
          </a:p>
          <a:p>
            <a:r>
              <a:rPr lang="en-US" dirty="0" smtClean="0"/>
              <a:t>Signals include: enable lines for data registers, multipliers and counters, select lines for multiplexers and reset signals</a:t>
            </a:r>
          </a:p>
          <a:p>
            <a:r>
              <a:rPr lang="en-US" dirty="0" smtClean="0"/>
              <a:t>Build the FSM from counters, comparators and multiplexers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 output compared to the MATLAB simulations</a:t>
            </a:r>
          </a:p>
          <a:p>
            <a:r>
              <a:rPr lang="en-US" dirty="0" smtClean="0"/>
              <a:t>Quantization error is expected</a:t>
            </a:r>
          </a:p>
          <a:p>
            <a:r>
              <a:rPr lang="en-US" dirty="0" smtClean="0"/>
              <a:t>Determine the number of bits needed for acceptable precision of the estimated signal</a:t>
            </a:r>
          </a:p>
          <a:p>
            <a:r>
              <a:rPr lang="en-US" dirty="0" smtClean="0"/>
              <a:t>Further evaluation of the filter with an increase in particles and neurons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Comparison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parallel processing architecture will be compared to a sequential implementation</a:t>
            </a:r>
          </a:p>
          <a:p>
            <a:r>
              <a:rPr lang="en-US" dirty="0" smtClean="0"/>
              <a:t>Current benchmark is MATLAB running on the Java Virtual Machine (not a true comparison)</a:t>
            </a:r>
          </a:p>
          <a:p>
            <a:r>
              <a:rPr lang="en-US" dirty="0" smtClean="0"/>
              <a:t>Comparisons will be made for throughput as a function of particles as well as neurons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371600"/>
            <a:ext cx="28896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Throughput Comparison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Verification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Evaluation of the number </a:t>
            </a:r>
          </a:p>
          <a:p>
            <a:pPr algn="r"/>
            <a:r>
              <a:rPr lang="en-US" sz="2000" dirty="0" smtClean="0"/>
              <a:t>of particles/neurons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Synthesize Controller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Simulate Controller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Synthesize Modules</a:t>
            </a:r>
          </a:p>
        </p:txBody>
      </p:sp>
      <p:sp>
        <p:nvSpPr>
          <p:cNvPr id="13" name="Can 12"/>
          <p:cNvSpPr/>
          <p:nvPr/>
        </p:nvSpPr>
        <p:spPr>
          <a:xfrm>
            <a:off x="5257800" y="1524000"/>
            <a:ext cx="228600" cy="2971800"/>
          </a:xfrm>
          <a:prstGeom prst="can">
            <a:avLst/>
          </a:prstGeom>
          <a:solidFill>
            <a:srgbClr val="FB3BE4"/>
          </a:solidFill>
          <a:ln>
            <a:noFill/>
          </a:ln>
          <a:effectLst>
            <a:outerShdw dist="63500" dir="19200000" sx="101000" sy="101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6200000"/>
            </a:camera>
            <a:lightRig rig="balanced" dir="t">
              <a:rot lat="0" lon="0" rev="21594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11089" y="5345668"/>
            <a:ext cx="617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       June        July        Aug        Sept        Oct        Nov        Dec</a:t>
            </a:r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3581400" y="4267200"/>
            <a:ext cx="228600" cy="1371600"/>
          </a:xfrm>
          <a:prstGeom prst="can">
            <a:avLst/>
          </a:prstGeom>
          <a:solidFill>
            <a:srgbClr val="FFFF00"/>
          </a:solidFill>
          <a:ln>
            <a:noFill/>
          </a:ln>
          <a:effectLst>
            <a:outerShdw dist="63500" dir="19200000" sx="101000" sy="101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6200000"/>
            </a:camera>
            <a:lightRig rig="balanced" dir="t">
              <a:rot lat="0" lon="0" rev="21594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800600" y="3657600"/>
            <a:ext cx="228600" cy="1371600"/>
          </a:xfrm>
          <a:prstGeom prst="can">
            <a:avLst/>
          </a:prstGeom>
          <a:solidFill>
            <a:srgbClr val="00B0F0"/>
          </a:solidFill>
          <a:ln>
            <a:noFill/>
          </a:ln>
          <a:effectLst>
            <a:outerShdw dist="63500" dir="19200000" sx="101000" sy="101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6200000"/>
            </a:camera>
            <a:lightRig rig="balanced" dir="t">
              <a:rot lat="0" lon="0" rev="21594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791200" y="3276600"/>
            <a:ext cx="228600" cy="838200"/>
          </a:xfrm>
          <a:prstGeom prst="can">
            <a:avLst/>
          </a:prstGeom>
          <a:solidFill>
            <a:srgbClr val="00B050"/>
          </a:solidFill>
          <a:ln>
            <a:noFill/>
          </a:ln>
          <a:effectLst>
            <a:outerShdw dist="63500" dir="19200000" sx="101000" sy="101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6200000"/>
            </a:camera>
            <a:lightRig rig="balanced" dir="t">
              <a:rot lat="0" lon="0" rev="21594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6629400" y="1828800"/>
            <a:ext cx="228600" cy="838200"/>
          </a:xfrm>
          <a:prstGeom prst="can">
            <a:avLst/>
          </a:prstGeom>
          <a:solidFill>
            <a:srgbClr val="FF0000"/>
          </a:solidFill>
          <a:ln>
            <a:noFill/>
          </a:ln>
          <a:effectLst>
            <a:outerShdw dist="63500" dir="19200000" sx="101000" sy="101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6200000"/>
            </a:camera>
            <a:lightRig rig="balanced" dir="t">
              <a:rot lat="0" lon="0" rev="21594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7543800" y="1143000"/>
            <a:ext cx="228600" cy="8382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63500" dir="19200000" sx="101000" sy="101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6200000"/>
            </a:camera>
            <a:lightRig rig="balanced" dir="t">
              <a:rot lat="0" lon="0" rev="21594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Plasticity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Neural plasticity can be the result of environmental changes, learning, acting or brain injury</a:t>
            </a: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Based on how active a neuron is during an experience, the synapses grow stronger or weaker</a:t>
            </a: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Plasticity results in a dynamic state vector of the neural tuning model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Thank you, advisors and committee members.</a:t>
            </a:r>
          </a:p>
          <a:p>
            <a:pPr>
              <a:buNone/>
            </a:pPr>
            <a:endParaRPr lang="en-US" dirty="0" smtClean="0"/>
          </a:p>
          <a:p>
            <a:pPr lvl="2"/>
            <a:r>
              <a:rPr lang="en-US" sz="3200" dirty="0" smtClean="0"/>
              <a:t>Dr. Iyad Obeid</a:t>
            </a:r>
          </a:p>
          <a:p>
            <a:pPr lvl="2"/>
            <a:r>
              <a:rPr lang="en-US" sz="3200" dirty="0" smtClean="0"/>
              <a:t>Dr. Dennis Silage</a:t>
            </a:r>
          </a:p>
          <a:p>
            <a:pPr lvl="2"/>
            <a:r>
              <a:rPr lang="en-US" sz="3200" dirty="0" smtClean="0"/>
              <a:t>Dr. Joseph Picone</a:t>
            </a:r>
          </a:p>
          <a:p>
            <a:pPr lvl="2"/>
            <a:r>
              <a:rPr lang="en-US" sz="3200" dirty="0" smtClean="0"/>
              <a:t>Dr. Marc Sobel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 bright="45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Time-varying Tuning Function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2289175" y="1905000"/>
          <a:ext cx="2838450" cy="877888"/>
        </p:xfrm>
        <a:graphic>
          <a:graphicData uri="http://schemas.openxmlformats.org/presentationml/2006/ole">
            <p:oleObj spid="_x0000_s2050" name="Equation" r:id="rId5" imgW="1231560" imgH="3808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" y="2373868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firing model: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187" y="3446463"/>
            <a:ext cx="221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state vector: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04800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2055" name="Object 6"/>
          <p:cNvGraphicFramePr>
            <a:graphicFrameLocks noChangeAspect="1"/>
          </p:cNvGraphicFramePr>
          <p:nvPr/>
        </p:nvGraphicFramePr>
        <p:xfrm>
          <a:off x="2286000" y="2989263"/>
          <a:ext cx="1489075" cy="1277937"/>
        </p:xfrm>
        <a:graphic>
          <a:graphicData uri="http://schemas.openxmlformats.org/presentationml/2006/ole">
            <p:oleObj spid="_x0000_s2055" name="Equation" r:id="rId7" imgW="825480" imgH="711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7000" contrast="-51000"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Decoding Algorithms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</TotalTime>
  <Words>1617</Words>
  <Application>Microsoft Office PowerPoint</Application>
  <PresentationFormat>On-screen Show (4:3)</PresentationFormat>
  <Paragraphs>383</Paragraphs>
  <Slides>71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Office Theme</vt:lpstr>
      <vt:lpstr>Equation</vt:lpstr>
      <vt:lpstr>Bitmap Image</vt:lpstr>
      <vt:lpstr>Microsoft Equation 3.0</vt:lpstr>
      <vt:lpstr>Parallel FPGA Particle Filtering for Real-Time Neural Signal Processing</vt:lpstr>
      <vt:lpstr>Outline</vt:lpstr>
      <vt:lpstr>Brain Machine Interface (BMI)</vt:lpstr>
      <vt:lpstr>Applications of the BMI</vt:lpstr>
      <vt:lpstr>Interpreting Neural Activity</vt:lpstr>
      <vt:lpstr>Tuning Function Example</vt:lpstr>
      <vt:lpstr>Neural Plasticity</vt:lpstr>
      <vt:lpstr>Time-varying Tuning Function</vt:lpstr>
      <vt:lpstr>Decoding Algorithms</vt:lpstr>
      <vt:lpstr>Wiener Filter</vt:lpstr>
      <vt:lpstr>Least Mean Square (LMS)</vt:lpstr>
      <vt:lpstr>Kalman Filter</vt:lpstr>
      <vt:lpstr>Extended Kalman Filter</vt:lpstr>
      <vt:lpstr>Unscented Kalman Filter</vt:lpstr>
      <vt:lpstr>Unscented Kalman Filter (cont.)</vt:lpstr>
      <vt:lpstr>Particle Filtering</vt:lpstr>
      <vt:lpstr>Resampling</vt:lpstr>
      <vt:lpstr>SIR Particle Filtering Algorithm</vt:lpstr>
      <vt:lpstr>SIR Particle Filtering Algorithm</vt:lpstr>
      <vt:lpstr>SIR Particle Filtering Algorithm</vt:lpstr>
      <vt:lpstr> SIR Particle Filtering</vt:lpstr>
      <vt:lpstr>Bayesian Auxiliary Particle Filter (BAPF)</vt:lpstr>
      <vt:lpstr>BAPF</vt:lpstr>
      <vt:lpstr>BAPF Algorithm</vt:lpstr>
      <vt:lpstr>BAPF Algorithm</vt:lpstr>
      <vt:lpstr>BAPF Algorithm</vt:lpstr>
      <vt:lpstr>Evaluation of the Bayesian Auxiliary Particle Filter</vt:lpstr>
      <vt:lpstr>Gaussian Shaped Tuning Function</vt:lpstr>
      <vt:lpstr>Simulation Results Preliminary Data</vt:lpstr>
      <vt:lpstr>Mean Square Error vs. Number of Neurons</vt:lpstr>
      <vt:lpstr>Signal Estimation</vt:lpstr>
      <vt:lpstr>95% Confidence Intervals </vt:lpstr>
      <vt:lpstr>Mean Square Error vs. Missed Firings</vt:lpstr>
      <vt:lpstr>Mean Square Error vs. Rate of False Detections</vt:lpstr>
      <vt:lpstr>Mean Square Error vs. Spike Sorting Error</vt:lpstr>
      <vt:lpstr>Algorithm Implementation in Hardware</vt:lpstr>
      <vt:lpstr>Algorithm Implementation</vt:lpstr>
      <vt:lpstr>FPGA Resources</vt:lpstr>
      <vt:lpstr>FPGA Resources</vt:lpstr>
      <vt:lpstr>ML506SX50T</vt:lpstr>
      <vt:lpstr>Design Flow</vt:lpstr>
      <vt:lpstr>Hardware Co-Simulation</vt:lpstr>
      <vt:lpstr>Top-Level Block Diagram</vt:lpstr>
      <vt:lpstr>Top-Level Block Diagram</vt:lpstr>
      <vt:lpstr>Slide 45</vt:lpstr>
      <vt:lpstr>Slide 46</vt:lpstr>
      <vt:lpstr>Slide 47</vt:lpstr>
      <vt:lpstr>Linear Feedback Shift Register (LFSR) </vt:lpstr>
      <vt:lpstr>LFSR (cont.) </vt:lpstr>
      <vt:lpstr>Linear Feedback Shift Register with Skip-ahead Logic  </vt:lpstr>
      <vt:lpstr>Slide 51</vt:lpstr>
      <vt:lpstr>Top-Level Block Diagram</vt:lpstr>
      <vt:lpstr>Top-Level Block Diagram</vt:lpstr>
      <vt:lpstr>Particle Block Diagram</vt:lpstr>
      <vt:lpstr>Steps 1 and 2 of the BAPF Algorithm</vt:lpstr>
      <vt:lpstr>Particle Block Diagram</vt:lpstr>
      <vt:lpstr>Compute the 1st Stage Weights</vt:lpstr>
      <vt:lpstr>Compute the 1st Stage Weights</vt:lpstr>
      <vt:lpstr>Compute the 1st Stage Weights</vt:lpstr>
      <vt:lpstr>Resample the 1st Stage Weights</vt:lpstr>
      <vt:lpstr>Particle Block Diagram</vt:lpstr>
      <vt:lpstr>Estimated Output Signal as a Weighted Sum</vt:lpstr>
      <vt:lpstr>Synthesis Results</vt:lpstr>
      <vt:lpstr>Proposed Future Work</vt:lpstr>
      <vt:lpstr>Parallel Resampling</vt:lpstr>
      <vt:lpstr>Automated Controller</vt:lpstr>
      <vt:lpstr>Verification</vt:lpstr>
      <vt:lpstr>Throughput Comparison</vt:lpstr>
      <vt:lpstr>Timeline</vt:lpstr>
      <vt:lpstr>Acknowledgements</vt:lpstr>
      <vt:lpstr>Questions? </vt:lpstr>
    </vt:vector>
  </TitlesOfParts>
  <Company>Temple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FPGA Particle Filtering Architecture for Real-time Neural Signal Processing</dc:title>
  <dc:creator>System Chip Design Lab</dc:creator>
  <cp:lastModifiedBy>System Chip Design Lab</cp:lastModifiedBy>
  <cp:revision>320</cp:revision>
  <dcterms:created xsi:type="dcterms:W3CDTF">2010-04-01T18:34:59Z</dcterms:created>
  <dcterms:modified xsi:type="dcterms:W3CDTF">2010-04-28T18:35:56Z</dcterms:modified>
</cp:coreProperties>
</file>