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1"/>
  </p:notesMasterIdLst>
  <p:handoutMasterIdLst>
    <p:handoutMasterId r:id="rId22"/>
  </p:handoutMasterIdLst>
  <p:sldIdLst>
    <p:sldId id="325" r:id="rId3"/>
    <p:sldId id="452" r:id="rId4"/>
    <p:sldId id="500" r:id="rId5"/>
    <p:sldId id="521" r:id="rId6"/>
    <p:sldId id="518" r:id="rId7"/>
    <p:sldId id="533" r:id="rId8"/>
    <p:sldId id="522" r:id="rId9"/>
    <p:sldId id="524" r:id="rId10"/>
    <p:sldId id="534" r:id="rId11"/>
    <p:sldId id="526" r:id="rId12"/>
    <p:sldId id="528" r:id="rId13"/>
    <p:sldId id="509" r:id="rId14"/>
    <p:sldId id="523" r:id="rId15"/>
    <p:sldId id="535" r:id="rId16"/>
    <p:sldId id="536" r:id="rId17"/>
    <p:sldId id="532" r:id="rId18"/>
    <p:sldId id="478" r:id="rId19"/>
    <p:sldId id="527" r:id="rId20"/>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D5"/>
    <a:srgbClr val="892034"/>
    <a:srgbClr val="EFF755"/>
    <a:srgbClr val="CC6600"/>
    <a:srgbClr val="6666FF"/>
    <a:srgbClr val="008000"/>
    <a:srgbClr val="000080"/>
    <a:srgbClr val="004000"/>
    <a:srgbClr val="99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13" autoAdjust="0"/>
    <p:restoredTop sz="96226" autoAdjust="0"/>
  </p:normalViewPr>
  <p:slideViewPr>
    <p:cSldViewPr snapToGrid="0">
      <p:cViewPr varScale="1">
        <p:scale>
          <a:sx n="68" d="100"/>
          <a:sy n="68" d="100"/>
        </p:scale>
        <p:origin x="-174" y="-96"/>
      </p:cViewPr>
      <p:guideLst>
        <p:guide orient="horz" pos="1339"/>
        <p:guide pos="2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10/2/2008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11" name="TextBox 10"/>
          <p:cNvSpPr txBox="1"/>
          <p:nvPr userDrawn="1"/>
        </p:nvSpPr>
        <p:spPr>
          <a:xfrm>
            <a:off x="1020416" y="159025"/>
            <a:ext cx="5367131" cy="276999"/>
          </a:xfrm>
          <a:prstGeom prst="rect">
            <a:avLst/>
          </a:prstGeom>
          <a:solidFill>
            <a:srgbClr val="FFFFFF"/>
          </a:solidFill>
        </p:spPr>
        <p:txBody>
          <a:bodyPr wrap="square" lIns="0" tIns="0" rIns="91440" bIns="0" rtlCol="0" anchor="ctr" anchorCtr="0">
            <a:spAutoFit/>
          </a:bodyPr>
          <a:lstStyle/>
          <a:p>
            <a:pPr algn="r"/>
            <a:r>
              <a:rPr lang="en-US" sz="1800" b="1" dirty="0" smtClean="0">
                <a:solidFill>
                  <a:schemeClr val="accent1"/>
                </a:solidFill>
                <a:latin typeface="Times New Roman" pitchFamily="18" charset="0"/>
                <a:cs typeface="Times New Roman" pitchFamily="18" charset="0"/>
              </a:rPr>
              <a:t>The Mississippi School for Mathematics and Science</a:t>
            </a:r>
            <a:endParaRPr lang="en-US" sz="1800" b="1" dirty="0">
              <a:solidFill>
                <a:schemeClr val="accent1"/>
              </a:solidFill>
              <a:latin typeface="Times New Roman" pitchFamily="18" charset="0"/>
              <a:cs typeface="Times New Roman" pitchFamily="18" charset="0"/>
            </a:endParaRPr>
          </a:p>
        </p:txBody>
      </p:sp>
      <p:pic>
        <p:nvPicPr>
          <p:cNvPr id="6" name="Picture 5" descr="xx.jpg"/>
          <p:cNvPicPr>
            <a:picLocks noChangeAspect="1"/>
          </p:cNvPicPr>
          <p:nvPr userDrawn="1"/>
        </p:nvPicPr>
        <p:blipFill>
          <a:blip r:embed="rId6" cstate="print"/>
          <a:stretch>
            <a:fillRect/>
          </a:stretch>
        </p:blipFill>
        <p:spPr>
          <a:xfrm>
            <a:off x="533400" y="0"/>
            <a:ext cx="614984" cy="628650"/>
          </a:xfrm>
          <a:prstGeom prst="rect">
            <a:avLst/>
          </a:prstGeom>
        </p:spPr>
      </p:pic>
      <p:pic>
        <p:nvPicPr>
          <p:cNvPr id="12" name="Picture 51"/>
          <p:cNvPicPr>
            <a:picLocks noChangeAspect="1" noChangeArrowheads="1"/>
          </p:cNvPicPr>
          <p:nvPr userDrawn="1"/>
        </p:nvPicPr>
        <p:blipFill>
          <a:blip r:embed="rId7" cstate="print"/>
          <a:srcRect/>
          <a:stretch>
            <a:fillRect/>
          </a:stretch>
        </p:blipFill>
        <p:spPr bwMode="auto">
          <a:xfrm>
            <a:off x="8188394" y="6317146"/>
            <a:ext cx="533400" cy="514350"/>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Mu Alpha Theta: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ce.msstate.edu/research/isip/.../2008/msms/" TargetMode="External"/><Relationship Id="rId7" Type="http://schemas.openxmlformats.org/officeDocument/2006/relationships/hyperlink" Target="http://www.imdb.com/title/tt007136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hyperlink" Target="http://www.zompist.com/Langmaps.html" TargetMode="External"/><Relationship Id="rId9" Type="http://schemas.openxmlformats.org/officeDocument/2006/relationships/hyperlink" Target="http://www.ece.msstate.edu/research/isip/.../2008/msms/presentation.mp3"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nexidia.com/uploads/file/pdf/2005speechtek_clements.pdf"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images.businessweek.com/ss/06/09/ceo_socnet/image/intro.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ask.com/" TargetMode="Externa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hyperlink" Target="http://www.cuil.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audio" Target="file:///G:\msms\clip_ilocano_carl_rubino.mp3" TargetMode="External"/><Relationship Id="rId1" Type="http://schemas.openxmlformats.org/officeDocument/2006/relationships/audio" Target="file:///G:\msms\clip_the_conversation.mp3" TargetMode="External"/><Relationship Id="rId6" Type="http://schemas.openxmlformats.org/officeDocument/2006/relationships/hyperlink" Target="http://www.youtube.com/watch?v=vrhRsZ56b4g" TargetMode="External"/><Relationship Id="rId5" Type="http://schemas.openxmlformats.org/officeDocument/2006/relationships/image" Target="../media/image8.png"/><Relationship Id="rId4" Type="http://schemas.openxmlformats.org/officeDocument/2006/relationships/hyperlink" Target="http://en.wikipedia.org/wiki/September_11,_2001_attac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anguage_Preservation" TargetMode="External"/><Relationship Id="rId7" Type="http://schemas.openxmlformats.org/officeDocument/2006/relationships/hyperlink" Target="http://www.city-data.com/states/Mississippi-Language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hyperlink" Target="http://www.zompist.com/Langmaps.html"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audio" Target="file:///G:\msms\clip_tagalog_carl_rubino.mp3" TargetMode="External"/><Relationship Id="rId1" Type="http://schemas.openxmlformats.org/officeDocument/2006/relationships/audio" Target="file:///G:\msms\clip_ilocano_carl_rubino.mp3"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563833" y="6203854"/>
            <a:ext cx="8243888"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1"/>
                </a:solidFill>
              </a:rPr>
              <a:t>URL</a:t>
            </a:r>
            <a:r>
              <a:rPr lang="en-US" sz="1200" b="1" dirty="0">
                <a:solidFill>
                  <a:schemeClr val="accent1"/>
                </a:solidFill>
              </a:rPr>
              <a:t>: </a:t>
            </a:r>
            <a:r>
              <a:rPr lang="en-US" sz="1200" b="1" dirty="0" smtClean="0">
                <a:solidFill>
                  <a:schemeClr val="accent2"/>
                </a:solidFill>
                <a:hlinkClick r:id="rId3"/>
              </a:rPr>
              <a:t>http://www.ece.msstate.edu/research/isip/.../2008/</a:t>
            </a:r>
            <a:r>
              <a:rPr lang="en-US" sz="1200" b="1" dirty="0" err="1" smtClean="0">
                <a:solidFill>
                  <a:schemeClr val="accent2"/>
                </a:solidFill>
                <a:hlinkClick r:id="rId3"/>
              </a:rPr>
              <a:t>msms</a:t>
            </a:r>
            <a:r>
              <a:rPr lang="en-US" sz="1200" b="1" dirty="0" smtClean="0">
                <a:solidFill>
                  <a:schemeClr val="accent2"/>
                </a:solidFill>
                <a:hlinkClick r:id="rId3"/>
              </a:rPr>
              <a:t>/</a:t>
            </a:r>
            <a:r>
              <a:rPr lang="en-US" sz="1200" b="1" dirty="0" smtClean="0">
                <a:solidFill>
                  <a:schemeClr val="accent2"/>
                </a:solidFill>
              </a:rPr>
              <a:t>	Audio:</a:t>
            </a:r>
          </a:p>
        </p:txBody>
      </p:sp>
      <p:sp>
        <p:nvSpPr>
          <p:cNvPr id="6" name="Text Box 29"/>
          <p:cNvSpPr txBox="1">
            <a:spLocks noChangeArrowheads="1"/>
          </p:cNvSpPr>
          <p:nvPr/>
        </p:nvSpPr>
        <p:spPr bwMode="auto">
          <a:xfrm>
            <a:off x="409575" y="62279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smtClean="0">
                <a:solidFill>
                  <a:schemeClr val="accent2"/>
                </a:solidFill>
              </a:rPr>
              <a:t>CAN YOU SAY HAMBURGER IN 6,000 LANGUAGES?</a:t>
            </a:r>
            <a:endParaRPr lang="en-US" b="1" dirty="0">
              <a:solidFill>
                <a:schemeClr val="accent2"/>
              </a:solidFill>
            </a:endParaRPr>
          </a:p>
        </p:txBody>
      </p:sp>
      <p:sp>
        <p:nvSpPr>
          <p:cNvPr id="8" name="Rectangle 7"/>
          <p:cNvSpPr/>
          <p:nvPr/>
        </p:nvSpPr>
        <p:spPr>
          <a:xfrm>
            <a:off x="436099" y="4838734"/>
            <a:ext cx="8417169" cy="1200329"/>
          </a:xfrm>
          <a:prstGeom prst="rect">
            <a:avLst/>
          </a:prstGeom>
        </p:spPr>
        <p:txBody>
          <a:bodyPr wrap="square">
            <a:spAutoFit/>
          </a:bodyPr>
          <a:lstStyle/>
          <a:p>
            <a:pPr algn="ctr"/>
            <a:r>
              <a:rPr lang="en-US" b="1" dirty="0" smtClean="0">
                <a:solidFill>
                  <a:schemeClr val="accent1"/>
                </a:solidFill>
              </a:rPr>
              <a:t>Joseph Picone, PhD</a:t>
            </a:r>
          </a:p>
          <a:p>
            <a:pPr algn="ctr"/>
            <a:r>
              <a:rPr lang="en-US" b="1" dirty="0" smtClean="0">
                <a:solidFill>
                  <a:schemeClr val="accent2"/>
                </a:solidFill>
              </a:rPr>
              <a:t>Department of Electrical and Computer Engineering</a:t>
            </a:r>
          </a:p>
          <a:p>
            <a:pPr algn="ctr"/>
            <a:r>
              <a:rPr lang="en-US" b="1" dirty="0" smtClean="0">
                <a:solidFill>
                  <a:schemeClr val="accent2"/>
                </a:solidFill>
              </a:rPr>
              <a:t>Mississippi State University</a:t>
            </a:r>
            <a:endParaRPr lang="en-US" b="1" dirty="0">
              <a:solidFill>
                <a:schemeClr val="accent2"/>
              </a:solidFill>
            </a:endParaRPr>
          </a:p>
        </p:txBody>
      </p:sp>
      <p:grpSp>
        <p:nvGrpSpPr>
          <p:cNvPr id="12" name="Group 11"/>
          <p:cNvGrpSpPr/>
          <p:nvPr/>
        </p:nvGrpSpPr>
        <p:grpSpPr>
          <a:xfrm>
            <a:off x="759710" y="1280156"/>
            <a:ext cx="7766050" cy="3290801"/>
            <a:chOff x="687388" y="1420836"/>
            <a:chExt cx="7766050" cy="3290801"/>
          </a:xfrm>
        </p:grpSpPr>
        <p:pic>
          <p:nvPicPr>
            <p:cNvPr id="48130" name="Picture 2">
              <a:hlinkClick r:id="rId4"/>
            </p:cNvPr>
            <p:cNvPicPr>
              <a:picLocks noChangeArrowheads="1"/>
            </p:cNvPicPr>
            <p:nvPr/>
          </p:nvPicPr>
          <p:blipFill>
            <a:blip r:embed="rId5"/>
            <a:srcRect/>
            <a:stretch>
              <a:fillRect/>
            </a:stretch>
          </p:blipFill>
          <p:spPr bwMode="auto">
            <a:xfrm>
              <a:off x="5691950" y="2220786"/>
              <a:ext cx="2761488" cy="1975104"/>
            </a:xfrm>
            <a:prstGeom prst="rect">
              <a:avLst/>
            </a:prstGeom>
            <a:noFill/>
            <a:ln w="38100">
              <a:solidFill>
                <a:schemeClr val="accent1"/>
              </a:solidFill>
              <a:miter lim="800000"/>
              <a:headEnd/>
              <a:tailEnd/>
            </a:ln>
            <a:effectLst/>
          </p:spPr>
        </p:pic>
        <p:pic>
          <p:nvPicPr>
            <p:cNvPr id="48131" name="Picture 3">
              <a:hlinkClick r:id="rId4"/>
            </p:cNvPr>
            <p:cNvPicPr>
              <a:picLocks noChangeAspect="1" noChangeArrowheads="1"/>
            </p:cNvPicPr>
            <p:nvPr/>
          </p:nvPicPr>
          <p:blipFill>
            <a:blip r:embed="rId6"/>
            <a:srcRect/>
            <a:stretch>
              <a:fillRect/>
            </a:stretch>
          </p:blipFill>
          <p:spPr bwMode="auto">
            <a:xfrm>
              <a:off x="687388" y="2226716"/>
              <a:ext cx="2759197" cy="1972756"/>
            </a:xfrm>
            <a:prstGeom prst="rect">
              <a:avLst/>
            </a:prstGeom>
            <a:noFill/>
            <a:ln w="38100">
              <a:solidFill>
                <a:schemeClr val="accent1"/>
              </a:solidFill>
              <a:miter lim="800000"/>
              <a:headEnd/>
              <a:tailEnd/>
            </a:ln>
            <a:effectLst/>
          </p:spPr>
        </p:pic>
        <p:pic>
          <p:nvPicPr>
            <p:cNvPr id="48129" name="Picture 1">
              <a:hlinkClick r:id="rId7"/>
            </p:cNvPr>
            <p:cNvPicPr>
              <a:picLocks noChangeAspect="1" noChangeArrowheads="1"/>
            </p:cNvPicPr>
            <p:nvPr/>
          </p:nvPicPr>
          <p:blipFill>
            <a:blip r:embed="rId8" cstate="print"/>
            <a:srcRect/>
            <a:stretch>
              <a:fillRect/>
            </a:stretch>
          </p:blipFill>
          <p:spPr bwMode="auto">
            <a:xfrm>
              <a:off x="3474718" y="1420836"/>
              <a:ext cx="2171404" cy="3290801"/>
            </a:xfrm>
            <a:prstGeom prst="rect">
              <a:avLst/>
            </a:prstGeom>
            <a:noFill/>
            <a:ln w="38100">
              <a:solidFill>
                <a:schemeClr val="accent1"/>
              </a:solidFill>
              <a:miter lim="800000"/>
              <a:headEnd/>
              <a:tailEnd/>
            </a:ln>
            <a:effectLst/>
          </p:spPr>
        </p:pic>
      </p:grpSp>
      <p:pic>
        <p:nvPicPr>
          <p:cNvPr id="10" name="Picture 9" descr="x.JPG">
            <a:hlinkClick r:id="rId9"/>
          </p:cNvPr>
          <p:cNvPicPr>
            <a:picLocks noChangeAspect="1"/>
          </p:cNvPicPr>
          <p:nvPr/>
        </p:nvPicPr>
        <p:blipFill>
          <a:blip r:embed="rId10"/>
          <a:stretch>
            <a:fillRect/>
          </a:stretch>
        </p:blipFill>
        <p:spPr>
          <a:xfrm>
            <a:off x="7557943" y="6138577"/>
            <a:ext cx="376238" cy="3571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Select the Most Likely Model</a:t>
            </a:r>
            <a:endParaRPr lang="en-US" b="1" dirty="0">
              <a:solidFill>
                <a:schemeClr val="accent2"/>
              </a:solidFill>
            </a:endParaRPr>
          </a:p>
        </p:txBody>
      </p:sp>
      <p:grpSp>
        <p:nvGrpSpPr>
          <p:cNvPr id="23" name="Group 22"/>
          <p:cNvGrpSpPr/>
          <p:nvPr/>
        </p:nvGrpSpPr>
        <p:grpSpPr>
          <a:xfrm>
            <a:off x="3829931" y="2093439"/>
            <a:ext cx="1491175" cy="685800"/>
            <a:chOff x="1171136" y="2616589"/>
            <a:chExt cx="1491175" cy="685800"/>
          </a:xfrm>
        </p:grpSpPr>
        <p:sp>
          <p:nvSpPr>
            <p:cNvPr id="13" name="Rectangle 12"/>
            <p:cNvSpPr/>
            <p:nvPr/>
          </p:nvSpPr>
          <p:spPr>
            <a:xfrm>
              <a:off x="1230923" y="2616589"/>
              <a:ext cx="1371600" cy="685800"/>
            </a:xfrm>
            <a:prstGeom prst="rect">
              <a:avLst/>
            </a:prstGeom>
            <a:solidFill>
              <a:schemeClr val="accent1"/>
            </a:solidFill>
            <a:ln w="38100">
              <a:noFill/>
            </a:ln>
            <a:effectLst>
              <a:outerShdw blurRad="63500" dist="635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71136" y="2682490"/>
              <a:ext cx="1491175" cy="553998"/>
            </a:xfrm>
            <a:prstGeom prst="rect">
              <a:avLst/>
            </a:prstGeom>
          </p:spPr>
          <p:txBody>
            <a:bodyPr wrap="square" lIns="0" tIns="0" rIns="0" bIns="0" rtlCol="0" anchor="ctr" anchorCtr="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rgbClr val="FFFFFF"/>
                  </a:solidFill>
                  <a:effectLst/>
                  <a:uLnTx/>
                  <a:uFillTx/>
                  <a:latin typeface="+mn-lt"/>
                  <a:ea typeface="+mn-ea"/>
                  <a:cs typeface="+mn-cs"/>
                </a:rPr>
                <a:t>Feature</a:t>
              </a:r>
              <a:br>
                <a:rPr kumimoji="0" lang="en-US" sz="1800" b="1" i="0" u="none" strike="noStrike" kern="0" cap="none" spc="0" normalizeH="0" baseline="0" noProof="0" dirty="0" smtClean="0">
                  <a:ln>
                    <a:noFill/>
                  </a:ln>
                  <a:solidFill>
                    <a:srgbClr val="FFFFFF"/>
                  </a:solidFill>
                  <a:effectLst/>
                  <a:uLnTx/>
                  <a:uFillTx/>
                  <a:latin typeface="+mn-lt"/>
                  <a:ea typeface="+mn-ea"/>
                  <a:cs typeface="+mn-cs"/>
                </a:rPr>
              </a:br>
              <a:r>
                <a:rPr kumimoji="0" lang="en-US" sz="1800" b="1" i="0" u="none" strike="noStrike" kern="0" cap="none" spc="0" normalizeH="0" baseline="0" noProof="0" dirty="0" smtClean="0">
                  <a:ln>
                    <a:noFill/>
                  </a:ln>
                  <a:solidFill>
                    <a:srgbClr val="FFFFFF"/>
                  </a:solidFill>
                  <a:effectLst/>
                  <a:uLnTx/>
                  <a:uFillTx/>
                  <a:latin typeface="+mn-lt"/>
                  <a:ea typeface="+mn-ea"/>
                  <a:cs typeface="+mn-cs"/>
                </a:rPr>
                <a:t>Extraction</a:t>
              </a:r>
            </a:p>
          </p:txBody>
        </p:sp>
      </p:grpSp>
      <p:pic>
        <p:nvPicPr>
          <p:cNvPr id="141315" name="Picture 3"/>
          <p:cNvPicPr>
            <a:picLocks noChangeAspect="1" noChangeArrowheads="1"/>
          </p:cNvPicPr>
          <p:nvPr/>
        </p:nvPicPr>
        <p:blipFill>
          <a:blip r:embed="rId3"/>
          <a:srcRect/>
          <a:stretch>
            <a:fillRect/>
          </a:stretch>
        </p:blipFill>
        <p:spPr bwMode="auto">
          <a:xfrm>
            <a:off x="2332406" y="1917226"/>
            <a:ext cx="714375" cy="1038225"/>
          </a:xfrm>
          <a:prstGeom prst="rect">
            <a:avLst/>
          </a:prstGeom>
          <a:noFill/>
          <a:ln w="9525">
            <a:noFill/>
            <a:miter lim="800000"/>
            <a:headEnd/>
            <a:tailEnd/>
          </a:ln>
          <a:effectLst/>
        </p:spPr>
      </p:pic>
      <p:pic>
        <p:nvPicPr>
          <p:cNvPr id="141316" name="Picture 4"/>
          <p:cNvPicPr>
            <a:picLocks noChangeAspect="1" noChangeArrowheads="1"/>
          </p:cNvPicPr>
          <p:nvPr/>
        </p:nvPicPr>
        <p:blipFill>
          <a:blip r:embed="rId4" cstate="print"/>
          <a:srcRect/>
          <a:stretch>
            <a:fillRect/>
          </a:stretch>
        </p:blipFill>
        <p:spPr bwMode="auto">
          <a:xfrm>
            <a:off x="5613013" y="1033719"/>
            <a:ext cx="732202" cy="388515"/>
          </a:xfrm>
          <a:prstGeom prst="rect">
            <a:avLst/>
          </a:prstGeom>
          <a:noFill/>
          <a:ln w="9525">
            <a:noFill/>
            <a:miter lim="800000"/>
            <a:headEnd/>
            <a:tailEnd/>
          </a:ln>
          <a:effectLst/>
        </p:spPr>
      </p:pic>
      <p:pic>
        <p:nvPicPr>
          <p:cNvPr id="141317" name="Picture 5"/>
          <p:cNvPicPr>
            <a:picLocks noChangeAspect="1" noChangeArrowheads="1"/>
          </p:cNvPicPr>
          <p:nvPr/>
        </p:nvPicPr>
        <p:blipFill>
          <a:blip r:embed="rId5" cstate="print"/>
          <a:srcRect/>
          <a:stretch>
            <a:fillRect/>
          </a:stretch>
        </p:blipFill>
        <p:spPr bwMode="auto">
          <a:xfrm>
            <a:off x="5889381" y="855709"/>
            <a:ext cx="682283" cy="457200"/>
          </a:xfrm>
          <a:prstGeom prst="rect">
            <a:avLst/>
          </a:prstGeom>
          <a:noFill/>
          <a:ln w="9525">
            <a:noFill/>
            <a:miter lim="800000"/>
            <a:headEnd/>
            <a:tailEnd/>
          </a:ln>
          <a:effectLst/>
        </p:spPr>
      </p:pic>
      <p:pic>
        <p:nvPicPr>
          <p:cNvPr id="141318" name="Picture 6"/>
          <p:cNvPicPr>
            <a:picLocks noChangeAspect="1" noChangeArrowheads="1"/>
          </p:cNvPicPr>
          <p:nvPr/>
        </p:nvPicPr>
        <p:blipFill>
          <a:blip r:embed="rId6" cstate="print"/>
          <a:srcRect/>
          <a:stretch>
            <a:fillRect/>
          </a:stretch>
        </p:blipFill>
        <p:spPr bwMode="auto">
          <a:xfrm>
            <a:off x="6227006" y="672820"/>
            <a:ext cx="682283" cy="457200"/>
          </a:xfrm>
          <a:prstGeom prst="rect">
            <a:avLst/>
          </a:prstGeom>
          <a:noFill/>
          <a:ln w="9525">
            <a:noFill/>
            <a:miter lim="800000"/>
            <a:headEnd/>
            <a:tailEnd/>
          </a:ln>
          <a:effectLst/>
        </p:spPr>
      </p:pic>
      <p:pic>
        <p:nvPicPr>
          <p:cNvPr id="141320" name="Picture 8"/>
          <p:cNvPicPr>
            <a:picLocks noChangeAspect="1" noChangeArrowheads="1"/>
          </p:cNvPicPr>
          <p:nvPr/>
        </p:nvPicPr>
        <p:blipFill>
          <a:blip r:embed="rId7" cstate="print"/>
          <a:srcRect/>
          <a:stretch>
            <a:fillRect/>
          </a:stretch>
        </p:blipFill>
        <p:spPr bwMode="auto">
          <a:xfrm>
            <a:off x="6545580" y="875043"/>
            <a:ext cx="682283" cy="457200"/>
          </a:xfrm>
          <a:prstGeom prst="rect">
            <a:avLst/>
          </a:prstGeom>
          <a:noFill/>
          <a:ln w="9525">
            <a:noFill/>
            <a:miter lim="800000"/>
            <a:headEnd/>
            <a:tailEnd/>
          </a:ln>
          <a:effectLst/>
        </p:spPr>
      </p:pic>
      <p:pic>
        <p:nvPicPr>
          <p:cNvPr id="141319" name="Picture 7"/>
          <p:cNvPicPr>
            <a:picLocks noChangeAspect="1" noChangeArrowheads="1"/>
          </p:cNvPicPr>
          <p:nvPr/>
        </p:nvPicPr>
        <p:blipFill>
          <a:blip r:embed="rId8" cstate="print"/>
          <a:srcRect/>
          <a:stretch>
            <a:fillRect/>
          </a:stretch>
        </p:blipFill>
        <p:spPr bwMode="auto">
          <a:xfrm>
            <a:off x="6925703" y="1052649"/>
            <a:ext cx="684918" cy="345113"/>
          </a:xfrm>
          <a:prstGeom prst="rect">
            <a:avLst/>
          </a:prstGeom>
          <a:noFill/>
          <a:ln w="9525">
            <a:noFill/>
            <a:miter lim="800000"/>
            <a:headEnd/>
            <a:tailEnd/>
          </a:ln>
          <a:effectLst/>
        </p:spPr>
      </p:pic>
      <p:cxnSp>
        <p:nvCxnSpPr>
          <p:cNvPr id="25" name="Straight Arrow Connector 24"/>
          <p:cNvCxnSpPr/>
          <p:nvPr/>
        </p:nvCxnSpPr>
        <p:spPr>
          <a:xfrm flipV="1">
            <a:off x="5261318"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895538" y="2093439"/>
            <a:ext cx="1491175" cy="685800"/>
            <a:chOff x="1171136" y="2616589"/>
            <a:chExt cx="1491175" cy="685800"/>
          </a:xfrm>
        </p:grpSpPr>
        <p:sp>
          <p:nvSpPr>
            <p:cNvPr id="27" name="Rectangle 26"/>
            <p:cNvSpPr/>
            <p:nvPr/>
          </p:nvSpPr>
          <p:spPr>
            <a:xfrm>
              <a:off x="1230923" y="2616589"/>
              <a:ext cx="1371600" cy="685800"/>
            </a:xfrm>
            <a:prstGeom prst="rect">
              <a:avLst/>
            </a:prstGeom>
            <a:solidFill>
              <a:schemeClr val="accent1"/>
            </a:solidFill>
            <a:ln w="38100">
              <a:noFill/>
            </a:ln>
            <a:effectLst>
              <a:outerShdw blurRad="63500" dist="635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71136" y="2823170"/>
              <a:ext cx="1491175" cy="276999"/>
            </a:xfrm>
            <a:prstGeom prst="rect">
              <a:avLst/>
            </a:prstGeom>
          </p:spPr>
          <p:txBody>
            <a:bodyPr wrap="square" lIns="0" tIns="0" rIns="0" bIns="0" rtlCol="0" anchor="ctr" anchorCtr="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rgbClr val="FFFFFF"/>
                  </a:solidFill>
                  <a:effectLst/>
                  <a:uLnTx/>
                  <a:uFillTx/>
                  <a:latin typeface="+mn-lt"/>
                  <a:ea typeface="+mn-ea"/>
                  <a:cs typeface="+mn-cs"/>
                </a:rPr>
                <a:t>Classifier</a:t>
              </a:r>
            </a:p>
          </p:txBody>
        </p:sp>
      </p:grpSp>
      <p:pic>
        <p:nvPicPr>
          <p:cNvPr id="30" name="Picture 5"/>
          <p:cNvPicPr>
            <a:picLocks noChangeAspect="1" noChangeArrowheads="1"/>
          </p:cNvPicPr>
          <p:nvPr/>
        </p:nvPicPr>
        <p:blipFill>
          <a:blip r:embed="rId5" cstate="print"/>
          <a:srcRect/>
          <a:stretch>
            <a:fillRect/>
          </a:stretch>
        </p:blipFill>
        <p:spPr bwMode="auto">
          <a:xfrm>
            <a:off x="8123803" y="2207739"/>
            <a:ext cx="682283" cy="457200"/>
          </a:xfrm>
          <a:prstGeom prst="rect">
            <a:avLst/>
          </a:prstGeom>
          <a:noFill/>
          <a:ln w="9525">
            <a:noFill/>
            <a:miter lim="800000"/>
            <a:headEnd/>
            <a:tailEnd/>
          </a:ln>
          <a:effectLst/>
        </p:spPr>
      </p:pic>
      <p:cxnSp>
        <p:nvCxnSpPr>
          <p:cNvPr id="31" name="Straight Arrow Connector 30"/>
          <p:cNvCxnSpPr/>
          <p:nvPr/>
        </p:nvCxnSpPr>
        <p:spPr>
          <a:xfrm flipV="1">
            <a:off x="3174610"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355059"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V="1">
            <a:off x="6257781" y="1808497"/>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0045" y="576772"/>
            <a:ext cx="4532631" cy="1261884"/>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bg1"/>
                </a:solidFill>
                <a:effectLst/>
                <a:uLnTx/>
                <a:uFillTx/>
                <a:latin typeface="+mn-lt"/>
                <a:ea typeface="+mn-ea"/>
                <a:cs typeface="+mn-cs"/>
              </a:rPr>
              <a:t>A statistical model is built for each language in the test set</a:t>
            </a:r>
            <a:r>
              <a:rPr lang="en-US" sz="1800" b="1" kern="0" dirty="0" smtClean="0">
                <a:solidFill>
                  <a:schemeClr val="bg1"/>
                </a:solidFill>
                <a:latin typeface="+mn-lt"/>
              </a:rPr>
              <a:t>.</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bg1"/>
                </a:solidFill>
                <a:effectLst/>
                <a:uLnTx/>
                <a:uFillTx/>
                <a:latin typeface="+mn-lt"/>
                <a:ea typeface="+mn-ea"/>
                <a:cs typeface="+mn-cs"/>
              </a:rPr>
              <a:t>A</a:t>
            </a:r>
            <a:r>
              <a:rPr kumimoji="0" lang="en-US" sz="1800" b="1" i="0" u="none" strike="noStrike" kern="0" cap="none" spc="0" normalizeH="0" noProof="0" dirty="0" smtClean="0">
                <a:ln>
                  <a:noFill/>
                </a:ln>
                <a:solidFill>
                  <a:schemeClr val="bg1"/>
                </a:solidFill>
                <a:effectLst/>
                <a:uLnTx/>
                <a:uFillTx/>
                <a:latin typeface="+mn-lt"/>
                <a:ea typeface="+mn-ea"/>
                <a:cs typeface="+mn-cs"/>
              </a:rPr>
              <a:t> classifier is designed to maximize the “distance” between each language.</a:t>
            </a:r>
            <a:endParaRPr kumimoji="0" lang="en-US" sz="18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38" name="TextBox 37"/>
          <p:cNvSpPr txBox="1"/>
          <p:nvPr/>
        </p:nvSpPr>
        <p:spPr>
          <a:xfrm>
            <a:off x="222249" y="3123028"/>
            <a:ext cx="8710735" cy="3385542"/>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3600"/>
              </a:spcAft>
              <a:buClrTx/>
              <a:buSzTx/>
              <a:buFont typeface="Arial" pitchFamily="34" charset="0"/>
              <a:buChar char="•"/>
              <a:tabLst/>
            </a:pPr>
            <a:r>
              <a:rPr lang="en-US" sz="1800" b="1" kern="0" noProof="0" dirty="0" smtClean="0">
                <a:solidFill>
                  <a:schemeClr val="bg1"/>
                </a:solidFill>
                <a:latin typeface="+mn-lt"/>
              </a:rPr>
              <a:t>One of the simplest classification approaches is to choose the language that produces the largest probability:</a:t>
            </a: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kumimoji="0" lang="en-US" sz="1800" b="1" i="0" u="none" strike="noStrike" kern="0" cap="none" spc="0" normalizeH="0" baseline="0" dirty="0" smtClean="0">
                <a:ln>
                  <a:noFill/>
                </a:ln>
                <a:solidFill>
                  <a:schemeClr val="bg1"/>
                </a:solidFill>
                <a:effectLst/>
                <a:uLnTx/>
                <a:uFillTx/>
                <a:latin typeface="+mn-lt"/>
                <a:ea typeface="+mn-ea"/>
                <a:cs typeface="+mn-cs"/>
              </a:rPr>
              <a:t>The first probability measures</a:t>
            </a:r>
            <a:r>
              <a:rPr kumimoji="0" lang="en-US" sz="1800" b="1" i="0" u="none" strike="noStrike" kern="0" cap="none" spc="0" normalizeH="0" dirty="0" smtClean="0">
                <a:ln>
                  <a:noFill/>
                </a:ln>
                <a:solidFill>
                  <a:schemeClr val="bg1"/>
                </a:solidFill>
                <a:effectLst/>
                <a:uLnTx/>
                <a:uFillTx/>
                <a:latin typeface="+mn-lt"/>
                <a:ea typeface="+mn-ea"/>
                <a:cs typeface="+mn-cs"/>
              </a:rPr>
              <a:t> how well the data fits the model for a specific language. This can use a combination of information measured from the spectral information (acoustics) and from the words spoken (linguistics).</a:t>
            </a:r>
            <a:endParaRPr lang="en-US" sz="1800" b="1" kern="0" dirty="0" smtClean="0">
              <a:solidFill>
                <a:schemeClr val="bg1"/>
              </a:solidFill>
              <a:latin typeface="+mn-lt"/>
            </a:endParaRP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kumimoji="0" lang="en-US" sz="1800" b="1" i="0" u="none" strike="noStrike" kern="0" cap="none" spc="0" normalizeH="0" dirty="0" smtClean="0">
                <a:ln>
                  <a:noFill/>
                </a:ln>
                <a:solidFill>
                  <a:schemeClr val="bg1"/>
                </a:solidFill>
                <a:effectLst/>
                <a:uLnTx/>
                <a:uFillTx/>
                <a:latin typeface="+mn-lt"/>
                <a:ea typeface="+mn-ea"/>
                <a:cs typeface="+mn-cs"/>
              </a:rPr>
              <a:t>The second model measures the likelihood of the language occurring. We refer to this as the “prior probability.” Accurately estimating this is a problem for less commonly occurring languages.</a:t>
            </a: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lang="en-US" sz="1800" b="1" kern="0" dirty="0" smtClean="0">
                <a:solidFill>
                  <a:schemeClr val="bg1"/>
                </a:solidFill>
                <a:latin typeface="+mn-lt"/>
              </a:rPr>
              <a:t>Other popular classification methods are based on neural networks and Support Vector Machines.</a:t>
            </a:r>
            <a:endParaRPr kumimoji="0" lang="en-US" sz="1800" b="1" i="0" u="none" strike="noStrike" kern="0" cap="none" spc="0" normalizeH="0" dirty="0" smtClean="0">
              <a:ln>
                <a:noFill/>
              </a:ln>
              <a:solidFill>
                <a:schemeClr val="bg1"/>
              </a:solidFill>
              <a:effectLst/>
              <a:uLnTx/>
              <a:uFillTx/>
              <a:latin typeface="+mn-lt"/>
              <a:ea typeface="+mn-ea"/>
              <a:cs typeface="+mn-cs"/>
            </a:endParaRPr>
          </a:p>
        </p:txBody>
      </p:sp>
      <p:graphicFrame>
        <p:nvGraphicFramePr>
          <p:cNvPr id="141321" name="Object 9"/>
          <p:cNvGraphicFramePr>
            <a:graphicFrameLocks noChangeAspect="1"/>
          </p:cNvGraphicFramePr>
          <p:nvPr/>
        </p:nvGraphicFramePr>
        <p:xfrm>
          <a:off x="455613" y="3708400"/>
          <a:ext cx="2400300" cy="438150"/>
        </p:xfrm>
        <a:graphic>
          <a:graphicData uri="http://schemas.openxmlformats.org/presentationml/2006/ole">
            <p:oleObj spid="_x0000_s141321" name="Equation" r:id="rId9" imgW="1600200" imgH="29196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a:hlinkClick r:id="rId2"/>
          </p:cNvPr>
          <p:cNvPicPr>
            <a:picLocks noChangeAspect="1" noChangeArrowheads="1"/>
          </p:cNvPicPr>
          <p:nvPr/>
        </p:nvPicPr>
        <p:blipFill>
          <a:blip r:embed="rId3"/>
          <a:srcRect l="35898" t="26181" r="5681" b="11043"/>
          <a:stretch>
            <a:fillRect/>
          </a:stretch>
        </p:blipFill>
        <p:spPr bwMode="auto">
          <a:xfrm>
            <a:off x="596519" y="520507"/>
            <a:ext cx="7950963" cy="6180322"/>
          </a:xfrm>
          <a:prstGeom prst="rect">
            <a:avLst/>
          </a:prstGeom>
          <a:noFill/>
          <a:ln w="9525">
            <a:noFill/>
            <a:miter lim="800000"/>
            <a:headEnd/>
            <a:tailEnd/>
          </a:ln>
          <a:effectLst/>
        </p:spPr>
      </p:pic>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Performance: Accuracy Improves With More Data</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Social Networking</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Sites such as </a:t>
            </a:r>
            <a:r>
              <a:rPr lang="en-US" sz="1800" b="1" dirty="0" err="1" smtClean="0"/>
              <a:t>Facebook</a:t>
            </a:r>
            <a:r>
              <a:rPr lang="en-US" sz="1800" b="1" dirty="0" smtClean="0"/>
              <a:t>, MySpace, and Linkedin.com are building a business based on your desire to network with other people.</a:t>
            </a:r>
          </a:p>
          <a:p>
            <a:pPr marL="165100" indent="-165100">
              <a:spcAft>
                <a:spcPts val="1200"/>
              </a:spcAft>
              <a:buFont typeface="Arial" pitchFamily="34" charset="0"/>
              <a:buChar char="•"/>
              <a:tabLst>
                <a:tab pos="3376613" algn="r"/>
              </a:tabLst>
            </a:pPr>
            <a:r>
              <a:rPr lang="en-US" sz="1800" b="1" dirty="0" smtClean="0"/>
              <a:t>By monitoring what sites/people you visit</a:t>
            </a:r>
            <a:br>
              <a:rPr lang="en-US" sz="1800" b="1" dirty="0" smtClean="0"/>
            </a:br>
            <a:r>
              <a:rPr lang="en-US" sz="1800" b="1" dirty="0" smtClean="0"/>
              <a:t>and how frequently you visit them, a graph</a:t>
            </a:r>
            <a:br>
              <a:rPr lang="en-US" sz="1800" b="1" dirty="0" smtClean="0"/>
            </a:br>
            <a:r>
              <a:rPr lang="en-US" sz="1800" b="1" dirty="0" smtClean="0"/>
              <a:t>can be built describing your social network.</a:t>
            </a:r>
          </a:p>
          <a:p>
            <a:pPr marL="165100" indent="-165100">
              <a:spcAft>
                <a:spcPts val="1200"/>
              </a:spcAft>
              <a:buFont typeface="Arial" pitchFamily="34" charset="0"/>
              <a:buChar char="•"/>
              <a:tabLst>
                <a:tab pos="3376613" algn="r"/>
              </a:tabLst>
            </a:pPr>
            <a:r>
              <a:rPr lang="en-US" sz="1800" b="1" dirty="0" smtClean="0"/>
              <a:t>These graphs can be aggregated, </a:t>
            </a:r>
            <a:br>
              <a:rPr lang="en-US" sz="1800" b="1" dirty="0" smtClean="0"/>
            </a:br>
            <a:r>
              <a:rPr lang="en-US" sz="1800" b="1" dirty="0" smtClean="0"/>
              <a:t>or averaged, over groups to better </a:t>
            </a:r>
            <a:br>
              <a:rPr lang="en-US" sz="1800" b="1" dirty="0" smtClean="0"/>
            </a:br>
            <a:r>
              <a:rPr lang="en-US" sz="1800" b="1" dirty="0" smtClean="0"/>
              <a:t>understand group dynamics.</a:t>
            </a:r>
          </a:p>
          <a:p>
            <a:pPr marL="165100" indent="-165100">
              <a:spcAft>
                <a:spcPts val="1200"/>
              </a:spcAft>
              <a:buFont typeface="Arial" pitchFamily="34" charset="0"/>
              <a:buChar char="•"/>
              <a:tabLst>
                <a:tab pos="3376613" algn="r"/>
              </a:tabLst>
            </a:pPr>
            <a:r>
              <a:rPr lang="en-US" sz="1800" b="1" dirty="0" smtClean="0"/>
              <a:t>The intersection of these graphs with other </a:t>
            </a:r>
            <a:br>
              <a:rPr lang="en-US" sz="1800" b="1" dirty="0" smtClean="0"/>
            </a:br>
            <a:r>
              <a:rPr lang="en-US" sz="1800" b="1" dirty="0" smtClean="0"/>
              <a:t>people’s graphs can help determine </a:t>
            </a:r>
            <a:br>
              <a:rPr lang="en-US" sz="1800" b="1" dirty="0" smtClean="0"/>
            </a:br>
            <a:r>
              <a:rPr lang="en-US" sz="1800" b="1" dirty="0" smtClean="0"/>
              <a:t>who or what is at the center of an activity.</a:t>
            </a:r>
          </a:p>
          <a:p>
            <a:pPr marL="165100" indent="-165100">
              <a:spcAft>
                <a:spcPts val="1200"/>
              </a:spcAft>
              <a:buFont typeface="Arial" pitchFamily="34" charset="0"/>
              <a:buChar char="•"/>
              <a:tabLst>
                <a:tab pos="3376613" algn="r"/>
              </a:tabLst>
            </a:pPr>
            <a:r>
              <a:rPr lang="en-US" sz="1800" b="1" dirty="0" smtClean="0"/>
              <a:t>These graphs can often be clustered into three levels: immediate, near and distant contacts. Graph theory plays a prominent role in the analysis of your “connectedness.”</a:t>
            </a:r>
          </a:p>
          <a:p>
            <a:pPr marL="165100" indent="-165100">
              <a:spcAft>
                <a:spcPts val="1200"/>
              </a:spcAft>
              <a:buFont typeface="Arial" pitchFamily="34" charset="0"/>
              <a:buChar char="•"/>
              <a:tabLst>
                <a:tab pos="3376613" algn="r"/>
              </a:tabLst>
            </a:pPr>
            <a:r>
              <a:rPr lang="en-US" sz="1800" b="1" dirty="0" smtClean="0"/>
              <a:t>Other types of information, such as the time of day and the physical location of your edge device, coupled with who/what you are viewing, can be useful in constructing a timeline of an event and understanding your habitual behavior.</a:t>
            </a:r>
          </a:p>
          <a:p>
            <a:pPr marL="165100" indent="-165100">
              <a:spcAft>
                <a:spcPts val="1200"/>
              </a:spcAft>
              <a:buFont typeface="Arial" pitchFamily="34" charset="0"/>
              <a:buChar char="•"/>
              <a:tabLst>
                <a:tab pos="3376613" algn="r"/>
              </a:tabLst>
            </a:pPr>
            <a:r>
              <a:rPr lang="en-US" sz="1800" b="1" dirty="0" smtClean="0"/>
              <a:t>Deviation from this behavior can set off alerts (e.g., credit cards).</a:t>
            </a:r>
          </a:p>
        </p:txBody>
      </p:sp>
      <p:pic>
        <p:nvPicPr>
          <p:cNvPr id="112648" name="Picture 8">
            <a:hlinkClick r:id="rId2"/>
          </p:cNvPr>
          <p:cNvPicPr>
            <a:picLocks noChangeAspect="1" noChangeArrowheads="1"/>
          </p:cNvPicPr>
          <p:nvPr/>
        </p:nvPicPr>
        <p:blipFill>
          <a:blip r:embed="rId3"/>
          <a:srcRect/>
          <a:stretch>
            <a:fillRect/>
          </a:stretch>
        </p:blipFill>
        <p:spPr bwMode="auto">
          <a:xfrm>
            <a:off x="5388152" y="1365667"/>
            <a:ext cx="3527248" cy="2573288"/>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Discriminants</a:t>
            </a:r>
            <a:endParaRPr lang="en-US" b="1" dirty="0">
              <a:solidFill>
                <a:schemeClr val="accent2"/>
              </a:solidFill>
            </a:endParaRPr>
          </a:p>
        </p:txBody>
      </p:sp>
      <p:sp>
        <p:nvSpPr>
          <p:cNvPr id="7" name="Text Box 3"/>
          <p:cNvSpPr txBox="1">
            <a:spLocks noChangeArrowheads="1"/>
          </p:cNvSpPr>
          <p:nvPr/>
        </p:nvSpPr>
        <p:spPr bwMode="auto">
          <a:xfrm>
            <a:off x="178458" y="634199"/>
            <a:ext cx="5096927" cy="6027858"/>
          </a:xfrm>
          <a:prstGeom prst="rect">
            <a:avLst/>
          </a:prstGeom>
          <a:noFill/>
          <a:ln w="9525">
            <a:noFill/>
            <a:miter lim="800000"/>
            <a:headEnd/>
            <a:tailEnd/>
          </a:ln>
          <a:effectLst/>
        </p:spPr>
        <p:txBody>
          <a:bodyPr lIns="0" tIns="0" rIns="0" bIns="0"/>
          <a:lstStyle/>
          <a:p>
            <a:pPr marL="165100" indent="-165100">
              <a:spcAft>
                <a:spcPts val="9600"/>
              </a:spcAft>
              <a:buFont typeface="Arial" pitchFamily="34" charset="0"/>
              <a:buChar char="•"/>
              <a:tabLst>
                <a:tab pos="3376613" algn="r"/>
              </a:tabLst>
            </a:pPr>
            <a:r>
              <a:rPr lang="en-US" sz="1800" b="1" dirty="0" smtClean="0"/>
              <a:t>A simple model of your behavior is:</a:t>
            </a:r>
          </a:p>
          <a:p>
            <a:pPr marL="165100" indent="-165100">
              <a:spcAft>
                <a:spcPts val="1200"/>
              </a:spcAft>
              <a:buFont typeface="Arial" pitchFamily="34" charset="0"/>
              <a:buChar char="•"/>
              <a:tabLst>
                <a:tab pos="3376613" algn="r"/>
              </a:tabLst>
            </a:pPr>
            <a:r>
              <a:rPr lang="en-US" sz="1800" b="1" dirty="0" smtClean="0"/>
              <a:t>The inputs, x, can represent names, places, or even features of the sites you visit frequently (e.g., purchases).</a:t>
            </a:r>
          </a:p>
          <a:p>
            <a:pPr marL="165100" indent="-165100">
              <a:spcAft>
                <a:spcPts val="1200"/>
              </a:spcAft>
              <a:buFont typeface="Arial" pitchFamily="34" charset="0"/>
              <a:buChar char="•"/>
              <a:tabLst>
                <a:tab pos="3376613" algn="r"/>
              </a:tabLst>
            </a:pPr>
            <a:r>
              <a:rPr lang="en-US" sz="1800" b="1" dirty="0" smtClean="0"/>
              <a:t>The weights, </a:t>
            </a:r>
            <a:r>
              <a:rPr lang="en-US" sz="1800" b="1" dirty="0" err="1" smtClean="0"/>
              <a:t>w</a:t>
            </a:r>
            <a:r>
              <a:rPr lang="en-US" sz="1800" b="1" baseline="-25000" dirty="0" err="1" smtClean="0"/>
              <a:t>j</a:t>
            </a:r>
            <a:r>
              <a:rPr lang="en-US" sz="1800" b="1" dirty="0" smtClean="0"/>
              <a:t>, can be set heuristically</a:t>
            </a:r>
            <a:br>
              <a:rPr lang="en-US" sz="1800" b="1" dirty="0" smtClean="0"/>
            </a:br>
            <a:r>
              <a:rPr lang="en-US" sz="1800" b="1" dirty="0" smtClean="0"/>
              <a:t>(e.g., visiting </a:t>
            </a:r>
            <a:r>
              <a:rPr lang="en-US" sz="1800" i="1" dirty="0" smtClean="0"/>
              <a:t>www.aljazeera.com</a:t>
            </a:r>
            <a:r>
              <a:rPr lang="en-US" sz="1800" b="1" dirty="0" smtClean="0"/>
              <a:t> is much more important than visiting </a:t>
            </a:r>
            <a:r>
              <a:rPr lang="en-US" sz="1800" i="1" dirty="0" smtClean="0"/>
              <a:t>www.msms.k12.ms.us</a:t>
            </a:r>
            <a:r>
              <a:rPr lang="en-US" sz="1800" b="1" dirty="0" smtClean="0"/>
              <a:t>).</a:t>
            </a:r>
          </a:p>
          <a:p>
            <a:pPr marL="165100" indent="-165100">
              <a:spcAft>
                <a:spcPts val="1200"/>
              </a:spcAft>
              <a:buFont typeface="Arial" pitchFamily="34" charset="0"/>
              <a:buChar char="•"/>
              <a:tabLst>
                <a:tab pos="3376613" algn="r"/>
              </a:tabLst>
            </a:pPr>
            <a:r>
              <a:rPr lang="en-US" sz="1800" b="1" dirty="0" smtClean="0"/>
              <a:t>The parameters of the model can be optimized to minimize the error in predicting your choices, or to maximize the probability of predicting a correct choice.</a:t>
            </a:r>
          </a:p>
          <a:p>
            <a:pPr marL="165100" indent="-165100">
              <a:spcAft>
                <a:spcPts val="1200"/>
              </a:spcAft>
              <a:buFont typeface="Arial" pitchFamily="34" charset="0"/>
              <a:buChar char="•"/>
              <a:tabLst>
                <a:tab pos="3376613" algn="r"/>
              </a:tabLst>
            </a:pPr>
            <a:r>
              <a:rPr lang="en-US" sz="1800" b="1" dirty="0" smtClean="0"/>
              <a:t>We can weight these probabilities by the </a:t>
            </a:r>
            <a:r>
              <a:rPr lang="en-US" sz="1800" b="1" i="1" dirty="0" smtClean="0"/>
              <a:t>a priori</a:t>
            </a:r>
            <a:r>
              <a:rPr lang="en-US" sz="1800" b="1" dirty="0" smtClean="0"/>
              <a:t> likelihood that the average user would make certain choices (Bayesian models).</a:t>
            </a:r>
          </a:p>
        </p:txBody>
      </p:sp>
      <p:graphicFrame>
        <p:nvGraphicFramePr>
          <p:cNvPr id="143363" name="Object 3"/>
          <p:cNvGraphicFramePr>
            <a:graphicFrameLocks noChangeAspect="1"/>
          </p:cNvGraphicFramePr>
          <p:nvPr/>
        </p:nvGraphicFramePr>
        <p:xfrm>
          <a:off x="461963" y="980189"/>
          <a:ext cx="4572000" cy="1066800"/>
        </p:xfrm>
        <a:graphic>
          <a:graphicData uri="http://schemas.openxmlformats.org/presentationml/2006/ole">
            <p:oleObj spid="_x0000_s143363" name="Equation" r:id="rId3" imgW="3047760" imgH="711000" progId="Equation.3">
              <p:embed/>
            </p:oleObj>
          </a:graphicData>
        </a:graphic>
      </p:graphicFrame>
      <p:pic>
        <p:nvPicPr>
          <p:cNvPr id="8" name="Picture 11"/>
          <p:cNvPicPr>
            <a:picLocks noChangeAspect="1" noChangeArrowheads="1"/>
          </p:cNvPicPr>
          <p:nvPr/>
        </p:nvPicPr>
        <p:blipFill>
          <a:blip r:embed="rId4"/>
          <a:srcRect l="22263" r="19286" b="24654"/>
          <a:stretch>
            <a:fillRect/>
          </a:stretch>
        </p:blipFill>
        <p:spPr bwMode="auto">
          <a:xfrm>
            <a:off x="6274179" y="5067115"/>
            <a:ext cx="1805347" cy="1696879"/>
          </a:xfrm>
          <a:prstGeom prst="rect">
            <a:avLst/>
          </a:prstGeom>
          <a:noFill/>
          <a:ln w="9525">
            <a:noFill/>
            <a:miter lim="800000"/>
            <a:headEnd/>
            <a:tailEnd/>
          </a:ln>
          <a:effectLst/>
        </p:spPr>
      </p:pic>
      <p:pic>
        <p:nvPicPr>
          <p:cNvPr id="9" name="Picture 15"/>
          <p:cNvPicPr>
            <a:picLocks noChangeAspect="1" noChangeArrowheads="1"/>
          </p:cNvPicPr>
          <p:nvPr/>
        </p:nvPicPr>
        <p:blipFill>
          <a:blip r:embed="rId5"/>
          <a:srcRect l="10791" t="3809" r="11217" b="35275"/>
          <a:stretch>
            <a:fillRect/>
          </a:stretch>
        </p:blipFill>
        <p:spPr bwMode="auto">
          <a:xfrm>
            <a:off x="5455770" y="2946343"/>
            <a:ext cx="3463142" cy="1991442"/>
          </a:xfrm>
          <a:prstGeom prst="rect">
            <a:avLst/>
          </a:prstGeom>
          <a:noFill/>
          <a:ln w="9525">
            <a:noFill/>
            <a:miter lim="800000"/>
            <a:headEnd/>
            <a:tailEnd/>
          </a:ln>
          <a:effectLst/>
        </p:spPr>
      </p:pic>
      <p:cxnSp>
        <p:nvCxnSpPr>
          <p:cNvPr id="13" name="Straight Arrow Connector 12"/>
          <p:cNvCxnSpPr/>
          <p:nvPr/>
        </p:nvCxnSpPr>
        <p:spPr>
          <a:xfrm rot="16200000" flipV="1">
            <a:off x="5414647" y="1548174"/>
            <a:ext cx="1858376" cy="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43834" y="2477363"/>
            <a:ext cx="192795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82136" y="2532193"/>
            <a:ext cx="135050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Newspapers</a:t>
            </a:r>
          </a:p>
        </p:txBody>
      </p:sp>
      <p:sp>
        <p:nvSpPr>
          <p:cNvPr id="17" name="TextBox 16"/>
          <p:cNvSpPr txBox="1"/>
          <p:nvPr/>
        </p:nvSpPr>
        <p:spPr>
          <a:xfrm>
            <a:off x="6049105" y="590851"/>
            <a:ext cx="1477107" cy="215444"/>
          </a:xfrm>
          <a:prstGeom prst="rect">
            <a:avLst/>
          </a:prstGeom>
        </p:spPr>
        <p:txBody>
          <a:bodyPr vert="horz" wrap="square" lIns="0" tIns="0" rIns="0" bIns="0" rtlCol="0" anchor="ctr" anchorCtr="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Retail</a:t>
            </a:r>
          </a:p>
        </p:txBody>
      </p:sp>
      <p:sp>
        <p:nvSpPr>
          <p:cNvPr id="18" name="Oval 17"/>
          <p:cNvSpPr/>
          <p:nvPr/>
        </p:nvSpPr>
        <p:spPr>
          <a:xfrm>
            <a:off x="6625871" y="1336438"/>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95725" y="2150020"/>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91854" y="22241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28327" y="196245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52592" y="153807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26912" y="233668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3042" y="226634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6609" y="2280414"/>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4065" y="2161743"/>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28660" y="2103117"/>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43834" y="108322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53189" y="12074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43834" y="145835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15785" y="125906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36081" y="152400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52481" y="11136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92450" y="174674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69596" y="98473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26204" y="189914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flipH="1" flipV="1">
            <a:off x="6534435" y="1245000"/>
            <a:ext cx="1139483" cy="9566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87058" y="661176"/>
            <a:ext cx="1322374"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Linear </a:t>
            </a:r>
            <a:br>
              <a:rPr lang="en-US" sz="1400" b="1" kern="0" noProof="0" dirty="0" smtClean="0">
                <a:latin typeface="+mn-lt"/>
              </a:rPr>
            </a:br>
            <a:r>
              <a:rPr lang="en-US" sz="1400" b="1" kern="0" noProof="0" dirty="0" smtClean="0">
                <a:latin typeface="+mn-lt"/>
              </a:rPr>
              <a:t>Classifier</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smtClean="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smtClean="0"/>
              <a:t>This is an emerging area for the next generation Internet.</a:t>
            </a:r>
          </a:p>
        </p:txBody>
      </p:sp>
      <p:pic>
        <p:nvPicPr>
          <p:cNvPr id="140290" name="Picture 2">
            <a:hlinkClick r:id="rId4"/>
          </p:cNvPr>
          <p:cNvPicPr>
            <a:picLocks noChangeArrowheads="1"/>
          </p:cNvPicPr>
          <p:nvPr/>
        </p:nvPicPr>
        <p:blipFill>
          <a:blip r:embed="rId5"/>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Content-Based Searching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2954655"/>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A new generation of Internet technologies are emerging that integrate diverse types of information to better understand and accommodate its users.</a:t>
            </a:r>
          </a:p>
          <a:p>
            <a:pPr marL="168275" indent="-168275">
              <a:spcAft>
                <a:spcPts val="1200"/>
              </a:spcAft>
              <a:buFont typeface="Arial" pitchFamily="34" charset="0"/>
              <a:buChar char="•"/>
            </a:pPr>
            <a:r>
              <a:rPr lang="en-US" sz="1800" b="1" dirty="0" smtClean="0"/>
              <a:t>Core components of many of these technologies are mathematical and statistical models.</a:t>
            </a:r>
          </a:p>
          <a:p>
            <a:pPr marL="168275" indent="-168275">
              <a:spcAft>
                <a:spcPts val="1200"/>
              </a:spcAft>
              <a:buFont typeface="Arial" pitchFamily="34" charset="0"/>
              <a:buChar char="•"/>
            </a:pPr>
            <a:r>
              <a:rPr lang="en-US" sz="1800" b="1" dirty="0" smtClean="0"/>
              <a:t>GPS-enabled edge devices such as cell phones are accelerating this transition and allowing applications to enhance the user experience with knowledge of your physical location.</a:t>
            </a:r>
          </a:p>
          <a:p>
            <a:pPr marL="168275" indent="-168275">
              <a:spcAft>
                <a:spcPts val="1200"/>
              </a:spcAft>
              <a:buFont typeface="Arial" pitchFamily="34" charset="0"/>
              <a:buChar char="•"/>
            </a:pPr>
            <a:r>
              <a:rPr lang="en-US" sz="1800" b="1" dirty="0" smtClean="0"/>
              <a:t>Analytics that attempt to make sense of this information are becoming increasingly powerful and profitable.</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To Learn More</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9" name="Picture 9"/>
          <p:cNvPicPr>
            <a:picLocks noChangeAspect="1" noChangeArrowheads="1"/>
          </p:cNvPicPr>
          <p:nvPr/>
        </p:nvPicPr>
        <p:blipFill>
          <a:blip r:embed="rId2"/>
          <a:srcRect/>
          <a:stretch>
            <a:fillRect/>
          </a:stretch>
        </p:blipFill>
        <p:spPr bwMode="auto">
          <a:xfrm>
            <a:off x="7224713" y="762000"/>
            <a:ext cx="1690687" cy="2513013"/>
          </a:xfrm>
          <a:prstGeom prst="rect">
            <a:avLst/>
          </a:prstGeom>
          <a:noFill/>
          <a:ln w="9525" algn="ctr">
            <a:noFill/>
            <a:miter lim="800000"/>
            <a:headEnd/>
            <a:tailEnd/>
          </a:ln>
          <a:effectLst/>
        </p:spPr>
      </p:pic>
      <p:pic>
        <p:nvPicPr>
          <p:cNvPr id="107530" name="Picture 10"/>
          <p:cNvPicPr>
            <a:picLocks noChangeAspect="1" noChangeArrowheads="1"/>
          </p:cNvPicPr>
          <p:nvPr/>
        </p:nvPicPr>
        <p:blipFill>
          <a:blip r:embed="rId3"/>
          <a:srcRect/>
          <a:stretch>
            <a:fillRect/>
          </a:stretch>
        </p:blipFill>
        <p:spPr bwMode="auto">
          <a:xfrm>
            <a:off x="5181600" y="3581400"/>
            <a:ext cx="1736725" cy="2509838"/>
          </a:xfrm>
          <a:prstGeom prst="rect">
            <a:avLst/>
          </a:prstGeom>
          <a:noFill/>
          <a:ln w="9525" algn="ctr">
            <a:noFill/>
            <a:miter lim="800000"/>
            <a:headEnd/>
            <a:tailEnd/>
          </a:ln>
          <a:effectLst/>
        </p:spPr>
      </p:pic>
      <p:pic>
        <p:nvPicPr>
          <p:cNvPr id="107532" name="Picture 12"/>
          <p:cNvPicPr>
            <a:picLocks noChangeAspect="1" noChangeArrowheads="1"/>
          </p:cNvPicPr>
          <p:nvPr/>
        </p:nvPicPr>
        <p:blipFill>
          <a:blip r:embed="rId4"/>
          <a:srcRect/>
          <a:stretch>
            <a:fillRect/>
          </a:stretch>
        </p:blipFill>
        <p:spPr bwMode="auto">
          <a:xfrm>
            <a:off x="4724400" y="762000"/>
            <a:ext cx="2514600" cy="2514600"/>
          </a:xfrm>
          <a:prstGeom prst="rect">
            <a:avLst/>
          </a:prstGeom>
          <a:noFill/>
          <a:ln w="9525" algn="ctr">
            <a:noFill/>
            <a:miter lim="800000"/>
            <a:headEnd/>
            <a:tailEnd/>
          </a:ln>
          <a:effectLst/>
        </p:spPr>
      </p:pic>
      <p:pic>
        <p:nvPicPr>
          <p:cNvPr id="107534" name="Picture 14"/>
          <p:cNvPicPr>
            <a:picLocks noChangeAspect="1" noChangeArrowheads="1"/>
          </p:cNvPicPr>
          <p:nvPr/>
        </p:nvPicPr>
        <p:blipFill>
          <a:blip r:embed="rId5"/>
          <a:srcRect/>
          <a:stretch>
            <a:fillRect/>
          </a:stretch>
        </p:blipFill>
        <p:spPr bwMode="auto">
          <a:xfrm>
            <a:off x="7261225" y="3581400"/>
            <a:ext cx="1654175" cy="2517775"/>
          </a:xfrm>
          <a:prstGeom prst="rect">
            <a:avLst/>
          </a:prstGeom>
          <a:noFill/>
          <a:ln w="9525" algn="ctr">
            <a:noFill/>
            <a:miter lim="800000"/>
            <a:headEnd/>
            <a:tailEnd/>
          </a:ln>
          <a:effectLst/>
        </p:spPr>
      </p:pic>
      <p:sp>
        <p:nvSpPr>
          <p:cNvPr id="107535" name="Text Box 15"/>
          <p:cNvSpPr txBox="1">
            <a:spLocks noChangeArrowheads="1"/>
          </p:cNvSpPr>
          <p:nvPr/>
        </p:nvSpPr>
        <p:spPr bwMode="auto">
          <a:xfrm>
            <a:off x="228600" y="762000"/>
            <a:ext cx="4724400" cy="5124480"/>
          </a:xfrm>
          <a:prstGeom prst="rect">
            <a:avLst/>
          </a:prstGeom>
          <a:noFill/>
          <a:ln w="9525" algn="ctr">
            <a:noFill/>
            <a:miter lim="800000"/>
            <a:headEnd/>
            <a:tailEnd/>
          </a:ln>
          <a:effectLst/>
        </p:spPr>
        <p:txBody>
          <a:bodyPr lIns="0" tIns="0" rIns="0" bIns="0">
            <a:spAutoFit/>
          </a:bodyPr>
          <a:lstStyle/>
          <a:p>
            <a:pPr marL="285750" indent="-285750">
              <a:buFontTx/>
              <a:buAutoNum type="arabicPeriod"/>
            </a:pPr>
            <a:r>
              <a:rPr lang="en-US" sz="1800" b="1" dirty="0">
                <a:latin typeface="Arial" charset="0"/>
              </a:rPr>
              <a:t>A. </a:t>
            </a:r>
            <a:r>
              <a:rPr lang="en-US" sz="1800" b="1" dirty="0" err="1">
                <a:latin typeface="Arial" charset="0"/>
              </a:rPr>
              <a:t>Sterrett</a:t>
            </a:r>
            <a:r>
              <a:rPr lang="en-US" sz="1800" b="1" dirty="0">
                <a:latin typeface="Arial" charset="0"/>
              </a:rPr>
              <a:t>, </a:t>
            </a:r>
            <a:r>
              <a:rPr lang="en-US" sz="1800" b="1" i="1" dirty="0">
                <a:latin typeface="Arial" charset="0"/>
              </a:rPr>
              <a:t>101 Careers in Mathematics</a:t>
            </a:r>
            <a:r>
              <a:rPr lang="en-US" sz="1800" b="1" dirty="0">
                <a:latin typeface="Arial" charset="0"/>
              </a:rPr>
              <a:t>, Mathematical Association of America (MAA), Washington, D.C., USA, ISBN: 0883857286, 2003.</a:t>
            </a:r>
          </a:p>
          <a:p>
            <a:pPr marL="285750" indent="-285750">
              <a:buFontTx/>
              <a:buAutoNum type="arabicPeriod"/>
            </a:pPr>
            <a:r>
              <a:rPr lang="en-US" sz="1800" b="1" dirty="0">
                <a:latin typeface="Arial" charset="0"/>
              </a:rPr>
              <a:t>S. Lambert and R. </a:t>
            </a:r>
            <a:r>
              <a:rPr lang="en-US" sz="1800" b="1" dirty="0" err="1">
                <a:latin typeface="Arial" charset="0"/>
              </a:rPr>
              <a:t>DeCotis</a:t>
            </a:r>
            <a:r>
              <a:rPr lang="en-US" sz="1800" b="1" dirty="0">
                <a:latin typeface="Arial" charset="0"/>
              </a:rPr>
              <a:t>, </a:t>
            </a:r>
            <a:r>
              <a:rPr lang="en-US" sz="1800" b="1" i="1" dirty="0">
                <a:latin typeface="Arial" charset="0"/>
              </a:rPr>
              <a:t>Great Jobs for Math Majors</a:t>
            </a:r>
            <a:r>
              <a:rPr lang="en-US" sz="1800" b="1" dirty="0">
                <a:latin typeface="Arial" charset="0"/>
              </a:rPr>
              <a:t>, McGraw-Hill, New York, New York, USA, ISBN: 0844264229, 1998.</a:t>
            </a:r>
          </a:p>
          <a:p>
            <a:pPr marL="285750" indent="-285750">
              <a:buFontTx/>
              <a:buAutoNum type="arabicPeriod"/>
            </a:pPr>
            <a:r>
              <a:rPr lang="en-US" sz="1800" b="1" i="1" dirty="0">
                <a:latin typeface="Arial" charset="0"/>
              </a:rPr>
              <a:t>She Does Math!: Real-Life Problems from Women on the Job</a:t>
            </a:r>
            <a:r>
              <a:rPr lang="en-US" sz="1800" b="1" dirty="0">
                <a:latin typeface="Arial" charset="0"/>
              </a:rPr>
              <a:t>, Mathematical Association of America (MAA), Washington, D.C., USA, ISBN: 0883857022, 1995.</a:t>
            </a:r>
          </a:p>
          <a:p>
            <a:pPr marL="285750" indent="-285750">
              <a:buFontTx/>
              <a:buAutoNum type="arabicPeriod"/>
            </a:pPr>
            <a:r>
              <a:rPr lang="en-US" sz="1800" b="1" dirty="0">
                <a:latin typeface="Arial" charset="0"/>
              </a:rPr>
              <a:t>F. Karnes and K. Stephens, </a:t>
            </a:r>
            <a:r>
              <a:rPr lang="en-US" sz="1800" b="1" i="1" dirty="0">
                <a:latin typeface="Arial" charset="0"/>
              </a:rPr>
              <a:t>Young Women of Achievement: A Resource for Girls in Science, Math and Technology</a:t>
            </a:r>
            <a:r>
              <a:rPr lang="en-US" sz="1800" b="1" dirty="0">
                <a:latin typeface="Arial" charset="0"/>
              </a:rPr>
              <a:t>, Prometheus Books, Amherst, New York, USA, ISBN: 1573929654, 2002.</a:t>
            </a:r>
          </a:p>
          <a:p>
            <a:pPr marL="285750" indent="-285750">
              <a:spcBef>
                <a:spcPct val="50000"/>
              </a:spcBef>
              <a:buFontTx/>
              <a:buAutoNum type="arabicPeriod"/>
            </a:pPr>
            <a:endParaRPr lang="en-US" sz="1800" dirty="0">
              <a:latin typeface="Arial" charset="0"/>
            </a:endParaRPr>
          </a:p>
        </p:txBody>
      </p:sp>
      <p:sp>
        <p:nvSpPr>
          <p:cNvPr id="8"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Appendix: To Learn More</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609600"/>
            <a:ext cx="8693150" cy="6052457"/>
          </a:xfrm>
          <a:prstGeom prst="rect">
            <a:avLst/>
          </a:prstGeom>
          <a:noFill/>
          <a:ln w="9525">
            <a:noFill/>
            <a:miter lim="800000"/>
            <a:headEnd/>
            <a:tailEnd/>
          </a:ln>
          <a:effectLst/>
        </p:spPr>
        <p:txBody>
          <a:bodyPr lIns="0" tIns="0" rIns="0" bIns="0"/>
          <a:lstStyle/>
          <a:p>
            <a:pPr algn="just">
              <a:spcAft>
                <a:spcPts val="600"/>
              </a:spcAft>
              <a:tabLst>
                <a:tab pos="3376613" algn="r"/>
              </a:tabLst>
            </a:pPr>
            <a:r>
              <a:rPr lang="en-US" sz="1400" b="1" dirty="0" smtClean="0"/>
              <a:t>There are approximately 6,000 spoken languages in the world. Mandarin Chinese is already the world's most widely-used language based on the number of native speakers, with Hindi/Urdu and Arabic expected to surpass English in the next 50 years. Though the number of less common languages in everyday use throughout the world seems to be decreasing as people have a greater need to cross cultural boundaries, the need to understand critical world affairs in real-time in a multilingual multimedia world increasingly requires expertise in the world’s less common languages. So how do you say hamburger in 6,000 languages?</a:t>
            </a:r>
          </a:p>
          <a:p>
            <a:pPr algn="just">
              <a:spcAft>
                <a:spcPts val="600"/>
              </a:spcAft>
              <a:tabLst>
                <a:tab pos="3376613" algn="r"/>
              </a:tabLst>
            </a:pPr>
            <a:r>
              <a:rPr lang="en-US" sz="1400" b="1" dirty="0" smtClean="0"/>
              <a:t>With the advent of modern computing, it is possible to provide some help using a variety of automated information processing services, such as language translation (e.g., Google) and social networking (e.g., </a:t>
            </a:r>
            <a:r>
              <a:rPr lang="en-US" sz="1400" b="1" dirty="0" err="1" smtClean="0"/>
              <a:t>Facebook</a:t>
            </a:r>
            <a:r>
              <a:rPr lang="en-US" sz="1400" b="1" dirty="0" smtClean="0"/>
              <a:t>), that use sophisticated computer models whose roots are grounded in the same math you learn in high school. For example, while you surf the Internet, some Internet sites are training a statistical model of your behavior, and attempting to profit from that model (e.g., customizing advertising based on your interests).</a:t>
            </a:r>
          </a:p>
          <a:p>
            <a:pPr algn="just">
              <a:spcAft>
                <a:spcPts val="600"/>
              </a:spcAft>
              <a:tabLst>
                <a:tab pos="3376613" algn="r"/>
              </a:tabLst>
            </a:pPr>
            <a:r>
              <a:rPr lang="en-US" sz="1400" b="1" dirty="0" smtClean="0"/>
              <a:t>In this talk, we will describe how mathematics can be used to automatically understand and monitor human behavior as observed through diverse sources of information such as voice, blogging, and social networking. Television shows, movies, and science fiction literature have done a superb job popularizing the critical role that mathematics plays in understanding human behavior, creating renewed appreciation for those who pursue careers in math and science. Math is, once again, cool... and more importantly, profitable.</a:t>
            </a:r>
          </a:p>
          <a:p>
            <a:pPr algn="just">
              <a:spcAft>
                <a:spcPts val="1200"/>
              </a:spcAft>
              <a:tabLst>
                <a:tab pos="3376613" algn="r"/>
              </a:tabLst>
            </a:pPr>
            <a:r>
              <a:rPr lang="en-US" sz="1400" b="1" dirty="0" smtClean="0"/>
              <a:t>BIOGRAPHY </a:t>
            </a:r>
            <a:br>
              <a:rPr lang="en-US" sz="1400" b="1" dirty="0" smtClean="0"/>
            </a:br>
            <a:r>
              <a:rPr lang="en-US" sz="1400" b="1" dirty="0" smtClean="0"/>
              <a:t/>
            </a:r>
            <a:br>
              <a:rPr lang="en-US" sz="1400" b="1" dirty="0" smtClean="0"/>
            </a:br>
            <a:r>
              <a:rPr lang="en-US" sz="1400" b="1" dirty="0" smtClean="0"/>
              <a:t>Dr. Joseph Picone graduated from Fenwick High School in Chicago, Illinois in 1975. He subsequently received his Ph.D. in Electrical Engineering from Illinois Institute of Technology in 1983. </a:t>
            </a:r>
            <a:br>
              <a:rPr lang="en-US" sz="1400" b="1" dirty="0" smtClean="0"/>
            </a:br>
            <a:r>
              <a:rPr lang="en-US" sz="1400" b="1" dirty="0" smtClean="0"/>
              <a:t>Dr. Picone is currently a Professor in the Department of Electrical and Computer Engineering at Mississippi State University, where he conducts research on new statistical modeling techniques for speech processing.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Challenge</a:t>
            </a:r>
            <a:endParaRPr lang="en-US" b="1" dirty="0">
              <a:solidFill>
                <a:schemeClr val="accent2"/>
              </a:solidFill>
            </a:endParaRPr>
          </a:p>
        </p:txBody>
      </p:sp>
      <p:sp>
        <p:nvSpPr>
          <p:cNvPr id="41" name="Text Box 3"/>
          <p:cNvSpPr txBox="1">
            <a:spLocks noChangeArrowheads="1"/>
          </p:cNvSpPr>
          <p:nvPr/>
        </p:nvSpPr>
        <p:spPr bwMode="auto">
          <a:xfrm>
            <a:off x="186395" y="633046"/>
            <a:ext cx="6101864" cy="339031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Global politics were dominated by a handful of languages in the post-World War II era (e.g., Russian).</a:t>
            </a:r>
          </a:p>
          <a:p>
            <a:pPr marL="165100" indent="-165100">
              <a:spcAft>
                <a:spcPts val="1200"/>
              </a:spcAft>
              <a:buFont typeface="Arial" pitchFamily="34" charset="0"/>
              <a:buChar char="•"/>
            </a:pPr>
            <a:r>
              <a:rPr lang="en-US" sz="1800" b="1" dirty="0" smtClean="0"/>
              <a:t>The geopolitical map was split clearly along the lines of democracy, and third-world countries were not seen as pawns in global politics.</a:t>
            </a:r>
          </a:p>
          <a:p>
            <a:pPr marL="165100" indent="-165100">
              <a:spcAft>
                <a:spcPts val="1200"/>
              </a:spcAft>
              <a:buFont typeface="Arial" pitchFamily="34" charset="0"/>
              <a:buChar char="•"/>
            </a:pPr>
            <a:r>
              <a:rPr lang="en-US" sz="1800" b="1" dirty="0" smtClean="0"/>
              <a:t>Post-1960’s political concerns were dominated by an anti-government sentiment, and the world was more concerned about government/industry collusion.</a:t>
            </a:r>
          </a:p>
          <a:p>
            <a:pPr marL="165100" indent="-165100">
              <a:spcAft>
                <a:spcPts val="1200"/>
              </a:spcAft>
              <a:buFont typeface="Arial" pitchFamily="34" charset="0"/>
              <a:buChar char="•"/>
            </a:pPr>
            <a:r>
              <a:rPr lang="en-US" sz="1800" b="1" dirty="0" smtClean="0">
                <a:sym typeface="Symbol"/>
              </a:rPr>
              <a:t>A 1970’s film, The Conversation, introduced pop culture to the world of industrial espionage.</a:t>
            </a:r>
          </a:p>
        </p:txBody>
      </p:sp>
      <p:pic>
        <p:nvPicPr>
          <p:cNvPr id="88127" name="Picture 63">
            <a:hlinkClick r:id="rId4"/>
          </p:cNvPr>
          <p:cNvPicPr>
            <a:picLocks noChangeAspect="1" noChangeArrowheads="1"/>
          </p:cNvPicPr>
          <p:nvPr/>
        </p:nvPicPr>
        <p:blipFill>
          <a:blip r:embed="rId5"/>
          <a:srcRect/>
          <a:stretch>
            <a:fillRect/>
          </a:stretch>
        </p:blipFill>
        <p:spPr bwMode="auto">
          <a:xfrm>
            <a:off x="223838" y="4525598"/>
            <a:ext cx="2381250" cy="1800225"/>
          </a:xfrm>
          <a:prstGeom prst="rect">
            <a:avLst/>
          </a:prstGeom>
          <a:noFill/>
          <a:ln w="38100">
            <a:solidFill>
              <a:schemeClr val="accent1"/>
            </a:solidFill>
            <a:miter lim="800000"/>
            <a:headEnd/>
            <a:tailEnd/>
          </a:ln>
          <a:effectLst/>
        </p:spPr>
      </p:pic>
      <p:pic>
        <p:nvPicPr>
          <p:cNvPr id="15" name="Picture 1">
            <a:hlinkClick r:id="rId6"/>
          </p:cNvPr>
          <p:cNvPicPr>
            <a:picLocks noChangeAspect="1" noChangeArrowheads="1"/>
          </p:cNvPicPr>
          <p:nvPr/>
        </p:nvPicPr>
        <p:blipFill>
          <a:blip r:embed="rId7" cstate="print"/>
          <a:srcRect/>
          <a:stretch>
            <a:fillRect/>
          </a:stretch>
        </p:blipFill>
        <p:spPr bwMode="auto">
          <a:xfrm>
            <a:off x="6717061" y="704850"/>
            <a:ext cx="2060428" cy="3122614"/>
          </a:xfrm>
          <a:prstGeom prst="rect">
            <a:avLst/>
          </a:prstGeom>
          <a:noFill/>
          <a:ln w="38100">
            <a:solidFill>
              <a:schemeClr val="accent1"/>
            </a:solidFill>
            <a:miter lim="800000"/>
            <a:headEnd/>
            <a:tailEnd/>
          </a:ln>
          <a:effectLst/>
        </p:spPr>
      </p:pic>
      <p:sp>
        <p:nvSpPr>
          <p:cNvPr id="18" name="Text Box 3"/>
          <p:cNvSpPr txBox="1">
            <a:spLocks noChangeArrowheads="1"/>
          </p:cNvSpPr>
          <p:nvPr/>
        </p:nvSpPr>
        <p:spPr bwMode="auto">
          <a:xfrm>
            <a:off x="2897945" y="4178105"/>
            <a:ext cx="6004560" cy="2420547"/>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On September 11, 2001, the world seemed to change overnight. Suddenly expertise in Arabic languages was in great demand.</a:t>
            </a:r>
          </a:p>
          <a:p>
            <a:pPr marL="165100" indent="-165100">
              <a:spcAft>
                <a:spcPts val="1200"/>
              </a:spcAft>
              <a:buFont typeface="Arial" pitchFamily="34" charset="0"/>
              <a:buChar char="•"/>
            </a:pPr>
            <a:r>
              <a:rPr lang="en-US" sz="1800" b="1" dirty="0" smtClean="0"/>
              <a:t>In recent years, Mandarin Chinese has become the world’s most common language.</a:t>
            </a:r>
          </a:p>
          <a:p>
            <a:pPr marL="165100" indent="-165100">
              <a:spcAft>
                <a:spcPts val="1200"/>
              </a:spcAft>
              <a:buFont typeface="Arial" pitchFamily="34" charset="0"/>
              <a:buChar char="•"/>
            </a:pPr>
            <a:r>
              <a:rPr lang="en-US" sz="1800" b="1" dirty="0" smtClean="0"/>
              <a:t>Equally important, the need to understand hundreds of less common languages, became critical in both the commercial and military sectors.</a:t>
            </a:r>
            <a:endParaRPr lang="en-US" sz="1800" b="1" dirty="0" smtClean="0">
              <a:sym typeface="Symbol"/>
            </a:endParaRPr>
          </a:p>
        </p:txBody>
      </p:sp>
      <p:pic>
        <p:nvPicPr>
          <p:cNvPr id="9" name="clip_the_conversation.mp3">
            <a:hlinkClick r:id="" action="ppaction://media"/>
          </p:cNvPr>
          <p:cNvPicPr>
            <a:picLocks noRot="1" noChangeAspect="1"/>
          </p:cNvPicPr>
          <p:nvPr>
            <a:audioFile r:link="rId1"/>
          </p:nvPr>
        </p:nvPicPr>
        <p:blipFill>
          <a:blip r:embed="rId8"/>
          <a:stretch>
            <a:fillRect/>
          </a:stretch>
        </p:blipFill>
        <p:spPr>
          <a:xfrm>
            <a:off x="8555503" y="3529819"/>
            <a:ext cx="304800" cy="304800"/>
          </a:xfrm>
          <a:prstGeom prst="rect">
            <a:avLst/>
          </a:prstGeom>
        </p:spPr>
      </p:pic>
      <p:pic>
        <p:nvPicPr>
          <p:cNvPr id="10" name="clip_ilocano_carl_rubino.mp3">
            <a:hlinkClick r:id="" action="ppaction://media"/>
          </p:cNvPr>
          <p:cNvPicPr>
            <a:picLocks noRot="1" noChangeAspect="1"/>
          </p:cNvPicPr>
          <p:nvPr>
            <a:audioFile r:link="rId2"/>
          </p:nvPr>
        </p:nvPicPr>
        <p:blipFill>
          <a:blip r:embed="rId8"/>
          <a:stretch>
            <a:fillRect/>
          </a:stretch>
        </p:blipFill>
        <p:spPr>
          <a:xfrm>
            <a:off x="2393853" y="604793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529"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89320"/>
            <a:ext cx="4258997" cy="322150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A number of these languages are vanishing spurring interest in new ways to use digital media and the Internet to </a:t>
            </a:r>
            <a:r>
              <a:rPr lang="en-US" sz="1800" b="1" dirty="0" smtClean="0">
                <a:hlinkClick r:id="rId3"/>
              </a:rPr>
              <a:t>preserve these languages </a:t>
            </a:r>
            <a:r>
              <a:rPr lang="en-US" sz="1800" b="1" dirty="0" smtClean="0"/>
              <a:t>and the cultures that speak them.</a:t>
            </a:r>
          </a:p>
          <a:p>
            <a:pPr marL="165100" indent="-165100">
              <a:spcAft>
                <a:spcPts val="1200"/>
              </a:spcAft>
              <a:buFont typeface="Arial" pitchFamily="34" charset="0"/>
              <a:buChar char="•"/>
            </a:pPr>
            <a:r>
              <a:rPr lang="en-US" sz="1800" b="1" dirty="0" smtClean="0"/>
              <a:t>The dominance of English is being challenged by growth in Asian and Arabic languages.</a:t>
            </a:r>
          </a:p>
        </p:txBody>
      </p:sp>
      <p:pic>
        <p:nvPicPr>
          <p:cNvPr id="8" name="Picture 2">
            <a:hlinkClick r:id="rId4"/>
          </p:cNvPr>
          <p:cNvPicPr>
            <a:picLocks noChangeArrowheads="1"/>
          </p:cNvPicPr>
          <p:nvPr/>
        </p:nvPicPr>
        <p:blipFill>
          <a:blip r:embed="rId5"/>
          <a:srcRect/>
          <a:stretch>
            <a:fillRect/>
          </a:stretch>
        </p:blipFill>
        <p:spPr bwMode="auto">
          <a:xfrm>
            <a:off x="4586068" y="649288"/>
            <a:ext cx="4330920" cy="3149381"/>
          </a:xfrm>
          <a:prstGeom prst="rect">
            <a:avLst/>
          </a:prstGeom>
          <a:noFill/>
          <a:ln w="38100">
            <a:solidFill>
              <a:schemeClr val="accent1"/>
            </a:solidFill>
            <a:miter lim="800000"/>
            <a:headEnd/>
            <a:tailEnd/>
          </a:ln>
          <a:effectLst/>
        </p:spPr>
      </p:pic>
      <p:pic>
        <p:nvPicPr>
          <p:cNvPr id="110608" name="Picture 16"/>
          <p:cNvPicPr>
            <a:picLocks noChangeAspect="1" noChangeArrowheads="1"/>
          </p:cNvPicPr>
          <p:nvPr/>
        </p:nvPicPr>
        <p:blipFill>
          <a:blip r:embed="rId6"/>
          <a:srcRect l="12486" t="21692"/>
          <a:stretch>
            <a:fillRect/>
          </a:stretch>
        </p:blipFill>
        <p:spPr bwMode="auto">
          <a:xfrm>
            <a:off x="309488" y="4501644"/>
            <a:ext cx="4140005" cy="1111348"/>
          </a:xfrm>
          <a:prstGeom prst="rect">
            <a:avLst/>
          </a:prstGeom>
          <a:noFill/>
          <a:ln w="9525">
            <a:noFill/>
            <a:miter lim="800000"/>
            <a:headEnd/>
            <a:tailEnd/>
          </a:ln>
          <a:effectLst/>
        </p:spPr>
      </p:pic>
      <p:sp>
        <p:nvSpPr>
          <p:cNvPr id="15" name="Text Box 3"/>
          <p:cNvSpPr txBox="1">
            <a:spLocks noChangeArrowheads="1"/>
          </p:cNvSpPr>
          <p:nvPr/>
        </p:nvSpPr>
        <p:spPr bwMode="auto">
          <a:xfrm>
            <a:off x="4657991" y="4206239"/>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hlinkClick r:id="rId7"/>
              </a:rPr>
              <a:t>In Mississippi</a:t>
            </a:r>
            <a:r>
              <a:rPr lang="en-US" sz="1800" b="1" dirty="0" smtClean="0"/>
              <a:t>, approximately 3.6% of the population speak a language other than English, and 12 languages cover 99.9% of the population.</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p:txBody>
      </p:sp>
      <p:sp>
        <p:nvSpPr>
          <p:cNvPr id="16" name="TextBox 15"/>
          <p:cNvSpPr txBox="1"/>
          <p:nvPr/>
        </p:nvSpPr>
        <p:spPr>
          <a:xfrm>
            <a:off x="225078" y="5852160"/>
            <a:ext cx="3981157" cy="276999"/>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Starkville Public Schools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Finding the Needle in the Haystack… In Real Time!</a:t>
            </a:r>
            <a:endParaRPr lang="en-US" b="1" dirty="0">
              <a:solidFill>
                <a:schemeClr val="accent2"/>
              </a:solidFill>
            </a:endParaRPr>
          </a:p>
        </p:txBody>
      </p:sp>
      <p:sp>
        <p:nvSpPr>
          <p:cNvPr id="41" name="Text Box 3"/>
          <p:cNvSpPr txBox="1">
            <a:spLocks noChangeArrowheads="1"/>
          </p:cNvSpPr>
          <p:nvPr/>
        </p:nvSpPr>
        <p:spPr bwMode="auto">
          <a:xfrm>
            <a:off x="200462" y="548640"/>
            <a:ext cx="8704387" cy="604910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There are 6.7 billion people in the world representing over 6,000 languages.</a:t>
            </a:r>
          </a:p>
          <a:p>
            <a:pPr marL="168275" indent="-168275">
              <a:spcAft>
                <a:spcPts val="1200"/>
              </a:spcAft>
              <a:buFont typeface="Arial" pitchFamily="34" charset="0"/>
              <a:buChar char="•"/>
            </a:pPr>
            <a:r>
              <a:rPr lang="en-US" sz="1800" b="1" dirty="0" smtClean="0"/>
              <a:t>300 million are Americans. Who worries </a:t>
            </a:r>
            <a:br>
              <a:rPr lang="en-US" sz="1800" b="1" dirty="0" smtClean="0"/>
            </a:br>
            <a:r>
              <a:rPr lang="en-US" sz="1800" b="1" dirty="0" smtClean="0"/>
              <a:t>about the other 6.4 billion? </a:t>
            </a:r>
            <a:br>
              <a:rPr lang="en-US" sz="1800" b="1" dirty="0" smtClean="0"/>
            </a:br>
            <a:r>
              <a:rPr lang="en-US" sz="1800" b="1" dirty="0" smtClean="0"/>
              <a:t>Ilocano (   )   </a:t>
            </a:r>
            <a:r>
              <a:rPr lang="en-US" sz="1800" b="1" dirty="0" err="1" smtClean="0"/>
              <a:t>Tagalog</a:t>
            </a:r>
            <a:r>
              <a:rPr lang="en-US" sz="1800" b="1" dirty="0" smtClean="0"/>
              <a:t> (   )</a:t>
            </a:r>
          </a:p>
          <a:p>
            <a:pPr marL="168275" indent="-168275">
              <a:spcAft>
                <a:spcPts val="1200"/>
              </a:spcAft>
              <a:buFont typeface="Arial" pitchFamily="34" charset="0"/>
              <a:buChar char="•"/>
            </a:pPr>
            <a:r>
              <a:rPr lang="en-US" sz="1800" b="1" dirty="0" smtClean="0"/>
              <a:t>Over 170 languages are spoken in the</a:t>
            </a:r>
            <a:br>
              <a:rPr lang="en-US" sz="1800" b="1" dirty="0" smtClean="0"/>
            </a:br>
            <a:r>
              <a:rPr lang="en-US" sz="1800" b="1" dirty="0" smtClean="0"/>
              <a:t>Philippines, most from the Austronesian</a:t>
            </a:r>
            <a:br>
              <a:rPr lang="en-US" sz="1800" b="1" dirty="0" smtClean="0"/>
            </a:br>
            <a:r>
              <a:rPr lang="en-US" sz="1800" b="1" dirty="0" smtClean="0"/>
              <a:t>family. Ilocano is the third most-spoken. </a:t>
            </a:r>
          </a:p>
          <a:p>
            <a:pPr marL="168275" indent="-168275">
              <a:spcAft>
                <a:spcPts val="600"/>
              </a:spcAft>
              <a:buFont typeface="Arial" pitchFamily="34" charset="0"/>
              <a:buChar char="•"/>
            </a:pPr>
            <a:r>
              <a:rPr lang="en-US" sz="1800" b="1" dirty="0" smtClean="0"/>
              <a:t>This particular passage can be roughly translated as:</a:t>
            </a:r>
          </a:p>
          <a:p>
            <a:pPr marL="393700" indent="-168275">
              <a:spcAft>
                <a:spcPts val="600"/>
              </a:spcAft>
              <a:buFont typeface="Wingdings" pitchFamily="2" charset="2"/>
              <a:buChar char="§"/>
            </a:pPr>
            <a:r>
              <a:rPr lang="en-US" sz="1800" b="1" dirty="0" smtClean="0">
                <a:solidFill>
                  <a:schemeClr val="accent1"/>
                </a:solidFill>
              </a:rPr>
              <a:t>Ilocano</a:t>
            </a:r>
            <a:r>
              <a:rPr lang="en-US" sz="1800" b="1" baseline="30000" dirty="0" smtClean="0">
                <a:solidFill>
                  <a:schemeClr val="accent1"/>
                </a:solidFill>
              </a:rPr>
              <a:t>1</a:t>
            </a:r>
            <a:r>
              <a:rPr lang="en-US" sz="1800" b="1" dirty="0" smtClean="0">
                <a:solidFill>
                  <a:schemeClr val="accent1"/>
                </a:solidFill>
              </a:rPr>
              <a:t>: </a:t>
            </a:r>
            <a:r>
              <a:rPr lang="en-US" sz="1800" b="1" dirty="0" err="1" smtClean="0"/>
              <a:t>Suratannak</a:t>
            </a:r>
            <a:r>
              <a:rPr lang="en-US" sz="1800" b="1" dirty="0" smtClean="0"/>
              <a:t> </a:t>
            </a:r>
            <a:r>
              <a:rPr lang="en-US" sz="1800" b="1" dirty="0" err="1" smtClean="0"/>
              <a:t>iti</a:t>
            </a:r>
            <a:r>
              <a:rPr lang="en-US" sz="1800" b="1" dirty="0" smtClean="0"/>
              <a:t> lizardfish3@yahoo.com </a:t>
            </a:r>
            <a:r>
              <a:rPr lang="en-US" sz="1800" b="1" dirty="0" err="1" smtClean="0"/>
              <a:t>maipanggep</a:t>
            </a:r>
            <a:r>
              <a:rPr lang="en-US" sz="1800" b="1" dirty="0" smtClean="0"/>
              <a:t> </a:t>
            </a:r>
            <a:r>
              <a:rPr lang="en-US" sz="1800" b="1" dirty="0" err="1" smtClean="0"/>
              <a:t>iti</a:t>
            </a:r>
            <a:r>
              <a:rPr lang="en-US" sz="1800" b="1" dirty="0" smtClean="0"/>
              <a:t> </a:t>
            </a:r>
            <a:r>
              <a:rPr lang="en-US" sz="1800" b="1" dirty="0" err="1" smtClean="0"/>
              <a:t>amin</a:t>
            </a:r>
            <a:r>
              <a:rPr lang="en-US" sz="1800" b="1" dirty="0" smtClean="0"/>
              <a:t> </a:t>
            </a:r>
            <a:r>
              <a:rPr lang="en-US" sz="1800" b="1" dirty="0" err="1" smtClean="0"/>
              <a:t>nga</a:t>
            </a:r>
            <a:r>
              <a:rPr lang="en-US" sz="1800" b="1" dirty="0" smtClean="0"/>
              <a:t> </a:t>
            </a:r>
            <a:r>
              <a:rPr lang="en-US" sz="1800" b="1" dirty="0" err="1" smtClean="0"/>
              <a:t>imbagada</a:t>
            </a:r>
            <a:r>
              <a:rPr lang="en-US" sz="1800" b="1" dirty="0" smtClean="0"/>
              <a:t> </a:t>
            </a:r>
            <a:r>
              <a:rPr lang="en-US" sz="1800" b="1" dirty="0" err="1" smtClean="0"/>
              <a:t>iti</a:t>
            </a:r>
            <a:r>
              <a:rPr lang="en-US" sz="1800" b="1" dirty="0" smtClean="0"/>
              <a:t> </a:t>
            </a:r>
            <a:r>
              <a:rPr lang="en-US" sz="1800" b="1" dirty="0" err="1" smtClean="0"/>
              <a:t>taripnnong</a:t>
            </a:r>
            <a:r>
              <a:rPr lang="en-US" sz="1800" b="1" dirty="0" smtClean="0"/>
              <a:t>. </a:t>
            </a:r>
            <a:r>
              <a:rPr lang="en-US" sz="1800" b="1" dirty="0" err="1" smtClean="0"/>
              <a:t>Awagakto</a:t>
            </a:r>
            <a:r>
              <a:rPr lang="en-US" sz="1800" b="1" dirty="0" smtClean="0"/>
              <a:t> </a:t>
            </a:r>
            <a:r>
              <a:rPr lang="en-US" sz="1800" b="1" dirty="0" err="1" smtClean="0"/>
              <a:t>isuna</a:t>
            </a:r>
            <a:r>
              <a:rPr lang="en-US" sz="1800" b="1" dirty="0" smtClean="0"/>
              <a:t> </a:t>
            </a:r>
            <a:r>
              <a:rPr lang="en-US" sz="1800" b="1" dirty="0" err="1" smtClean="0"/>
              <a:t>tatta</a:t>
            </a:r>
            <a:r>
              <a:rPr lang="en-US" sz="1800" b="1" dirty="0" smtClean="0"/>
              <a:t>.</a:t>
            </a:r>
          </a:p>
          <a:p>
            <a:pPr marL="393700" indent="-168275">
              <a:spcAft>
                <a:spcPts val="1200"/>
              </a:spcAft>
              <a:buFont typeface="Wingdings" pitchFamily="2" charset="2"/>
              <a:buChar char="§"/>
            </a:pPr>
            <a:r>
              <a:rPr lang="en-US" sz="1800" b="1" dirty="0" smtClean="0">
                <a:solidFill>
                  <a:schemeClr val="accent1"/>
                </a:solidFill>
              </a:rPr>
              <a:t>English:</a:t>
            </a:r>
            <a:r>
              <a:rPr lang="en-US" sz="1800" b="1" dirty="0" smtClean="0"/>
              <a:t> Send everything they said </a:t>
            </a:r>
            <a:r>
              <a:rPr lang="en-US" sz="1800" b="1" dirty="0" smtClean="0">
                <a:solidFill>
                  <a:schemeClr val="accent2"/>
                </a:solidFill>
              </a:rPr>
              <a:t>at the meeting </a:t>
            </a:r>
            <a:r>
              <a:rPr lang="en-US" sz="1800" b="1" dirty="0" smtClean="0"/>
              <a:t>to </a:t>
            </a:r>
            <a:r>
              <a:rPr lang="en-US" sz="1800" b="1" dirty="0" smtClean="0">
                <a:solidFill>
                  <a:schemeClr val="accent2"/>
                </a:solidFill>
              </a:rPr>
              <a:t>lizardfish@yahoo.com</a:t>
            </a:r>
            <a:r>
              <a:rPr lang="en-US" sz="1800" b="1" dirty="0" smtClean="0"/>
              <a:t> and I'll call him </a:t>
            </a:r>
            <a:r>
              <a:rPr lang="en-US" sz="1800" b="1" dirty="0" smtClean="0">
                <a:solidFill>
                  <a:schemeClr val="accent2"/>
                </a:solidFill>
              </a:rPr>
              <a:t>immediately</a:t>
            </a:r>
            <a:r>
              <a:rPr lang="en-US" sz="1800" b="1" dirty="0" smtClean="0"/>
              <a:t>.</a:t>
            </a:r>
          </a:p>
          <a:p>
            <a:pPr marL="168275" indent="-168275">
              <a:spcAft>
                <a:spcPts val="1200"/>
              </a:spcAft>
              <a:buFont typeface="Wingdings" pitchFamily="2" charset="2"/>
              <a:buChar char="§"/>
            </a:pPr>
            <a:r>
              <a:rPr lang="en-US" sz="1800" b="1" dirty="0" smtClean="0"/>
              <a:t>Human language technology (HLT) can be used to automatically extract such content from text and voice messages. Other relevant technologies are speech to text and machine translation.</a:t>
            </a:r>
          </a:p>
          <a:p>
            <a:pPr marL="168275" indent="-168275">
              <a:spcAft>
                <a:spcPts val="1800"/>
              </a:spcAft>
              <a:buFont typeface="Wingdings" pitchFamily="2" charset="2"/>
              <a:buChar char="§"/>
            </a:pPr>
            <a:r>
              <a:rPr lang="en-US" sz="1800" b="1" dirty="0" smtClean="0"/>
              <a:t>Language identification and social networking are two examples of core technologies that ca be integrated to understand human behavior.</a:t>
            </a:r>
          </a:p>
          <a:p>
            <a:pPr marL="168275" indent="-168275">
              <a:spcAft>
                <a:spcPts val="1200"/>
              </a:spcAft>
            </a:pPr>
            <a:r>
              <a:rPr lang="en-US" sz="1200" b="1" dirty="0" smtClean="0">
                <a:solidFill>
                  <a:schemeClr val="accent1"/>
                </a:solidFill>
              </a:rPr>
              <a:t>1. The audio clip was provided by Carl Rubino,  a world-renowned expert in </a:t>
            </a:r>
            <a:r>
              <a:rPr lang="en-US" sz="1200" b="1" dirty="0" err="1" smtClean="0">
                <a:solidFill>
                  <a:schemeClr val="accent1"/>
                </a:solidFill>
              </a:rPr>
              <a:t>Filippino</a:t>
            </a:r>
            <a:r>
              <a:rPr lang="en-US" sz="1200" b="1" dirty="0" smtClean="0">
                <a:solidFill>
                  <a:schemeClr val="accent1"/>
                </a:solidFill>
              </a:rPr>
              <a:t> languages.</a:t>
            </a:r>
          </a:p>
        </p:txBody>
      </p:sp>
      <p:pic>
        <p:nvPicPr>
          <p:cNvPr id="113665" name="Picture 1"/>
          <p:cNvPicPr>
            <a:picLocks noChangeAspect="1" noChangeArrowheads="1"/>
          </p:cNvPicPr>
          <p:nvPr/>
        </p:nvPicPr>
        <p:blipFill>
          <a:blip r:embed="rId5"/>
          <a:srcRect/>
          <a:stretch>
            <a:fillRect/>
          </a:stretch>
        </p:blipFill>
        <p:spPr bwMode="auto">
          <a:xfrm>
            <a:off x="5345723" y="1129576"/>
            <a:ext cx="3571265" cy="1591718"/>
          </a:xfrm>
          <a:prstGeom prst="rect">
            <a:avLst/>
          </a:prstGeom>
          <a:noFill/>
          <a:ln w="38100">
            <a:solidFill>
              <a:schemeClr val="accent1"/>
            </a:solidFill>
            <a:miter lim="800000"/>
            <a:headEnd/>
            <a:tailEnd/>
          </a:ln>
          <a:effectLst/>
        </p:spPr>
      </p:pic>
      <p:pic>
        <p:nvPicPr>
          <p:cNvPr id="9" name="clip_ilocano_carl_rubino.mp3">
            <a:hlinkClick r:id="" action="ppaction://media"/>
          </p:cNvPr>
          <p:cNvPicPr>
            <a:picLocks noRot="1" noChangeAspect="1"/>
          </p:cNvPicPr>
          <p:nvPr>
            <a:audioFile r:link="rId1"/>
          </p:nvPr>
        </p:nvPicPr>
        <p:blipFill>
          <a:blip r:embed="rId6"/>
          <a:stretch>
            <a:fillRect/>
          </a:stretch>
        </p:blipFill>
        <p:spPr>
          <a:xfrm>
            <a:off x="1268437" y="1546275"/>
            <a:ext cx="304800" cy="304800"/>
          </a:xfrm>
          <a:prstGeom prst="rect">
            <a:avLst/>
          </a:prstGeom>
        </p:spPr>
      </p:pic>
      <p:pic>
        <p:nvPicPr>
          <p:cNvPr id="10" name="clip_tagalog_carl_rubino.mp3">
            <a:hlinkClick r:id="" action="ppaction://media"/>
          </p:cNvPr>
          <p:cNvPicPr>
            <a:picLocks noRot="1" noChangeAspect="1"/>
          </p:cNvPicPr>
          <p:nvPr>
            <a:audioFile r:link="rId2"/>
          </p:nvPr>
        </p:nvPicPr>
        <p:blipFill>
          <a:blip r:embed="rId7"/>
          <a:stretch>
            <a:fillRect/>
          </a:stretch>
        </p:blipFill>
        <p:spPr>
          <a:xfrm>
            <a:off x="2731477" y="154627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9"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86"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110196"/>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smtClean="0">
                <a:latin typeface="Arial" charset="0"/>
              </a:rPr>
              <a:t>Information </a:t>
            </a:r>
            <a:r>
              <a:rPr lang="en-US" sz="2400" b="1" dirty="0">
                <a:latin typeface="Arial" charset="0"/>
              </a:rPr>
              <a:t>Retrieval From </a:t>
            </a:r>
            <a:r>
              <a:rPr lang="en-US" sz="2400" b="1" dirty="0" smtClean="0">
                <a:latin typeface="Arial" charset="0"/>
              </a:rPr>
              <a:t>Voice Enables Analytics</a:t>
            </a:r>
            <a:endParaRPr lang="en-US" sz="2400" b="1" dirty="0">
              <a:latin typeface="Arial" charset="0"/>
            </a:endParaRP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a:latin typeface="Arial" charset="0"/>
              </a:rPr>
              <a:t>Relational Database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 Statistical Machine Learning Approach To Language ID</a:t>
            </a:r>
            <a:endParaRPr lang="en-US" b="1" dirty="0">
              <a:solidFill>
                <a:schemeClr val="accent2"/>
              </a:solidFill>
            </a:endParaRPr>
          </a:p>
        </p:txBody>
      </p:sp>
      <p:grpSp>
        <p:nvGrpSpPr>
          <p:cNvPr id="6" name="Group 40"/>
          <p:cNvGrpSpPr>
            <a:grpSpLocks/>
          </p:cNvGrpSpPr>
          <p:nvPr/>
        </p:nvGrpSpPr>
        <p:grpSpPr bwMode="auto">
          <a:xfrm>
            <a:off x="6620147" y="1015056"/>
            <a:ext cx="2162175" cy="5597525"/>
            <a:chOff x="542925" y="709613"/>
            <a:chExt cx="2162175" cy="5597526"/>
          </a:xfrm>
        </p:grpSpPr>
        <p:sp>
          <p:nvSpPr>
            <p:cNvPr id="7" name="Rectangle 6"/>
            <p:cNvSpPr>
              <a:spLocks noChangeArrowheads="1"/>
            </p:cNvSpPr>
            <p:nvPr/>
          </p:nvSpPr>
          <p:spPr bwMode="auto">
            <a:xfrm>
              <a:off x="542925" y="3330576"/>
              <a:ext cx="21621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8" name="Text Box 7"/>
            <p:cNvSpPr txBox="1">
              <a:spLocks noChangeArrowheads="1"/>
            </p:cNvSpPr>
            <p:nvPr/>
          </p:nvSpPr>
          <p:spPr bwMode="auto">
            <a:xfrm>
              <a:off x="581025" y="3376614"/>
              <a:ext cx="208597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Feature Extraction</a:t>
              </a:r>
            </a:p>
          </p:txBody>
        </p:sp>
        <p:sp>
          <p:nvSpPr>
            <p:cNvPr id="9" name="Rectangle 9"/>
            <p:cNvSpPr>
              <a:spLocks noChangeArrowheads="1"/>
            </p:cNvSpPr>
            <p:nvPr/>
          </p:nvSpPr>
          <p:spPr bwMode="auto">
            <a:xfrm>
              <a:off x="628650" y="1490663"/>
              <a:ext cx="1990725" cy="3651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10" name="Text Box 10"/>
            <p:cNvSpPr txBox="1">
              <a:spLocks noChangeArrowheads="1"/>
            </p:cNvSpPr>
            <p:nvPr/>
          </p:nvSpPr>
          <p:spPr bwMode="auto">
            <a:xfrm>
              <a:off x="663575" y="1536701"/>
              <a:ext cx="1920875"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Post-Processing</a:t>
              </a:r>
            </a:p>
          </p:txBody>
        </p:sp>
        <p:sp>
          <p:nvSpPr>
            <p:cNvPr id="11" name="Rectangle 12"/>
            <p:cNvSpPr>
              <a:spLocks noChangeArrowheads="1"/>
            </p:cNvSpPr>
            <p:nvPr/>
          </p:nvSpPr>
          <p:spPr bwMode="auto">
            <a:xfrm>
              <a:off x="633413" y="2409826"/>
              <a:ext cx="198120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2" name="Text Box 13"/>
            <p:cNvSpPr txBox="1">
              <a:spLocks noChangeArrowheads="1"/>
            </p:cNvSpPr>
            <p:nvPr/>
          </p:nvSpPr>
          <p:spPr bwMode="auto">
            <a:xfrm>
              <a:off x="668338" y="2455864"/>
              <a:ext cx="1911350"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Classification</a:t>
              </a:r>
            </a:p>
          </p:txBody>
        </p:sp>
        <p:sp>
          <p:nvSpPr>
            <p:cNvPr id="13" name="Rectangle 15"/>
            <p:cNvSpPr>
              <a:spLocks noChangeArrowheads="1"/>
            </p:cNvSpPr>
            <p:nvPr/>
          </p:nvSpPr>
          <p:spPr bwMode="auto">
            <a:xfrm>
              <a:off x="623888" y="4249738"/>
              <a:ext cx="200025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4" name="Text Box 16"/>
            <p:cNvSpPr txBox="1">
              <a:spLocks noChangeArrowheads="1"/>
            </p:cNvSpPr>
            <p:nvPr/>
          </p:nvSpPr>
          <p:spPr bwMode="auto">
            <a:xfrm>
              <a:off x="658813" y="4295776"/>
              <a:ext cx="193040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Segmentation</a:t>
              </a:r>
            </a:p>
          </p:txBody>
        </p:sp>
        <p:sp>
          <p:nvSpPr>
            <p:cNvPr id="15" name="Rectangle 18"/>
            <p:cNvSpPr>
              <a:spLocks noChangeArrowheads="1"/>
            </p:cNvSpPr>
            <p:nvPr/>
          </p:nvSpPr>
          <p:spPr bwMode="auto">
            <a:xfrm>
              <a:off x="619125" y="5168901"/>
              <a:ext cx="20097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6" name="Text Box 19"/>
            <p:cNvSpPr txBox="1">
              <a:spLocks noChangeArrowheads="1"/>
            </p:cNvSpPr>
            <p:nvPr/>
          </p:nvSpPr>
          <p:spPr bwMode="auto">
            <a:xfrm>
              <a:off x="654050" y="5214939"/>
              <a:ext cx="193992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Sensing</a:t>
              </a:r>
            </a:p>
          </p:txBody>
        </p:sp>
        <p:grpSp>
          <p:nvGrpSpPr>
            <p:cNvPr id="17" name="Group 20"/>
            <p:cNvGrpSpPr>
              <a:grpSpLocks/>
            </p:cNvGrpSpPr>
            <p:nvPr/>
          </p:nvGrpSpPr>
          <p:grpSpPr bwMode="auto">
            <a:xfrm>
              <a:off x="1500188" y="5656266"/>
              <a:ext cx="247650" cy="309564"/>
              <a:chOff x="3504" y="2043"/>
              <a:chExt cx="666" cy="879"/>
            </a:xfrm>
            <a:solidFill>
              <a:schemeClr val="bg1"/>
            </a:solidFill>
          </p:grpSpPr>
          <p:sp>
            <p:nvSpPr>
              <p:cNvPr id="34"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5"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18" name="Group 23"/>
            <p:cNvGrpSpPr>
              <a:grpSpLocks/>
            </p:cNvGrpSpPr>
            <p:nvPr/>
          </p:nvGrpSpPr>
          <p:grpSpPr bwMode="auto">
            <a:xfrm>
              <a:off x="1500188" y="4737104"/>
              <a:ext cx="247650" cy="309564"/>
              <a:chOff x="3504" y="2043"/>
              <a:chExt cx="666" cy="879"/>
            </a:xfrm>
            <a:solidFill>
              <a:schemeClr val="bg1"/>
            </a:solidFill>
          </p:grpSpPr>
          <p:sp>
            <p:nvSpPr>
              <p:cNvPr id="32"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3"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19" name="Group 26"/>
            <p:cNvGrpSpPr>
              <a:grpSpLocks/>
            </p:cNvGrpSpPr>
            <p:nvPr/>
          </p:nvGrpSpPr>
          <p:grpSpPr bwMode="auto">
            <a:xfrm>
              <a:off x="1500188" y="3817941"/>
              <a:ext cx="247650" cy="309564"/>
              <a:chOff x="3504" y="2043"/>
              <a:chExt cx="666" cy="879"/>
            </a:xfrm>
            <a:solidFill>
              <a:schemeClr val="bg1"/>
            </a:solidFill>
          </p:grpSpPr>
          <p:sp>
            <p:nvSpPr>
              <p:cNvPr id="30"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1"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0" name="Group 29"/>
            <p:cNvGrpSpPr>
              <a:grpSpLocks/>
            </p:cNvGrpSpPr>
            <p:nvPr/>
          </p:nvGrpSpPr>
          <p:grpSpPr bwMode="auto">
            <a:xfrm>
              <a:off x="1500188" y="2897191"/>
              <a:ext cx="247650" cy="309564"/>
              <a:chOff x="3504" y="2043"/>
              <a:chExt cx="666" cy="879"/>
            </a:xfrm>
            <a:solidFill>
              <a:schemeClr val="bg1"/>
            </a:solidFill>
          </p:grpSpPr>
          <p:sp>
            <p:nvSpPr>
              <p:cNvPr id="28"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29"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1" name="Group 32"/>
            <p:cNvGrpSpPr>
              <a:grpSpLocks/>
            </p:cNvGrpSpPr>
            <p:nvPr/>
          </p:nvGrpSpPr>
          <p:grpSpPr bwMode="auto">
            <a:xfrm>
              <a:off x="1500188" y="1978029"/>
              <a:ext cx="247650" cy="309564"/>
              <a:chOff x="3504" y="2043"/>
              <a:chExt cx="666" cy="879"/>
            </a:xfrm>
            <a:solidFill>
              <a:schemeClr val="bg1"/>
            </a:solidFill>
          </p:grpSpPr>
          <p:sp>
            <p:nvSpPr>
              <p:cNvPr id="26" name="AutoShape 33"/>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27" name="Rectangle 34"/>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22" name="AutoShape 36"/>
            <p:cNvSpPr>
              <a:spLocks noChangeArrowheads="1"/>
            </p:cNvSpPr>
            <p:nvPr/>
          </p:nvSpPr>
          <p:spPr bwMode="auto">
            <a:xfrm>
              <a:off x="1500188" y="1058863"/>
              <a:ext cx="247650" cy="202854"/>
            </a:xfrm>
            <a:prstGeom prst="triangle">
              <a:avLst>
                <a:gd name="adj" fmla="val 50000"/>
              </a:avLst>
            </a:prstGeom>
            <a:solidFill>
              <a:schemeClr val="bg1"/>
            </a:solidFill>
            <a:ln w="38100">
              <a:noFill/>
              <a:miter lim="800000"/>
              <a:headEnd/>
              <a:tailEnd/>
            </a:ln>
          </p:spPr>
          <p:txBody>
            <a:bodyPr wrap="none" anchor="ctr"/>
            <a:lstStyle/>
            <a:p>
              <a:endParaRPr lang="en-US"/>
            </a:p>
          </p:txBody>
        </p:sp>
        <p:sp>
          <p:nvSpPr>
            <p:cNvPr id="23" name="Rectangle 37"/>
            <p:cNvSpPr>
              <a:spLocks noChangeArrowheads="1"/>
            </p:cNvSpPr>
            <p:nvPr/>
          </p:nvSpPr>
          <p:spPr bwMode="auto">
            <a:xfrm>
              <a:off x="1553362" y="1261717"/>
              <a:ext cx="141674" cy="106709"/>
            </a:xfrm>
            <a:prstGeom prst="rect">
              <a:avLst/>
            </a:prstGeom>
            <a:solidFill>
              <a:schemeClr val="bg1"/>
            </a:solidFill>
            <a:ln w="38100">
              <a:noFill/>
              <a:miter lim="800000"/>
              <a:headEnd/>
              <a:tailEnd/>
            </a:ln>
          </p:spPr>
          <p:txBody>
            <a:bodyPr wrap="none" anchor="ctr"/>
            <a:lstStyle/>
            <a:p>
              <a:endParaRPr lang="en-US"/>
            </a:p>
          </p:txBody>
        </p:sp>
        <p:sp>
          <p:nvSpPr>
            <p:cNvPr id="24" name="Text Box 38"/>
            <p:cNvSpPr txBox="1">
              <a:spLocks noChangeArrowheads="1"/>
            </p:cNvSpPr>
            <p:nvPr/>
          </p:nvSpPr>
          <p:spPr bwMode="auto">
            <a:xfrm>
              <a:off x="1238250" y="6032501"/>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chemeClr val="bg1"/>
                  </a:solidFill>
                </a:rPr>
                <a:t>Input</a:t>
              </a:r>
            </a:p>
          </p:txBody>
        </p:sp>
        <p:sp>
          <p:nvSpPr>
            <p:cNvPr id="25" name="Text Box 39"/>
            <p:cNvSpPr txBox="1">
              <a:spLocks noChangeArrowheads="1"/>
            </p:cNvSpPr>
            <p:nvPr/>
          </p:nvSpPr>
          <p:spPr bwMode="auto">
            <a:xfrm>
              <a:off x="1042988" y="709613"/>
              <a:ext cx="11620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chemeClr val="bg1"/>
                  </a:solidFill>
                </a:rPr>
                <a:t>Decision</a:t>
              </a:r>
            </a:p>
          </p:txBody>
        </p:sp>
      </p:grpSp>
      <p:grpSp>
        <p:nvGrpSpPr>
          <p:cNvPr id="72" name="Group 71"/>
          <p:cNvGrpSpPr/>
          <p:nvPr/>
        </p:nvGrpSpPr>
        <p:grpSpPr>
          <a:xfrm>
            <a:off x="4150639" y="1015056"/>
            <a:ext cx="2133600" cy="5597525"/>
            <a:chOff x="5943789" y="719138"/>
            <a:chExt cx="2133600" cy="5597525"/>
          </a:xfrm>
        </p:grpSpPr>
        <p:grpSp>
          <p:nvGrpSpPr>
            <p:cNvPr id="36" name="Group 8"/>
            <p:cNvGrpSpPr>
              <a:grpSpLocks/>
            </p:cNvGrpSpPr>
            <p:nvPr/>
          </p:nvGrpSpPr>
          <p:grpSpPr bwMode="auto">
            <a:xfrm>
              <a:off x="5948552" y="4259263"/>
              <a:ext cx="2124075" cy="365125"/>
              <a:chOff x="414" y="3037"/>
              <a:chExt cx="1260" cy="230"/>
            </a:xfrm>
            <a:solidFill>
              <a:schemeClr val="bg1"/>
            </a:solidFill>
          </p:grpSpPr>
          <p:sp>
            <p:nvSpPr>
              <p:cNvPr id="37" name="Rectangle 9"/>
              <p:cNvSpPr>
                <a:spLocks noChangeArrowheads="1"/>
              </p:cNvSpPr>
              <p:nvPr/>
            </p:nvSpPr>
            <p:spPr bwMode="auto">
              <a:xfrm>
                <a:off x="414" y="3037"/>
                <a:ext cx="1260"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38" name="Text Box 10"/>
              <p:cNvSpPr txBox="1">
                <a:spLocks noChangeArrowheads="1"/>
              </p:cNvSpPr>
              <p:nvPr/>
            </p:nvSpPr>
            <p:spPr bwMode="auto">
              <a:xfrm>
                <a:off x="436" y="3066"/>
                <a:ext cx="1216"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Train Classifier</a:t>
                </a:r>
              </a:p>
            </p:txBody>
          </p:sp>
        </p:grpSp>
        <p:grpSp>
          <p:nvGrpSpPr>
            <p:cNvPr id="39" name="Group 11"/>
            <p:cNvGrpSpPr>
              <a:grpSpLocks/>
            </p:cNvGrpSpPr>
            <p:nvPr/>
          </p:nvGrpSpPr>
          <p:grpSpPr bwMode="auto">
            <a:xfrm>
              <a:off x="5948552" y="3340101"/>
              <a:ext cx="2124075" cy="365125"/>
              <a:chOff x="312" y="2365"/>
              <a:chExt cx="1362" cy="230"/>
            </a:xfrm>
            <a:solidFill>
              <a:schemeClr val="bg1"/>
            </a:solidFill>
          </p:grpSpPr>
          <p:sp>
            <p:nvSpPr>
              <p:cNvPr id="40" name="Rectangle 12"/>
              <p:cNvSpPr>
                <a:spLocks noChangeArrowheads="1"/>
              </p:cNvSpPr>
              <p:nvPr/>
            </p:nvSpPr>
            <p:spPr bwMode="auto">
              <a:xfrm>
                <a:off x="312" y="2365"/>
                <a:ext cx="1362"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2" name="Text Box 13"/>
              <p:cNvSpPr txBox="1">
                <a:spLocks noChangeArrowheads="1"/>
              </p:cNvSpPr>
              <p:nvPr/>
            </p:nvSpPr>
            <p:spPr bwMode="auto">
              <a:xfrm>
                <a:off x="336" y="2394"/>
                <a:ext cx="1314"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Choose Model</a:t>
                </a:r>
              </a:p>
            </p:txBody>
          </p:sp>
        </p:grpSp>
        <p:grpSp>
          <p:nvGrpSpPr>
            <p:cNvPr id="43" name="Group 14"/>
            <p:cNvGrpSpPr>
              <a:grpSpLocks/>
            </p:cNvGrpSpPr>
            <p:nvPr/>
          </p:nvGrpSpPr>
          <p:grpSpPr bwMode="auto">
            <a:xfrm>
              <a:off x="5943789" y="2419351"/>
              <a:ext cx="2133600" cy="365125"/>
              <a:chOff x="426" y="1795"/>
              <a:chExt cx="1248" cy="230"/>
            </a:xfrm>
            <a:solidFill>
              <a:schemeClr val="bg1"/>
            </a:solidFill>
          </p:grpSpPr>
          <p:sp>
            <p:nvSpPr>
              <p:cNvPr id="44" name="Rectangle 15"/>
              <p:cNvSpPr>
                <a:spLocks noChangeArrowheads="1"/>
              </p:cNvSpPr>
              <p:nvPr/>
            </p:nvSpPr>
            <p:spPr bwMode="auto">
              <a:xfrm>
                <a:off x="426" y="1795"/>
                <a:ext cx="1248"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5" name="Text Box 16"/>
              <p:cNvSpPr txBox="1">
                <a:spLocks noChangeArrowheads="1"/>
              </p:cNvSpPr>
              <p:nvPr/>
            </p:nvSpPr>
            <p:spPr bwMode="auto">
              <a:xfrm>
                <a:off x="448" y="1824"/>
                <a:ext cx="1204"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Choose Features</a:t>
                </a:r>
              </a:p>
            </p:txBody>
          </p:sp>
        </p:grpSp>
        <p:grpSp>
          <p:nvGrpSpPr>
            <p:cNvPr id="46" name="Group 17"/>
            <p:cNvGrpSpPr>
              <a:grpSpLocks/>
            </p:cNvGrpSpPr>
            <p:nvPr/>
          </p:nvGrpSpPr>
          <p:grpSpPr bwMode="auto">
            <a:xfrm>
              <a:off x="5948552" y="5178426"/>
              <a:ext cx="2124075" cy="365125"/>
              <a:chOff x="408" y="3607"/>
              <a:chExt cx="1266" cy="230"/>
            </a:xfrm>
            <a:solidFill>
              <a:schemeClr val="bg1"/>
            </a:solidFill>
          </p:grpSpPr>
          <p:sp>
            <p:nvSpPr>
              <p:cNvPr id="47" name="Rectangle 18"/>
              <p:cNvSpPr>
                <a:spLocks noChangeArrowheads="1"/>
              </p:cNvSpPr>
              <p:nvPr/>
            </p:nvSpPr>
            <p:spPr bwMode="auto">
              <a:xfrm>
                <a:off x="408" y="3607"/>
                <a:ext cx="1266"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8" name="Text Box 19"/>
              <p:cNvSpPr txBox="1">
                <a:spLocks noChangeArrowheads="1"/>
              </p:cNvSpPr>
              <p:nvPr/>
            </p:nvSpPr>
            <p:spPr bwMode="auto">
              <a:xfrm>
                <a:off x="430" y="3636"/>
                <a:ext cx="1222"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Evaluate Classifier</a:t>
                </a:r>
              </a:p>
            </p:txBody>
          </p:sp>
        </p:grpSp>
        <p:grpSp>
          <p:nvGrpSpPr>
            <p:cNvPr id="49" name="Group 20"/>
            <p:cNvGrpSpPr>
              <a:grpSpLocks/>
            </p:cNvGrpSpPr>
            <p:nvPr/>
          </p:nvGrpSpPr>
          <p:grpSpPr bwMode="auto">
            <a:xfrm flipV="1">
              <a:off x="6886764" y="5665788"/>
              <a:ext cx="247650" cy="309563"/>
              <a:chOff x="3504" y="2043"/>
              <a:chExt cx="666" cy="879"/>
            </a:xfrm>
            <a:solidFill>
              <a:schemeClr val="bg1"/>
            </a:solidFill>
          </p:grpSpPr>
          <p:sp>
            <p:nvSpPr>
              <p:cNvPr id="50"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1"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2" name="Group 23"/>
            <p:cNvGrpSpPr>
              <a:grpSpLocks/>
            </p:cNvGrpSpPr>
            <p:nvPr/>
          </p:nvGrpSpPr>
          <p:grpSpPr bwMode="auto">
            <a:xfrm flipV="1">
              <a:off x="6886764" y="3827463"/>
              <a:ext cx="247650" cy="309563"/>
              <a:chOff x="3504" y="2043"/>
              <a:chExt cx="666" cy="879"/>
            </a:xfrm>
            <a:solidFill>
              <a:schemeClr val="bg1"/>
            </a:solidFill>
          </p:grpSpPr>
          <p:sp>
            <p:nvSpPr>
              <p:cNvPr id="53"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4"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5" name="Group 26"/>
            <p:cNvGrpSpPr>
              <a:grpSpLocks/>
            </p:cNvGrpSpPr>
            <p:nvPr/>
          </p:nvGrpSpPr>
          <p:grpSpPr bwMode="auto">
            <a:xfrm flipV="1">
              <a:off x="6886764" y="2906713"/>
              <a:ext cx="247650" cy="309563"/>
              <a:chOff x="3504" y="2043"/>
              <a:chExt cx="666" cy="879"/>
            </a:xfrm>
            <a:solidFill>
              <a:schemeClr val="bg1"/>
            </a:solidFill>
          </p:grpSpPr>
          <p:sp>
            <p:nvSpPr>
              <p:cNvPr id="56"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7"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8" name="Group 29"/>
            <p:cNvGrpSpPr>
              <a:grpSpLocks/>
            </p:cNvGrpSpPr>
            <p:nvPr/>
          </p:nvGrpSpPr>
          <p:grpSpPr bwMode="auto">
            <a:xfrm flipV="1">
              <a:off x="6886764" y="1068388"/>
              <a:ext cx="247650" cy="309563"/>
              <a:chOff x="3504" y="2043"/>
              <a:chExt cx="666" cy="879"/>
            </a:xfrm>
            <a:solidFill>
              <a:schemeClr val="bg1"/>
            </a:solidFill>
          </p:grpSpPr>
          <p:sp>
            <p:nvSpPr>
              <p:cNvPr id="59"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60"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61" name="Text Box 32"/>
            <p:cNvSpPr txBox="1">
              <a:spLocks noChangeArrowheads="1"/>
            </p:cNvSpPr>
            <p:nvPr/>
          </p:nvSpPr>
          <p:spPr bwMode="auto">
            <a:xfrm>
              <a:off x="6624232" y="6042025"/>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rgbClr val="004000"/>
                  </a:solidFill>
                </a:rPr>
                <a:t>End</a:t>
              </a:r>
            </a:p>
          </p:txBody>
        </p:sp>
        <p:grpSp>
          <p:nvGrpSpPr>
            <p:cNvPr id="62" name="Group 33"/>
            <p:cNvGrpSpPr>
              <a:grpSpLocks/>
            </p:cNvGrpSpPr>
            <p:nvPr/>
          </p:nvGrpSpPr>
          <p:grpSpPr bwMode="auto">
            <a:xfrm>
              <a:off x="5948552" y="1500188"/>
              <a:ext cx="2124075" cy="365125"/>
              <a:chOff x="420" y="1195"/>
              <a:chExt cx="1254" cy="230"/>
            </a:xfrm>
            <a:solidFill>
              <a:schemeClr val="bg1"/>
            </a:solidFill>
          </p:grpSpPr>
          <p:sp>
            <p:nvSpPr>
              <p:cNvPr id="63" name="Rectangle 34"/>
              <p:cNvSpPr>
                <a:spLocks noChangeArrowheads="1"/>
              </p:cNvSpPr>
              <p:nvPr/>
            </p:nvSpPr>
            <p:spPr bwMode="auto">
              <a:xfrm>
                <a:off x="420" y="1195"/>
                <a:ext cx="1254"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64" name="Text Box 35"/>
              <p:cNvSpPr txBox="1">
                <a:spLocks noChangeArrowheads="1"/>
              </p:cNvSpPr>
              <p:nvPr/>
            </p:nvSpPr>
            <p:spPr bwMode="auto">
              <a:xfrm>
                <a:off x="442" y="1224"/>
                <a:ext cx="1210"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Collect Data</a:t>
                </a:r>
              </a:p>
            </p:txBody>
          </p:sp>
        </p:grpSp>
        <p:grpSp>
          <p:nvGrpSpPr>
            <p:cNvPr id="65" name="Group 36"/>
            <p:cNvGrpSpPr>
              <a:grpSpLocks/>
            </p:cNvGrpSpPr>
            <p:nvPr/>
          </p:nvGrpSpPr>
          <p:grpSpPr bwMode="auto">
            <a:xfrm flipV="1">
              <a:off x="6886764" y="4746626"/>
              <a:ext cx="247650" cy="309563"/>
              <a:chOff x="3504" y="2043"/>
              <a:chExt cx="666" cy="879"/>
            </a:xfrm>
            <a:solidFill>
              <a:schemeClr val="bg1"/>
            </a:solidFill>
          </p:grpSpPr>
          <p:sp>
            <p:nvSpPr>
              <p:cNvPr id="66" name="AutoShape 3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67" name="Rectangle 3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68" name="Group 39"/>
            <p:cNvGrpSpPr>
              <a:grpSpLocks/>
            </p:cNvGrpSpPr>
            <p:nvPr/>
          </p:nvGrpSpPr>
          <p:grpSpPr bwMode="auto">
            <a:xfrm flipV="1">
              <a:off x="6886764" y="1987551"/>
              <a:ext cx="247650" cy="309563"/>
              <a:chOff x="3504" y="2043"/>
              <a:chExt cx="666" cy="879"/>
            </a:xfrm>
            <a:solidFill>
              <a:schemeClr val="bg1"/>
            </a:solidFill>
          </p:grpSpPr>
          <p:sp>
            <p:nvSpPr>
              <p:cNvPr id="69" name="AutoShape 4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70" name="Rectangle 4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71" name="Text Box 42"/>
            <p:cNvSpPr txBox="1">
              <a:spLocks noChangeArrowheads="1"/>
            </p:cNvSpPr>
            <p:nvPr/>
          </p:nvSpPr>
          <p:spPr bwMode="auto">
            <a:xfrm>
              <a:off x="6428970" y="719138"/>
              <a:ext cx="1162050" cy="274637"/>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004000"/>
                  </a:solidFill>
                </a:rPr>
                <a:t>Start</a:t>
              </a:r>
            </a:p>
          </p:txBody>
        </p:sp>
      </p:grpSp>
      <p:sp>
        <p:nvSpPr>
          <p:cNvPr id="74" name="TextBox 73"/>
          <p:cNvSpPr txBox="1"/>
          <p:nvPr/>
        </p:nvSpPr>
        <p:spPr>
          <a:xfrm>
            <a:off x="222250" y="831462"/>
            <a:ext cx="3449418" cy="5570756"/>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accent1"/>
                </a:solidFill>
                <a:effectLst/>
                <a:uLnTx/>
                <a:uFillTx/>
                <a:latin typeface="+mn-lt"/>
                <a:ea typeface="+mn-ea"/>
                <a:cs typeface="+mn-cs"/>
              </a:rPr>
              <a:t>Statistical</a:t>
            </a:r>
            <a:r>
              <a:rPr kumimoji="0" lang="en-US" sz="1800" b="1" i="0" u="none" strike="noStrike" kern="0" cap="none" spc="0" normalizeH="0" noProof="0" dirty="0" smtClean="0">
                <a:ln>
                  <a:noFill/>
                </a:ln>
                <a:solidFill>
                  <a:schemeClr val="accent1"/>
                </a:solidFill>
                <a:effectLst/>
                <a:uLnTx/>
                <a:uFillTx/>
                <a:latin typeface="+mn-lt"/>
                <a:ea typeface="+mn-ea"/>
                <a:cs typeface="+mn-cs"/>
              </a:rPr>
              <a:t> machine learning approaches to language ID </a:t>
            </a:r>
            <a:r>
              <a:rPr lang="en-US" sz="1800" b="1" kern="0" dirty="0" smtClean="0">
                <a:solidFill>
                  <a:schemeClr val="accent1"/>
                </a:solidFill>
                <a:latin typeface="+mn-lt"/>
              </a:rPr>
              <a:t>involve training a statistical model to learn the differences between languages.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solidFill>
                  <a:schemeClr val="accent1"/>
                </a:solidFill>
                <a:latin typeface="+mn-lt"/>
              </a:rPr>
              <a:t>A statistical model might be something simple, like the mean values of “features.” or something more complicated like a hidden Markov model that uses weighted combinations of Gaussian distributions.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solidFill>
                  <a:schemeClr val="accent1"/>
                </a:solidFill>
                <a:latin typeface="+mn-lt"/>
              </a:rPr>
              <a:t>These approaches require</a:t>
            </a:r>
            <a:br>
              <a:rPr lang="en-US" sz="1800" b="1" kern="0" dirty="0" smtClean="0">
                <a:solidFill>
                  <a:schemeClr val="accent1"/>
                </a:solidFill>
                <a:latin typeface="+mn-lt"/>
              </a:rPr>
            </a:br>
            <a:r>
              <a:rPr lang="en-US" sz="1800" b="1" i="1" kern="0" dirty="0" smtClean="0">
                <a:solidFill>
                  <a:schemeClr val="accent1"/>
                </a:solidFill>
                <a:latin typeface="+mn-lt"/>
              </a:rPr>
              <a:t>a priori</a:t>
            </a:r>
            <a:r>
              <a:rPr lang="en-US" sz="1800" b="1" kern="0" dirty="0" smtClean="0">
                <a:solidFill>
                  <a:schemeClr val="accent1"/>
                </a:solidFill>
                <a:latin typeface="+mn-lt"/>
              </a:rPr>
              <a:t> knowledge of the languages to be identified, which is not practical for identification of unknown languages.</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75" name="TextBox 74"/>
          <p:cNvSpPr txBox="1"/>
          <p:nvPr/>
        </p:nvSpPr>
        <p:spPr>
          <a:xfrm>
            <a:off x="4158377" y="560922"/>
            <a:ext cx="1806976" cy="276999"/>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800" b="1" kern="0" dirty="0" smtClean="0">
                <a:solidFill>
                  <a:schemeClr val="accent1"/>
                </a:solidFill>
                <a:latin typeface="+mn-lt"/>
              </a:rPr>
              <a:t>Development:</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76" name="TextBox 75"/>
          <p:cNvSpPr txBox="1"/>
          <p:nvPr/>
        </p:nvSpPr>
        <p:spPr>
          <a:xfrm>
            <a:off x="6699416" y="574430"/>
            <a:ext cx="1689829" cy="276999"/>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800" b="1" kern="0" dirty="0" smtClean="0">
                <a:solidFill>
                  <a:schemeClr val="accent1"/>
                </a:solidFill>
                <a:latin typeface="+mn-lt"/>
              </a:rPr>
              <a:t>Operation:</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Features: Convert a Signal to a Sequence of Vectors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Model: Capture the Time-Frequency Evolution</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20946</TotalTime>
  <Words>1402</Words>
  <Application>Microsoft PowerPoint</Application>
  <PresentationFormat>Letter Paper (8.5x11 in)</PresentationFormat>
  <Paragraphs>124</Paragraphs>
  <Slides>18</Slides>
  <Notes>2</Notes>
  <HiddenSlides>0</HiddenSlides>
  <MMClips>4</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Electrical and Computer Engineering</cp:lastModifiedBy>
  <cp:revision>1850</cp:revision>
  <dcterms:created xsi:type="dcterms:W3CDTF">2002-09-12T17:13:32Z</dcterms:created>
  <dcterms:modified xsi:type="dcterms:W3CDTF">2008-10-02T20:35:57Z</dcterms:modified>
</cp:coreProperties>
</file>