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1" r:id="rId2"/>
  </p:sldMasterIdLst>
  <p:notesMasterIdLst>
    <p:notesMasterId r:id="rId29"/>
  </p:notesMasterIdLst>
  <p:handoutMasterIdLst>
    <p:handoutMasterId r:id="rId30"/>
  </p:handoutMasterIdLst>
  <p:sldIdLst>
    <p:sldId id="325" r:id="rId3"/>
    <p:sldId id="452" r:id="rId4"/>
    <p:sldId id="576" r:id="rId5"/>
    <p:sldId id="538" r:id="rId6"/>
    <p:sldId id="539" r:id="rId7"/>
    <p:sldId id="524" r:id="rId8"/>
    <p:sldId id="540" r:id="rId9"/>
    <p:sldId id="574" r:id="rId10"/>
    <p:sldId id="541" r:id="rId11"/>
    <p:sldId id="549" r:id="rId12"/>
    <p:sldId id="545" r:id="rId13"/>
    <p:sldId id="546" r:id="rId14"/>
    <p:sldId id="575" r:id="rId15"/>
    <p:sldId id="554" r:id="rId16"/>
    <p:sldId id="556" r:id="rId17"/>
    <p:sldId id="566" r:id="rId18"/>
    <p:sldId id="478" r:id="rId19"/>
    <p:sldId id="548" r:id="rId20"/>
    <p:sldId id="567" r:id="rId21"/>
    <p:sldId id="569" r:id="rId22"/>
    <p:sldId id="570" r:id="rId23"/>
    <p:sldId id="571" r:id="rId24"/>
    <p:sldId id="572" r:id="rId25"/>
    <p:sldId id="573" r:id="rId26"/>
    <p:sldId id="527" r:id="rId27"/>
    <p:sldId id="568" r:id="rId28"/>
  </p:sldIdLst>
  <p:sldSz cx="9144000" cy="6858000" type="letter"/>
  <p:notesSz cx="7315200" cy="96012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892034"/>
    <a:srgbClr val="FFFFD5"/>
    <a:srgbClr val="EFF755"/>
    <a:srgbClr val="CC6600"/>
    <a:srgbClr val="6666FF"/>
    <a:srgbClr val="008000"/>
    <a:srgbClr val="000080"/>
    <a:srgbClr val="004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6526" autoAdjust="0"/>
    <p:restoredTop sz="96226" autoAdjust="0"/>
  </p:normalViewPr>
  <p:slideViewPr>
    <p:cSldViewPr snapToGrid="0">
      <p:cViewPr varScale="1">
        <p:scale>
          <a:sx n="68" d="100"/>
          <a:sy n="68" d="100"/>
        </p:scale>
        <p:origin x="-1728" y="-90"/>
      </p:cViewPr>
      <p:guideLst>
        <p:guide orient="horz" pos="652"/>
        <p:guide orient="horz" pos="1720"/>
        <p:guide orient="horz" pos="2349"/>
        <p:guide pos="148"/>
        <p:guide pos="3310"/>
        <p:guide pos="4029"/>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734" y="-108"/>
      </p:cViewPr>
      <p:guideLst>
        <p:guide orient="horz" pos="3023"/>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11.xml"/><Relationship Id="rId1" Type="http://schemas.openxmlformats.org/officeDocument/2006/relationships/slide" Target="slides/slide9.xml"/><Relationship Id="rId4"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44220"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algn="r" defTabSz="963381">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1"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44220"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algn="r" defTabSz="963381">
              <a:defRPr sz="1200" smtClean="0">
                <a:latin typeface="Times New Roman" pitchFamily="18" charset="0"/>
              </a:defRPr>
            </a:lvl1pPr>
          </a:lstStyle>
          <a:p>
            <a:pPr>
              <a:defRPr/>
            </a:pPr>
            <a:fld id="{66158826-EADE-4792-AB13-43381F09BFE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44220"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algn="r" defTabSz="963381">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6421" y="4560571"/>
            <a:ext cx="5362360" cy="432054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1"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44220"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algn="r" defTabSz="963381">
              <a:defRPr sz="1200" smtClean="0">
                <a:latin typeface="Times New Roman" pitchFamily="18" charset="0"/>
              </a:defRPr>
            </a:lvl1pPr>
          </a:lstStyle>
          <a:p>
            <a:pPr>
              <a:defRPr/>
            </a:pPr>
            <a:fld id="{ECC53042-5A96-4DBC-B738-B843823BA6D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D46F1AA-8EB3-415B-99E1-F56523323C89}" type="slidenum">
              <a:rPr lang="en-US" smtClean="0"/>
              <a:pPr/>
              <a:t>8</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413469" y="4560571"/>
            <a:ext cx="6561417" cy="4320540"/>
          </a:xfrm>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DFE00D66-BB9F-48F6-B105-1889832A7F9E}" type="slidenum">
              <a:rPr lang="en-US" smtClean="0"/>
              <a:pPr/>
              <a:t>10</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413469" y="4560571"/>
            <a:ext cx="6561417" cy="4320540"/>
          </a:xfrm>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DCA5DD9-BDDC-419D-BAC5-9358E738C40C}" type="slidenum">
              <a:rPr lang="en-US" smtClean="0"/>
              <a:pPr/>
              <a:t>11</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413469" y="4560571"/>
            <a:ext cx="6561417" cy="4320540"/>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5D758C2-C356-43B3-AAFA-040681F9914C}" type="slidenum">
              <a:rPr lang="en-US" smtClean="0"/>
              <a:pPr/>
              <a:t>17</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413469" y="4560571"/>
            <a:ext cx="6561417" cy="4320540"/>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61925"/>
            <a:ext cx="4267200" cy="3524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1925"/>
            <a:ext cx="4267200" cy="1000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4338"/>
            <a:ext cx="4267200" cy="1000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61925"/>
            <a:ext cx="4267200" cy="3524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1925"/>
            <a:ext cx="4267200" cy="3524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3/26/2009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dirty="0"/>
              <a:t>R. S. Sutton and A. G. </a:t>
            </a:r>
            <a:r>
              <a:rPr lang="en-US" altLang="en-US" dirty="0" err="1"/>
              <a:t>Barto</a:t>
            </a:r>
            <a:r>
              <a:rPr lang="en-US" altLang="en-US" dirty="0"/>
              <a:t>: Reinforcement Learning: An Introduction</a:t>
            </a:r>
            <a:endParaRPr lang="en-US" altLang="en-US" sz="1400" dirty="0"/>
          </a:p>
        </p:txBody>
      </p:sp>
      <p:sp>
        <p:nvSpPr>
          <p:cNvPr id="4"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2A9A9A9B-D817-4253-85CF-175FAC8E63AC}"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47800"/>
            <a:ext cx="3810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447800"/>
            <a:ext cx="3810000" cy="4876800"/>
          </a:xfrm>
          <a:prstGeom prst="rect">
            <a:avLst/>
          </a:prstGeom>
        </p:spPr>
        <p:txBody>
          <a:bodyPr/>
          <a:lstStyle/>
          <a:p>
            <a:pPr lvl="0"/>
            <a:endParaRPr lang="en-US" noProof="0" smtClean="0"/>
          </a:p>
        </p:txBody>
      </p:sp>
      <p:sp>
        <p:nvSpPr>
          <p:cNvPr id="5"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a:t>R. S. Sutton and A. G. Barto: Reinforcement Learning: An Introduction</a:t>
            </a:r>
            <a:endParaRPr lang="en-US" altLang="en-US" sz="1400"/>
          </a:p>
        </p:txBody>
      </p:sp>
      <p:sp>
        <p:nvSpPr>
          <p:cNvPr id="6"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1EE89630-ECFE-46C4-8DDC-33331FDD31C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3.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
        <p:nvSpPr>
          <p:cNvPr id="4"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pic>
        <p:nvPicPr>
          <p:cNvPr id="12" name="Picture 51"/>
          <p:cNvPicPr>
            <a:picLocks noChangeAspect="1" noChangeArrowheads="1"/>
          </p:cNvPicPr>
          <p:nvPr userDrawn="1"/>
        </p:nvPicPr>
        <p:blipFill>
          <a:blip r:embed="rId6" cstate="print"/>
          <a:srcRect/>
          <a:stretch>
            <a:fillRect/>
          </a:stretch>
        </p:blipFill>
        <p:spPr bwMode="auto">
          <a:xfrm>
            <a:off x="8188394" y="6317146"/>
            <a:ext cx="533400" cy="514350"/>
          </a:xfrm>
          <a:prstGeom prst="rect">
            <a:avLst/>
          </a:prstGeom>
          <a:noFill/>
          <a:ln w="9525" algn="ctr">
            <a:noFill/>
            <a:miter lim="800000"/>
            <a:headEnd/>
            <a:tailEnd/>
          </a:ln>
          <a:effectLst/>
        </p:spPr>
      </p:pic>
      <p:sp>
        <p:nvSpPr>
          <p:cNvPr id="8" name="Rectangle 7"/>
          <p:cNvSpPr/>
          <p:nvPr userDrawn="1"/>
        </p:nvSpPr>
        <p:spPr>
          <a:xfrm>
            <a:off x="537884" y="107857"/>
            <a:ext cx="3563470" cy="4031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3777" name="Picture 1"/>
          <p:cNvPicPr>
            <a:picLocks noChangeAspect="1" noChangeArrowheads="1"/>
          </p:cNvPicPr>
          <p:nvPr userDrawn="1"/>
        </p:nvPicPr>
        <p:blipFill>
          <a:blip r:embed="rId7"/>
          <a:srcRect/>
          <a:stretch>
            <a:fillRect/>
          </a:stretch>
        </p:blipFill>
        <p:spPr bwMode="auto">
          <a:xfrm>
            <a:off x="591670" y="115483"/>
            <a:ext cx="1209209" cy="403070"/>
          </a:xfrm>
          <a:prstGeom prst="rect">
            <a:avLst/>
          </a:prstGeom>
          <a:noFill/>
          <a:ln w="9525">
            <a:noFill/>
            <a:miter lim="800000"/>
            <a:headEnd/>
            <a:tailEnd/>
          </a:ln>
          <a:effectLst/>
        </p:spPr>
      </p:pic>
      <p:sp>
        <p:nvSpPr>
          <p:cNvPr id="9" name="TextBox 8"/>
          <p:cNvSpPr txBox="1"/>
          <p:nvPr userDrawn="1"/>
        </p:nvSpPr>
        <p:spPr>
          <a:xfrm>
            <a:off x="1775012" y="174812"/>
            <a:ext cx="2460811" cy="307777"/>
          </a:xfrm>
          <a:prstGeom prst="rect">
            <a:avLst/>
          </a:prstGeom>
          <a:noFill/>
        </p:spPr>
        <p:txBody>
          <a:bodyPr wrap="square" rtlCol="0">
            <a:spAutoFit/>
          </a:bodyPr>
          <a:lstStyle/>
          <a:p>
            <a:r>
              <a:rPr lang="en-US" sz="1400" b="1" dirty="0" smtClean="0">
                <a:solidFill>
                  <a:schemeClr val="accent1"/>
                </a:solidFill>
              </a:rPr>
              <a:t>Northern Virginia Section</a:t>
            </a:r>
            <a:endParaRPr lang="en-US" sz="1400" b="1" dirty="0">
              <a:solidFill>
                <a:schemeClr val="accent1"/>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7" r:id="rId2"/>
    <p:sldLayoutId id="2147483713" r:id="rId3"/>
    <p:sldLayoutId id="214748371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dirty="0"/>
          </a:p>
        </p:txBody>
      </p:sp>
      <p:pic>
        <p:nvPicPr>
          <p:cNvPr id="1027" name="Picture 37" descr="isip_logo_plain"/>
          <p:cNvPicPr>
            <a:picLocks noChangeAspect="1" noChangeArrowheads="1"/>
          </p:cNvPicPr>
          <p:nvPr/>
        </p:nvPicPr>
        <p:blipFill>
          <a:blip r:embed="rId15"/>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err="1" smtClean="0">
                <a:solidFill>
                  <a:srgbClr val="892034"/>
                </a:solidFill>
              </a:rPr>
              <a:t>NoVA</a:t>
            </a:r>
            <a:r>
              <a:rPr lang="en-US" sz="1200" b="1" dirty="0" smtClean="0">
                <a:solidFill>
                  <a:srgbClr val="892034"/>
                </a:solidFill>
              </a:rPr>
              <a:t> SPS: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5" r:id="rId12"/>
    <p:sldLayoutId id="2147483716" r:id="rId13"/>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isip.piconepress.com/publications/seminars/external/2009/ieee_nova" TargetMode="External"/><Relationship Id="rId7" Type="http://schemas.openxmlformats.org/officeDocument/2006/relationships/hyperlink" Target="https://engineering.purdue.edu/EngineeringImpact/Issues/2007_2/CoE_Articles/remakingEE.p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hyperlink" Target="http://www.isip.piconepress.com/projects/aurora/"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7.xml"/><Relationship Id="rId1" Type="http://schemas.openxmlformats.org/officeDocument/2006/relationships/vmlDrawing" Target="../drawings/vmlDrawing4.v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http://www.isip.piconepress.com/publications/books/msstate_theses/2008/dynamic_invariants/"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hyperlink" Target="http://www.isip.piconepress.com/publications/conferences/interspeech/2006/dynamical_invariants/" TargetMode="External"/><Relationship Id="rId5" Type="http://schemas.openxmlformats.org/officeDocument/2006/relationships/hyperlink" Target="http://www.isip.piconepress.com/publications/conferences/interspeech/2008/ldm_robust_recognition/" TargetMode="External"/><Relationship Id="rId4" Type="http://schemas.openxmlformats.org/officeDocument/2006/relationships/hyperlink" Target="http://www.isip.piconepress.com/publications/conferences/interspeech/2008/mar_hmm/" TargetMode="Externa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32.jpeg"/><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3" Type="http://schemas.openxmlformats.org/officeDocument/2006/relationships/hyperlink" Target="http://www.nathanselikoff.com/strangeattractors/images/helios-var-1198505515-med.jpg" TargetMode="External"/><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oleObject" Target="../embeddings/oleObject11.bin"/><Relationship Id="rId7"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14.bin"/><Relationship Id="rId5" Type="http://schemas.openxmlformats.org/officeDocument/2006/relationships/oleObject" Target="../embeddings/oleObject13.bin"/><Relationship Id="rId10" Type="http://schemas.openxmlformats.org/officeDocument/2006/relationships/image" Target="../media/image39.jpeg"/><Relationship Id="rId4" Type="http://schemas.openxmlformats.org/officeDocument/2006/relationships/oleObject" Target="../embeddings/oleObject12.bin"/><Relationship Id="rId9"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8" Type="http://schemas.openxmlformats.org/officeDocument/2006/relationships/hyperlink" Target="http://www.isip.piconepress.com/projects/switchboard/" TargetMode="External"/><Relationship Id="rId13" Type="http://schemas.openxmlformats.org/officeDocument/2006/relationships/hyperlink" Target="http://www.isip.piconepress.com/images/commercials/crazy/crazy_v1.mpeg" TargetMode="External"/><Relationship Id="rId18" Type="http://schemas.openxmlformats.org/officeDocument/2006/relationships/hyperlink" Target="http://www.isip.piconepress.com/publications/conferences/interspeech/2008/mar_hmm/" TargetMode="External"/><Relationship Id="rId3" Type="http://schemas.openxmlformats.org/officeDocument/2006/relationships/hyperlink" Target="http://www.isip.piconepress.com/publications/conferences/arpa_hlt/1995/human_benchmarks/" TargetMode="External"/><Relationship Id="rId7" Type="http://schemas.openxmlformats.org/officeDocument/2006/relationships/hyperlink" Target="http://www.isip.piconepress.com/publications/conferences/interspeech/1998/support_vectors/" TargetMode="External"/><Relationship Id="rId12" Type="http://schemas.openxmlformats.org/officeDocument/2006/relationships/hyperlink" Target="http://www.isip.piconepress.com/projects/aurora/" TargetMode="External"/><Relationship Id="rId17" Type="http://schemas.openxmlformats.org/officeDocument/2006/relationships/hyperlink" Target="http://www.isip.piconepress.com/projects/speech/software/downloads/prototype/isip_proto_v5.16.tar.gz" TargetMode="External"/><Relationship Id="rId2" Type="http://schemas.openxmlformats.org/officeDocument/2006/relationships/hyperlink" Target="http://www.isip.piconepress.com/" TargetMode="External"/><Relationship Id="rId16" Type="http://schemas.openxmlformats.org/officeDocument/2006/relationships/hyperlink" Target="http://www.isip.piconepress.com/publications/books/msstate_theses/2008/dynamic_invariants/" TargetMode="External"/><Relationship Id="rId20" Type="http://schemas.openxmlformats.org/officeDocument/2006/relationships/hyperlink" Target="http://www.piconepress.com/" TargetMode="External"/><Relationship Id="rId1" Type="http://schemas.openxmlformats.org/officeDocument/2006/relationships/slideLayout" Target="../slideLayouts/slideLayout11.xml"/><Relationship Id="rId6" Type="http://schemas.openxmlformats.org/officeDocument/2006/relationships/hyperlink" Target="http://www.isip.piconepress.com/projects/speech/" TargetMode="External"/><Relationship Id="rId11" Type="http://schemas.openxmlformats.org/officeDocument/2006/relationships/hyperlink" Target="http://www.isip.piconepress.com/publications/conferences/interspeech/2002/rvms/" TargetMode="External"/><Relationship Id="rId5" Type="http://schemas.openxmlformats.org/officeDocument/2006/relationships/hyperlink" Target="http://www.isip.piconepress.com/publications/conferences/clsp_workshop/1997/syllable/" TargetMode="External"/><Relationship Id="rId15" Type="http://schemas.openxmlformats.org/officeDocument/2006/relationships/hyperlink" Target="http://www.isip.piconepress.com/publications/conferences/ieee_icassp/2006/fatigue_detection/" TargetMode="External"/><Relationship Id="rId10" Type="http://schemas.openxmlformats.org/officeDocument/2006/relationships/hyperlink" Target="http://www.isip.piconepress.com/publications/conferences/dod_lvcsr/2001/transcriptions/" TargetMode="External"/><Relationship Id="rId19" Type="http://schemas.openxmlformats.org/officeDocument/2006/relationships/hyperlink" Target="http://www.isip.piconepress.com/publications/conferences/interspeech/2008/ldm_robust_recognition/" TargetMode="External"/><Relationship Id="rId4" Type="http://schemas.openxmlformats.org/officeDocument/2006/relationships/hyperlink" Target="http://www.isip.piconepress.com/projects/speech/software/" TargetMode="External"/><Relationship Id="rId9" Type="http://schemas.openxmlformats.org/officeDocument/2006/relationships/hyperlink" Target="http://www.isip.piconepress.com/projects/nsf_itr/" TargetMode="External"/><Relationship Id="rId14" Type="http://schemas.openxmlformats.org/officeDocument/2006/relationships/hyperlink" Target="http://www.isip.piconepress.com/publications/conferences/ieee_icassp/2006/hlt_system/"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www.isip.piconepress.com/"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hyperlink" Target="http://cache.national.com/ds/LM/LM565.pdf" TargetMode="External"/><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hyperlink" Target="http://www.nathanselikoff.com/strangeattractors/images/helios-var-1198505515-med.jp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2.xml"/><Relationship Id="rId7" Type="http://schemas.openxmlformats.org/officeDocument/2006/relationships/image" Target="../media/image22.png"/><Relationship Id="rId2" Type="http://schemas.openxmlformats.org/officeDocument/2006/relationships/slideLayout" Target="../slideLayouts/slideLayout11.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26.png"/><Relationship Id="rId5" Type="http://schemas.openxmlformats.org/officeDocument/2006/relationships/oleObject" Target="../embeddings/oleObject3.bin"/><Relationship Id="rId10" Type="http://schemas.openxmlformats.org/officeDocument/2006/relationships/image" Target="../media/image25.png"/><Relationship Id="rId4" Type="http://schemas.openxmlformats.org/officeDocument/2006/relationships/image" Target="../media/image21.jpe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p:cNvSpPr txBox="1">
            <a:spLocks noChangeArrowheads="1"/>
          </p:cNvSpPr>
          <p:nvPr/>
        </p:nvSpPr>
        <p:spPr bwMode="auto">
          <a:xfrm>
            <a:off x="409575" y="791606"/>
            <a:ext cx="8467725" cy="461665"/>
          </a:xfrm>
          <a:prstGeom prst="rect">
            <a:avLst/>
          </a:prstGeom>
          <a:noFill/>
          <a:ln w="9525">
            <a:noFill/>
            <a:miter lim="800000"/>
            <a:headEnd/>
            <a:tailEnd/>
          </a:ln>
        </p:spPr>
        <p:txBody>
          <a:bodyPr>
            <a:spAutoFit/>
          </a:bodyPr>
          <a:lstStyle/>
          <a:p>
            <a:pPr algn="ctr">
              <a:spcBef>
                <a:spcPct val="50000"/>
              </a:spcBef>
              <a:tabLst>
                <a:tab pos="2908300" algn="l"/>
                <a:tab pos="4051300" algn="l"/>
              </a:tabLst>
            </a:pPr>
            <a:r>
              <a:rPr lang="en-US" b="1" dirty="0" smtClean="0">
                <a:solidFill>
                  <a:schemeClr val="accent2"/>
                </a:solidFill>
              </a:rPr>
              <a:t>NONLINEAR STATISTICAL MODELING OF SPEECH</a:t>
            </a:r>
            <a:endParaRPr lang="en-US" b="1" dirty="0">
              <a:solidFill>
                <a:schemeClr val="accent2"/>
              </a:solidFill>
            </a:endParaRPr>
          </a:p>
        </p:txBody>
      </p:sp>
      <p:sp>
        <p:nvSpPr>
          <p:cNvPr id="8" name="Rectangle 7"/>
          <p:cNvSpPr/>
          <p:nvPr/>
        </p:nvSpPr>
        <p:spPr>
          <a:xfrm>
            <a:off x="436099" y="5162298"/>
            <a:ext cx="8417169" cy="923330"/>
          </a:xfrm>
          <a:prstGeom prst="rect">
            <a:avLst/>
          </a:prstGeom>
        </p:spPr>
        <p:txBody>
          <a:bodyPr wrap="square">
            <a:spAutoFit/>
          </a:bodyPr>
          <a:lstStyle/>
          <a:p>
            <a:pPr algn="ctr"/>
            <a:r>
              <a:rPr lang="en-US" sz="1800" b="1" dirty="0" smtClean="0">
                <a:solidFill>
                  <a:schemeClr val="accent1"/>
                </a:solidFill>
              </a:rPr>
              <a:t>Joseph Picone, PhD</a:t>
            </a:r>
          </a:p>
          <a:p>
            <a:pPr algn="ctr"/>
            <a:r>
              <a:rPr lang="en-US" sz="1800" b="1" dirty="0" smtClean="0">
                <a:solidFill>
                  <a:schemeClr val="accent2"/>
                </a:solidFill>
              </a:rPr>
              <a:t>Professor, Department of Electrical and Computer Engineering</a:t>
            </a:r>
          </a:p>
          <a:p>
            <a:pPr algn="ctr"/>
            <a:r>
              <a:rPr lang="en-US" sz="1800" b="1" dirty="0" smtClean="0">
                <a:solidFill>
                  <a:schemeClr val="accent2"/>
                </a:solidFill>
              </a:rPr>
              <a:t>Mississippi State University</a:t>
            </a:r>
            <a:endParaRPr lang="en-US" sz="1800" b="1" dirty="0">
              <a:solidFill>
                <a:schemeClr val="accent2"/>
              </a:solidFill>
            </a:endParaRPr>
          </a:p>
        </p:txBody>
      </p:sp>
      <p:grpSp>
        <p:nvGrpSpPr>
          <p:cNvPr id="17" name="Group 16"/>
          <p:cNvGrpSpPr/>
          <p:nvPr/>
        </p:nvGrpSpPr>
        <p:grpSpPr>
          <a:xfrm>
            <a:off x="434857" y="6165787"/>
            <a:ext cx="885361" cy="279514"/>
            <a:chOff x="5231962" y="6231988"/>
            <a:chExt cx="885361" cy="279514"/>
          </a:xfrm>
        </p:grpSpPr>
        <p:pic>
          <p:nvPicPr>
            <p:cNvPr id="152580" name="Picture 4">
              <a:hlinkClick r:id="rId3"/>
            </p:cNvPr>
            <p:cNvPicPr>
              <a:picLocks noChangeAspect="1" noChangeArrowheads="1"/>
            </p:cNvPicPr>
            <p:nvPr/>
          </p:nvPicPr>
          <p:blipFill>
            <a:blip r:embed="rId4"/>
            <a:srcRect/>
            <a:stretch>
              <a:fillRect/>
            </a:stretch>
          </p:blipFill>
          <p:spPr bwMode="auto">
            <a:xfrm>
              <a:off x="5745659" y="6237182"/>
              <a:ext cx="371664" cy="274320"/>
            </a:xfrm>
            <a:prstGeom prst="rect">
              <a:avLst/>
            </a:prstGeom>
            <a:noFill/>
            <a:ln w="9525">
              <a:noFill/>
              <a:miter lim="800000"/>
              <a:headEnd/>
              <a:tailEnd/>
            </a:ln>
            <a:effectLst/>
          </p:spPr>
        </p:pic>
        <p:sp>
          <p:nvSpPr>
            <p:cNvPr id="16" name="Text Box 7"/>
            <p:cNvSpPr txBox="1">
              <a:spLocks noChangeArrowheads="1"/>
            </p:cNvSpPr>
            <p:nvPr/>
          </p:nvSpPr>
          <p:spPr bwMode="auto">
            <a:xfrm>
              <a:off x="5231962" y="6231988"/>
              <a:ext cx="648333" cy="258520"/>
            </a:xfrm>
            <a:prstGeom prst="rect">
              <a:avLst/>
            </a:prstGeom>
            <a:noFill/>
            <a:ln w="9525">
              <a:noFill/>
              <a:miter lim="800000"/>
              <a:headEnd/>
              <a:tailEnd/>
            </a:ln>
          </p:spPr>
          <p:txBody>
            <a:bodyPr wrap="square" lIns="91429" tIns="45714" rIns="91429" bIns="45714">
              <a:spAutoFit/>
            </a:bodyPr>
            <a:lstStyle/>
            <a:p>
              <a:pPr marL="176213" indent="-176213">
                <a:lnSpc>
                  <a:spcPct val="90000"/>
                </a:lnSpc>
                <a:spcBef>
                  <a:spcPct val="20000"/>
                </a:spcBef>
                <a:tabLst>
                  <a:tab pos="6864350" algn="r"/>
                </a:tabLst>
              </a:pPr>
              <a:r>
                <a:rPr lang="en-US" sz="1200" b="1" dirty="0" smtClean="0">
                  <a:solidFill>
                    <a:schemeClr val="accent2"/>
                  </a:solidFill>
                </a:rPr>
                <a:t>URL:</a:t>
              </a:r>
            </a:p>
          </p:txBody>
        </p:sp>
      </p:grpSp>
      <p:pic>
        <p:nvPicPr>
          <p:cNvPr id="18" name="Picture 50" descr="x"/>
          <p:cNvPicPr>
            <a:picLocks noChangeArrowheads="1"/>
          </p:cNvPicPr>
          <p:nvPr/>
        </p:nvPicPr>
        <p:blipFill>
          <a:blip r:embed="rId5"/>
          <a:srcRect l="9944" t="4834" r="10153" b="3784"/>
          <a:stretch>
            <a:fillRect/>
          </a:stretch>
        </p:blipFill>
        <p:spPr bwMode="auto">
          <a:xfrm>
            <a:off x="1502285" y="2052469"/>
            <a:ext cx="1828800" cy="2286000"/>
          </a:xfrm>
          <a:prstGeom prst="rect">
            <a:avLst/>
          </a:prstGeom>
          <a:noFill/>
          <a:ln w="38100">
            <a:solidFill>
              <a:srgbClr val="892034"/>
            </a:solidFill>
            <a:miter lim="800000"/>
            <a:headEnd/>
            <a:tailEnd/>
          </a:ln>
        </p:spPr>
      </p:pic>
      <p:pic>
        <p:nvPicPr>
          <p:cNvPr id="152579" name="Picture 3"/>
          <p:cNvPicPr>
            <a:picLocks noChangeArrowheads="1"/>
          </p:cNvPicPr>
          <p:nvPr/>
        </p:nvPicPr>
        <p:blipFill>
          <a:blip r:embed="rId6"/>
          <a:srcRect l="2394" r="2839" b="1461"/>
          <a:stretch>
            <a:fillRect/>
          </a:stretch>
        </p:blipFill>
        <p:spPr bwMode="auto">
          <a:xfrm>
            <a:off x="5836787" y="2052469"/>
            <a:ext cx="1828800" cy="2286000"/>
          </a:xfrm>
          <a:prstGeom prst="rect">
            <a:avLst/>
          </a:prstGeom>
          <a:noFill/>
          <a:ln w="38100">
            <a:solidFill>
              <a:schemeClr val="accent2"/>
            </a:solidFill>
            <a:miter lim="800000"/>
            <a:headEnd/>
            <a:tailEnd/>
          </a:ln>
          <a:effectLst/>
        </p:spPr>
      </p:pic>
      <p:pic>
        <p:nvPicPr>
          <p:cNvPr id="13" name="Picture 3">
            <a:hlinkClick r:id="rId7"/>
          </p:cNvPr>
          <p:cNvPicPr>
            <a:picLocks noChangeArrowheads="1"/>
          </p:cNvPicPr>
          <p:nvPr/>
        </p:nvPicPr>
        <p:blipFill>
          <a:blip r:embed="rId8"/>
          <a:srcRect/>
          <a:stretch>
            <a:fillRect/>
          </a:stretch>
        </p:blipFill>
        <p:spPr bwMode="auto">
          <a:xfrm>
            <a:off x="3344436" y="1723976"/>
            <a:ext cx="2420204" cy="2940148"/>
          </a:xfrm>
          <a:prstGeom prst="rect">
            <a:avLst/>
          </a:prstGeom>
          <a:noFill/>
          <a:ln w="38100">
            <a:solidFill>
              <a:schemeClr val="accent2"/>
            </a:solid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Three Promising Nonlinear Invariants (D. May)</a:t>
            </a:r>
            <a:endParaRPr lang="en-US" b="1" dirty="0">
              <a:solidFill>
                <a:schemeClr val="accent2"/>
              </a:solidFill>
            </a:endParaRPr>
          </a:p>
        </p:txBody>
      </p:sp>
      <p:sp>
        <p:nvSpPr>
          <p:cNvPr id="4" name="TextBox 3"/>
          <p:cNvSpPr txBox="1"/>
          <p:nvPr/>
        </p:nvSpPr>
        <p:spPr>
          <a:xfrm>
            <a:off x="203866" y="606426"/>
            <a:ext cx="8667751" cy="1261884"/>
          </a:xfrm>
          <a:prstGeom prst="rect">
            <a:avLst/>
          </a:prstGeom>
        </p:spPr>
        <p:txBody>
          <a:bodyPr wrap="square" lIns="0" tIns="0" rIns="0" bIns="0" rtlCol="0">
            <a:spAutoFit/>
          </a:bodyPr>
          <a:lstStyle/>
          <a:p>
            <a:pPr marL="168275" indent="-168275">
              <a:spcBef>
                <a:spcPts val="0"/>
              </a:spcBef>
              <a:spcAft>
                <a:spcPts val="600"/>
              </a:spcAft>
              <a:buFont typeface="Arial" pitchFamily="34" charset="0"/>
              <a:buChar char="•"/>
            </a:pPr>
            <a:r>
              <a:rPr kumimoji="0" lang="en-US" sz="1800" b="1" i="0" u="none" strike="noStrike" kern="0" cap="none" spc="0" normalizeH="0" baseline="0" noProof="0" dirty="0" smtClean="0">
                <a:ln>
                  <a:noFill/>
                </a:ln>
                <a:solidFill>
                  <a:schemeClr val="tx1"/>
                </a:solidFill>
                <a:effectLst/>
                <a:uLnTx/>
                <a:uFillTx/>
                <a:latin typeface="+mn-lt"/>
                <a:ea typeface="+mn-ea"/>
                <a:cs typeface="+mn-cs"/>
              </a:rPr>
              <a:t>Correlation Dimension (</a:t>
            </a:r>
            <a:r>
              <a:rPr kumimoji="0" lang="en-US" sz="1800" b="1" i="0" u="none" strike="noStrike" kern="0" cap="none" spc="0" normalizeH="0" baseline="0" noProof="0" dirty="0" err="1" smtClean="0">
                <a:ln>
                  <a:noFill/>
                </a:ln>
                <a:solidFill>
                  <a:schemeClr val="tx1"/>
                </a:solidFill>
                <a:effectLst/>
                <a:uLnTx/>
                <a:uFillTx/>
                <a:latin typeface="+mn-lt"/>
                <a:ea typeface="+mn-ea"/>
                <a:cs typeface="+mn-cs"/>
              </a:rPr>
              <a:t>C</a:t>
            </a:r>
            <a:r>
              <a:rPr kumimoji="0" lang="en-US" sz="1800" b="1" i="0" u="none" strike="noStrike" kern="0" cap="none" spc="0" normalizeH="0" baseline="-25000" noProof="0" dirty="0" err="1" smtClean="0">
                <a:ln>
                  <a:noFill/>
                </a:ln>
                <a:solidFill>
                  <a:schemeClr val="tx1"/>
                </a:solidFill>
                <a:effectLst/>
                <a:uLnTx/>
                <a:uFillTx/>
                <a:latin typeface="+mn-lt"/>
                <a:ea typeface="+mn-ea"/>
                <a:cs typeface="+mn-cs"/>
              </a:rPr>
              <a:t>dim</a:t>
            </a:r>
            <a:r>
              <a:rPr lang="en-US" sz="1800" b="1" kern="0" dirty="0" smtClean="0">
                <a:latin typeface="+mn-lt"/>
              </a:rPr>
              <a:t>)</a:t>
            </a:r>
            <a:r>
              <a:rPr kumimoji="0" lang="en-US" sz="1800" b="1" i="0" u="none" strike="noStrike" kern="0" cap="none" spc="0" normalizeH="0" baseline="0" noProof="0" dirty="0" smtClean="0">
                <a:ln>
                  <a:noFill/>
                </a:ln>
                <a:solidFill>
                  <a:schemeClr val="tx1"/>
                </a:solidFill>
                <a:effectLst/>
                <a:uLnTx/>
                <a:uFillTx/>
                <a:latin typeface="+mn-lt"/>
                <a:ea typeface="+mn-ea"/>
                <a:cs typeface="+mn-cs"/>
              </a:rPr>
              <a:t>:</a:t>
            </a:r>
          </a:p>
          <a:p>
            <a:pPr marL="338138" indent="-169863">
              <a:spcBef>
                <a:spcPts val="0"/>
              </a:spcBef>
              <a:spcAft>
                <a:spcPts val="600"/>
              </a:spcAft>
              <a:buFont typeface="Wingdings" pitchFamily="2" charset="2"/>
              <a:buChar char="§"/>
            </a:pPr>
            <a:r>
              <a:rPr lang="en-US" sz="1800" b="1" kern="0" dirty="0" smtClean="0">
                <a:latin typeface="+mn-lt"/>
              </a:rPr>
              <a:t>quantifies </a:t>
            </a:r>
            <a:r>
              <a:rPr kumimoji="0" lang="en-US" sz="1800" b="1" i="0" u="none" strike="noStrike" kern="0" cap="none" spc="0" normalizeH="0" baseline="0" noProof="0" dirty="0" smtClean="0">
                <a:ln>
                  <a:noFill/>
                </a:ln>
                <a:solidFill>
                  <a:schemeClr val="tx1"/>
                </a:solidFill>
                <a:effectLst/>
                <a:uLnTx/>
                <a:uFillTx/>
                <a:latin typeface="+mn-lt"/>
                <a:ea typeface="+mn-ea"/>
                <a:cs typeface="+mn-cs"/>
              </a:rPr>
              <a:t>attractor’s </a:t>
            </a:r>
            <a:r>
              <a:rPr lang="en-US" sz="1800" b="1" dirty="0" smtClean="0">
                <a:solidFill>
                  <a:schemeClr val="bg1"/>
                </a:solidFill>
              </a:rPr>
              <a:t>geometrical complexity by measuring self-similarity;</a:t>
            </a:r>
          </a:p>
          <a:p>
            <a:pPr marL="339725" indent="-163513">
              <a:spcBef>
                <a:spcPts val="0"/>
              </a:spcBef>
              <a:spcAft>
                <a:spcPts val="1200"/>
              </a:spcAft>
              <a:buFont typeface="Wingdings" pitchFamily="2" charset="2"/>
              <a:buChar char="§"/>
            </a:pPr>
            <a:r>
              <a:rPr lang="en-US" sz="1800" b="1" dirty="0" smtClean="0">
                <a:solidFill>
                  <a:schemeClr val="bg1"/>
                </a:solidFill>
              </a:rPr>
              <a:t>tends to be lower for fricatives and higher for vowels (not unlike other spectral measures such as the linear prediction order) .</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12" name="TextBox 11"/>
          <p:cNvSpPr txBox="1"/>
          <p:nvPr/>
        </p:nvSpPr>
        <p:spPr>
          <a:xfrm>
            <a:off x="233362" y="3223105"/>
            <a:ext cx="8667751" cy="984885"/>
          </a:xfrm>
          <a:prstGeom prst="rect">
            <a:avLst/>
          </a:prstGeom>
        </p:spPr>
        <p:txBody>
          <a:bodyPr wrap="square" lIns="0" tIns="0" rIns="0" bIns="0" rtlCol="0">
            <a:spAutoFit/>
          </a:bodyPr>
          <a:lstStyle/>
          <a:p>
            <a:pPr marL="168275" indent="-168275">
              <a:spcBef>
                <a:spcPts val="0"/>
              </a:spcBef>
              <a:spcAft>
                <a:spcPts val="600"/>
              </a:spcAft>
              <a:buFont typeface="Arial" pitchFamily="34" charset="0"/>
              <a:buChar char="•"/>
            </a:pPr>
            <a:r>
              <a:rPr kumimoji="0" lang="en-US" sz="1800" b="1" i="0" u="none" strike="noStrike" kern="0" cap="none" spc="0" normalizeH="0" baseline="0" noProof="0" dirty="0" smtClean="0">
                <a:ln>
                  <a:noFill/>
                </a:ln>
                <a:solidFill>
                  <a:schemeClr val="tx1"/>
                </a:solidFill>
                <a:effectLst/>
                <a:uLnTx/>
                <a:uFillTx/>
                <a:latin typeface="+mn-lt"/>
                <a:ea typeface="+mn-ea"/>
                <a:cs typeface="+mn-cs"/>
              </a:rPr>
              <a:t>Lyapunov</a:t>
            </a:r>
            <a:r>
              <a:rPr kumimoji="0" lang="en-US" sz="1800" b="1" i="0" u="none" strike="noStrike" kern="0" cap="none" spc="0" normalizeH="0" noProof="0" dirty="0" smtClean="0">
                <a:ln>
                  <a:noFill/>
                </a:ln>
                <a:solidFill>
                  <a:schemeClr val="tx1"/>
                </a:solidFill>
                <a:effectLst/>
                <a:uLnTx/>
                <a:uFillTx/>
                <a:latin typeface="+mn-lt"/>
                <a:ea typeface="+mn-ea"/>
                <a:cs typeface="+mn-cs"/>
              </a:rPr>
              <a:t> </a:t>
            </a:r>
            <a:r>
              <a:rPr lang="en-US" sz="1800" b="1" kern="0" dirty="0" smtClean="0">
                <a:latin typeface="+mn-lt"/>
              </a:rPr>
              <a:t>Exponent (</a:t>
            </a:r>
            <a:r>
              <a:rPr lang="en-US" sz="1800" b="1" kern="0" dirty="0" smtClean="0">
                <a:latin typeface="+mn-lt"/>
                <a:sym typeface="Symbol"/>
              </a:rPr>
              <a:t>)</a:t>
            </a:r>
            <a:r>
              <a:rPr lang="en-US" sz="1800" b="1" kern="0" dirty="0" smtClean="0">
                <a:latin typeface="+mn-lt"/>
              </a:rPr>
              <a:t>: </a:t>
            </a:r>
          </a:p>
          <a:p>
            <a:pPr marL="338138" indent="-169863">
              <a:spcBef>
                <a:spcPts val="0"/>
              </a:spcBef>
              <a:spcAft>
                <a:spcPts val="600"/>
              </a:spcAft>
              <a:buFont typeface="Arial" pitchFamily="34" charset="0"/>
              <a:buChar char="•"/>
            </a:pPr>
            <a:r>
              <a:rPr lang="en-US" sz="1800" b="1" dirty="0" smtClean="0">
                <a:solidFill>
                  <a:schemeClr val="bg1"/>
                </a:solidFill>
              </a:rPr>
              <a:t>measures the level of chaos in the reconstructed attractor;</a:t>
            </a:r>
          </a:p>
          <a:p>
            <a:pPr marL="338138" indent="-169863">
              <a:spcBef>
                <a:spcPts val="0"/>
              </a:spcBef>
              <a:spcAft>
                <a:spcPts val="600"/>
              </a:spcAft>
              <a:buFont typeface="Arial" pitchFamily="34" charset="0"/>
              <a:buChar char="•"/>
            </a:pPr>
            <a:r>
              <a:rPr lang="en-US" sz="1800" b="1" dirty="0" smtClean="0">
                <a:solidFill>
                  <a:schemeClr val="bg1"/>
                </a:solidFill>
              </a:rPr>
              <a:t>tends to be low for nasals and vowels; high for unvoiced phones.</a:t>
            </a:r>
          </a:p>
        </p:txBody>
      </p:sp>
      <p:sp>
        <p:nvSpPr>
          <p:cNvPr id="13" name="TextBox 12"/>
          <p:cNvSpPr txBox="1"/>
          <p:nvPr/>
        </p:nvSpPr>
        <p:spPr>
          <a:xfrm>
            <a:off x="233362" y="2035958"/>
            <a:ext cx="8667751" cy="984885"/>
          </a:xfrm>
          <a:prstGeom prst="rect">
            <a:avLst/>
          </a:prstGeom>
        </p:spPr>
        <p:txBody>
          <a:bodyPr wrap="square" lIns="0" tIns="0" rIns="0" bIns="0" rtlCol="0">
            <a:spAutoFit/>
          </a:bodyPr>
          <a:lstStyle/>
          <a:p>
            <a:pPr marL="168275" indent="-168275">
              <a:spcBef>
                <a:spcPts val="0"/>
              </a:spcBef>
              <a:spcAft>
                <a:spcPts val="600"/>
              </a:spcAft>
              <a:buFont typeface="Arial" pitchFamily="34" charset="0"/>
              <a:buChar char="•"/>
            </a:pPr>
            <a:r>
              <a:rPr lang="en-US" sz="1800" b="1" kern="0" dirty="0" smtClean="0">
                <a:solidFill>
                  <a:schemeClr val="bg1"/>
                </a:solidFill>
              </a:rPr>
              <a:t>Correlation Entropy (C</a:t>
            </a:r>
            <a:r>
              <a:rPr lang="en-US" sz="1800" b="1" kern="0" baseline="-25000" dirty="0" smtClean="0">
                <a:solidFill>
                  <a:schemeClr val="bg1"/>
                </a:solidFill>
              </a:rPr>
              <a:t>ent</a:t>
            </a:r>
            <a:r>
              <a:rPr lang="en-US" sz="1800" b="1" kern="0" dirty="0" smtClean="0">
                <a:solidFill>
                  <a:schemeClr val="bg1"/>
                </a:solidFill>
              </a:rPr>
              <a:t>):</a:t>
            </a:r>
          </a:p>
          <a:p>
            <a:pPr marL="338138" indent="-169863">
              <a:spcBef>
                <a:spcPts val="0"/>
              </a:spcBef>
              <a:spcAft>
                <a:spcPts val="600"/>
              </a:spcAft>
              <a:buFont typeface="Wingdings" pitchFamily="2" charset="2"/>
              <a:buChar char="§"/>
            </a:pPr>
            <a:r>
              <a:rPr lang="en-US" sz="1800" b="1" kern="0" dirty="0" smtClean="0">
                <a:solidFill>
                  <a:schemeClr val="bg1"/>
                </a:solidFill>
              </a:rPr>
              <a:t>measures the average rate of information production in a dynamic system;</a:t>
            </a:r>
          </a:p>
          <a:p>
            <a:pPr marL="338138" indent="-169863">
              <a:spcBef>
                <a:spcPts val="0"/>
              </a:spcBef>
              <a:spcAft>
                <a:spcPts val="600"/>
              </a:spcAft>
              <a:buFont typeface="Wingdings" pitchFamily="2" charset="2"/>
              <a:buChar char="§"/>
            </a:pPr>
            <a:r>
              <a:rPr lang="en-US" sz="1800" b="1" kern="0" dirty="0" smtClean="0">
                <a:solidFill>
                  <a:schemeClr val="bg1"/>
                </a:solidFill>
              </a:rPr>
              <a:t>tends to be low for nasals, and is less predictable for other sounds.</a:t>
            </a:r>
          </a:p>
        </p:txBody>
      </p:sp>
      <p:grpSp>
        <p:nvGrpSpPr>
          <p:cNvPr id="18" name="Group 17"/>
          <p:cNvGrpSpPr/>
          <p:nvPr/>
        </p:nvGrpSpPr>
        <p:grpSpPr>
          <a:xfrm>
            <a:off x="457200" y="4717957"/>
            <a:ext cx="8067825" cy="1928367"/>
            <a:chOff x="457200" y="4717957"/>
            <a:chExt cx="8067825" cy="1928367"/>
          </a:xfrm>
        </p:grpSpPr>
        <p:grpSp>
          <p:nvGrpSpPr>
            <p:cNvPr id="48" name="Group 47"/>
            <p:cNvGrpSpPr/>
            <p:nvPr/>
          </p:nvGrpSpPr>
          <p:grpSpPr>
            <a:xfrm>
              <a:off x="6299687" y="5685234"/>
              <a:ext cx="2225338" cy="961090"/>
              <a:chOff x="6159007" y="5685234"/>
              <a:chExt cx="2225338" cy="961090"/>
            </a:xfrm>
          </p:grpSpPr>
          <p:pic>
            <p:nvPicPr>
              <p:cNvPr id="40" name="Picture 6"/>
              <p:cNvPicPr>
                <a:picLocks noChangeAspect="1" noChangeArrowheads="1"/>
              </p:cNvPicPr>
              <p:nvPr/>
            </p:nvPicPr>
            <p:blipFill>
              <a:blip r:embed="rId2"/>
              <a:srcRect/>
              <a:stretch>
                <a:fillRect/>
              </a:stretch>
            </p:blipFill>
            <p:spPr bwMode="auto">
              <a:xfrm>
                <a:off x="6159007" y="5685234"/>
                <a:ext cx="1123721" cy="914400"/>
              </a:xfrm>
              <a:prstGeom prst="rect">
                <a:avLst/>
              </a:prstGeom>
              <a:noFill/>
              <a:ln w="25400">
                <a:solidFill>
                  <a:schemeClr val="accent2"/>
                </a:solidFill>
                <a:miter lim="800000"/>
                <a:headEnd/>
                <a:tailEnd/>
              </a:ln>
              <a:effectLst>
                <a:outerShdw blurRad="50800" dist="114300" dir="2700000" algn="tl" rotWithShape="0">
                  <a:prstClr val="black">
                    <a:alpha val="40000"/>
                  </a:prstClr>
                </a:outerShdw>
              </a:effectLst>
            </p:spPr>
          </p:pic>
          <p:sp>
            <p:nvSpPr>
              <p:cNvPr id="41" name="TextBox 40"/>
              <p:cNvSpPr txBox="1"/>
              <p:nvPr/>
            </p:nvSpPr>
            <p:spPr>
              <a:xfrm>
                <a:off x="6591087" y="5734834"/>
                <a:ext cx="618978" cy="215444"/>
              </a:xfrm>
              <a:prstGeom prst="rect">
                <a:avLst/>
              </a:prstGeom>
            </p:spPr>
            <p:txBody>
              <a:bodyPr wrap="square" lIns="0" tIns="0" rIns="0" bIns="0" rtlCol="0">
                <a:spAutoFit/>
              </a:bodyPr>
              <a:lstStyle/>
              <a:p>
                <a:pPr marL="342900" marR="0" indent="-342900" algn="r" defTabSz="914400" rtl="0" eaLnBrk="1" fontAlgn="base" latinLnBrk="0" hangingPunct="1">
                  <a:lnSpc>
                    <a:spcPct val="100000"/>
                  </a:lnSpc>
                  <a:spcBef>
                    <a:spcPct val="20000"/>
                  </a:spcBef>
                  <a:spcAft>
                    <a:spcPct val="0"/>
                  </a:spcAft>
                  <a:buClrTx/>
                  <a:buSzTx/>
                  <a:tabLst/>
                </a:pPr>
                <a:r>
                  <a:rPr lang="en-US" sz="1400" b="1" kern="0" dirty="0" smtClean="0">
                    <a:solidFill>
                      <a:schemeClr val="accent2"/>
                    </a:solidFill>
                    <a:latin typeface="+mn-lt"/>
                  </a:rPr>
                  <a:t>/</a:t>
                </a:r>
                <a:r>
                  <a:rPr lang="en-US" sz="1400" b="1" kern="0" dirty="0" err="1" smtClean="0">
                    <a:solidFill>
                      <a:schemeClr val="accent2"/>
                    </a:solidFill>
                    <a:latin typeface="+mn-lt"/>
                  </a:rPr>
                  <a:t>sh</a:t>
                </a:r>
                <a:r>
                  <a:rPr lang="en-US" sz="1400" b="1" kern="0" dirty="0" smtClean="0">
                    <a:solidFill>
                      <a:schemeClr val="accent2"/>
                    </a:solidFill>
                    <a:latin typeface="+mn-lt"/>
                  </a:rPr>
                  <a:t>/</a:t>
                </a:r>
                <a:endParaRPr kumimoji="0" lang="en-US" sz="1400" b="1" i="0" u="none" strike="noStrike" kern="0" cap="none" spc="0" normalizeH="0" baseline="0" noProof="0" dirty="0" smtClean="0">
                  <a:ln>
                    <a:noFill/>
                  </a:ln>
                  <a:solidFill>
                    <a:schemeClr val="accent2"/>
                  </a:solidFill>
                  <a:effectLst/>
                  <a:uLnTx/>
                  <a:uFillTx/>
                  <a:latin typeface="+mn-lt"/>
                  <a:ea typeface="+mn-ea"/>
                  <a:cs typeface="+mn-cs"/>
                </a:endParaRPr>
              </a:p>
            </p:txBody>
          </p:sp>
          <p:sp>
            <p:nvSpPr>
              <p:cNvPr id="42" name="TextBox 41"/>
              <p:cNvSpPr txBox="1"/>
              <p:nvPr/>
            </p:nvSpPr>
            <p:spPr>
              <a:xfrm>
                <a:off x="7315192" y="5692217"/>
                <a:ext cx="1069153" cy="954107"/>
              </a:xfrm>
              <a:prstGeom prst="rect">
                <a:avLst/>
              </a:prstGeom>
            </p:spPr>
            <p:txBody>
              <a:bodyPr wrap="square" lIns="0" tIns="0" rIns="0" bIns="0" rtlCol="0">
                <a:spAutoFit/>
              </a:bodyPr>
              <a:lstStyle/>
              <a:p>
                <a:pPr marL="342900" indent="-342900" algn="r">
                  <a:spcBef>
                    <a:spcPts val="0"/>
                  </a:spcBef>
                  <a:spcAft>
                    <a:spcPts val="1200"/>
                  </a:spcAft>
                </a:pPr>
                <a:r>
                  <a:rPr lang="en-US" sz="1400" b="1" kern="0" dirty="0" err="1" smtClean="0"/>
                  <a:t>C</a:t>
                </a:r>
                <a:r>
                  <a:rPr lang="en-US" sz="1400" b="1" kern="0" baseline="-25000" dirty="0" err="1" smtClean="0"/>
                  <a:t>dim</a:t>
                </a:r>
                <a:r>
                  <a:rPr lang="en-US" sz="1400" b="1" kern="0" dirty="0" smtClean="0"/>
                  <a:t> = 0.33</a:t>
                </a:r>
              </a:p>
              <a:p>
                <a:pPr marL="342900" indent="-342900" algn="r">
                  <a:spcBef>
                    <a:spcPts val="0"/>
                  </a:spcBef>
                  <a:spcAft>
                    <a:spcPts val="1200"/>
                  </a:spcAft>
                </a:pPr>
                <a:r>
                  <a:rPr lang="en-US" sz="1400" b="1" kern="0" dirty="0" smtClean="0">
                    <a:solidFill>
                      <a:schemeClr val="bg1"/>
                    </a:solidFill>
                  </a:rPr>
                  <a:t>C</a:t>
                </a:r>
                <a:r>
                  <a:rPr lang="en-US" sz="1400" b="1" kern="0" baseline="-25000" dirty="0" smtClean="0">
                    <a:solidFill>
                      <a:schemeClr val="bg1"/>
                    </a:solidFill>
                  </a:rPr>
                  <a:t>ent</a:t>
                </a:r>
                <a:r>
                  <a:rPr lang="en-US" sz="1400" b="1" kern="0" dirty="0" smtClean="0"/>
                  <a:t> = 623</a:t>
                </a:r>
              </a:p>
              <a:p>
                <a:pPr marL="342900" indent="-342900" algn="r">
                  <a:spcBef>
                    <a:spcPts val="0"/>
                  </a:spcBef>
                  <a:spcAft>
                    <a:spcPts val="1200"/>
                  </a:spcAft>
                </a:pPr>
                <a:r>
                  <a:rPr lang="en-US" sz="1400" b="1" kern="0" dirty="0" smtClean="0">
                    <a:sym typeface="Symbol"/>
                  </a:rPr>
                  <a:t>= </a:t>
                </a:r>
                <a:r>
                  <a:rPr lang="en-US" sz="1400" b="1" kern="0" dirty="0" smtClean="0"/>
                  <a:t>795</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grpSp>
        <p:grpSp>
          <p:nvGrpSpPr>
            <p:cNvPr id="47" name="Group 46"/>
            <p:cNvGrpSpPr/>
            <p:nvPr/>
          </p:nvGrpSpPr>
          <p:grpSpPr>
            <a:xfrm>
              <a:off x="3505130" y="5051549"/>
              <a:ext cx="2164154" cy="954107"/>
              <a:chOff x="3308178" y="4658677"/>
              <a:chExt cx="2164154" cy="954107"/>
            </a:xfrm>
          </p:grpSpPr>
          <p:pic>
            <p:nvPicPr>
              <p:cNvPr id="37" name="Picture 11"/>
              <p:cNvPicPr>
                <a:picLocks noChangeAspect="1" noChangeArrowheads="1"/>
              </p:cNvPicPr>
              <p:nvPr/>
            </p:nvPicPr>
            <p:blipFill>
              <a:blip r:embed="rId3"/>
              <a:srcRect/>
              <a:stretch>
                <a:fillRect/>
              </a:stretch>
            </p:blipFill>
            <p:spPr bwMode="auto">
              <a:xfrm>
                <a:off x="3308178" y="4676775"/>
                <a:ext cx="1033435" cy="914400"/>
              </a:xfrm>
              <a:prstGeom prst="rect">
                <a:avLst/>
              </a:prstGeom>
              <a:noFill/>
              <a:ln w="25400">
                <a:solidFill>
                  <a:schemeClr val="accent2"/>
                </a:solidFill>
                <a:miter lim="800000"/>
                <a:headEnd/>
                <a:tailEnd/>
              </a:ln>
              <a:effectLst>
                <a:outerShdw blurRad="50800" dist="114300" dir="2700000" algn="tl" rotWithShape="0">
                  <a:prstClr val="black">
                    <a:alpha val="40000"/>
                  </a:prstClr>
                </a:outerShdw>
              </a:effectLst>
            </p:spPr>
          </p:pic>
          <p:sp>
            <p:nvSpPr>
              <p:cNvPr id="38" name="TextBox 37"/>
              <p:cNvSpPr txBox="1"/>
              <p:nvPr/>
            </p:nvSpPr>
            <p:spPr>
              <a:xfrm>
                <a:off x="3610551" y="4724327"/>
                <a:ext cx="618978" cy="215444"/>
              </a:xfrm>
              <a:prstGeom prst="rect">
                <a:avLst/>
              </a:prstGeom>
            </p:spPr>
            <p:txBody>
              <a:bodyPr wrap="square" lIns="0" tIns="0" rIns="0" bIns="0" rtlCol="0">
                <a:spAutoFit/>
              </a:bodyPr>
              <a:lstStyle/>
              <a:p>
                <a:pPr marL="342900" marR="0" indent="-342900" algn="r" defTabSz="914400" rtl="0" eaLnBrk="1" fontAlgn="base" latinLnBrk="0" hangingPunct="1">
                  <a:lnSpc>
                    <a:spcPct val="100000"/>
                  </a:lnSpc>
                  <a:spcBef>
                    <a:spcPct val="20000"/>
                  </a:spcBef>
                  <a:spcAft>
                    <a:spcPct val="0"/>
                  </a:spcAft>
                  <a:buClrTx/>
                  <a:buSzTx/>
                  <a:tabLst/>
                </a:pPr>
                <a:r>
                  <a:rPr lang="en-US" sz="1400" b="1" kern="0" dirty="0" smtClean="0">
                    <a:solidFill>
                      <a:schemeClr val="accent2"/>
                    </a:solidFill>
                    <a:latin typeface="+mn-lt"/>
                  </a:rPr>
                  <a:t>/m/</a:t>
                </a:r>
                <a:endParaRPr kumimoji="0" lang="en-US" sz="1400" b="1" i="0" u="none" strike="noStrike" kern="0" cap="none" spc="0" normalizeH="0" baseline="0" noProof="0" dirty="0" smtClean="0">
                  <a:ln>
                    <a:noFill/>
                  </a:ln>
                  <a:solidFill>
                    <a:schemeClr val="accent2"/>
                  </a:solidFill>
                  <a:effectLst/>
                  <a:uLnTx/>
                  <a:uFillTx/>
                  <a:latin typeface="+mn-lt"/>
                  <a:ea typeface="+mn-ea"/>
                  <a:cs typeface="+mn-cs"/>
                </a:endParaRPr>
              </a:p>
            </p:txBody>
          </p:sp>
          <p:sp>
            <p:nvSpPr>
              <p:cNvPr id="43" name="TextBox 42"/>
              <p:cNvSpPr txBox="1"/>
              <p:nvPr/>
            </p:nvSpPr>
            <p:spPr>
              <a:xfrm>
                <a:off x="4348308" y="4658677"/>
                <a:ext cx="1124024" cy="954107"/>
              </a:xfrm>
              <a:prstGeom prst="rect">
                <a:avLst/>
              </a:prstGeom>
            </p:spPr>
            <p:txBody>
              <a:bodyPr wrap="square" lIns="0" tIns="0" rIns="0" bIns="0" rtlCol="0">
                <a:spAutoFit/>
              </a:bodyPr>
              <a:lstStyle/>
              <a:p>
                <a:pPr marL="342900" indent="-342900" algn="r">
                  <a:spcBef>
                    <a:spcPts val="0"/>
                  </a:spcBef>
                  <a:spcAft>
                    <a:spcPts val="1200"/>
                  </a:spcAft>
                </a:pPr>
                <a:r>
                  <a:rPr lang="en-US" sz="1400" b="1" kern="0" dirty="0" err="1" smtClean="0"/>
                  <a:t>C</a:t>
                </a:r>
                <a:r>
                  <a:rPr lang="en-US" sz="1400" b="1" kern="0" baseline="-25000" dirty="0" err="1" smtClean="0"/>
                  <a:t>dim</a:t>
                </a:r>
                <a:r>
                  <a:rPr lang="en-US" sz="1400" b="1" kern="0" dirty="0" smtClean="0"/>
                  <a:t> = 0.84</a:t>
                </a:r>
              </a:p>
              <a:p>
                <a:pPr marL="342900" indent="-342900" algn="r">
                  <a:spcBef>
                    <a:spcPts val="0"/>
                  </a:spcBef>
                  <a:spcAft>
                    <a:spcPts val="1200"/>
                  </a:spcAft>
                </a:pPr>
                <a:r>
                  <a:rPr lang="en-US" sz="1400" b="1" kern="0" dirty="0" smtClean="0">
                    <a:solidFill>
                      <a:schemeClr val="bg1"/>
                    </a:solidFill>
                  </a:rPr>
                  <a:t>C</a:t>
                </a:r>
                <a:r>
                  <a:rPr lang="en-US" sz="1400" b="1" kern="0" baseline="-25000" dirty="0" smtClean="0">
                    <a:solidFill>
                      <a:schemeClr val="bg1"/>
                    </a:solidFill>
                  </a:rPr>
                  <a:t>ent</a:t>
                </a:r>
                <a:r>
                  <a:rPr lang="en-US" sz="1400" b="1" kern="0" dirty="0" smtClean="0"/>
                  <a:t> = 343</a:t>
                </a:r>
              </a:p>
              <a:p>
                <a:pPr marL="342900" indent="-342900" algn="r">
                  <a:spcBef>
                    <a:spcPts val="0"/>
                  </a:spcBef>
                  <a:spcAft>
                    <a:spcPts val="1200"/>
                  </a:spcAft>
                </a:pPr>
                <a:r>
                  <a:rPr lang="en-US" sz="1400" b="1" kern="0" dirty="0" smtClean="0">
                    <a:sym typeface="Symbol"/>
                  </a:rPr>
                  <a:t>= -9.0</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grpSp>
        <p:grpSp>
          <p:nvGrpSpPr>
            <p:cNvPr id="46" name="Group 45"/>
            <p:cNvGrpSpPr/>
            <p:nvPr/>
          </p:nvGrpSpPr>
          <p:grpSpPr>
            <a:xfrm>
              <a:off x="457200" y="4717957"/>
              <a:ext cx="2213305" cy="956220"/>
              <a:chOff x="457201" y="4676775"/>
              <a:chExt cx="2213305" cy="956220"/>
            </a:xfrm>
          </p:grpSpPr>
          <p:pic>
            <p:nvPicPr>
              <p:cNvPr id="34" name="Picture 5"/>
              <p:cNvPicPr>
                <a:picLocks noChangeAspect="1" noChangeArrowheads="1"/>
              </p:cNvPicPr>
              <p:nvPr/>
            </p:nvPicPr>
            <p:blipFill>
              <a:blip r:embed="rId4"/>
              <a:srcRect/>
              <a:stretch>
                <a:fillRect/>
              </a:stretch>
            </p:blipFill>
            <p:spPr bwMode="auto">
              <a:xfrm>
                <a:off x="457201" y="4676775"/>
                <a:ext cx="1165860" cy="914400"/>
              </a:xfrm>
              <a:prstGeom prst="rect">
                <a:avLst/>
              </a:prstGeom>
              <a:noFill/>
              <a:ln w="25400">
                <a:solidFill>
                  <a:schemeClr val="accent2"/>
                </a:solidFill>
                <a:miter lim="800000"/>
                <a:headEnd/>
                <a:tailEnd/>
              </a:ln>
              <a:effectLst>
                <a:outerShdw blurRad="50800" dist="114300" dir="2700000" algn="tl" rotWithShape="0">
                  <a:prstClr val="black">
                    <a:alpha val="40000"/>
                  </a:prstClr>
                </a:outerShdw>
              </a:effectLst>
            </p:spPr>
          </p:pic>
          <p:sp>
            <p:nvSpPr>
              <p:cNvPr id="35" name="TextBox 34"/>
              <p:cNvSpPr txBox="1"/>
              <p:nvPr/>
            </p:nvSpPr>
            <p:spPr>
              <a:xfrm>
                <a:off x="927216" y="4726375"/>
                <a:ext cx="618978" cy="215444"/>
              </a:xfrm>
              <a:prstGeom prst="rect">
                <a:avLst/>
              </a:prstGeom>
            </p:spPr>
            <p:txBody>
              <a:bodyPr wrap="square" lIns="0" tIns="0" rIns="0" bIns="0" rtlCol="0">
                <a:spAutoFit/>
              </a:bodyPr>
              <a:lstStyle/>
              <a:p>
                <a:pPr marL="342900" marR="0" indent="-342900" algn="r" defTabSz="914400" rtl="0" eaLnBrk="1" fontAlgn="base" latinLnBrk="0" hangingPunct="1">
                  <a:lnSpc>
                    <a:spcPct val="100000"/>
                  </a:lnSpc>
                  <a:spcBef>
                    <a:spcPct val="20000"/>
                  </a:spcBef>
                  <a:spcAft>
                    <a:spcPct val="0"/>
                  </a:spcAft>
                  <a:buClrTx/>
                  <a:buSzTx/>
                  <a:tabLst/>
                </a:pPr>
                <a:r>
                  <a:rPr lang="en-US" sz="1400" b="1" kern="0" dirty="0" smtClean="0">
                    <a:solidFill>
                      <a:schemeClr val="accent2"/>
                    </a:solidFill>
                    <a:latin typeface="+mn-lt"/>
                  </a:rPr>
                  <a:t>/ah/</a:t>
                </a:r>
                <a:endParaRPr kumimoji="0" lang="en-US" sz="1400" b="1" i="0" u="none" strike="noStrike" kern="0" cap="none" spc="0" normalizeH="0" baseline="0" noProof="0" dirty="0" smtClean="0">
                  <a:ln>
                    <a:noFill/>
                  </a:ln>
                  <a:solidFill>
                    <a:schemeClr val="accent2"/>
                  </a:solidFill>
                  <a:effectLst/>
                  <a:uLnTx/>
                  <a:uFillTx/>
                  <a:latin typeface="+mn-lt"/>
                  <a:ea typeface="+mn-ea"/>
                  <a:cs typeface="+mn-cs"/>
                </a:endParaRPr>
              </a:p>
            </p:txBody>
          </p:sp>
          <p:sp>
            <p:nvSpPr>
              <p:cNvPr id="44" name="TextBox 43"/>
              <p:cNvSpPr txBox="1"/>
              <p:nvPr/>
            </p:nvSpPr>
            <p:spPr>
              <a:xfrm>
                <a:off x="1645914" y="4678888"/>
                <a:ext cx="1024592" cy="954107"/>
              </a:xfrm>
              <a:prstGeom prst="rect">
                <a:avLst/>
              </a:prstGeom>
            </p:spPr>
            <p:txBody>
              <a:bodyPr wrap="square" lIns="0" tIns="0" rIns="0" bIns="0" rtlCol="0">
                <a:spAutoFit/>
              </a:bodyPr>
              <a:lstStyle/>
              <a:p>
                <a:pPr marL="342900" indent="-342900" algn="r">
                  <a:spcBef>
                    <a:spcPts val="0"/>
                  </a:spcBef>
                  <a:spcAft>
                    <a:spcPts val="1200"/>
                  </a:spcAft>
                </a:pPr>
                <a:r>
                  <a:rPr lang="en-US" sz="1400" b="1" kern="0" dirty="0" err="1" smtClean="0"/>
                  <a:t>C</a:t>
                </a:r>
                <a:r>
                  <a:rPr lang="en-US" sz="1400" b="1" kern="0" baseline="-25000" dirty="0" err="1" smtClean="0"/>
                  <a:t>dim</a:t>
                </a:r>
                <a:r>
                  <a:rPr lang="en-US" sz="1400" b="1" kern="0" dirty="0" smtClean="0"/>
                  <a:t> = 0.88</a:t>
                </a:r>
              </a:p>
              <a:p>
                <a:pPr marL="342900" indent="-342900" algn="r">
                  <a:spcBef>
                    <a:spcPts val="0"/>
                  </a:spcBef>
                  <a:spcAft>
                    <a:spcPts val="1200"/>
                  </a:spcAft>
                </a:pPr>
                <a:r>
                  <a:rPr lang="en-US" sz="1400" b="1" kern="0" dirty="0" smtClean="0">
                    <a:solidFill>
                      <a:schemeClr val="bg1"/>
                    </a:solidFill>
                  </a:rPr>
                  <a:t>C</a:t>
                </a:r>
                <a:r>
                  <a:rPr lang="en-US" sz="1400" b="1" kern="0" baseline="-25000" dirty="0" smtClean="0">
                    <a:solidFill>
                      <a:schemeClr val="bg1"/>
                    </a:solidFill>
                  </a:rPr>
                  <a:t>ent</a:t>
                </a:r>
                <a:r>
                  <a:rPr lang="en-US" sz="1400" b="1" kern="0" dirty="0" smtClean="0"/>
                  <a:t> = 666</a:t>
                </a:r>
              </a:p>
              <a:p>
                <a:pPr marL="342900" indent="-342900" algn="r">
                  <a:spcBef>
                    <a:spcPts val="0"/>
                  </a:spcBef>
                  <a:spcAft>
                    <a:spcPts val="1200"/>
                  </a:spcAft>
                </a:pPr>
                <a:r>
                  <a:rPr lang="en-US" sz="1400" b="1" kern="0" dirty="0" smtClean="0">
                    <a:sym typeface="Symbol"/>
                  </a:rPr>
                  <a:t>= -7.7</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a:p>
        </p:txBody>
      </p:sp>
      <p:sp>
        <p:nvSpPr>
          <p:cNvPr id="17411"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a:p>
        </p:txBody>
      </p:sp>
      <p:sp>
        <p:nvSpPr>
          <p:cNvPr id="1741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a:p>
        </p:txBody>
      </p:sp>
      <p:sp>
        <p:nvSpPr>
          <p:cNvPr id="17413" name="Text Box 10"/>
          <p:cNvSpPr txBox="1">
            <a:spLocks noChangeArrowheads="1"/>
          </p:cNvSpPr>
          <p:nvPr/>
        </p:nvSpPr>
        <p:spPr bwMode="auto">
          <a:xfrm>
            <a:off x="227013" y="57150"/>
            <a:ext cx="6858000" cy="369888"/>
          </a:xfrm>
          <a:prstGeom prst="rect">
            <a:avLst/>
          </a:prstGeom>
          <a:noFill/>
          <a:ln w="9525">
            <a:noFill/>
            <a:miter lim="800000"/>
            <a:headEnd/>
            <a:tailEnd/>
          </a:ln>
        </p:spPr>
        <p:txBody>
          <a:bodyPr lIns="0" tIns="0" rIns="0" bIns="0">
            <a:spAutoFit/>
          </a:bodyPr>
          <a:lstStyle/>
          <a:p>
            <a:pPr>
              <a:spcBef>
                <a:spcPct val="50000"/>
              </a:spcBef>
            </a:pPr>
            <a:r>
              <a:rPr lang="en-US" b="1">
                <a:solidFill>
                  <a:schemeClr val="accent2"/>
                </a:solidFill>
              </a:rPr>
              <a:t>Continuous Speech Recognition Experiments</a:t>
            </a:r>
          </a:p>
        </p:txBody>
      </p:sp>
      <p:sp>
        <p:nvSpPr>
          <p:cNvPr id="6" name="Rectangle 14"/>
          <p:cNvSpPr>
            <a:spLocks noChangeArrowheads="1"/>
          </p:cNvSpPr>
          <p:nvPr/>
        </p:nvSpPr>
        <p:spPr bwMode="auto">
          <a:xfrm>
            <a:off x="188010" y="638133"/>
            <a:ext cx="8727390" cy="1043182"/>
          </a:xfrm>
          <a:prstGeom prst="rect">
            <a:avLst/>
          </a:prstGeom>
          <a:noFill/>
          <a:ln w="9525">
            <a:noFill/>
            <a:miter lim="800000"/>
            <a:headEnd/>
            <a:tailEnd/>
          </a:ln>
          <a:effectLst/>
        </p:spPr>
        <p:txBody>
          <a:bodyPr lIns="0" tIns="0" rIns="0" bIns="0"/>
          <a:lstStyle/>
          <a:p>
            <a:pPr marL="168275" indent="-168275">
              <a:spcAft>
                <a:spcPts val="600"/>
              </a:spcAft>
              <a:buFont typeface="Arial" pitchFamily="34" charset="0"/>
              <a:buChar char="•"/>
              <a:defRPr/>
            </a:pPr>
            <a:r>
              <a:rPr lang="en-US" sz="1800" b="1" dirty="0" smtClean="0"/>
              <a:t>Evaluation</a:t>
            </a:r>
            <a:r>
              <a:rPr lang="en-US" sz="1800" b="1" dirty="0" smtClean="0">
                <a:latin typeface="Arial" charset="0"/>
                <a:cs typeface="+mn-cs"/>
              </a:rPr>
              <a:t>: ETSI Aurora IV Distributed Speech Recognition (DSR)</a:t>
            </a:r>
          </a:p>
          <a:p>
            <a:pPr marL="338138" indent="-169863">
              <a:spcAft>
                <a:spcPts val="600"/>
              </a:spcAft>
              <a:buFont typeface="Wingdings" pitchFamily="2" charset="2"/>
              <a:buChar char="§"/>
              <a:defRPr/>
            </a:pPr>
            <a:r>
              <a:rPr lang="en-US" sz="1800" b="1" dirty="0" smtClean="0"/>
              <a:t>Based on the Wall Street Journal corpus (moderate CPU requirements)</a:t>
            </a:r>
          </a:p>
          <a:p>
            <a:pPr marL="338138" indent="-169863">
              <a:spcAft>
                <a:spcPts val="600"/>
              </a:spcAft>
              <a:buFont typeface="Wingdings" pitchFamily="2" charset="2"/>
              <a:buChar char="§"/>
              <a:defRPr/>
            </a:pPr>
            <a:r>
              <a:rPr lang="en-US" sz="1800" b="1" dirty="0" smtClean="0">
                <a:latin typeface="Arial" charset="0"/>
                <a:cs typeface="+mn-cs"/>
              </a:rPr>
              <a:t>Digitally-added noise conditions at controlled SNRs</a:t>
            </a:r>
            <a:endParaRPr lang="en-US" sz="1800" b="1" dirty="0">
              <a:latin typeface="Arial" charset="0"/>
              <a:cs typeface="+mn-cs"/>
            </a:endParaRPr>
          </a:p>
          <a:p>
            <a:pPr marL="225425" indent="-225425">
              <a:buFont typeface="Arial" pitchFamily="34" charset="0"/>
              <a:buChar char="•"/>
              <a:defRPr/>
            </a:pPr>
            <a:endParaRPr lang="en-US" sz="1800" b="1" dirty="0">
              <a:latin typeface="Arial" charset="0"/>
              <a:cs typeface="+mn-cs"/>
            </a:endParaRPr>
          </a:p>
          <a:p>
            <a:pPr marL="225425" indent="-225425">
              <a:buFont typeface="Arial" pitchFamily="34" charset="0"/>
              <a:buChar char="•"/>
              <a:defRPr/>
            </a:pPr>
            <a:endParaRPr lang="en-US" sz="1800" b="1" dirty="0">
              <a:latin typeface="Arial" charset="0"/>
              <a:cs typeface="+mn-cs"/>
            </a:endParaRPr>
          </a:p>
          <a:p>
            <a:pPr marL="225425" indent="-225425">
              <a:buFont typeface="Arial" pitchFamily="34" charset="0"/>
              <a:buChar char="•"/>
              <a:defRPr/>
            </a:pPr>
            <a:endParaRPr lang="en-US" sz="1800" b="1" dirty="0">
              <a:latin typeface="Arial" charset="0"/>
              <a:cs typeface="+mn-cs"/>
            </a:endParaRPr>
          </a:p>
          <a:p>
            <a:pPr marL="225425" indent="-225425">
              <a:buFont typeface="Arial" pitchFamily="34" charset="0"/>
              <a:buChar char="•"/>
              <a:defRPr/>
            </a:pPr>
            <a:endParaRPr lang="en-US" sz="1800" b="1" dirty="0">
              <a:latin typeface="Arial" charset="0"/>
              <a:cs typeface="+mn-cs"/>
            </a:endParaRPr>
          </a:p>
          <a:p>
            <a:pPr marL="225425" indent="-225425">
              <a:buFont typeface="Arial" pitchFamily="34" charset="0"/>
              <a:buChar char="•"/>
              <a:defRPr/>
            </a:pPr>
            <a:endParaRPr lang="en-US" sz="1800" b="1" dirty="0">
              <a:latin typeface="Arial" charset="0"/>
              <a:cs typeface="+mn-cs"/>
            </a:endParaRPr>
          </a:p>
          <a:p>
            <a:pPr marL="225425" indent="-225425">
              <a:defRPr/>
            </a:pPr>
            <a:r>
              <a:rPr lang="en-US" sz="1800" b="1" dirty="0">
                <a:latin typeface="Arial" charset="0"/>
                <a:cs typeface="+mn-cs"/>
              </a:rPr>
              <a:t/>
            </a:r>
            <a:br>
              <a:rPr lang="en-US" sz="1800" b="1" dirty="0">
                <a:latin typeface="Arial" charset="0"/>
                <a:cs typeface="+mn-cs"/>
              </a:rPr>
            </a:br>
            <a:endParaRPr lang="en-US" sz="1800" b="1" dirty="0">
              <a:latin typeface="Arial" charset="0"/>
              <a:cs typeface="+mn-cs"/>
            </a:endParaRPr>
          </a:p>
          <a:p>
            <a:pPr marL="225425" indent="-225425">
              <a:buFont typeface="Arial" pitchFamily="34" charset="0"/>
              <a:buChar char="•"/>
              <a:defRPr/>
            </a:pPr>
            <a:endParaRPr lang="en-US" sz="1800" b="1" dirty="0">
              <a:latin typeface="Arial" charset="0"/>
              <a:cs typeface="+mn-cs"/>
            </a:endParaRPr>
          </a:p>
          <a:p>
            <a:pPr marL="688975" lvl="1" indent="-231775">
              <a:defRPr/>
            </a:pPr>
            <a:endParaRPr lang="en-US" sz="1800" b="1" dirty="0">
              <a:solidFill>
                <a:schemeClr val="bg1"/>
              </a:solidFill>
              <a:latin typeface="Arial" charset="0"/>
              <a:cs typeface="+mn-cs"/>
            </a:endParaRPr>
          </a:p>
          <a:p>
            <a:pPr marL="342900" indent="-342900">
              <a:spcBef>
                <a:spcPct val="50000"/>
              </a:spcBef>
              <a:defRPr/>
            </a:pPr>
            <a:endParaRPr lang="en-US" sz="1800" b="1" dirty="0">
              <a:solidFill>
                <a:schemeClr val="bg1"/>
              </a:solidFill>
              <a:latin typeface="Arial" charset="0"/>
              <a:cs typeface="+mn-cs"/>
            </a:endParaRPr>
          </a:p>
        </p:txBody>
      </p:sp>
      <p:graphicFrame>
        <p:nvGraphicFramePr>
          <p:cNvPr id="9" name="Table 8"/>
          <p:cNvGraphicFramePr>
            <a:graphicFrameLocks noGrp="1"/>
          </p:cNvGraphicFramePr>
          <p:nvPr/>
        </p:nvGraphicFramePr>
        <p:xfrm>
          <a:off x="231775" y="4244006"/>
          <a:ext cx="1663853" cy="1483360"/>
        </p:xfrm>
        <a:graphic>
          <a:graphicData uri="http://schemas.openxmlformats.org/drawingml/2006/table">
            <a:tbl>
              <a:tblPr bandRow="1">
                <a:effectLst>
                  <a:outerShdw blurRad="50800" dist="114300" dir="2700000" algn="tl" rotWithShape="0">
                    <a:prstClr val="black">
                      <a:alpha val="40000"/>
                    </a:prstClr>
                  </a:outerShdw>
                </a:effectLst>
                <a:tableStyleId>{5C22544A-7EE6-4342-B048-85BDC9FD1C3A}</a:tableStyleId>
              </a:tblPr>
              <a:tblGrid>
                <a:gridCol w="1120878"/>
                <a:gridCol w="542975"/>
              </a:tblGrid>
              <a:tr h="370840">
                <a:tc>
                  <a:txBody>
                    <a:bodyPr/>
                    <a:lstStyle/>
                    <a:p>
                      <a:pPr algn="r"/>
                      <a:r>
                        <a:rPr lang="en-US" sz="1400" b="1" dirty="0" smtClean="0"/>
                        <a:t>FS1</a:t>
                      </a:r>
                      <a:endParaRPr lang="en-US" sz="1400" b="1" dirty="0"/>
                    </a:p>
                  </a:txBody>
                  <a:tcPr anchor="ctr">
                    <a:solidFill>
                      <a:schemeClr val="accent6">
                        <a:lumMod val="90000"/>
                      </a:schemeClr>
                    </a:solidFill>
                  </a:tcPr>
                </a:tc>
                <a:tc>
                  <a:txBody>
                    <a:bodyPr/>
                    <a:lstStyle/>
                    <a:p>
                      <a:pPr algn="ctr"/>
                      <a:r>
                        <a:rPr lang="en-US" sz="1400" b="1" dirty="0" smtClean="0"/>
                        <a:t>Dim</a:t>
                      </a:r>
                      <a:endParaRPr lang="en-US" sz="1400" b="1" dirty="0"/>
                    </a:p>
                  </a:txBody>
                  <a:tcPr anchor="ctr">
                    <a:solidFill>
                      <a:schemeClr val="accent6">
                        <a:lumMod val="90000"/>
                      </a:schemeClr>
                    </a:solidFill>
                  </a:tcPr>
                </a:tc>
              </a:tr>
              <a:tr h="370840">
                <a:tc>
                  <a:txBody>
                    <a:bodyPr/>
                    <a:lstStyle/>
                    <a:p>
                      <a:pPr algn="r"/>
                      <a:r>
                        <a:rPr lang="en-US" sz="1400" b="1" dirty="0" smtClean="0"/>
                        <a:t>MFCCs</a:t>
                      </a:r>
                      <a:endParaRPr lang="en-US" sz="1400" b="1" dirty="0"/>
                    </a:p>
                  </a:txBody>
                  <a:tcPr anchor="ctr">
                    <a:solidFill>
                      <a:srgbClr val="FFFFFF"/>
                    </a:solidFill>
                  </a:tcPr>
                </a:tc>
                <a:tc>
                  <a:txBody>
                    <a:bodyPr/>
                    <a:lstStyle/>
                    <a:p>
                      <a:pPr algn="r"/>
                      <a:r>
                        <a:rPr lang="en-US" sz="1400" b="1" dirty="0" smtClean="0"/>
                        <a:t>39</a:t>
                      </a:r>
                      <a:endParaRPr lang="en-US" sz="1400" b="1" dirty="0"/>
                    </a:p>
                  </a:txBody>
                  <a:tcPr anchor="ctr">
                    <a:solidFill>
                      <a:srgbClr val="FFFFFF"/>
                    </a:solidFill>
                  </a:tcPr>
                </a:tc>
              </a:tr>
              <a:tr h="370840">
                <a:tc>
                  <a:txBody>
                    <a:bodyPr/>
                    <a:lstStyle/>
                    <a:p>
                      <a:pPr algn="r"/>
                      <a:r>
                        <a:rPr lang="en-US" sz="1400" b="1" dirty="0" err="1" smtClean="0"/>
                        <a:t>C</a:t>
                      </a:r>
                      <a:r>
                        <a:rPr lang="en-US" sz="1400" b="1" baseline="-25000" dirty="0" err="1" smtClean="0"/>
                        <a:t>dim</a:t>
                      </a:r>
                      <a:r>
                        <a:rPr lang="en-US" sz="1400" b="1" baseline="0" dirty="0" smtClean="0"/>
                        <a:t> </a:t>
                      </a:r>
                      <a:endParaRPr lang="en-US" sz="1400" b="1" dirty="0"/>
                    </a:p>
                  </a:txBody>
                  <a:tcPr anchor="ctr">
                    <a:solidFill>
                      <a:srgbClr val="FFFFFF"/>
                    </a:solidFill>
                  </a:tcPr>
                </a:tc>
                <a:tc>
                  <a:txBody>
                    <a:bodyPr/>
                    <a:lstStyle/>
                    <a:p>
                      <a:pPr algn="r"/>
                      <a:r>
                        <a:rPr lang="en-US" sz="1400" b="1" dirty="0" smtClean="0"/>
                        <a:t>1</a:t>
                      </a:r>
                      <a:endParaRPr lang="en-US" sz="1400" b="1" dirty="0"/>
                    </a:p>
                  </a:txBody>
                  <a:tcPr anchor="ctr">
                    <a:solidFill>
                      <a:srgbClr val="FFFFFF"/>
                    </a:solidFill>
                  </a:tcPr>
                </a:tc>
              </a:tr>
              <a:tr h="370840">
                <a:tc>
                  <a:txBody>
                    <a:bodyPr/>
                    <a:lstStyle/>
                    <a:p>
                      <a:pPr algn="r"/>
                      <a:r>
                        <a:rPr lang="en-US" sz="1400" b="1" dirty="0" smtClean="0"/>
                        <a:t>Total:</a:t>
                      </a:r>
                      <a:endParaRPr lang="en-US" sz="1400" b="1" dirty="0"/>
                    </a:p>
                  </a:txBody>
                  <a:tcPr anchor="ctr">
                    <a:solidFill>
                      <a:srgbClr val="FFFFFF"/>
                    </a:solidFill>
                  </a:tcPr>
                </a:tc>
                <a:tc>
                  <a:txBody>
                    <a:bodyPr/>
                    <a:lstStyle/>
                    <a:p>
                      <a:pPr algn="r"/>
                      <a:r>
                        <a:rPr lang="en-US" sz="1400" b="1" dirty="0" smtClean="0"/>
                        <a:t>40</a:t>
                      </a:r>
                      <a:endParaRPr lang="en-US" sz="1400" b="1" dirty="0"/>
                    </a:p>
                  </a:txBody>
                  <a:tcPr anchor="ctr">
                    <a:solidFill>
                      <a:srgbClr val="FFFFFF"/>
                    </a:solidFill>
                  </a:tcPr>
                </a:tc>
              </a:tr>
            </a:tbl>
          </a:graphicData>
        </a:graphic>
      </p:graphicFrame>
      <p:graphicFrame>
        <p:nvGraphicFramePr>
          <p:cNvPr id="10" name="Table 9"/>
          <p:cNvGraphicFramePr>
            <a:graphicFrameLocks noGrp="1"/>
          </p:cNvGraphicFramePr>
          <p:nvPr/>
        </p:nvGraphicFramePr>
        <p:xfrm>
          <a:off x="2481813" y="4244006"/>
          <a:ext cx="1663853" cy="1483360"/>
        </p:xfrm>
        <a:graphic>
          <a:graphicData uri="http://schemas.openxmlformats.org/drawingml/2006/table">
            <a:tbl>
              <a:tblPr bandRow="1">
                <a:effectLst>
                  <a:outerShdw blurRad="50800" dist="114300" dir="2700000" algn="tl" rotWithShape="0">
                    <a:prstClr val="black">
                      <a:alpha val="40000"/>
                    </a:prstClr>
                  </a:outerShdw>
                </a:effectLst>
                <a:tableStyleId>{5C22544A-7EE6-4342-B048-85BDC9FD1C3A}</a:tableStyleId>
              </a:tblPr>
              <a:tblGrid>
                <a:gridCol w="1120878"/>
                <a:gridCol w="542975"/>
              </a:tblGrid>
              <a:tr h="370840">
                <a:tc>
                  <a:txBody>
                    <a:bodyPr/>
                    <a:lstStyle/>
                    <a:p>
                      <a:pPr algn="r"/>
                      <a:r>
                        <a:rPr lang="en-US" sz="1400" b="1" dirty="0" smtClean="0"/>
                        <a:t>FS2</a:t>
                      </a:r>
                      <a:endParaRPr lang="en-US" sz="1400" b="1" dirty="0"/>
                    </a:p>
                  </a:txBody>
                  <a:tcPr anchor="ctr">
                    <a:solidFill>
                      <a:schemeClr val="accent6">
                        <a:lumMod val="90000"/>
                      </a:schemeClr>
                    </a:solidFill>
                  </a:tcPr>
                </a:tc>
                <a:tc>
                  <a:txBody>
                    <a:bodyPr/>
                    <a:lstStyle/>
                    <a:p>
                      <a:pPr algn="ctr"/>
                      <a:r>
                        <a:rPr lang="en-US" sz="1400" b="1" dirty="0" smtClean="0"/>
                        <a:t>Dim</a:t>
                      </a:r>
                      <a:endParaRPr lang="en-US" sz="1400" b="1" dirty="0"/>
                    </a:p>
                  </a:txBody>
                  <a:tcPr anchor="ctr">
                    <a:solidFill>
                      <a:schemeClr val="accent6">
                        <a:lumMod val="90000"/>
                      </a:schemeClr>
                    </a:solidFill>
                  </a:tcPr>
                </a:tc>
              </a:tr>
              <a:tr h="370840">
                <a:tc>
                  <a:txBody>
                    <a:bodyPr/>
                    <a:lstStyle/>
                    <a:p>
                      <a:pPr algn="r"/>
                      <a:r>
                        <a:rPr lang="en-US" sz="1400" b="1" dirty="0" smtClean="0"/>
                        <a:t>MFCCs</a:t>
                      </a:r>
                      <a:endParaRPr lang="en-US" sz="1400" b="1" dirty="0"/>
                    </a:p>
                  </a:txBody>
                  <a:tcPr anchor="ctr">
                    <a:solidFill>
                      <a:srgbClr val="FFFFFF"/>
                    </a:solidFill>
                  </a:tcPr>
                </a:tc>
                <a:tc>
                  <a:txBody>
                    <a:bodyPr/>
                    <a:lstStyle/>
                    <a:p>
                      <a:pPr algn="r"/>
                      <a:r>
                        <a:rPr lang="en-US" sz="1400" b="1" dirty="0" smtClean="0"/>
                        <a:t>39</a:t>
                      </a:r>
                      <a:endParaRPr lang="en-US" sz="1400" b="1" dirty="0"/>
                    </a:p>
                  </a:txBody>
                  <a:tcPr anchor="ctr">
                    <a:solidFill>
                      <a:srgbClr val="FFFFFF"/>
                    </a:solidFill>
                  </a:tcPr>
                </a:tc>
              </a:tr>
              <a:tr h="370840">
                <a:tc>
                  <a:txBody>
                    <a:bodyPr/>
                    <a:lstStyle/>
                    <a:p>
                      <a:pPr algn="r"/>
                      <a:r>
                        <a:rPr lang="en-US" sz="1400" b="1" baseline="0" dirty="0" smtClean="0">
                          <a:sym typeface="Symbol"/>
                        </a:rPr>
                        <a:t>C</a:t>
                      </a:r>
                      <a:r>
                        <a:rPr lang="en-US" sz="1400" b="1" baseline="-25000" dirty="0" smtClean="0">
                          <a:sym typeface="Symbol"/>
                        </a:rPr>
                        <a:t>ent</a:t>
                      </a:r>
                      <a:endParaRPr lang="en-US" sz="1400" b="1" dirty="0"/>
                    </a:p>
                  </a:txBody>
                  <a:tcPr anchor="ctr">
                    <a:solidFill>
                      <a:srgbClr val="FFFFFF"/>
                    </a:solidFill>
                  </a:tcPr>
                </a:tc>
                <a:tc>
                  <a:txBody>
                    <a:bodyPr/>
                    <a:lstStyle/>
                    <a:p>
                      <a:pPr algn="r"/>
                      <a:r>
                        <a:rPr lang="en-US" sz="1400" b="1" dirty="0" smtClean="0"/>
                        <a:t>1</a:t>
                      </a:r>
                      <a:endParaRPr lang="en-US" sz="1400" b="1" dirty="0"/>
                    </a:p>
                  </a:txBody>
                  <a:tcPr anchor="ctr">
                    <a:solidFill>
                      <a:srgbClr val="FFFFFF"/>
                    </a:solidFill>
                  </a:tcPr>
                </a:tc>
              </a:tr>
              <a:tr h="370840">
                <a:tc>
                  <a:txBody>
                    <a:bodyPr/>
                    <a:lstStyle/>
                    <a:p>
                      <a:pPr algn="r"/>
                      <a:r>
                        <a:rPr lang="en-US" sz="1400" b="1" dirty="0" smtClean="0"/>
                        <a:t>Total:</a:t>
                      </a:r>
                      <a:endParaRPr lang="en-US" sz="1400" b="1" dirty="0"/>
                    </a:p>
                  </a:txBody>
                  <a:tcPr anchor="ctr">
                    <a:solidFill>
                      <a:srgbClr val="FFFFFF"/>
                    </a:solidFill>
                  </a:tcPr>
                </a:tc>
                <a:tc>
                  <a:txBody>
                    <a:bodyPr/>
                    <a:lstStyle/>
                    <a:p>
                      <a:pPr algn="r"/>
                      <a:r>
                        <a:rPr lang="en-US" sz="1400" b="1" dirty="0" smtClean="0"/>
                        <a:t>40</a:t>
                      </a:r>
                      <a:endParaRPr lang="en-US" sz="1400" b="1" dirty="0"/>
                    </a:p>
                  </a:txBody>
                  <a:tcPr anchor="ctr">
                    <a:solidFill>
                      <a:srgbClr val="FFFFFF"/>
                    </a:solidFill>
                  </a:tcPr>
                </a:tc>
              </a:tr>
            </a:tbl>
          </a:graphicData>
        </a:graphic>
      </p:graphicFrame>
      <p:graphicFrame>
        <p:nvGraphicFramePr>
          <p:cNvPr id="11" name="Table 10"/>
          <p:cNvGraphicFramePr>
            <a:graphicFrameLocks noGrp="1"/>
          </p:cNvGraphicFramePr>
          <p:nvPr/>
        </p:nvGraphicFramePr>
        <p:xfrm>
          <a:off x="4731851" y="4244006"/>
          <a:ext cx="1663853" cy="1483360"/>
        </p:xfrm>
        <a:graphic>
          <a:graphicData uri="http://schemas.openxmlformats.org/drawingml/2006/table">
            <a:tbl>
              <a:tblPr bandRow="1">
                <a:effectLst>
                  <a:outerShdw blurRad="50800" dist="114300" dir="2700000" algn="tl" rotWithShape="0">
                    <a:prstClr val="black">
                      <a:alpha val="40000"/>
                    </a:prstClr>
                  </a:outerShdw>
                </a:effectLst>
                <a:tableStyleId>{5C22544A-7EE6-4342-B048-85BDC9FD1C3A}</a:tableStyleId>
              </a:tblPr>
              <a:tblGrid>
                <a:gridCol w="1120878"/>
                <a:gridCol w="542975"/>
              </a:tblGrid>
              <a:tr h="370840">
                <a:tc>
                  <a:txBody>
                    <a:bodyPr/>
                    <a:lstStyle/>
                    <a:p>
                      <a:pPr algn="r"/>
                      <a:r>
                        <a:rPr lang="en-US" sz="1400" b="1" dirty="0" smtClean="0"/>
                        <a:t>FS3</a:t>
                      </a:r>
                      <a:endParaRPr lang="en-US" sz="1400" b="1" dirty="0"/>
                    </a:p>
                  </a:txBody>
                  <a:tcPr anchor="ctr">
                    <a:solidFill>
                      <a:schemeClr val="accent6">
                        <a:lumMod val="90000"/>
                      </a:schemeClr>
                    </a:solidFill>
                  </a:tcPr>
                </a:tc>
                <a:tc>
                  <a:txBody>
                    <a:bodyPr/>
                    <a:lstStyle/>
                    <a:p>
                      <a:pPr algn="ctr"/>
                      <a:r>
                        <a:rPr lang="en-US" sz="1400" b="1" dirty="0" smtClean="0"/>
                        <a:t>Dim</a:t>
                      </a:r>
                      <a:endParaRPr lang="en-US" sz="1400" b="1" dirty="0"/>
                    </a:p>
                  </a:txBody>
                  <a:tcPr anchor="ctr">
                    <a:solidFill>
                      <a:schemeClr val="accent6">
                        <a:lumMod val="90000"/>
                      </a:schemeClr>
                    </a:solidFill>
                  </a:tcPr>
                </a:tc>
              </a:tr>
              <a:tr h="370840">
                <a:tc>
                  <a:txBody>
                    <a:bodyPr/>
                    <a:lstStyle/>
                    <a:p>
                      <a:pPr algn="r"/>
                      <a:r>
                        <a:rPr lang="en-US" sz="1400" b="1" dirty="0" smtClean="0"/>
                        <a:t>MFCCs</a:t>
                      </a:r>
                      <a:endParaRPr lang="en-US" sz="1400" b="1" dirty="0"/>
                    </a:p>
                  </a:txBody>
                  <a:tcPr anchor="ctr">
                    <a:solidFill>
                      <a:srgbClr val="FFFFFF"/>
                    </a:solidFill>
                  </a:tcPr>
                </a:tc>
                <a:tc>
                  <a:txBody>
                    <a:bodyPr/>
                    <a:lstStyle/>
                    <a:p>
                      <a:pPr algn="r"/>
                      <a:r>
                        <a:rPr lang="en-US" sz="1400" b="1" dirty="0" smtClean="0"/>
                        <a:t>39</a:t>
                      </a:r>
                      <a:endParaRPr lang="en-US" sz="1400" b="1" dirty="0"/>
                    </a:p>
                  </a:txBody>
                  <a:tcPr anchor="ctr">
                    <a:solidFill>
                      <a:srgbClr val="FFFFFF"/>
                    </a:solidFill>
                  </a:tcPr>
                </a:tc>
              </a:tr>
              <a:tr h="370840">
                <a:tc>
                  <a:txBody>
                    <a:bodyPr/>
                    <a:lstStyle/>
                    <a:p>
                      <a:pPr algn="r"/>
                      <a:r>
                        <a:rPr lang="en-US" sz="1400" b="1" dirty="0" smtClean="0">
                          <a:sym typeface="Symbol"/>
                        </a:rPr>
                        <a:t></a:t>
                      </a:r>
                      <a:r>
                        <a:rPr lang="en-US" sz="1400" b="1" baseline="0" dirty="0" smtClean="0"/>
                        <a:t> </a:t>
                      </a:r>
                      <a:endParaRPr lang="en-US" sz="1400" b="1" dirty="0"/>
                    </a:p>
                  </a:txBody>
                  <a:tcPr anchor="ctr">
                    <a:solidFill>
                      <a:srgbClr val="FFFFFF"/>
                    </a:solidFill>
                  </a:tcPr>
                </a:tc>
                <a:tc>
                  <a:txBody>
                    <a:bodyPr/>
                    <a:lstStyle/>
                    <a:p>
                      <a:pPr algn="r"/>
                      <a:r>
                        <a:rPr lang="en-US" sz="1400" b="1" dirty="0" smtClean="0"/>
                        <a:t>1</a:t>
                      </a:r>
                      <a:endParaRPr lang="en-US" sz="1400" b="1" dirty="0"/>
                    </a:p>
                  </a:txBody>
                  <a:tcPr anchor="ctr">
                    <a:solidFill>
                      <a:srgbClr val="FFFFFF"/>
                    </a:solidFill>
                  </a:tcPr>
                </a:tc>
              </a:tr>
              <a:tr h="370840">
                <a:tc>
                  <a:txBody>
                    <a:bodyPr/>
                    <a:lstStyle/>
                    <a:p>
                      <a:pPr algn="r"/>
                      <a:r>
                        <a:rPr lang="en-US" sz="1400" b="1" dirty="0" smtClean="0"/>
                        <a:t>Total:</a:t>
                      </a:r>
                      <a:endParaRPr lang="en-US" sz="1400" b="1" dirty="0"/>
                    </a:p>
                  </a:txBody>
                  <a:tcPr anchor="ctr">
                    <a:solidFill>
                      <a:srgbClr val="FFFFFF"/>
                    </a:solidFill>
                  </a:tcPr>
                </a:tc>
                <a:tc>
                  <a:txBody>
                    <a:bodyPr/>
                    <a:lstStyle/>
                    <a:p>
                      <a:pPr algn="r"/>
                      <a:r>
                        <a:rPr lang="en-US" sz="1400" b="1" dirty="0" smtClean="0"/>
                        <a:t>40</a:t>
                      </a:r>
                      <a:endParaRPr lang="en-US" sz="1400" b="1" dirty="0"/>
                    </a:p>
                  </a:txBody>
                  <a:tcPr anchor="ctr">
                    <a:solidFill>
                      <a:srgbClr val="FFFFFF"/>
                    </a:solidFill>
                  </a:tcPr>
                </a:tc>
              </a:tr>
            </a:tbl>
          </a:graphicData>
        </a:graphic>
      </p:graphicFrame>
      <p:graphicFrame>
        <p:nvGraphicFramePr>
          <p:cNvPr id="12" name="Table 11"/>
          <p:cNvGraphicFramePr>
            <a:graphicFrameLocks noGrp="1"/>
          </p:cNvGraphicFramePr>
          <p:nvPr/>
        </p:nvGraphicFramePr>
        <p:xfrm>
          <a:off x="6981888" y="4232940"/>
          <a:ext cx="1663853" cy="2225040"/>
        </p:xfrm>
        <a:graphic>
          <a:graphicData uri="http://schemas.openxmlformats.org/drawingml/2006/table">
            <a:tbl>
              <a:tblPr bandRow="1">
                <a:effectLst>
                  <a:outerShdw blurRad="50800" dist="114300" dir="2700000" algn="tl" rotWithShape="0">
                    <a:prstClr val="black">
                      <a:alpha val="40000"/>
                    </a:prstClr>
                  </a:outerShdw>
                </a:effectLst>
                <a:tableStyleId>{5C22544A-7EE6-4342-B048-85BDC9FD1C3A}</a:tableStyleId>
              </a:tblPr>
              <a:tblGrid>
                <a:gridCol w="1120878"/>
                <a:gridCol w="542975"/>
              </a:tblGrid>
              <a:tr h="370840">
                <a:tc>
                  <a:txBody>
                    <a:bodyPr/>
                    <a:lstStyle/>
                    <a:p>
                      <a:pPr algn="r"/>
                      <a:r>
                        <a:rPr lang="en-US" sz="1400" b="1" dirty="0" smtClean="0"/>
                        <a:t>FS4</a:t>
                      </a:r>
                      <a:endParaRPr lang="en-US" sz="1400" b="1" dirty="0"/>
                    </a:p>
                  </a:txBody>
                  <a:tcPr anchor="ctr">
                    <a:solidFill>
                      <a:schemeClr val="accent6">
                        <a:lumMod val="90000"/>
                      </a:schemeClr>
                    </a:solidFill>
                  </a:tcPr>
                </a:tc>
                <a:tc>
                  <a:txBody>
                    <a:bodyPr/>
                    <a:lstStyle/>
                    <a:p>
                      <a:pPr algn="ctr"/>
                      <a:r>
                        <a:rPr lang="en-US" sz="1400" b="1" dirty="0" smtClean="0"/>
                        <a:t>Dim</a:t>
                      </a:r>
                      <a:endParaRPr lang="en-US" sz="1400" b="1" dirty="0"/>
                    </a:p>
                  </a:txBody>
                  <a:tcPr anchor="ctr">
                    <a:solidFill>
                      <a:schemeClr val="accent6">
                        <a:lumMod val="90000"/>
                      </a:schemeClr>
                    </a:solidFill>
                  </a:tcPr>
                </a:tc>
              </a:tr>
              <a:tr h="370840">
                <a:tc>
                  <a:txBody>
                    <a:bodyPr/>
                    <a:lstStyle/>
                    <a:p>
                      <a:pPr algn="r"/>
                      <a:r>
                        <a:rPr lang="en-US" sz="1400" b="1" dirty="0" smtClean="0"/>
                        <a:t>MFCCs</a:t>
                      </a:r>
                      <a:endParaRPr lang="en-US" sz="1400" b="1" dirty="0"/>
                    </a:p>
                  </a:txBody>
                  <a:tcPr anchor="ctr">
                    <a:solidFill>
                      <a:srgbClr val="FFFFFF"/>
                    </a:solidFill>
                  </a:tcPr>
                </a:tc>
                <a:tc>
                  <a:txBody>
                    <a:bodyPr/>
                    <a:lstStyle/>
                    <a:p>
                      <a:pPr algn="r"/>
                      <a:r>
                        <a:rPr lang="en-US" sz="1400" b="1" dirty="0" smtClean="0"/>
                        <a:t>39</a:t>
                      </a:r>
                      <a:endParaRPr lang="en-US" sz="1400" b="1" dirty="0"/>
                    </a:p>
                  </a:txBody>
                  <a:tcPr anchor="ctr">
                    <a:solidFill>
                      <a:srgbClr val="FFFFFF"/>
                    </a:solidFill>
                  </a:tcPr>
                </a:tc>
              </a:tr>
              <a:tr h="370840">
                <a:tc>
                  <a:txBody>
                    <a:bodyPr/>
                    <a:lstStyle/>
                    <a:p>
                      <a:pPr algn="r"/>
                      <a:r>
                        <a:rPr lang="en-US" sz="1400" b="1" dirty="0" err="1" smtClean="0"/>
                        <a:t>C</a:t>
                      </a:r>
                      <a:r>
                        <a:rPr lang="en-US" sz="1400" b="1" baseline="-25000" dirty="0" err="1" smtClean="0"/>
                        <a:t>dim</a:t>
                      </a:r>
                      <a:r>
                        <a:rPr lang="en-US" sz="1400" b="1" baseline="0" dirty="0" smtClean="0"/>
                        <a:t> </a:t>
                      </a:r>
                      <a:endParaRPr lang="en-US" sz="1400" b="1" dirty="0"/>
                    </a:p>
                  </a:txBody>
                  <a:tcPr anchor="ctr">
                    <a:solidFill>
                      <a:srgbClr val="FFFFFF"/>
                    </a:solidFill>
                  </a:tcPr>
                </a:tc>
                <a:tc>
                  <a:txBody>
                    <a:bodyPr/>
                    <a:lstStyle/>
                    <a:p>
                      <a:pPr algn="r"/>
                      <a:r>
                        <a:rPr lang="en-US" sz="1400" b="1" dirty="0" smtClean="0"/>
                        <a:t>1</a:t>
                      </a:r>
                      <a:endParaRPr lang="en-US" sz="1400" b="1" dirty="0"/>
                    </a:p>
                  </a:txBody>
                  <a:tcPr anchor="ctr">
                    <a:solidFill>
                      <a:srgbClr val="FFFFFF"/>
                    </a:solidFill>
                  </a:tcPr>
                </a:tc>
              </a:tr>
              <a:tr h="370840">
                <a:tc>
                  <a:txBody>
                    <a:bodyPr/>
                    <a:lstStyle/>
                    <a:p>
                      <a:pPr algn="r"/>
                      <a:r>
                        <a:rPr lang="en-US" sz="1400" b="1" baseline="0" dirty="0" smtClean="0">
                          <a:sym typeface="Symbol"/>
                        </a:rPr>
                        <a:t>C</a:t>
                      </a:r>
                      <a:r>
                        <a:rPr lang="en-US" sz="1400" b="1" baseline="-25000" dirty="0" smtClean="0">
                          <a:sym typeface="Symbol"/>
                        </a:rPr>
                        <a:t>ent</a:t>
                      </a:r>
                      <a:r>
                        <a:rPr lang="en-US" sz="1400" b="1" baseline="0" dirty="0" smtClean="0"/>
                        <a:t> </a:t>
                      </a:r>
                      <a:endParaRPr lang="en-US" sz="1400" b="1" dirty="0"/>
                    </a:p>
                  </a:txBody>
                  <a:tcPr anchor="ctr">
                    <a:solidFill>
                      <a:srgbClr val="FFFFFF"/>
                    </a:solidFill>
                  </a:tcPr>
                </a:tc>
                <a:tc>
                  <a:txBody>
                    <a:bodyPr/>
                    <a:lstStyle/>
                    <a:p>
                      <a:pPr algn="r"/>
                      <a:r>
                        <a:rPr lang="en-US" sz="1400" b="1" dirty="0" smtClean="0"/>
                        <a:t>1</a:t>
                      </a:r>
                      <a:endParaRPr lang="en-US" sz="1400" b="1" dirty="0"/>
                    </a:p>
                  </a:txBody>
                  <a:tcPr anchor="ctr">
                    <a:solidFill>
                      <a:srgbClr val="FFFFFF"/>
                    </a:solidFill>
                  </a:tcPr>
                </a:tc>
              </a:tr>
              <a:tr h="370840">
                <a:tc>
                  <a:txBody>
                    <a:bodyPr/>
                    <a:lstStyle/>
                    <a:p>
                      <a:pPr algn="r"/>
                      <a:r>
                        <a:rPr lang="en-US" sz="1400" b="1" dirty="0" smtClean="0">
                          <a:sym typeface="Symbol"/>
                        </a:rPr>
                        <a:t></a:t>
                      </a:r>
                      <a:r>
                        <a:rPr lang="en-US" sz="1400" b="1" baseline="0" dirty="0" smtClean="0"/>
                        <a:t> </a:t>
                      </a:r>
                      <a:endParaRPr lang="en-US" sz="1400" b="1" dirty="0"/>
                    </a:p>
                  </a:txBody>
                  <a:tcPr anchor="ctr">
                    <a:solidFill>
                      <a:srgbClr val="FFFFFF"/>
                    </a:solidFill>
                  </a:tcPr>
                </a:tc>
                <a:tc>
                  <a:txBody>
                    <a:bodyPr/>
                    <a:lstStyle/>
                    <a:p>
                      <a:pPr algn="r"/>
                      <a:r>
                        <a:rPr lang="en-US" sz="1400" b="1" dirty="0" smtClean="0"/>
                        <a:t>1</a:t>
                      </a:r>
                      <a:endParaRPr lang="en-US" sz="1400" b="1" dirty="0"/>
                    </a:p>
                  </a:txBody>
                  <a:tcPr anchor="ctr">
                    <a:solidFill>
                      <a:srgbClr val="FFFFFF"/>
                    </a:solidFill>
                  </a:tcPr>
                </a:tc>
              </a:tr>
              <a:tr h="370840">
                <a:tc>
                  <a:txBody>
                    <a:bodyPr/>
                    <a:lstStyle/>
                    <a:p>
                      <a:pPr algn="r"/>
                      <a:r>
                        <a:rPr lang="en-US" sz="1400" b="1" dirty="0" smtClean="0"/>
                        <a:t>Total:</a:t>
                      </a:r>
                      <a:endParaRPr lang="en-US" sz="1400" b="1" dirty="0"/>
                    </a:p>
                  </a:txBody>
                  <a:tcPr anchor="ctr">
                    <a:solidFill>
                      <a:srgbClr val="FFFFFF"/>
                    </a:solidFill>
                  </a:tcPr>
                </a:tc>
                <a:tc>
                  <a:txBody>
                    <a:bodyPr/>
                    <a:lstStyle/>
                    <a:p>
                      <a:pPr algn="r"/>
                      <a:r>
                        <a:rPr lang="en-US" sz="1400" b="1" dirty="0" smtClean="0"/>
                        <a:t>42</a:t>
                      </a:r>
                      <a:endParaRPr lang="en-US" sz="1400" b="1" dirty="0"/>
                    </a:p>
                  </a:txBody>
                  <a:tcPr anchor="ctr">
                    <a:solidFill>
                      <a:srgbClr val="FFFFFF"/>
                    </a:solidFill>
                  </a:tcPr>
                </a:tc>
              </a:tr>
            </a:tbl>
          </a:graphicData>
        </a:graphic>
      </p:graphicFrame>
      <p:sp>
        <p:nvSpPr>
          <p:cNvPr id="13" name="Rectangle 14"/>
          <p:cNvSpPr>
            <a:spLocks noChangeArrowheads="1"/>
          </p:cNvSpPr>
          <p:nvPr/>
        </p:nvSpPr>
        <p:spPr bwMode="auto">
          <a:xfrm>
            <a:off x="187531" y="1902539"/>
            <a:ext cx="8727869" cy="1710811"/>
          </a:xfrm>
          <a:prstGeom prst="rect">
            <a:avLst/>
          </a:prstGeom>
          <a:noFill/>
          <a:ln w="9525">
            <a:noFill/>
            <a:miter lim="800000"/>
            <a:headEnd/>
            <a:tailEnd/>
          </a:ln>
          <a:effectLst/>
        </p:spPr>
        <p:txBody>
          <a:bodyPr lIns="0" tIns="0" rIns="0" bIns="0"/>
          <a:lstStyle/>
          <a:p>
            <a:pPr marL="168275" indent="-168275">
              <a:spcAft>
                <a:spcPts val="600"/>
              </a:spcAft>
              <a:buFont typeface="Arial" pitchFamily="34" charset="0"/>
              <a:buChar char="•"/>
              <a:defRPr/>
            </a:pPr>
            <a:r>
              <a:rPr lang="en-US" sz="1800" b="1" dirty="0" smtClean="0">
                <a:latin typeface="Arial" charset="0"/>
                <a:cs typeface="+mn-cs"/>
              </a:rPr>
              <a:t>Baseline </a:t>
            </a:r>
            <a:r>
              <a:rPr lang="en-US" sz="1800" b="1" dirty="0" smtClean="0"/>
              <a:t>r</a:t>
            </a:r>
            <a:r>
              <a:rPr lang="en-US" sz="1800" b="1" dirty="0" smtClean="0">
                <a:latin typeface="Arial" charset="0"/>
                <a:cs typeface="+mn-cs"/>
              </a:rPr>
              <a:t>ecognition system was the </a:t>
            </a:r>
            <a:r>
              <a:rPr lang="en-US" sz="1800" b="1" dirty="0" smtClean="0">
                <a:latin typeface="Arial" charset="0"/>
                <a:cs typeface="+mn-cs"/>
                <a:hlinkClick r:id="rId3"/>
              </a:rPr>
              <a:t>Aurora IV evaluation system </a:t>
            </a:r>
            <a:r>
              <a:rPr lang="en-US" sz="1800" b="1" dirty="0" smtClean="0">
                <a:latin typeface="Arial" charset="0"/>
                <a:cs typeface="+mn-cs"/>
              </a:rPr>
              <a:t>(ISIP):</a:t>
            </a:r>
            <a:endParaRPr lang="en-US" sz="1800" b="1" dirty="0">
              <a:latin typeface="Arial" charset="0"/>
              <a:cs typeface="+mn-cs"/>
            </a:endParaRPr>
          </a:p>
          <a:p>
            <a:pPr marL="338138" lvl="1" indent="-169863">
              <a:spcAft>
                <a:spcPts val="600"/>
              </a:spcAft>
              <a:buFont typeface="Wingdings" pitchFamily="2" charset="2"/>
              <a:buChar char="§"/>
              <a:defRPr/>
            </a:pPr>
            <a:r>
              <a:rPr lang="en-US" sz="1800" b="1" dirty="0" smtClean="0"/>
              <a:t>Features: </a:t>
            </a:r>
            <a:r>
              <a:rPr lang="en-US" sz="1800" b="1" dirty="0" smtClean="0">
                <a:latin typeface="Arial" charset="0"/>
                <a:cs typeface="+mn-cs"/>
              </a:rPr>
              <a:t>industry-standard 39-dimension </a:t>
            </a:r>
            <a:r>
              <a:rPr lang="en-US" sz="1800" b="1" dirty="0">
                <a:latin typeface="Arial" charset="0"/>
                <a:cs typeface="+mn-cs"/>
              </a:rPr>
              <a:t>MFCC </a:t>
            </a:r>
            <a:r>
              <a:rPr lang="en-US" sz="1800" b="1" dirty="0" smtClean="0">
                <a:latin typeface="Arial" charset="0"/>
                <a:cs typeface="+mn-cs"/>
              </a:rPr>
              <a:t>features</a:t>
            </a:r>
            <a:endParaRPr lang="en-US" sz="1800" b="1" dirty="0">
              <a:latin typeface="Arial" charset="0"/>
              <a:cs typeface="+mn-cs"/>
            </a:endParaRPr>
          </a:p>
          <a:p>
            <a:pPr marL="338138" lvl="1" indent="-169863">
              <a:spcAft>
                <a:spcPts val="600"/>
              </a:spcAft>
              <a:buFont typeface="Wingdings" pitchFamily="2" charset="2"/>
              <a:buChar char="§"/>
              <a:defRPr/>
            </a:pPr>
            <a:r>
              <a:rPr lang="en-US" sz="1800" b="1" dirty="0" smtClean="0">
                <a:latin typeface="Arial" charset="0"/>
                <a:cs typeface="+mn-cs"/>
              </a:rPr>
              <a:t>Acoustic Model: 4-mixture </a:t>
            </a:r>
            <a:r>
              <a:rPr lang="en-US" sz="1800" b="1" dirty="0">
                <a:latin typeface="Arial" charset="0"/>
                <a:cs typeface="+mn-cs"/>
              </a:rPr>
              <a:t>cross-word </a:t>
            </a:r>
            <a:r>
              <a:rPr lang="en-US" sz="1800" b="1" dirty="0" smtClean="0">
                <a:latin typeface="Arial" charset="0"/>
                <a:cs typeface="+mn-cs"/>
              </a:rPr>
              <a:t>context-dependent triphones</a:t>
            </a:r>
            <a:endParaRPr lang="en-US" sz="1800" b="1" dirty="0">
              <a:latin typeface="Arial" charset="0"/>
              <a:cs typeface="+mn-cs"/>
            </a:endParaRPr>
          </a:p>
          <a:p>
            <a:pPr marL="338138" lvl="1" indent="-169863">
              <a:spcAft>
                <a:spcPts val="600"/>
              </a:spcAft>
              <a:buFont typeface="Wingdings" pitchFamily="2" charset="2"/>
              <a:buChar char="§"/>
              <a:defRPr/>
            </a:pPr>
            <a:r>
              <a:rPr lang="en-US" sz="1800" b="1" dirty="0" smtClean="0">
                <a:latin typeface="Arial" charset="0"/>
                <a:cs typeface="+mn-cs"/>
              </a:rPr>
              <a:t>Training: standard HMM approach (EM/BW/ML)</a:t>
            </a:r>
          </a:p>
          <a:p>
            <a:pPr marL="338138" lvl="1" indent="-169863">
              <a:spcAft>
                <a:spcPts val="600"/>
              </a:spcAft>
              <a:buFont typeface="Wingdings" pitchFamily="2" charset="2"/>
              <a:buChar char="§"/>
              <a:defRPr/>
            </a:pPr>
            <a:r>
              <a:rPr lang="en-US" sz="1800" b="1" dirty="0" smtClean="0">
                <a:latin typeface="Arial" charset="0"/>
                <a:cs typeface="+mn-cs"/>
              </a:rPr>
              <a:t>Decoding: one-best </a:t>
            </a:r>
            <a:r>
              <a:rPr lang="en-US" sz="1800" b="1" dirty="0" err="1" smtClean="0">
                <a:latin typeface="Arial" charset="0"/>
                <a:cs typeface="+mn-cs"/>
              </a:rPr>
              <a:t>Viterbi</a:t>
            </a:r>
            <a:r>
              <a:rPr lang="en-US" sz="1800" b="1" dirty="0" smtClean="0">
                <a:latin typeface="Arial" charset="0"/>
                <a:cs typeface="+mn-cs"/>
              </a:rPr>
              <a:t> </a:t>
            </a:r>
            <a:r>
              <a:rPr lang="en-US" sz="1800" b="1" dirty="0">
                <a:latin typeface="Arial" charset="0"/>
                <a:cs typeface="+mn-cs"/>
              </a:rPr>
              <a:t>beam search </a:t>
            </a:r>
            <a:r>
              <a:rPr lang="en-US" sz="1800" b="1" dirty="0" smtClean="0">
                <a:latin typeface="Arial" charset="0"/>
                <a:cs typeface="+mn-cs"/>
              </a:rPr>
              <a:t>with a bigram 5K closed-set LM</a:t>
            </a:r>
            <a:endParaRPr lang="en-US" sz="1800" b="1" dirty="0">
              <a:solidFill>
                <a:schemeClr val="bg1"/>
              </a:solidFill>
              <a:latin typeface="Arial" charset="0"/>
              <a:cs typeface="+mn-cs"/>
            </a:endParaRPr>
          </a:p>
        </p:txBody>
      </p:sp>
      <p:sp>
        <p:nvSpPr>
          <p:cNvPr id="14" name="Rectangle 14"/>
          <p:cNvSpPr>
            <a:spLocks noChangeArrowheads="1"/>
          </p:cNvSpPr>
          <p:nvPr/>
        </p:nvSpPr>
        <p:spPr bwMode="auto">
          <a:xfrm>
            <a:off x="190603" y="3786796"/>
            <a:ext cx="8727869" cy="313249"/>
          </a:xfrm>
          <a:prstGeom prst="rect">
            <a:avLst/>
          </a:prstGeom>
          <a:noFill/>
          <a:ln w="9525">
            <a:noFill/>
            <a:miter lim="800000"/>
            <a:headEnd/>
            <a:tailEnd/>
          </a:ln>
          <a:effectLst/>
        </p:spPr>
        <p:txBody>
          <a:bodyPr lIns="0" tIns="0" rIns="0" bIns="0"/>
          <a:lstStyle/>
          <a:p>
            <a:pPr marL="168275" indent="-168275">
              <a:spcAft>
                <a:spcPts val="600"/>
              </a:spcAft>
              <a:buFont typeface="Arial" pitchFamily="34" charset="0"/>
              <a:buChar char="•"/>
              <a:defRPr/>
            </a:pPr>
            <a:r>
              <a:rPr lang="en-US" sz="1800" b="1" dirty="0" smtClean="0"/>
              <a:t>Four feature combinations:</a:t>
            </a:r>
            <a:endParaRPr lang="en-US" sz="1800" b="1" dirty="0">
              <a:solidFill>
                <a:schemeClr val="bg1"/>
              </a:solidFill>
              <a:latin typeface="Arial"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a:p>
        </p:txBody>
      </p:sp>
      <p:sp>
        <p:nvSpPr>
          <p:cNvPr id="18435"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a:p>
        </p:txBody>
      </p:sp>
      <p:sp>
        <p:nvSpPr>
          <p:cNvPr id="18436"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a:p>
        </p:txBody>
      </p:sp>
      <p:sp>
        <p:nvSpPr>
          <p:cNvPr id="18437"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Experimental Results on Aurora IV</a:t>
            </a:r>
            <a:endParaRPr lang="en-US" b="1" dirty="0">
              <a:solidFill>
                <a:schemeClr val="accent2"/>
              </a:solidFill>
            </a:endParaRPr>
          </a:p>
        </p:txBody>
      </p:sp>
      <p:graphicFrame>
        <p:nvGraphicFramePr>
          <p:cNvPr id="10" name="Table 9"/>
          <p:cNvGraphicFramePr>
            <a:graphicFrameLocks noGrp="1"/>
          </p:cNvGraphicFramePr>
          <p:nvPr/>
        </p:nvGraphicFramePr>
        <p:xfrm>
          <a:off x="428727" y="3872322"/>
          <a:ext cx="3587263" cy="2372360"/>
        </p:xfrm>
        <a:graphic>
          <a:graphicData uri="http://schemas.openxmlformats.org/drawingml/2006/table">
            <a:tbl>
              <a:tblPr bandRow="1">
                <a:effectLst>
                  <a:outerShdw blurRad="50800" dist="114300" dir="2700000" algn="tl" rotWithShape="0">
                    <a:prstClr val="black">
                      <a:alpha val="40000"/>
                    </a:prstClr>
                  </a:outerShdw>
                </a:effectLst>
                <a:tableStyleId>{5C22544A-7EE6-4342-B048-85BDC9FD1C3A}</a:tableStyleId>
              </a:tblPr>
              <a:tblGrid>
                <a:gridCol w="1336431"/>
                <a:gridCol w="605805"/>
                <a:gridCol w="885371"/>
                <a:gridCol w="759656"/>
              </a:tblGrid>
              <a:tr h="370840">
                <a:tc>
                  <a:txBody>
                    <a:bodyPr/>
                    <a:lstStyle/>
                    <a:p>
                      <a:pPr algn="r"/>
                      <a:r>
                        <a:rPr lang="en-US" sz="1400" b="1" dirty="0" smtClean="0"/>
                        <a:t>Feature Set</a:t>
                      </a:r>
                      <a:endParaRPr lang="en-US" sz="1400" b="1" dirty="0"/>
                    </a:p>
                  </a:txBody>
                  <a:tcPr anchor="ctr">
                    <a:solidFill>
                      <a:schemeClr val="accent6">
                        <a:lumMod val="90000"/>
                      </a:schemeClr>
                    </a:solidFill>
                  </a:tcPr>
                </a:tc>
                <a:tc>
                  <a:txBody>
                    <a:bodyPr/>
                    <a:lstStyle/>
                    <a:p>
                      <a:pPr algn="ctr"/>
                      <a:r>
                        <a:rPr lang="en-US" sz="1400" b="1" dirty="0" smtClean="0"/>
                        <a:t>WER</a:t>
                      </a:r>
                      <a:br>
                        <a:rPr lang="en-US" sz="1400" b="1" dirty="0" smtClean="0"/>
                      </a:br>
                      <a:r>
                        <a:rPr lang="en-US" sz="1400" b="1" baseline="0" dirty="0" smtClean="0"/>
                        <a:t>(%)</a:t>
                      </a:r>
                      <a:endParaRPr lang="en-US" sz="1400" b="1" dirty="0"/>
                    </a:p>
                  </a:txBody>
                  <a:tcPr anchor="ctr">
                    <a:solidFill>
                      <a:schemeClr val="accent6">
                        <a:lumMod val="90000"/>
                      </a:schemeClr>
                    </a:solidFill>
                  </a:tcPr>
                </a:tc>
                <a:tc>
                  <a:txBody>
                    <a:bodyPr/>
                    <a:lstStyle/>
                    <a:p>
                      <a:pPr algn="ctr"/>
                      <a:r>
                        <a:rPr lang="en-US" sz="1400" b="1" dirty="0" smtClean="0"/>
                        <a:t>Rel.</a:t>
                      </a:r>
                      <a:br>
                        <a:rPr lang="en-US" sz="1400" b="1" dirty="0" smtClean="0"/>
                      </a:br>
                      <a:r>
                        <a:rPr lang="en-US" sz="1400" b="1" dirty="0" smtClean="0"/>
                        <a:t>(%)</a:t>
                      </a:r>
                      <a:endParaRPr lang="en-US" sz="1400" b="1" dirty="0"/>
                    </a:p>
                  </a:txBody>
                  <a:tcPr anchor="ctr">
                    <a:solidFill>
                      <a:schemeClr val="accent6">
                        <a:lumMod val="90000"/>
                      </a:schemeClr>
                    </a:solidFill>
                  </a:tcPr>
                </a:tc>
                <a:tc>
                  <a:txBody>
                    <a:bodyPr/>
                    <a:lstStyle/>
                    <a:p>
                      <a:pPr algn="ctr"/>
                      <a:r>
                        <a:rPr lang="en-US" sz="1400" b="1" dirty="0" smtClean="0"/>
                        <a:t>Sign.</a:t>
                      </a:r>
                      <a:br>
                        <a:rPr lang="en-US" sz="1400" b="1" dirty="0" smtClean="0"/>
                      </a:br>
                      <a:r>
                        <a:rPr lang="en-US" sz="1400" b="1" dirty="0" smtClean="0"/>
                        <a:t>(p)</a:t>
                      </a:r>
                      <a:endParaRPr lang="en-US" sz="1400" b="1" dirty="0"/>
                    </a:p>
                  </a:txBody>
                  <a:tcPr anchor="ctr">
                    <a:solidFill>
                      <a:schemeClr val="accent6">
                        <a:lumMod val="90000"/>
                      </a:schemeClr>
                    </a:solidFill>
                  </a:tcPr>
                </a:tc>
              </a:tr>
              <a:tr h="370840">
                <a:tc>
                  <a:txBody>
                    <a:bodyPr/>
                    <a:lstStyle/>
                    <a:p>
                      <a:pPr algn="l"/>
                      <a:r>
                        <a:rPr lang="en-US" sz="1400" b="1" dirty="0" smtClean="0"/>
                        <a:t>FS0</a:t>
                      </a:r>
                      <a:r>
                        <a:rPr lang="en-US" sz="1400" b="1" baseline="0" dirty="0" smtClean="0"/>
                        <a:t> (MFCCs)</a:t>
                      </a:r>
                      <a:endParaRPr lang="en-US" sz="1400" b="1" dirty="0"/>
                    </a:p>
                  </a:txBody>
                  <a:tcPr anchor="ctr">
                    <a:solidFill>
                      <a:srgbClr val="FFFFFF"/>
                    </a:solidFill>
                  </a:tcPr>
                </a:tc>
                <a:tc>
                  <a:txBody>
                    <a:bodyPr/>
                    <a:lstStyle/>
                    <a:p>
                      <a:pPr algn="r"/>
                      <a:r>
                        <a:rPr lang="en-US" sz="1400" b="1" dirty="0" smtClean="0"/>
                        <a:t>13.5</a:t>
                      </a:r>
                      <a:endParaRPr lang="en-US" sz="1400" b="1" dirty="0"/>
                    </a:p>
                  </a:txBody>
                  <a:tcPr anchor="ctr">
                    <a:solidFill>
                      <a:srgbClr val="FFFFFF"/>
                    </a:solidFill>
                  </a:tcPr>
                </a:tc>
                <a:tc>
                  <a:txBody>
                    <a:bodyPr/>
                    <a:lstStyle/>
                    <a:p>
                      <a:pPr algn="r"/>
                      <a:r>
                        <a:rPr lang="en-US" sz="1400" b="1" dirty="0" smtClean="0"/>
                        <a:t>--</a:t>
                      </a:r>
                      <a:endParaRPr lang="en-US" sz="1400" b="1" dirty="0"/>
                    </a:p>
                  </a:txBody>
                  <a:tcPr anchor="ctr">
                    <a:solidFill>
                      <a:srgbClr val="FFFFFF"/>
                    </a:solidFill>
                  </a:tcPr>
                </a:tc>
                <a:tc>
                  <a:txBody>
                    <a:bodyPr/>
                    <a:lstStyle/>
                    <a:p>
                      <a:pPr algn="r"/>
                      <a:r>
                        <a:rPr lang="en-US" sz="1400" b="1" dirty="0" smtClean="0"/>
                        <a:t>--</a:t>
                      </a:r>
                      <a:endParaRPr lang="en-US" sz="1400" b="1" dirty="0"/>
                    </a:p>
                  </a:txBody>
                  <a:tcPr anchor="ctr">
                    <a:solidFill>
                      <a:srgbClr val="FFFFFF"/>
                    </a:solidFill>
                  </a:tcPr>
                </a:tc>
              </a:tr>
              <a:tr h="370840">
                <a:tc>
                  <a:txBody>
                    <a:bodyPr/>
                    <a:lstStyle/>
                    <a:p>
                      <a:pPr algn="l"/>
                      <a:r>
                        <a:rPr lang="en-US" sz="1400" b="1" dirty="0" smtClean="0"/>
                        <a:t>FS1 (</a:t>
                      </a:r>
                      <a:r>
                        <a:rPr lang="en-US" sz="1400" b="1" dirty="0" err="1" smtClean="0"/>
                        <a:t>C</a:t>
                      </a:r>
                      <a:r>
                        <a:rPr lang="en-US" sz="1400" b="1" baseline="-25000" dirty="0" err="1" smtClean="0"/>
                        <a:t>dim</a:t>
                      </a:r>
                      <a:r>
                        <a:rPr lang="en-US" sz="1400" b="1" baseline="0" dirty="0" smtClean="0"/>
                        <a:t>)</a:t>
                      </a:r>
                      <a:endParaRPr lang="en-US" sz="1400" b="1" baseline="0" dirty="0"/>
                    </a:p>
                  </a:txBody>
                  <a:tcPr anchor="ctr">
                    <a:solidFill>
                      <a:srgbClr val="FFFFFF"/>
                    </a:solidFill>
                  </a:tcPr>
                </a:tc>
                <a:tc>
                  <a:txBody>
                    <a:bodyPr/>
                    <a:lstStyle/>
                    <a:p>
                      <a:pPr algn="r"/>
                      <a:r>
                        <a:rPr lang="en-US" sz="1400" b="1" dirty="0" smtClean="0"/>
                        <a:t>12.2</a:t>
                      </a:r>
                      <a:endParaRPr lang="en-US" sz="1400" b="1" dirty="0"/>
                    </a:p>
                  </a:txBody>
                  <a:tcPr anchor="ctr">
                    <a:solidFill>
                      <a:srgbClr val="FFFFFF"/>
                    </a:solidFill>
                  </a:tcPr>
                </a:tc>
                <a:tc>
                  <a:txBody>
                    <a:bodyPr/>
                    <a:lstStyle/>
                    <a:p>
                      <a:pPr algn="r"/>
                      <a:r>
                        <a:rPr lang="en-US" sz="1400" b="1" dirty="0" smtClean="0"/>
                        <a:t>9.6</a:t>
                      </a:r>
                      <a:endParaRPr lang="en-US" sz="1400" b="1" dirty="0"/>
                    </a:p>
                  </a:txBody>
                  <a:tcPr anchor="ctr">
                    <a:solidFill>
                      <a:srgbClr val="FFFFFF"/>
                    </a:solidFill>
                  </a:tcPr>
                </a:tc>
                <a:tc>
                  <a:txBody>
                    <a:bodyPr/>
                    <a:lstStyle/>
                    <a:p>
                      <a:pPr algn="r"/>
                      <a:r>
                        <a:rPr lang="en-US" sz="1400" b="1" dirty="0" smtClean="0"/>
                        <a:t>0.030</a:t>
                      </a:r>
                      <a:endParaRPr lang="en-US" sz="1400" b="1" dirty="0"/>
                    </a:p>
                  </a:txBody>
                  <a:tcPr anchor="ctr">
                    <a:solidFill>
                      <a:srgbClr val="FFFFFF"/>
                    </a:solidFill>
                  </a:tcPr>
                </a:tc>
              </a:tr>
              <a:tr h="370840">
                <a:tc>
                  <a:txBody>
                    <a:bodyPr/>
                    <a:lstStyle/>
                    <a:p>
                      <a:pPr algn="l"/>
                      <a:r>
                        <a:rPr lang="en-US" sz="1400" b="1" dirty="0" smtClean="0">
                          <a:sym typeface="Symbol"/>
                        </a:rPr>
                        <a:t>FS2 (</a:t>
                      </a:r>
                      <a:r>
                        <a:rPr lang="en-US" sz="1400" b="1" baseline="0" dirty="0" smtClean="0">
                          <a:sym typeface="Symbol"/>
                        </a:rPr>
                        <a:t>C</a:t>
                      </a:r>
                      <a:r>
                        <a:rPr lang="en-US" sz="1400" b="1" baseline="-25000" dirty="0" smtClean="0">
                          <a:sym typeface="Symbol"/>
                        </a:rPr>
                        <a:t>ent</a:t>
                      </a:r>
                      <a:r>
                        <a:rPr lang="en-US" sz="1400" b="1" dirty="0" smtClean="0">
                          <a:sym typeface="Symbol"/>
                        </a:rPr>
                        <a:t>)</a:t>
                      </a:r>
                      <a:r>
                        <a:rPr lang="en-US" sz="1400" b="1" baseline="0" dirty="0" smtClean="0"/>
                        <a:t> *</a:t>
                      </a:r>
                      <a:endParaRPr lang="en-US" sz="1400" b="1" dirty="0"/>
                    </a:p>
                  </a:txBody>
                  <a:tcPr anchor="ctr">
                    <a:solidFill>
                      <a:schemeClr val="accent1">
                        <a:lumMod val="20000"/>
                        <a:lumOff val="80000"/>
                      </a:schemeClr>
                    </a:solidFill>
                  </a:tcPr>
                </a:tc>
                <a:tc>
                  <a:txBody>
                    <a:bodyPr/>
                    <a:lstStyle/>
                    <a:p>
                      <a:pPr algn="r"/>
                      <a:r>
                        <a:rPr lang="en-US" sz="1400" b="1" dirty="0" smtClean="0"/>
                        <a:t>12.0</a:t>
                      </a:r>
                      <a:endParaRPr lang="en-US" sz="1400" b="1" dirty="0"/>
                    </a:p>
                  </a:txBody>
                  <a:tcPr anchor="ctr">
                    <a:solidFill>
                      <a:schemeClr val="accent1">
                        <a:lumMod val="20000"/>
                        <a:lumOff val="80000"/>
                      </a:schemeClr>
                    </a:solidFill>
                  </a:tcPr>
                </a:tc>
                <a:tc>
                  <a:txBody>
                    <a:bodyPr/>
                    <a:lstStyle/>
                    <a:p>
                      <a:pPr algn="r"/>
                      <a:r>
                        <a:rPr lang="en-US" sz="1400" b="1" dirty="0" smtClean="0"/>
                        <a:t>11.1</a:t>
                      </a:r>
                      <a:endParaRPr lang="en-US" sz="1400" b="1" dirty="0"/>
                    </a:p>
                  </a:txBody>
                  <a:tcPr anchor="ctr">
                    <a:solidFill>
                      <a:schemeClr val="accent1">
                        <a:lumMod val="20000"/>
                        <a:lumOff val="80000"/>
                      </a:schemeClr>
                    </a:solidFill>
                  </a:tcPr>
                </a:tc>
                <a:tc>
                  <a:txBody>
                    <a:bodyPr/>
                    <a:lstStyle/>
                    <a:p>
                      <a:pPr algn="r"/>
                      <a:r>
                        <a:rPr lang="en-US" sz="1400" b="1" dirty="0" smtClean="0"/>
                        <a:t>0.001</a:t>
                      </a:r>
                      <a:endParaRPr lang="en-US" sz="1400" b="1" dirty="0"/>
                    </a:p>
                  </a:txBody>
                  <a:tcPr anchor="ctr">
                    <a:solidFill>
                      <a:schemeClr val="accent1">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ym typeface="Symbol"/>
                        </a:rPr>
                        <a:t>FS3 (</a:t>
                      </a:r>
                      <a:r>
                        <a:rPr lang="en-US" sz="1400" b="1" dirty="0" smtClean="0">
                          <a:sym typeface="Symbol"/>
                        </a:rPr>
                        <a:t></a:t>
                      </a:r>
                      <a:r>
                        <a:rPr lang="en-US" sz="1400" b="1" baseline="0" dirty="0" smtClean="0"/>
                        <a:t> )</a:t>
                      </a:r>
                      <a:endParaRPr lang="en-US" sz="1400" b="1" dirty="0" smtClean="0"/>
                    </a:p>
                  </a:txBody>
                  <a:tcPr anchor="ctr">
                    <a:solidFill>
                      <a:srgbClr val="FFFFFF"/>
                    </a:solidFill>
                  </a:tcPr>
                </a:tc>
                <a:tc>
                  <a:txBody>
                    <a:bodyPr/>
                    <a:lstStyle/>
                    <a:p>
                      <a:pPr algn="r"/>
                      <a:r>
                        <a:rPr lang="en-US" sz="1400" b="1" dirty="0" smtClean="0"/>
                        <a:t>12.5</a:t>
                      </a:r>
                      <a:endParaRPr lang="en-US" sz="1400" b="1" dirty="0"/>
                    </a:p>
                  </a:txBody>
                  <a:tcPr anchor="ctr">
                    <a:solidFill>
                      <a:srgbClr val="FFFFFF"/>
                    </a:solidFill>
                  </a:tcPr>
                </a:tc>
                <a:tc>
                  <a:txBody>
                    <a:bodyPr/>
                    <a:lstStyle/>
                    <a:p>
                      <a:pPr algn="r"/>
                      <a:r>
                        <a:rPr lang="en-US" sz="1400" b="1" dirty="0" smtClean="0"/>
                        <a:t>7.4</a:t>
                      </a:r>
                      <a:endParaRPr lang="en-US" sz="1400" b="1" dirty="0"/>
                    </a:p>
                  </a:txBody>
                  <a:tcPr anchor="ctr">
                    <a:solidFill>
                      <a:srgbClr val="FFFFFF"/>
                    </a:solidFill>
                  </a:tcPr>
                </a:tc>
                <a:tc>
                  <a:txBody>
                    <a:bodyPr/>
                    <a:lstStyle/>
                    <a:p>
                      <a:pPr algn="r"/>
                      <a:r>
                        <a:rPr lang="en-US" sz="1400" b="1" dirty="0" smtClean="0"/>
                        <a:t>0.075</a:t>
                      </a:r>
                      <a:endParaRPr lang="en-US" sz="1400" b="1" dirty="0"/>
                    </a:p>
                  </a:txBody>
                  <a:tcPr anchor="ctr">
                    <a:solidFill>
                      <a:srgbClr val="FFFFFF"/>
                    </a:solidFill>
                  </a:tcPr>
                </a:tc>
              </a:tr>
              <a:tr h="370840">
                <a:tc>
                  <a:txBody>
                    <a:bodyPr/>
                    <a:lstStyle/>
                    <a:p>
                      <a:pPr algn="l"/>
                      <a:r>
                        <a:rPr lang="en-US" sz="1400" b="1" dirty="0" smtClean="0"/>
                        <a:t>FS4 (All)</a:t>
                      </a:r>
                      <a:endParaRPr lang="en-US" sz="1400" b="1" dirty="0"/>
                    </a:p>
                  </a:txBody>
                  <a:tcPr anchor="ctr">
                    <a:solidFill>
                      <a:srgbClr val="FFFFFF"/>
                    </a:solidFill>
                  </a:tcPr>
                </a:tc>
                <a:tc>
                  <a:txBody>
                    <a:bodyPr/>
                    <a:lstStyle/>
                    <a:p>
                      <a:pPr algn="r"/>
                      <a:r>
                        <a:rPr lang="en-US" sz="1400" b="1" dirty="0" smtClean="0"/>
                        <a:t>12.8</a:t>
                      </a:r>
                      <a:endParaRPr lang="en-US" sz="1400" b="1" dirty="0"/>
                    </a:p>
                  </a:txBody>
                  <a:tcPr anchor="ctr">
                    <a:solidFill>
                      <a:srgbClr val="FFFFFF"/>
                    </a:solidFill>
                  </a:tcPr>
                </a:tc>
                <a:tc>
                  <a:txBody>
                    <a:bodyPr/>
                    <a:lstStyle/>
                    <a:p>
                      <a:pPr algn="r"/>
                      <a:r>
                        <a:rPr lang="en-US" sz="1400" b="1" dirty="0" smtClean="0"/>
                        <a:t>5.2</a:t>
                      </a:r>
                      <a:endParaRPr lang="en-US" sz="1400" b="1" dirty="0"/>
                    </a:p>
                  </a:txBody>
                  <a:tcPr anchor="ctr">
                    <a:solidFill>
                      <a:srgbClr val="FFFFFF"/>
                    </a:solidFill>
                  </a:tcPr>
                </a:tc>
                <a:tc>
                  <a:txBody>
                    <a:bodyPr/>
                    <a:lstStyle/>
                    <a:p>
                      <a:pPr algn="r"/>
                      <a:r>
                        <a:rPr lang="en-US" sz="1400" b="1" dirty="0" smtClean="0"/>
                        <a:t>0.267</a:t>
                      </a:r>
                      <a:endParaRPr lang="en-US" sz="1400" b="1" dirty="0"/>
                    </a:p>
                  </a:txBody>
                  <a:tcPr anchor="ctr">
                    <a:solidFill>
                      <a:srgbClr val="FFFFFF"/>
                    </a:solidFill>
                  </a:tcPr>
                </a:tc>
              </a:tr>
            </a:tbl>
          </a:graphicData>
        </a:graphic>
      </p:graphicFrame>
      <p:grpSp>
        <p:nvGrpSpPr>
          <p:cNvPr id="18" name="Group 17"/>
          <p:cNvGrpSpPr/>
          <p:nvPr/>
        </p:nvGrpSpPr>
        <p:grpSpPr>
          <a:xfrm>
            <a:off x="217706" y="3463090"/>
            <a:ext cx="3543127" cy="3243328"/>
            <a:chOff x="217706" y="3463090"/>
            <a:chExt cx="3543127" cy="3243328"/>
          </a:xfrm>
        </p:grpSpPr>
        <p:sp>
          <p:nvSpPr>
            <p:cNvPr id="9" name="Rectangle 14"/>
            <p:cNvSpPr>
              <a:spLocks noChangeArrowheads="1"/>
            </p:cNvSpPr>
            <p:nvPr/>
          </p:nvSpPr>
          <p:spPr bwMode="auto">
            <a:xfrm>
              <a:off x="501440" y="6379455"/>
              <a:ext cx="3259393" cy="326963"/>
            </a:xfrm>
            <a:prstGeom prst="rect">
              <a:avLst/>
            </a:prstGeom>
            <a:noFill/>
            <a:ln w="9525">
              <a:noFill/>
              <a:miter lim="800000"/>
              <a:headEnd/>
              <a:tailEnd/>
            </a:ln>
            <a:effectLst/>
          </p:spPr>
          <p:txBody>
            <a:bodyPr lIns="0" tIns="0" rIns="0" bIns="0"/>
            <a:lstStyle/>
            <a:p>
              <a:pPr marL="168275" indent="-168275">
                <a:buFont typeface="Arial" pitchFamily="34" charset="0"/>
                <a:buChar char="*"/>
                <a:defRPr/>
              </a:pPr>
              <a:r>
                <a:rPr lang="en-US" sz="1400" b="1" dirty="0" smtClean="0"/>
                <a:t>p </a:t>
              </a:r>
              <a:r>
                <a:rPr lang="en-US" sz="1400" b="1" dirty="0" smtClean="0">
                  <a:latin typeface="Arial" charset="0"/>
                  <a:cs typeface="+mn-cs"/>
                </a:rPr>
                <a:t>&lt; 0.001 are statistically significant.</a:t>
              </a:r>
              <a:endParaRPr lang="en-US" sz="1800" b="1" dirty="0">
                <a:solidFill>
                  <a:schemeClr val="bg1"/>
                </a:solidFill>
                <a:latin typeface="Arial" charset="0"/>
                <a:cs typeface="+mn-cs"/>
              </a:endParaRPr>
            </a:p>
          </p:txBody>
        </p:sp>
        <p:sp>
          <p:nvSpPr>
            <p:cNvPr id="11" name="TextBox 10"/>
            <p:cNvSpPr txBox="1"/>
            <p:nvPr/>
          </p:nvSpPr>
          <p:spPr>
            <a:xfrm>
              <a:off x="217706" y="3463090"/>
              <a:ext cx="3285150" cy="215444"/>
            </a:xfrm>
            <a:prstGeom prst="rect">
              <a:avLst/>
            </a:prstGeom>
          </p:spPr>
          <p:txBody>
            <a:bodyPr wrap="square" lIns="0" tIns="0" rIns="0" bIns="0" rtlCol="0">
              <a:spAutoFit/>
            </a:bodyPr>
            <a:lstStyle/>
            <a:p>
              <a:pPr marL="168275" marR="0" indent="-168275" algn="l" defTabSz="914400" rtl="0" eaLnBrk="1" fontAlgn="base" latinLnBrk="0" hangingPunct="1">
                <a:lnSpc>
                  <a:spcPct val="100000"/>
                </a:lnSpc>
                <a:spcBef>
                  <a:spcPct val="20000"/>
                </a:spcBef>
                <a:spcAft>
                  <a:spcPct val="0"/>
                </a:spcAft>
                <a:buClrTx/>
                <a:buSzTx/>
                <a:buFontTx/>
                <a:buChar char="•"/>
                <a:tabLst/>
              </a:pPr>
              <a:r>
                <a:rPr kumimoji="0" lang="en-US" sz="1400" b="1" i="0" u="none" strike="noStrike" kern="0" cap="none" spc="0" normalizeH="0" baseline="0" noProof="0" dirty="0" smtClean="0">
                  <a:ln>
                    <a:noFill/>
                  </a:ln>
                  <a:solidFill>
                    <a:schemeClr val="tx1"/>
                  </a:solidFill>
                  <a:effectLst/>
                  <a:uLnTx/>
                  <a:uFillTx/>
                  <a:latin typeface="+mn-lt"/>
                  <a:ea typeface="+mn-ea"/>
                  <a:cs typeface="+mn-cs"/>
                </a:rPr>
                <a:t>Clean data (studio</a:t>
              </a:r>
              <a:r>
                <a:rPr kumimoji="0" lang="en-US" sz="1400" b="1" i="0" u="none" strike="noStrike" kern="0" cap="none" spc="0" normalizeH="0" noProof="0" dirty="0" smtClean="0">
                  <a:ln>
                    <a:noFill/>
                  </a:ln>
                  <a:solidFill>
                    <a:schemeClr val="tx1"/>
                  </a:solidFill>
                  <a:effectLst/>
                  <a:uLnTx/>
                  <a:uFillTx/>
                  <a:latin typeface="+mn-lt"/>
                  <a:ea typeface="+mn-ea"/>
                  <a:cs typeface="+mn-cs"/>
                </a:rPr>
                <a:t> quality):</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grpSp>
      <p:graphicFrame>
        <p:nvGraphicFramePr>
          <p:cNvPr id="12" name="Table 11"/>
          <p:cNvGraphicFramePr>
            <a:graphicFrameLocks noGrp="1"/>
          </p:cNvGraphicFramePr>
          <p:nvPr/>
        </p:nvGraphicFramePr>
        <p:xfrm>
          <a:off x="4554538" y="3914526"/>
          <a:ext cx="4297680" cy="2377440"/>
        </p:xfrm>
        <a:graphic>
          <a:graphicData uri="http://schemas.openxmlformats.org/drawingml/2006/table">
            <a:tbl>
              <a:tblPr>
                <a:effectLst>
                  <a:outerShdw blurRad="50800" dist="114300" dir="2700000" algn="tl" rotWithShape="0">
                    <a:prstClr val="black">
                      <a:alpha val="40000"/>
                    </a:prstClr>
                  </a:outerShdw>
                </a:effectLst>
              </a:tblPr>
              <a:tblGrid>
                <a:gridCol w="457200"/>
                <a:gridCol w="640080"/>
                <a:gridCol w="640080"/>
                <a:gridCol w="640080"/>
                <a:gridCol w="640080"/>
                <a:gridCol w="640080"/>
                <a:gridCol w="640080"/>
              </a:tblGrid>
              <a:tr h="0">
                <a:tc>
                  <a:txBody>
                    <a:bodyPr/>
                    <a:lstStyle/>
                    <a:p>
                      <a:pPr marL="0" marR="0" indent="182880" algn="ctr">
                        <a:spcBef>
                          <a:spcPts val="0"/>
                        </a:spcBef>
                        <a:spcAft>
                          <a:spcPts val="0"/>
                        </a:spcAft>
                      </a:pPr>
                      <a:endParaRPr lang="en-US" sz="1400" b="1" dirty="0">
                        <a:latin typeface="+mj-lt"/>
                        <a:ea typeface="Times New Roman"/>
                      </a:endParaRP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90000"/>
                      </a:schemeClr>
                    </a:solidFill>
                  </a:tcPr>
                </a:tc>
                <a:tc>
                  <a:txBody>
                    <a:bodyPr/>
                    <a:lstStyle/>
                    <a:p>
                      <a:pPr marL="0" marR="0" indent="0" algn="ctr">
                        <a:spcBef>
                          <a:spcPts val="0"/>
                        </a:spcBef>
                        <a:spcAft>
                          <a:spcPts val="0"/>
                        </a:spcAft>
                      </a:pPr>
                      <a:r>
                        <a:rPr lang="en-US" sz="1400" b="1" dirty="0" smtClean="0">
                          <a:latin typeface="+mj-lt"/>
                          <a:ea typeface="Times New Roman"/>
                        </a:rPr>
                        <a:t>Air.</a:t>
                      </a:r>
                      <a:endParaRPr lang="en-US" sz="1400" b="1" dirty="0">
                        <a:latin typeface="+mj-lt"/>
                        <a:ea typeface="Times New Roman"/>
                      </a:endParaRP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90000"/>
                      </a:schemeClr>
                    </a:solidFill>
                  </a:tcPr>
                </a:tc>
                <a:tc>
                  <a:txBody>
                    <a:bodyPr/>
                    <a:lstStyle/>
                    <a:p>
                      <a:pPr marL="0" marR="0" indent="0" algn="ctr">
                        <a:spcBef>
                          <a:spcPts val="0"/>
                        </a:spcBef>
                        <a:spcAft>
                          <a:spcPts val="0"/>
                        </a:spcAft>
                      </a:pPr>
                      <a:r>
                        <a:rPr lang="en-US" sz="1400" b="1" dirty="0">
                          <a:latin typeface="+mj-lt"/>
                          <a:ea typeface="Times New Roman"/>
                        </a:rPr>
                        <a:t>Babble</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90000"/>
                      </a:schemeClr>
                    </a:solidFill>
                  </a:tcPr>
                </a:tc>
                <a:tc>
                  <a:txBody>
                    <a:bodyPr/>
                    <a:lstStyle/>
                    <a:p>
                      <a:pPr marL="0" marR="0" indent="0" algn="ctr">
                        <a:spcBef>
                          <a:spcPts val="0"/>
                        </a:spcBef>
                        <a:spcAft>
                          <a:spcPts val="0"/>
                        </a:spcAft>
                      </a:pPr>
                      <a:r>
                        <a:rPr lang="en-US" sz="1400" b="1" dirty="0">
                          <a:latin typeface="+mj-lt"/>
                          <a:ea typeface="Times New Roman"/>
                        </a:rPr>
                        <a:t>Car</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90000"/>
                      </a:schemeClr>
                    </a:solidFill>
                  </a:tcPr>
                </a:tc>
                <a:tc>
                  <a:txBody>
                    <a:bodyPr/>
                    <a:lstStyle/>
                    <a:p>
                      <a:pPr marL="0" marR="0" indent="0" algn="ctr">
                        <a:spcBef>
                          <a:spcPts val="0"/>
                        </a:spcBef>
                        <a:spcAft>
                          <a:spcPts val="0"/>
                        </a:spcAft>
                      </a:pPr>
                      <a:r>
                        <a:rPr lang="en-US" sz="1400" b="1" dirty="0" smtClean="0">
                          <a:latin typeface="+mj-lt"/>
                          <a:ea typeface="Times New Roman"/>
                        </a:rPr>
                        <a:t>Rest.</a:t>
                      </a:r>
                      <a:endParaRPr lang="en-US" sz="1400" b="1" dirty="0">
                        <a:latin typeface="+mj-lt"/>
                        <a:ea typeface="Times New Roman"/>
                      </a:endParaRP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90000"/>
                      </a:schemeClr>
                    </a:solidFill>
                  </a:tcPr>
                </a:tc>
                <a:tc>
                  <a:txBody>
                    <a:bodyPr/>
                    <a:lstStyle/>
                    <a:p>
                      <a:pPr marL="0" marR="0" indent="0" algn="ctr">
                        <a:spcBef>
                          <a:spcPts val="0"/>
                        </a:spcBef>
                        <a:spcAft>
                          <a:spcPts val="0"/>
                        </a:spcAft>
                      </a:pPr>
                      <a:r>
                        <a:rPr lang="en-US" sz="1400" b="1" dirty="0">
                          <a:latin typeface="+mj-lt"/>
                          <a:ea typeface="Times New Roman"/>
                        </a:rPr>
                        <a:t>Street</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90000"/>
                      </a:schemeClr>
                    </a:solidFill>
                  </a:tcPr>
                </a:tc>
                <a:tc>
                  <a:txBody>
                    <a:bodyPr/>
                    <a:lstStyle/>
                    <a:p>
                      <a:pPr marL="0" marR="0" indent="0" algn="ctr">
                        <a:spcBef>
                          <a:spcPts val="0"/>
                        </a:spcBef>
                        <a:spcAft>
                          <a:spcPts val="0"/>
                        </a:spcAft>
                      </a:pPr>
                      <a:r>
                        <a:rPr lang="en-US" sz="1400" b="1" dirty="0">
                          <a:latin typeface="+mj-lt"/>
                          <a:ea typeface="Times New Roman"/>
                        </a:rPr>
                        <a:t>Train</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90000"/>
                      </a:schemeClr>
                    </a:solidFill>
                  </a:tcPr>
                </a:tc>
              </a:tr>
              <a:tr h="0">
                <a:tc>
                  <a:txBody>
                    <a:bodyPr/>
                    <a:lstStyle/>
                    <a:p>
                      <a:pPr marL="0" marR="0" algn="ctr">
                        <a:spcBef>
                          <a:spcPts val="0"/>
                        </a:spcBef>
                        <a:spcAft>
                          <a:spcPts val="0"/>
                        </a:spcAft>
                      </a:pPr>
                      <a:r>
                        <a:rPr lang="en-US" sz="1400" b="1" dirty="0" smtClean="0">
                          <a:latin typeface="+mj-lt"/>
                          <a:ea typeface="DejaVu LGC Sans"/>
                          <a:cs typeface="DejaVu LGC Sans"/>
                        </a:rPr>
                        <a:t>FS0</a:t>
                      </a:r>
                      <a:endParaRPr lang="en-US" sz="1400" b="1" dirty="0">
                        <a:latin typeface="+mj-lt"/>
                        <a:ea typeface="DejaVu LGC Sans"/>
                        <a:cs typeface="DejaVu LGC Sans"/>
                      </a:endParaRP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53.0</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55.9</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57.3</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53.4</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61.5</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a:latin typeface="+mj-lt"/>
                          <a:ea typeface="DejaVu LGC Sans"/>
                          <a:cs typeface="DejaVu LGC Sans"/>
                        </a:rPr>
                        <a:t>66.1</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marL="0" marR="0" algn="ctr">
                        <a:spcBef>
                          <a:spcPts val="0"/>
                        </a:spcBef>
                        <a:spcAft>
                          <a:spcPts val="0"/>
                        </a:spcAft>
                      </a:pPr>
                      <a:r>
                        <a:rPr lang="en-US" sz="1400" b="1" dirty="0">
                          <a:latin typeface="+mj-lt"/>
                          <a:ea typeface="DejaVu LGC Sans"/>
                          <a:cs typeface="DejaVu LGC Sans"/>
                        </a:rPr>
                        <a:t>FS1</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a:latin typeface="+mj-lt"/>
                          <a:ea typeface="DejaVu LGC Sans"/>
                          <a:cs typeface="DejaVu LGC Sans"/>
                        </a:rPr>
                        <a:t>57.1</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59.1</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a:latin typeface="+mj-lt"/>
                          <a:ea typeface="DejaVu LGC Sans"/>
                          <a:cs typeface="DejaVu LGC Sans"/>
                        </a:rPr>
                        <a:t>65.8</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55.7</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66.3</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69.6</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marL="0" marR="0" algn="ctr">
                        <a:spcBef>
                          <a:spcPts val="0"/>
                        </a:spcBef>
                        <a:spcAft>
                          <a:spcPts val="0"/>
                        </a:spcAft>
                      </a:pPr>
                      <a:r>
                        <a:rPr lang="en-US" sz="1400" b="1" dirty="0">
                          <a:latin typeface="+mj-lt"/>
                          <a:ea typeface="DejaVu LGC Sans"/>
                          <a:cs typeface="DejaVu LGC Sans"/>
                        </a:rPr>
                        <a:t>FS2</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52.8</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56.8</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58.8</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52.7</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63.1</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65.7</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marL="0" marR="0" algn="ctr">
                        <a:spcBef>
                          <a:spcPts val="0"/>
                        </a:spcBef>
                        <a:spcAft>
                          <a:spcPts val="0"/>
                        </a:spcAft>
                      </a:pPr>
                      <a:r>
                        <a:rPr lang="en-US" sz="1400" b="1" dirty="0">
                          <a:latin typeface="+mj-lt"/>
                          <a:ea typeface="DejaVu LGC Sans"/>
                          <a:cs typeface="DejaVu LGC Sans"/>
                        </a:rPr>
                        <a:t>FS3</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56.8</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60.8</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60.5</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58.0</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66.7</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69.0</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marL="0" marR="0" algn="ctr">
                        <a:spcBef>
                          <a:spcPts val="0"/>
                        </a:spcBef>
                        <a:spcAft>
                          <a:spcPts val="0"/>
                        </a:spcAft>
                      </a:pPr>
                      <a:r>
                        <a:rPr lang="en-US" sz="1400" b="1" dirty="0">
                          <a:latin typeface="+mj-lt"/>
                          <a:ea typeface="DejaVu LGC Sans"/>
                          <a:cs typeface="DejaVu LGC Sans"/>
                        </a:rPr>
                        <a:t>FS4</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58.6</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63.3</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72.5</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60.6</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70.8</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j-lt"/>
                          <a:ea typeface="DejaVu LGC Sans"/>
                          <a:cs typeface="DejaVu LGC Sans"/>
                        </a:rPr>
                        <a:t>72.5</a:t>
                      </a:r>
                    </a:p>
                  </a:txBody>
                  <a:tcPr marL="0" marR="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4" name="TextBox 13"/>
          <p:cNvSpPr txBox="1"/>
          <p:nvPr/>
        </p:nvSpPr>
        <p:spPr>
          <a:xfrm>
            <a:off x="4381616" y="3460746"/>
            <a:ext cx="4379036" cy="215444"/>
          </a:xfrm>
          <a:prstGeom prst="rect">
            <a:avLst/>
          </a:prstGeom>
        </p:spPr>
        <p:txBody>
          <a:bodyPr wrap="square" lIns="0" tIns="0" rIns="0" bIns="0" rtlCol="0">
            <a:spAutoFit/>
          </a:bodyPr>
          <a:lstStyle/>
          <a:p>
            <a:pPr marL="168275" marR="0" indent="-168275" algn="l" defTabSz="914400" rtl="0" eaLnBrk="1" fontAlgn="base" latinLnBrk="0" hangingPunct="1">
              <a:lnSpc>
                <a:spcPct val="100000"/>
              </a:lnSpc>
              <a:spcBef>
                <a:spcPct val="20000"/>
              </a:spcBef>
              <a:spcAft>
                <a:spcPct val="0"/>
              </a:spcAft>
              <a:buClrTx/>
              <a:buSzTx/>
              <a:buFontTx/>
              <a:buChar char="•"/>
              <a:tabLst/>
            </a:pPr>
            <a:r>
              <a:rPr lang="en-US" sz="1400" b="1" kern="0" noProof="0" dirty="0" smtClean="0">
                <a:latin typeface="+mn-lt"/>
              </a:rPr>
              <a:t>Mismatched training:</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graphicFrame>
        <p:nvGraphicFramePr>
          <p:cNvPr id="16" name="Table 15"/>
          <p:cNvGraphicFramePr>
            <a:graphicFrameLocks noGrp="1"/>
          </p:cNvGraphicFramePr>
          <p:nvPr/>
        </p:nvGraphicFramePr>
        <p:xfrm>
          <a:off x="5288985" y="656257"/>
          <a:ext cx="3542007" cy="2438400"/>
        </p:xfrm>
        <a:graphic>
          <a:graphicData uri="http://schemas.openxmlformats.org/drawingml/2006/table">
            <a:tbl>
              <a:tblPr>
                <a:effectLst>
                  <a:outerShdw blurRad="50800" dist="114300" dir="2700000" algn="tl" rotWithShape="0">
                    <a:prstClr val="black">
                      <a:alpha val="40000"/>
                    </a:prstClr>
                  </a:outerShdw>
                </a:effectLst>
              </a:tblPr>
              <a:tblGrid>
                <a:gridCol w="998123"/>
                <a:gridCol w="998123"/>
                <a:gridCol w="818855"/>
                <a:gridCol w="726906"/>
              </a:tblGrid>
              <a:tr h="274320">
                <a:tc>
                  <a:txBody>
                    <a:bodyPr/>
                    <a:lstStyle/>
                    <a:p>
                      <a:pPr marL="0" marR="0" indent="0" algn="just">
                        <a:spcBef>
                          <a:spcPts val="0"/>
                        </a:spcBef>
                        <a:spcAft>
                          <a:spcPts val="0"/>
                        </a:spcAft>
                      </a:pPr>
                      <a:endParaRPr lang="en-US" sz="1400" b="1" dirty="0">
                        <a:latin typeface="+mn-lt"/>
                        <a:ea typeface="Times New Roman"/>
                      </a:endParaRP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spcBef>
                          <a:spcPts val="0"/>
                        </a:spcBef>
                        <a:spcAft>
                          <a:spcPts val="0"/>
                        </a:spcAft>
                      </a:pPr>
                      <a:r>
                        <a:rPr lang="en-US" sz="1400" b="1" dirty="0" err="1" smtClean="0">
                          <a:latin typeface="+mn-lt"/>
                          <a:ea typeface="Times New Roman"/>
                        </a:rPr>
                        <a:t>C</a:t>
                      </a:r>
                      <a:r>
                        <a:rPr lang="en-US" sz="1400" b="1" baseline="-25000" dirty="0" err="1" smtClean="0">
                          <a:latin typeface="+mn-lt"/>
                          <a:ea typeface="Times New Roman"/>
                        </a:rPr>
                        <a:t>dim</a:t>
                      </a:r>
                      <a:endParaRPr lang="en-US" sz="1400" b="1" baseline="-25000" dirty="0">
                        <a:latin typeface="+mn-lt"/>
                        <a:ea typeface="Times New Roman"/>
                      </a:endParaRP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spcBef>
                          <a:spcPts val="0"/>
                        </a:spcBef>
                        <a:spcAft>
                          <a:spcPts val="0"/>
                        </a:spcAft>
                      </a:pPr>
                      <a:r>
                        <a:rPr lang="en-US" sz="1400" b="1" dirty="0" smtClean="0">
                          <a:latin typeface="+mn-lt"/>
                          <a:ea typeface="Times New Roman"/>
                        </a:rPr>
                        <a:t>C</a:t>
                      </a:r>
                      <a:r>
                        <a:rPr lang="en-US" sz="1400" b="1" baseline="-25000" dirty="0" smtClean="0">
                          <a:latin typeface="+mn-lt"/>
                          <a:ea typeface="Times New Roman"/>
                        </a:rPr>
                        <a:t>ent</a:t>
                      </a:r>
                      <a:endParaRPr lang="en-US" sz="1400" b="1" baseline="-25000" dirty="0">
                        <a:latin typeface="+mn-lt"/>
                        <a:ea typeface="Times New Roman"/>
                      </a:endParaRP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spcBef>
                          <a:spcPts val="0"/>
                        </a:spcBef>
                        <a:spcAft>
                          <a:spcPts val="0"/>
                        </a:spcAft>
                      </a:pPr>
                      <a:r>
                        <a:rPr lang="en-US" sz="1400" b="1" dirty="0" smtClean="0">
                          <a:latin typeface="+mn-lt"/>
                          <a:ea typeface="Times New Roman"/>
                          <a:sym typeface="Symbol"/>
                        </a:rPr>
                        <a:t></a:t>
                      </a:r>
                      <a:endParaRPr lang="en-US" sz="1400" b="1" dirty="0">
                        <a:latin typeface="+mn-lt"/>
                        <a:ea typeface="Times New Roman"/>
                      </a:endParaRP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0412">
                <a:tc>
                  <a:txBody>
                    <a:bodyPr/>
                    <a:lstStyle/>
                    <a:p>
                      <a:pPr marL="0" marR="0" algn="r">
                        <a:spcBef>
                          <a:spcPts val="0"/>
                        </a:spcBef>
                        <a:spcAft>
                          <a:spcPts val="0"/>
                        </a:spcAft>
                      </a:pPr>
                      <a:r>
                        <a:rPr lang="en-US" sz="1400" b="1" dirty="0">
                          <a:latin typeface="+mn-lt"/>
                          <a:ea typeface="DejaVu LGC Sans"/>
                          <a:cs typeface="DejaVu LGC Sans"/>
                        </a:rPr>
                        <a:t>Affricates</a:t>
                      </a:r>
                    </a:p>
                  </a:txBody>
                  <a:tcPr marL="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10.3%</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a:latin typeface="+mn-lt"/>
                          <a:ea typeface="DejaVu LGC Sans"/>
                          <a:cs typeface="DejaVu LGC Sans"/>
                        </a:rPr>
                        <a:t>3.9%</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2.9%</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0412">
                <a:tc>
                  <a:txBody>
                    <a:bodyPr/>
                    <a:lstStyle/>
                    <a:p>
                      <a:pPr marL="0" marR="0" algn="r">
                        <a:spcBef>
                          <a:spcPts val="0"/>
                        </a:spcBef>
                        <a:spcAft>
                          <a:spcPts val="0"/>
                        </a:spcAft>
                      </a:pPr>
                      <a:r>
                        <a:rPr lang="en-US" sz="1400" b="1" dirty="0">
                          <a:latin typeface="+mn-lt"/>
                          <a:ea typeface="DejaVu LGC Sans"/>
                          <a:cs typeface="DejaVu LGC Sans"/>
                        </a:rPr>
                        <a:t>Stops</a:t>
                      </a:r>
                    </a:p>
                  </a:txBody>
                  <a:tcPr marL="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3.6%</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4.2%</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4.5%</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0412">
                <a:tc>
                  <a:txBody>
                    <a:bodyPr/>
                    <a:lstStyle/>
                    <a:p>
                      <a:pPr marL="0" marR="0" algn="r">
                        <a:spcBef>
                          <a:spcPts val="0"/>
                        </a:spcBef>
                        <a:spcAft>
                          <a:spcPts val="0"/>
                        </a:spcAft>
                      </a:pPr>
                      <a:r>
                        <a:rPr lang="en-US" sz="1400" b="1" dirty="0">
                          <a:latin typeface="+mn-lt"/>
                          <a:ea typeface="DejaVu LGC Sans"/>
                          <a:cs typeface="DejaVu LGC Sans"/>
                        </a:rPr>
                        <a:t>Fricatives</a:t>
                      </a:r>
                    </a:p>
                  </a:txBody>
                  <a:tcPr marL="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-2.2%</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-1.1%</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-0.6%</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0412">
                <a:tc>
                  <a:txBody>
                    <a:bodyPr/>
                    <a:lstStyle/>
                    <a:p>
                      <a:pPr marL="0" marR="0" algn="r">
                        <a:spcBef>
                          <a:spcPts val="0"/>
                        </a:spcBef>
                        <a:spcAft>
                          <a:spcPts val="0"/>
                        </a:spcAft>
                      </a:pPr>
                      <a:r>
                        <a:rPr lang="en-US" sz="1400" b="1" dirty="0">
                          <a:latin typeface="+mn-lt"/>
                          <a:ea typeface="DejaVu LGC Sans"/>
                          <a:cs typeface="DejaVu LGC Sans"/>
                        </a:rPr>
                        <a:t>Nasals</a:t>
                      </a:r>
                    </a:p>
                  </a:txBody>
                  <a:tcPr marL="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-1.5%</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0.2%</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1.9%</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0412">
                <a:tc>
                  <a:txBody>
                    <a:bodyPr/>
                    <a:lstStyle/>
                    <a:p>
                      <a:pPr marL="0" marR="0" algn="r">
                        <a:spcBef>
                          <a:spcPts val="0"/>
                        </a:spcBef>
                        <a:spcAft>
                          <a:spcPts val="0"/>
                        </a:spcAft>
                      </a:pPr>
                      <a:r>
                        <a:rPr lang="en-US" sz="1400" b="1" dirty="0">
                          <a:latin typeface="+mn-lt"/>
                          <a:ea typeface="DejaVu LGC Sans"/>
                          <a:cs typeface="DejaVu LGC Sans"/>
                        </a:rPr>
                        <a:t>Glides</a:t>
                      </a:r>
                    </a:p>
                  </a:txBody>
                  <a:tcPr marL="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-0.7%</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0.2%</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-0.1%</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0412">
                <a:tc>
                  <a:txBody>
                    <a:bodyPr/>
                    <a:lstStyle/>
                    <a:p>
                      <a:pPr marL="0" marR="0" algn="r">
                        <a:spcBef>
                          <a:spcPts val="0"/>
                        </a:spcBef>
                        <a:spcAft>
                          <a:spcPts val="0"/>
                        </a:spcAft>
                      </a:pPr>
                      <a:r>
                        <a:rPr lang="en-US" sz="1400" b="1" dirty="0">
                          <a:latin typeface="+mn-lt"/>
                          <a:ea typeface="DejaVu LGC Sans"/>
                          <a:cs typeface="DejaVu LGC Sans"/>
                        </a:rPr>
                        <a:t>Vowels</a:t>
                      </a:r>
                    </a:p>
                  </a:txBody>
                  <a:tcPr marL="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0.4%</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1.1%</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0.4%</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0412">
                <a:tc>
                  <a:txBody>
                    <a:bodyPr/>
                    <a:lstStyle/>
                    <a:p>
                      <a:pPr marL="0" marR="0" algn="r">
                        <a:spcBef>
                          <a:spcPts val="0"/>
                        </a:spcBef>
                        <a:spcAft>
                          <a:spcPts val="0"/>
                        </a:spcAft>
                      </a:pPr>
                      <a:r>
                        <a:rPr lang="en-US" sz="1400" b="1" dirty="0">
                          <a:latin typeface="+mn-lt"/>
                          <a:ea typeface="DejaVu LGC Sans"/>
                          <a:cs typeface="DejaVu LGC Sans"/>
                        </a:rPr>
                        <a:t>Overall</a:t>
                      </a:r>
                    </a:p>
                  </a:txBody>
                  <a:tcPr marL="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1.7%</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1.4%</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latin typeface="+mn-lt"/>
                          <a:ea typeface="DejaVu LGC Sans"/>
                          <a:cs typeface="DejaVu LGC Sans"/>
                        </a:rPr>
                        <a:t>1.5%</a:t>
                      </a:r>
                    </a:p>
                  </a:txBody>
                  <a:tcPr marL="0" mar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7" name="Rectangle 14"/>
          <p:cNvSpPr>
            <a:spLocks noChangeArrowheads="1"/>
          </p:cNvSpPr>
          <p:nvPr/>
        </p:nvSpPr>
        <p:spPr bwMode="auto">
          <a:xfrm>
            <a:off x="175503" y="595929"/>
            <a:ext cx="4832596" cy="2738114"/>
          </a:xfrm>
          <a:prstGeom prst="rect">
            <a:avLst/>
          </a:prstGeom>
          <a:noFill/>
          <a:ln w="9525">
            <a:noFill/>
            <a:miter lim="800000"/>
            <a:headEnd/>
            <a:tailEnd/>
          </a:ln>
          <a:effectLst/>
        </p:spPr>
        <p:txBody>
          <a:bodyPr lIns="0" tIns="0" rIns="0" bIns="0"/>
          <a:lstStyle/>
          <a:p>
            <a:pPr marL="168275" indent="-168275">
              <a:spcAft>
                <a:spcPts val="600"/>
              </a:spcAft>
              <a:buFont typeface="Arial" pitchFamily="34" charset="0"/>
              <a:buChar char="•"/>
              <a:defRPr/>
            </a:pPr>
            <a:r>
              <a:rPr lang="en-US" sz="1800" b="1" dirty="0" smtClean="0"/>
              <a:t>The contributions of each feature was analyzed as a function of the broad phonetic class.</a:t>
            </a:r>
          </a:p>
          <a:p>
            <a:pPr marL="168275" indent="-168275">
              <a:spcAft>
                <a:spcPts val="600"/>
              </a:spcAft>
              <a:buFont typeface="Arial" pitchFamily="34" charset="0"/>
              <a:buChar char="•"/>
              <a:defRPr/>
            </a:pPr>
            <a:r>
              <a:rPr lang="en-US" sz="1800" b="1" dirty="0" smtClean="0"/>
              <a:t>A closed-set test was conducted on the training data.</a:t>
            </a:r>
          </a:p>
          <a:p>
            <a:pPr marL="168275" indent="-168275">
              <a:spcAft>
                <a:spcPts val="600"/>
              </a:spcAft>
              <a:buFont typeface="Arial" pitchFamily="34" charset="0"/>
              <a:buChar char="•"/>
              <a:defRPr/>
            </a:pPr>
            <a:r>
              <a:rPr lang="en-US" sz="1800" b="1" dirty="0" smtClean="0"/>
              <a:t>The overall results were mixed and showed no consistent trend.</a:t>
            </a:r>
          </a:p>
          <a:p>
            <a:pPr marL="168275" indent="-168275">
              <a:spcAft>
                <a:spcPts val="600"/>
              </a:spcAft>
              <a:buFont typeface="Arial" pitchFamily="34" charset="0"/>
              <a:buChar char="•"/>
              <a:defRPr/>
            </a:pPr>
            <a:r>
              <a:rPr lang="en-US" sz="1800" b="1" dirty="0" smtClean="0"/>
              <a:t>Two more extensive evaluations were conducted on Aurora IV:</a:t>
            </a:r>
            <a:endParaRPr lang="en-US" sz="1800" b="1" dirty="0">
              <a:latin typeface="Arial" charset="0"/>
              <a:cs typeface="+mn-cs"/>
            </a:endParaRPr>
          </a:p>
          <a:p>
            <a:pPr marL="688975" lvl="1" indent="-231775">
              <a:defRPr/>
            </a:pPr>
            <a:endParaRPr lang="en-US" sz="1800" b="1" dirty="0">
              <a:solidFill>
                <a:schemeClr val="bg1"/>
              </a:solidFill>
              <a:latin typeface="Arial" charset="0"/>
              <a:cs typeface="+mn-cs"/>
            </a:endParaRPr>
          </a:p>
          <a:p>
            <a:pPr marL="342900" indent="-342900">
              <a:spcBef>
                <a:spcPct val="50000"/>
              </a:spcBef>
              <a:defRPr/>
            </a:pPr>
            <a:endParaRPr lang="en-US" sz="1800" b="1" dirty="0">
              <a:solidFill>
                <a:schemeClr val="bg1"/>
              </a:solidFill>
              <a:latin typeface="Arial"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6"/>
          <p:cNvGrpSpPr/>
          <p:nvPr/>
        </p:nvGrpSpPr>
        <p:grpSpPr>
          <a:xfrm>
            <a:off x="4709581" y="634577"/>
            <a:ext cx="4335950" cy="4899986"/>
            <a:chOff x="-175845" y="633046"/>
            <a:chExt cx="4335950" cy="4899986"/>
          </a:xfrm>
        </p:grpSpPr>
        <p:pic>
          <p:nvPicPr>
            <p:cNvPr id="177154" name="Picture 2"/>
            <p:cNvPicPr>
              <a:picLocks noChangeAspect="1" noChangeArrowheads="1"/>
            </p:cNvPicPr>
            <p:nvPr/>
          </p:nvPicPr>
          <p:blipFill>
            <a:blip r:embed="rId2"/>
            <a:srcRect l="13590" t="8176" r="50935" b="12332"/>
            <a:stretch>
              <a:fillRect/>
            </a:stretch>
          </p:blipFill>
          <p:spPr bwMode="auto">
            <a:xfrm>
              <a:off x="2006271" y="652657"/>
              <a:ext cx="1775484" cy="402420"/>
            </a:xfrm>
            <a:prstGeom prst="rect">
              <a:avLst/>
            </a:prstGeom>
            <a:noFill/>
            <a:ln w="9525">
              <a:noFill/>
              <a:miter lim="800000"/>
              <a:headEnd/>
              <a:tailEnd/>
            </a:ln>
            <a:effectLst/>
          </p:spPr>
        </p:pic>
        <p:grpSp>
          <p:nvGrpSpPr>
            <p:cNvPr id="3" name="Group 30"/>
            <p:cNvGrpSpPr/>
            <p:nvPr/>
          </p:nvGrpSpPr>
          <p:grpSpPr>
            <a:xfrm>
              <a:off x="2218763" y="1602414"/>
              <a:ext cx="1350498" cy="479604"/>
              <a:chOff x="2218763" y="1700890"/>
              <a:chExt cx="1350498" cy="479604"/>
            </a:xfrm>
          </p:grpSpPr>
          <p:sp>
            <p:nvSpPr>
              <p:cNvPr id="5" name="Rectangle 4"/>
              <p:cNvSpPr/>
              <p:nvPr/>
            </p:nvSpPr>
            <p:spPr>
              <a:xfrm>
                <a:off x="2230865" y="1700890"/>
                <a:ext cx="1326295" cy="479604"/>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218763" y="1725249"/>
                <a:ext cx="135049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Front-end</a:t>
                </a:r>
              </a:p>
            </p:txBody>
          </p:sp>
        </p:grpSp>
        <p:grpSp>
          <p:nvGrpSpPr>
            <p:cNvPr id="4" name="Group 31"/>
            <p:cNvGrpSpPr/>
            <p:nvPr/>
          </p:nvGrpSpPr>
          <p:grpSpPr>
            <a:xfrm>
              <a:off x="1873800" y="2746717"/>
              <a:ext cx="2040426" cy="633046"/>
              <a:chOff x="3551787" y="3112477"/>
              <a:chExt cx="2040426" cy="633046"/>
            </a:xfrm>
          </p:grpSpPr>
          <p:sp>
            <p:nvSpPr>
              <p:cNvPr id="9" name="Rectangle 8"/>
              <p:cNvSpPr/>
              <p:nvPr/>
            </p:nvSpPr>
            <p:spPr>
              <a:xfrm>
                <a:off x="3551787" y="3112477"/>
                <a:ext cx="2040426" cy="633046"/>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558821" y="3213557"/>
                <a:ext cx="202635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 Models</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P(A/W)</a:t>
                </a:r>
              </a:p>
            </p:txBody>
          </p:sp>
        </p:grpSp>
        <p:grpSp>
          <p:nvGrpSpPr>
            <p:cNvPr id="7" name="Group 35"/>
            <p:cNvGrpSpPr/>
            <p:nvPr/>
          </p:nvGrpSpPr>
          <p:grpSpPr>
            <a:xfrm>
              <a:off x="-175845" y="4059776"/>
              <a:ext cx="1674055" cy="568495"/>
              <a:chOff x="-175845" y="4031640"/>
              <a:chExt cx="1674055" cy="568495"/>
            </a:xfrm>
          </p:grpSpPr>
          <p:sp>
            <p:nvSpPr>
              <p:cNvPr id="12" name="Rectangle 11"/>
              <p:cNvSpPr/>
              <p:nvPr/>
            </p:nvSpPr>
            <p:spPr>
              <a:xfrm>
                <a:off x="-140677" y="4031640"/>
                <a:ext cx="1603718" cy="568495"/>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75845" y="4100444"/>
                <a:ext cx="1674055"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Language Model</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P(W)</a:t>
                </a:r>
              </a:p>
            </p:txBody>
          </p:sp>
        </p:grpSp>
        <p:grpSp>
          <p:nvGrpSpPr>
            <p:cNvPr id="8" name="Group 34"/>
            <p:cNvGrpSpPr/>
            <p:nvPr/>
          </p:nvGrpSpPr>
          <p:grpSpPr>
            <a:xfrm>
              <a:off x="2264484" y="4090049"/>
              <a:ext cx="1259058" cy="566928"/>
              <a:chOff x="2264484" y="4090049"/>
              <a:chExt cx="1259058" cy="566928"/>
            </a:xfrm>
          </p:grpSpPr>
          <p:sp>
            <p:nvSpPr>
              <p:cNvPr id="15" name="Rectangle 14"/>
              <p:cNvSpPr/>
              <p:nvPr/>
            </p:nvSpPr>
            <p:spPr>
              <a:xfrm>
                <a:off x="2264484" y="4090049"/>
                <a:ext cx="1259058" cy="566928"/>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313721" y="4265791"/>
                <a:ext cx="1160585" cy="215444"/>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Search</a:t>
                </a:r>
              </a:p>
            </p:txBody>
          </p:sp>
        </p:grpSp>
        <p:sp>
          <p:nvSpPr>
            <p:cNvPr id="22" name="TextBox 21"/>
            <p:cNvSpPr txBox="1"/>
            <p:nvPr/>
          </p:nvSpPr>
          <p:spPr>
            <a:xfrm>
              <a:off x="938146" y="633046"/>
              <a:ext cx="129422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chemeClr val="tx1"/>
                  </a:solidFill>
                  <a:effectLst/>
                  <a:uLnTx/>
                  <a:uFillTx/>
                  <a:latin typeface="+mn-lt"/>
                  <a:ea typeface="+mn-ea"/>
                  <a:cs typeface="+mn-cs"/>
                </a:rPr>
                <a:t>Input</a:t>
              </a:r>
              <a:br>
                <a:rPr kumimoji="0" lang="en-US" sz="1400" b="1" i="0" u="none" strike="noStrike" kern="0" cap="none" spc="0" normalizeH="0" baseline="0" noProof="0" dirty="0" smtClean="0">
                  <a:ln>
                    <a:noFill/>
                  </a:ln>
                  <a:solidFill>
                    <a:schemeClr val="tx1"/>
                  </a:solidFill>
                  <a:effectLst/>
                  <a:uLnTx/>
                  <a:uFillTx/>
                  <a:latin typeface="+mn-lt"/>
                  <a:ea typeface="+mn-ea"/>
                  <a:cs typeface="+mn-cs"/>
                </a:rPr>
              </a:br>
              <a:r>
                <a:rPr kumimoji="0" lang="en-US" sz="1400" b="1" i="0" u="none" strike="noStrike" kern="0" cap="none" spc="0" normalizeH="0" baseline="0" noProof="0" dirty="0" smtClean="0">
                  <a:ln>
                    <a:noFill/>
                  </a:ln>
                  <a:solidFill>
                    <a:schemeClr val="tx1"/>
                  </a:solidFill>
                  <a:effectLst/>
                  <a:uLnTx/>
                  <a:uFillTx/>
                  <a:latin typeface="+mn-lt"/>
                  <a:ea typeface="+mn-ea"/>
                  <a:cs typeface="+mn-cs"/>
                </a:rPr>
                <a:t>Speech</a:t>
              </a:r>
            </a:p>
          </p:txBody>
        </p:sp>
        <p:sp>
          <p:nvSpPr>
            <p:cNvPr id="23" name="Down Arrow 22"/>
            <p:cNvSpPr>
              <a:spLocks noChangeAspect="1"/>
            </p:cNvSpPr>
            <p:nvPr/>
          </p:nvSpPr>
          <p:spPr>
            <a:xfrm>
              <a:off x="2764656" y="1111352"/>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own Arrow 23"/>
            <p:cNvSpPr>
              <a:spLocks noChangeAspect="1"/>
            </p:cNvSpPr>
            <p:nvPr/>
          </p:nvSpPr>
          <p:spPr>
            <a:xfrm>
              <a:off x="2764656" y="226699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wn Arrow 25"/>
            <p:cNvSpPr>
              <a:spLocks noChangeAspect="1"/>
            </p:cNvSpPr>
            <p:nvPr/>
          </p:nvSpPr>
          <p:spPr>
            <a:xfrm>
              <a:off x="2764656" y="3584921"/>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Down Arrow 27"/>
            <p:cNvSpPr>
              <a:spLocks noChangeAspect="1"/>
            </p:cNvSpPr>
            <p:nvPr/>
          </p:nvSpPr>
          <p:spPr>
            <a:xfrm rot="16200000">
              <a:off x="1771332" y="416478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Down Arrow 28"/>
            <p:cNvSpPr>
              <a:spLocks noChangeAspect="1"/>
            </p:cNvSpPr>
            <p:nvPr/>
          </p:nvSpPr>
          <p:spPr>
            <a:xfrm>
              <a:off x="2764656" y="4792398"/>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1627920" y="5317588"/>
              <a:ext cx="2532185" cy="215444"/>
            </a:xfrm>
            <a:prstGeom prst="rect">
              <a:avLst/>
            </a:prstGeom>
          </p:spPr>
          <p:txBody>
            <a:bodyPr wrap="square" lIns="0" tIns="0" rIns="0" bIns="0" rtlCol="0">
              <a:spAutoFit/>
            </a:bodyPr>
            <a:lstStyle/>
            <a:p>
              <a:pPr marL="342900" marR="0" indent="-342900" algn="ctr" defTabSz="914400" rtl="0" eaLnBrk="1" fontAlgn="base" latinLnBrk="0" hangingPunct="1">
                <a:lnSpc>
                  <a:spcPct val="100000"/>
                </a:lnSpc>
                <a:spcBef>
                  <a:spcPct val="20000"/>
                </a:spcBef>
                <a:spcAft>
                  <a:spcPct val="0"/>
                </a:spcAft>
                <a:buClrTx/>
                <a:buSzTx/>
                <a:tabLst/>
              </a:pPr>
              <a:r>
                <a:rPr lang="en-US" sz="1400" b="1" kern="0" noProof="0" dirty="0" smtClean="0">
                  <a:latin typeface="+mn-lt"/>
                </a:rPr>
                <a:t>Recognized Utterance</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grpSp>
      <p:sp>
        <p:nvSpPr>
          <p:cNvPr id="38"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Towards Improved Acoustic Modeling</a:t>
            </a:r>
            <a:endParaRPr lang="en-US" b="1" dirty="0">
              <a:solidFill>
                <a:schemeClr val="accent2"/>
              </a:solidFill>
            </a:endParaRPr>
          </a:p>
        </p:txBody>
      </p:sp>
      <p:sp>
        <p:nvSpPr>
          <p:cNvPr id="40" name="Text Box 3"/>
          <p:cNvSpPr txBox="1">
            <a:spLocks noChangeArrowheads="1"/>
          </p:cNvSpPr>
          <p:nvPr/>
        </p:nvSpPr>
        <p:spPr bwMode="auto">
          <a:xfrm>
            <a:off x="374649" y="634199"/>
            <a:ext cx="8484477" cy="5189826"/>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tabLst>
                <a:tab pos="3376613" algn="r"/>
              </a:tabLst>
            </a:pPr>
            <a:r>
              <a:rPr lang="en-US" sz="1800" b="1" dirty="0" smtClean="0"/>
              <a:t>Investigated a wide variety of nonlinear</a:t>
            </a:r>
            <a:br>
              <a:rPr lang="en-US" sz="1800" b="1" dirty="0" smtClean="0"/>
            </a:br>
            <a:r>
              <a:rPr lang="en-US" sz="1800" b="1" dirty="0" smtClean="0"/>
              <a:t>modeling techniques including </a:t>
            </a:r>
            <a:r>
              <a:rPr lang="en-US" sz="1800" b="1" dirty="0" err="1" smtClean="0"/>
              <a:t>Kalman</a:t>
            </a:r>
            <a:r>
              <a:rPr lang="en-US" sz="1800" b="1" dirty="0" smtClean="0"/>
              <a:t/>
            </a:r>
            <a:br>
              <a:rPr lang="en-US" sz="1800" b="1" dirty="0" smtClean="0"/>
            </a:br>
            <a:r>
              <a:rPr lang="en-US" sz="1800" b="1" dirty="0" smtClean="0"/>
              <a:t>filters and particle filters with mixed results.</a:t>
            </a:r>
          </a:p>
          <a:p>
            <a:pPr marL="165100" indent="-165100">
              <a:spcAft>
                <a:spcPts val="1200"/>
              </a:spcAft>
              <a:buFont typeface="Arial" pitchFamily="34" charset="0"/>
              <a:buChar char="•"/>
              <a:tabLst>
                <a:tab pos="3376613" algn="r"/>
              </a:tabLst>
            </a:pPr>
            <a:r>
              <a:rPr lang="en-US" sz="1800" b="1" dirty="0" smtClean="0"/>
              <a:t>Focused on a technique that preserves</a:t>
            </a:r>
            <a:br>
              <a:rPr lang="en-US" sz="1800" b="1" dirty="0" smtClean="0"/>
            </a:br>
            <a:r>
              <a:rPr lang="en-US" sz="1800" b="1" dirty="0" smtClean="0"/>
              <a:t>the benefits of autoregressive modeling,</a:t>
            </a:r>
            <a:br>
              <a:rPr lang="en-US" sz="1800" b="1" dirty="0" smtClean="0"/>
            </a:br>
            <a:r>
              <a:rPr lang="en-US" sz="1800" b="1" dirty="0" smtClean="0"/>
              <a:t>but adds a probabilistic component to</a:t>
            </a:r>
            <a:br>
              <a:rPr lang="en-US" sz="1800" b="1" dirty="0" smtClean="0"/>
            </a:br>
            <a:r>
              <a:rPr lang="en-US" sz="1800" b="1" dirty="0" smtClean="0"/>
              <a:t>allow modeling of nonlinearities.</a:t>
            </a:r>
          </a:p>
          <a:p>
            <a:pPr marL="165100" indent="-165100">
              <a:spcAft>
                <a:spcPts val="1200"/>
              </a:spcAft>
              <a:buFont typeface="Arial" pitchFamily="34" charset="0"/>
              <a:buChar char="•"/>
              <a:tabLst>
                <a:tab pos="3376613" algn="r"/>
              </a:tabLst>
            </a:pPr>
            <a:r>
              <a:rPr lang="en-US" sz="1800" b="1" dirty="0" smtClean="0"/>
              <a:t>Initially investigated this technique on</a:t>
            </a:r>
            <a:br>
              <a:rPr lang="en-US" sz="1800" b="1" dirty="0" smtClean="0"/>
            </a:br>
            <a:r>
              <a:rPr lang="en-US" sz="1800" b="1" dirty="0" smtClean="0"/>
              <a:t>data involving artificially elongated</a:t>
            </a:r>
            <a:br>
              <a:rPr lang="en-US" sz="1800" b="1" dirty="0" smtClean="0"/>
            </a:br>
            <a:r>
              <a:rPr lang="en-US" sz="1800" b="1" dirty="0" smtClean="0"/>
              <a:t>pronunciations of vowels to remove</a:t>
            </a:r>
            <a:br>
              <a:rPr lang="en-US" sz="1800" b="1" dirty="0" smtClean="0"/>
            </a:br>
            <a:r>
              <a:rPr lang="en-US" sz="1800" b="1" dirty="0" smtClean="0"/>
              <a:t>event duration as a variable.</a:t>
            </a:r>
          </a:p>
          <a:p>
            <a:pPr marL="165100" indent="-165100">
              <a:spcAft>
                <a:spcPts val="1200"/>
              </a:spcAft>
              <a:buFont typeface="Arial" pitchFamily="34" charset="0"/>
              <a:buChar char="•"/>
              <a:tabLst>
                <a:tab pos="3376613" algn="r"/>
              </a:tabLst>
            </a:pPr>
            <a:r>
              <a:rPr lang="en-US" sz="1800" b="1" dirty="0" smtClean="0"/>
              <a:t>Techniques to extend these </a:t>
            </a:r>
            <a:br>
              <a:rPr lang="en-US" sz="1800" b="1" dirty="0" smtClean="0"/>
            </a:br>
            <a:r>
              <a:rPr lang="en-US" sz="1800" b="1" dirty="0" smtClean="0"/>
              <a:t>techniques to large-scale </a:t>
            </a:r>
            <a:br>
              <a:rPr lang="en-US" sz="1800" b="1" dirty="0" smtClean="0"/>
            </a:br>
            <a:r>
              <a:rPr lang="en-US" sz="1800" b="1" dirty="0" smtClean="0"/>
              <a:t>experiments on large vocabulary </a:t>
            </a:r>
            <a:br>
              <a:rPr lang="en-US" sz="1800" b="1" dirty="0" smtClean="0"/>
            </a:br>
            <a:r>
              <a:rPr lang="en-US" sz="1800" b="1" dirty="0" smtClean="0"/>
              <a:t>speech recognition tasks are under</a:t>
            </a:r>
            <a:br>
              <a:rPr lang="en-US" sz="1800" b="1" dirty="0" smtClean="0"/>
            </a:br>
            <a:r>
              <a:rPr lang="en-US" sz="1800" b="1" dirty="0" smtClean="0"/>
              <a:t>development.</a:t>
            </a:r>
          </a:p>
          <a:p>
            <a:pPr marL="165100" indent="-165100">
              <a:spcAft>
                <a:spcPts val="1200"/>
              </a:spcAft>
              <a:buFont typeface="Arial" pitchFamily="34" charset="0"/>
              <a:buChar char="•"/>
              <a:tabLst>
                <a:tab pos="3376613" algn="r"/>
              </a:tabLst>
            </a:pPr>
            <a:r>
              <a:rPr lang="en-US" sz="1800" b="1" dirty="0" smtClean="0"/>
              <a:t>The goal remains to achieve high performance</a:t>
            </a:r>
            <a:br>
              <a:rPr lang="en-US" sz="1800" b="1" dirty="0" smtClean="0"/>
            </a:br>
            <a:r>
              <a:rPr lang="en-US" sz="1800" b="1" dirty="0" smtClean="0"/>
              <a:t>recognition on speech contaminated by noise not represented in the training database.</a:t>
            </a:r>
          </a:p>
        </p:txBody>
      </p:sp>
      <p:grpSp>
        <p:nvGrpSpPr>
          <p:cNvPr id="66" name="Group 65"/>
          <p:cNvGrpSpPr/>
          <p:nvPr/>
        </p:nvGrpSpPr>
        <p:grpSpPr>
          <a:xfrm>
            <a:off x="234950" y="1517283"/>
            <a:ext cx="8726170" cy="2211755"/>
            <a:chOff x="234950" y="1517283"/>
            <a:chExt cx="8726170" cy="2211755"/>
          </a:xfrm>
        </p:grpSpPr>
        <p:grpSp>
          <p:nvGrpSpPr>
            <p:cNvPr id="42" name="Group 41"/>
            <p:cNvGrpSpPr/>
            <p:nvPr/>
          </p:nvGrpSpPr>
          <p:grpSpPr>
            <a:xfrm>
              <a:off x="234950" y="1517283"/>
              <a:ext cx="8726170" cy="2211755"/>
              <a:chOff x="234950" y="1547446"/>
              <a:chExt cx="8726170" cy="2211755"/>
            </a:xfrm>
          </p:grpSpPr>
          <p:cxnSp>
            <p:nvCxnSpPr>
              <p:cNvPr id="52" name="Straight Connector 51"/>
              <p:cNvCxnSpPr/>
              <p:nvPr/>
            </p:nvCxnSpPr>
            <p:spPr>
              <a:xfrm rot="16200000" flipH="1">
                <a:off x="8307071" y="3105151"/>
                <a:ext cx="1308098" cy="1"/>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234950" y="1547446"/>
                <a:ext cx="8698038" cy="2211755"/>
                <a:chOff x="234950" y="1547446"/>
                <a:chExt cx="8698038" cy="2211755"/>
              </a:xfrm>
            </p:grpSpPr>
            <p:cxnSp>
              <p:nvCxnSpPr>
                <p:cNvPr id="44" name="Straight Connector 43"/>
                <p:cNvCxnSpPr/>
                <p:nvPr/>
              </p:nvCxnSpPr>
              <p:spPr>
                <a:xfrm flipV="1">
                  <a:off x="235743" y="1547446"/>
                  <a:ext cx="5614195" cy="147"/>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flipV="1">
                  <a:off x="6396038" y="3756075"/>
                  <a:ext cx="2536950" cy="3126"/>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5916614" y="3275014"/>
                  <a:ext cx="955677" cy="12698"/>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0800000">
                  <a:off x="234950" y="2757269"/>
                  <a:ext cx="6151782" cy="3395"/>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368698" y="2152034"/>
                  <a:ext cx="1208885" cy="1588"/>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46" name="Straight Connector 45"/>
            <p:cNvCxnSpPr/>
            <p:nvPr/>
          </p:nvCxnSpPr>
          <p:spPr>
            <a:xfrm rot="10800000">
              <a:off x="5832353" y="2405355"/>
              <a:ext cx="3083047" cy="2"/>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5414506" y="1968997"/>
              <a:ext cx="874679" cy="630"/>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1027"/>
          <p:cNvSpPr txBox="1">
            <a:spLocks noChangeArrowheads="1"/>
          </p:cNvSpPr>
          <p:nvPr/>
        </p:nvSpPr>
        <p:spPr bwMode="auto">
          <a:xfrm>
            <a:off x="228600" y="661181"/>
            <a:ext cx="8686800" cy="5767753"/>
          </a:xfrm>
          <a:prstGeom prst="rect">
            <a:avLst/>
          </a:prstGeom>
          <a:noFill/>
          <a:ln w="9525">
            <a:noFill/>
            <a:miter lim="800000"/>
            <a:headEnd/>
            <a:tailEnd/>
          </a:ln>
        </p:spPr>
        <p:txBody>
          <a:bodyPr lIns="0" tIns="0" rIns="0" bIns="0"/>
          <a:lstStyle/>
          <a:p>
            <a:pPr eaLnBrk="0" hangingPunct="0">
              <a:spcAft>
                <a:spcPts val="18000"/>
              </a:spcAft>
              <a:buFont typeface="Arial" pitchFamily="34" charset="0"/>
              <a:buChar char="•"/>
            </a:pPr>
            <a:r>
              <a:rPr lang="en-US" sz="1800" b="1" dirty="0" smtClean="0"/>
              <a:t> Define a weighted sum of autoregressive models (Wong and Li, 2000):</a:t>
            </a:r>
          </a:p>
          <a:p>
            <a:pPr marL="230188" indent="-230188" algn="just" eaLnBrk="0" hangingPunct="0">
              <a:spcAft>
                <a:spcPts val="600"/>
              </a:spcAft>
            </a:pPr>
            <a:r>
              <a:rPr lang="en-US" sz="1800" b="1" dirty="0" smtClean="0"/>
              <a:t>where,</a:t>
            </a:r>
          </a:p>
          <a:p>
            <a:pPr marL="230188" indent="-230188" algn="just" eaLnBrk="0" hangingPunct="0">
              <a:spcAft>
                <a:spcPts val="600"/>
              </a:spcAft>
            </a:pPr>
            <a:r>
              <a:rPr lang="en-US" sz="1800" b="1" dirty="0"/>
              <a:t>	</a:t>
            </a:r>
            <a:r>
              <a:rPr lang="en-US" sz="1800" dirty="0"/>
              <a:t> </a:t>
            </a:r>
            <a:r>
              <a:rPr lang="en-US" sz="2000" dirty="0" err="1"/>
              <a:t>ε</a:t>
            </a:r>
            <a:r>
              <a:rPr lang="en-US" sz="2000" baseline="-25000" dirty="0" err="1"/>
              <a:t>i</a:t>
            </a:r>
            <a:r>
              <a:rPr lang="en-US" sz="1800" baseline="-25000" dirty="0"/>
              <a:t>  </a:t>
            </a:r>
            <a:r>
              <a:rPr lang="en-US" sz="1800" b="1" dirty="0"/>
              <a:t>: zero mean Gaussian with variance </a:t>
            </a:r>
            <a:r>
              <a:rPr lang="en-US" sz="2000" dirty="0"/>
              <a:t>σ</a:t>
            </a:r>
            <a:r>
              <a:rPr lang="en-US" sz="2000" baseline="-25000" dirty="0"/>
              <a:t>j</a:t>
            </a:r>
            <a:r>
              <a:rPr lang="en-US" sz="2000" baseline="30000" dirty="0"/>
              <a:t>2</a:t>
            </a:r>
          </a:p>
          <a:p>
            <a:pPr marL="230188" indent="-230188" algn="just" eaLnBrk="0" hangingPunct="0">
              <a:spcAft>
                <a:spcPts val="600"/>
              </a:spcAft>
            </a:pPr>
            <a:r>
              <a:rPr lang="en-US" sz="2000" b="1" dirty="0"/>
              <a:t>	“</a:t>
            </a:r>
            <a:r>
              <a:rPr lang="en-US" sz="2000" b="1" dirty="0" err="1"/>
              <a:t>w.p</a:t>
            </a:r>
            <a:r>
              <a:rPr lang="en-US" sz="2000" b="1" dirty="0"/>
              <a:t>. </a:t>
            </a:r>
            <a:r>
              <a:rPr lang="en-US" sz="2000" i="1" dirty="0" err="1"/>
              <a:t>w</a:t>
            </a:r>
            <a:r>
              <a:rPr lang="en-US" sz="2000" baseline="-25000" dirty="0" err="1"/>
              <a:t>i</a:t>
            </a:r>
            <a:r>
              <a:rPr lang="en-US" sz="2000" b="1" dirty="0"/>
              <a:t>” : with probability </a:t>
            </a:r>
            <a:r>
              <a:rPr lang="en-US" sz="2000" i="1" dirty="0" err="1"/>
              <a:t>w</a:t>
            </a:r>
            <a:r>
              <a:rPr lang="en-US" sz="2000" baseline="-25000" dirty="0" err="1"/>
              <a:t>i</a:t>
            </a:r>
            <a:endParaRPr lang="en-US" sz="2000" baseline="-25000" dirty="0"/>
          </a:p>
          <a:p>
            <a:pPr marL="230188" indent="-230188" algn="just" eaLnBrk="0" hangingPunct="0">
              <a:spcAft>
                <a:spcPts val="600"/>
              </a:spcAft>
            </a:pPr>
            <a:r>
              <a:rPr lang="en-US" sz="2000" baseline="-25000" dirty="0"/>
              <a:t>	 </a:t>
            </a:r>
            <a:r>
              <a:rPr lang="en-US" sz="2000" i="1" dirty="0" err="1"/>
              <a:t>a</a:t>
            </a:r>
            <a:r>
              <a:rPr lang="en-US" sz="2000" baseline="-25000" dirty="0" err="1"/>
              <a:t>i,j</a:t>
            </a:r>
            <a:r>
              <a:rPr lang="en-US" sz="2000" b="1" dirty="0"/>
              <a:t> </a:t>
            </a:r>
            <a:r>
              <a:rPr lang="en-US" sz="2000" dirty="0"/>
              <a:t>(j&gt;0) </a:t>
            </a:r>
            <a:r>
              <a:rPr lang="en-US" sz="2000" b="1" dirty="0"/>
              <a:t>: AR predictor coefficients</a:t>
            </a:r>
          </a:p>
          <a:p>
            <a:pPr marL="230188" indent="-230188" algn="just" eaLnBrk="0" hangingPunct="0">
              <a:spcAft>
                <a:spcPct val="50000"/>
              </a:spcAft>
            </a:pPr>
            <a:r>
              <a:rPr lang="en-US" sz="2000" i="1" dirty="0"/>
              <a:t>	 a</a:t>
            </a:r>
            <a:r>
              <a:rPr lang="en-US" sz="2000" baseline="-25000" dirty="0"/>
              <a:t>i,0</a:t>
            </a:r>
            <a:r>
              <a:rPr lang="en-US" sz="2000" b="1" dirty="0"/>
              <a:t> : mean for </a:t>
            </a:r>
            <a:r>
              <a:rPr lang="en-US" sz="2000" b="1" dirty="0" smtClean="0"/>
              <a:t>the </a:t>
            </a:r>
            <a:r>
              <a:rPr lang="en-US" sz="2000" i="1" dirty="0" err="1" smtClean="0"/>
              <a:t>i</a:t>
            </a:r>
            <a:r>
              <a:rPr lang="en-US" sz="2000" i="1" baseline="30000" dirty="0" err="1" smtClean="0"/>
              <a:t>th</a:t>
            </a:r>
            <a:r>
              <a:rPr lang="en-US" sz="2000" b="1" dirty="0" smtClean="0"/>
              <a:t> component</a:t>
            </a:r>
            <a:endParaRPr lang="en-US" sz="2000" dirty="0" smtClean="0"/>
          </a:p>
          <a:p>
            <a:pPr marL="168275" lvl="1" indent="-168275" eaLnBrk="0" hangingPunct="0">
              <a:spcAft>
                <a:spcPts val="1200"/>
              </a:spcAft>
              <a:buSzPct val="75000"/>
              <a:buFont typeface="Arial" pitchFamily="34" charset="0"/>
              <a:buChar char="•"/>
            </a:pPr>
            <a:r>
              <a:rPr lang="en-US" sz="1800" b="1" dirty="0" smtClean="0"/>
              <a:t>An AR filter of order 0 is equivalent to a Gaussian mixture model (GMM).</a:t>
            </a:r>
          </a:p>
          <a:p>
            <a:pPr marL="168275" lvl="1" indent="-168275" eaLnBrk="0" hangingPunct="0">
              <a:spcAft>
                <a:spcPts val="1200"/>
              </a:spcAft>
              <a:buSzPct val="75000"/>
              <a:buFont typeface="Arial" pitchFamily="34" charset="0"/>
              <a:buChar char="•"/>
            </a:pPr>
            <a:r>
              <a:rPr lang="en-US" sz="1800" b="1" dirty="0" smtClean="0"/>
              <a:t>MFCCs routinely use 1</a:t>
            </a:r>
            <a:r>
              <a:rPr lang="en-US" sz="1800" b="1" baseline="30000" dirty="0" smtClean="0"/>
              <a:t>st</a:t>
            </a:r>
            <a:r>
              <a:rPr lang="en-US" sz="1800" b="1" dirty="0" smtClean="0"/>
              <a:t> and 2</a:t>
            </a:r>
            <a:r>
              <a:rPr lang="en-US" sz="1800" b="1" baseline="30000" dirty="0" smtClean="0"/>
              <a:t>nd</a:t>
            </a:r>
            <a:r>
              <a:rPr lang="en-US" sz="1800" b="1" dirty="0" smtClean="0"/>
              <a:t> order derivatives of the features to introduce some dynamic information into the HMM.</a:t>
            </a:r>
          </a:p>
          <a:p>
            <a:pPr marL="168275" lvl="1" indent="-168275" eaLnBrk="0" hangingPunct="0">
              <a:spcAft>
                <a:spcPts val="1200"/>
              </a:spcAft>
              <a:buSzPct val="75000"/>
              <a:buFont typeface="Arial" pitchFamily="34" charset="0"/>
              <a:buChar char="•"/>
            </a:pPr>
            <a:r>
              <a:rPr lang="en-US" sz="1800" b="1" dirty="0" smtClean="0"/>
              <a:t>MAR can capture more information about dynamics using an AR model.</a:t>
            </a:r>
            <a:endParaRPr lang="en-US" sz="2000" b="1" dirty="0"/>
          </a:p>
        </p:txBody>
      </p:sp>
      <p:sp>
        <p:nvSpPr>
          <p:cNvPr id="1029" name="Rectangle 1037"/>
          <p:cNvSpPr>
            <a:spLocks noChangeArrowheads="1"/>
          </p:cNvSpPr>
          <p:nvPr/>
        </p:nvSpPr>
        <p:spPr bwMode="auto">
          <a:xfrm>
            <a:off x="0" y="0"/>
            <a:ext cx="9144000" cy="0"/>
          </a:xfrm>
          <a:prstGeom prst="rect">
            <a:avLst/>
          </a:prstGeom>
          <a:noFill/>
          <a:ln w="9525" algn="ctr">
            <a:noFill/>
            <a:miter lim="800000"/>
            <a:headEnd/>
            <a:tailEnd/>
          </a:ln>
        </p:spPr>
        <p:txBody>
          <a:bodyPr wrap="none" lIns="0" tIns="0" rIns="0" bIns="0" anchor="ctr">
            <a:spAutoFit/>
          </a:bodyPr>
          <a:lstStyle/>
          <a:p>
            <a:endParaRPr lang="en-US"/>
          </a:p>
        </p:txBody>
      </p:sp>
      <p:sp>
        <p:nvSpPr>
          <p:cNvPr id="10" name="Text Box 10"/>
          <p:cNvSpPr txBox="1">
            <a:spLocks noChangeArrowheads="1"/>
          </p:cNvSpPr>
          <p:nvPr/>
        </p:nvSpPr>
        <p:spPr bwMode="auto">
          <a:xfrm>
            <a:off x="227012" y="57150"/>
            <a:ext cx="86883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Mixture Autoregressive (MAR) Models (S. </a:t>
            </a:r>
            <a:r>
              <a:rPr lang="en-US" b="1" dirty="0" err="1" smtClean="0">
                <a:solidFill>
                  <a:schemeClr val="accent2"/>
                </a:solidFill>
              </a:rPr>
              <a:t>Srinivasan</a:t>
            </a:r>
            <a:r>
              <a:rPr lang="en-US" b="1" dirty="0" smtClean="0">
                <a:solidFill>
                  <a:schemeClr val="accent2"/>
                </a:solidFill>
              </a:rPr>
              <a:t>)</a:t>
            </a:r>
            <a:endParaRPr lang="en-US" b="1" dirty="0">
              <a:solidFill>
                <a:schemeClr val="accent2"/>
              </a:solidFill>
            </a:endParaRPr>
          </a:p>
        </p:txBody>
      </p:sp>
      <p:graphicFrame>
        <p:nvGraphicFramePr>
          <p:cNvPr id="12" name="Object 11"/>
          <p:cNvGraphicFramePr>
            <a:graphicFrameLocks noChangeAspect="1"/>
          </p:cNvGraphicFramePr>
          <p:nvPr/>
        </p:nvGraphicFramePr>
        <p:xfrm>
          <a:off x="385763" y="1056445"/>
          <a:ext cx="4168775" cy="2093913"/>
        </p:xfrm>
        <a:graphic>
          <a:graphicData uri="http://schemas.openxmlformats.org/presentationml/2006/ole">
            <p:oleObj spid="_x0000_s212995" name="Equation" r:id="rId3" imgW="2781000" imgH="1396800" progId="Equation.3">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228600" y="838200"/>
            <a:ext cx="8686800" cy="5334000"/>
          </a:xfrm>
          <a:prstGeom prst="rect">
            <a:avLst/>
          </a:prstGeom>
          <a:noFill/>
          <a:ln w="9525">
            <a:noFill/>
            <a:miter lim="800000"/>
            <a:headEnd/>
            <a:tailEnd/>
          </a:ln>
        </p:spPr>
        <p:txBody>
          <a:bodyPr lIns="0" tIns="0" rIns="0" bIns="0"/>
          <a:lstStyle/>
          <a:p>
            <a:pPr marL="230188" indent="-230188" algn="l" eaLnBrk="0" hangingPunct="0">
              <a:spcAft>
                <a:spcPct val="50000"/>
              </a:spcAft>
              <a:buFontTx/>
              <a:buChar char="•"/>
            </a:pPr>
            <a:endParaRPr lang="en-US" sz="1800" b="1"/>
          </a:p>
        </p:txBody>
      </p:sp>
      <p:sp>
        <p:nvSpPr>
          <p:cNvPr id="10245" name="Text Box 1027"/>
          <p:cNvSpPr txBox="1">
            <a:spLocks noChangeArrowheads="1"/>
          </p:cNvSpPr>
          <p:nvPr/>
        </p:nvSpPr>
        <p:spPr bwMode="auto">
          <a:xfrm>
            <a:off x="3460653" y="621322"/>
            <a:ext cx="5454748" cy="2529841"/>
          </a:xfrm>
          <a:prstGeom prst="rect">
            <a:avLst/>
          </a:prstGeom>
          <a:noFill/>
          <a:ln w="9525">
            <a:noFill/>
            <a:miter lim="800000"/>
            <a:headEnd/>
            <a:tailEnd/>
          </a:ln>
        </p:spPr>
        <p:txBody>
          <a:bodyPr lIns="0" tIns="0" rIns="0" bIns="0"/>
          <a:lstStyle/>
          <a:p>
            <a:pPr marL="168275" indent="-168275" algn="l" eaLnBrk="0" hangingPunct="0">
              <a:spcAft>
                <a:spcPts val="1200"/>
              </a:spcAft>
              <a:buFont typeface="Arial" pitchFamily="34" charset="0"/>
              <a:buChar char="•"/>
            </a:pPr>
            <a:r>
              <a:rPr lang="en-US" sz="1800" b="1" dirty="0" smtClean="0"/>
              <a:t>Phonetic models in an HMM approach typically use a 3-state left-to-right model topology with a large number of mixture components (e.g., 128 mixtures for speech recognition and 1024 mixtures for speaker verification).</a:t>
            </a:r>
          </a:p>
          <a:p>
            <a:pPr marL="168275" indent="-168275" algn="l" eaLnBrk="0" hangingPunct="0">
              <a:spcAft>
                <a:spcPts val="1200"/>
              </a:spcAft>
              <a:buFont typeface="Arial" pitchFamily="34" charset="0"/>
              <a:buChar char="•"/>
            </a:pPr>
            <a:r>
              <a:rPr lang="en-US" sz="1800" b="1" dirty="0" smtClean="0"/>
              <a:t>Dynamics are captured in the feature vector and through the state transition probabilities.</a:t>
            </a:r>
          </a:p>
          <a:p>
            <a:pPr marL="168275" indent="-168275" algn="l" eaLnBrk="0" hangingPunct="0">
              <a:spcAft>
                <a:spcPts val="1200"/>
              </a:spcAft>
              <a:buFont typeface="Arial" pitchFamily="34" charset="0"/>
              <a:buChar char="•"/>
            </a:pPr>
            <a:r>
              <a:rPr lang="en-US" sz="1800" b="1" dirty="0" smtClean="0"/>
              <a:t>Observation probabilities tend to dominate.</a:t>
            </a:r>
            <a:endParaRPr lang="en-US" sz="2000" b="1" dirty="0"/>
          </a:p>
        </p:txBody>
      </p:sp>
      <p:sp>
        <p:nvSpPr>
          <p:cNvPr id="6" name="Text Box 10"/>
          <p:cNvSpPr txBox="1">
            <a:spLocks noChangeArrowheads="1"/>
          </p:cNvSpPr>
          <p:nvPr/>
        </p:nvSpPr>
        <p:spPr bwMode="auto">
          <a:xfrm>
            <a:off x="227012" y="57150"/>
            <a:ext cx="86883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Integrating MAR into HMMs</a:t>
            </a:r>
            <a:endParaRPr lang="en-US" b="1" dirty="0">
              <a:solidFill>
                <a:schemeClr val="accent2"/>
              </a:solidFill>
            </a:endParaRPr>
          </a:p>
        </p:txBody>
      </p:sp>
      <p:pic>
        <p:nvPicPr>
          <p:cNvPr id="8" name="Picture 7" descr="x.jpg"/>
          <p:cNvPicPr>
            <a:picLocks noChangeAspect="1"/>
          </p:cNvPicPr>
          <p:nvPr/>
        </p:nvPicPr>
        <p:blipFill>
          <a:blip r:embed="rId2"/>
          <a:stretch>
            <a:fillRect/>
          </a:stretch>
        </p:blipFill>
        <p:spPr>
          <a:xfrm>
            <a:off x="231775" y="972212"/>
            <a:ext cx="2805259" cy="1554087"/>
          </a:xfrm>
          <a:prstGeom prst="rect">
            <a:avLst/>
          </a:prstGeom>
        </p:spPr>
      </p:pic>
      <p:grpSp>
        <p:nvGrpSpPr>
          <p:cNvPr id="11" name="Group 10"/>
          <p:cNvGrpSpPr/>
          <p:nvPr/>
        </p:nvGrpSpPr>
        <p:grpSpPr>
          <a:xfrm>
            <a:off x="175503" y="3770854"/>
            <a:ext cx="8739897" cy="2728420"/>
            <a:chOff x="175503" y="3770854"/>
            <a:chExt cx="8739897" cy="2728420"/>
          </a:xfrm>
        </p:grpSpPr>
        <p:pic>
          <p:nvPicPr>
            <p:cNvPr id="230402" name="Picture 2"/>
            <p:cNvPicPr>
              <a:picLocks noChangeAspect="1" noChangeArrowheads="1"/>
            </p:cNvPicPr>
            <p:nvPr/>
          </p:nvPicPr>
          <p:blipFill>
            <a:blip r:embed="rId3"/>
            <a:srcRect l="9279" t="21674" r="9491" b="21834"/>
            <a:stretch>
              <a:fillRect/>
            </a:stretch>
          </p:blipFill>
          <p:spPr bwMode="auto">
            <a:xfrm>
              <a:off x="4554538" y="3998872"/>
              <a:ext cx="4360862" cy="1895488"/>
            </a:xfrm>
            <a:prstGeom prst="rect">
              <a:avLst/>
            </a:prstGeom>
            <a:noFill/>
            <a:ln w="9525">
              <a:noFill/>
              <a:miter lim="800000"/>
              <a:headEnd/>
              <a:tailEnd/>
            </a:ln>
            <a:effectLst/>
          </p:spPr>
        </p:pic>
        <p:sp>
          <p:nvSpPr>
            <p:cNvPr id="10" name="Text Box 1027"/>
            <p:cNvSpPr txBox="1">
              <a:spLocks noChangeArrowheads="1"/>
            </p:cNvSpPr>
            <p:nvPr/>
          </p:nvSpPr>
          <p:spPr bwMode="auto">
            <a:xfrm>
              <a:off x="175503" y="3770854"/>
              <a:ext cx="4143277" cy="2728420"/>
            </a:xfrm>
            <a:prstGeom prst="rect">
              <a:avLst/>
            </a:prstGeom>
            <a:noFill/>
            <a:ln w="9525">
              <a:noFill/>
              <a:miter lim="800000"/>
              <a:headEnd/>
              <a:tailEnd/>
            </a:ln>
          </p:spPr>
          <p:txBody>
            <a:bodyPr lIns="0" tIns="0" rIns="0" bIns="0"/>
            <a:lstStyle/>
            <a:p>
              <a:pPr marL="168275" indent="-168275" algn="l" eaLnBrk="0" hangingPunct="0">
                <a:spcAft>
                  <a:spcPts val="1200"/>
                </a:spcAft>
                <a:buFont typeface="Arial" pitchFamily="34" charset="0"/>
                <a:buChar char="•"/>
              </a:pPr>
              <a:r>
                <a:rPr lang="en-US" sz="1800" b="1" dirty="0" smtClean="0"/>
                <a:t>MAR-HMM uses a probabilistic MAR model in which the weights are estimated using the EM algorithm.</a:t>
              </a:r>
            </a:p>
            <a:p>
              <a:pPr marL="168275" indent="-168275" algn="l" eaLnBrk="0" hangingPunct="0">
                <a:spcAft>
                  <a:spcPts val="1200"/>
                </a:spcAft>
                <a:buFont typeface="Arial" pitchFamily="34" charset="0"/>
                <a:buChar char="•"/>
              </a:pPr>
              <a:r>
                <a:rPr lang="en-US" sz="1800" b="1" dirty="0" smtClean="0"/>
                <a:t>In our work we have extended the scalar MAR model to handle feature vectors by using a single weight estimated by summing the likelihoods across all scalar components.</a:t>
              </a:r>
              <a:endParaRPr lang="en-US" sz="20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4554536" y="689317"/>
          <a:ext cx="4181500" cy="3566160"/>
        </p:xfrm>
        <a:graphic>
          <a:graphicData uri="http://schemas.openxmlformats.org/drawingml/2006/table">
            <a:tbl>
              <a:tblPr bandRow="1">
                <a:effectLst>
                  <a:outerShdw blurRad="50800" dist="114300" dir="2700000" algn="tl" rotWithShape="0">
                    <a:prstClr val="black">
                      <a:alpha val="40000"/>
                    </a:prstClr>
                  </a:outerShdw>
                </a:effectLst>
                <a:tableStyleId>{5C22544A-7EE6-4342-B048-85BDC9FD1C3A}</a:tableStyleId>
              </a:tblPr>
              <a:tblGrid>
                <a:gridCol w="871506"/>
                <a:gridCol w="970932"/>
                <a:gridCol w="1293687"/>
                <a:gridCol w="1045375"/>
              </a:tblGrid>
              <a:tr h="274320">
                <a:tc>
                  <a:txBody>
                    <a:bodyPr/>
                    <a:lstStyle/>
                    <a:p>
                      <a:pPr marL="0" marR="0" indent="0" algn="ctr">
                        <a:spcBef>
                          <a:spcPts val="0"/>
                        </a:spcBef>
                        <a:spcAft>
                          <a:spcPts val="0"/>
                        </a:spcAft>
                      </a:pPr>
                      <a:r>
                        <a:rPr lang="en-US" sz="1400" b="1" baseline="0" dirty="0">
                          <a:solidFill>
                            <a:schemeClr val="tx1"/>
                          </a:solidFill>
                          <a:latin typeface="+mn-lt"/>
                          <a:ea typeface="Times New Roman"/>
                          <a:cs typeface="Times New Roman"/>
                        </a:rPr>
                        <a:t># </a:t>
                      </a:r>
                      <a:r>
                        <a:rPr lang="en-US" sz="1400" b="1" baseline="0" dirty="0" err="1" smtClean="0">
                          <a:solidFill>
                            <a:schemeClr val="tx1"/>
                          </a:solidFill>
                          <a:latin typeface="+mn-lt"/>
                          <a:ea typeface="Times New Roman"/>
                          <a:cs typeface="Times New Roman"/>
                        </a:rPr>
                        <a:t>Mixts</a:t>
                      </a:r>
                      <a:r>
                        <a:rPr lang="en-US" sz="1400" b="1" baseline="0" dirty="0" smtClean="0">
                          <a:solidFill>
                            <a:schemeClr val="tx1"/>
                          </a:solidFill>
                          <a:latin typeface="+mn-lt"/>
                          <a:ea typeface="Times New Roman"/>
                          <a:cs typeface="Times New Roman"/>
                        </a:rPr>
                        <a:t>.</a:t>
                      </a:r>
                      <a:endParaRPr lang="en-US" sz="1400" b="1" baseline="0" dirty="0">
                        <a:solidFill>
                          <a:schemeClr val="tx1"/>
                        </a:solidFill>
                        <a:latin typeface="+mn-lt"/>
                        <a:ea typeface="Times New Roman"/>
                        <a:cs typeface="Times New Roman"/>
                      </a:endParaRPr>
                    </a:p>
                  </a:txBody>
                  <a:tcPr marL="0" marR="0" marT="91440" marB="91440">
                    <a:solidFill>
                      <a:srgbClr val="FFFFFF"/>
                    </a:solidFill>
                  </a:tcPr>
                </a:tc>
                <a:tc>
                  <a:txBody>
                    <a:bodyPr/>
                    <a:lstStyle/>
                    <a:p>
                      <a:pPr marL="0" marR="0" indent="0" algn="ctr">
                        <a:spcBef>
                          <a:spcPts val="0"/>
                        </a:spcBef>
                        <a:spcAft>
                          <a:spcPts val="0"/>
                        </a:spcAft>
                      </a:pPr>
                      <a:r>
                        <a:rPr lang="en-US" sz="1400" b="1" baseline="0" dirty="0" smtClean="0">
                          <a:solidFill>
                            <a:schemeClr val="tx1"/>
                          </a:solidFill>
                          <a:latin typeface="+mn-lt"/>
                          <a:ea typeface="Times New Roman"/>
                          <a:cs typeface="Times New Roman"/>
                        </a:rPr>
                        <a:t># Feats</a:t>
                      </a:r>
                      <a:endParaRPr lang="en-US" sz="1400" b="1" baseline="0" dirty="0">
                        <a:solidFill>
                          <a:schemeClr val="tx1"/>
                        </a:solidFill>
                        <a:latin typeface="+mn-lt"/>
                        <a:ea typeface="Times New Roman"/>
                        <a:cs typeface="Times New Roman"/>
                      </a:endParaRPr>
                    </a:p>
                  </a:txBody>
                  <a:tcPr marL="0" marR="0" marT="91440" marB="91440">
                    <a:solidFill>
                      <a:srgbClr val="FFFFFF"/>
                    </a:solidFill>
                  </a:tcPr>
                </a:tc>
                <a:tc>
                  <a:txBody>
                    <a:bodyPr/>
                    <a:lstStyle/>
                    <a:p>
                      <a:pPr marL="0" marR="0" indent="0" algn="ctr">
                        <a:spcBef>
                          <a:spcPts val="0"/>
                        </a:spcBef>
                        <a:spcAft>
                          <a:spcPts val="0"/>
                        </a:spcAft>
                      </a:pPr>
                      <a:r>
                        <a:rPr lang="en-US" sz="1400" b="1" baseline="0" dirty="0" smtClean="0">
                          <a:solidFill>
                            <a:schemeClr val="tx1"/>
                          </a:solidFill>
                          <a:latin typeface="+mn-lt"/>
                          <a:ea typeface="Times New Roman"/>
                          <a:cs typeface="Times New Roman"/>
                        </a:rPr>
                        <a:t>GMM</a:t>
                      </a:r>
                      <a:endParaRPr lang="en-US" sz="1400" b="1" baseline="0" dirty="0">
                        <a:solidFill>
                          <a:schemeClr val="tx1"/>
                        </a:solidFill>
                        <a:latin typeface="+mn-lt"/>
                        <a:ea typeface="Times New Roman"/>
                        <a:cs typeface="Times New Roman"/>
                      </a:endParaRPr>
                    </a:p>
                  </a:txBody>
                  <a:tcPr marL="0" marR="0" marT="91440" marB="91440">
                    <a:solidFill>
                      <a:srgbClr val="FFFFFF"/>
                    </a:solidFill>
                  </a:tcPr>
                </a:tc>
                <a:tc>
                  <a:txBody>
                    <a:bodyPr/>
                    <a:lstStyle/>
                    <a:p>
                      <a:pPr marL="0" marR="0" indent="0" algn="ctr">
                        <a:spcBef>
                          <a:spcPts val="0"/>
                        </a:spcBef>
                        <a:spcAft>
                          <a:spcPts val="0"/>
                        </a:spcAft>
                      </a:pPr>
                      <a:r>
                        <a:rPr lang="en-US" sz="1400" b="1" baseline="0" dirty="0">
                          <a:solidFill>
                            <a:schemeClr val="tx1"/>
                          </a:solidFill>
                          <a:latin typeface="+mn-lt"/>
                          <a:ea typeface="Times New Roman"/>
                          <a:cs typeface="Times New Roman"/>
                        </a:rPr>
                        <a:t>MAR</a:t>
                      </a:r>
                    </a:p>
                  </a:txBody>
                  <a:tcPr marL="0" marR="0" marT="91440" marB="91440">
                    <a:solidFill>
                      <a:srgbClr val="FFFFFF"/>
                    </a:solidFill>
                  </a:tcPr>
                </a:tc>
              </a:tr>
              <a:tr h="274320">
                <a:tc>
                  <a:txBody>
                    <a:bodyPr/>
                    <a:lstStyle/>
                    <a:p>
                      <a:pPr marL="0" marR="0" indent="0" algn="ctr">
                        <a:spcBef>
                          <a:spcPts val="0"/>
                        </a:spcBef>
                        <a:spcAft>
                          <a:spcPts val="0"/>
                        </a:spcAft>
                      </a:pPr>
                      <a:r>
                        <a:rPr lang="en-US" sz="1400" b="1" dirty="0" smtClean="0">
                          <a:latin typeface="+mn-lt"/>
                          <a:ea typeface="Times New Roman"/>
                          <a:cs typeface="Times New Roman"/>
                        </a:rPr>
                        <a:t>2</a:t>
                      </a:r>
                      <a:endParaRPr lang="en-US" sz="1400" b="1" dirty="0">
                        <a:latin typeface="+mn-lt"/>
                        <a:ea typeface="Times New Roman"/>
                        <a:cs typeface="Times New Roman"/>
                      </a:endParaRPr>
                    </a:p>
                  </a:txBody>
                  <a:tcPr marL="0" marR="0" marT="91440" marB="91440">
                    <a:solidFill>
                      <a:srgbClr val="FFFFFF"/>
                    </a:solidFill>
                  </a:tcPr>
                </a:tc>
                <a:tc>
                  <a:txBody>
                    <a:bodyPr/>
                    <a:lstStyle/>
                    <a:p>
                      <a:pPr marL="0" marR="0" indent="0" algn="ctr">
                        <a:spcBef>
                          <a:spcPts val="0"/>
                        </a:spcBef>
                        <a:spcAft>
                          <a:spcPts val="0"/>
                        </a:spcAft>
                      </a:pPr>
                      <a:r>
                        <a:rPr lang="en-US" sz="1400" b="1" dirty="0" smtClean="0">
                          <a:latin typeface="+mn-lt"/>
                          <a:ea typeface="Times New Roman"/>
                          <a:cs typeface="Times New Roman"/>
                        </a:rPr>
                        <a:t>13</a:t>
                      </a:r>
                      <a:endParaRPr lang="en-US" sz="1400" b="1" dirty="0">
                        <a:latin typeface="+mn-lt"/>
                        <a:ea typeface="Times New Roman"/>
                        <a:cs typeface="Times New Roman"/>
                      </a:endParaRPr>
                    </a:p>
                  </a:txBody>
                  <a:tcPr marL="0" marR="0" marT="91440" marB="91440">
                    <a:solidFill>
                      <a:srgbClr val="FFFFFF"/>
                    </a:solidFill>
                  </a:tcPr>
                </a:tc>
                <a:tc>
                  <a:txBody>
                    <a:bodyPr/>
                    <a:lstStyle/>
                    <a:p>
                      <a:pPr marL="0" marR="0" algn="l">
                        <a:spcBef>
                          <a:spcPts val="0"/>
                        </a:spcBef>
                        <a:spcAft>
                          <a:spcPts val="0"/>
                        </a:spcAft>
                      </a:pPr>
                      <a:r>
                        <a:rPr lang="en-US" sz="1400" b="1" dirty="0" smtClean="0">
                          <a:latin typeface="+mn-lt"/>
                          <a:ea typeface="DejaVu LGC Sans"/>
                          <a:cs typeface="DejaVu LGC Sans"/>
                        </a:rPr>
                        <a:t>77.8 (54)</a:t>
                      </a:r>
                      <a:endParaRPr lang="en-US" sz="1400" b="1" dirty="0">
                        <a:latin typeface="+mn-lt"/>
                        <a:ea typeface="DejaVu LGC Sans"/>
                        <a:cs typeface="DejaVu LGC Sans"/>
                      </a:endParaRPr>
                    </a:p>
                  </a:txBody>
                  <a:tcPr marR="45720" marT="91440" marB="91440">
                    <a:solidFill>
                      <a:srgbClr val="FFFFFF"/>
                    </a:solidFill>
                  </a:tcPr>
                </a:tc>
                <a:tc>
                  <a:txBody>
                    <a:bodyPr/>
                    <a:lstStyle/>
                    <a:p>
                      <a:pPr marL="0" marR="0" algn="l">
                        <a:spcBef>
                          <a:spcPts val="0"/>
                        </a:spcBef>
                        <a:spcAft>
                          <a:spcPts val="0"/>
                        </a:spcAft>
                      </a:pPr>
                      <a:r>
                        <a:rPr lang="en-US" sz="1400" b="1" dirty="0" smtClean="0">
                          <a:latin typeface="+mn-lt"/>
                          <a:ea typeface="DejaVu LGC Sans"/>
                          <a:cs typeface="DejaVu LGC Sans"/>
                        </a:rPr>
                        <a:t>83.3  (80)</a:t>
                      </a:r>
                      <a:endParaRPr lang="en-US" sz="1400" b="1" dirty="0">
                        <a:latin typeface="+mn-lt"/>
                        <a:ea typeface="DejaVu LGC Sans"/>
                        <a:cs typeface="DejaVu LGC Sans"/>
                      </a:endParaRPr>
                    </a:p>
                  </a:txBody>
                  <a:tcPr marR="45720" marT="91440" marB="91440">
                    <a:solidFill>
                      <a:srgbClr val="FFFFFF"/>
                    </a:solidFill>
                  </a:tcPr>
                </a:tc>
              </a:tr>
              <a:tr h="274320">
                <a:tc>
                  <a:txBody>
                    <a:bodyPr/>
                    <a:lstStyle/>
                    <a:p>
                      <a:pPr marL="0" marR="0" indent="0" algn="ctr">
                        <a:spcBef>
                          <a:spcPts val="0"/>
                        </a:spcBef>
                        <a:spcAft>
                          <a:spcPts val="0"/>
                        </a:spcAft>
                      </a:pPr>
                      <a:r>
                        <a:rPr lang="en-US" sz="1400" b="1" dirty="0">
                          <a:latin typeface="+mn-lt"/>
                          <a:ea typeface="Times New Roman"/>
                          <a:cs typeface="Times New Roman"/>
                        </a:rPr>
                        <a:t>2</a:t>
                      </a:r>
                    </a:p>
                  </a:txBody>
                  <a:tcPr marL="0" marR="0" marT="91440" marB="91440">
                    <a:solidFill>
                      <a:srgbClr val="FFFFFF"/>
                    </a:solidFill>
                  </a:tcPr>
                </a:tc>
                <a:tc>
                  <a:txBody>
                    <a:bodyPr/>
                    <a:lstStyle/>
                    <a:p>
                      <a:pPr marL="0" marR="0" indent="0" algn="ctr">
                        <a:spcBef>
                          <a:spcPts val="0"/>
                        </a:spcBef>
                        <a:spcAft>
                          <a:spcPts val="0"/>
                        </a:spcAft>
                      </a:pPr>
                      <a:r>
                        <a:rPr lang="en-US" sz="1400" b="1" dirty="0" smtClean="0">
                          <a:latin typeface="+mn-lt"/>
                          <a:ea typeface="Times New Roman"/>
                          <a:cs typeface="Times New Roman"/>
                        </a:rPr>
                        <a:t>39</a:t>
                      </a:r>
                      <a:endParaRPr lang="en-US" sz="1400" b="1" dirty="0">
                        <a:latin typeface="+mn-lt"/>
                        <a:ea typeface="Times New Roman"/>
                        <a:cs typeface="Times New Roman"/>
                      </a:endParaRPr>
                    </a:p>
                  </a:txBody>
                  <a:tcPr marL="0" marR="0" marT="91440" marB="91440">
                    <a:solidFill>
                      <a:srgbClr val="FFFFFF"/>
                    </a:solidFill>
                  </a:tcPr>
                </a:tc>
                <a:tc>
                  <a:txBody>
                    <a:bodyPr/>
                    <a:lstStyle/>
                    <a:p>
                      <a:pPr marL="0" marR="0" algn="l">
                        <a:spcBef>
                          <a:spcPts val="0"/>
                        </a:spcBef>
                        <a:spcAft>
                          <a:spcPts val="0"/>
                        </a:spcAft>
                      </a:pPr>
                      <a:r>
                        <a:rPr lang="en-US" sz="1400" b="1" dirty="0">
                          <a:latin typeface="+mn-lt"/>
                          <a:ea typeface="DejaVu LGC Sans"/>
                          <a:cs typeface="DejaVu LGC Sans"/>
                        </a:rPr>
                        <a:t>92.2 </a:t>
                      </a:r>
                      <a:r>
                        <a:rPr lang="en-US" sz="1400" b="1" baseline="0" dirty="0" smtClean="0">
                          <a:latin typeface="+mn-lt"/>
                          <a:ea typeface="DejaVu LGC Sans"/>
                          <a:cs typeface="DejaVu LGC Sans"/>
                        </a:rPr>
                        <a:t> </a:t>
                      </a:r>
                      <a:r>
                        <a:rPr lang="en-US" sz="1400" b="1" dirty="0" smtClean="0">
                          <a:latin typeface="+mn-lt"/>
                          <a:ea typeface="DejaVu LGC Sans"/>
                          <a:cs typeface="DejaVu LGC Sans"/>
                        </a:rPr>
                        <a:t>(</a:t>
                      </a:r>
                      <a:r>
                        <a:rPr lang="en-US" sz="1400" b="1" dirty="0">
                          <a:latin typeface="+mn-lt"/>
                          <a:ea typeface="DejaVu LGC Sans"/>
                          <a:cs typeface="DejaVu LGC Sans"/>
                        </a:rPr>
                        <a:t>158)</a:t>
                      </a:r>
                    </a:p>
                  </a:txBody>
                  <a:tcPr marR="45720" marT="91440" marB="91440">
                    <a:solidFill>
                      <a:srgbClr val="FFFFFF"/>
                    </a:solidFill>
                  </a:tcPr>
                </a:tc>
                <a:tc>
                  <a:txBody>
                    <a:bodyPr/>
                    <a:lstStyle/>
                    <a:p>
                      <a:pPr marL="0" marR="0" algn="l">
                        <a:spcBef>
                          <a:spcPts val="0"/>
                        </a:spcBef>
                        <a:spcAft>
                          <a:spcPts val="0"/>
                        </a:spcAft>
                      </a:pPr>
                      <a:r>
                        <a:rPr lang="en-US" sz="1400" b="1" dirty="0">
                          <a:latin typeface="+mn-lt"/>
                          <a:ea typeface="DejaVu LGC Sans"/>
                          <a:cs typeface="DejaVu LGC Sans"/>
                        </a:rPr>
                        <a:t>94.4 </a:t>
                      </a:r>
                      <a:r>
                        <a:rPr lang="en-US" sz="1400" b="1" baseline="0" dirty="0" smtClean="0">
                          <a:latin typeface="+mn-lt"/>
                          <a:ea typeface="DejaVu LGC Sans"/>
                          <a:cs typeface="DejaVu LGC Sans"/>
                        </a:rPr>
                        <a:t> </a:t>
                      </a:r>
                      <a:r>
                        <a:rPr lang="en-US" sz="1400" b="1" dirty="0" smtClean="0">
                          <a:latin typeface="+mn-lt"/>
                          <a:ea typeface="DejaVu LGC Sans"/>
                          <a:cs typeface="DejaVu LGC Sans"/>
                        </a:rPr>
                        <a:t>(</a:t>
                      </a:r>
                      <a:r>
                        <a:rPr lang="en-US" sz="1400" b="1" dirty="0">
                          <a:latin typeface="+mn-lt"/>
                          <a:ea typeface="DejaVu LGC Sans"/>
                          <a:cs typeface="DejaVu LGC Sans"/>
                        </a:rPr>
                        <a:t>236)</a:t>
                      </a:r>
                    </a:p>
                  </a:txBody>
                  <a:tcPr marR="45720" marT="91440" marB="91440">
                    <a:solidFill>
                      <a:srgbClr val="FFFFFF"/>
                    </a:solidFill>
                  </a:tcPr>
                </a:tc>
              </a:tr>
              <a:tr h="274320">
                <a:tc>
                  <a:txBody>
                    <a:bodyPr/>
                    <a:lstStyle/>
                    <a:p>
                      <a:pPr marL="0" marR="0" indent="0" algn="ctr">
                        <a:spcBef>
                          <a:spcPts val="0"/>
                        </a:spcBef>
                        <a:spcAft>
                          <a:spcPts val="0"/>
                        </a:spcAft>
                      </a:pPr>
                      <a:r>
                        <a:rPr lang="en-US" sz="1400" b="1" dirty="0" smtClean="0">
                          <a:latin typeface="+mn-lt"/>
                          <a:ea typeface="Times New Roman"/>
                          <a:cs typeface="Times New Roman"/>
                        </a:rPr>
                        <a:t>4</a:t>
                      </a:r>
                      <a:endParaRPr lang="en-US" sz="1400" b="1" dirty="0">
                        <a:latin typeface="+mn-lt"/>
                        <a:ea typeface="Times New Roman"/>
                        <a:cs typeface="Times New Roman"/>
                      </a:endParaRPr>
                    </a:p>
                  </a:txBody>
                  <a:tcPr marL="0" marR="0" marT="91440" marB="91440">
                    <a:solidFill>
                      <a:srgbClr val="FFFFFF"/>
                    </a:solidFill>
                  </a:tcPr>
                </a:tc>
                <a:tc>
                  <a:txBody>
                    <a:bodyPr/>
                    <a:lstStyle/>
                    <a:p>
                      <a:pPr marL="0" marR="0" indent="0" algn="ctr">
                        <a:spcBef>
                          <a:spcPts val="0"/>
                        </a:spcBef>
                        <a:spcAft>
                          <a:spcPts val="0"/>
                        </a:spcAft>
                      </a:pPr>
                      <a:r>
                        <a:rPr lang="en-US" sz="1400" b="1" dirty="0" smtClean="0">
                          <a:latin typeface="+mn-lt"/>
                          <a:ea typeface="Times New Roman"/>
                          <a:cs typeface="Times New Roman"/>
                        </a:rPr>
                        <a:t>13</a:t>
                      </a:r>
                      <a:endParaRPr lang="en-US" sz="1400" b="1" dirty="0">
                        <a:latin typeface="+mn-lt"/>
                        <a:ea typeface="Times New Roman"/>
                        <a:cs typeface="Times New Roman"/>
                      </a:endParaRPr>
                    </a:p>
                  </a:txBody>
                  <a:tcPr marL="0" marR="0" marT="91440" marB="91440">
                    <a:solidFill>
                      <a:srgbClr val="FFFFFF"/>
                    </a:solidFill>
                  </a:tcPr>
                </a:tc>
                <a:tc>
                  <a:txBody>
                    <a:bodyPr/>
                    <a:lstStyle/>
                    <a:p>
                      <a:pPr marL="0" marR="0" algn="l">
                        <a:spcBef>
                          <a:spcPts val="0"/>
                        </a:spcBef>
                        <a:spcAft>
                          <a:spcPts val="0"/>
                        </a:spcAft>
                      </a:pPr>
                      <a:r>
                        <a:rPr lang="en-US" sz="1400" b="1" dirty="0" smtClean="0">
                          <a:latin typeface="+mn-lt"/>
                          <a:ea typeface="DejaVu LGC Sans"/>
                          <a:cs typeface="DejaVu LGC Sans"/>
                        </a:rPr>
                        <a:t>86.7</a:t>
                      </a:r>
                      <a:r>
                        <a:rPr lang="en-US" sz="1400" b="1" baseline="0" dirty="0" smtClean="0">
                          <a:latin typeface="+mn-lt"/>
                          <a:ea typeface="DejaVu LGC Sans"/>
                          <a:cs typeface="DejaVu LGC Sans"/>
                        </a:rPr>
                        <a:t> </a:t>
                      </a:r>
                      <a:r>
                        <a:rPr lang="en-US" sz="1400" b="1" dirty="0" smtClean="0">
                          <a:latin typeface="+mn-lt"/>
                          <a:ea typeface="DejaVu LGC Sans"/>
                          <a:cs typeface="DejaVu LGC Sans"/>
                        </a:rPr>
                        <a:t>(108)</a:t>
                      </a:r>
                      <a:endParaRPr lang="en-US" sz="1400" b="1" dirty="0">
                        <a:latin typeface="+mn-lt"/>
                        <a:ea typeface="DejaVu LGC Sans"/>
                        <a:cs typeface="DejaVu LGC Sans"/>
                      </a:endParaRPr>
                    </a:p>
                  </a:txBody>
                  <a:tcPr marR="45720" marT="91440" marB="91440">
                    <a:solidFill>
                      <a:srgbClr val="FFFFFF"/>
                    </a:solidFill>
                  </a:tcPr>
                </a:tc>
                <a:tc>
                  <a:txBody>
                    <a:bodyPr/>
                    <a:lstStyle/>
                    <a:p>
                      <a:pPr marL="0" marR="0" algn="l">
                        <a:spcBef>
                          <a:spcPts val="0"/>
                        </a:spcBef>
                        <a:spcAft>
                          <a:spcPts val="0"/>
                        </a:spcAft>
                      </a:pPr>
                      <a:r>
                        <a:rPr lang="en-US" sz="1400" b="1" dirty="0" smtClean="0">
                          <a:latin typeface="+mn-lt"/>
                          <a:ea typeface="DejaVu LGC Sans"/>
                          <a:cs typeface="DejaVu LGC Sans"/>
                        </a:rPr>
                        <a:t>90.0</a:t>
                      </a:r>
                      <a:r>
                        <a:rPr lang="en-US" sz="1400" b="1" baseline="0" dirty="0" smtClean="0">
                          <a:latin typeface="+mn-lt"/>
                          <a:ea typeface="DejaVu LGC Sans"/>
                          <a:cs typeface="DejaVu LGC Sans"/>
                        </a:rPr>
                        <a:t> </a:t>
                      </a:r>
                      <a:r>
                        <a:rPr lang="en-US" sz="1400" b="1" dirty="0" smtClean="0">
                          <a:latin typeface="+mn-lt"/>
                          <a:ea typeface="DejaVu LGC Sans"/>
                          <a:cs typeface="DejaVu LGC Sans"/>
                        </a:rPr>
                        <a:t>(160)</a:t>
                      </a:r>
                      <a:endParaRPr lang="en-US" sz="1400" b="1" dirty="0">
                        <a:latin typeface="+mn-lt"/>
                        <a:ea typeface="DejaVu LGC Sans"/>
                        <a:cs typeface="DejaVu LGC Sans"/>
                      </a:endParaRPr>
                    </a:p>
                  </a:txBody>
                  <a:tcPr marR="45720" marT="91440" marB="91440">
                    <a:solidFill>
                      <a:srgbClr val="FFFFFF"/>
                    </a:solidFill>
                  </a:tcPr>
                </a:tc>
              </a:tr>
              <a:tr h="274320">
                <a:tc>
                  <a:txBody>
                    <a:bodyPr/>
                    <a:lstStyle/>
                    <a:p>
                      <a:pPr marL="0" marR="0" indent="0" algn="ctr">
                        <a:spcBef>
                          <a:spcPts val="0"/>
                        </a:spcBef>
                        <a:spcAft>
                          <a:spcPts val="0"/>
                        </a:spcAft>
                      </a:pPr>
                      <a:r>
                        <a:rPr lang="en-US" sz="1400" b="1" dirty="0">
                          <a:latin typeface="+mn-lt"/>
                          <a:ea typeface="Times New Roman"/>
                          <a:cs typeface="Times New Roman"/>
                        </a:rPr>
                        <a:t>4</a:t>
                      </a:r>
                    </a:p>
                  </a:txBody>
                  <a:tcPr marL="0" marR="0" marT="91440" marB="91440">
                    <a:solidFill>
                      <a:srgbClr val="FFFFFF"/>
                    </a:solidFill>
                  </a:tcPr>
                </a:tc>
                <a:tc>
                  <a:txBody>
                    <a:bodyPr/>
                    <a:lstStyle/>
                    <a:p>
                      <a:pPr marL="0" marR="0" indent="0" algn="ctr">
                        <a:spcBef>
                          <a:spcPts val="0"/>
                        </a:spcBef>
                        <a:spcAft>
                          <a:spcPts val="0"/>
                        </a:spcAft>
                      </a:pPr>
                      <a:r>
                        <a:rPr lang="en-US" sz="1400" b="1" dirty="0" smtClean="0">
                          <a:latin typeface="+mn-lt"/>
                          <a:ea typeface="Times New Roman"/>
                          <a:cs typeface="Times New Roman"/>
                        </a:rPr>
                        <a:t>39</a:t>
                      </a:r>
                      <a:endParaRPr lang="en-US" sz="1400" b="1" dirty="0">
                        <a:latin typeface="+mn-lt"/>
                        <a:ea typeface="Times New Roman"/>
                        <a:cs typeface="Times New Roman"/>
                      </a:endParaRPr>
                    </a:p>
                  </a:txBody>
                  <a:tcPr marL="0" marR="0" marT="91440" marB="91440">
                    <a:solidFill>
                      <a:srgbClr val="FFFFFF"/>
                    </a:solidFill>
                  </a:tcPr>
                </a:tc>
                <a:tc>
                  <a:txBody>
                    <a:bodyPr/>
                    <a:lstStyle/>
                    <a:p>
                      <a:pPr marL="0" marR="0" algn="l">
                        <a:spcBef>
                          <a:spcPts val="0"/>
                        </a:spcBef>
                        <a:spcAft>
                          <a:spcPts val="0"/>
                        </a:spcAft>
                      </a:pPr>
                      <a:r>
                        <a:rPr lang="en-US" sz="1400" b="1" dirty="0" smtClean="0">
                          <a:latin typeface="+mn-lt"/>
                          <a:ea typeface="DejaVu LGC Sans"/>
                          <a:cs typeface="DejaVu LGC Sans"/>
                        </a:rPr>
                        <a:t>94.4</a:t>
                      </a:r>
                      <a:r>
                        <a:rPr lang="en-US" sz="1400" b="1" baseline="0" dirty="0" smtClean="0">
                          <a:latin typeface="+mn-lt"/>
                          <a:ea typeface="DejaVu LGC Sans"/>
                          <a:cs typeface="DejaVu LGC Sans"/>
                        </a:rPr>
                        <a:t> </a:t>
                      </a:r>
                      <a:r>
                        <a:rPr lang="en-US" sz="1400" b="1" dirty="0" smtClean="0">
                          <a:latin typeface="+mn-lt"/>
                          <a:ea typeface="DejaVu LGC Sans"/>
                          <a:cs typeface="DejaVu LGC Sans"/>
                        </a:rPr>
                        <a:t>(316</a:t>
                      </a:r>
                      <a:r>
                        <a:rPr lang="en-US" sz="1400" b="1" dirty="0">
                          <a:latin typeface="+mn-lt"/>
                          <a:ea typeface="DejaVu LGC Sans"/>
                          <a:cs typeface="DejaVu LGC Sans"/>
                        </a:rPr>
                        <a:t>)</a:t>
                      </a:r>
                    </a:p>
                  </a:txBody>
                  <a:tcPr marR="45720" marT="91440" marB="91440">
                    <a:solidFill>
                      <a:srgbClr val="FFFFFF"/>
                    </a:solidFill>
                  </a:tcPr>
                </a:tc>
                <a:tc>
                  <a:txBody>
                    <a:bodyPr/>
                    <a:lstStyle/>
                    <a:p>
                      <a:pPr marL="0" marR="0" algn="l">
                        <a:spcBef>
                          <a:spcPts val="0"/>
                        </a:spcBef>
                        <a:spcAft>
                          <a:spcPts val="0"/>
                        </a:spcAft>
                      </a:pPr>
                      <a:r>
                        <a:rPr lang="en-US" sz="1400" b="1" dirty="0" smtClean="0">
                          <a:latin typeface="+mn-lt"/>
                          <a:ea typeface="DejaVu LGC Sans"/>
                          <a:cs typeface="DejaVu LGC Sans"/>
                        </a:rPr>
                        <a:t>97.8 (472</a:t>
                      </a:r>
                      <a:r>
                        <a:rPr lang="en-US" sz="1400" b="1" dirty="0">
                          <a:latin typeface="+mn-lt"/>
                          <a:ea typeface="DejaVu LGC Sans"/>
                          <a:cs typeface="DejaVu LGC Sans"/>
                        </a:rPr>
                        <a:t>)</a:t>
                      </a:r>
                    </a:p>
                  </a:txBody>
                  <a:tcPr marR="45720" marT="91440" marB="91440">
                    <a:solidFill>
                      <a:schemeClr val="accent1">
                        <a:lumMod val="20000"/>
                        <a:lumOff val="80000"/>
                      </a:schemeClr>
                    </a:solidFill>
                  </a:tcPr>
                </a:tc>
              </a:tr>
              <a:tr h="274320">
                <a:tc>
                  <a:txBody>
                    <a:bodyPr/>
                    <a:lstStyle/>
                    <a:p>
                      <a:pPr marL="0" marR="0" indent="0" algn="ctr">
                        <a:spcBef>
                          <a:spcPts val="0"/>
                        </a:spcBef>
                        <a:spcAft>
                          <a:spcPts val="0"/>
                        </a:spcAft>
                      </a:pPr>
                      <a:r>
                        <a:rPr lang="en-US" sz="1400" b="1" dirty="0" smtClean="0">
                          <a:latin typeface="+mn-lt"/>
                          <a:ea typeface="Times New Roman"/>
                          <a:cs typeface="Times New Roman"/>
                        </a:rPr>
                        <a:t>8</a:t>
                      </a:r>
                      <a:endParaRPr lang="en-US" sz="1400" b="1" dirty="0">
                        <a:latin typeface="+mn-lt"/>
                        <a:ea typeface="Times New Roman"/>
                        <a:cs typeface="Times New Roman"/>
                      </a:endParaRPr>
                    </a:p>
                  </a:txBody>
                  <a:tcPr marL="0" marR="0" marT="91440" marB="91440">
                    <a:solidFill>
                      <a:srgbClr val="FFFFFF"/>
                    </a:solidFill>
                  </a:tcPr>
                </a:tc>
                <a:tc>
                  <a:txBody>
                    <a:bodyPr/>
                    <a:lstStyle/>
                    <a:p>
                      <a:pPr marL="0" marR="0" indent="55563" algn="ctr">
                        <a:spcBef>
                          <a:spcPts val="0"/>
                        </a:spcBef>
                        <a:spcAft>
                          <a:spcPts val="0"/>
                        </a:spcAft>
                      </a:pPr>
                      <a:r>
                        <a:rPr lang="en-US" sz="1400" b="1" dirty="0" smtClean="0">
                          <a:latin typeface="+mn-lt"/>
                          <a:ea typeface="Times New Roman"/>
                          <a:cs typeface="Times New Roman"/>
                        </a:rPr>
                        <a:t>13</a:t>
                      </a:r>
                      <a:endParaRPr lang="en-US" sz="1400" b="1" dirty="0">
                        <a:latin typeface="+mn-lt"/>
                        <a:ea typeface="Times New Roman"/>
                        <a:cs typeface="Times New Roman"/>
                      </a:endParaRPr>
                    </a:p>
                  </a:txBody>
                  <a:tcPr marL="0" marR="0" marT="91440" marB="91440">
                    <a:solidFill>
                      <a:srgbClr val="FFFFFF"/>
                    </a:solidFill>
                  </a:tcPr>
                </a:tc>
                <a:tc>
                  <a:txBody>
                    <a:bodyPr/>
                    <a:lstStyle/>
                    <a:p>
                      <a:pPr marL="0" marR="0" algn="l">
                        <a:spcBef>
                          <a:spcPts val="0"/>
                        </a:spcBef>
                        <a:spcAft>
                          <a:spcPts val="0"/>
                        </a:spcAft>
                      </a:pPr>
                      <a:r>
                        <a:rPr lang="en-US" sz="1400" b="1" dirty="0" smtClean="0">
                          <a:latin typeface="+mn-lt"/>
                          <a:ea typeface="DejaVu LGC Sans"/>
                          <a:cs typeface="DejaVu LGC Sans"/>
                        </a:rPr>
                        <a:t>91.1</a:t>
                      </a:r>
                      <a:r>
                        <a:rPr lang="en-US" sz="1400" b="1" baseline="0" dirty="0" smtClean="0">
                          <a:latin typeface="+mn-lt"/>
                          <a:ea typeface="DejaVu LGC Sans"/>
                          <a:cs typeface="DejaVu LGC Sans"/>
                        </a:rPr>
                        <a:t> </a:t>
                      </a:r>
                      <a:r>
                        <a:rPr lang="en-US" sz="1400" b="1" dirty="0" smtClean="0">
                          <a:latin typeface="+mn-lt"/>
                          <a:ea typeface="DejaVu LGC Sans"/>
                          <a:cs typeface="DejaVu LGC Sans"/>
                        </a:rPr>
                        <a:t>(216)</a:t>
                      </a:r>
                      <a:endParaRPr lang="en-US" sz="1400" b="1" dirty="0">
                        <a:latin typeface="+mn-lt"/>
                        <a:ea typeface="DejaVu LGC Sans"/>
                        <a:cs typeface="DejaVu LGC Sans"/>
                      </a:endParaRPr>
                    </a:p>
                  </a:txBody>
                  <a:tcPr marR="45720" marT="91440" marB="91440">
                    <a:solidFill>
                      <a:srgbClr val="FFFFFF"/>
                    </a:solidFill>
                  </a:tcPr>
                </a:tc>
                <a:tc>
                  <a:txBody>
                    <a:bodyPr/>
                    <a:lstStyle/>
                    <a:p>
                      <a:pPr marL="0" marR="0" algn="l">
                        <a:spcBef>
                          <a:spcPts val="0"/>
                        </a:spcBef>
                        <a:spcAft>
                          <a:spcPts val="0"/>
                        </a:spcAft>
                      </a:pPr>
                      <a:r>
                        <a:rPr lang="en-US" sz="1400" b="1" dirty="0" smtClean="0">
                          <a:latin typeface="+mn-lt"/>
                          <a:ea typeface="DejaVu LGC Sans"/>
                          <a:cs typeface="DejaVu LGC Sans"/>
                        </a:rPr>
                        <a:t>94.4</a:t>
                      </a:r>
                      <a:r>
                        <a:rPr lang="en-US" sz="1400" b="1" baseline="0" dirty="0" smtClean="0">
                          <a:latin typeface="+mn-lt"/>
                          <a:ea typeface="DejaVu LGC Sans"/>
                          <a:cs typeface="DejaVu LGC Sans"/>
                        </a:rPr>
                        <a:t> </a:t>
                      </a:r>
                      <a:r>
                        <a:rPr lang="en-US" sz="1400" b="1" dirty="0" smtClean="0">
                          <a:latin typeface="+mn-lt"/>
                          <a:ea typeface="DejaVu LGC Sans"/>
                          <a:cs typeface="DejaVu LGC Sans"/>
                        </a:rPr>
                        <a:t>(320)</a:t>
                      </a:r>
                      <a:endParaRPr lang="en-US" sz="1400" b="1" dirty="0">
                        <a:latin typeface="+mn-lt"/>
                        <a:ea typeface="DejaVu LGC Sans"/>
                        <a:cs typeface="DejaVu LGC Sans"/>
                      </a:endParaRPr>
                    </a:p>
                  </a:txBody>
                  <a:tcPr marR="45720" marT="91440" marB="91440">
                    <a:solidFill>
                      <a:srgbClr val="FFFFFF"/>
                    </a:solidFill>
                  </a:tcPr>
                </a:tc>
              </a:tr>
              <a:tr h="274320">
                <a:tc>
                  <a:txBody>
                    <a:bodyPr/>
                    <a:lstStyle/>
                    <a:p>
                      <a:pPr marL="0" marR="0" indent="0" algn="ctr">
                        <a:spcBef>
                          <a:spcPts val="0"/>
                        </a:spcBef>
                        <a:spcAft>
                          <a:spcPts val="0"/>
                        </a:spcAft>
                      </a:pPr>
                      <a:r>
                        <a:rPr lang="en-US" sz="1400" b="1" dirty="0">
                          <a:latin typeface="+mn-lt"/>
                          <a:ea typeface="Times New Roman"/>
                          <a:cs typeface="Times New Roman"/>
                        </a:rPr>
                        <a:t>8</a:t>
                      </a:r>
                    </a:p>
                  </a:txBody>
                  <a:tcPr marL="0" marR="0" marT="91440" marB="91440">
                    <a:solidFill>
                      <a:srgbClr val="FFFFFF"/>
                    </a:solidFill>
                  </a:tcPr>
                </a:tc>
                <a:tc>
                  <a:txBody>
                    <a:bodyPr/>
                    <a:lstStyle/>
                    <a:p>
                      <a:pPr marL="0" marR="0" indent="0" algn="ctr">
                        <a:spcBef>
                          <a:spcPts val="0"/>
                        </a:spcBef>
                        <a:spcAft>
                          <a:spcPts val="0"/>
                        </a:spcAft>
                      </a:pPr>
                      <a:r>
                        <a:rPr lang="en-US" sz="1400" b="1" dirty="0" smtClean="0">
                          <a:latin typeface="+mn-lt"/>
                          <a:ea typeface="Times New Roman"/>
                          <a:cs typeface="Times New Roman"/>
                        </a:rPr>
                        <a:t>39</a:t>
                      </a:r>
                      <a:endParaRPr lang="en-US" sz="1400" b="1" dirty="0">
                        <a:latin typeface="+mn-lt"/>
                        <a:ea typeface="Times New Roman"/>
                        <a:cs typeface="Times New Roman"/>
                      </a:endParaRPr>
                    </a:p>
                  </a:txBody>
                  <a:tcPr marL="0" marR="0" marT="91440" marB="91440">
                    <a:solidFill>
                      <a:srgbClr val="FFFFFF"/>
                    </a:solidFill>
                  </a:tcPr>
                </a:tc>
                <a:tc>
                  <a:txBody>
                    <a:bodyPr/>
                    <a:lstStyle/>
                    <a:p>
                      <a:pPr marL="0" marR="0" algn="l">
                        <a:spcBef>
                          <a:spcPts val="0"/>
                        </a:spcBef>
                        <a:spcAft>
                          <a:spcPts val="0"/>
                        </a:spcAft>
                      </a:pPr>
                      <a:r>
                        <a:rPr lang="en-US" sz="1400" b="1" dirty="0">
                          <a:latin typeface="+mn-lt"/>
                          <a:ea typeface="DejaVu LGC Sans"/>
                          <a:cs typeface="DejaVu LGC Sans"/>
                        </a:rPr>
                        <a:t>96.7 </a:t>
                      </a:r>
                      <a:r>
                        <a:rPr lang="en-US" sz="1400" b="1" baseline="0" dirty="0" smtClean="0">
                          <a:latin typeface="+mn-lt"/>
                          <a:ea typeface="DejaVu LGC Sans"/>
                          <a:cs typeface="DejaVu LGC Sans"/>
                        </a:rPr>
                        <a:t> </a:t>
                      </a:r>
                      <a:r>
                        <a:rPr lang="en-US" sz="1400" b="1" dirty="0" smtClean="0">
                          <a:latin typeface="+mn-lt"/>
                          <a:ea typeface="DejaVu LGC Sans"/>
                          <a:cs typeface="DejaVu LGC Sans"/>
                        </a:rPr>
                        <a:t>(632</a:t>
                      </a:r>
                      <a:r>
                        <a:rPr lang="en-US" sz="1400" b="1" dirty="0">
                          <a:latin typeface="+mn-lt"/>
                          <a:ea typeface="DejaVu LGC Sans"/>
                          <a:cs typeface="DejaVu LGC Sans"/>
                        </a:rPr>
                        <a:t>)</a:t>
                      </a:r>
                    </a:p>
                  </a:txBody>
                  <a:tcPr marR="45720" marT="91440" marB="91440">
                    <a:solidFill>
                      <a:schemeClr val="accent1">
                        <a:lumMod val="20000"/>
                        <a:lumOff val="80000"/>
                      </a:schemeClr>
                    </a:solidFill>
                  </a:tcPr>
                </a:tc>
                <a:tc>
                  <a:txBody>
                    <a:bodyPr/>
                    <a:lstStyle/>
                    <a:p>
                      <a:pPr marL="0" marR="0" algn="l">
                        <a:spcBef>
                          <a:spcPts val="0"/>
                        </a:spcBef>
                        <a:spcAft>
                          <a:spcPts val="0"/>
                        </a:spcAft>
                      </a:pPr>
                      <a:r>
                        <a:rPr lang="en-US" sz="1400" b="1" dirty="0" smtClean="0">
                          <a:latin typeface="+mn-lt"/>
                          <a:ea typeface="DejaVu LGC Sans"/>
                          <a:cs typeface="DejaVu LGC Sans"/>
                        </a:rPr>
                        <a:t>97.8</a:t>
                      </a:r>
                      <a:r>
                        <a:rPr lang="en-US" sz="1400" b="1" baseline="0" dirty="0" smtClean="0">
                          <a:latin typeface="+mn-lt"/>
                          <a:ea typeface="DejaVu LGC Sans"/>
                          <a:cs typeface="DejaVu LGC Sans"/>
                        </a:rPr>
                        <a:t> </a:t>
                      </a:r>
                      <a:r>
                        <a:rPr lang="en-US" sz="1400" b="1" dirty="0" smtClean="0">
                          <a:latin typeface="+mn-lt"/>
                          <a:ea typeface="DejaVu LGC Sans"/>
                          <a:cs typeface="DejaVu LGC Sans"/>
                        </a:rPr>
                        <a:t>(944</a:t>
                      </a:r>
                      <a:r>
                        <a:rPr lang="en-US" sz="1400" b="1" dirty="0">
                          <a:latin typeface="+mn-lt"/>
                          <a:ea typeface="DejaVu LGC Sans"/>
                          <a:cs typeface="DejaVu LGC Sans"/>
                        </a:rPr>
                        <a:t>)</a:t>
                      </a:r>
                    </a:p>
                  </a:txBody>
                  <a:tcPr marR="45720" marT="91440" marB="91440">
                    <a:solidFill>
                      <a:srgbClr val="FFFFFF"/>
                    </a:solidFill>
                  </a:tcPr>
                </a:tc>
              </a:tr>
              <a:tr h="274320">
                <a:tc>
                  <a:txBody>
                    <a:bodyPr/>
                    <a:lstStyle/>
                    <a:p>
                      <a:pPr marL="0" marR="0" indent="0" algn="ctr">
                        <a:spcBef>
                          <a:spcPts val="0"/>
                        </a:spcBef>
                        <a:spcAft>
                          <a:spcPts val="0"/>
                        </a:spcAft>
                      </a:pPr>
                      <a:r>
                        <a:rPr lang="en-US" sz="1400" b="1" dirty="0" smtClean="0">
                          <a:latin typeface="+mn-lt"/>
                          <a:ea typeface="Times New Roman"/>
                          <a:cs typeface="Times New Roman"/>
                        </a:rPr>
                        <a:t>16</a:t>
                      </a:r>
                      <a:endParaRPr lang="en-US" sz="1400" b="1" dirty="0">
                        <a:latin typeface="+mn-lt"/>
                        <a:ea typeface="Times New Roman"/>
                        <a:cs typeface="Times New Roman"/>
                      </a:endParaRPr>
                    </a:p>
                  </a:txBody>
                  <a:tcPr marL="0" marR="0" marT="91440" marB="91440">
                    <a:solidFill>
                      <a:srgbClr val="FFFFFF"/>
                    </a:solidFill>
                  </a:tcPr>
                </a:tc>
                <a:tc>
                  <a:txBody>
                    <a:bodyPr/>
                    <a:lstStyle/>
                    <a:p>
                      <a:pPr marL="0" marR="0" indent="0" algn="ctr">
                        <a:spcBef>
                          <a:spcPts val="0"/>
                        </a:spcBef>
                        <a:spcAft>
                          <a:spcPts val="0"/>
                        </a:spcAft>
                      </a:pPr>
                      <a:r>
                        <a:rPr lang="en-US" sz="1400" b="1" dirty="0" smtClean="0">
                          <a:latin typeface="+mn-lt"/>
                          <a:ea typeface="Times New Roman"/>
                          <a:cs typeface="Times New Roman"/>
                        </a:rPr>
                        <a:t>13</a:t>
                      </a:r>
                      <a:endParaRPr lang="en-US" sz="1400" b="1" dirty="0">
                        <a:latin typeface="+mn-lt"/>
                        <a:ea typeface="Times New Roman"/>
                        <a:cs typeface="Times New Roman"/>
                      </a:endParaRPr>
                    </a:p>
                  </a:txBody>
                  <a:tcPr marL="0" marR="0" marT="91440" marB="91440">
                    <a:solidFill>
                      <a:srgbClr val="FFFFFF"/>
                    </a:solidFill>
                  </a:tcPr>
                </a:tc>
                <a:tc>
                  <a:txBody>
                    <a:bodyPr/>
                    <a:lstStyle/>
                    <a:p>
                      <a:pPr marL="0" marR="0" algn="l">
                        <a:spcBef>
                          <a:spcPts val="0"/>
                        </a:spcBef>
                        <a:spcAft>
                          <a:spcPts val="0"/>
                        </a:spcAft>
                      </a:pPr>
                      <a:r>
                        <a:rPr lang="en-US" sz="1400" b="1" dirty="0" smtClean="0">
                          <a:latin typeface="+mn-lt"/>
                          <a:ea typeface="DejaVu LGC Sans"/>
                          <a:cs typeface="DejaVu LGC Sans"/>
                        </a:rPr>
                        <a:t>93.3 </a:t>
                      </a:r>
                      <a:r>
                        <a:rPr lang="en-US" sz="1400" b="1" baseline="0" dirty="0" smtClean="0">
                          <a:latin typeface="+mn-lt"/>
                          <a:ea typeface="DejaVu LGC Sans"/>
                          <a:cs typeface="DejaVu LGC Sans"/>
                        </a:rPr>
                        <a:t>  </a:t>
                      </a:r>
                      <a:r>
                        <a:rPr lang="en-US" sz="1400" b="1" dirty="0" smtClean="0">
                          <a:latin typeface="+mn-lt"/>
                          <a:ea typeface="DejaVu LGC Sans"/>
                          <a:cs typeface="DejaVu LGC Sans"/>
                        </a:rPr>
                        <a:t>(432)</a:t>
                      </a:r>
                      <a:endParaRPr lang="en-US" sz="1400" b="1" dirty="0">
                        <a:latin typeface="+mn-lt"/>
                        <a:ea typeface="DejaVu LGC Sans"/>
                        <a:cs typeface="DejaVu LGC Sans"/>
                      </a:endParaRPr>
                    </a:p>
                  </a:txBody>
                  <a:tcPr marR="45720" marT="91440" marB="91440">
                    <a:solidFill>
                      <a:srgbClr val="FFFFFF"/>
                    </a:solidFill>
                  </a:tcPr>
                </a:tc>
                <a:tc>
                  <a:txBody>
                    <a:bodyPr/>
                    <a:lstStyle/>
                    <a:p>
                      <a:pPr marL="0" marR="0" algn="l">
                        <a:spcBef>
                          <a:spcPts val="0"/>
                        </a:spcBef>
                        <a:spcAft>
                          <a:spcPts val="0"/>
                        </a:spcAft>
                      </a:pPr>
                      <a:r>
                        <a:rPr lang="en-US" sz="1400" b="1" dirty="0" smtClean="0">
                          <a:latin typeface="+mn-lt"/>
                          <a:ea typeface="DejaVu LGC Sans"/>
                          <a:cs typeface="DejaVu LGC Sans"/>
                        </a:rPr>
                        <a:t>95.6</a:t>
                      </a:r>
                      <a:r>
                        <a:rPr lang="en-US" sz="1400" b="1" baseline="0" dirty="0" smtClean="0">
                          <a:latin typeface="+mn-lt"/>
                          <a:ea typeface="DejaVu LGC Sans"/>
                          <a:cs typeface="DejaVu LGC Sans"/>
                        </a:rPr>
                        <a:t> </a:t>
                      </a:r>
                      <a:r>
                        <a:rPr lang="en-US" sz="1400" b="1" dirty="0" smtClean="0">
                          <a:latin typeface="+mn-lt"/>
                          <a:ea typeface="DejaVu LGC Sans"/>
                          <a:cs typeface="DejaVu LGC Sans"/>
                        </a:rPr>
                        <a:t>(640)</a:t>
                      </a:r>
                      <a:endParaRPr lang="en-US" sz="1400" b="1" dirty="0">
                        <a:latin typeface="+mn-lt"/>
                        <a:ea typeface="DejaVu LGC Sans"/>
                        <a:cs typeface="DejaVu LGC Sans"/>
                      </a:endParaRPr>
                    </a:p>
                  </a:txBody>
                  <a:tcPr marR="45720" marT="91440" marB="91440">
                    <a:solidFill>
                      <a:srgbClr val="FFFFFF"/>
                    </a:solidFill>
                  </a:tcPr>
                </a:tc>
              </a:tr>
              <a:tr h="274320">
                <a:tc>
                  <a:txBody>
                    <a:bodyPr/>
                    <a:lstStyle/>
                    <a:p>
                      <a:pPr marL="0" marR="0" indent="0" algn="ctr">
                        <a:spcBef>
                          <a:spcPts val="0"/>
                        </a:spcBef>
                        <a:spcAft>
                          <a:spcPts val="0"/>
                        </a:spcAft>
                      </a:pPr>
                      <a:r>
                        <a:rPr lang="en-US" sz="1400" b="1" dirty="0">
                          <a:latin typeface="+mn-lt"/>
                          <a:ea typeface="Times New Roman"/>
                          <a:cs typeface="Times New Roman"/>
                        </a:rPr>
                        <a:t>16</a:t>
                      </a:r>
                    </a:p>
                  </a:txBody>
                  <a:tcPr marL="0" marR="0" marT="91440" marB="91440">
                    <a:solidFill>
                      <a:srgbClr val="FFFFFF"/>
                    </a:solidFill>
                  </a:tcPr>
                </a:tc>
                <a:tc>
                  <a:txBody>
                    <a:bodyPr/>
                    <a:lstStyle/>
                    <a:p>
                      <a:pPr marL="0" marR="0" indent="0" algn="ctr">
                        <a:spcBef>
                          <a:spcPts val="0"/>
                        </a:spcBef>
                        <a:spcAft>
                          <a:spcPts val="0"/>
                        </a:spcAft>
                      </a:pPr>
                      <a:r>
                        <a:rPr lang="en-US" sz="1400" b="1" dirty="0" smtClean="0">
                          <a:latin typeface="+mn-lt"/>
                          <a:ea typeface="Times New Roman"/>
                          <a:cs typeface="Times New Roman"/>
                        </a:rPr>
                        <a:t>39</a:t>
                      </a:r>
                      <a:endParaRPr lang="en-US" sz="1400" b="1" dirty="0">
                        <a:latin typeface="+mn-lt"/>
                        <a:ea typeface="Times New Roman"/>
                        <a:cs typeface="Times New Roman"/>
                      </a:endParaRPr>
                    </a:p>
                  </a:txBody>
                  <a:tcPr marL="0" marR="0" marT="91440" marB="91440">
                    <a:solidFill>
                      <a:srgbClr val="FFFFFF"/>
                    </a:solidFill>
                  </a:tcPr>
                </a:tc>
                <a:tc>
                  <a:txBody>
                    <a:bodyPr/>
                    <a:lstStyle/>
                    <a:p>
                      <a:pPr marL="0" marR="0" algn="l">
                        <a:spcBef>
                          <a:spcPts val="0"/>
                        </a:spcBef>
                        <a:spcAft>
                          <a:spcPts val="0"/>
                        </a:spcAft>
                      </a:pPr>
                      <a:r>
                        <a:rPr lang="en-US" sz="1400" b="1" dirty="0" smtClean="0">
                          <a:latin typeface="+mn-lt"/>
                          <a:ea typeface="DejaVu LGC Sans"/>
                          <a:cs typeface="DejaVu LGC Sans"/>
                        </a:rPr>
                        <a:t>100.0 </a:t>
                      </a:r>
                      <a:r>
                        <a:rPr lang="en-US" sz="1400" b="1" dirty="0">
                          <a:latin typeface="+mn-lt"/>
                          <a:ea typeface="DejaVu LGC Sans"/>
                          <a:cs typeface="DejaVu LGC Sans"/>
                        </a:rPr>
                        <a:t>(1264)</a:t>
                      </a:r>
                    </a:p>
                  </a:txBody>
                  <a:tcPr marR="45720" marT="91440" marB="91440">
                    <a:solidFill>
                      <a:srgbClr val="FFFFFF"/>
                    </a:solidFill>
                  </a:tcPr>
                </a:tc>
                <a:tc>
                  <a:txBody>
                    <a:bodyPr/>
                    <a:lstStyle/>
                    <a:p>
                      <a:pPr marL="0" marR="0" algn="l">
                        <a:spcBef>
                          <a:spcPts val="0"/>
                        </a:spcBef>
                        <a:spcAft>
                          <a:spcPts val="0"/>
                        </a:spcAft>
                      </a:pPr>
                      <a:r>
                        <a:rPr lang="en-US" sz="1400" b="1" dirty="0" smtClean="0">
                          <a:latin typeface="+mn-lt"/>
                          <a:ea typeface="DejaVu LGC Sans"/>
                          <a:cs typeface="DejaVu LGC Sans"/>
                        </a:rPr>
                        <a:t>98.9</a:t>
                      </a:r>
                      <a:r>
                        <a:rPr lang="en-US" sz="1400" b="1" baseline="0" dirty="0" smtClean="0">
                          <a:latin typeface="+mn-lt"/>
                          <a:ea typeface="DejaVu LGC Sans"/>
                          <a:cs typeface="DejaVu LGC Sans"/>
                        </a:rPr>
                        <a:t> </a:t>
                      </a:r>
                      <a:r>
                        <a:rPr lang="en-US" sz="1400" b="1" dirty="0" smtClean="0">
                          <a:latin typeface="+mn-lt"/>
                          <a:ea typeface="DejaVu LGC Sans"/>
                          <a:cs typeface="DejaVu LGC Sans"/>
                        </a:rPr>
                        <a:t>(1888</a:t>
                      </a:r>
                      <a:r>
                        <a:rPr lang="en-US" sz="1400" b="1" dirty="0">
                          <a:latin typeface="+mn-lt"/>
                          <a:ea typeface="DejaVu LGC Sans"/>
                          <a:cs typeface="DejaVu LGC Sans"/>
                        </a:rPr>
                        <a:t>)</a:t>
                      </a:r>
                    </a:p>
                  </a:txBody>
                  <a:tcPr marR="45720" marT="91440" marB="91440">
                    <a:solidFill>
                      <a:srgbClr val="FFFFFF"/>
                    </a:solidFill>
                  </a:tcPr>
                </a:tc>
              </a:tr>
            </a:tbl>
          </a:graphicData>
        </a:graphic>
      </p:graphicFrame>
      <p:sp>
        <p:nvSpPr>
          <p:cNvPr id="5"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Experimental Results on Sustained Phones</a:t>
            </a:r>
            <a:endParaRPr lang="en-US" b="1" dirty="0">
              <a:solidFill>
                <a:schemeClr val="accent2"/>
              </a:solidFill>
            </a:endParaRPr>
          </a:p>
        </p:txBody>
      </p:sp>
      <p:sp>
        <p:nvSpPr>
          <p:cNvPr id="6" name="Text Box 1027"/>
          <p:cNvSpPr txBox="1">
            <a:spLocks noChangeArrowheads="1"/>
          </p:cNvSpPr>
          <p:nvPr/>
        </p:nvSpPr>
        <p:spPr bwMode="auto">
          <a:xfrm>
            <a:off x="231775" y="886270"/>
            <a:ext cx="3918194" cy="3137095"/>
          </a:xfrm>
          <a:prstGeom prst="rect">
            <a:avLst/>
          </a:prstGeom>
          <a:noFill/>
          <a:ln w="9525">
            <a:noFill/>
            <a:miter lim="800000"/>
            <a:headEnd/>
            <a:tailEnd/>
          </a:ln>
        </p:spPr>
        <p:txBody>
          <a:bodyPr lIns="0" tIns="0" rIns="0" bIns="0"/>
          <a:lstStyle/>
          <a:p>
            <a:pPr marL="168275" indent="-168275" algn="l" eaLnBrk="0" hangingPunct="0">
              <a:spcAft>
                <a:spcPts val="1200"/>
              </a:spcAft>
              <a:buFont typeface="Arial" pitchFamily="34" charset="0"/>
              <a:buChar char="•"/>
            </a:pPr>
            <a:r>
              <a:rPr lang="en-US" sz="1800" b="1" dirty="0" smtClean="0"/>
              <a:t>MAR-HMM was initially evaluated on a pilot corpus of sustained vowels that was developed to prototype nonlinear algorithms.</a:t>
            </a:r>
          </a:p>
          <a:p>
            <a:pPr marL="168275" indent="-168275" algn="l" eaLnBrk="0" hangingPunct="0">
              <a:spcAft>
                <a:spcPts val="1200"/>
              </a:spcAft>
              <a:buFont typeface="Arial" pitchFamily="34" charset="0"/>
              <a:buChar char="•"/>
            </a:pPr>
            <a:r>
              <a:rPr lang="en-US" sz="1800" b="1" dirty="0" smtClean="0"/>
              <a:t>Results are shown in terms of % accuracy and the number of parameters (in parentheses).</a:t>
            </a:r>
          </a:p>
          <a:p>
            <a:pPr marL="168275" indent="-168275" algn="l" eaLnBrk="0" hangingPunct="0">
              <a:spcAft>
                <a:spcPts val="1200"/>
              </a:spcAft>
              <a:buFont typeface="Arial" pitchFamily="34" charset="0"/>
              <a:buChar char="•"/>
            </a:pPr>
            <a:r>
              <a:rPr lang="en-US" sz="1800" b="1" dirty="0" smtClean="0"/>
              <a:t>For the same number of parameters, MAR-HMM has a slight advantage.</a:t>
            </a:r>
            <a:endParaRPr lang="en-US" sz="2000" b="1" dirty="0"/>
          </a:p>
        </p:txBody>
      </p:sp>
      <p:sp>
        <p:nvSpPr>
          <p:cNvPr id="9" name="Text Box 1027"/>
          <p:cNvSpPr txBox="1">
            <a:spLocks noChangeArrowheads="1"/>
          </p:cNvSpPr>
          <p:nvPr/>
        </p:nvSpPr>
        <p:spPr bwMode="auto">
          <a:xfrm>
            <a:off x="231774" y="4670474"/>
            <a:ext cx="8683625" cy="1882731"/>
          </a:xfrm>
          <a:prstGeom prst="rect">
            <a:avLst/>
          </a:prstGeom>
          <a:noFill/>
          <a:ln w="9525">
            <a:noFill/>
            <a:miter lim="800000"/>
            <a:headEnd/>
            <a:tailEnd/>
          </a:ln>
        </p:spPr>
        <p:txBody>
          <a:bodyPr lIns="0" tIns="0" rIns="0" bIns="0"/>
          <a:lstStyle/>
          <a:p>
            <a:pPr marL="230188" indent="-230188" eaLnBrk="0" hangingPunct="0">
              <a:spcAft>
                <a:spcPct val="50000"/>
              </a:spcAft>
              <a:buFontTx/>
              <a:buChar char="•"/>
            </a:pPr>
            <a:r>
              <a:rPr lang="en-US" sz="1800" b="1" dirty="0" smtClean="0">
                <a:solidFill>
                  <a:schemeClr val="bg1"/>
                </a:solidFill>
                <a:cs typeface="Times New Roman" pitchFamily="18" charset="0"/>
              </a:rPr>
              <a:t>MAR performance saturates as the number of parameters increases.</a:t>
            </a:r>
          </a:p>
          <a:p>
            <a:pPr marL="230188" indent="-230188" eaLnBrk="0" hangingPunct="0">
              <a:spcAft>
                <a:spcPct val="50000"/>
              </a:spcAft>
              <a:buFontTx/>
              <a:buChar char="•"/>
            </a:pPr>
            <a:r>
              <a:rPr lang="en-US" sz="1800" b="1" dirty="0" smtClean="0">
                <a:solidFill>
                  <a:schemeClr val="bg1"/>
                </a:solidFill>
                <a:cs typeface="Times New Roman" pitchFamily="18" charset="0"/>
              </a:rPr>
              <a:t>Assumption that features are uncorrelated during MAR training is invalid., particularly for delta features. This typically causes problems for both GMMs and MAR, but it seems to impact MAR-HMM more significantly.</a:t>
            </a:r>
          </a:p>
          <a:p>
            <a:pPr marL="230188" indent="-230188" eaLnBrk="0" hangingPunct="0">
              <a:spcAft>
                <a:spcPct val="50000"/>
              </a:spcAft>
              <a:buFontTx/>
              <a:buChar char="•"/>
            </a:pPr>
            <a:r>
              <a:rPr lang="en-US" sz="1800" b="1" dirty="0" smtClean="0">
                <a:solidFill>
                  <a:schemeClr val="bg1"/>
                </a:solidFill>
                <a:cs typeface="Times New Roman" pitchFamily="18" charset="0"/>
              </a:rPr>
              <a:t>Results on continuous speech recognition have not been promising and are the subject of further research.</a:t>
            </a:r>
            <a:endParaRPr lang="en-US" sz="1800" b="1" dirty="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Text Box 3"/>
          <p:cNvSpPr txBox="1">
            <a:spLocks noChangeArrowheads="1"/>
          </p:cNvSpPr>
          <p:nvPr/>
        </p:nvSpPr>
        <p:spPr bwMode="auto">
          <a:xfrm>
            <a:off x="228600" y="633047"/>
            <a:ext cx="8610600" cy="4216539"/>
          </a:xfrm>
          <a:prstGeom prst="rect">
            <a:avLst/>
          </a:prstGeom>
          <a:noFill/>
          <a:ln w="9525">
            <a:noFill/>
            <a:miter lim="800000"/>
            <a:headEnd/>
            <a:tailEnd/>
          </a:ln>
          <a:effectLst/>
        </p:spPr>
        <p:txBody>
          <a:bodyPr wrap="square" lIns="0" tIns="0" rIns="0" bIns="0">
            <a:spAutoFit/>
          </a:bodyPr>
          <a:lstStyle/>
          <a:p>
            <a:pPr marL="168275" indent="-168275">
              <a:spcAft>
                <a:spcPts val="1200"/>
              </a:spcAft>
              <a:buFont typeface="Arial" pitchFamily="34" charset="0"/>
              <a:buChar char="•"/>
            </a:pPr>
            <a:r>
              <a:rPr lang="en-US" sz="1800" b="1" dirty="0" smtClean="0"/>
              <a:t>Introduced two attempts to add nonlinear statistical models to conventional hidden Markov model (HMM) speech recognition systems.</a:t>
            </a:r>
          </a:p>
          <a:p>
            <a:pPr marL="168275" indent="-168275">
              <a:spcAft>
                <a:spcPts val="1200"/>
              </a:spcAft>
              <a:buFont typeface="Arial" pitchFamily="34" charset="0"/>
              <a:buChar char="•"/>
            </a:pPr>
            <a:r>
              <a:rPr lang="en-US" sz="1800" b="1" dirty="0" smtClean="0"/>
              <a:t>Demonstrated slight improvements in performance on clean data, but did not achieve our overall goal of improving performance on unseen noisy data.</a:t>
            </a:r>
          </a:p>
          <a:p>
            <a:pPr marL="168275" indent="-168275">
              <a:spcAft>
                <a:spcPts val="1200"/>
              </a:spcAft>
              <a:buFont typeface="Arial" pitchFamily="34" charset="0"/>
              <a:buChar char="•"/>
            </a:pPr>
            <a:r>
              <a:rPr lang="en-US" sz="1800" b="1" dirty="0" smtClean="0"/>
              <a:t>We are continuing to examine alternate acoustic modeling techniques and are pursuing an alternative known as a linear dynamic model. However, preliminary results are similarly mixed.</a:t>
            </a:r>
          </a:p>
          <a:p>
            <a:pPr marL="168275" indent="-168275">
              <a:spcAft>
                <a:spcPts val="1200"/>
              </a:spcAft>
              <a:buFont typeface="Arial" pitchFamily="34" charset="0"/>
              <a:buChar char="•"/>
            </a:pPr>
            <a:r>
              <a:rPr lang="en-US" sz="1800" b="1" dirty="0" smtClean="0"/>
              <a:t>We have seen similar modest improvements in speaker identification and verification performance. Here, we overcome the problem of a lack of samples since features are extracted across an entire utterance. However, </a:t>
            </a:r>
            <a:r>
              <a:rPr lang="en-US" sz="1800" b="1" dirty="0" err="1" smtClean="0"/>
              <a:t>deconvolving</a:t>
            </a:r>
            <a:r>
              <a:rPr lang="en-US" sz="1800" b="1" dirty="0" smtClean="0"/>
              <a:t> short-term spectral variations and long-term speaker characteristics remains a challenge.</a:t>
            </a:r>
          </a:p>
          <a:p>
            <a:pPr marL="168275" indent="-168275">
              <a:spcAft>
                <a:spcPts val="1200"/>
              </a:spcAft>
              <a:buFont typeface="Arial" pitchFamily="34" charset="0"/>
              <a:buChar char="•"/>
            </a:pPr>
            <a:r>
              <a:rPr lang="en-US" sz="1800" b="1" dirty="0" smtClean="0"/>
              <a:t>Future directions will include non-Bayesian statistical models.</a:t>
            </a:r>
          </a:p>
        </p:txBody>
      </p:sp>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Summary</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24579"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24580"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p:sp>
        <p:nvSpPr>
          <p:cNvPr id="24581" name="Text Box 10"/>
          <p:cNvSpPr txBox="1">
            <a:spLocks noChangeArrowheads="1"/>
          </p:cNvSpPr>
          <p:nvPr/>
        </p:nvSpPr>
        <p:spPr bwMode="auto">
          <a:xfrm>
            <a:off x="227013" y="57150"/>
            <a:ext cx="6858000" cy="369888"/>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Brief </a:t>
            </a:r>
            <a:r>
              <a:rPr lang="en-US" b="1" dirty="0" smtClean="0">
                <a:solidFill>
                  <a:schemeClr val="accent2"/>
                </a:solidFill>
              </a:rPr>
              <a:t>Bibliography of Related Research</a:t>
            </a:r>
            <a:endParaRPr lang="en-US" b="1" dirty="0">
              <a:solidFill>
                <a:schemeClr val="accent2"/>
              </a:solidFill>
            </a:endParaRPr>
          </a:p>
        </p:txBody>
      </p:sp>
      <p:sp>
        <p:nvSpPr>
          <p:cNvPr id="6" name="Rectangle 109"/>
          <p:cNvSpPr txBox="1">
            <a:spLocks noChangeArrowheads="1"/>
          </p:cNvSpPr>
          <p:nvPr/>
        </p:nvSpPr>
        <p:spPr>
          <a:xfrm>
            <a:off x="190939" y="590843"/>
            <a:ext cx="8694738" cy="5446588"/>
          </a:xfrm>
          <a:prstGeom prst="rect">
            <a:avLst/>
          </a:prstGeom>
          <a:noFill/>
          <a:ln/>
        </p:spPr>
        <p:txBody>
          <a:bodyPr lIns="0" tIns="0" rIns="0" bIns="0"/>
          <a:lstStyle/>
          <a:p>
            <a:pPr marL="168275" indent="-168275">
              <a:spcBef>
                <a:spcPts val="0"/>
              </a:spcBef>
              <a:spcAft>
                <a:spcPts val="1200"/>
              </a:spcAft>
              <a:buFontTx/>
              <a:buChar char="•"/>
              <a:defRPr/>
            </a:pPr>
            <a:r>
              <a:rPr lang="en-US" sz="1800" b="1" dirty="0" smtClean="0"/>
              <a:t>D. May, </a:t>
            </a:r>
            <a:r>
              <a:rPr lang="en-US" sz="1800" b="1" i="1" dirty="0" smtClean="0">
                <a:hlinkClick r:id="rId3"/>
              </a:rPr>
              <a:t>Nonlinear Dynamic Invariants For Continuous Speech Recognition</a:t>
            </a:r>
            <a:r>
              <a:rPr lang="en-US" sz="1800" b="1" dirty="0" smtClean="0"/>
              <a:t>, M.S. Thesis, Department of Electrical and Computer Engineering, Mississippi State University, May 2008.</a:t>
            </a:r>
          </a:p>
          <a:p>
            <a:pPr marL="168275" indent="-168275">
              <a:spcBef>
                <a:spcPts val="0"/>
              </a:spcBef>
              <a:spcAft>
                <a:spcPts val="1200"/>
              </a:spcAft>
              <a:buFontTx/>
              <a:buChar char="•"/>
              <a:defRPr/>
            </a:pPr>
            <a:r>
              <a:rPr lang="en-US" sz="1800" b="1" dirty="0" smtClean="0"/>
              <a:t>S. </a:t>
            </a:r>
            <a:r>
              <a:rPr lang="en-US" sz="1800" b="1" dirty="0" err="1" smtClean="0"/>
              <a:t>Srinivasan</a:t>
            </a:r>
            <a:r>
              <a:rPr lang="en-US" sz="1800" b="1" dirty="0" smtClean="0"/>
              <a:t>, T. Ma, D. May, G. Lazarou and J. Picone, </a:t>
            </a:r>
            <a:r>
              <a:rPr lang="en-US" sz="1800" b="1" dirty="0" smtClean="0">
                <a:hlinkClick r:id="rId4"/>
              </a:rPr>
              <a:t>"Nonlinear Mixture Autoregressive Hidden Markov Models For Speech Recognition,"</a:t>
            </a:r>
            <a:r>
              <a:rPr lang="en-US" sz="1800" b="1" dirty="0" smtClean="0"/>
              <a:t> </a:t>
            </a:r>
            <a:r>
              <a:rPr lang="en-US" sz="1800" b="1" i="1" dirty="0" smtClean="0"/>
              <a:t>Proceedings of the International Conference on Spoken Language Processing</a:t>
            </a:r>
            <a:r>
              <a:rPr lang="en-US" sz="1800" b="1" dirty="0" smtClean="0"/>
              <a:t>, pp. 960-963, Brisbane, Australia, September 2008.</a:t>
            </a:r>
          </a:p>
          <a:p>
            <a:pPr marL="168275" indent="-168275">
              <a:spcBef>
                <a:spcPts val="0"/>
              </a:spcBef>
              <a:spcAft>
                <a:spcPts val="1200"/>
              </a:spcAft>
              <a:buFontTx/>
              <a:buChar char="•"/>
              <a:defRPr/>
            </a:pPr>
            <a:r>
              <a:rPr lang="en-US" sz="1800" b="1" dirty="0" smtClean="0"/>
              <a:t>T. Ma, S. </a:t>
            </a:r>
            <a:r>
              <a:rPr lang="en-US" sz="1800" b="1" dirty="0" err="1" smtClean="0"/>
              <a:t>Srinivasan</a:t>
            </a:r>
            <a:r>
              <a:rPr lang="en-US" sz="1800" b="1" dirty="0" smtClean="0"/>
              <a:t>, D. May, G. Lazarou and J. Picone, </a:t>
            </a:r>
            <a:r>
              <a:rPr lang="en-US" sz="1800" b="1" dirty="0" smtClean="0">
                <a:hlinkClick r:id="rId5"/>
              </a:rPr>
              <a:t>"Robust Speech Recognition Using Linear Dynamic Models,"</a:t>
            </a:r>
            <a:r>
              <a:rPr lang="en-US" sz="1800" b="1" dirty="0" smtClean="0"/>
              <a:t> submitted to INTERSPEECH, Brisbane, Australia, September 2008.</a:t>
            </a:r>
          </a:p>
          <a:p>
            <a:pPr marL="168275" indent="-168275">
              <a:spcBef>
                <a:spcPts val="0"/>
              </a:spcBef>
              <a:spcAft>
                <a:spcPts val="1200"/>
              </a:spcAft>
              <a:buFontTx/>
              <a:buChar char="•"/>
              <a:defRPr/>
            </a:pPr>
            <a:r>
              <a:rPr lang="en-US" sz="1800" b="1" dirty="0" smtClean="0"/>
              <a:t>S. Prasad, S. </a:t>
            </a:r>
            <a:r>
              <a:rPr lang="en-US" sz="1800" b="1" dirty="0" err="1" smtClean="0"/>
              <a:t>Srinivasan</a:t>
            </a:r>
            <a:r>
              <a:rPr lang="en-US" sz="1800" b="1" dirty="0" smtClean="0"/>
              <a:t>, M. </a:t>
            </a:r>
            <a:r>
              <a:rPr lang="en-US" sz="1800" b="1" dirty="0" err="1" smtClean="0"/>
              <a:t>Pannuri</a:t>
            </a:r>
            <a:r>
              <a:rPr lang="en-US" sz="1800" b="1" dirty="0" smtClean="0"/>
              <a:t>, G. Lazarou and J. Picone, </a:t>
            </a:r>
            <a:r>
              <a:rPr lang="en-US" sz="1800" b="1" dirty="0" smtClean="0">
                <a:hlinkClick r:id="rId6"/>
              </a:rPr>
              <a:t>"Nonlinear Dynamical Invariants for Speech Recognition,"</a:t>
            </a:r>
            <a:r>
              <a:rPr lang="en-US" sz="1800" b="1" dirty="0" smtClean="0"/>
              <a:t> </a:t>
            </a:r>
            <a:r>
              <a:rPr lang="en-US" sz="1800" b="1" i="1" dirty="0" smtClean="0"/>
              <a:t>Proceedings of the International Conference on Spoken Language Processing</a:t>
            </a:r>
            <a:r>
              <a:rPr lang="en-US" sz="1800" b="1" dirty="0" smtClean="0"/>
              <a:t>, pp. 2518-2521, Pittsburgh, Pennsylvania, USA, September 2006.</a:t>
            </a:r>
          </a:p>
          <a:p>
            <a:pPr marL="168275" indent="-168275">
              <a:spcBef>
                <a:spcPts val="0"/>
              </a:spcBef>
              <a:spcAft>
                <a:spcPts val="1200"/>
              </a:spcAft>
              <a:buFontTx/>
              <a:buChar char="•"/>
              <a:defRPr/>
            </a:pPr>
            <a:r>
              <a:rPr lang="en-US" sz="1800" b="1" dirty="0" smtClean="0"/>
              <a:t>Y. Ephraim and W.J.J. Roberts, “Revisiting Autoregressive Hidden Markov Modeling of Speech Signals,” </a:t>
            </a:r>
            <a:r>
              <a:rPr lang="en-US" sz="1800" b="1" i="1" dirty="0" smtClean="0"/>
              <a:t>IEEE Signal Processing Letters</a:t>
            </a:r>
            <a:r>
              <a:rPr lang="en-US" sz="1800" b="1" dirty="0" smtClean="0"/>
              <a:t>, vol. 12, no. 2, pp. 166-169, Feb. 2005.</a:t>
            </a:r>
          </a:p>
          <a:p>
            <a:pPr marL="168275" indent="-168275">
              <a:spcBef>
                <a:spcPts val="0"/>
              </a:spcBef>
              <a:spcAft>
                <a:spcPts val="1200"/>
              </a:spcAft>
              <a:buFontTx/>
              <a:buChar char="•"/>
              <a:defRPr/>
            </a:pPr>
            <a:r>
              <a:rPr lang="en-US" sz="1800" b="1" dirty="0" smtClean="0"/>
              <a:t>H. </a:t>
            </a:r>
            <a:r>
              <a:rPr lang="en-US" sz="1800" b="1" dirty="0" err="1" smtClean="0"/>
              <a:t>Kantz</a:t>
            </a:r>
            <a:r>
              <a:rPr lang="en-US" sz="1800" b="1" dirty="0" smtClean="0"/>
              <a:t> and T. Schreiber, </a:t>
            </a:r>
            <a:r>
              <a:rPr lang="en-US" sz="1800" b="1" i="1" dirty="0" smtClean="0"/>
              <a:t>Nonlinear Time Series Analysis</a:t>
            </a:r>
            <a:r>
              <a:rPr lang="en-US" sz="1800" b="1" dirty="0" smtClean="0"/>
              <a:t>, Cambridge University Press, New York, New York, USA, 2003.</a:t>
            </a:r>
            <a:endParaRPr lang="en-US" sz="1600" b="1" dirty="0" smtClean="0"/>
          </a:p>
          <a:p>
            <a:pPr marL="168275" indent="-168275">
              <a:spcBef>
                <a:spcPts val="0"/>
              </a:spcBef>
              <a:spcAft>
                <a:spcPts val="1200"/>
              </a:spcAft>
              <a:buFontTx/>
              <a:buChar char="•"/>
              <a:defRPr/>
            </a:pPr>
            <a:endParaRPr lang="en-US" sz="1600" b="1" kern="0" dirty="0">
              <a:cs typeface="+mn-cs"/>
            </a:endParaRPr>
          </a:p>
          <a:p>
            <a:pPr marL="168275" indent="-168275">
              <a:spcBef>
                <a:spcPct val="50000"/>
              </a:spcBef>
              <a:spcAft>
                <a:spcPct val="50000"/>
              </a:spcAft>
              <a:defRPr/>
            </a:pPr>
            <a:endParaRPr lang="en-US" sz="1600" b="1" kern="0" dirty="0">
              <a:cs typeface="+mn-cs"/>
            </a:endParaRPr>
          </a:p>
          <a:p>
            <a:pPr marL="342900" indent="-342900">
              <a:spcBef>
                <a:spcPct val="50000"/>
              </a:spcBef>
              <a:spcAft>
                <a:spcPct val="50000"/>
              </a:spcAft>
              <a:buFontTx/>
              <a:buChar char="•"/>
              <a:defRPr/>
            </a:pPr>
            <a:endParaRPr lang="en-US" sz="1600" b="1" kern="0" dirty="0">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Correlation Integral</a:t>
            </a:r>
            <a:endParaRPr lang="en-US" b="1" dirty="0">
              <a:solidFill>
                <a:schemeClr val="accent2"/>
              </a:solidFill>
            </a:endParaRPr>
          </a:p>
        </p:txBody>
      </p:sp>
      <p:sp>
        <p:nvSpPr>
          <p:cNvPr id="41" name="Text Box 3"/>
          <p:cNvSpPr txBox="1">
            <a:spLocks noChangeArrowheads="1"/>
          </p:cNvSpPr>
          <p:nvPr/>
        </p:nvSpPr>
        <p:spPr bwMode="auto">
          <a:xfrm>
            <a:off x="181634" y="647113"/>
            <a:ext cx="8693150" cy="5958672"/>
          </a:xfrm>
          <a:prstGeom prst="rect">
            <a:avLst/>
          </a:prstGeom>
          <a:noFill/>
          <a:ln w="9525">
            <a:noFill/>
            <a:miter lim="800000"/>
            <a:headEnd/>
            <a:tailEnd/>
          </a:ln>
          <a:effectLst/>
        </p:spPr>
        <p:txBody>
          <a:bodyPr lIns="0" tIns="0" rIns="0" bIns="0"/>
          <a:lstStyle/>
          <a:p>
            <a:pPr marL="168275" lvl="0" indent="-168275">
              <a:spcAft>
                <a:spcPts val="1200"/>
              </a:spcAft>
              <a:buFont typeface="Arial" pitchFamily="34" charset="0"/>
              <a:buChar char="•"/>
            </a:pPr>
            <a:r>
              <a:rPr lang="en-US" sz="1800" b="1" dirty="0" smtClean="0"/>
              <a:t>The correlation integral quantifies how completely the</a:t>
            </a:r>
            <a:br>
              <a:rPr lang="en-US" sz="1800" b="1" dirty="0" smtClean="0"/>
            </a:br>
            <a:r>
              <a:rPr lang="en-US" sz="1800" b="1" dirty="0" smtClean="0"/>
              <a:t>attractor fills the phase space by measuring the density</a:t>
            </a:r>
            <a:br>
              <a:rPr lang="en-US" sz="1800" b="1" dirty="0" smtClean="0"/>
            </a:br>
            <a:r>
              <a:rPr lang="en-US" sz="1800" b="1" dirty="0" smtClean="0"/>
              <a:t>of the points close to the attractor’s trajectory, and </a:t>
            </a:r>
            <a:br>
              <a:rPr lang="en-US" sz="1800" b="1" dirty="0" smtClean="0"/>
            </a:br>
            <a:r>
              <a:rPr lang="en-US" sz="1800" b="1" dirty="0" smtClean="0"/>
              <a:t>averaging this density over the entire attractor.</a:t>
            </a:r>
          </a:p>
          <a:p>
            <a:pPr marL="168275" lvl="0" indent="-168275">
              <a:spcAft>
                <a:spcPts val="600"/>
              </a:spcAft>
              <a:buFont typeface="Arial" pitchFamily="34" charset="0"/>
              <a:buChar char="•"/>
            </a:pPr>
            <a:r>
              <a:rPr lang="en-US" sz="1800" b="1" dirty="0" smtClean="0"/>
              <a:t>Computed using the following steps: </a:t>
            </a:r>
          </a:p>
          <a:p>
            <a:pPr marL="511175" lvl="1" indent="-342900">
              <a:spcAft>
                <a:spcPts val="600"/>
              </a:spcAft>
              <a:buFont typeface="+mj-lt"/>
              <a:buAutoNum type="arabicParenR"/>
            </a:pPr>
            <a:r>
              <a:rPr lang="en-US" sz="1800" b="1" dirty="0" smtClean="0"/>
              <a:t>consider a window of data (30 ms) centered around a frame (10 ms);</a:t>
            </a:r>
          </a:p>
          <a:p>
            <a:pPr marL="511175" lvl="1" indent="-342900">
              <a:spcAft>
                <a:spcPts val="600"/>
              </a:spcAft>
              <a:buFont typeface="+mj-lt"/>
              <a:buAutoNum type="arabicParenR"/>
            </a:pPr>
            <a:r>
              <a:rPr lang="en-US" sz="1800" b="1" dirty="0" smtClean="0"/>
              <a:t>choose a neighborhood radius, </a:t>
            </a:r>
            <a:r>
              <a:rPr lang="en-US" sz="1800" i="1" dirty="0" smtClean="0"/>
              <a:t>ε</a:t>
            </a:r>
            <a:r>
              <a:rPr lang="en-US" sz="1800" b="1" dirty="0" smtClean="0"/>
              <a:t>, and center a hypersphere with this radius on the initial point of the attractor </a:t>
            </a:r>
            <a:r>
              <a:rPr lang="en-US" sz="1800" b="1" i="1" dirty="0" smtClean="0"/>
              <a:t>(</a:t>
            </a:r>
            <a:r>
              <a:rPr lang="en-US" sz="1800" i="1" dirty="0" smtClean="0"/>
              <a:t>ε = 2.3</a:t>
            </a:r>
            <a:r>
              <a:rPr lang="en-US" sz="1800" b="1" i="1" dirty="0" smtClean="0"/>
              <a:t>)</a:t>
            </a:r>
            <a:r>
              <a:rPr lang="en-US" sz="1800" b="1" dirty="0" smtClean="0"/>
              <a:t>;</a:t>
            </a:r>
          </a:p>
          <a:p>
            <a:pPr marL="511175" lvl="1" indent="-342900">
              <a:spcAft>
                <a:spcPts val="600"/>
              </a:spcAft>
              <a:buFont typeface="+mj-lt"/>
              <a:buAutoNum type="arabicParenR"/>
            </a:pPr>
            <a:r>
              <a:rPr lang="en-US" sz="1800" b="1" dirty="0" smtClean="0"/>
              <a:t>count the number of points within the hypersphere;</a:t>
            </a:r>
          </a:p>
          <a:p>
            <a:pPr marL="511175" lvl="1" indent="-342900">
              <a:spcAft>
                <a:spcPts val="600"/>
              </a:spcAft>
              <a:buFont typeface="+mj-lt"/>
              <a:buAutoNum type="arabicParenR"/>
            </a:pPr>
            <a:r>
              <a:rPr lang="en-US" sz="1800" b="1" dirty="0" smtClean="0"/>
              <a:t>move the center of the hyper-sphere to the next point along the trajectory of the attractor and repeat step 2;</a:t>
            </a:r>
          </a:p>
          <a:p>
            <a:pPr marL="511175" lvl="1" indent="-342900">
              <a:spcAft>
                <a:spcPts val="600"/>
              </a:spcAft>
              <a:buFont typeface="+mj-lt"/>
              <a:buAutoNum type="arabicParenR"/>
            </a:pPr>
            <a:r>
              <a:rPr lang="en-US" sz="1800" b="1" dirty="0" smtClean="0"/>
              <a:t>compute the average of the number of points falling within the hypersphere over the entire attractor.</a:t>
            </a:r>
          </a:p>
          <a:p>
            <a:pPr marL="168275" lvl="1" indent="-168275">
              <a:spcAft>
                <a:spcPts val="7200"/>
              </a:spcAft>
              <a:buFont typeface="Arial" pitchFamily="34" charset="0"/>
              <a:buChar char="•"/>
            </a:pPr>
            <a:r>
              <a:rPr lang="en-US" sz="1800" b="1" dirty="0" smtClean="0"/>
              <a:t>Mathematically, this is expressed by:</a:t>
            </a:r>
          </a:p>
          <a:p>
            <a:pPr marL="168275" lvl="1" indent="-168275">
              <a:spcAft>
                <a:spcPts val="600"/>
              </a:spcAft>
              <a:buFont typeface="Arial" pitchFamily="34" charset="0"/>
              <a:buChar char="•"/>
            </a:pPr>
            <a:r>
              <a:rPr lang="en-US" sz="1800" b="1" i="1" dirty="0" err="1" smtClean="0"/>
              <a:t>n</a:t>
            </a:r>
            <a:r>
              <a:rPr lang="en-US" sz="1800" b="1" baseline="-25000" dirty="0" err="1" smtClean="0"/>
              <a:t>min</a:t>
            </a:r>
            <a:r>
              <a:rPr lang="en-US" sz="1800" b="1" dirty="0" smtClean="0"/>
              <a:t> is a correction factor (Theiler) which reduces the negative effects of temporal correlations by skipping points which are temporally close.</a:t>
            </a:r>
          </a:p>
        </p:txBody>
      </p:sp>
      <p:sp>
        <p:nvSpPr>
          <p:cNvPr id="2314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1425" name="Object 1"/>
          <p:cNvGraphicFramePr>
            <a:graphicFrameLocks noChangeAspect="1"/>
          </p:cNvGraphicFramePr>
          <p:nvPr/>
        </p:nvGraphicFramePr>
        <p:xfrm>
          <a:off x="457200" y="5215714"/>
          <a:ext cx="5421312" cy="685800"/>
        </p:xfrm>
        <a:graphic>
          <a:graphicData uri="http://schemas.openxmlformats.org/presentationml/2006/ole">
            <p:oleObj spid="_x0000_s231425" name="Equation" r:id="rId3" imgW="3632200" imgH="457200" progId="Equation.3">
              <p:embed/>
            </p:oleObj>
          </a:graphicData>
        </a:graphic>
      </p:graphicFrame>
      <p:pic>
        <p:nvPicPr>
          <p:cNvPr id="7" name="Picture 5"/>
          <p:cNvPicPr>
            <a:picLocks noChangeAspect="1" noChangeArrowheads="1"/>
          </p:cNvPicPr>
          <p:nvPr/>
        </p:nvPicPr>
        <p:blipFill>
          <a:blip r:embed="rId4"/>
          <a:srcRect/>
          <a:stretch>
            <a:fillRect/>
          </a:stretch>
        </p:blipFill>
        <p:spPr bwMode="auto">
          <a:xfrm>
            <a:off x="7258929" y="736799"/>
            <a:ext cx="1529859" cy="1199889"/>
          </a:xfrm>
          <a:prstGeom prst="rect">
            <a:avLst/>
          </a:prstGeom>
          <a:noFill/>
          <a:ln w="25400">
            <a:solidFill>
              <a:schemeClr val="accent2"/>
            </a:solidFill>
            <a:miter lim="800000"/>
            <a:headEnd/>
            <a:tailEnd/>
          </a:ln>
          <a:effectLst>
            <a:outerShdw blurRad="50800" dist="114300" dir="2700000" algn="tl" rotWithShape="0">
              <a:prstClr val="black">
                <a:alpha val="40000"/>
              </a:prstClr>
            </a:outerShdw>
          </a:effectLst>
        </p:spPr>
      </p:pic>
      <p:sp>
        <p:nvSpPr>
          <p:cNvPr id="8" name="TextBox 7"/>
          <p:cNvSpPr txBox="1"/>
          <p:nvPr/>
        </p:nvSpPr>
        <p:spPr>
          <a:xfrm>
            <a:off x="8092943" y="786400"/>
            <a:ext cx="618978" cy="276999"/>
          </a:xfrm>
          <a:prstGeom prst="rect">
            <a:avLst/>
          </a:prstGeom>
        </p:spPr>
        <p:txBody>
          <a:bodyPr wrap="square" lIns="0" tIns="0" rIns="0" bIns="0" rtlCol="0">
            <a:spAutoFit/>
          </a:bodyPr>
          <a:lstStyle/>
          <a:p>
            <a:pPr marL="342900" marR="0" indent="-342900" algn="r" defTabSz="914400" rtl="0" eaLnBrk="1" fontAlgn="base" latinLnBrk="0" hangingPunct="1">
              <a:lnSpc>
                <a:spcPct val="100000"/>
              </a:lnSpc>
              <a:spcBef>
                <a:spcPct val="20000"/>
              </a:spcBef>
              <a:spcAft>
                <a:spcPct val="0"/>
              </a:spcAft>
              <a:buClrTx/>
              <a:buSzTx/>
              <a:tabLst/>
            </a:pPr>
            <a:r>
              <a:rPr lang="en-US" sz="1800" b="1" kern="0" dirty="0" smtClean="0">
                <a:solidFill>
                  <a:schemeClr val="accent2"/>
                </a:solidFill>
                <a:latin typeface="+mn-lt"/>
              </a:rPr>
              <a:t>/ah/</a:t>
            </a:r>
            <a:endParaRPr kumimoji="0" lang="en-US" sz="1800" b="1" i="0" u="none" strike="noStrike" kern="0" cap="none" spc="0" normalizeH="0" baseline="0" noProof="0" dirty="0" smtClean="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Abstract</a:t>
            </a:r>
            <a:endParaRPr lang="en-US" b="1" dirty="0">
              <a:solidFill>
                <a:schemeClr val="accent2"/>
              </a:solidFill>
            </a:endParaRPr>
          </a:p>
        </p:txBody>
      </p:sp>
      <p:sp>
        <p:nvSpPr>
          <p:cNvPr id="41" name="Text Box 3"/>
          <p:cNvSpPr txBox="1">
            <a:spLocks noChangeArrowheads="1"/>
          </p:cNvSpPr>
          <p:nvPr/>
        </p:nvSpPr>
        <p:spPr bwMode="auto">
          <a:xfrm>
            <a:off x="223838" y="703385"/>
            <a:ext cx="8693150" cy="5725550"/>
          </a:xfrm>
          <a:prstGeom prst="rect">
            <a:avLst/>
          </a:prstGeom>
          <a:noFill/>
          <a:ln w="9525">
            <a:noFill/>
            <a:miter lim="800000"/>
            <a:headEnd/>
            <a:tailEnd/>
          </a:ln>
          <a:effectLst/>
        </p:spPr>
        <p:txBody>
          <a:bodyPr lIns="0" tIns="0" rIns="0" bIns="0"/>
          <a:lstStyle/>
          <a:p>
            <a:pPr algn="just">
              <a:spcAft>
                <a:spcPts val="1200"/>
              </a:spcAft>
              <a:tabLst>
                <a:tab pos="3374136" algn="r"/>
              </a:tabLst>
            </a:pPr>
            <a:r>
              <a:rPr lang="en-US" sz="1800" b="1" dirty="0" smtClean="0">
                <a:cs typeface="Times New Roman" pitchFamily="18" charset="0"/>
              </a:rPr>
              <a:t>Statistical or machine-learning techniques, such as Hidden Markov models and Gaussian mixture models, have dominated the signal processing and pattern recognition literature for the past 25 years. However, such approaches are prone to overfitting and have problems with generalization. For example, delivering high performance on previously unseen noise conditions remains an elusive goal.</a:t>
            </a:r>
          </a:p>
          <a:p>
            <a:pPr algn="just">
              <a:spcAft>
                <a:spcPts val="1200"/>
              </a:spcAft>
              <a:tabLst>
                <a:tab pos="3376613" algn="r"/>
              </a:tabLst>
            </a:pPr>
            <a:r>
              <a:rPr lang="en-US" sz="1800" b="1" dirty="0" smtClean="0">
                <a:cs typeface="Times New Roman" pitchFamily="18" charset="0"/>
              </a:rPr>
              <a:t>In this presentation, we will review our recent work on applying principles of nonlinear statistical modeling to acoustic modeling in speech recognition. Our goal is to improve recognition performance in noisy environments. We will discuss the use of an extended feature vector containing features based on correlation dimension, correlation entropy and Lyapunov exponents. We will also introduce a new acoustic model based on a probabilistic mixture of autoregressive models.</a:t>
            </a:r>
          </a:p>
          <a:p>
            <a:pPr algn="just">
              <a:spcAft>
                <a:spcPts val="1200"/>
              </a:spcAft>
              <a:tabLst>
                <a:tab pos="3376613" algn="r"/>
              </a:tabLst>
            </a:pPr>
            <a:r>
              <a:rPr lang="en-US" sz="1800" b="1" dirty="0" smtClean="0">
                <a:cs typeface="Times New Roman" pitchFamily="18" charset="0"/>
              </a:rPr>
              <a:t>Experimental results are presented on the Aurora IV large vocabulary speech recognition task in which audio data from a variety of actual noise conditions were digitally added to the standard Wall Street Journal 5K closed-vocabulary task. We will show modest gains in performance can be achieved under matched conditions, but performance degraded under mismatched training conditions.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Box 3"/>
          <p:cNvSpPr txBox="1">
            <a:spLocks noChangeArrowheads="1"/>
          </p:cNvSpPr>
          <p:nvPr/>
        </p:nvSpPr>
        <p:spPr bwMode="auto">
          <a:xfrm>
            <a:off x="181634" y="647113"/>
            <a:ext cx="8693150" cy="5795890"/>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smtClean="0"/>
              <a:t>The correlation dimension captures the power-law relation </a:t>
            </a:r>
            <a:br>
              <a:rPr lang="en-US" sz="1800" b="1" dirty="0" smtClean="0"/>
            </a:br>
            <a:r>
              <a:rPr lang="en-US" sz="1800" b="1" dirty="0" smtClean="0"/>
              <a:t>between the correlation integral of the attractor and the </a:t>
            </a:r>
            <a:br>
              <a:rPr lang="en-US" sz="1800" b="1" dirty="0" smtClean="0"/>
            </a:br>
            <a:r>
              <a:rPr lang="en-US" sz="1800" b="1" dirty="0" smtClean="0"/>
              <a:t>neighborhood radius of the hypersphere as the number of </a:t>
            </a:r>
            <a:br>
              <a:rPr lang="en-US" sz="1800" b="1" dirty="0" smtClean="0"/>
            </a:br>
            <a:r>
              <a:rPr lang="en-US" sz="1800" b="1" dirty="0" smtClean="0"/>
              <a:t>points on the attractor approaches infinity and </a:t>
            </a:r>
            <a:r>
              <a:rPr lang="en-US" sz="1800" i="1" dirty="0" smtClean="0"/>
              <a:t>ε</a:t>
            </a:r>
            <a:r>
              <a:rPr lang="en-US" sz="1800" b="1" dirty="0" smtClean="0"/>
              <a:t> becomes </a:t>
            </a:r>
            <a:br>
              <a:rPr lang="en-US" sz="1800" b="1" dirty="0" smtClean="0"/>
            </a:br>
            <a:r>
              <a:rPr lang="en-US" sz="1800" b="1" dirty="0" smtClean="0"/>
              <a:t>very small.</a:t>
            </a:r>
          </a:p>
          <a:p>
            <a:pPr marL="168275" indent="-168275">
              <a:spcAft>
                <a:spcPts val="4200"/>
              </a:spcAft>
              <a:buFont typeface="Arial" pitchFamily="34" charset="0"/>
              <a:buChar char="•"/>
            </a:pPr>
            <a:r>
              <a:rPr lang="en-US" sz="1800" b="1" dirty="0" smtClean="0"/>
              <a:t>The relationship between the correlation integral and </a:t>
            </a:r>
            <a:br>
              <a:rPr lang="en-US" sz="1800" b="1" dirty="0" smtClean="0"/>
            </a:br>
            <a:r>
              <a:rPr lang="en-US" sz="1800" b="1" dirty="0" smtClean="0"/>
              <a:t>correlation dimension is (for small </a:t>
            </a:r>
            <a:r>
              <a:rPr lang="en-US" sz="1800" i="1" dirty="0" smtClean="0"/>
              <a:t>ε</a:t>
            </a:r>
            <a:r>
              <a:rPr lang="en-US" sz="1800" b="1" dirty="0" smtClean="0"/>
              <a:t>):</a:t>
            </a:r>
          </a:p>
          <a:p>
            <a:pPr marL="168275" indent="-168275">
              <a:spcAft>
                <a:spcPts val="6000"/>
              </a:spcAft>
              <a:buFont typeface="Arial" pitchFamily="34" charset="0"/>
              <a:buChar char="•"/>
            </a:pPr>
            <a:r>
              <a:rPr lang="en-US" sz="1800" b="1" dirty="0" smtClean="0"/>
              <a:t>The correlation dimension is computed using the </a:t>
            </a:r>
            <a:br>
              <a:rPr lang="en-US" sz="1800" b="1" dirty="0" smtClean="0"/>
            </a:br>
            <a:r>
              <a:rPr lang="en-US" sz="1800" b="1" dirty="0" smtClean="0"/>
              <a:t>correlation integral:</a:t>
            </a:r>
          </a:p>
          <a:p>
            <a:pPr marL="168275" indent="-168275">
              <a:spcAft>
                <a:spcPts val="1200"/>
              </a:spcAft>
              <a:buFont typeface="Arial" pitchFamily="34" charset="0"/>
              <a:buChar char="•"/>
            </a:pPr>
            <a:r>
              <a:rPr lang="en-US" sz="1800" b="1" dirty="0" smtClean="0"/>
              <a:t>Our approach is to choose a minimum value for </a:t>
            </a:r>
            <a:r>
              <a:rPr lang="en-US" sz="1800" i="1" dirty="0" smtClean="0"/>
              <a:t>ε </a:t>
            </a:r>
            <a:r>
              <a:rPr lang="en-US" sz="1800" b="1" dirty="0" smtClean="0"/>
              <a:t>via tuning </a:t>
            </a:r>
            <a:br>
              <a:rPr lang="en-US" sz="1800" b="1" dirty="0" smtClean="0"/>
            </a:br>
            <a:r>
              <a:rPr lang="en-US" sz="1800" b="1" dirty="0" smtClean="0"/>
              <a:t>(</a:t>
            </a:r>
            <a:r>
              <a:rPr lang="en-US" sz="1800" i="1" dirty="0" err="1" smtClean="0"/>
              <a:t>ε</a:t>
            </a:r>
            <a:r>
              <a:rPr lang="en-US" sz="1800" i="1" baseline="-25000" dirty="0" err="1" smtClean="0"/>
              <a:t>min</a:t>
            </a:r>
            <a:r>
              <a:rPr lang="en-US" sz="1800" i="1" dirty="0" smtClean="0"/>
              <a:t> = 0.2</a:t>
            </a:r>
            <a:r>
              <a:rPr lang="en-US" sz="1800" b="1" dirty="0" smtClean="0"/>
              <a:t>), choose a range for </a:t>
            </a:r>
            <a:r>
              <a:rPr lang="en-US" sz="1800" i="1" dirty="0" smtClean="0"/>
              <a:t>ε </a:t>
            </a:r>
            <a:r>
              <a:rPr lang="en-US" sz="1800" b="1" dirty="0" smtClean="0"/>
              <a:t>in this neighborhood </a:t>
            </a:r>
            <a:br>
              <a:rPr lang="en-US" sz="1800" b="1" dirty="0" smtClean="0"/>
            </a:br>
            <a:r>
              <a:rPr lang="en-US" sz="1800" b="1" dirty="0" smtClean="0"/>
              <a:t>(</a:t>
            </a:r>
            <a:r>
              <a:rPr lang="en-US" sz="1800" i="1" dirty="0" smtClean="0"/>
              <a:t>0.2</a:t>
            </a:r>
            <a:r>
              <a:rPr lang="en-US" sz="1800" b="1" dirty="0" smtClean="0"/>
              <a:t> </a:t>
            </a:r>
            <a:r>
              <a:rPr lang="en-US" sz="1800" b="1" dirty="0" smtClean="0">
                <a:sym typeface="Symbol"/>
              </a:rPr>
              <a:t></a:t>
            </a:r>
            <a:r>
              <a:rPr lang="en-US" sz="1800" i="1" dirty="0" smtClean="0"/>
              <a:t> ε </a:t>
            </a:r>
            <a:r>
              <a:rPr lang="en-US" sz="1800" i="1" dirty="0" smtClean="0">
                <a:sym typeface="Symbol"/>
              </a:rPr>
              <a:t> 2.3</a:t>
            </a:r>
            <a:r>
              <a:rPr lang="en-US" sz="1800" b="1" dirty="0" smtClean="0"/>
              <a:t>), a resolution for this range (</a:t>
            </a:r>
            <a:r>
              <a:rPr lang="en-US" sz="1800" i="1" dirty="0" err="1" smtClean="0"/>
              <a:t>ε</a:t>
            </a:r>
            <a:r>
              <a:rPr lang="en-US" sz="1800" i="1" baseline="-25000" dirty="0" err="1" smtClean="0"/>
              <a:t>step</a:t>
            </a:r>
            <a:r>
              <a:rPr lang="en-US" sz="1800" i="1" dirty="0" smtClean="0"/>
              <a:t> = 0.1</a:t>
            </a:r>
            <a:r>
              <a:rPr lang="en-US" sz="1800" b="1" dirty="0" smtClean="0"/>
              <a:t>), </a:t>
            </a:r>
            <a:br>
              <a:rPr lang="en-US" sz="1800" b="1" dirty="0" smtClean="0"/>
            </a:br>
            <a:r>
              <a:rPr lang="en-US" sz="1800" b="1" dirty="0" smtClean="0"/>
              <a:t>compute the correlation integral for </a:t>
            </a:r>
            <a:r>
              <a:rPr lang="en-US" sz="1800" i="1" dirty="0" smtClean="0"/>
              <a:t>ε</a:t>
            </a:r>
            <a:r>
              <a:rPr lang="en-US" sz="1800" b="1" dirty="0" smtClean="0"/>
              <a:t>, and finally computing the slope using a smoothing approach (regression).</a:t>
            </a:r>
          </a:p>
          <a:p>
            <a:pPr marL="168275" indent="-168275">
              <a:spcAft>
                <a:spcPts val="1200"/>
              </a:spcAft>
              <a:buFont typeface="Arial" pitchFamily="34" charset="0"/>
              <a:buChar char="•"/>
            </a:pPr>
            <a:r>
              <a:rPr lang="en-US" sz="1800" b="1" dirty="0" smtClean="0"/>
              <a:t>Theoretically, this should be a close approximation to the fractal dimension.</a:t>
            </a:r>
          </a:p>
        </p:txBody>
      </p:sp>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Correlation Dimension</a:t>
            </a:r>
            <a:endParaRPr lang="en-US" b="1" dirty="0">
              <a:solidFill>
                <a:schemeClr val="accent2"/>
              </a:solidFill>
            </a:endParaRPr>
          </a:p>
        </p:txBody>
      </p:sp>
      <p:sp>
        <p:nvSpPr>
          <p:cNvPr id="2314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75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7571" name="Object 3"/>
          <p:cNvGraphicFramePr>
            <a:graphicFrameLocks noChangeAspect="1"/>
          </p:cNvGraphicFramePr>
          <p:nvPr/>
        </p:nvGraphicFramePr>
        <p:xfrm>
          <a:off x="457200" y="3852358"/>
          <a:ext cx="3052762" cy="593725"/>
        </p:xfrm>
        <a:graphic>
          <a:graphicData uri="http://schemas.openxmlformats.org/presentationml/2006/ole">
            <p:oleObj spid="_x0000_s237571" name="Equation" r:id="rId3" imgW="2057400" imgH="393700" progId="Equation.3">
              <p:embed/>
            </p:oleObj>
          </a:graphicData>
        </a:graphic>
      </p:graphicFrame>
      <p:graphicFrame>
        <p:nvGraphicFramePr>
          <p:cNvPr id="237573" name="Object 5"/>
          <p:cNvGraphicFramePr>
            <a:graphicFrameLocks noChangeAspect="1"/>
          </p:cNvGraphicFramePr>
          <p:nvPr/>
        </p:nvGraphicFramePr>
        <p:xfrm>
          <a:off x="457200" y="2821427"/>
          <a:ext cx="1601788" cy="344487"/>
        </p:xfrm>
        <a:graphic>
          <a:graphicData uri="http://schemas.openxmlformats.org/presentationml/2006/ole">
            <p:oleObj spid="_x0000_s237573" name="Equation" r:id="rId4" imgW="1079280" imgH="228600" progId="Equation.3">
              <p:embed/>
            </p:oleObj>
          </a:graphicData>
        </a:graphic>
      </p:graphicFrame>
      <p:grpSp>
        <p:nvGrpSpPr>
          <p:cNvPr id="19" name="Group 18"/>
          <p:cNvGrpSpPr/>
          <p:nvPr/>
        </p:nvGrpSpPr>
        <p:grpSpPr>
          <a:xfrm>
            <a:off x="7469936" y="590843"/>
            <a:ext cx="1111348" cy="4431323"/>
            <a:chOff x="7709092" y="590843"/>
            <a:chExt cx="1111348" cy="4431323"/>
          </a:xfrm>
        </p:grpSpPr>
        <p:sp>
          <p:nvSpPr>
            <p:cNvPr id="18" name="Rectangle 17"/>
            <p:cNvSpPr/>
            <p:nvPr/>
          </p:nvSpPr>
          <p:spPr>
            <a:xfrm>
              <a:off x="7709092" y="590843"/>
              <a:ext cx="1111348" cy="4431323"/>
            </a:xfrm>
            <a:prstGeom prst="rect">
              <a:avLst/>
            </a:prstGeom>
            <a:solidFill>
              <a:srgbClr val="FFFFFF"/>
            </a:solidFill>
            <a:ln>
              <a:solidFill>
                <a:schemeClr val="accent2"/>
              </a:solid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cdim_2"/>
            <p:cNvPicPr/>
            <p:nvPr/>
          </p:nvPicPr>
          <p:blipFill>
            <a:blip r:embed="rId5"/>
            <a:srcRect l="79969"/>
            <a:stretch>
              <a:fillRect/>
            </a:stretch>
          </p:blipFill>
          <p:spPr bwMode="auto">
            <a:xfrm>
              <a:off x="7762015" y="4074071"/>
              <a:ext cx="1005502" cy="876300"/>
            </a:xfrm>
            <a:prstGeom prst="rect">
              <a:avLst/>
            </a:prstGeom>
            <a:noFill/>
            <a:ln w="25400">
              <a:noFill/>
              <a:miter lim="800000"/>
              <a:headEnd/>
              <a:tailEnd/>
            </a:ln>
          </p:spPr>
        </p:pic>
        <p:pic>
          <p:nvPicPr>
            <p:cNvPr id="13" name="Picture 12" descr="cdim_2"/>
            <p:cNvPicPr/>
            <p:nvPr/>
          </p:nvPicPr>
          <p:blipFill>
            <a:blip r:embed="rId5"/>
            <a:srcRect l="40109" r="39912"/>
            <a:stretch>
              <a:fillRect/>
            </a:stretch>
          </p:blipFill>
          <p:spPr bwMode="auto">
            <a:xfrm>
              <a:off x="7763321" y="2354285"/>
              <a:ext cx="1002891" cy="876300"/>
            </a:xfrm>
            <a:prstGeom prst="rect">
              <a:avLst/>
            </a:prstGeom>
            <a:noFill/>
            <a:ln w="25400">
              <a:noFill/>
              <a:miter lim="800000"/>
              <a:headEnd/>
              <a:tailEnd/>
            </a:ln>
          </p:spPr>
        </p:pic>
        <p:pic>
          <p:nvPicPr>
            <p:cNvPr id="14" name="Picture 13" descr="cdim_2"/>
            <p:cNvPicPr/>
            <p:nvPr/>
          </p:nvPicPr>
          <p:blipFill>
            <a:blip r:embed="rId5"/>
            <a:srcRect l="20325" r="59456"/>
            <a:stretch>
              <a:fillRect/>
            </a:stretch>
          </p:blipFill>
          <p:spPr bwMode="auto">
            <a:xfrm>
              <a:off x="7757304" y="1494393"/>
              <a:ext cx="1014925" cy="876300"/>
            </a:xfrm>
            <a:prstGeom prst="rect">
              <a:avLst/>
            </a:prstGeom>
            <a:noFill/>
            <a:ln w="25400">
              <a:noFill/>
              <a:miter lim="800000"/>
              <a:headEnd/>
              <a:tailEnd/>
            </a:ln>
          </p:spPr>
        </p:pic>
        <p:pic>
          <p:nvPicPr>
            <p:cNvPr id="15" name="Picture 14" descr="cdim_2"/>
            <p:cNvPicPr/>
            <p:nvPr/>
          </p:nvPicPr>
          <p:blipFill>
            <a:blip r:embed="rId5"/>
            <a:srcRect r="79234"/>
            <a:stretch>
              <a:fillRect/>
            </a:stretch>
          </p:blipFill>
          <p:spPr bwMode="auto">
            <a:xfrm>
              <a:off x="7743580" y="634501"/>
              <a:ext cx="1042373" cy="876300"/>
            </a:xfrm>
            <a:prstGeom prst="rect">
              <a:avLst/>
            </a:prstGeom>
            <a:noFill/>
            <a:ln w="25400">
              <a:noFill/>
              <a:miter lim="800000"/>
              <a:headEnd/>
              <a:tailEnd/>
            </a:ln>
          </p:spPr>
        </p:pic>
        <p:pic>
          <p:nvPicPr>
            <p:cNvPr id="16" name="Picture 15" descr="cdim_2"/>
            <p:cNvPicPr/>
            <p:nvPr/>
          </p:nvPicPr>
          <p:blipFill>
            <a:blip r:embed="rId5"/>
            <a:srcRect l="60185" r="19542"/>
            <a:stretch>
              <a:fillRect/>
            </a:stretch>
          </p:blipFill>
          <p:spPr bwMode="auto">
            <a:xfrm>
              <a:off x="7755947" y="3214177"/>
              <a:ext cx="1017639" cy="876300"/>
            </a:xfrm>
            <a:prstGeom prst="rect">
              <a:avLst/>
            </a:prstGeom>
            <a:noFill/>
            <a:ln w="25400">
              <a:noFill/>
              <a:miter lim="800000"/>
              <a:headEnd/>
              <a:tailEnd/>
            </a:ln>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Correlation Entropy</a:t>
            </a:r>
            <a:endParaRPr lang="en-US" b="1" dirty="0">
              <a:solidFill>
                <a:schemeClr val="accent2"/>
              </a:solidFill>
            </a:endParaRPr>
          </a:p>
        </p:txBody>
      </p:sp>
      <p:sp>
        <p:nvSpPr>
          <p:cNvPr id="41" name="Text Box 3"/>
          <p:cNvSpPr txBox="1">
            <a:spLocks noChangeArrowheads="1"/>
          </p:cNvSpPr>
          <p:nvPr/>
        </p:nvSpPr>
        <p:spPr bwMode="auto">
          <a:xfrm>
            <a:off x="181634" y="647113"/>
            <a:ext cx="8693150" cy="6210888"/>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smtClean="0"/>
              <a:t>A measure of dynamic systems is the rate at which new </a:t>
            </a:r>
            <a:br>
              <a:rPr lang="en-US" sz="1800" b="1" dirty="0" smtClean="0"/>
            </a:br>
            <a:r>
              <a:rPr lang="en-US" sz="1800" b="1" dirty="0" smtClean="0"/>
              <a:t>information is being produced as a function of time.</a:t>
            </a:r>
          </a:p>
          <a:p>
            <a:pPr marL="168275" indent="-168275">
              <a:spcAft>
                <a:spcPts val="1200"/>
              </a:spcAft>
              <a:buFont typeface="Arial" pitchFamily="34" charset="0"/>
              <a:buChar char="•"/>
            </a:pPr>
            <a:r>
              <a:rPr lang="en-US" sz="1800" b="1" dirty="0" smtClean="0"/>
              <a:t>Each new observation of a dynamic system potentially </a:t>
            </a:r>
            <a:br>
              <a:rPr lang="en-US" sz="1800" b="1" dirty="0" smtClean="0"/>
            </a:br>
            <a:r>
              <a:rPr lang="en-US" sz="1800" b="1" dirty="0" smtClean="0"/>
              <a:t>contributes new information to this system, and the average </a:t>
            </a:r>
            <a:br>
              <a:rPr lang="en-US" sz="1800" b="1" dirty="0" smtClean="0"/>
            </a:br>
            <a:r>
              <a:rPr lang="en-US" sz="1800" b="1" dirty="0" smtClean="0"/>
              <a:t>quantity of this new information is referred to as the metric, </a:t>
            </a:r>
            <a:br>
              <a:rPr lang="en-US" sz="1800" b="1" dirty="0" smtClean="0"/>
            </a:br>
            <a:r>
              <a:rPr lang="en-US" sz="1800" b="1" dirty="0" smtClean="0"/>
              <a:t>or Kolmogorov entropy.</a:t>
            </a:r>
          </a:p>
          <a:p>
            <a:pPr marL="168275" indent="-168275">
              <a:spcAft>
                <a:spcPts val="6000"/>
              </a:spcAft>
              <a:buFont typeface="Arial" pitchFamily="34" charset="0"/>
              <a:buChar char="•"/>
            </a:pPr>
            <a:r>
              <a:rPr lang="en-US" sz="1800" b="1" dirty="0" smtClean="0"/>
              <a:t>For reconstructed phase spaces, it is easier to compute the second-order metric entropy, </a:t>
            </a:r>
            <a:r>
              <a:rPr lang="en-US" sz="1800" i="1" dirty="0" smtClean="0"/>
              <a:t>K</a:t>
            </a:r>
            <a:r>
              <a:rPr lang="en-US" sz="1800" i="1" baseline="-25000" dirty="0" smtClean="0"/>
              <a:t>2</a:t>
            </a:r>
            <a:r>
              <a:rPr lang="en-US" sz="1800" b="1" dirty="0" smtClean="0"/>
              <a:t>, because it is related to the correlation integral:</a:t>
            </a:r>
          </a:p>
          <a:p>
            <a:pPr marL="168275" indent="-168275">
              <a:spcAft>
                <a:spcPts val="1200"/>
              </a:spcAft>
              <a:buFont typeface="Arial" pitchFamily="34" charset="0"/>
              <a:buChar char="•"/>
            </a:pPr>
            <a:r>
              <a:rPr lang="en-US" sz="1800" b="1" dirty="0" smtClean="0"/>
              <a:t>where </a:t>
            </a:r>
            <a:r>
              <a:rPr lang="en-US" sz="1800" i="1" dirty="0" smtClean="0"/>
              <a:t>D</a:t>
            </a:r>
            <a:r>
              <a:rPr lang="en-US" sz="1800" b="1" dirty="0" smtClean="0"/>
              <a:t> is the fractal dimension of the reconstructed attractor, </a:t>
            </a:r>
            <a:r>
              <a:rPr lang="en-US" sz="1800" i="1" dirty="0" smtClean="0"/>
              <a:t>ε</a:t>
            </a:r>
            <a:r>
              <a:rPr lang="en-US" sz="1800" b="1" dirty="0" smtClean="0"/>
              <a:t> is the neighborhood radius, </a:t>
            </a:r>
            <a:r>
              <a:rPr lang="en-US" sz="1800" i="1" dirty="0" smtClean="0"/>
              <a:t>m</a:t>
            </a:r>
            <a:r>
              <a:rPr lang="en-US" sz="1800" b="1" dirty="0" smtClean="0"/>
              <a:t> and </a:t>
            </a:r>
            <a:r>
              <a:rPr lang="en-US" sz="1800" i="1" dirty="0" smtClean="0">
                <a:sym typeface="Symbol"/>
              </a:rPr>
              <a:t></a:t>
            </a:r>
            <a:r>
              <a:rPr lang="en-US" sz="1800" b="1" dirty="0" smtClean="0"/>
              <a:t> are the number of embedding dimensions and time delay, respectively, used for phase space reconstruction.</a:t>
            </a:r>
          </a:p>
          <a:p>
            <a:pPr marL="168275" indent="-168275">
              <a:spcAft>
                <a:spcPts val="6000"/>
              </a:spcAft>
              <a:buFont typeface="Arial" pitchFamily="34" charset="0"/>
              <a:buChar char="•"/>
            </a:pPr>
            <a:r>
              <a:rPr lang="en-US" sz="1800" b="1" dirty="0" smtClean="0"/>
              <a:t>From this relation, an expression for </a:t>
            </a:r>
            <a:r>
              <a:rPr lang="en-US" sz="1800" i="1" dirty="0" smtClean="0"/>
              <a:t>K</a:t>
            </a:r>
            <a:r>
              <a:rPr lang="en-US" sz="1800" i="1" baseline="-25000" dirty="0" smtClean="0"/>
              <a:t>2</a:t>
            </a:r>
            <a:r>
              <a:rPr lang="en-US" sz="1800" b="1" dirty="0" smtClean="0"/>
              <a:t> can be derived:</a:t>
            </a:r>
          </a:p>
          <a:p>
            <a:pPr marL="168275" indent="-168275">
              <a:spcAft>
                <a:spcPts val="1200"/>
              </a:spcAft>
              <a:buFont typeface="Arial" pitchFamily="34" charset="0"/>
              <a:buChar char="•"/>
            </a:pPr>
            <a:r>
              <a:rPr lang="en-US" sz="1800" b="1" dirty="0" smtClean="0"/>
              <a:t>We compute the (log) correlation integral for an RPS in </a:t>
            </a:r>
            <a:r>
              <a:rPr lang="en-US" sz="1800" i="1" dirty="0" smtClean="0"/>
              <a:t>m=5</a:t>
            </a:r>
            <a:r>
              <a:rPr lang="en-US" sz="1800" b="1" dirty="0" smtClean="0"/>
              <a:t> and </a:t>
            </a:r>
            <a:r>
              <a:rPr lang="en-US" sz="1800" i="1" dirty="0" smtClean="0"/>
              <a:t>m+1=6</a:t>
            </a:r>
            <a:r>
              <a:rPr lang="en-US" sz="1800" b="1" dirty="0" smtClean="0"/>
              <a:t> dimensions. </a:t>
            </a:r>
            <a:r>
              <a:rPr lang="en-US" sz="1800" i="1" dirty="0" smtClean="0"/>
              <a:t>ε </a:t>
            </a:r>
            <a:r>
              <a:rPr lang="en-US" sz="1800" b="1" dirty="0" smtClean="0"/>
              <a:t>is minimized via tuning (</a:t>
            </a:r>
            <a:r>
              <a:rPr lang="en-US" sz="1800" i="1" dirty="0" err="1" smtClean="0"/>
              <a:t>ε</a:t>
            </a:r>
            <a:r>
              <a:rPr lang="en-US" sz="1800" i="1" baseline="-25000" dirty="0" err="1" smtClean="0"/>
              <a:t>min</a:t>
            </a:r>
            <a:r>
              <a:rPr lang="en-US" sz="1800" i="1" dirty="0" smtClean="0"/>
              <a:t>=2.3</a:t>
            </a:r>
            <a:r>
              <a:rPr lang="en-US" sz="1800" b="1" dirty="0" smtClean="0"/>
              <a:t>). </a:t>
            </a:r>
            <a:r>
              <a:rPr lang="en-US" sz="1800" i="1" dirty="0" smtClean="0"/>
              <a:t>K</a:t>
            </a:r>
            <a:r>
              <a:rPr lang="en-US" sz="1800" i="1" baseline="-25000" dirty="0" smtClean="0"/>
              <a:t>2 </a:t>
            </a:r>
            <a:r>
              <a:rPr lang="en-US" sz="1800" b="1" dirty="0" smtClean="0"/>
              <a:t> is the ratio scaled by (</a:t>
            </a:r>
            <a:r>
              <a:rPr lang="en-US" sz="1800" dirty="0" smtClean="0"/>
              <a:t>1/</a:t>
            </a:r>
            <a:r>
              <a:rPr lang="en-US" sz="1800" i="1" dirty="0" smtClean="0">
                <a:sym typeface="Symbol"/>
              </a:rPr>
              <a:t></a:t>
            </a:r>
            <a:r>
              <a:rPr lang="en-US" sz="1800" b="1" dirty="0" smtClean="0"/>
              <a:t>).</a:t>
            </a:r>
          </a:p>
        </p:txBody>
      </p:sp>
      <p:sp>
        <p:nvSpPr>
          <p:cNvPr id="2314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75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1">
            <a:hlinkClick r:id="rId3"/>
          </p:cNvPr>
          <p:cNvPicPr>
            <a:picLocks noChangeAspect="1" noChangeArrowheads="1"/>
          </p:cNvPicPr>
          <p:nvPr/>
        </p:nvPicPr>
        <p:blipFill>
          <a:blip r:embed="rId4" cstate="print"/>
          <a:srcRect/>
          <a:stretch>
            <a:fillRect/>
          </a:stretch>
        </p:blipFill>
        <p:spPr bwMode="auto">
          <a:xfrm>
            <a:off x="7431256" y="610507"/>
            <a:ext cx="1371600" cy="1371600"/>
          </a:xfrm>
          <a:prstGeom prst="rect">
            <a:avLst/>
          </a:prstGeom>
          <a:noFill/>
          <a:ln w="25400">
            <a:solidFill>
              <a:schemeClr val="accent2"/>
            </a:solidFill>
            <a:miter lim="800000"/>
            <a:headEnd/>
            <a:tailEnd/>
          </a:ln>
          <a:effectLst>
            <a:outerShdw blurRad="50800" dist="114300" dir="2700000" algn="tl" rotWithShape="0">
              <a:prstClr val="black">
                <a:alpha val="40000"/>
              </a:prstClr>
            </a:outerShdw>
          </a:effectLst>
        </p:spPr>
      </p:pic>
      <p:sp>
        <p:nvSpPr>
          <p:cNvPr id="2416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1668" name="Object 4"/>
          <p:cNvGraphicFramePr>
            <a:graphicFrameLocks noChangeAspect="1"/>
          </p:cNvGraphicFramePr>
          <p:nvPr/>
        </p:nvGraphicFramePr>
        <p:xfrm>
          <a:off x="457200" y="3277156"/>
          <a:ext cx="2787650" cy="584200"/>
        </p:xfrm>
        <a:graphic>
          <a:graphicData uri="http://schemas.openxmlformats.org/presentationml/2006/ole">
            <p:oleObj spid="_x0000_s241668" name="Equation" r:id="rId5" imgW="1854200" imgH="393700" progId="Equation.3">
              <p:embed/>
            </p:oleObj>
          </a:graphicData>
        </a:graphic>
      </p:graphicFrame>
      <p:sp>
        <p:nvSpPr>
          <p:cNvPr id="2416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1670" name="Object 6"/>
          <p:cNvGraphicFramePr>
            <a:graphicFrameLocks noChangeAspect="1"/>
          </p:cNvGraphicFramePr>
          <p:nvPr/>
        </p:nvGraphicFramePr>
        <p:xfrm>
          <a:off x="457200" y="5168528"/>
          <a:ext cx="2184400" cy="723900"/>
        </p:xfrm>
        <a:graphic>
          <a:graphicData uri="http://schemas.openxmlformats.org/presentationml/2006/ole">
            <p:oleObj spid="_x0000_s241670" name="Equation" r:id="rId6" imgW="1459866" imgH="482391" progId="Equation.3">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Box 3"/>
          <p:cNvSpPr txBox="1">
            <a:spLocks noChangeArrowheads="1"/>
          </p:cNvSpPr>
          <p:nvPr/>
        </p:nvSpPr>
        <p:spPr bwMode="auto">
          <a:xfrm>
            <a:off x="181634" y="647113"/>
            <a:ext cx="8693150" cy="6210888"/>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smtClean="0"/>
              <a:t>Describe the relative behavior of neighboring trajectories</a:t>
            </a:r>
            <a:br>
              <a:rPr lang="en-US" sz="1800" b="1" dirty="0" smtClean="0"/>
            </a:br>
            <a:r>
              <a:rPr lang="en-US" sz="1800" b="1" dirty="0" smtClean="0"/>
              <a:t>within an attractor and quantify the level of chaos.</a:t>
            </a:r>
            <a:r>
              <a:rPr lang="en-US" sz="1800" dirty="0" smtClean="0"/>
              <a:t> </a:t>
            </a:r>
            <a:endParaRPr lang="en-US" sz="1800" b="1" dirty="0" smtClean="0"/>
          </a:p>
          <a:p>
            <a:pPr marL="168275" indent="-168275">
              <a:spcAft>
                <a:spcPts val="1200"/>
              </a:spcAft>
              <a:buFont typeface="Arial" pitchFamily="34" charset="0"/>
              <a:buChar char="•"/>
            </a:pPr>
            <a:r>
              <a:rPr lang="en-US" sz="1800" b="1" dirty="0" smtClean="0"/>
              <a:t>Determine the level of predictability of the system by</a:t>
            </a:r>
            <a:br>
              <a:rPr lang="en-US" sz="1800" b="1" dirty="0" smtClean="0"/>
            </a:br>
            <a:r>
              <a:rPr lang="en-US" sz="1800" b="1" dirty="0" smtClean="0"/>
              <a:t>analyzing trajectories that are in close proximity and </a:t>
            </a:r>
            <a:br>
              <a:rPr lang="en-US" sz="1800" b="1" dirty="0" smtClean="0"/>
            </a:br>
            <a:r>
              <a:rPr lang="en-US" sz="1800" b="1" dirty="0" smtClean="0"/>
              <a:t>measuring the change in this proximity as time evolves.</a:t>
            </a:r>
          </a:p>
          <a:p>
            <a:pPr marL="168275" indent="-168275">
              <a:spcAft>
                <a:spcPts val="6000"/>
              </a:spcAft>
              <a:buFont typeface="Arial" pitchFamily="34" charset="0"/>
              <a:buChar char="•"/>
            </a:pPr>
            <a:r>
              <a:rPr lang="en-US" sz="1800" b="1" dirty="0" smtClean="0"/>
              <a:t>The separation between two trajectories with close initial </a:t>
            </a:r>
            <a:br>
              <a:rPr lang="en-US" sz="1800" b="1" dirty="0" smtClean="0"/>
            </a:br>
            <a:r>
              <a:rPr lang="en-US" sz="1800" b="1" dirty="0" smtClean="0"/>
              <a:t>points after </a:t>
            </a:r>
            <a:r>
              <a:rPr lang="en-US" sz="1800" dirty="0" smtClean="0"/>
              <a:t>N</a:t>
            </a:r>
            <a:r>
              <a:rPr lang="en-US" sz="1800" b="1" i="1" dirty="0" smtClean="0"/>
              <a:t> </a:t>
            </a:r>
            <a:r>
              <a:rPr lang="en-US" sz="1800" b="1" dirty="0" smtClean="0"/>
              <a:t>evolution steps</a:t>
            </a:r>
            <a:r>
              <a:rPr lang="en-US" sz="1800" b="1" i="1" dirty="0" smtClean="0"/>
              <a:t> </a:t>
            </a:r>
            <a:r>
              <a:rPr lang="en-US" sz="1800" b="1" dirty="0" smtClean="0"/>
              <a:t>can be represented by:</a:t>
            </a:r>
          </a:p>
          <a:p>
            <a:pPr marL="168275" indent="-168275">
              <a:spcAft>
                <a:spcPts val="600"/>
              </a:spcAft>
              <a:buFont typeface="Arial" pitchFamily="34" charset="0"/>
              <a:buChar char="•"/>
            </a:pPr>
            <a:r>
              <a:rPr lang="en-US" sz="1800" b="1" dirty="0" smtClean="0"/>
              <a:t>High-level overview of our approach:</a:t>
            </a:r>
          </a:p>
          <a:p>
            <a:pPr marL="511175" lvl="1" indent="-342900">
              <a:spcAft>
                <a:spcPts val="600"/>
              </a:spcAft>
              <a:buFont typeface="+mj-lt"/>
              <a:buAutoNum type="arabicParenR"/>
            </a:pPr>
            <a:r>
              <a:rPr lang="en-US" sz="1800" b="1" dirty="0" smtClean="0"/>
              <a:t>Reconstruct phase space from the original time-series.</a:t>
            </a:r>
          </a:p>
          <a:p>
            <a:pPr marL="511175" lvl="1" indent="-342900">
              <a:spcAft>
                <a:spcPts val="600"/>
              </a:spcAft>
              <a:buFont typeface="+mj-lt"/>
              <a:buAutoNum type="arabicParenR"/>
            </a:pPr>
            <a:r>
              <a:rPr lang="en-US" sz="1800" b="1" dirty="0" smtClean="0"/>
              <a:t>Select a point      on the reconstructed attractor.</a:t>
            </a:r>
          </a:p>
          <a:p>
            <a:pPr marL="511175" lvl="1" indent="-342900">
              <a:spcAft>
                <a:spcPts val="600"/>
              </a:spcAft>
              <a:buFont typeface="+mj-lt"/>
              <a:buAutoNum type="arabicParenR"/>
            </a:pPr>
            <a:r>
              <a:rPr lang="en-US" sz="1800" b="1" dirty="0" smtClean="0"/>
              <a:t>Find a set of nearest neighbors to    .</a:t>
            </a:r>
          </a:p>
          <a:p>
            <a:pPr marL="511175" lvl="1" indent="-342900">
              <a:spcAft>
                <a:spcPts val="600"/>
              </a:spcAft>
              <a:buFont typeface="+mj-lt"/>
              <a:buAutoNum type="arabicParenR"/>
            </a:pPr>
            <a:r>
              <a:rPr lang="en-US" sz="1800" b="1" dirty="0" smtClean="0"/>
              <a:t>Measure the separation between     and its neighbors as time evolves.</a:t>
            </a:r>
          </a:p>
          <a:p>
            <a:pPr marL="511175" lvl="1" indent="-342900">
              <a:spcAft>
                <a:spcPts val="600"/>
              </a:spcAft>
              <a:buFont typeface="+mj-lt"/>
              <a:buAutoNum type="arabicParenR"/>
            </a:pPr>
            <a:r>
              <a:rPr lang="en-US" sz="1800" b="1" dirty="0" smtClean="0"/>
              <a:t>Compute the local Lyapunov exponent from separation measurements.</a:t>
            </a:r>
          </a:p>
          <a:p>
            <a:pPr marL="511175" lvl="1" indent="-342900">
              <a:spcAft>
                <a:spcPts val="600"/>
              </a:spcAft>
              <a:buFont typeface="+mj-lt"/>
              <a:buAutoNum type="arabicParenR"/>
            </a:pPr>
            <a:r>
              <a:rPr lang="en-US" sz="1800" b="1" dirty="0" smtClean="0"/>
              <a:t>Repeat steps 2 though 5 for each    of the reconstructed attractor.</a:t>
            </a:r>
          </a:p>
          <a:p>
            <a:pPr marL="511175" lvl="1" indent="-342900">
              <a:spcAft>
                <a:spcPts val="600"/>
              </a:spcAft>
              <a:buFont typeface="+mj-lt"/>
              <a:buAutoNum type="arabicParenR"/>
            </a:pPr>
            <a:r>
              <a:rPr lang="en-US" sz="1800" b="1" dirty="0" smtClean="0"/>
              <a:t>Compute average Lyapunov exponent from the local exponents. </a:t>
            </a:r>
          </a:p>
          <a:p>
            <a:r>
              <a:rPr lang="en-US" sz="1800" b="1" dirty="0" smtClean="0"/>
              <a:t> </a:t>
            </a:r>
          </a:p>
        </p:txBody>
      </p:sp>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Lyapunov Exponents</a:t>
            </a:r>
            <a:endParaRPr lang="en-US" b="1" dirty="0">
              <a:solidFill>
                <a:schemeClr val="accent2"/>
              </a:solidFill>
            </a:endParaRPr>
          </a:p>
        </p:txBody>
      </p:sp>
      <p:sp>
        <p:nvSpPr>
          <p:cNvPr id="2314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75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16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16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269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26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Object 5"/>
          <p:cNvGraphicFramePr>
            <a:graphicFrameLocks noChangeAspect="1"/>
          </p:cNvGraphicFramePr>
          <p:nvPr/>
        </p:nvGraphicFramePr>
        <p:xfrm>
          <a:off x="458788" y="2949271"/>
          <a:ext cx="2705100" cy="630238"/>
        </p:xfrm>
        <a:graphic>
          <a:graphicData uri="http://schemas.openxmlformats.org/presentationml/2006/ole">
            <p:oleObj spid="_x0000_s242693" name="Equation" r:id="rId3" imgW="1803400" imgH="419100" progId="Equation.3">
              <p:embed/>
            </p:oleObj>
          </a:graphicData>
        </a:graphic>
      </p:graphicFrame>
      <p:sp>
        <p:nvSpPr>
          <p:cNvPr id="24269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2695" name="Object 7"/>
          <p:cNvGraphicFramePr>
            <a:graphicFrameLocks noChangeAspect="1"/>
          </p:cNvGraphicFramePr>
          <p:nvPr/>
        </p:nvGraphicFramePr>
        <p:xfrm>
          <a:off x="2250834" y="4318781"/>
          <a:ext cx="238125" cy="349250"/>
        </p:xfrm>
        <a:graphic>
          <a:graphicData uri="http://schemas.openxmlformats.org/presentationml/2006/ole">
            <p:oleObj spid="_x0000_s242695" name="Equation" r:id="rId4" imgW="165028" imgH="228501" progId="Equation.3">
              <p:embed/>
            </p:oleObj>
          </a:graphicData>
        </a:graphic>
      </p:graphicFrame>
      <p:graphicFrame>
        <p:nvGraphicFramePr>
          <p:cNvPr id="242697" name="Object 9"/>
          <p:cNvGraphicFramePr>
            <a:graphicFrameLocks noChangeAspect="1"/>
          </p:cNvGraphicFramePr>
          <p:nvPr/>
        </p:nvGraphicFramePr>
        <p:xfrm>
          <a:off x="4359427" y="4667347"/>
          <a:ext cx="238125" cy="349250"/>
        </p:xfrm>
        <a:graphic>
          <a:graphicData uri="http://schemas.openxmlformats.org/presentationml/2006/ole">
            <p:oleObj spid="_x0000_s242697" name="Equation" r:id="rId5" imgW="165028" imgH="228501" progId="Equation.3">
              <p:embed/>
            </p:oleObj>
          </a:graphicData>
        </a:graphic>
      </p:graphicFrame>
      <p:graphicFrame>
        <p:nvGraphicFramePr>
          <p:cNvPr id="242698" name="Object 10"/>
          <p:cNvGraphicFramePr>
            <a:graphicFrameLocks noChangeAspect="1"/>
          </p:cNvGraphicFramePr>
          <p:nvPr/>
        </p:nvGraphicFramePr>
        <p:xfrm>
          <a:off x="4260952" y="5019040"/>
          <a:ext cx="238125" cy="349250"/>
        </p:xfrm>
        <a:graphic>
          <a:graphicData uri="http://schemas.openxmlformats.org/presentationml/2006/ole">
            <p:oleObj spid="_x0000_s242698" name="Equation" r:id="rId6" imgW="165028" imgH="228501" progId="Equation.3">
              <p:embed/>
            </p:oleObj>
          </a:graphicData>
        </a:graphic>
      </p:graphicFrame>
      <p:graphicFrame>
        <p:nvGraphicFramePr>
          <p:cNvPr id="242699" name="Object 11"/>
          <p:cNvGraphicFramePr>
            <a:graphicFrameLocks noChangeAspect="1"/>
          </p:cNvGraphicFramePr>
          <p:nvPr/>
        </p:nvGraphicFramePr>
        <p:xfrm>
          <a:off x="4274209" y="5713362"/>
          <a:ext cx="238125" cy="349250"/>
        </p:xfrm>
        <a:graphic>
          <a:graphicData uri="http://schemas.openxmlformats.org/presentationml/2006/ole">
            <p:oleObj spid="_x0000_s242699" name="Equation" r:id="rId7" imgW="165028" imgH="228501" progId="Equation.3">
              <p:embed/>
            </p:oleObj>
          </a:graphicData>
        </a:graphic>
      </p:graphicFrame>
      <p:grpSp>
        <p:nvGrpSpPr>
          <p:cNvPr id="21" name="Group 16"/>
          <p:cNvGrpSpPr>
            <a:grpSpLocks noChangeAspect="1"/>
          </p:cNvGrpSpPr>
          <p:nvPr/>
        </p:nvGrpSpPr>
        <p:grpSpPr>
          <a:xfrm>
            <a:off x="7258926" y="647113"/>
            <a:ext cx="1477109" cy="3666393"/>
            <a:chOff x="7469942" y="520506"/>
            <a:chExt cx="1575582" cy="3910818"/>
          </a:xfrm>
        </p:grpSpPr>
        <p:sp>
          <p:nvSpPr>
            <p:cNvPr id="22" name="Rectangle 21"/>
            <p:cNvSpPr/>
            <p:nvPr/>
          </p:nvSpPr>
          <p:spPr>
            <a:xfrm>
              <a:off x="7469942" y="520506"/>
              <a:ext cx="1575582" cy="3910818"/>
            </a:xfrm>
            <a:prstGeom prst="rect">
              <a:avLst/>
            </a:prstGeom>
            <a:solidFill>
              <a:srgbClr val="FFFFFF"/>
            </a:solidFill>
            <a:ln>
              <a:solidFill>
                <a:schemeClr val="accent2"/>
              </a:solid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lyap_negative"/>
            <p:cNvPicPr/>
            <p:nvPr/>
          </p:nvPicPr>
          <p:blipFill>
            <a:blip r:embed="rId8"/>
            <a:srcRect/>
            <a:stretch>
              <a:fillRect/>
            </a:stretch>
          </p:blipFill>
          <p:spPr bwMode="auto">
            <a:xfrm>
              <a:off x="7629525" y="671585"/>
              <a:ext cx="1295400" cy="1238250"/>
            </a:xfrm>
            <a:prstGeom prst="rect">
              <a:avLst/>
            </a:prstGeom>
            <a:noFill/>
            <a:ln w="9525">
              <a:noFill/>
              <a:miter lim="800000"/>
              <a:headEnd/>
              <a:tailEnd/>
            </a:ln>
          </p:spPr>
        </p:pic>
        <p:pic>
          <p:nvPicPr>
            <p:cNvPr id="24" name="Picture 23" descr="lyap_positive"/>
            <p:cNvPicPr/>
            <p:nvPr/>
          </p:nvPicPr>
          <p:blipFill>
            <a:blip r:embed="rId9"/>
            <a:srcRect/>
            <a:stretch>
              <a:fillRect/>
            </a:stretch>
          </p:blipFill>
          <p:spPr bwMode="auto">
            <a:xfrm>
              <a:off x="7620000" y="2062331"/>
              <a:ext cx="1304925" cy="1019175"/>
            </a:xfrm>
            <a:prstGeom prst="rect">
              <a:avLst/>
            </a:prstGeom>
            <a:noFill/>
            <a:ln w="9525">
              <a:noFill/>
              <a:miter lim="800000"/>
              <a:headEnd/>
              <a:tailEnd/>
            </a:ln>
          </p:spPr>
        </p:pic>
        <p:pic>
          <p:nvPicPr>
            <p:cNvPr id="25" name="Picture 24" descr="lyap_zero"/>
            <p:cNvPicPr/>
            <p:nvPr/>
          </p:nvPicPr>
          <p:blipFill>
            <a:blip r:embed="rId10"/>
            <a:srcRect/>
            <a:stretch>
              <a:fillRect/>
            </a:stretch>
          </p:blipFill>
          <p:spPr bwMode="auto">
            <a:xfrm>
              <a:off x="7631113" y="3393831"/>
              <a:ext cx="1293812" cy="9144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Lyapunov Exponents (Cont.)</a:t>
            </a:r>
            <a:endParaRPr lang="en-US" b="1" dirty="0">
              <a:solidFill>
                <a:schemeClr val="accent2"/>
              </a:solidFill>
            </a:endParaRPr>
          </a:p>
        </p:txBody>
      </p:sp>
      <p:sp>
        <p:nvSpPr>
          <p:cNvPr id="2314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75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16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16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269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26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269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 name="Text Box 3"/>
          <p:cNvSpPr txBox="1">
            <a:spLocks noChangeArrowheads="1"/>
          </p:cNvSpPr>
          <p:nvPr/>
        </p:nvSpPr>
        <p:spPr bwMode="auto">
          <a:xfrm>
            <a:off x="181634" y="647113"/>
            <a:ext cx="8693150" cy="6210888"/>
          </a:xfrm>
          <a:prstGeom prst="rect">
            <a:avLst/>
          </a:prstGeom>
          <a:noFill/>
          <a:ln w="9525">
            <a:noFill/>
            <a:miter lim="800000"/>
            <a:headEnd/>
            <a:tailEnd/>
          </a:ln>
          <a:effectLst/>
        </p:spPr>
        <p:txBody>
          <a:bodyPr lIns="0" tIns="0" rIns="0" bIns="0"/>
          <a:lstStyle/>
          <a:p>
            <a:pPr marL="168275" indent="-168275">
              <a:spcAft>
                <a:spcPts val="6000"/>
              </a:spcAft>
              <a:buFont typeface="Arial" pitchFamily="34" charset="0"/>
              <a:buChar char="•"/>
            </a:pPr>
            <a:r>
              <a:rPr lang="en-US" sz="1800" b="1" dirty="0" smtClean="0"/>
              <a:t>Mathematically, the Lyapunov exponent is represented by:</a:t>
            </a:r>
          </a:p>
          <a:p>
            <a:pPr marL="168275" indent="-168275">
              <a:spcAft>
                <a:spcPts val="1200"/>
              </a:spcAft>
              <a:buFont typeface="Arial" pitchFamily="34" charset="0"/>
              <a:buChar char="•"/>
            </a:pPr>
            <a:r>
              <a:rPr lang="en-US" sz="1800" b="1" dirty="0" smtClean="0"/>
              <a:t>The algorithm makes one pass over the attractor, starting </a:t>
            </a:r>
            <a:br>
              <a:rPr lang="en-US" sz="1800" b="1" dirty="0" smtClean="0"/>
            </a:br>
            <a:r>
              <a:rPr lang="en-US" sz="1800" b="1" dirty="0" smtClean="0"/>
              <a:t>from the first embedded state, advancing by the defined </a:t>
            </a:r>
            <a:br>
              <a:rPr lang="en-US" sz="1800" b="1" dirty="0" smtClean="0"/>
            </a:br>
            <a:r>
              <a:rPr lang="en-US" sz="1800" b="1" dirty="0" smtClean="0"/>
              <a:t>step size for a maximum of the defined number of steps.</a:t>
            </a:r>
          </a:p>
          <a:p>
            <a:pPr marL="168275" indent="-168275">
              <a:spcAft>
                <a:spcPts val="1200"/>
              </a:spcAft>
              <a:buFont typeface="Arial" pitchFamily="34" charset="0"/>
              <a:buChar char="•"/>
            </a:pPr>
            <a:r>
              <a:rPr lang="en-US" sz="1800" b="1" dirty="0" smtClean="0"/>
              <a:t>In our experiments, the number of steps was sufficiently</a:t>
            </a:r>
            <a:br>
              <a:rPr lang="en-US" sz="1800" b="1" dirty="0" smtClean="0"/>
            </a:br>
            <a:r>
              <a:rPr lang="en-US" sz="1800" b="1" dirty="0" smtClean="0"/>
              <a:t>large to include the entire attractor.</a:t>
            </a:r>
          </a:p>
          <a:p>
            <a:pPr marL="168275" indent="-168275">
              <a:spcAft>
                <a:spcPts val="1200"/>
              </a:spcAft>
              <a:buFont typeface="Arial" pitchFamily="34" charset="0"/>
              <a:buChar char="•"/>
            </a:pPr>
            <a:r>
              <a:rPr lang="en-US" sz="1800" b="1" dirty="0" smtClean="0"/>
              <a:t>At each step, we find the nearest </a:t>
            </a:r>
            <a:r>
              <a:rPr lang="en-US" sz="1800" i="1" dirty="0" smtClean="0"/>
              <a:t>N</a:t>
            </a:r>
            <a:r>
              <a:rPr lang="en-US" sz="1800" b="1" dirty="0" smtClean="0"/>
              <a:t> neighbors and store </a:t>
            </a:r>
            <a:br>
              <a:rPr lang="en-US" sz="1800" b="1" dirty="0" smtClean="0"/>
            </a:br>
            <a:r>
              <a:rPr lang="en-US" sz="1800" b="1" dirty="0" smtClean="0"/>
              <a:t>these neighbors. We then step the state and its neighbors </a:t>
            </a:r>
            <a:br>
              <a:rPr lang="en-US" sz="1800" b="1" dirty="0" smtClean="0"/>
            </a:br>
            <a:r>
              <a:rPr lang="en-US" sz="1800" b="1" dirty="0" smtClean="0"/>
              <a:t>according to the step size, and again store the evolved </a:t>
            </a:r>
            <a:br>
              <a:rPr lang="en-US" sz="1800" b="1" dirty="0" smtClean="0"/>
            </a:br>
            <a:r>
              <a:rPr lang="en-US" sz="1800" b="1" dirty="0" smtClean="0"/>
              <a:t>neighbors. </a:t>
            </a:r>
          </a:p>
          <a:p>
            <a:pPr marL="168275" indent="-168275">
              <a:spcAft>
                <a:spcPts val="1200"/>
              </a:spcAft>
              <a:buFont typeface="Arial" pitchFamily="34" charset="0"/>
              <a:buChar char="•"/>
            </a:pPr>
            <a:r>
              <a:rPr lang="en-US" sz="1800" b="1" dirty="0" smtClean="0"/>
              <a:t>Next we group the set of original neighbors into subgroups. If any of these neighbors are on the same local trajectory, we group them into the same subgroup. We then group the evolved neighbors into the same groups as their originators and take the average of each subgroup and store these in a matrix.</a:t>
            </a:r>
          </a:p>
          <a:p>
            <a:pPr marL="168275" indent="-168275">
              <a:spcAft>
                <a:spcPts val="1200"/>
              </a:spcAft>
              <a:buFont typeface="Arial" pitchFamily="34" charset="0"/>
              <a:buChar char="•"/>
            </a:pPr>
            <a:r>
              <a:rPr lang="en-US" sz="1800" b="1" dirty="0" smtClean="0"/>
              <a:t>At this point, we have 2 matrices: the average nearest neighbor subgroup matrix, and the average evolved nearest neighbor subgroup matrix.</a:t>
            </a:r>
          </a:p>
        </p:txBody>
      </p:sp>
      <p:graphicFrame>
        <p:nvGraphicFramePr>
          <p:cNvPr id="248833" name="Object 1"/>
          <p:cNvGraphicFramePr>
            <a:graphicFrameLocks noChangeAspect="1"/>
          </p:cNvGraphicFramePr>
          <p:nvPr/>
        </p:nvGraphicFramePr>
        <p:xfrm>
          <a:off x="458788" y="970573"/>
          <a:ext cx="2432050" cy="685800"/>
        </p:xfrm>
        <a:graphic>
          <a:graphicData uri="http://schemas.openxmlformats.org/presentationml/2006/ole">
            <p:oleObj spid="_x0000_s248833" name="Equation" r:id="rId3" imgW="1625600" imgH="457200" progId="Equation.3">
              <p:embed/>
            </p:oleObj>
          </a:graphicData>
        </a:graphic>
      </p:graphicFrame>
      <p:grpSp>
        <p:nvGrpSpPr>
          <p:cNvPr id="3" name="Group 16"/>
          <p:cNvGrpSpPr>
            <a:grpSpLocks noChangeAspect="1"/>
          </p:cNvGrpSpPr>
          <p:nvPr/>
        </p:nvGrpSpPr>
        <p:grpSpPr>
          <a:xfrm>
            <a:off x="7258926" y="647113"/>
            <a:ext cx="1477109" cy="3666393"/>
            <a:chOff x="7469942" y="520506"/>
            <a:chExt cx="1575582" cy="3910818"/>
          </a:xfrm>
        </p:grpSpPr>
        <p:sp>
          <p:nvSpPr>
            <p:cNvPr id="16" name="Rectangle 15"/>
            <p:cNvSpPr/>
            <p:nvPr/>
          </p:nvSpPr>
          <p:spPr>
            <a:xfrm>
              <a:off x="7469942" y="520506"/>
              <a:ext cx="1575582" cy="3910818"/>
            </a:xfrm>
            <a:prstGeom prst="rect">
              <a:avLst/>
            </a:prstGeom>
            <a:solidFill>
              <a:srgbClr val="FFFFFF"/>
            </a:solidFill>
            <a:ln>
              <a:solidFill>
                <a:schemeClr val="accent2"/>
              </a:solid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yap_negative"/>
            <p:cNvPicPr/>
            <p:nvPr/>
          </p:nvPicPr>
          <p:blipFill>
            <a:blip r:embed="rId4"/>
            <a:srcRect/>
            <a:stretch>
              <a:fillRect/>
            </a:stretch>
          </p:blipFill>
          <p:spPr bwMode="auto">
            <a:xfrm>
              <a:off x="7629525" y="671585"/>
              <a:ext cx="1295400" cy="1238250"/>
            </a:xfrm>
            <a:prstGeom prst="rect">
              <a:avLst/>
            </a:prstGeom>
            <a:noFill/>
            <a:ln w="9525">
              <a:noFill/>
              <a:miter lim="800000"/>
              <a:headEnd/>
              <a:tailEnd/>
            </a:ln>
          </p:spPr>
        </p:pic>
        <p:pic>
          <p:nvPicPr>
            <p:cNvPr id="14" name="Picture 13" descr="lyap_positive"/>
            <p:cNvPicPr/>
            <p:nvPr/>
          </p:nvPicPr>
          <p:blipFill>
            <a:blip r:embed="rId5"/>
            <a:srcRect/>
            <a:stretch>
              <a:fillRect/>
            </a:stretch>
          </p:blipFill>
          <p:spPr bwMode="auto">
            <a:xfrm>
              <a:off x="7620000" y="2062331"/>
              <a:ext cx="1304925" cy="1019175"/>
            </a:xfrm>
            <a:prstGeom prst="rect">
              <a:avLst/>
            </a:prstGeom>
            <a:noFill/>
            <a:ln w="9525">
              <a:noFill/>
              <a:miter lim="800000"/>
              <a:headEnd/>
              <a:tailEnd/>
            </a:ln>
          </p:spPr>
        </p:pic>
        <p:pic>
          <p:nvPicPr>
            <p:cNvPr id="15" name="Picture 14" descr="lyap_zero"/>
            <p:cNvPicPr/>
            <p:nvPr/>
          </p:nvPicPr>
          <p:blipFill>
            <a:blip r:embed="rId6"/>
            <a:srcRect/>
            <a:stretch>
              <a:fillRect/>
            </a:stretch>
          </p:blipFill>
          <p:spPr bwMode="auto">
            <a:xfrm>
              <a:off x="7631113" y="3393831"/>
              <a:ext cx="1293812" cy="9144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Lyapunov Exponents (Cont.)</a:t>
            </a:r>
            <a:endParaRPr lang="en-US" b="1" dirty="0">
              <a:solidFill>
                <a:schemeClr val="accent2"/>
              </a:solidFill>
            </a:endParaRPr>
          </a:p>
        </p:txBody>
      </p:sp>
      <p:sp>
        <p:nvSpPr>
          <p:cNvPr id="2314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75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16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16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269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26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269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 name="Text Box 3"/>
          <p:cNvSpPr txBox="1">
            <a:spLocks noChangeArrowheads="1"/>
          </p:cNvSpPr>
          <p:nvPr/>
        </p:nvSpPr>
        <p:spPr bwMode="auto">
          <a:xfrm>
            <a:off x="181634" y="647113"/>
            <a:ext cx="8693150" cy="5430130"/>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smtClean="0"/>
              <a:t>We compute a trajectory matrix based on the singular values </a:t>
            </a:r>
            <a:br>
              <a:rPr lang="en-US" sz="1800" b="1" dirty="0" smtClean="0"/>
            </a:br>
            <a:r>
              <a:rPr lang="en-US" sz="1800" b="1" dirty="0" smtClean="0"/>
              <a:t>of each of these matrices which defines the direction of all </a:t>
            </a:r>
            <a:br>
              <a:rPr lang="en-US" sz="1800" b="1" dirty="0" smtClean="0"/>
            </a:br>
            <a:r>
              <a:rPr lang="en-US" sz="1800" b="1" dirty="0" smtClean="0"/>
              <a:t>the neighboring trajectories represented by the neighbor </a:t>
            </a:r>
            <a:br>
              <a:rPr lang="en-US" sz="1800" b="1" dirty="0" smtClean="0"/>
            </a:br>
            <a:r>
              <a:rPr lang="en-US" sz="1800" b="1" dirty="0" smtClean="0"/>
              <a:t>subgroups. </a:t>
            </a:r>
          </a:p>
          <a:p>
            <a:pPr marL="168275" indent="-168275">
              <a:spcAft>
                <a:spcPts val="1200"/>
              </a:spcAft>
              <a:buFont typeface="Arial" pitchFamily="34" charset="0"/>
              <a:buChar char="•"/>
            </a:pPr>
            <a:r>
              <a:rPr lang="en-US" sz="1800" b="1" dirty="0" smtClean="0"/>
              <a:t>From the trajectory matrix, we can compute the Lyapunov </a:t>
            </a:r>
            <a:br>
              <a:rPr lang="en-US" sz="1800" b="1" dirty="0" smtClean="0"/>
            </a:br>
            <a:r>
              <a:rPr lang="en-US" sz="1800" b="1" dirty="0" smtClean="0"/>
              <a:t>spectrum by taking the QR decomposition of the trajectory </a:t>
            </a:r>
            <a:br>
              <a:rPr lang="en-US" sz="1800" b="1" dirty="0" smtClean="0"/>
            </a:br>
            <a:r>
              <a:rPr lang="en-US" sz="1800" b="1" dirty="0" smtClean="0"/>
              <a:t>matrix, and taking the log of the diagonal values for the </a:t>
            </a:r>
            <a:br>
              <a:rPr lang="en-US" sz="1800" b="1" dirty="0" smtClean="0"/>
            </a:br>
            <a:r>
              <a:rPr lang="en-US" sz="1800" b="1" dirty="0" smtClean="0"/>
              <a:t>upper-triangular matrix (R).</a:t>
            </a:r>
          </a:p>
          <a:p>
            <a:pPr marL="168275" indent="-168275">
              <a:spcAft>
                <a:spcPts val="1200"/>
              </a:spcAft>
              <a:buFont typeface="Arial" pitchFamily="34" charset="0"/>
              <a:buChar char="•"/>
            </a:pPr>
            <a:r>
              <a:rPr lang="en-US" sz="1800" b="1" dirty="0" smtClean="0"/>
              <a:t>The Lyapunov exponent is (typically) taken as the maximum </a:t>
            </a:r>
            <a:br>
              <a:rPr lang="en-US" sz="1800" b="1" dirty="0" smtClean="0"/>
            </a:br>
            <a:r>
              <a:rPr lang="en-US" sz="1800" b="1" dirty="0" smtClean="0"/>
              <a:t>Lyapunov spectrum value.</a:t>
            </a:r>
          </a:p>
          <a:p>
            <a:pPr marL="168275" indent="-168275">
              <a:spcAft>
                <a:spcPts val="1200"/>
              </a:spcAft>
              <a:buFont typeface="Arial" pitchFamily="34" charset="0"/>
              <a:buChar char="•"/>
            </a:pPr>
            <a:r>
              <a:rPr lang="en-US" sz="1800" b="1" dirty="0" smtClean="0"/>
              <a:t>We repeat the process above across the whole attractor</a:t>
            </a:r>
            <a:br>
              <a:rPr lang="en-US" sz="1800" b="1" dirty="0" smtClean="0"/>
            </a:br>
            <a:r>
              <a:rPr lang="en-US" sz="1800" b="1" dirty="0" smtClean="0"/>
              <a:t>and average the Lyapunov exponents to arrive at our final</a:t>
            </a:r>
            <a:br>
              <a:rPr lang="en-US" sz="1800" b="1" dirty="0" smtClean="0"/>
            </a:br>
            <a:r>
              <a:rPr lang="en-US" sz="1800" b="1" dirty="0" smtClean="0"/>
              <a:t>exponent.</a:t>
            </a:r>
          </a:p>
          <a:p>
            <a:pPr marL="168275" indent="-168275">
              <a:spcAft>
                <a:spcPts val="1200"/>
              </a:spcAft>
              <a:buFont typeface="Arial" pitchFamily="34" charset="0"/>
              <a:buChar char="•"/>
            </a:pPr>
            <a:r>
              <a:rPr lang="en-US" sz="1800" b="1" dirty="0" smtClean="0"/>
              <a:t>The parameters which must be chosen for this algorithm include the size of the neighborhood (</a:t>
            </a:r>
            <a:r>
              <a:rPr lang="en-US" sz="1800" i="1" dirty="0" smtClean="0"/>
              <a:t>ε</a:t>
            </a:r>
            <a:r>
              <a:rPr lang="en-US" sz="1800" i="1" baseline="-25000" dirty="0" smtClean="0"/>
              <a:t> </a:t>
            </a:r>
            <a:r>
              <a:rPr lang="en-US" sz="1800" i="1" dirty="0" smtClean="0"/>
              <a:t>= 25</a:t>
            </a:r>
            <a:r>
              <a:rPr lang="en-US" sz="1800" b="1" dirty="0" smtClean="0"/>
              <a:t>), the number of time evolution steps (</a:t>
            </a:r>
            <a:r>
              <a:rPr lang="en-US" sz="1800" i="1" dirty="0" smtClean="0"/>
              <a:t>5</a:t>
            </a:r>
            <a:r>
              <a:rPr lang="en-US" sz="1800" b="1" dirty="0" smtClean="0"/>
              <a:t> </a:t>
            </a:r>
            <a:r>
              <a:rPr lang="en-US" sz="1800" i="1" dirty="0" smtClean="0"/>
              <a:t>samples</a:t>
            </a:r>
            <a:r>
              <a:rPr lang="en-US" sz="1800" b="1" dirty="0" smtClean="0"/>
              <a:t>), and the number of embedding dimensions (</a:t>
            </a:r>
            <a:r>
              <a:rPr lang="en-US" sz="1800" i="1" dirty="0" smtClean="0"/>
              <a:t>m</a:t>
            </a:r>
            <a:r>
              <a:rPr lang="en-US" sz="1800" b="1" dirty="0" smtClean="0"/>
              <a:t> </a:t>
            </a:r>
            <a:r>
              <a:rPr lang="en-US" sz="1800" dirty="0" smtClean="0"/>
              <a:t>= </a:t>
            </a:r>
            <a:r>
              <a:rPr lang="en-US" sz="1800" i="1" dirty="0" smtClean="0"/>
              <a:t>5</a:t>
            </a:r>
            <a:r>
              <a:rPr lang="en-US" sz="1800" b="1" dirty="0" smtClean="0"/>
              <a:t>) for SVD embedding. These parameters </a:t>
            </a:r>
            <a:r>
              <a:rPr lang="en-US" sz="1800" b="1" smtClean="0"/>
              <a:t>are typically found </a:t>
            </a:r>
            <a:r>
              <a:rPr lang="en-US" sz="1800" b="1" dirty="0" smtClean="0"/>
              <a:t>experimentally.</a:t>
            </a:r>
          </a:p>
        </p:txBody>
      </p:sp>
      <p:sp>
        <p:nvSpPr>
          <p:cNvPr id="2447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8" name="Group 16"/>
          <p:cNvGrpSpPr>
            <a:grpSpLocks noChangeAspect="1"/>
          </p:cNvGrpSpPr>
          <p:nvPr/>
        </p:nvGrpSpPr>
        <p:grpSpPr>
          <a:xfrm>
            <a:off x="7258926" y="647113"/>
            <a:ext cx="1477109" cy="3666393"/>
            <a:chOff x="7469942" y="520506"/>
            <a:chExt cx="1575582" cy="3910818"/>
          </a:xfrm>
        </p:grpSpPr>
        <p:sp>
          <p:nvSpPr>
            <p:cNvPr id="19" name="Rectangle 18"/>
            <p:cNvSpPr/>
            <p:nvPr/>
          </p:nvSpPr>
          <p:spPr>
            <a:xfrm>
              <a:off x="7469942" y="520506"/>
              <a:ext cx="1575582" cy="3910818"/>
            </a:xfrm>
            <a:prstGeom prst="rect">
              <a:avLst/>
            </a:prstGeom>
            <a:solidFill>
              <a:srgbClr val="FFFFFF"/>
            </a:solidFill>
            <a:ln>
              <a:solidFill>
                <a:schemeClr val="accent2"/>
              </a:solid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lyap_negative"/>
            <p:cNvPicPr/>
            <p:nvPr/>
          </p:nvPicPr>
          <p:blipFill>
            <a:blip r:embed="rId2"/>
            <a:srcRect/>
            <a:stretch>
              <a:fillRect/>
            </a:stretch>
          </p:blipFill>
          <p:spPr bwMode="auto">
            <a:xfrm>
              <a:off x="7629525" y="671585"/>
              <a:ext cx="1295400" cy="1238250"/>
            </a:xfrm>
            <a:prstGeom prst="rect">
              <a:avLst/>
            </a:prstGeom>
            <a:noFill/>
            <a:ln w="9525">
              <a:noFill/>
              <a:miter lim="800000"/>
              <a:headEnd/>
              <a:tailEnd/>
            </a:ln>
          </p:spPr>
        </p:pic>
        <p:pic>
          <p:nvPicPr>
            <p:cNvPr id="21" name="Picture 20" descr="lyap_positive"/>
            <p:cNvPicPr/>
            <p:nvPr/>
          </p:nvPicPr>
          <p:blipFill>
            <a:blip r:embed="rId3"/>
            <a:srcRect/>
            <a:stretch>
              <a:fillRect/>
            </a:stretch>
          </p:blipFill>
          <p:spPr bwMode="auto">
            <a:xfrm>
              <a:off x="7620000" y="2062331"/>
              <a:ext cx="1304925" cy="1019175"/>
            </a:xfrm>
            <a:prstGeom prst="rect">
              <a:avLst/>
            </a:prstGeom>
            <a:noFill/>
            <a:ln w="9525">
              <a:noFill/>
              <a:miter lim="800000"/>
              <a:headEnd/>
              <a:tailEnd/>
            </a:ln>
          </p:spPr>
        </p:pic>
        <p:pic>
          <p:nvPicPr>
            <p:cNvPr id="22" name="Picture 21" descr="lyap_zero"/>
            <p:cNvPicPr/>
            <p:nvPr/>
          </p:nvPicPr>
          <p:blipFill>
            <a:blip r:embed="rId4"/>
            <a:srcRect/>
            <a:stretch>
              <a:fillRect/>
            </a:stretch>
          </p:blipFill>
          <p:spPr bwMode="auto">
            <a:xfrm>
              <a:off x="7631113" y="3393831"/>
              <a:ext cx="1293812" cy="9144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35" name="Text Box 15"/>
          <p:cNvSpPr txBox="1">
            <a:spLocks noChangeArrowheads="1"/>
          </p:cNvSpPr>
          <p:nvPr/>
        </p:nvSpPr>
        <p:spPr bwMode="auto">
          <a:xfrm>
            <a:off x="180046" y="635000"/>
            <a:ext cx="4385604" cy="6140142"/>
          </a:xfrm>
          <a:prstGeom prst="rect">
            <a:avLst/>
          </a:prstGeom>
          <a:noFill/>
          <a:ln w="9525" algn="ctr">
            <a:noFill/>
            <a:miter lim="800000"/>
            <a:headEnd/>
            <a:tailEnd/>
          </a:ln>
          <a:effectLst/>
        </p:spPr>
        <p:txBody>
          <a:bodyPr wrap="square" lIns="0" tIns="0" rIns="91440" bIns="0">
            <a:spAutoFit/>
          </a:bodyPr>
          <a:lstStyle/>
          <a:p>
            <a:pPr marL="168275" indent="-168275">
              <a:spcBef>
                <a:spcPct val="50000"/>
              </a:spcBef>
              <a:buFont typeface="Arial" pitchFamily="34" charset="0"/>
              <a:buChar char="•"/>
            </a:pPr>
            <a:r>
              <a:rPr lang="en-US" sz="1400" b="1" dirty="0" smtClean="0"/>
              <a:t>1994: Founded the </a:t>
            </a:r>
            <a:r>
              <a:rPr lang="en-US" sz="1400" b="1" dirty="0" smtClean="0">
                <a:hlinkClick r:id="rId2"/>
              </a:rPr>
              <a:t>Institute for Signal and Information Processing</a:t>
            </a:r>
            <a:r>
              <a:rPr lang="en-US" sz="1400" b="1" dirty="0" smtClean="0"/>
              <a:t> (ISIP) </a:t>
            </a:r>
          </a:p>
          <a:p>
            <a:pPr marL="168275" indent="-168275">
              <a:spcBef>
                <a:spcPct val="50000"/>
              </a:spcBef>
              <a:buFont typeface="Arial" pitchFamily="34" charset="0"/>
              <a:buChar char="•"/>
            </a:pPr>
            <a:r>
              <a:rPr lang="en-US" sz="1400" b="1" dirty="0" smtClean="0">
                <a:latin typeface="Arial" charset="0"/>
              </a:rPr>
              <a:t>1995: </a:t>
            </a:r>
            <a:r>
              <a:rPr lang="en-US" sz="1400" b="1" dirty="0" smtClean="0">
                <a:latin typeface="Arial" charset="0"/>
                <a:hlinkClick r:id="rId3"/>
              </a:rPr>
              <a:t>Human </a:t>
            </a:r>
            <a:r>
              <a:rPr lang="en-US" sz="1400" b="1" dirty="0" smtClean="0">
                <a:hlinkClick r:id="rId3"/>
              </a:rPr>
              <a:t>l</a:t>
            </a:r>
            <a:r>
              <a:rPr lang="en-US" sz="1400" b="1" dirty="0" smtClean="0">
                <a:latin typeface="Arial" charset="0"/>
                <a:hlinkClick r:id="rId3"/>
              </a:rPr>
              <a:t>istening </a:t>
            </a:r>
            <a:r>
              <a:rPr lang="en-US" sz="1400" b="1" dirty="0" smtClean="0">
                <a:hlinkClick r:id="rId3"/>
              </a:rPr>
              <a:t>b</a:t>
            </a:r>
            <a:r>
              <a:rPr lang="en-US" sz="1400" b="1" dirty="0" smtClean="0">
                <a:latin typeface="Arial" charset="0"/>
                <a:hlinkClick r:id="rId3"/>
              </a:rPr>
              <a:t>enchmarks </a:t>
            </a:r>
            <a:r>
              <a:rPr lang="en-US" sz="1400" b="1" dirty="0" smtClean="0">
                <a:latin typeface="Arial" charset="0"/>
              </a:rPr>
              <a:t>established for the DARPA speech program</a:t>
            </a:r>
          </a:p>
          <a:p>
            <a:pPr marL="168275" indent="-168275">
              <a:spcBef>
                <a:spcPct val="50000"/>
              </a:spcBef>
              <a:buFont typeface="Arial" pitchFamily="34" charset="0"/>
              <a:buChar char="•"/>
            </a:pPr>
            <a:r>
              <a:rPr lang="en-US" sz="1400" b="1" dirty="0" smtClean="0">
                <a:latin typeface="Arial" charset="0"/>
              </a:rPr>
              <a:t>1997: </a:t>
            </a:r>
            <a:r>
              <a:rPr lang="en-US" sz="1400" b="1" dirty="0" err="1" smtClean="0">
                <a:latin typeface="Arial" charset="0"/>
              </a:rPr>
              <a:t>DoD</a:t>
            </a:r>
            <a:r>
              <a:rPr lang="en-US" sz="1400" b="1" dirty="0" smtClean="0"/>
              <a:t> funds the initial </a:t>
            </a:r>
            <a:r>
              <a:rPr lang="en-US" sz="1400" b="1" dirty="0" smtClean="0">
                <a:latin typeface="Arial" charset="0"/>
              </a:rPr>
              <a:t>development of our </a:t>
            </a:r>
            <a:r>
              <a:rPr lang="en-US" sz="1400" b="1" dirty="0" smtClean="0">
                <a:latin typeface="Arial" charset="0"/>
                <a:hlinkClick r:id="rId4"/>
              </a:rPr>
              <a:t>public domain speech recognition system</a:t>
            </a:r>
            <a:endParaRPr lang="en-US" sz="1400" b="1" dirty="0" smtClean="0">
              <a:latin typeface="Arial" charset="0"/>
            </a:endParaRPr>
          </a:p>
          <a:p>
            <a:pPr marL="168275" indent="-168275">
              <a:spcBef>
                <a:spcPct val="50000"/>
              </a:spcBef>
              <a:buFont typeface="Arial" pitchFamily="34" charset="0"/>
              <a:buChar char="•"/>
            </a:pPr>
            <a:r>
              <a:rPr lang="en-US" sz="1400" b="1" dirty="0" smtClean="0"/>
              <a:t>1997: </a:t>
            </a:r>
            <a:r>
              <a:rPr lang="en-US" sz="1400" b="1" dirty="0" smtClean="0">
                <a:hlinkClick r:id="rId5"/>
              </a:rPr>
              <a:t>Syllable-based</a:t>
            </a:r>
            <a:r>
              <a:rPr lang="en-US" sz="1400" b="1" dirty="0" smtClean="0"/>
              <a:t> speech recognition</a:t>
            </a:r>
            <a:endParaRPr lang="en-US" sz="1400" b="1" dirty="0" smtClean="0">
              <a:latin typeface="Arial" charset="0"/>
            </a:endParaRPr>
          </a:p>
          <a:p>
            <a:pPr marL="168275" indent="-168275">
              <a:spcBef>
                <a:spcPct val="50000"/>
              </a:spcBef>
              <a:buFont typeface="Arial" pitchFamily="34" charset="0"/>
              <a:buChar char="•"/>
            </a:pPr>
            <a:r>
              <a:rPr lang="en-US" sz="1400" b="1" dirty="0" smtClean="0"/>
              <a:t>1998: NSF CARE award for </a:t>
            </a:r>
            <a:r>
              <a:rPr lang="en-US" sz="1400" b="1" dirty="0" smtClean="0">
                <a:hlinkClick r:id="rId6"/>
              </a:rPr>
              <a:t>Internet-Accessible Speech Recognition Technology</a:t>
            </a:r>
            <a:endParaRPr lang="en-US" sz="1400" b="1" dirty="0" smtClean="0"/>
          </a:p>
          <a:p>
            <a:pPr marL="168275" indent="-168275">
              <a:spcBef>
                <a:spcPct val="50000"/>
              </a:spcBef>
              <a:buFont typeface="Arial" pitchFamily="34" charset="0"/>
              <a:buChar char="•"/>
            </a:pPr>
            <a:r>
              <a:rPr lang="en-US" sz="1400" b="1" dirty="0" smtClean="0"/>
              <a:t>1998: First large-vocabulary speech recognition application of </a:t>
            </a:r>
            <a:r>
              <a:rPr lang="en-US" sz="1400" b="1" dirty="0" smtClean="0">
                <a:hlinkClick r:id="rId7"/>
              </a:rPr>
              <a:t>Support Vector Machines</a:t>
            </a:r>
            <a:endParaRPr lang="en-US" sz="1400" b="1" dirty="0" smtClean="0"/>
          </a:p>
          <a:p>
            <a:pPr marL="168275" indent="-168275">
              <a:spcBef>
                <a:spcPct val="50000"/>
              </a:spcBef>
              <a:buFont typeface="Arial" pitchFamily="34" charset="0"/>
              <a:buChar char="•"/>
            </a:pPr>
            <a:r>
              <a:rPr lang="en-US" sz="1400" b="1" dirty="0" smtClean="0"/>
              <a:t>1999: First release of high-quality </a:t>
            </a:r>
            <a:r>
              <a:rPr lang="en-US" sz="1400" b="1" dirty="0" smtClean="0">
                <a:hlinkClick r:id="rId8"/>
              </a:rPr>
              <a:t>SWB transcriptions</a:t>
            </a:r>
            <a:r>
              <a:rPr lang="en-US" sz="1400" b="1" dirty="0" smtClean="0"/>
              <a:t> and segmentations</a:t>
            </a:r>
          </a:p>
          <a:p>
            <a:pPr marL="168275" indent="-168275">
              <a:spcBef>
                <a:spcPct val="50000"/>
              </a:spcBef>
              <a:buFont typeface="Arial" pitchFamily="34" charset="0"/>
              <a:buChar char="•"/>
            </a:pPr>
            <a:r>
              <a:rPr lang="en-US" sz="1400" b="1" dirty="0" smtClean="0"/>
              <a:t>2000: First participation in the annual DARPA evaluations (only university site to participate) </a:t>
            </a:r>
          </a:p>
          <a:p>
            <a:pPr marL="168275" indent="-168275">
              <a:spcBef>
                <a:spcPct val="50000"/>
              </a:spcBef>
              <a:buFont typeface="Arial" pitchFamily="34" charset="0"/>
              <a:buChar char="•"/>
            </a:pPr>
            <a:r>
              <a:rPr lang="en-US" sz="1400" b="1" dirty="0" smtClean="0"/>
              <a:t>2000: NSF funds a multi-university collaboration on </a:t>
            </a:r>
            <a:r>
              <a:rPr lang="en-US" sz="1400" b="1" dirty="0" smtClean="0">
                <a:hlinkClick r:id="rId9"/>
              </a:rPr>
              <a:t>integrating speech and natural language</a:t>
            </a:r>
            <a:endParaRPr lang="en-US" sz="1400" b="1" dirty="0" smtClean="0"/>
          </a:p>
          <a:p>
            <a:pPr marL="168275" indent="-168275">
              <a:spcBef>
                <a:spcPct val="50000"/>
              </a:spcBef>
              <a:buFont typeface="Arial" pitchFamily="34" charset="0"/>
              <a:buChar char="•"/>
            </a:pPr>
            <a:r>
              <a:rPr lang="en-US" sz="1400" b="1" dirty="0" smtClean="0"/>
              <a:t>2001: Demonstrated the </a:t>
            </a:r>
            <a:r>
              <a:rPr lang="en-US" sz="1400" b="1" dirty="0" smtClean="0">
                <a:hlinkClick r:id="rId10"/>
              </a:rPr>
              <a:t>small impact of transcription errors</a:t>
            </a:r>
            <a:r>
              <a:rPr lang="en-US" sz="1400" b="1" dirty="0" smtClean="0"/>
              <a:t> on HMM training</a:t>
            </a:r>
          </a:p>
          <a:p>
            <a:pPr marL="168275" indent="-168275">
              <a:spcBef>
                <a:spcPct val="50000"/>
              </a:spcBef>
              <a:buFont typeface="Arial" pitchFamily="34" charset="0"/>
              <a:buChar char="•"/>
            </a:pPr>
            <a:r>
              <a:rPr lang="en-US" sz="1400" b="1" dirty="0" smtClean="0"/>
              <a:t>2002: First viable application of </a:t>
            </a:r>
            <a:r>
              <a:rPr lang="en-US" sz="1400" b="1" dirty="0" smtClean="0">
                <a:hlinkClick r:id="rId11"/>
              </a:rPr>
              <a:t>Relevance Vector Machines</a:t>
            </a:r>
            <a:r>
              <a:rPr lang="en-US" sz="1400" b="1" dirty="0" smtClean="0"/>
              <a:t> to speech recognition</a:t>
            </a:r>
          </a:p>
          <a:p>
            <a:pPr marL="168275" indent="-168275">
              <a:spcBef>
                <a:spcPct val="50000"/>
              </a:spcBef>
              <a:buFont typeface="Arial" pitchFamily="34" charset="0"/>
              <a:buChar char="•"/>
            </a:pPr>
            <a:r>
              <a:rPr lang="en-US" sz="1400" b="1" dirty="0" smtClean="0"/>
              <a:t>2002: Distribution of </a:t>
            </a:r>
            <a:r>
              <a:rPr lang="en-US" sz="1400" b="1" dirty="0" smtClean="0">
                <a:hlinkClick r:id="rId12"/>
              </a:rPr>
              <a:t>Aurora toolkit</a:t>
            </a:r>
            <a:endParaRPr lang="en-US" sz="1400" b="1" dirty="0" smtClean="0"/>
          </a:p>
        </p:txBody>
      </p:sp>
      <p:sp>
        <p:nvSpPr>
          <p:cNvPr id="8" name="Text Box 3"/>
          <p:cNvSpPr txBox="1">
            <a:spLocks noChangeArrowheads="1"/>
          </p:cNvSpPr>
          <p:nvPr/>
        </p:nvSpPr>
        <p:spPr bwMode="auto">
          <a:xfrm>
            <a:off x="227012" y="57150"/>
            <a:ext cx="8649701"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Appendix: Major ISIP Milestones</a:t>
            </a:r>
            <a:endParaRPr lang="en-US" b="1" dirty="0">
              <a:solidFill>
                <a:schemeClr val="accent2"/>
              </a:solidFill>
            </a:endParaRPr>
          </a:p>
        </p:txBody>
      </p:sp>
      <p:sp>
        <p:nvSpPr>
          <p:cNvPr id="9" name="Text Box 15"/>
          <p:cNvSpPr txBox="1">
            <a:spLocks noChangeArrowheads="1"/>
          </p:cNvSpPr>
          <p:nvPr/>
        </p:nvSpPr>
        <p:spPr bwMode="auto">
          <a:xfrm>
            <a:off x="4584700" y="635000"/>
            <a:ext cx="4343400" cy="5924699"/>
          </a:xfrm>
          <a:prstGeom prst="rect">
            <a:avLst/>
          </a:prstGeom>
          <a:noFill/>
          <a:ln w="9525" algn="ctr">
            <a:noFill/>
            <a:miter lim="800000"/>
            <a:headEnd/>
            <a:tailEnd/>
          </a:ln>
          <a:effectLst/>
        </p:spPr>
        <p:txBody>
          <a:bodyPr wrap="square" lIns="0" tIns="0" rIns="0" bIns="0">
            <a:spAutoFit/>
          </a:bodyPr>
          <a:lstStyle/>
          <a:p>
            <a:pPr marL="168275" indent="-168275">
              <a:spcBef>
                <a:spcPct val="50000"/>
              </a:spcBef>
              <a:buFont typeface="Arial" pitchFamily="34" charset="0"/>
              <a:buChar char="•"/>
            </a:pPr>
            <a:r>
              <a:rPr lang="en-US" sz="1400" b="1" dirty="0" smtClean="0"/>
              <a:t>2002: Evolution of ISIP into the Institute for Intelligent Electronic Systems</a:t>
            </a:r>
          </a:p>
          <a:p>
            <a:pPr marL="168275" indent="-168275">
              <a:spcBef>
                <a:spcPct val="50000"/>
              </a:spcBef>
              <a:buFont typeface="Arial" pitchFamily="34" charset="0"/>
              <a:buChar char="•"/>
            </a:pPr>
            <a:r>
              <a:rPr lang="en-US" sz="1400" b="1" dirty="0" smtClean="0"/>
              <a:t>2002: the “</a:t>
            </a:r>
            <a:r>
              <a:rPr lang="en-US" sz="1400" b="1" dirty="0" smtClean="0">
                <a:hlinkClick r:id="rId13"/>
              </a:rPr>
              <a:t>Crazy Joe</a:t>
            </a:r>
            <a:r>
              <a:rPr lang="en-US" sz="1400" b="1" dirty="0" smtClean="0"/>
              <a:t>” commercial becomes the most widely viewed ISIP document</a:t>
            </a:r>
          </a:p>
          <a:p>
            <a:pPr marL="168275" indent="-168275">
              <a:spcBef>
                <a:spcPct val="50000"/>
              </a:spcBef>
              <a:buFont typeface="Arial" pitchFamily="34" charset="0"/>
              <a:buChar char="•"/>
            </a:pPr>
            <a:r>
              <a:rPr lang="en-US" sz="1400" b="1" dirty="0" smtClean="0"/>
              <a:t>2003: IIES joins the Center for Advanced Vehicular Systems</a:t>
            </a:r>
          </a:p>
          <a:p>
            <a:pPr marL="168275" indent="-168275">
              <a:spcBef>
                <a:spcPct val="50000"/>
              </a:spcBef>
              <a:buFont typeface="Arial" pitchFamily="34" charset="0"/>
              <a:buChar char="•"/>
            </a:pPr>
            <a:r>
              <a:rPr lang="en-US" sz="1400" b="1" dirty="0" smtClean="0"/>
              <a:t>2004: NSF funds nonlinear statistical modeling research and supports the development of speaker verification technology</a:t>
            </a:r>
          </a:p>
          <a:p>
            <a:pPr marL="168275" indent="-168275">
              <a:spcBef>
                <a:spcPct val="50000"/>
              </a:spcBef>
              <a:buFont typeface="Arial" pitchFamily="34" charset="0"/>
              <a:buChar char="•"/>
            </a:pPr>
            <a:r>
              <a:rPr lang="en-US" sz="1400" b="1" dirty="0" smtClean="0"/>
              <a:t>2004: ISIP’s first speaker verification system</a:t>
            </a:r>
          </a:p>
          <a:p>
            <a:pPr marL="168275" indent="-168275">
              <a:spcBef>
                <a:spcPct val="50000"/>
              </a:spcBef>
              <a:buFont typeface="Arial" pitchFamily="34" charset="0"/>
              <a:buChar char="•"/>
            </a:pPr>
            <a:r>
              <a:rPr lang="en-US" sz="1400" b="1" dirty="0" smtClean="0"/>
              <a:t>2005: ISIP’s first </a:t>
            </a:r>
            <a:r>
              <a:rPr lang="en-US" sz="1400" b="1" dirty="0" smtClean="0">
                <a:hlinkClick r:id="rId14"/>
              </a:rPr>
              <a:t>dialog system </a:t>
            </a:r>
            <a:r>
              <a:rPr lang="en-US" sz="1400" b="1" dirty="0" smtClean="0"/>
              <a:t>based on our port to the DARPA Communicator system</a:t>
            </a:r>
          </a:p>
          <a:p>
            <a:pPr marL="168275" indent="-168275">
              <a:spcBef>
                <a:spcPct val="50000"/>
              </a:spcBef>
              <a:buFont typeface="Arial" pitchFamily="34" charset="0"/>
              <a:buChar char="•"/>
            </a:pPr>
            <a:r>
              <a:rPr lang="en-US" sz="1400" b="1" dirty="0" smtClean="0"/>
              <a:t>2006: Automatic detection of </a:t>
            </a:r>
            <a:r>
              <a:rPr lang="en-US" sz="1400" b="1" dirty="0" smtClean="0">
                <a:hlinkClick r:id="rId15"/>
              </a:rPr>
              <a:t>fatigue</a:t>
            </a:r>
            <a:endParaRPr lang="en-US" sz="1400" b="1" dirty="0" smtClean="0"/>
          </a:p>
          <a:p>
            <a:pPr marL="168275" indent="-168275">
              <a:spcBef>
                <a:spcPct val="50000"/>
              </a:spcBef>
              <a:buFont typeface="Arial" pitchFamily="34" charset="0"/>
              <a:buChar char="•"/>
            </a:pPr>
            <a:r>
              <a:rPr lang="en-US" sz="1400" b="1" dirty="0" smtClean="0"/>
              <a:t>2007: Integration of </a:t>
            </a:r>
            <a:r>
              <a:rPr lang="en-US" sz="1400" b="1" dirty="0" smtClean="0">
                <a:hlinkClick r:id="rId16"/>
              </a:rPr>
              <a:t>nonlinear features </a:t>
            </a:r>
            <a:r>
              <a:rPr lang="en-US" sz="1400" b="1" dirty="0" smtClean="0"/>
              <a:t>into a speech recognition front end</a:t>
            </a:r>
          </a:p>
          <a:p>
            <a:pPr marL="168275" indent="-168275">
              <a:spcBef>
                <a:spcPct val="50000"/>
              </a:spcBef>
              <a:buFont typeface="Arial" pitchFamily="34" charset="0"/>
              <a:buChar char="•"/>
            </a:pPr>
            <a:r>
              <a:rPr lang="en-US" sz="1400" b="1" smtClean="0"/>
              <a:t>2008: ISIP’s first </a:t>
            </a:r>
            <a:r>
              <a:rPr lang="en-US" sz="1400" b="1" smtClean="0">
                <a:hlinkClick r:id="rId17"/>
              </a:rPr>
              <a:t>keyword search </a:t>
            </a:r>
            <a:r>
              <a:rPr lang="en-US" sz="1400" b="1" smtClean="0"/>
              <a:t>system</a:t>
            </a:r>
          </a:p>
          <a:p>
            <a:pPr marL="168275" indent="-168275">
              <a:spcBef>
                <a:spcPct val="50000"/>
              </a:spcBef>
              <a:buFont typeface="Arial" pitchFamily="34" charset="0"/>
              <a:buChar char="•"/>
            </a:pPr>
            <a:r>
              <a:rPr lang="en-US" sz="1400" b="1" smtClean="0"/>
              <a:t>2008</a:t>
            </a:r>
            <a:r>
              <a:rPr lang="en-US" sz="1400" b="1" dirty="0" smtClean="0"/>
              <a:t>: </a:t>
            </a:r>
            <a:r>
              <a:rPr lang="en-US" sz="1400" b="1" dirty="0" smtClean="0">
                <a:hlinkClick r:id="rId18"/>
              </a:rPr>
              <a:t>Nonlinear mixture autoregressive models </a:t>
            </a:r>
            <a:r>
              <a:rPr lang="en-US" sz="1400" b="1" dirty="0" smtClean="0"/>
              <a:t>for speech recognition</a:t>
            </a:r>
          </a:p>
          <a:p>
            <a:pPr marL="168275" indent="-168275">
              <a:spcBef>
                <a:spcPct val="50000"/>
              </a:spcBef>
              <a:buFont typeface="Arial" pitchFamily="34" charset="0"/>
              <a:buChar char="•"/>
            </a:pPr>
            <a:r>
              <a:rPr lang="en-US" sz="1400" b="1" dirty="0" smtClean="0"/>
              <a:t>2008: </a:t>
            </a:r>
            <a:r>
              <a:rPr lang="en-US" sz="1400" b="1" dirty="0" smtClean="0">
                <a:hlinkClick r:id="rId19"/>
              </a:rPr>
              <a:t>Linear dynamic models</a:t>
            </a:r>
            <a:r>
              <a:rPr lang="en-US" sz="1400" b="1" dirty="0" smtClean="0"/>
              <a:t> for speech recognition</a:t>
            </a:r>
          </a:p>
          <a:p>
            <a:pPr marL="168275" indent="-168275">
              <a:spcBef>
                <a:spcPct val="50000"/>
              </a:spcBef>
              <a:buFont typeface="Arial" pitchFamily="34" charset="0"/>
              <a:buChar char="•"/>
            </a:pPr>
            <a:r>
              <a:rPr lang="en-US" sz="1400" b="1" dirty="0" smtClean="0"/>
              <a:t>2009: Launch of our first </a:t>
            </a:r>
            <a:r>
              <a:rPr lang="en-US" sz="1400" b="1" dirty="0" smtClean="0">
                <a:hlinkClick r:id="rId20"/>
              </a:rPr>
              <a:t>commercial web site </a:t>
            </a:r>
            <a:r>
              <a:rPr lang="en-US" sz="1400" b="1" dirty="0" smtClean="0"/>
              <a:t>and associated business venture…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Biography</a:t>
            </a:r>
            <a:endParaRPr lang="en-US" b="1" dirty="0">
              <a:solidFill>
                <a:schemeClr val="accent2"/>
              </a:solidFill>
            </a:endParaRPr>
          </a:p>
        </p:txBody>
      </p:sp>
      <p:sp>
        <p:nvSpPr>
          <p:cNvPr id="41" name="Text Box 3"/>
          <p:cNvSpPr txBox="1">
            <a:spLocks noChangeArrowheads="1"/>
          </p:cNvSpPr>
          <p:nvPr/>
        </p:nvSpPr>
        <p:spPr bwMode="auto">
          <a:xfrm>
            <a:off x="223838" y="703385"/>
            <a:ext cx="8693150" cy="5958672"/>
          </a:xfrm>
          <a:prstGeom prst="rect">
            <a:avLst/>
          </a:prstGeom>
          <a:noFill/>
          <a:ln w="9525">
            <a:noFill/>
            <a:miter lim="800000"/>
            <a:headEnd/>
            <a:tailEnd/>
          </a:ln>
          <a:effectLst/>
        </p:spPr>
        <p:txBody>
          <a:bodyPr lIns="0" tIns="0" rIns="0" bIns="0"/>
          <a:lstStyle/>
          <a:p>
            <a:pPr>
              <a:spcAft>
                <a:spcPts val="1200"/>
              </a:spcAft>
              <a:tabLst>
                <a:tab pos="3376613" algn="r"/>
              </a:tabLst>
            </a:pPr>
            <a:r>
              <a:rPr lang="en-US" sz="1800" b="1" dirty="0" smtClean="0"/>
              <a:t>Joseph Picone received his Ph.D. in Electrical Engineering in 1983 from the Illinois Institute of Technology. He is currently a Professor in the Department of Electrical and Computer Engineering at Mississippi State University. He recently completed a three-year sabbatical at the Department of Defense where he directed human language technology research and development.</a:t>
            </a:r>
          </a:p>
          <a:p>
            <a:pPr>
              <a:spcAft>
                <a:spcPts val="1200"/>
              </a:spcAft>
              <a:tabLst>
                <a:tab pos="3376613" algn="r"/>
              </a:tabLst>
            </a:pPr>
            <a:r>
              <a:rPr lang="en-US" sz="1800" b="1" dirty="0" smtClean="0"/>
              <a:t>His primary research interests are currently machine learning approaches to acoustic modeling in speech recognition. For over 25 years he has conducted research on many aspects of digital speech and signal processing. He has also been a long-term advocate of open source technology, delivering one of the first state-of-the-art open source speech recognition systems, and maintaining one of the more comprehensive </a:t>
            </a:r>
            <a:r>
              <a:rPr lang="en-US" sz="1800" b="1" dirty="0" smtClean="0">
                <a:hlinkClick r:id="rId2"/>
              </a:rPr>
              <a:t>web sites</a:t>
            </a:r>
            <a:r>
              <a:rPr lang="en-US" sz="1800" b="1" dirty="0" smtClean="0"/>
              <a:t> related to signal processing. His research group is known for producing many innovative educational materials that have increased access to the field.</a:t>
            </a:r>
          </a:p>
          <a:p>
            <a:pPr>
              <a:spcAft>
                <a:spcPts val="1200"/>
              </a:spcAft>
              <a:tabLst>
                <a:tab pos="3376613" algn="r"/>
              </a:tabLst>
            </a:pPr>
            <a:r>
              <a:rPr lang="en-US" sz="1800" b="1" dirty="0" smtClean="0"/>
              <a:t>Dr. Picone has previously been employed by Texas Instruments and AT&amp;T Bell Laboratories, including a two-year assignment in Japan establishing Texas Instruments’ first international research center. He is a Senior Member of the IEEE and has been active in several professional societies related to human language technology. He has authored numerous papers on the subject and holds 8 patents.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2400" b="0">
              <a:solidFill>
                <a:srgbClr val="FFFFCC"/>
              </a:solidFill>
            </a:endParaRPr>
          </a:p>
        </p:txBody>
      </p:sp>
      <p:sp>
        <p:nvSpPr>
          <p:cNvPr id="118802" name="Rectangle 18"/>
          <p:cNvSpPr>
            <a:spLocks noChangeArrowheads="1"/>
          </p:cNvSpPr>
          <p:nvPr/>
        </p:nvSpPr>
        <p:spPr bwMode="auto">
          <a:xfrm>
            <a:off x="192746" y="2632448"/>
            <a:ext cx="5638800" cy="2373312"/>
          </a:xfrm>
          <a:prstGeom prst="rect">
            <a:avLst/>
          </a:prstGeom>
          <a:noFill/>
          <a:ln w="9525">
            <a:noFill/>
            <a:miter lim="800000"/>
            <a:headEnd/>
            <a:tailEnd/>
          </a:ln>
          <a:effectLst/>
        </p:spPr>
        <p:txBody>
          <a:bodyPr lIns="0" tIns="0" rIns="0" bIns="0"/>
          <a:lstStyle/>
          <a:p>
            <a:pPr marL="393700" indent="-225425" algn="l" eaLnBrk="1" hangingPunct="1">
              <a:spcBef>
                <a:spcPct val="0"/>
              </a:spcBef>
              <a:spcAft>
                <a:spcPts val="1200"/>
              </a:spcAft>
              <a:buFont typeface="Wingdings" pitchFamily="2" charset="2"/>
              <a:buChar char="§"/>
            </a:pPr>
            <a:endParaRPr lang="en-US" sz="1800" b="1" dirty="0"/>
          </a:p>
        </p:txBody>
      </p:sp>
      <p:sp>
        <p:nvSpPr>
          <p:cNvPr id="118818" name="Text Box 34"/>
          <p:cNvSpPr txBox="1">
            <a:spLocks noChangeArrowheads="1"/>
          </p:cNvSpPr>
          <p:nvPr/>
        </p:nvSpPr>
        <p:spPr bwMode="auto">
          <a:xfrm>
            <a:off x="200464" y="619125"/>
            <a:ext cx="8716524" cy="5936420"/>
          </a:xfrm>
          <a:prstGeom prst="rect">
            <a:avLst/>
          </a:prstGeom>
          <a:noFill/>
          <a:ln w="9525">
            <a:noFill/>
            <a:miter lim="800000"/>
            <a:headEnd/>
            <a:tailEnd/>
          </a:ln>
          <a:effectLst/>
        </p:spPr>
        <p:txBody>
          <a:bodyPr lIns="0" tIns="0" rIns="0" bIns="0"/>
          <a:lstStyle/>
          <a:p>
            <a:pPr marL="168275" indent="-168275" algn="l" eaLnBrk="1" hangingPunct="1">
              <a:spcBef>
                <a:spcPct val="0"/>
              </a:spcBef>
              <a:spcAft>
                <a:spcPts val="600"/>
              </a:spcAft>
              <a:buFontTx/>
              <a:buChar char="•"/>
            </a:pPr>
            <a:r>
              <a:rPr lang="en-US" sz="1800" b="1" dirty="0">
                <a:solidFill>
                  <a:srgbClr val="333399"/>
                </a:solidFill>
              </a:rPr>
              <a:t>Why research human language technology?</a:t>
            </a:r>
          </a:p>
          <a:p>
            <a:pPr marL="338138" indent="-169863" algn="l" eaLnBrk="1" hangingPunct="1">
              <a:spcBef>
                <a:spcPct val="0"/>
              </a:spcBef>
              <a:spcAft>
                <a:spcPts val="600"/>
              </a:spcAft>
              <a:buFont typeface="Wingdings" pitchFamily="2" charset="2"/>
              <a:buChar char="§"/>
            </a:pPr>
            <a:r>
              <a:rPr lang="en-US" sz="1800" b="1" dirty="0"/>
              <a:t>“Language is the preeminent trait of the human species.”</a:t>
            </a:r>
          </a:p>
          <a:p>
            <a:pPr marL="338138" indent="-169863" algn="l" eaLnBrk="1" hangingPunct="1">
              <a:spcBef>
                <a:spcPct val="0"/>
              </a:spcBef>
              <a:spcAft>
                <a:spcPts val="600"/>
              </a:spcAft>
              <a:buFont typeface="Wingdings" pitchFamily="2" charset="2"/>
              <a:buChar char="§"/>
            </a:pPr>
            <a:r>
              <a:rPr lang="en-US" sz="1800" b="1" dirty="0"/>
              <a:t>“I never met someone who wasn’t interested in language.”</a:t>
            </a:r>
          </a:p>
          <a:p>
            <a:pPr marL="338138" indent="-169863" algn="l" eaLnBrk="1" hangingPunct="1">
              <a:spcBef>
                <a:spcPct val="0"/>
              </a:spcBef>
              <a:spcAft>
                <a:spcPts val="1200"/>
              </a:spcAft>
              <a:buFont typeface="Wingdings" pitchFamily="2" charset="2"/>
              <a:buChar char="§"/>
            </a:pPr>
            <a:r>
              <a:rPr lang="en-US" sz="1800" b="1" dirty="0"/>
              <a:t>“I decided to work on language because it seemed to be the hardest problem to solve</a:t>
            </a:r>
            <a:r>
              <a:rPr lang="en-US" sz="1800" b="1" dirty="0" smtClean="0"/>
              <a:t>.”</a:t>
            </a:r>
          </a:p>
          <a:p>
            <a:pPr marL="168275" indent="-168275">
              <a:spcAft>
                <a:spcPts val="600"/>
              </a:spcAft>
              <a:buFontTx/>
              <a:buChar char="•"/>
            </a:pPr>
            <a:r>
              <a:rPr lang="en-US" sz="1800" b="1" dirty="0" smtClean="0">
                <a:solidFill>
                  <a:srgbClr val="333399"/>
                </a:solidFill>
              </a:rPr>
              <a:t>Some fundamental challenges:</a:t>
            </a:r>
          </a:p>
          <a:p>
            <a:pPr marL="393700" indent="-225425">
              <a:spcAft>
                <a:spcPts val="600"/>
              </a:spcAft>
              <a:buFont typeface="Wingdings" pitchFamily="2" charset="2"/>
              <a:buChar char="§"/>
            </a:pPr>
            <a:r>
              <a:rPr lang="en-US" sz="1800" b="1" dirty="0" smtClean="0"/>
              <a:t>Diversity of data, much of which defies simple mathematical descriptions or physical constraints (e.g., Internet data).</a:t>
            </a:r>
          </a:p>
          <a:p>
            <a:pPr marL="393700" indent="-225425">
              <a:spcAft>
                <a:spcPts val="600"/>
              </a:spcAft>
              <a:buFont typeface="Wingdings" pitchFamily="2" charset="2"/>
              <a:buChar char="§"/>
            </a:pPr>
            <a:r>
              <a:rPr lang="en-US" sz="1800" b="1" dirty="0" smtClean="0"/>
              <a:t>Too many unique problems to be solved (e.g., 6,000 language, billions of speakers, thousands of linguistic phenomena).</a:t>
            </a:r>
          </a:p>
          <a:p>
            <a:pPr marL="393700" indent="-225425">
              <a:spcAft>
                <a:spcPts val="1200"/>
              </a:spcAft>
              <a:buFont typeface="Wingdings" pitchFamily="2" charset="2"/>
              <a:buChar char="§"/>
            </a:pPr>
            <a:r>
              <a:rPr lang="en-US" sz="1800" b="1" dirty="0" smtClean="0"/>
              <a:t>Generalization and risk are fundamental challenges (e.g., how much can we rely on sparse data sets to build high performance systems).</a:t>
            </a:r>
          </a:p>
          <a:p>
            <a:pPr marL="168275" indent="-168275">
              <a:spcAft>
                <a:spcPts val="600"/>
              </a:spcAft>
              <a:buFont typeface="Arial" pitchFamily="34" charset="0"/>
              <a:buChar char="•"/>
            </a:pPr>
            <a:r>
              <a:rPr lang="en-US" sz="1800" b="1" dirty="0" smtClean="0">
                <a:solidFill>
                  <a:srgbClr val="333399"/>
                </a:solidFill>
              </a:rPr>
              <a:t>Underlying technology is applicable to many application domains:</a:t>
            </a:r>
          </a:p>
          <a:p>
            <a:pPr marL="338138" indent="-169863">
              <a:spcAft>
                <a:spcPts val="600"/>
              </a:spcAft>
              <a:buFont typeface="Wingdings" pitchFamily="2" charset="2"/>
              <a:buChar char="§"/>
            </a:pPr>
            <a:r>
              <a:rPr lang="en-US" sz="1800" b="1" dirty="0" smtClean="0"/>
              <a:t>Fatigue/stress detection, acoustic signatures (defense, homeland security);</a:t>
            </a:r>
          </a:p>
          <a:p>
            <a:pPr marL="338138" indent="-169863">
              <a:spcAft>
                <a:spcPts val="600"/>
              </a:spcAft>
              <a:buFont typeface="Wingdings" pitchFamily="2" charset="2"/>
              <a:buChar char="§"/>
            </a:pPr>
            <a:r>
              <a:rPr lang="en-US" sz="1800" b="1" dirty="0" smtClean="0"/>
              <a:t>EEG/EKG and many other biological signals (biomedical engineering);</a:t>
            </a:r>
          </a:p>
          <a:p>
            <a:pPr marL="338138" indent="-169863">
              <a:spcAft>
                <a:spcPts val="1200"/>
              </a:spcAft>
              <a:buFont typeface="Wingdings" pitchFamily="2" charset="2"/>
              <a:buChar char="§"/>
            </a:pPr>
            <a:r>
              <a:rPr lang="en-US" sz="1800" b="1" dirty="0" smtClean="0"/>
              <a:t>Open source data mining, real-time event detection (national security).</a:t>
            </a:r>
          </a:p>
          <a:p>
            <a:pPr marL="168275" indent="-168275">
              <a:spcAft>
                <a:spcPts val="600"/>
              </a:spcAft>
              <a:buFont typeface="Wingdings" pitchFamily="2" charset="2"/>
              <a:buChar char="§"/>
            </a:pPr>
            <a:r>
              <a:rPr lang="en-US" sz="1800" b="1" dirty="0" smtClean="0">
                <a:solidFill>
                  <a:srgbClr val="333399"/>
                </a:solidFill>
              </a:rPr>
              <a:t>Significant technology commercialization opportunities!</a:t>
            </a: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Fundamental Challenges: Generalization and Risk</a:t>
            </a:r>
            <a:endParaRPr lang="en-US" b="1"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81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881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881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881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881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8818">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8818">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881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8818">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8818">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8818">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8818">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881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1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4709581" y="634577"/>
            <a:ext cx="4335950" cy="4899986"/>
            <a:chOff x="-175845" y="633046"/>
            <a:chExt cx="4335950" cy="4899986"/>
          </a:xfrm>
        </p:grpSpPr>
        <p:pic>
          <p:nvPicPr>
            <p:cNvPr id="177154" name="Picture 2"/>
            <p:cNvPicPr>
              <a:picLocks noChangeAspect="1" noChangeArrowheads="1"/>
            </p:cNvPicPr>
            <p:nvPr/>
          </p:nvPicPr>
          <p:blipFill>
            <a:blip r:embed="rId3"/>
            <a:srcRect l="13590" t="8176" r="50935" b="12332"/>
            <a:stretch>
              <a:fillRect/>
            </a:stretch>
          </p:blipFill>
          <p:spPr bwMode="auto">
            <a:xfrm>
              <a:off x="2006271" y="652657"/>
              <a:ext cx="1775484" cy="402420"/>
            </a:xfrm>
            <a:prstGeom prst="rect">
              <a:avLst/>
            </a:prstGeom>
            <a:noFill/>
            <a:ln w="9525">
              <a:noFill/>
              <a:miter lim="800000"/>
              <a:headEnd/>
              <a:tailEnd/>
            </a:ln>
            <a:effectLst/>
          </p:spPr>
        </p:pic>
        <p:grpSp>
          <p:nvGrpSpPr>
            <p:cNvPr id="31" name="Group 30"/>
            <p:cNvGrpSpPr/>
            <p:nvPr/>
          </p:nvGrpSpPr>
          <p:grpSpPr>
            <a:xfrm>
              <a:off x="2218763" y="1602414"/>
              <a:ext cx="1350498" cy="479604"/>
              <a:chOff x="2218763" y="1700890"/>
              <a:chExt cx="1350498" cy="479604"/>
            </a:xfrm>
          </p:grpSpPr>
          <p:sp>
            <p:nvSpPr>
              <p:cNvPr id="5" name="Rectangle 4"/>
              <p:cNvSpPr/>
              <p:nvPr/>
            </p:nvSpPr>
            <p:spPr>
              <a:xfrm>
                <a:off x="2230865" y="1700890"/>
                <a:ext cx="1326295" cy="479604"/>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218763" y="1725249"/>
                <a:ext cx="135049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Front-end</a:t>
                </a:r>
              </a:p>
            </p:txBody>
          </p:sp>
        </p:grpSp>
        <p:grpSp>
          <p:nvGrpSpPr>
            <p:cNvPr id="32" name="Group 31"/>
            <p:cNvGrpSpPr/>
            <p:nvPr/>
          </p:nvGrpSpPr>
          <p:grpSpPr>
            <a:xfrm>
              <a:off x="1873800" y="2746717"/>
              <a:ext cx="2040426" cy="633046"/>
              <a:chOff x="3551787" y="3112477"/>
              <a:chExt cx="2040426" cy="633046"/>
            </a:xfrm>
          </p:grpSpPr>
          <p:sp>
            <p:nvSpPr>
              <p:cNvPr id="9" name="Rectangle 8"/>
              <p:cNvSpPr/>
              <p:nvPr/>
            </p:nvSpPr>
            <p:spPr>
              <a:xfrm>
                <a:off x="3551787" y="3112477"/>
                <a:ext cx="2040426" cy="633046"/>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558821" y="3213557"/>
                <a:ext cx="202635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 Models</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P(A/W)</a:t>
                </a:r>
              </a:p>
            </p:txBody>
          </p:sp>
        </p:grpSp>
        <p:grpSp>
          <p:nvGrpSpPr>
            <p:cNvPr id="36" name="Group 35"/>
            <p:cNvGrpSpPr/>
            <p:nvPr/>
          </p:nvGrpSpPr>
          <p:grpSpPr>
            <a:xfrm>
              <a:off x="-175845" y="4059776"/>
              <a:ext cx="1674055" cy="568495"/>
              <a:chOff x="-175845" y="4031640"/>
              <a:chExt cx="1674055" cy="568495"/>
            </a:xfrm>
          </p:grpSpPr>
          <p:sp>
            <p:nvSpPr>
              <p:cNvPr id="12" name="Rectangle 11"/>
              <p:cNvSpPr/>
              <p:nvPr/>
            </p:nvSpPr>
            <p:spPr>
              <a:xfrm>
                <a:off x="-140677" y="4031640"/>
                <a:ext cx="1603718" cy="568495"/>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75845" y="4100444"/>
                <a:ext cx="1674055"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Language Model</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P(W)</a:t>
                </a:r>
              </a:p>
            </p:txBody>
          </p:sp>
        </p:grpSp>
        <p:grpSp>
          <p:nvGrpSpPr>
            <p:cNvPr id="35" name="Group 34"/>
            <p:cNvGrpSpPr/>
            <p:nvPr/>
          </p:nvGrpSpPr>
          <p:grpSpPr>
            <a:xfrm>
              <a:off x="2264484" y="4090049"/>
              <a:ext cx="1259058" cy="566928"/>
              <a:chOff x="2264484" y="4090049"/>
              <a:chExt cx="1259058" cy="566928"/>
            </a:xfrm>
          </p:grpSpPr>
          <p:sp>
            <p:nvSpPr>
              <p:cNvPr id="15" name="Rectangle 14"/>
              <p:cNvSpPr/>
              <p:nvPr/>
            </p:nvSpPr>
            <p:spPr>
              <a:xfrm>
                <a:off x="2264484" y="4090049"/>
                <a:ext cx="1259058" cy="566928"/>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313721" y="4265791"/>
                <a:ext cx="1160585" cy="215444"/>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Search</a:t>
                </a:r>
              </a:p>
            </p:txBody>
          </p:sp>
        </p:grpSp>
        <p:sp>
          <p:nvSpPr>
            <p:cNvPr id="22" name="TextBox 21"/>
            <p:cNvSpPr txBox="1"/>
            <p:nvPr/>
          </p:nvSpPr>
          <p:spPr>
            <a:xfrm>
              <a:off x="938146" y="633046"/>
              <a:ext cx="129422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chemeClr val="tx1"/>
                  </a:solidFill>
                  <a:effectLst/>
                  <a:uLnTx/>
                  <a:uFillTx/>
                  <a:latin typeface="+mn-lt"/>
                  <a:ea typeface="+mn-ea"/>
                  <a:cs typeface="+mn-cs"/>
                </a:rPr>
                <a:t>Input</a:t>
              </a:r>
              <a:br>
                <a:rPr kumimoji="0" lang="en-US" sz="1400" b="1" i="0" u="none" strike="noStrike" kern="0" cap="none" spc="0" normalizeH="0" baseline="0" noProof="0" dirty="0" smtClean="0">
                  <a:ln>
                    <a:noFill/>
                  </a:ln>
                  <a:solidFill>
                    <a:schemeClr val="tx1"/>
                  </a:solidFill>
                  <a:effectLst/>
                  <a:uLnTx/>
                  <a:uFillTx/>
                  <a:latin typeface="+mn-lt"/>
                  <a:ea typeface="+mn-ea"/>
                  <a:cs typeface="+mn-cs"/>
                </a:rPr>
              </a:br>
              <a:r>
                <a:rPr kumimoji="0" lang="en-US" sz="1400" b="1" i="0" u="none" strike="noStrike" kern="0" cap="none" spc="0" normalizeH="0" baseline="0" noProof="0" dirty="0" smtClean="0">
                  <a:ln>
                    <a:noFill/>
                  </a:ln>
                  <a:solidFill>
                    <a:schemeClr val="tx1"/>
                  </a:solidFill>
                  <a:effectLst/>
                  <a:uLnTx/>
                  <a:uFillTx/>
                  <a:latin typeface="+mn-lt"/>
                  <a:ea typeface="+mn-ea"/>
                  <a:cs typeface="+mn-cs"/>
                </a:rPr>
                <a:t>Speech</a:t>
              </a:r>
            </a:p>
          </p:txBody>
        </p:sp>
        <p:sp>
          <p:nvSpPr>
            <p:cNvPr id="23" name="Down Arrow 22"/>
            <p:cNvSpPr>
              <a:spLocks noChangeAspect="1"/>
            </p:cNvSpPr>
            <p:nvPr/>
          </p:nvSpPr>
          <p:spPr>
            <a:xfrm>
              <a:off x="2764656" y="1111352"/>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own Arrow 23"/>
            <p:cNvSpPr>
              <a:spLocks noChangeAspect="1"/>
            </p:cNvSpPr>
            <p:nvPr/>
          </p:nvSpPr>
          <p:spPr>
            <a:xfrm>
              <a:off x="2764656" y="226699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wn Arrow 25"/>
            <p:cNvSpPr>
              <a:spLocks noChangeAspect="1"/>
            </p:cNvSpPr>
            <p:nvPr/>
          </p:nvSpPr>
          <p:spPr>
            <a:xfrm>
              <a:off x="2764656" y="3584921"/>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Down Arrow 27"/>
            <p:cNvSpPr>
              <a:spLocks noChangeAspect="1"/>
            </p:cNvSpPr>
            <p:nvPr/>
          </p:nvSpPr>
          <p:spPr>
            <a:xfrm rot="16200000">
              <a:off x="1771332" y="416478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Down Arrow 28"/>
            <p:cNvSpPr>
              <a:spLocks noChangeAspect="1"/>
            </p:cNvSpPr>
            <p:nvPr/>
          </p:nvSpPr>
          <p:spPr>
            <a:xfrm>
              <a:off x="2764656" y="4792398"/>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1627920" y="5317588"/>
              <a:ext cx="2532185" cy="215444"/>
            </a:xfrm>
            <a:prstGeom prst="rect">
              <a:avLst/>
            </a:prstGeom>
          </p:spPr>
          <p:txBody>
            <a:bodyPr wrap="square" lIns="0" tIns="0" rIns="0" bIns="0" rtlCol="0">
              <a:spAutoFit/>
            </a:bodyPr>
            <a:lstStyle/>
            <a:p>
              <a:pPr marL="342900" marR="0" indent="-342900" algn="ctr" defTabSz="914400" rtl="0" eaLnBrk="1" fontAlgn="base" latinLnBrk="0" hangingPunct="1">
                <a:lnSpc>
                  <a:spcPct val="100000"/>
                </a:lnSpc>
                <a:spcBef>
                  <a:spcPct val="20000"/>
                </a:spcBef>
                <a:spcAft>
                  <a:spcPct val="0"/>
                </a:spcAft>
                <a:buClrTx/>
                <a:buSzTx/>
                <a:tabLst/>
              </a:pPr>
              <a:r>
                <a:rPr lang="en-US" sz="1400" b="1" kern="0" noProof="0" dirty="0" smtClean="0">
                  <a:latin typeface="+mn-lt"/>
                </a:rPr>
                <a:t>Recognized Utterance</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grpSp>
      <p:sp>
        <p:nvSpPr>
          <p:cNvPr id="38"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Speech Recognition Overview</a:t>
            </a:r>
            <a:endParaRPr lang="en-US" b="1" dirty="0">
              <a:solidFill>
                <a:schemeClr val="accent2"/>
              </a:solidFill>
            </a:endParaRPr>
          </a:p>
        </p:txBody>
      </p:sp>
      <p:sp>
        <p:nvSpPr>
          <p:cNvPr id="40" name="Text Box 3"/>
          <p:cNvSpPr txBox="1">
            <a:spLocks noChangeArrowheads="1"/>
          </p:cNvSpPr>
          <p:nvPr/>
        </p:nvSpPr>
        <p:spPr bwMode="auto">
          <a:xfrm>
            <a:off x="234950" y="634199"/>
            <a:ext cx="8680450" cy="6027858"/>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tabLst>
                <a:tab pos="3376613" algn="r"/>
              </a:tabLst>
            </a:pPr>
            <a:r>
              <a:rPr lang="en-US" sz="1800" b="1" dirty="0" smtClean="0"/>
              <a:t>Based on a noisy communication channel </a:t>
            </a:r>
            <a:br>
              <a:rPr lang="en-US" sz="1800" b="1" dirty="0" smtClean="0"/>
            </a:br>
            <a:r>
              <a:rPr lang="en-US" sz="1800" b="1" dirty="0" smtClean="0"/>
              <a:t>model in which the intended message is </a:t>
            </a:r>
            <a:br>
              <a:rPr lang="en-US" sz="1800" b="1" dirty="0" smtClean="0"/>
            </a:br>
            <a:r>
              <a:rPr lang="en-US" sz="1800" b="1" dirty="0" smtClean="0"/>
              <a:t>corrupted by a sequence of noisy models</a:t>
            </a:r>
          </a:p>
          <a:p>
            <a:pPr marL="165100" indent="-165100">
              <a:spcAft>
                <a:spcPts val="6000"/>
              </a:spcAft>
              <a:buFont typeface="Arial" pitchFamily="34" charset="0"/>
              <a:buChar char="•"/>
              <a:tabLst>
                <a:tab pos="3376613" algn="r"/>
              </a:tabLst>
            </a:pPr>
            <a:r>
              <a:rPr lang="en-US" sz="1800" b="1" dirty="0" smtClean="0"/>
              <a:t>Bayesian approach is most common:</a:t>
            </a:r>
          </a:p>
          <a:p>
            <a:pPr marL="165100" indent="-165100">
              <a:spcAft>
                <a:spcPts val="1200"/>
              </a:spcAft>
              <a:buFont typeface="Arial" pitchFamily="34" charset="0"/>
              <a:buChar char="•"/>
              <a:tabLst>
                <a:tab pos="3376613" algn="r"/>
              </a:tabLst>
            </a:pPr>
            <a:r>
              <a:rPr lang="en-US" sz="1800" b="1" dirty="0" smtClean="0"/>
              <a:t>Objective: minimize word error rate by </a:t>
            </a:r>
            <a:br>
              <a:rPr lang="en-US" sz="1800" b="1" dirty="0" smtClean="0"/>
            </a:br>
            <a:r>
              <a:rPr lang="en-US" sz="1800" b="1" dirty="0" smtClean="0"/>
              <a:t>maximizing P(W|A)</a:t>
            </a:r>
          </a:p>
          <a:p>
            <a:pPr marL="338138" indent="-169863">
              <a:spcAft>
                <a:spcPts val="600"/>
              </a:spcAft>
              <a:tabLst>
                <a:tab pos="1252538" algn="l"/>
                <a:tab pos="3376613" algn="r"/>
              </a:tabLst>
            </a:pPr>
            <a:r>
              <a:rPr lang="en-US" sz="1800" b="1" dirty="0" smtClean="0"/>
              <a:t>	</a:t>
            </a:r>
            <a:r>
              <a:rPr lang="en-US" sz="1800" b="1" dirty="0" smtClean="0">
                <a:solidFill>
                  <a:schemeClr val="accent1"/>
                </a:solidFill>
              </a:rPr>
              <a:t>P(A|W):	Acoustic Model</a:t>
            </a:r>
          </a:p>
          <a:p>
            <a:pPr marL="338138" indent="-169863">
              <a:spcAft>
                <a:spcPts val="600"/>
              </a:spcAft>
              <a:tabLst>
                <a:tab pos="1252538" algn="l"/>
                <a:tab pos="3376613" algn="r"/>
              </a:tabLst>
            </a:pPr>
            <a:r>
              <a:rPr lang="en-US" sz="1800" b="1" dirty="0" smtClean="0"/>
              <a:t>	P(W):	Language Model</a:t>
            </a:r>
          </a:p>
          <a:p>
            <a:pPr marL="338138" indent="-169863">
              <a:spcAft>
                <a:spcPts val="1200"/>
              </a:spcAft>
              <a:tabLst>
                <a:tab pos="1252538" algn="l"/>
                <a:tab pos="3376613" algn="r"/>
              </a:tabLst>
            </a:pPr>
            <a:r>
              <a:rPr lang="en-US" sz="1800" b="1" dirty="0" smtClean="0"/>
              <a:t>	P(A):	Evidence (ignored)</a:t>
            </a:r>
          </a:p>
          <a:p>
            <a:pPr marL="165100" indent="-165100">
              <a:spcAft>
                <a:spcPts val="1200"/>
              </a:spcAft>
              <a:buFont typeface="Arial" pitchFamily="34" charset="0"/>
              <a:buChar char="•"/>
              <a:tabLst>
                <a:tab pos="3376613" algn="r"/>
              </a:tabLst>
            </a:pPr>
            <a:r>
              <a:rPr lang="en-US" sz="1800" b="1" dirty="0" smtClean="0"/>
              <a:t>Acoustic models use hidden Markov </a:t>
            </a:r>
            <a:br>
              <a:rPr lang="en-US" sz="1800" b="1" dirty="0" smtClean="0"/>
            </a:br>
            <a:r>
              <a:rPr lang="en-US" sz="1800" b="1" dirty="0" smtClean="0"/>
              <a:t>models with Gaussian mixtures.</a:t>
            </a:r>
          </a:p>
          <a:p>
            <a:pPr marL="165100" indent="-165100">
              <a:spcAft>
                <a:spcPts val="1200"/>
              </a:spcAft>
              <a:buFont typeface="Arial" pitchFamily="34" charset="0"/>
              <a:buChar char="•"/>
              <a:tabLst>
                <a:tab pos="3376613" algn="r"/>
              </a:tabLst>
            </a:pPr>
            <a:r>
              <a:rPr lang="en-US" sz="1800" b="1" dirty="0" smtClean="0"/>
              <a:t>P(W) is estimated using probabilistic</a:t>
            </a:r>
            <a:br>
              <a:rPr lang="en-US" sz="1800" b="1" dirty="0" smtClean="0"/>
            </a:br>
            <a:r>
              <a:rPr lang="en-US" sz="1800" b="1" dirty="0" smtClean="0"/>
              <a:t>N-gram  models.</a:t>
            </a:r>
          </a:p>
          <a:p>
            <a:pPr marL="165100" indent="-165100">
              <a:spcAft>
                <a:spcPts val="1200"/>
              </a:spcAft>
              <a:buFont typeface="Arial" pitchFamily="34" charset="0"/>
              <a:buChar char="•"/>
              <a:tabLst>
                <a:tab pos="3376613" algn="r"/>
              </a:tabLst>
            </a:pPr>
            <a:r>
              <a:rPr lang="en-US" sz="1800" b="1" dirty="0" smtClean="0"/>
              <a:t>Parameters can be trained using generative (ML)</a:t>
            </a:r>
            <a:br>
              <a:rPr lang="en-US" sz="1800" b="1" dirty="0" smtClean="0"/>
            </a:br>
            <a:r>
              <a:rPr lang="en-US" sz="1800" b="1" dirty="0" smtClean="0"/>
              <a:t>or discriminative (e.g., MMIE, MCE, or MPE) approaches.</a:t>
            </a:r>
          </a:p>
        </p:txBody>
      </p:sp>
      <p:graphicFrame>
        <p:nvGraphicFramePr>
          <p:cNvPr id="41" name="Object 40"/>
          <p:cNvGraphicFramePr>
            <a:graphicFrameLocks noChangeAspect="1"/>
          </p:cNvGraphicFramePr>
          <p:nvPr/>
        </p:nvGraphicFramePr>
        <p:xfrm>
          <a:off x="458788" y="1981273"/>
          <a:ext cx="2468562" cy="631825"/>
        </p:xfrm>
        <a:graphic>
          <a:graphicData uri="http://schemas.openxmlformats.org/presentationml/2006/ole">
            <p:oleObj spid="_x0000_s177155" name="Equation" r:id="rId4" imgW="1638000" imgH="419040" progId="Equation.3">
              <p:embed/>
            </p:oleObj>
          </a:graphicData>
        </a:graphic>
      </p:graphicFrame>
      <p:grpSp>
        <p:nvGrpSpPr>
          <p:cNvPr id="44" name="Group 43"/>
          <p:cNvGrpSpPr/>
          <p:nvPr/>
        </p:nvGrpSpPr>
        <p:grpSpPr>
          <a:xfrm>
            <a:off x="436098" y="2180495"/>
            <a:ext cx="8468751" cy="1491173"/>
            <a:chOff x="436098" y="2180495"/>
            <a:chExt cx="8468751" cy="1491173"/>
          </a:xfrm>
        </p:grpSpPr>
        <p:sp>
          <p:nvSpPr>
            <p:cNvPr id="42" name="Freeform 41"/>
            <p:cNvSpPr/>
            <p:nvPr/>
          </p:nvSpPr>
          <p:spPr>
            <a:xfrm>
              <a:off x="436098" y="2518117"/>
              <a:ext cx="8468751" cy="1153551"/>
            </a:xfrm>
            <a:custGeom>
              <a:avLst/>
              <a:gdLst>
                <a:gd name="connsiteX0" fmla="*/ 0 w 8468751"/>
                <a:gd name="connsiteY0" fmla="*/ 759655 h 1209821"/>
                <a:gd name="connsiteX1" fmla="*/ 4712677 w 8468751"/>
                <a:gd name="connsiteY1" fmla="*/ 759655 h 1209821"/>
                <a:gd name="connsiteX2" fmla="*/ 4712677 w 8468751"/>
                <a:gd name="connsiteY2" fmla="*/ 14068 h 1209821"/>
                <a:gd name="connsiteX3" fmla="*/ 8468751 w 8468751"/>
                <a:gd name="connsiteY3" fmla="*/ 0 h 1209821"/>
                <a:gd name="connsiteX4" fmla="*/ 8468751 w 8468751"/>
                <a:gd name="connsiteY4" fmla="*/ 1209821 h 1209821"/>
                <a:gd name="connsiteX5" fmla="*/ 14068 w 8468751"/>
                <a:gd name="connsiteY5" fmla="*/ 1153551 h 1209821"/>
                <a:gd name="connsiteX6" fmla="*/ 0 w 8468751"/>
                <a:gd name="connsiteY6" fmla="*/ 759655 h 120982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8751" h="1153551">
                  <a:moveTo>
                    <a:pt x="0" y="759655"/>
                  </a:moveTo>
                  <a:lnTo>
                    <a:pt x="4712677" y="759655"/>
                  </a:lnTo>
                  <a:lnTo>
                    <a:pt x="4712677" y="14068"/>
                  </a:lnTo>
                  <a:lnTo>
                    <a:pt x="8468751" y="0"/>
                  </a:lnTo>
                  <a:lnTo>
                    <a:pt x="8468751" y="1117209"/>
                  </a:lnTo>
                  <a:lnTo>
                    <a:pt x="14068" y="1153551"/>
                  </a:lnTo>
                  <a:lnTo>
                    <a:pt x="0" y="759655"/>
                  </a:lnTo>
                  <a:close/>
                </a:path>
              </a:pathLst>
            </a:custGeom>
            <a:no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5022166" y="2180495"/>
              <a:ext cx="1885071" cy="276999"/>
            </a:xfrm>
            <a:prstGeom prst="rect">
              <a:avLst/>
            </a:prstGeom>
          </p:spPr>
          <p:txBody>
            <a:bodyPr wrap="square" lIns="0" tIns="0" rIns="0" bIns="0" rtlCol="0">
              <a:spAutoFit/>
            </a:bodyPr>
            <a:lstStyle/>
            <a:p>
              <a:pPr marL="342900" marR="0" indent="-342900" algn="l" defTabSz="914400" rtl="0" eaLnBrk="1" fontAlgn="base" latinLnBrk="0" hangingPunct="1">
                <a:lnSpc>
                  <a:spcPct val="100000"/>
                </a:lnSpc>
                <a:spcBef>
                  <a:spcPct val="20000"/>
                </a:spcBef>
                <a:spcAft>
                  <a:spcPct val="0"/>
                </a:spcAft>
                <a:buClrTx/>
                <a:buSzTx/>
                <a:tabLst/>
              </a:pPr>
              <a:r>
                <a:rPr lang="en-US" sz="1800" b="1" kern="0" dirty="0" smtClean="0">
                  <a:solidFill>
                    <a:schemeClr val="accent1"/>
                  </a:solidFill>
                  <a:latin typeface="+mn-lt"/>
                </a:rPr>
                <a:t>Research </a:t>
              </a:r>
              <a:r>
                <a:rPr kumimoji="0" lang="en-US" sz="1800" b="1" i="0" u="none" strike="noStrike" kern="0" cap="none" spc="0" normalizeH="0" baseline="0" noProof="0" dirty="0" smtClean="0">
                  <a:ln>
                    <a:noFill/>
                  </a:ln>
                  <a:solidFill>
                    <a:schemeClr val="accent1"/>
                  </a:solidFill>
                  <a:effectLst/>
                  <a:uLnTx/>
                  <a:uFillTx/>
                  <a:latin typeface="+mn-lt"/>
                  <a:ea typeface="+mn-ea"/>
                  <a:cs typeface="+mn-cs"/>
                </a:rPr>
                <a:t>Focus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0">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right)">
                                      <p:cBhvr>
                                        <p:cTn id="41"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Fundamental Challenges in Spontaneous Speech</a:t>
            </a:r>
            <a:endParaRPr lang="en-US" b="1" dirty="0">
              <a:solidFill>
                <a:schemeClr val="accent2"/>
              </a:solidFill>
            </a:endParaRPr>
          </a:p>
        </p:txBody>
      </p:sp>
      <p:pic>
        <p:nvPicPr>
          <p:cNvPr id="3" name="Picture 2" descr="x.jpg"/>
          <p:cNvPicPr>
            <a:picLocks noChangeAspect="1"/>
          </p:cNvPicPr>
          <p:nvPr/>
        </p:nvPicPr>
        <p:blipFill>
          <a:blip r:embed="rId2"/>
          <a:stretch>
            <a:fillRect/>
          </a:stretch>
        </p:blipFill>
        <p:spPr>
          <a:xfrm>
            <a:off x="233363" y="752337"/>
            <a:ext cx="3997274" cy="2695836"/>
          </a:xfrm>
          <a:prstGeom prst="rect">
            <a:avLst/>
          </a:prstGeom>
          <a:ln w="25400">
            <a:solidFill>
              <a:schemeClr val="accent1"/>
            </a:solidFill>
          </a:ln>
          <a:effectLst>
            <a:outerShdw blurRad="50800" dist="114300" dir="2700000" algn="tl" rotWithShape="0">
              <a:prstClr val="black">
                <a:alpha val="40000"/>
              </a:prstClr>
            </a:outerShdw>
          </a:effectLst>
        </p:spPr>
      </p:pic>
      <p:sp>
        <p:nvSpPr>
          <p:cNvPr id="8" name="Text Box 3"/>
          <p:cNvSpPr txBox="1">
            <a:spLocks noChangeArrowheads="1"/>
          </p:cNvSpPr>
          <p:nvPr/>
        </p:nvSpPr>
        <p:spPr bwMode="auto">
          <a:xfrm>
            <a:off x="4783015" y="956610"/>
            <a:ext cx="4079630" cy="2278963"/>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smtClean="0"/>
              <a:t>Common phrases experience significant reduction (e.g., “Did you get” becomes “</a:t>
            </a:r>
            <a:r>
              <a:rPr lang="en-US" sz="1800" b="1" dirty="0" err="1" smtClean="0"/>
              <a:t>jyuge</a:t>
            </a:r>
            <a:r>
              <a:rPr lang="en-US" sz="1800" b="1" dirty="0" smtClean="0"/>
              <a:t>”).</a:t>
            </a:r>
          </a:p>
          <a:p>
            <a:pPr marL="168275" indent="-168275">
              <a:spcAft>
                <a:spcPts val="1200"/>
              </a:spcAft>
              <a:buFont typeface="Arial" pitchFamily="34" charset="0"/>
              <a:buChar char="•"/>
            </a:pPr>
            <a:r>
              <a:rPr lang="en-US" sz="1800" b="1" dirty="0" smtClean="0"/>
              <a:t>Approximately 12% of phonemes and 1% of syllables are deleted.</a:t>
            </a:r>
          </a:p>
          <a:p>
            <a:pPr marL="168275" indent="-168275">
              <a:spcAft>
                <a:spcPts val="1200"/>
              </a:spcAft>
              <a:buFont typeface="Arial" pitchFamily="34" charset="0"/>
              <a:buChar char="•"/>
            </a:pPr>
            <a:r>
              <a:rPr lang="en-US" sz="1800" b="1" dirty="0" smtClean="0"/>
              <a:t>Robustness to missing data is a critical element of any system.</a:t>
            </a:r>
          </a:p>
        </p:txBody>
      </p:sp>
      <p:grpSp>
        <p:nvGrpSpPr>
          <p:cNvPr id="7" name="Group 6"/>
          <p:cNvGrpSpPr/>
          <p:nvPr/>
        </p:nvGrpSpPr>
        <p:grpSpPr>
          <a:xfrm>
            <a:off x="191158" y="3771732"/>
            <a:ext cx="8147466" cy="2826018"/>
            <a:chOff x="191158" y="3771732"/>
            <a:chExt cx="8147466" cy="2826018"/>
          </a:xfrm>
        </p:grpSpPr>
        <p:pic>
          <p:nvPicPr>
            <p:cNvPr id="4" name="Picture 3" descr="x.jpg"/>
            <p:cNvPicPr>
              <a:picLocks noChangeAspect="1"/>
            </p:cNvPicPr>
            <p:nvPr/>
          </p:nvPicPr>
          <p:blipFill>
            <a:blip r:embed="rId3"/>
            <a:stretch>
              <a:fillRect/>
            </a:stretch>
          </p:blipFill>
          <p:spPr>
            <a:xfrm>
              <a:off x="5596463" y="3856136"/>
              <a:ext cx="2742161" cy="2643138"/>
            </a:xfrm>
            <a:prstGeom prst="rect">
              <a:avLst/>
            </a:prstGeom>
            <a:ln w="25400">
              <a:solidFill>
                <a:schemeClr val="accent2"/>
              </a:solidFill>
            </a:ln>
            <a:effectLst>
              <a:outerShdw blurRad="50800" dist="114300" dir="2700000" algn="tl" rotWithShape="0">
                <a:prstClr val="black">
                  <a:alpha val="40000"/>
                </a:prstClr>
              </a:outerShdw>
            </a:effectLst>
          </p:spPr>
        </p:pic>
        <p:sp>
          <p:nvSpPr>
            <p:cNvPr id="9" name="Text Box 3"/>
            <p:cNvSpPr txBox="1">
              <a:spLocks noChangeArrowheads="1"/>
            </p:cNvSpPr>
            <p:nvPr/>
          </p:nvSpPr>
          <p:spPr bwMode="auto">
            <a:xfrm>
              <a:off x="191158" y="3771732"/>
              <a:ext cx="4394909" cy="2826018"/>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smtClean="0"/>
                <a:t>Linguistic phenomena such as coarticulation produce significant overlap in the feature space.</a:t>
              </a:r>
            </a:p>
            <a:p>
              <a:pPr marL="168275" indent="-168275">
                <a:spcAft>
                  <a:spcPts val="1200"/>
                </a:spcAft>
                <a:buFont typeface="Arial" pitchFamily="34" charset="0"/>
                <a:buChar char="•"/>
              </a:pPr>
              <a:r>
                <a:rPr lang="en-US" sz="1800" b="1" dirty="0" smtClean="0"/>
                <a:t>Decreasing classification error rate requires increasing the amount of linguistic context.</a:t>
              </a:r>
            </a:p>
            <a:p>
              <a:pPr marL="168275" indent="-168275">
                <a:spcAft>
                  <a:spcPts val="1200"/>
                </a:spcAft>
                <a:buFont typeface="Arial" pitchFamily="34" charset="0"/>
                <a:buChar char="•"/>
              </a:pPr>
              <a:r>
                <a:rPr lang="en-US" sz="1800" b="1" dirty="0" smtClean="0"/>
                <a:t>Modern systems condition acoustic probabilities using units ranging from phones to multiword phrases.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Towards Nonlinear Acoustic Modeling</a:t>
            </a:r>
            <a:endParaRPr lang="en-US" b="1" dirty="0">
              <a:solidFill>
                <a:schemeClr val="accent2"/>
              </a:solidFill>
            </a:endParaRPr>
          </a:p>
        </p:txBody>
      </p:sp>
      <p:sp>
        <p:nvSpPr>
          <p:cNvPr id="4" name="TextBox 3"/>
          <p:cNvSpPr txBox="1"/>
          <p:nvPr/>
        </p:nvSpPr>
        <p:spPr>
          <a:xfrm>
            <a:off x="233362" y="2411518"/>
            <a:ext cx="2833395" cy="3508653"/>
          </a:xfrm>
          <a:prstGeom prst="rect">
            <a:avLst/>
          </a:prstGeom>
        </p:spPr>
        <p:txBody>
          <a:bodyPr wrap="square" lIns="0" tIns="0" rIns="0" bIns="0" rtlCol="0">
            <a:spAutoFit/>
          </a:bodyPr>
          <a:lstStyle/>
          <a:p>
            <a:pPr marR="0" algn="l" defTabSz="914400" rtl="0" eaLnBrk="1" fontAlgn="base" latinLnBrk="0" hangingPunct="1">
              <a:lnSpc>
                <a:spcPct val="100000"/>
              </a:lnSpc>
              <a:spcBef>
                <a:spcPts val="0"/>
              </a:spcBef>
              <a:spcAft>
                <a:spcPts val="1200"/>
              </a:spcAft>
              <a:buClrTx/>
              <a:buSzTx/>
              <a:tabLst/>
            </a:pPr>
            <a:r>
              <a:rPr kumimoji="0" lang="en-US" sz="1800" b="1" i="0" u="none" strike="noStrike" kern="0" cap="none" spc="0" normalizeH="0" baseline="0" noProof="0" dirty="0" smtClean="0">
                <a:ln>
                  <a:noFill/>
                </a:ln>
                <a:solidFill>
                  <a:schemeClr val="tx1"/>
                </a:solidFill>
                <a:effectLst/>
                <a:uLnTx/>
                <a:uFillTx/>
                <a:latin typeface="+mn-lt"/>
                <a:ea typeface="+mn-ea"/>
                <a:cs typeface="+mn-cs"/>
              </a:rPr>
              <a:t>GMMs: </a:t>
            </a:r>
          </a:p>
          <a:p>
            <a:pPr marL="168275" marR="0" indent="-168275" algn="l" defTabSz="914400" rtl="0" eaLnBrk="1" fontAlgn="base" latinLnBrk="0" hangingPunct="1">
              <a:lnSpc>
                <a:spcPct val="100000"/>
              </a:lnSpc>
              <a:spcBef>
                <a:spcPts val="0"/>
              </a:spcBef>
              <a:spcAft>
                <a:spcPts val="1200"/>
              </a:spcAft>
              <a:buClrTx/>
              <a:buSzTx/>
              <a:buFont typeface="Arial" pitchFamily="34" charset="0"/>
              <a:buChar char="•"/>
              <a:tabLst/>
            </a:pPr>
            <a:r>
              <a:rPr kumimoji="0" lang="en-US" sz="1800" b="1" i="0" u="none" strike="noStrike" kern="0" cap="none" spc="0" normalizeH="0" baseline="0" noProof="0" dirty="0" smtClean="0">
                <a:ln>
                  <a:noFill/>
                </a:ln>
                <a:solidFill>
                  <a:schemeClr val="tx1"/>
                </a:solidFill>
                <a:effectLst/>
                <a:uLnTx/>
                <a:uFillTx/>
                <a:latin typeface="+mn-lt"/>
                <a:ea typeface="+mn-ea"/>
                <a:cs typeface="+mn-cs"/>
              </a:rPr>
              <a:t>use multiple mixture components </a:t>
            </a:r>
            <a:r>
              <a:rPr kumimoji="0" lang="en-US" sz="1800" b="1" i="0" u="none" strike="noStrike" kern="0" cap="none" spc="0" normalizeH="0" noProof="0" dirty="0" smtClean="0">
                <a:ln>
                  <a:noFill/>
                </a:ln>
                <a:solidFill>
                  <a:schemeClr val="tx1"/>
                </a:solidFill>
                <a:effectLst/>
                <a:uLnTx/>
                <a:uFillTx/>
                <a:latin typeface="+mn-lt"/>
                <a:ea typeface="+mn-ea"/>
                <a:cs typeface="+mn-cs"/>
              </a:rPr>
              <a:t>to accommodate modalities in the data;</a:t>
            </a:r>
          </a:p>
          <a:p>
            <a:pPr marL="168275" marR="0" indent="-168275" algn="l" defTabSz="914400" rtl="0" eaLnBrk="1" fontAlgn="base" latinLnBrk="0" hangingPunct="1">
              <a:lnSpc>
                <a:spcPct val="100000"/>
              </a:lnSpc>
              <a:spcBef>
                <a:spcPts val="0"/>
              </a:spcBef>
              <a:spcAft>
                <a:spcPts val="1200"/>
              </a:spcAft>
              <a:buClrTx/>
              <a:buSzTx/>
              <a:buFont typeface="Arial" pitchFamily="34" charset="0"/>
              <a:buChar char="•"/>
              <a:tabLst/>
            </a:pPr>
            <a:r>
              <a:rPr lang="en-US" sz="1800" b="1" kern="0" dirty="0" smtClean="0">
                <a:latin typeface="+mn-lt"/>
              </a:rPr>
              <a:t>rely on a feature vector to capture dynamics of the signal;</a:t>
            </a:r>
          </a:p>
          <a:p>
            <a:pPr marL="168275" marR="0" indent="-168275" algn="l" defTabSz="914400" rtl="0" eaLnBrk="1" fontAlgn="base" latinLnBrk="0" hangingPunct="1">
              <a:lnSpc>
                <a:spcPct val="100000"/>
              </a:lnSpc>
              <a:spcBef>
                <a:spcPts val="0"/>
              </a:spcBef>
              <a:spcAft>
                <a:spcPts val="1200"/>
              </a:spcAft>
              <a:buClrTx/>
              <a:buSzTx/>
              <a:buFont typeface="Arial" pitchFamily="34" charset="0"/>
              <a:buChar char="•"/>
              <a:tabLst/>
            </a:pPr>
            <a:r>
              <a:rPr lang="en-US" sz="1800" b="1" kern="0" dirty="0" smtClean="0">
                <a:latin typeface="+mn-lt"/>
              </a:rPr>
              <a:t>classification tends to perform poorly on unseen data.</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pic>
        <p:nvPicPr>
          <p:cNvPr id="8" name="Picture 7" descr="x.jpg"/>
          <p:cNvPicPr>
            <a:picLocks noChangeAspect="1"/>
          </p:cNvPicPr>
          <p:nvPr/>
        </p:nvPicPr>
        <p:blipFill>
          <a:blip r:embed="rId3"/>
          <a:stretch>
            <a:fillRect/>
          </a:stretch>
        </p:blipFill>
        <p:spPr>
          <a:xfrm>
            <a:off x="233363" y="733059"/>
            <a:ext cx="2805259" cy="1554087"/>
          </a:xfrm>
          <a:prstGeom prst="rect">
            <a:avLst/>
          </a:prstGeom>
        </p:spPr>
      </p:pic>
      <p:sp>
        <p:nvSpPr>
          <p:cNvPr id="14" name="TextBox 13"/>
          <p:cNvSpPr txBox="1"/>
          <p:nvPr/>
        </p:nvSpPr>
        <p:spPr>
          <a:xfrm>
            <a:off x="3213370" y="3490744"/>
            <a:ext cx="2441842" cy="2646878"/>
          </a:xfrm>
          <a:prstGeom prst="rect">
            <a:avLst/>
          </a:prstGeom>
        </p:spPr>
        <p:txBody>
          <a:bodyPr wrap="square" lIns="0" tIns="0" rIns="0" bIns="0" rtlCol="0">
            <a:spAutoFit/>
          </a:bodyPr>
          <a:lstStyle/>
          <a:p>
            <a:pPr marL="168275" marR="0" indent="-168275" defTabSz="914400" rtl="0" eaLnBrk="1" fontAlgn="base" latinLnBrk="0" hangingPunct="1">
              <a:lnSpc>
                <a:spcPct val="100000"/>
              </a:lnSpc>
              <a:spcBef>
                <a:spcPts val="0"/>
              </a:spcBef>
              <a:spcAft>
                <a:spcPts val="1200"/>
              </a:spcAft>
              <a:buClrTx/>
              <a:buSzTx/>
              <a:buFont typeface="Arial" pitchFamily="34" charset="0"/>
              <a:buChar char="•"/>
              <a:tabLst/>
            </a:pPr>
            <a:r>
              <a:rPr kumimoji="0" lang="en-US" sz="1800" b="1" i="0" u="none" strike="noStrike" kern="0" cap="none" spc="0" normalizeH="0" noProof="0" dirty="0" smtClean="0">
                <a:ln>
                  <a:noFill/>
                </a:ln>
                <a:solidFill>
                  <a:schemeClr val="tx1"/>
                </a:solidFill>
                <a:effectLst/>
                <a:uLnTx/>
                <a:uFillTx/>
                <a:latin typeface="+mn-lt"/>
                <a:ea typeface="+mn-ea"/>
                <a:cs typeface="+mn-cs"/>
              </a:rPr>
              <a:t>Pro: directly models dynamics beyond</a:t>
            </a:r>
            <a:br>
              <a:rPr kumimoji="0" lang="en-US" sz="1800" b="1" i="0" u="none" strike="noStrike" kern="0" cap="none" spc="0" normalizeH="0" noProof="0" dirty="0" smtClean="0">
                <a:ln>
                  <a:noFill/>
                </a:ln>
                <a:solidFill>
                  <a:schemeClr val="tx1"/>
                </a:solidFill>
                <a:effectLst/>
                <a:uLnTx/>
                <a:uFillTx/>
                <a:latin typeface="+mn-lt"/>
                <a:ea typeface="+mn-ea"/>
                <a:cs typeface="+mn-cs"/>
              </a:rPr>
            </a:br>
            <a:r>
              <a:rPr kumimoji="0" lang="en-US" sz="1800" b="1" i="0" u="none" strike="noStrike" kern="0" cap="none" spc="0" normalizeH="0" noProof="0" dirty="0" smtClean="0">
                <a:ln>
                  <a:noFill/>
                </a:ln>
                <a:solidFill>
                  <a:schemeClr val="tx1"/>
                </a:solidFill>
                <a:effectLst/>
                <a:uLnTx/>
                <a:uFillTx/>
                <a:latin typeface="+mn-lt"/>
                <a:ea typeface="+mn-ea"/>
                <a:cs typeface="+mn-cs"/>
              </a:rPr>
              <a:t>1</a:t>
            </a:r>
            <a:r>
              <a:rPr kumimoji="0" lang="en-US" sz="1800" b="1" i="0" u="none" strike="noStrike" kern="0" cap="none" spc="0" normalizeH="0" baseline="30000" noProof="0" dirty="0" smtClean="0">
                <a:ln>
                  <a:noFill/>
                </a:ln>
                <a:solidFill>
                  <a:schemeClr val="tx1"/>
                </a:solidFill>
                <a:effectLst/>
                <a:uLnTx/>
                <a:uFillTx/>
                <a:latin typeface="+mn-lt"/>
                <a:ea typeface="+mn-ea"/>
                <a:cs typeface="+mn-cs"/>
              </a:rPr>
              <a:t>st</a:t>
            </a:r>
            <a:r>
              <a:rPr kumimoji="0" lang="en-US" sz="1800" b="1" i="0" u="none" strike="noStrike" kern="0" cap="none" spc="0" normalizeH="0" noProof="0" dirty="0" smtClean="0">
                <a:ln>
                  <a:noFill/>
                </a:ln>
                <a:solidFill>
                  <a:schemeClr val="tx1"/>
                </a:solidFill>
                <a:effectLst/>
                <a:uLnTx/>
                <a:uFillTx/>
                <a:latin typeface="+mn-lt"/>
                <a:ea typeface="+mn-ea"/>
                <a:cs typeface="+mn-cs"/>
              </a:rPr>
              <a:t> and 2</a:t>
            </a:r>
            <a:r>
              <a:rPr kumimoji="0" lang="en-US" sz="1800" b="1" i="0" u="none" strike="noStrike" kern="0" cap="none" spc="0" normalizeH="0" baseline="30000" noProof="0" dirty="0" smtClean="0">
                <a:ln>
                  <a:noFill/>
                </a:ln>
                <a:solidFill>
                  <a:schemeClr val="tx1"/>
                </a:solidFill>
                <a:effectLst/>
                <a:uLnTx/>
                <a:uFillTx/>
                <a:latin typeface="+mn-lt"/>
                <a:ea typeface="+mn-ea"/>
                <a:cs typeface="+mn-cs"/>
              </a:rPr>
              <a:t>nd</a:t>
            </a:r>
            <a:r>
              <a:rPr kumimoji="0" lang="en-US" sz="1800" b="1" i="0" u="none" strike="noStrike" kern="0" cap="none" spc="0" normalizeH="0" noProof="0" dirty="0" smtClean="0">
                <a:ln>
                  <a:noFill/>
                </a:ln>
                <a:solidFill>
                  <a:schemeClr val="tx1"/>
                </a:solidFill>
                <a:effectLst/>
                <a:uLnTx/>
                <a:uFillTx/>
                <a:latin typeface="+mn-lt"/>
                <a:ea typeface="+mn-ea"/>
                <a:cs typeface="+mn-cs"/>
              </a:rPr>
              <a:t>-order derivatives</a:t>
            </a:r>
          </a:p>
          <a:p>
            <a:pPr marL="168275" marR="0" indent="-168275" defTabSz="914400" rtl="0" eaLnBrk="1" fontAlgn="base" latinLnBrk="0" hangingPunct="1">
              <a:lnSpc>
                <a:spcPct val="100000"/>
              </a:lnSpc>
              <a:spcBef>
                <a:spcPts val="0"/>
              </a:spcBef>
              <a:spcAft>
                <a:spcPts val="1200"/>
              </a:spcAft>
              <a:buClrTx/>
              <a:buSzTx/>
              <a:buFont typeface="Arial" pitchFamily="34" charset="0"/>
              <a:buChar char="•"/>
              <a:tabLst/>
            </a:pPr>
            <a:r>
              <a:rPr lang="en-US" sz="1800" b="1" kern="0" baseline="0" dirty="0" smtClean="0">
                <a:latin typeface="+mn-lt"/>
              </a:rPr>
              <a:t>Con:</a:t>
            </a:r>
            <a:r>
              <a:rPr lang="en-US" sz="1800" b="1" kern="0" dirty="0" smtClean="0">
                <a:latin typeface="+mn-lt"/>
              </a:rPr>
              <a:t> marginal improvements in performance at a much greater computational cost.</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grpSp>
        <p:nvGrpSpPr>
          <p:cNvPr id="22" name="Group 21"/>
          <p:cNvGrpSpPr/>
          <p:nvPr/>
        </p:nvGrpSpPr>
        <p:grpSpPr>
          <a:xfrm>
            <a:off x="3067458" y="690855"/>
            <a:ext cx="4472825" cy="2687345"/>
            <a:chOff x="3067458" y="690855"/>
            <a:chExt cx="4472825" cy="2687345"/>
          </a:xfrm>
        </p:grpSpPr>
        <p:sp>
          <p:nvSpPr>
            <p:cNvPr id="11" name="Bent Arrow 10"/>
            <p:cNvSpPr/>
            <p:nvPr/>
          </p:nvSpPr>
          <p:spPr>
            <a:xfrm rot="5400000">
              <a:off x="3094890" y="1955410"/>
              <a:ext cx="549344" cy="604208"/>
            </a:xfrm>
            <a:prstGeom prst="ben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2" name="Object 11"/>
            <p:cNvGraphicFramePr>
              <a:graphicFrameLocks noChangeAspect="1"/>
            </p:cNvGraphicFramePr>
            <p:nvPr/>
          </p:nvGraphicFramePr>
          <p:xfrm>
            <a:off x="3412490" y="2601913"/>
            <a:ext cx="1882775" cy="776287"/>
          </p:xfrm>
          <a:graphic>
            <a:graphicData uri="http://schemas.openxmlformats.org/presentationml/2006/ole">
              <p:oleObj spid="_x0000_s201729" name="Equation" r:id="rId4" imgW="1079280" imgH="444240" progId="Equation.3">
                <p:embed/>
              </p:oleObj>
            </a:graphicData>
          </a:graphic>
        </p:graphicFrame>
        <p:sp>
          <p:nvSpPr>
            <p:cNvPr id="19" name="TextBox 18"/>
            <p:cNvSpPr txBox="1"/>
            <p:nvPr/>
          </p:nvSpPr>
          <p:spPr>
            <a:xfrm>
              <a:off x="4237965" y="690855"/>
              <a:ext cx="3302318" cy="1538883"/>
            </a:xfrm>
            <a:prstGeom prst="rect">
              <a:avLst/>
            </a:prstGeom>
          </p:spPr>
          <p:txBody>
            <a:bodyPr wrap="square" lIns="0" tIns="0" rIns="0" bIns="0" rtlCol="0">
              <a:spAutoFit/>
            </a:bodyPr>
            <a:lstStyle/>
            <a:p>
              <a:pPr marL="168275" marR="0" indent="-168275" defTabSz="914400" rtl="0" eaLnBrk="1" fontAlgn="base" latinLnBrk="0" hangingPunct="1">
                <a:lnSpc>
                  <a:spcPct val="100000"/>
                </a:lnSpc>
                <a:spcBef>
                  <a:spcPct val="20000"/>
                </a:spcBef>
                <a:spcAft>
                  <a:spcPts val="1200"/>
                </a:spcAft>
                <a:buClrTx/>
                <a:buSzTx/>
                <a:tabLst/>
              </a:pPr>
              <a:r>
                <a:rPr kumimoji="0" lang="en-US" sz="1800" b="1" i="0" u="none" strike="noStrike" kern="0" cap="none" spc="0" normalizeH="0" baseline="0" noProof="0" dirty="0" smtClean="0">
                  <a:ln>
                    <a:noFill/>
                  </a:ln>
                  <a:solidFill>
                    <a:schemeClr val="tx1"/>
                  </a:solidFill>
                  <a:effectLst/>
                  <a:uLnTx/>
                  <a:uFillTx/>
                  <a:latin typeface="+mn-lt"/>
                  <a:ea typeface="+mn-ea"/>
                  <a:cs typeface="+mn-cs"/>
                </a:rPr>
                <a:t>ARHMM:</a:t>
              </a:r>
            </a:p>
            <a:p>
              <a:pPr marL="168275" marR="0" indent="-168275" defTabSz="914400" rtl="0" eaLnBrk="1" fontAlgn="base" latinLnBrk="0" hangingPunct="1">
                <a:lnSpc>
                  <a:spcPct val="100000"/>
                </a:lnSpc>
                <a:spcBef>
                  <a:spcPts val="0"/>
                </a:spcBef>
                <a:spcAft>
                  <a:spcPts val="1200"/>
                </a:spcAft>
                <a:buClrTx/>
                <a:buSzTx/>
                <a:buFont typeface="Arial" pitchFamily="34" charset="0"/>
                <a:buChar char="•"/>
                <a:tabLst/>
              </a:pPr>
              <a:r>
                <a:rPr kumimoji="0" lang="en-US" sz="1800" b="1" i="0" u="none" strike="noStrike" kern="0" cap="none" spc="0" normalizeH="0" baseline="0" noProof="0" dirty="0" smtClean="0">
                  <a:ln>
                    <a:noFill/>
                  </a:ln>
                  <a:solidFill>
                    <a:schemeClr val="tx1"/>
                  </a:solidFill>
                  <a:effectLst/>
                  <a:uLnTx/>
                  <a:uFillTx/>
                  <a:latin typeface="+mn-lt"/>
                  <a:ea typeface="+mn-ea"/>
                  <a:cs typeface="+mn-cs"/>
                </a:rPr>
                <a:t>autoregressive time series model for feature vectors</a:t>
              </a:r>
              <a:r>
                <a:rPr kumimoji="0" lang="en-US" sz="1800" b="1" i="0" u="none" strike="noStrike" kern="0" cap="none" spc="0" normalizeH="0" noProof="0" dirty="0" smtClean="0">
                  <a:ln>
                    <a:noFill/>
                  </a:ln>
                  <a:solidFill>
                    <a:schemeClr val="tx1"/>
                  </a:solidFill>
                  <a:effectLst/>
                  <a:uLnTx/>
                  <a:uFillTx/>
                  <a:latin typeface="+mn-lt"/>
                  <a:ea typeface="+mn-ea"/>
                  <a:cs typeface="+mn-cs"/>
                </a:rPr>
                <a:t> integrated </a:t>
              </a:r>
              <a:r>
                <a:rPr lang="en-US" sz="1800" b="1" kern="0" dirty="0" smtClean="0">
                  <a:latin typeface="+mn-lt"/>
                </a:rPr>
                <a:t>into </a:t>
              </a:r>
              <a:r>
                <a:rPr kumimoji="0" lang="en-US" sz="1800" b="1" i="0" u="none" strike="noStrike" kern="0" cap="none" spc="0" normalizeH="0" noProof="0" dirty="0" smtClean="0">
                  <a:ln>
                    <a:noFill/>
                  </a:ln>
                  <a:solidFill>
                    <a:schemeClr val="tx1"/>
                  </a:solidFill>
                  <a:effectLst/>
                  <a:uLnTx/>
                  <a:uFillTx/>
                  <a:latin typeface="+mn-lt"/>
                  <a:ea typeface="+mn-ea"/>
                  <a:cs typeface="+mn-cs"/>
                </a:rPr>
                <a:t>an HMM framework</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grpSp>
      <p:grpSp>
        <p:nvGrpSpPr>
          <p:cNvPr id="23" name="Group 22"/>
          <p:cNvGrpSpPr/>
          <p:nvPr/>
        </p:nvGrpSpPr>
        <p:grpSpPr>
          <a:xfrm>
            <a:off x="5894731" y="3013075"/>
            <a:ext cx="2756900" cy="3280361"/>
            <a:chOff x="5894731" y="3013075"/>
            <a:chExt cx="2756900" cy="3280361"/>
          </a:xfrm>
        </p:grpSpPr>
        <p:sp>
          <p:nvSpPr>
            <p:cNvPr id="7" name="TextBox 6"/>
            <p:cNvSpPr txBox="1"/>
            <p:nvPr/>
          </p:nvSpPr>
          <p:spPr>
            <a:xfrm>
              <a:off x="5901397" y="5031552"/>
              <a:ext cx="2750234" cy="1261884"/>
            </a:xfrm>
            <a:prstGeom prst="rect">
              <a:avLst/>
            </a:prstGeom>
          </p:spPr>
          <p:txBody>
            <a:bodyPr wrap="square" lIns="0" tIns="0" rIns="0" bIns="0" rtlCol="0">
              <a:spAutoFit/>
            </a:bodyPr>
            <a:lstStyle/>
            <a:p>
              <a:pPr marL="168275" marR="0" indent="-168275" algn="l" defTabSz="914400" rtl="0" eaLnBrk="1" fontAlgn="base" latinLnBrk="0" hangingPunct="1">
                <a:lnSpc>
                  <a:spcPct val="100000"/>
                </a:lnSpc>
                <a:spcBef>
                  <a:spcPts val="0"/>
                </a:spcBef>
                <a:spcAft>
                  <a:spcPts val="1200"/>
                </a:spcAft>
                <a:buClrTx/>
                <a:buSzTx/>
                <a:tabLst/>
              </a:pPr>
              <a:r>
                <a:rPr lang="en-US" sz="1800" b="1" kern="0" dirty="0" smtClean="0">
                  <a:latin typeface="+mn-lt"/>
                </a:rPr>
                <a:t>Chaotic Models:</a:t>
              </a:r>
            </a:p>
            <a:p>
              <a:pPr marL="168275" marR="0" indent="-168275" algn="l" defTabSz="914400" rtl="0" eaLnBrk="1" fontAlgn="base" latinLnBrk="0" hangingPunct="1">
                <a:lnSpc>
                  <a:spcPct val="100000"/>
                </a:lnSpc>
                <a:spcBef>
                  <a:spcPts val="0"/>
                </a:spcBef>
                <a:spcAft>
                  <a:spcPts val="1200"/>
                </a:spcAft>
                <a:buClrTx/>
                <a:buSzTx/>
                <a:buFont typeface="Arial" pitchFamily="34" charset="0"/>
                <a:buChar char="•"/>
                <a:tabLst/>
              </a:pPr>
              <a:r>
                <a:rPr lang="en-US" sz="1800" b="1" kern="0" dirty="0" smtClean="0">
                  <a:latin typeface="+mn-lt"/>
                </a:rPr>
                <a:t>capitalize on self-synchronization and limit cycle behavior.</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7" name="Picture 0" descr="aa_attractor.jpg"/>
            <p:cNvPicPr>
              <a:picLocks noChangeAspect="1" noChangeArrowheads="1"/>
            </p:cNvPicPr>
            <p:nvPr/>
          </p:nvPicPr>
          <p:blipFill>
            <a:blip r:embed="rId5" cstate="print"/>
            <a:srcRect/>
            <a:stretch>
              <a:fillRect/>
            </a:stretch>
          </p:blipFill>
          <p:spPr bwMode="auto">
            <a:xfrm>
              <a:off x="5894731" y="3800235"/>
              <a:ext cx="752603" cy="685800"/>
            </a:xfrm>
            <a:prstGeom prst="rect">
              <a:avLst/>
            </a:prstGeom>
            <a:noFill/>
            <a:ln w="31750">
              <a:solidFill>
                <a:schemeClr val="accent2"/>
              </a:solidFill>
              <a:miter lim="800000"/>
              <a:headEnd/>
              <a:tailEnd/>
            </a:ln>
            <a:effectLst>
              <a:outerShdw blurRad="50800" dist="101600" dir="2700000" algn="tl" rotWithShape="0">
                <a:prstClr val="black">
                  <a:alpha val="40000"/>
                </a:prstClr>
              </a:outerShdw>
            </a:effectLst>
          </p:spPr>
        </p:pic>
        <p:pic>
          <p:nvPicPr>
            <p:cNvPr id="15" name="Picture 4" descr="m_attractor.jpg"/>
            <p:cNvPicPr>
              <a:picLocks noChangeAspect="1" noChangeArrowheads="1"/>
            </p:cNvPicPr>
            <p:nvPr/>
          </p:nvPicPr>
          <p:blipFill>
            <a:blip r:embed="rId6" cstate="print"/>
            <a:srcRect/>
            <a:stretch>
              <a:fillRect/>
            </a:stretch>
          </p:blipFill>
          <p:spPr bwMode="auto">
            <a:xfrm>
              <a:off x="6846788" y="3803803"/>
              <a:ext cx="774165" cy="685800"/>
            </a:xfrm>
            <a:prstGeom prst="rect">
              <a:avLst/>
            </a:prstGeom>
            <a:noFill/>
            <a:ln w="31750">
              <a:solidFill>
                <a:schemeClr val="accent2"/>
              </a:solidFill>
              <a:miter lim="800000"/>
              <a:headEnd/>
              <a:tailEnd/>
            </a:ln>
            <a:effectLst>
              <a:outerShdw blurRad="50800" dist="101600" dir="2700000" algn="tl" rotWithShape="0">
                <a:prstClr val="black">
                  <a:alpha val="40000"/>
                </a:prstClr>
              </a:outerShdw>
            </a:effectLst>
          </p:spPr>
        </p:pic>
        <p:pic>
          <p:nvPicPr>
            <p:cNvPr id="16" name="Picture 3" descr="f_attractor.jpg"/>
            <p:cNvPicPr>
              <a:picLocks noChangeAspect="1" noChangeArrowheads="1"/>
            </p:cNvPicPr>
            <p:nvPr/>
          </p:nvPicPr>
          <p:blipFill>
            <a:blip r:embed="rId7" cstate="print"/>
            <a:srcRect/>
            <a:stretch>
              <a:fillRect/>
            </a:stretch>
          </p:blipFill>
          <p:spPr bwMode="auto">
            <a:xfrm>
              <a:off x="6440901" y="3964456"/>
              <a:ext cx="758020" cy="685800"/>
            </a:xfrm>
            <a:prstGeom prst="rect">
              <a:avLst/>
            </a:prstGeom>
            <a:noFill/>
            <a:ln w="31750">
              <a:solidFill>
                <a:schemeClr val="accent2"/>
              </a:solidFill>
              <a:miter lim="800000"/>
              <a:headEnd/>
              <a:tailEnd/>
            </a:ln>
            <a:effectLst>
              <a:outerShdw blurRad="50800" dist="101600" dir="2700000" algn="tl" rotWithShape="0">
                <a:prstClr val="black">
                  <a:alpha val="40000"/>
                </a:prstClr>
              </a:outerShdw>
            </a:effectLst>
          </p:spPr>
        </p:pic>
        <p:sp>
          <p:nvSpPr>
            <p:cNvPr id="20" name="Bent Arrow 19"/>
            <p:cNvSpPr/>
            <p:nvPr/>
          </p:nvSpPr>
          <p:spPr>
            <a:xfrm rot="5400000">
              <a:off x="6314047" y="2985643"/>
              <a:ext cx="549344" cy="604208"/>
            </a:xfrm>
            <a:prstGeom prst="ben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Relevant Attributes of Nonlinear Systems</a:t>
            </a:r>
            <a:endParaRPr lang="en-US" b="1" dirty="0">
              <a:solidFill>
                <a:schemeClr val="accent2"/>
              </a:solidFill>
            </a:endParaRPr>
          </a:p>
        </p:txBody>
      </p:sp>
      <p:grpSp>
        <p:nvGrpSpPr>
          <p:cNvPr id="8" name="Group 7"/>
          <p:cNvGrpSpPr/>
          <p:nvPr/>
        </p:nvGrpSpPr>
        <p:grpSpPr>
          <a:xfrm>
            <a:off x="177091" y="606425"/>
            <a:ext cx="8667750" cy="1538883"/>
            <a:chOff x="233363" y="606425"/>
            <a:chExt cx="8667750" cy="1538883"/>
          </a:xfrm>
        </p:grpSpPr>
        <p:sp>
          <p:nvSpPr>
            <p:cNvPr id="6" name="TextBox 5"/>
            <p:cNvSpPr txBox="1"/>
            <p:nvPr/>
          </p:nvSpPr>
          <p:spPr>
            <a:xfrm>
              <a:off x="233363" y="606425"/>
              <a:ext cx="8667750" cy="1538883"/>
            </a:xfrm>
            <a:prstGeom prst="rect">
              <a:avLst/>
            </a:prstGeom>
          </p:spPr>
          <p:txBody>
            <a:bodyPr wrap="square" lIns="0" tIns="0" rIns="0" bIns="0" rtlCol="0">
              <a:spAutoFit/>
            </a:bodyPr>
            <a:lstStyle/>
            <a:p>
              <a:pPr marL="168275" indent="-168275">
                <a:spcBef>
                  <a:spcPts val="0"/>
                </a:spcBef>
                <a:spcAft>
                  <a:spcPts val="1200"/>
                </a:spcAft>
                <a:buFontTx/>
                <a:buChar char="•"/>
              </a:pPr>
              <a:r>
                <a:rPr lang="en-US" sz="1800" b="1" dirty="0" smtClean="0"/>
                <a:t>A PLL is a relatively simple, but very robust, nonlinear</a:t>
              </a:r>
              <a:br>
                <a:rPr lang="en-US" sz="1800" b="1" dirty="0" smtClean="0"/>
              </a:br>
              <a:r>
                <a:rPr lang="en-US" sz="1800" b="1" dirty="0" smtClean="0"/>
                <a:t>device that uses negative feedback to match the </a:t>
              </a:r>
              <a:br>
                <a:rPr lang="en-US" sz="1800" b="1" dirty="0" smtClean="0"/>
              </a:br>
              <a:r>
                <a:rPr lang="en-US" sz="1800" b="1" dirty="0" smtClean="0"/>
                <a:t>frequency and phase of an input signal to a reference.</a:t>
              </a:r>
            </a:p>
            <a:p>
              <a:pPr marL="168275" indent="-168275">
                <a:spcBef>
                  <a:spcPts val="0"/>
                </a:spcBef>
                <a:spcAft>
                  <a:spcPts val="1200"/>
                </a:spcAft>
                <a:buFontTx/>
                <a:buChar char="•"/>
              </a:pPr>
              <a:r>
                <a:rPr lang="en-US" sz="1800" b="1" dirty="0" smtClean="0"/>
                <a:t>Our original goal was to build “phone detectors” </a:t>
              </a:r>
              <a:br>
                <a:rPr lang="en-US" sz="1800" b="1" dirty="0" smtClean="0"/>
              </a:br>
              <a:r>
                <a:rPr lang="en-US" sz="1800" b="1" dirty="0" smtClean="0"/>
                <a:t>that demonstrated similar properties to a PLL.</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pic>
          <p:nvPicPr>
            <p:cNvPr id="4" name="Picture 3" descr="xxx.gif">
              <a:hlinkClick r:id="rId2"/>
            </p:cNvPr>
            <p:cNvPicPr>
              <a:picLocks noChangeAspect="1"/>
            </p:cNvPicPr>
            <p:nvPr/>
          </p:nvPicPr>
          <p:blipFill>
            <a:blip r:embed="rId3"/>
            <a:stretch>
              <a:fillRect/>
            </a:stretch>
          </p:blipFill>
          <p:spPr>
            <a:xfrm>
              <a:off x="6907229" y="606425"/>
              <a:ext cx="1684387" cy="1479102"/>
            </a:xfrm>
            <a:prstGeom prst="rect">
              <a:avLst/>
            </a:prstGeom>
            <a:ln w="25400">
              <a:solidFill>
                <a:schemeClr val="accent2"/>
              </a:solidFill>
            </a:ln>
            <a:effectLst>
              <a:outerShdw blurRad="50800" dist="114300" dir="2700000" algn="tl" rotWithShape="0">
                <a:prstClr val="black">
                  <a:alpha val="40000"/>
                </a:prstClr>
              </a:outerShdw>
            </a:effectLst>
          </p:spPr>
        </p:pic>
      </p:grpSp>
      <p:grpSp>
        <p:nvGrpSpPr>
          <p:cNvPr id="11" name="Group 10"/>
          <p:cNvGrpSpPr/>
          <p:nvPr/>
        </p:nvGrpSpPr>
        <p:grpSpPr>
          <a:xfrm>
            <a:off x="247431" y="2390677"/>
            <a:ext cx="8597410" cy="1815882"/>
            <a:chOff x="303703" y="2390677"/>
            <a:chExt cx="8597410" cy="1815882"/>
          </a:xfrm>
        </p:grpSpPr>
        <p:pic>
          <p:nvPicPr>
            <p:cNvPr id="223233" name="Picture 1">
              <a:hlinkClick r:id="rId4"/>
            </p:cNvPr>
            <p:cNvPicPr>
              <a:picLocks noChangeAspect="1" noChangeArrowheads="1"/>
            </p:cNvPicPr>
            <p:nvPr/>
          </p:nvPicPr>
          <p:blipFill>
            <a:blip r:embed="rId5" cstate="print"/>
            <a:srcRect/>
            <a:stretch>
              <a:fillRect/>
            </a:stretch>
          </p:blipFill>
          <p:spPr bwMode="auto">
            <a:xfrm>
              <a:off x="303703" y="2566600"/>
              <a:ext cx="1371600" cy="1371600"/>
            </a:xfrm>
            <a:prstGeom prst="rect">
              <a:avLst/>
            </a:prstGeom>
            <a:noFill/>
            <a:ln w="25400">
              <a:solidFill>
                <a:schemeClr val="accent2"/>
              </a:solidFill>
              <a:miter lim="800000"/>
              <a:headEnd/>
              <a:tailEnd/>
            </a:ln>
            <a:effectLst>
              <a:outerShdw blurRad="50800" dist="114300" dir="2700000" algn="tl" rotWithShape="0">
                <a:prstClr val="black">
                  <a:alpha val="40000"/>
                </a:prstClr>
              </a:outerShdw>
            </a:effectLst>
          </p:spPr>
        </p:pic>
        <p:sp>
          <p:nvSpPr>
            <p:cNvPr id="7" name="TextBox 6"/>
            <p:cNvSpPr txBox="1"/>
            <p:nvPr/>
          </p:nvSpPr>
          <p:spPr>
            <a:xfrm>
              <a:off x="1891006" y="2390677"/>
              <a:ext cx="7010107" cy="1815882"/>
            </a:xfrm>
            <a:prstGeom prst="rect">
              <a:avLst/>
            </a:prstGeom>
          </p:spPr>
          <p:txBody>
            <a:bodyPr wrap="square" lIns="0" tIns="0" rIns="0" bIns="0" rtlCol="0">
              <a:spAutoFit/>
            </a:bodyPr>
            <a:lstStyle/>
            <a:p>
              <a:pPr marL="168275" indent="-168275">
                <a:spcAft>
                  <a:spcPts val="1200"/>
                </a:spcAft>
                <a:buFont typeface="Arial" pitchFamily="34" charset="0"/>
                <a:buChar char="•"/>
              </a:pPr>
              <a:r>
                <a:rPr lang="en-US" sz="1800" b="1" dirty="0" smtClean="0"/>
                <a:t>A strange attractor is a set of points or region which bounds the long-term, or steady-state behavior of a chaotic system. Systems can have multiple strange attractors, and the initial conditions determine which strange attractor is reached.</a:t>
              </a:r>
            </a:p>
            <a:p>
              <a:pPr marL="168275" indent="-168275">
                <a:spcAft>
                  <a:spcPts val="1200"/>
                </a:spcAft>
                <a:buFont typeface="Arial" pitchFamily="34" charset="0"/>
                <a:buChar char="•"/>
              </a:pPr>
              <a:r>
                <a:rPr lang="en-US" sz="1800" b="1" dirty="0" smtClean="0"/>
                <a:t>Our original goal was to build “chaotic” phone acoustic models that replaced conventional CDHMM phone models.</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grpSp>
      <p:sp>
        <p:nvSpPr>
          <p:cNvPr id="10" name="TextBox 9"/>
          <p:cNvSpPr txBox="1"/>
          <p:nvPr/>
        </p:nvSpPr>
        <p:spPr>
          <a:xfrm>
            <a:off x="177091" y="4445391"/>
            <a:ext cx="8667750" cy="1969770"/>
          </a:xfrm>
          <a:prstGeom prst="rect">
            <a:avLst/>
          </a:prstGeom>
        </p:spPr>
        <p:txBody>
          <a:bodyPr wrap="square" lIns="0" tIns="0" rIns="0" bIns="0" rtlCol="0">
            <a:spAutoFit/>
          </a:bodyPr>
          <a:lstStyle/>
          <a:p>
            <a:pPr marL="168275" indent="-168275">
              <a:spcBef>
                <a:spcPts val="0"/>
              </a:spcBef>
              <a:spcAft>
                <a:spcPts val="1200"/>
              </a:spcAft>
              <a:buFontTx/>
              <a:buChar char="•"/>
            </a:pPr>
            <a:r>
              <a:rPr lang="en-US" sz="1800" b="1" dirty="0" smtClean="0"/>
              <a:t>However, phonemes in spontaneous speech can be extremely short </a:t>
            </a:r>
            <a:r>
              <a:rPr lang="en-US" sz="1800" b="1" kern="0" dirty="0" smtClean="0"/>
              <a:t>–</a:t>
            </a:r>
            <a:r>
              <a:rPr lang="en-US" sz="1800" b="1" dirty="0" smtClean="0"/>
              <a:t> 10 to</a:t>
            </a:r>
            <a:br>
              <a:rPr lang="en-US" sz="1800" b="1" dirty="0" smtClean="0"/>
            </a:br>
            <a:r>
              <a:rPr lang="en-US" sz="1800" b="1" dirty="0" smtClean="0"/>
              <a:t>30 ms durations are not uncommon. Also, some phonemes are transient in nature (e.g., stop consonants). This makes such modeling difficult.</a:t>
            </a:r>
          </a:p>
          <a:p>
            <a:pPr marL="168275" indent="-168275">
              <a:spcBef>
                <a:spcPts val="0"/>
              </a:spcBef>
              <a:spcAft>
                <a:spcPts val="600"/>
              </a:spcAft>
              <a:buFontTx/>
              <a:buChar char="•"/>
            </a:pPr>
            <a:r>
              <a:rPr kumimoji="0" lang="en-US" sz="1800" b="1" i="0" u="none" strike="noStrike" kern="0" cap="none" spc="0" normalizeH="0" baseline="0" noProof="0" dirty="0" smtClean="0">
                <a:ln>
                  <a:noFill/>
                </a:ln>
                <a:solidFill>
                  <a:schemeClr val="tx1"/>
                </a:solidFill>
                <a:effectLst/>
                <a:uLnTx/>
                <a:uFillTx/>
                <a:latin typeface="+mn-lt"/>
                <a:ea typeface="+mn-ea"/>
                <a:cs typeface="+mn-cs"/>
              </a:rPr>
              <a:t>In this talk, we will focus on two promising approaches:</a:t>
            </a:r>
          </a:p>
          <a:p>
            <a:pPr marL="338138" indent="-169863">
              <a:spcBef>
                <a:spcPts val="0"/>
              </a:spcBef>
              <a:spcAft>
                <a:spcPts val="600"/>
              </a:spcAft>
              <a:buFont typeface="Wingdings" pitchFamily="2" charset="2"/>
              <a:buChar char="§"/>
            </a:pPr>
            <a:r>
              <a:rPr lang="en-US" sz="1800" b="1" kern="0" dirty="0" smtClean="0">
                <a:solidFill>
                  <a:schemeClr val="accent1"/>
                </a:solidFill>
                <a:latin typeface="+mn-lt"/>
              </a:rPr>
              <a:t>Feature vectors </a:t>
            </a:r>
            <a:r>
              <a:rPr lang="en-US" sz="1800" b="1" kern="0" dirty="0" smtClean="0">
                <a:latin typeface="+mn-lt"/>
              </a:rPr>
              <a:t>using nonlinear dynamic invariants;</a:t>
            </a:r>
          </a:p>
          <a:p>
            <a:pPr marL="338138" indent="-169863">
              <a:spcBef>
                <a:spcPts val="0"/>
              </a:spcBef>
              <a:spcAft>
                <a:spcPts val="600"/>
              </a:spcAft>
              <a:buFont typeface="Wingdings" pitchFamily="2" charset="2"/>
              <a:buChar char="§"/>
            </a:pPr>
            <a:r>
              <a:rPr lang="en-US" sz="1800" b="1" kern="0" dirty="0" smtClean="0">
                <a:solidFill>
                  <a:schemeClr val="accent1"/>
                </a:solidFill>
                <a:latin typeface="+mn-lt"/>
              </a:rPr>
              <a:t>Acoustic models </a:t>
            </a:r>
            <a:r>
              <a:rPr lang="en-US" sz="1800" b="1" kern="0" dirty="0" smtClean="0">
                <a:latin typeface="+mn-lt"/>
              </a:rPr>
              <a:t>using Nonlinear Mixture Autoregressive HMMs.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6"/>
          <p:cNvGrpSpPr/>
          <p:nvPr/>
        </p:nvGrpSpPr>
        <p:grpSpPr>
          <a:xfrm>
            <a:off x="4709581" y="634577"/>
            <a:ext cx="4335950" cy="4899986"/>
            <a:chOff x="-175845" y="633046"/>
            <a:chExt cx="4335950" cy="4899986"/>
          </a:xfrm>
        </p:grpSpPr>
        <p:pic>
          <p:nvPicPr>
            <p:cNvPr id="177154" name="Picture 2"/>
            <p:cNvPicPr>
              <a:picLocks noChangeAspect="1" noChangeArrowheads="1"/>
            </p:cNvPicPr>
            <p:nvPr/>
          </p:nvPicPr>
          <p:blipFill>
            <a:blip r:embed="rId2"/>
            <a:srcRect l="13590" t="8176" r="50935" b="12332"/>
            <a:stretch>
              <a:fillRect/>
            </a:stretch>
          </p:blipFill>
          <p:spPr bwMode="auto">
            <a:xfrm>
              <a:off x="2006271" y="652657"/>
              <a:ext cx="1775484" cy="402420"/>
            </a:xfrm>
            <a:prstGeom prst="rect">
              <a:avLst/>
            </a:prstGeom>
            <a:noFill/>
            <a:ln w="9525">
              <a:noFill/>
              <a:miter lim="800000"/>
              <a:headEnd/>
              <a:tailEnd/>
            </a:ln>
            <a:effectLst/>
          </p:spPr>
        </p:pic>
        <p:grpSp>
          <p:nvGrpSpPr>
            <p:cNvPr id="3" name="Group 30"/>
            <p:cNvGrpSpPr/>
            <p:nvPr/>
          </p:nvGrpSpPr>
          <p:grpSpPr>
            <a:xfrm>
              <a:off x="2218763" y="1602414"/>
              <a:ext cx="1350498" cy="479604"/>
              <a:chOff x="2218763" y="1700890"/>
              <a:chExt cx="1350498" cy="479604"/>
            </a:xfrm>
          </p:grpSpPr>
          <p:sp>
            <p:nvSpPr>
              <p:cNvPr id="5" name="Rectangle 4"/>
              <p:cNvSpPr/>
              <p:nvPr/>
            </p:nvSpPr>
            <p:spPr>
              <a:xfrm>
                <a:off x="2230865" y="1700890"/>
                <a:ext cx="1326295" cy="479604"/>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218763" y="1725249"/>
                <a:ext cx="135049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Front-end</a:t>
                </a:r>
              </a:p>
            </p:txBody>
          </p:sp>
        </p:grpSp>
        <p:grpSp>
          <p:nvGrpSpPr>
            <p:cNvPr id="4" name="Group 31"/>
            <p:cNvGrpSpPr/>
            <p:nvPr/>
          </p:nvGrpSpPr>
          <p:grpSpPr>
            <a:xfrm>
              <a:off x="1873800" y="2746717"/>
              <a:ext cx="2040426" cy="633046"/>
              <a:chOff x="3551787" y="3112477"/>
              <a:chExt cx="2040426" cy="633046"/>
            </a:xfrm>
          </p:grpSpPr>
          <p:sp>
            <p:nvSpPr>
              <p:cNvPr id="9" name="Rectangle 8"/>
              <p:cNvSpPr/>
              <p:nvPr/>
            </p:nvSpPr>
            <p:spPr>
              <a:xfrm>
                <a:off x="3551787" y="3112477"/>
                <a:ext cx="2040426" cy="633046"/>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558821" y="3213557"/>
                <a:ext cx="202635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 Models</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P(A/W)</a:t>
                </a:r>
              </a:p>
            </p:txBody>
          </p:sp>
        </p:grpSp>
        <p:grpSp>
          <p:nvGrpSpPr>
            <p:cNvPr id="7" name="Group 35"/>
            <p:cNvGrpSpPr/>
            <p:nvPr/>
          </p:nvGrpSpPr>
          <p:grpSpPr>
            <a:xfrm>
              <a:off x="-175845" y="4059776"/>
              <a:ext cx="1674055" cy="568495"/>
              <a:chOff x="-175845" y="4031640"/>
              <a:chExt cx="1674055" cy="568495"/>
            </a:xfrm>
          </p:grpSpPr>
          <p:sp>
            <p:nvSpPr>
              <p:cNvPr id="12" name="Rectangle 11"/>
              <p:cNvSpPr/>
              <p:nvPr/>
            </p:nvSpPr>
            <p:spPr>
              <a:xfrm>
                <a:off x="-140677" y="4031640"/>
                <a:ext cx="1603718" cy="568495"/>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75845" y="4100444"/>
                <a:ext cx="1674055"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Language Model</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P(W)</a:t>
                </a:r>
              </a:p>
            </p:txBody>
          </p:sp>
        </p:grpSp>
        <p:grpSp>
          <p:nvGrpSpPr>
            <p:cNvPr id="8" name="Group 34"/>
            <p:cNvGrpSpPr/>
            <p:nvPr/>
          </p:nvGrpSpPr>
          <p:grpSpPr>
            <a:xfrm>
              <a:off x="2264484" y="4090049"/>
              <a:ext cx="1259058" cy="566928"/>
              <a:chOff x="2264484" y="4090049"/>
              <a:chExt cx="1259058" cy="566928"/>
            </a:xfrm>
          </p:grpSpPr>
          <p:sp>
            <p:nvSpPr>
              <p:cNvPr id="15" name="Rectangle 14"/>
              <p:cNvSpPr/>
              <p:nvPr/>
            </p:nvSpPr>
            <p:spPr>
              <a:xfrm>
                <a:off x="2264484" y="4090049"/>
                <a:ext cx="1259058" cy="566928"/>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313721" y="4265791"/>
                <a:ext cx="1160585" cy="215444"/>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Search</a:t>
                </a:r>
              </a:p>
            </p:txBody>
          </p:sp>
        </p:grpSp>
        <p:sp>
          <p:nvSpPr>
            <p:cNvPr id="22" name="TextBox 21"/>
            <p:cNvSpPr txBox="1"/>
            <p:nvPr/>
          </p:nvSpPr>
          <p:spPr>
            <a:xfrm>
              <a:off x="938146" y="633046"/>
              <a:ext cx="129422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chemeClr val="tx1"/>
                  </a:solidFill>
                  <a:effectLst/>
                  <a:uLnTx/>
                  <a:uFillTx/>
                  <a:latin typeface="+mn-lt"/>
                  <a:ea typeface="+mn-ea"/>
                  <a:cs typeface="+mn-cs"/>
                </a:rPr>
                <a:t>Input</a:t>
              </a:r>
              <a:br>
                <a:rPr kumimoji="0" lang="en-US" sz="1400" b="1" i="0" u="none" strike="noStrike" kern="0" cap="none" spc="0" normalizeH="0" baseline="0" noProof="0" dirty="0" smtClean="0">
                  <a:ln>
                    <a:noFill/>
                  </a:ln>
                  <a:solidFill>
                    <a:schemeClr val="tx1"/>
                  </a:solidFill>
                  <a:effectLst/>
                  <a:uLnTx/>
                  <a:uFillTx/>
                  <a:latin typeface="+mn-lt"/>
                  <a:ea typeface="+mn-ea"/>
                  <a:cs typeface="+mn-cs"/>
                </a:rPr>
              </a:br>
              <a:r>
                <a:rPr kumimoji="0" lang="en-US" sz="1400" b="1" i="0" u="none" strike="noStrike" kern="0" cap="none" spc="0" normalizeH="0" baseline="0" noProof="0" dirty="0" smtClean="0">
                  <a:ln>
                    <a:noFill/>
                  </a:ln>
                  <a:solidFill>
                    <a:schemeClr val="tx1"/>
                  </a:solidFill>
                  <a:effectLst/>
                  <a:uLnTx/>
                  <a:uFillTx/>
                  <a:latin typeface="+mn-lt"/>
                  <a:ea typeface="+mn-ea"/>
                  <a:cs typeface="+mn-cs"/>
                </a:rPr>
                <a:t>Speech</a:t>
              </a:r>
            </a:p>
          </p:txBody>
        </p:sp>
        <p:sp>
          <p:nvSpPr>
            <p:cNvPr id="23" name="Down Arrow 22"/>
            <p:cNvSpPr>
              <a:spLocks noChangeAspect="1"/>
            </p:cNvSpPr>
            <p:nvPr/>
          </p:nvSpPr>
          <p:spPr>
            <a:xfrm>
              <a:off x="2764656" y="1111352"/>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own Arrow 23"/>
            <p:cNvSpPr>
              <a:spLocks noChangeAspect="1"/>
            </p:cNvSpPr>
            <p:nvPr/>
          </p:nvSpPr>
          <p:spPr>
            <a:xfrm>
              <a:off x="2764656" y="226699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wn Arrow 25"/>
            <p:cNvSpPr>
              <a:spLocks noChangeAspect="1"/>
            </p:cNvSpPr>
            <p:nvPr/>
          </p:nvSpPr>
          <p:spPr>
            <a:xfrm>
              <a:off x="2764656" y="3584921"/>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Down Arrow 27"/>
            <p:cNvSpPr>
              <a:spLocks noChangeAspect="1"/>
            </p:cNvSpPr>
            <p:nvPr/>
          </p:nvSpPr>
          <p:spPr>
            <a:xfrm rot="16200000">
              <a:off x="1771332" y="416478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Down Arrow 28"/>
            <p:cNvSpPr>
              <a:spLocks noChangeAspect="1"/>
            </p:cNvSpPr>
            <p:nvPr/>
          </p:nvSpPr>
          <p:spPr>
            <a:xfrm>
              <a:off x="2764656" y="4792398"/>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1627920" y="5317588"/>
              <a:ext cx="2532185" cy="215444"/>
            </a:xfrm>
            <a:prstGeom prst="rect">
              <a:avLst/>
            </a:prstGeom>
          </p:spPr>
          <p:txBody>
            <a:bodyPr wrap="square" lIns="0" tIns="0" rIns="0" bIns="0" rtlCol="0">
              <a:spAutoFit/>
            </a:bodyPr>
            <a:lstStyle/>
            <a:p>
              <a:pPr marL="342900" marR="0" indent="-342900" algn="ctr" defTabSz="914400" rtl="0" eaLnBrk="1" fontAlgn="base" latinLnBrk="0" hangingPunct="1">
                <a:lnSpc>
                  <a:spcPct val="100000"/>
                </a:lnSpc>
                <a:spcBef>
                  <a:spcPct val="20000"/>
                </a:spcBef>
                <a:spcAft>
                  <a:spcPct val="0"/>
                </a:spcAft>
                <a:buClrTx/>
                <a:buSzTx/>
                <a:tabLst/>
              </a:pPr>
              <a:r>
                <a:rPr lang="en-US" sz="1400" b="1" kern="0" noProof="0" dirty="0" smtClean="0">
                  <a:latin typeface="+mn-lt"/>
                </a:rPr>
                <a:t>Recognized Utterance</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grpSp>
      <p:sp>
        <p:nvSpPr>
          <p:cNvPr id="38"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Towards Improving Features for Speech Recognition</a:t>
            </a:r>
            <a:endParaRPr lang="en-US" b="1" dirty="0">
              <a:solidFill>
                <a:schemeClr val="accent2"/>
              </a:solidFill>
            </a:endParaRPr>
          </a:p>
        </p:txBody>
      </p:sp>
      <p:sp>
        <p:nvSpPr>
          <p:cNvPr id="40" name="Text Box 3"/>
          <p:cNvSpPr txBox="1">
            <a:spLocks noChangeArrowheads="1"/>
          </p:cNvSpPr>
          <p:nvPr/>
        </p:nvSpPr>
        <p:spPr bwMode="auto">
          <a:xfrm>
            <a:off x="374649" y="634199"/>
            <a:ext cx="8484477" cy="5189826"/>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tabLst>
                <a:tab pos="3376613" algn="r"/>
              </a:tabLst>
            </a:pPr>
            <a:r>
              <a:rPr lang="en-US" sz="1800" b="1" dirty="0" smtClean="0"/>
              <a:t>First attempt involved extended </a:t>
            </a:r>
            <a:br>
              <a:rPr lang="en-US" sz="1800" b="1" dirty="0" smtClean="0"/>
            </a:br>
            <a:r>
              <a:rPr lang="en-US" sz="1800" b="1" dirty="0" smtClean="0"/>
              <a:t>a standard speech recognition feature </a:t>
            </a:r>
            <a:br>
              <a:rPr lang="en-US" sz="1800" b="1" dirty="0" smtClean="0"/>
            </a:br>
            <a:r>
              <a:rPr lang="en-US" sz="1800" b="1" dirty="0" smtClean="0"/>
              <a:t>vector with some parameters that </a:t>
            </a:r>
            <a:br>
              <a:rPr lang="en-US" sz="1800" b="1" dirty="0" smtClean="0"/>
            </a:br>
            <a:r>
              <a:rPr lang="en-US" sz="1800" b="1" dirty="0" smtClean="0"/>
              <a:t>estimate the strength of the nonlinearities </a:t>
            </a:r>
            <a:br>
              <a:rPr lang="en-US" sz="1800" b="1" dirty="0" smtClean="0"/>
            </a:br>
            <a:r>
              <a:rPr lang="en-US" sz="1800" b="1" dirty="0" smtClean="0"/>
              <a:t>in the signal.</a:t>
            </a:r>
          </a:p>
          <a:p>
            <a:pPr marL="165100" indent="-165100">
              <a:spcAft>
                <a:spcPts val="1200"/>
              </a:spcAft>
              <a:buFont typeface="Arial" pitchFamily="34" charset="0"/>
              <a:buChar char="•"/>
              <a:tabLst>
                <a:tab pos="3376613" algn="r"/>
              </a:tabLst>
            </a:pPr>
            <a:r>
              <a:rPr lang="en-US" sz="1800" b="1" dirty="0" smtClean="0"/>
              <a:t>Direct modeling of the speech signal using</a:t>
            </a:r>
            <a:br>
              <a:rPr lang="en-US" sz="1800" b="1" dirty="0" smtClean="0"/>
            </a:br>
            <a:r>
              <a:rPr lang="en-US" sz="1800" b="1" dirty="0" smtClean="0"/>
              <a:t>nonlinear dynamics has not been promising.</a:t>
            </a:r>
          </a:p>
          <a:p>
            <a:pPr marL="165100" indent="-165100">
              <a:spcAft>
                <a:spcPts val="1200"/>
              </a:spcAft>
              <a:buFont typeface="Arial" pitchFamily="34" charset="0"/>
              <a:buChar char="•"/>
              <a:tabLst>
                <a:tab pos="3376613" algn="r"/>
              </a:tabLst>
            </a:pPr>
            <a:r>
              <a:rPr lang="en-US" sz="1800" b="1" dirty="0" smtClean="0"/>
              <a:t>We were interested in a series of </a:t>
            </a:r>
            <a:br>
              <a:rPr lang="en-US" sz="1800" b="1" dirty="0" smtClean="0"/>
            </a:br>
            <a:r>
              <a:rPr lang="en-US" sz="1800" b="1" dirty="0" smtClean="0"/>
              <a:t>pilot experiments to understand the </a:t>
            </a:r>
            <a:br>
              <a:rPr lang="en-US" sz="1800" b="1" dirty="0" smtClean="0"/>
            </a:br>
            <a:r>
              <a:rPr lang="en-US" sz="1800" b="1" dirty="0" smtClean="0"/>
              <a:t>value of these features in various </a:t>
            </a:r>
            <a:br>
              <a:rPr lang="en-US" sz="1800" b="1" dirty="0" smtClean="0"/>
            </a:br>
            <a:r>
              <a:rPr lang="en-US" sz="1800" b="1" dirty="0" smtClean="0"/>
              <a:t>tasks such as speaker-independent </a:t>
            </a:r>
            <a:br>
              <a:rPr lang="en-US" sz="1800" b="1" dirty="0" smtClean="0"/>
            </a:br>
            <a:r>
              <a:rPr lang="en-US" sz="1800" b="1" dirty="0" smtClean="0"/>
              <a:t>recognition, where short-term </a:t>
            </a:r>
            <a:br>
              <a:rPr lang="en-US" sz="1800" b="1" dirty="0" smtClean="0"/>
            </a:br>
            <a:r>
              <a:rPr lang="en-US" sz="1800" b="1" dirty="0" smtClean="0"/>
              <a:t>spectral information is important, </a:t>
            </a:r>
            <a:br>
              <a:rPr lang="en-US" sz="1800" b="1" dirty="0" smtClean="0"/>
            </a:br>
            <a:r>
              <a:rPr lang="en-US" sz="1800" b="1" dirty="0" smtClean="0"/>
              <a:t>and speaker verification, where </a:t>
            </a:r>
            <a:br>
              <a:rPr lang="en-US" sz="1800" b="1" dirty="0" smtClean="0"/>
            </a:br>
            <a:r>
              <a:rPr lang="en-US" sz="1800" b="1" dirty="0" smtClean="0"/>
              <a:t>long-term spectral information </a:t>
            </a:r>
            <a:br>
              <a:rPr lang="en-US" sz="1800" b="1" dirty="0" smtClean="0"/>
            </a:br>
            <a:r>
              <a:rPr lang="en-US" sz="1800" b="1" dirty="0" smtClean="0"/>
              <a:t>is important.</a:t>
            </a:r>
          </a:p>
          <a:p>
            <a:pPr marL="165100" indent="-165100">
              <a:spcAft>
                <a:spcPts val="1200"/>
              </a:spcAft>
              <a:buFont typeface="Arial" pitchFamily="34" charset="0"/>
              <a:buChar char="•"/>
              <a:tabLst>
                <a:tab pos="3376613" algn="r"/>
              </a:tabLst>
            </a:pPr>
            <a:r>
              <a:rPr lang="en-US" sz="1800" b="1" dirty="0" smtClean="0"/>
              <a:t>Also used this </a:t>
            </a:r>
            <a:r>
              <a:rPr lang="en-US" sz="1800" b="1" dirty="0" err="1" smtClean="0"/>
              <a:t>testbed</a:t>
            </a:r>
            <a:r>
              <a:rPr lang="en-US" sz="1800" b="1" dirty="0" smtClean="0"/>
              <a:t> to tune various</a:t>
            </a:r>
            <a:br>
              <a:rPr lang="en-US" sz="1800" b="1" dirty="0" smtClean="0"/>
            </a:br>
            <a:r>
              <a:rPr lang="en-US" sz="1800" b="1" dirty="0" smtClean="0"/>
              <a:t>parameters required in the calculation of these new features.</a:t>
            </a:r>
          </a:p>
          <a:p>
            <a:pPr marL="165100" indent="-165100">
              <a:spcAft>
                <a:spcPts val="1200"/>
              </a:spcAft>
              <a:buFont typeface="Arial" pitchFamily="34" charset="0"/>
              <a:buChar char="•"/>
              <a:tabLst>
                <a:tab pos="3376613" algn="r"/>
              </a:tabLst>
            </a:pPr>
            <a:r>
              <a:rPr lang="en-US" sz="1800" b="1" dirty="0" smtClean="0"/>
              <a:t>Investigated optimal ways to combine the features as well.</a:t>
            </a:r>
          </a:p>
          <a:p>
            <a:pPr marL="165100" indent="-165100">
              <a:spcAft>
                <a:spcPts val="1200"/>
              </a:spcAft>
              <a:buFont typeface="Arial" pitchFamily="34" charset="0"/>
              <a:buChar char="•"/>
              <a:tabLst>
                <a:tab pos="3376613" algn="r"/>
              </a:tabLst>
            </a:pPr>
            <a:endParaRPr lang="en-US" sz="1800" b="1" dirty="0" smtClean="0"/>
          </a:p>
        </p:txBody>
      </p:sp>
      <p:grpSp>
        <p:nvGrpSpPr>
          <p:cNvPr id="66" name="Group 65"/>
          <p:cNvGrpSpPr/>
          <p:nvPr/>
        </p:nvGrpSpPr>
        <p:grpSpPr>
          <a:xfrm>
            <a:off x="234157" y="619125"/>
            <a:ext cx="8515949" cy="1773971"/>
            <a:chOff x="234157" y="619125"/>
            <a:chExt cx="8515949" cy="1773971"/>
          </a:xfrm>
        </p:grpSpPr>
        <p:cxnSp>
          <p:nvCxnSpPr>
            <p:cNvPr id="44" name="Straight Connector 43"/>
            <p:cNvCxnSpPr/>
            <p:nvPr/>
          </p:nvCxnSpPr>
          <p:spPr>
            <a:xfrm>
              <a:off x="234950" y="619125"/>
              <a:ext cx="5614988" cy="1588"/>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flipH="1" flipV="1">
              <a:off x="5511801" y="957263"/>
              <a:ext cx="676275" cy="1588"/>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849938" y="1295400"/>
              <a:ext cx="2872031" cy="1588"/>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8187985" y="1843454"/>
              <a:ext cx="1096107" cy="1"/>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a:off x="5849939" y="2391508"/>
              <a:ext cx="2900167" cy="1588"/>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flipH="1" flipV="1">
              <a:off x="5680332" y="2222696"/>
              <a:ext cx="338419" cy="794"/>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0800000">
              <a:off x="234950" y="2053883"/>
              <a:ext cx="5614988" cy="1588"/>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68361" y="1322436"/>
              <a:ext cx="1406623" cy="1588"/>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0"/>
          <p:cNvSpPr txBox="1">
            <a:spLocks noChangeArrowheads="1"/>
          </p:cNvSpPr>
          <p:nvPr/>
        </p:nvSpPr>
        <p:spPr bwMode="auto">
          <a:xfrm>
            <a:off x="227013" y="57150"/>
            <a:ext cx="8612187"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The Reconstructed Phase Space</a:t>
            </a:r>
            <a:endParaRPr lang="en-US" b="1" dirty="0">
              <a:solidFill>
                <a:schemeClr val="accent2"/>
              </a:solidFill>
            </a:endParaRPr>
          </a:p>
        </p:txBody>
      </p:sp>
      <p:sp>
        <p:nvSpPr>
          <p:cNvPr id="12291" name="Text Box 66"/>
          <p:cNvSpPr txBox="1">
            <a:spLocks noChangeArrowheads="1"/>
          </p:cNvSpPr>
          <p:nvPr/>
        </p:nvSpPr>
        <p:spPr bwMode="auto">
          <a:xfrm>
            <a:off x="2602523" y="606426"/>
            <a:ext cx="6298589" cy="1505027"/>
          </a:xfrm>
          <a:prstGeom prst="rect">
            <a:avLst/>
          </a:prstGeom>
          <a:noFill/>
          <a:ln w="9525">
            <a:noFill/>
            <a:miter lim="800000"/>
            <a:headEnd/>
            <a:tailEnd/>
          </a:ln>
        </p:spPr>
        <p:txBody>
          <a:bodyPr wrap="square" lIns="0" tIns="0" rIns="0" bIns="0">
            <a:spAutoFit/>
          </a:bodyPr>
          <a:lstStyle/>
          <a:p>
            <a:pPr marL="168275" indent="-168275">
              <a:spcBef>
                <a:spcPts val="0"/>
              </a:spcBef>
              <a:spcAft>
                <a:spcPts val="600"/>
              </a:spcAft>
            </a:pPr>
            <a:r>
              <a:rPr lang="en-US" sz="1800" b="1" dirty="0" smtClean="0">
                <a:solidFill>
                  <a:schemeClr val="bg1"/>
                </a:solidFill>
              </a:rPr>
              <a:t>Nonlinear invariants are computed from the phase space:</a:t>
            </a:r>
            <a:endParaRPr lang="en-US" sz="1800" b="1" dirty="0">
              <a:solidFill>
                <a:schemeClr val="bg1"/>
              </a:solidFill>
            </a:endParaRPr>
          </a:p>
          <a:p>
            <a:pPr marL="338138" lvl="1" indent="-169863">
              <a:spcBef>
                <a:spcPct val="20000"/>
              </a:spcBef>
              <a:spcAft>
                <a:spcPts val="600"/>
              </a:spcAft>
              <a:buFontTx/>
              <a:buChar char="•"/>
            </a:pPr>
            <a:r>
              <a:rPr lang="en-US" sz="1800" b="1" dirty="0" smtClean="0">
                <a:solidFill>
                  <a:schemeClr val="bg1"/>
                </a:solidFill>
              </a:rPr>
              <a:t>Signal amplitude is </a:t>
            </a:r>
            <a:r>
              <a:rPr lang="en-US" sz="1800" b="1" dirty="0">
                <a:solidFill>
                  <a:schemeClr val="bg1"/>
                </a:solidFill>
              </a:rPr>
              <a:t>an observable of </a:t>
            </a:r>
            <a:r>
              <a:rPr lang="en-US" sz="1800" b="1" dirty="0" smtClean="0">
                <a:solidFill>
                  <a:schemeClr val="bg1"/>
                </a:solidFill>
              </a:rPr>
              <a:t>the system</a:t>
            </a:r>
            <a:endParaRPr lang="en-US" sz="1800" b="1" dirty="0">
              <a:solidFill>
                <a:schemeClr val="bg1"/>
              </a:solidFill>
            </a:endParaRPr>
          </a:p>
          <a:p>
            <a:pPr marL="338138" lvl="1" indent="-169863">
              <a:spcBef>
                <a:spcPct val="20000"/>
              </a:spcBef>
              <a:spcAft>
                <a:spcPts val="600"/>
              </a:spcAft>
              <a:buFontTx/>
              <a:buChar char="•"/>
            </a:pPr>
            <a:r>
              <a:rPr lang="en-US" sz="1800" b="1" dirty="0">
                <a:solidFill>
                  <a:schemeClr val="accent1"/>
                </a:solidFill>
              </a:rPr>
              <a:t>Phase space </a:t>
            </a:r>
            <a:r>
              <a:rPr lang="en-US" sz="1800" b="1" dirty="0">
                <a:solidFill>
                  <a:schemeClr val="bg1"/>
                </a:solidFill>
              </a:rPr>
              <a:t>is reconstructed from </a:t>
            </a:r>
            <a:r>
              <a:rPr lang="en-US" sz="1800" b="1" dirty="0" smtClean="0">
                <a:solidFill>
                  <a:schemeClr val="bg1"/>
                </a:solidFill>
              </a:rPr>
              <a:t>the observable</a:t>
            </a:r>
            <a:endParaRPr lang="en-US" sz="1800" b="1" dirty="0">
              <a:solidFill>
                <a:schemeClr val="bg1"/>
              </a:solidFill>
            </a:endParaRPr>
          </a:p>
          <a:p>
            <a:pPr marL="338138" lvl="1" indent="-169863">
              <a:spcBef>
                <a:spcPct val="20000"/>
              </a:spcBef>
              <a:spcAft>
                <a:spcPts val="600"/>
              </a:spcAft>
              <a:buFont typeface="Arial" pitchFamily="34" charset="0"/>
              <a:buChar char="•"/>
            </a:pPr>
            <a:r>
              <a:rPr lang="en-US" sz="1800" b="1" dirty="0">
                <a:solidFill>
                  <a:schemeClr val="bg1"/>
                </a:solidFill>
              </a:rPr>
              <a:t>Invariants </a:t>
            </a:r>
            <a:r>
              <a:rPr lang="en-US" sz="1800" b="1" dirty="0" smtClean="0">
                <a:solidFill>
                  <a:schemeClr val="bg1"/>
                </a:solidFill>
              </a:rPr>
              <a:t>based </a:t>
            </a:r>
            <a:r>
              <a:rPr lang="en-US" sz="1800" b="1" dirty="0">
                <a:solidFill>
                  <a:schemeClr val="bg1"/>
                </a:solidFill>
              </a:rPr>
              <a:t>on properties of the phase </a:t>
            </a:r>
            <a:r>
              <a:rPr lang="en-US" sz="1800" b="1" dirty="0" smtClean="0">
                <a:solidFill>
                  <a:schemeClr val="bg1"/>
                </a:solidFill>
              </a:rPr>
              <a:t>space</a:t>
            </a:r>
          </a:p>
        </p:txBody>
      </p:sp>
      <p:sp>
        <p:nvSpPr>
          <p:cNvPr id="12292"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sz="1800"/>
          </a:p>
        </p:txBody>
      </p:sp>
      <p:pic>
        <p:nvPicPr>
          <p:cNvPr id="26" name="Picture 1"/>
          <p:cNvPicPr>
            <a:picLocks noChangeAspect="1" noChangeArrowheads="1"/>
          </p:cNvPicPr>
          <p:nvPr/>
        </p:nvPicPr>
        <p:blipFill>
          <a:blip r:embed="rId4"/>
          <a:srcRect/>
          <a:stretch>
            <a:fillRect/>
          </a:stretch>
        </p:blipFill>
        <p:spPr bwMode="auto">
          <a:xfrm>
            <a:off x="359975" y="739157"/>
            <a:ext cx="1798897" cy="1222375"/>
          </a:xfrm>
          <a:prstGeom prst="rect">
            <a:avLst/>
          </a:prstGeom>
          <a:solidFill>
            <a:srgbClr val="FFFFFF"/>
          </a:solidFill>
          <a:ln w="25400">
            <a:solidFill>
              <a:schemeClr val="accent2"/>
            </a:solidFill>
            <a:miter lim="800000"/>
            <a:headEnd/>
            <a:tailEnd/>
          </a:ln>
          <a:effectLst>
            <a:outerShdw blurRad="50800" dist="114300" dir="2700000" algn="tl" rotWithShape="0">
              <a:prstClr val="black">
                <a:alpha val="40000"/>
              </a:prstClr>
            </a:outerShdw>
          </a:effectLst>
        </p:spPr>
      </p:pic>
      <p:grpSp>
        <p:nvGrpSpPr>
          <p:cNvPr id="23" name="Group 22"/>
          <p:cNvGrpSpPr/>
          <p:nvPr/>
        </p:nvGrpSpPr>
        <p:grpSpPr>
          <a:xfrm>
            <a:off x="191159" y="2320868"/>
            <a:ext cx="8583342" cy="2169825"/>
            <a:chOff x="191159" y="2320868"/>
            <a:chExt cx="8583342" cy="2169825"/>
          </a:xfrm>
        </p:grpSpPr>
        <p:sp>
          <p:nvSpPr>
            <p:cNvPr id="25" name="Text Box 66"/>
            <p:cNvSpPr txBox="1">
              <a:spLocks noChangeArrowheads="1"/>
            </p:cNvSpPr>
            <p:nvPr/>
          </p:nvSpPr>
          <p:spPr bwMode="auto">
            <a:xfrm>
              <a:off x="191159" y="2320868"/>
              <a:ext cx="5689135" cy="2169825"/>
            </a:xfrm>
            <a:prstGeom prst="rect">
              <a:avLst/>
            </a:prstGeom>
            <a:noFill/>
            <a:ln w="9525">
              <a:noFill/>
              <a:miter lim="800000"/>
              <a:headEnd/>
              <a:tailEnd/>
            </a:ln>
          </p:spPr>
          <p:txBody>
            <a:bodyPr wrap="square" lIns="0" tIns="0" rIns="0" bIns="0">
              <a:spAutoFit/>
            </a:bodyPr>
            <a:lstStyle/>
            <a:p>
              <a:pPr marL="168275" lvl="1" indent="-168275">
                <a:spcBef>
                  <a:spcPts val="0"/>
                </a:spcBef>
                <a:spcAft>
                  <a:spcPts val="600"/>
                </a:spcAft>
              </a:pPr>
              <a:r>
                <a:rPr lang="en-US" sz="1800" b="1" dirty="0" smtClean="0">
                  <a:solidFill>
                    <a:schemeClr val="bg1"/>
                  </a:solidFill>
                </a:rPr>
                <a:t>Reconstructed phase space (RPS):</a:t>
              </a:r>
            </a:p>
            <a:p>
              <a:pPr marL="339725" lvl="1" indent="-163513">
                <a:spcBef>
                  <a:spcPts val="0"/>
                </a:spcBef>
                <a:spcAft>
                  <a:spcPts val="600"/>
                </a:spcAft>
                <a:buFont typeface="Arial" pitchFamily="34" charset="0"/>
                <a:buChar char="•"/>
              </a:pPr>
              <a:r>
                <a:rPr lang="en-US" sz="1800" b="1" dirty="0" smtClean="0">
                  <a:solidFill>
                    <a:schemeClr val="bg1"/>
                  </a:solidFill>
                </a:rPr>
                <a:t>time evolution of the system forms a path, or </a:t>
              </a:r>
              <a:br>
                <a:rPr lang="en-US" sz="1800" b="1" dirty="0" smtClean="0">
                  <a:solidFill>
                    <a:schemeClr val="bg1"/>
                  </a:solidFill>
                </a:rPr>
              </a:br>
              <a:r>
                <a:rPr lang="en-US" sz="1800" b="1" dirty="0" smtClean="0">
                  <a:solidFill>
                    <a:schemeClr val="accent1"/>
                  </a:solidFill>
                </a:rPr>
                <a:t>trajectory</a:t>
              </a:r>
              <a:r>
                <a:rPr lang="en-US" sz="1800" b="1" dirty="0" smtClean="0">
                  <a:solidFill>
                    <a:schemeClr val="bg1"/>
                  </a:solidFill>
                </a:rPr>
                <a:t> within the phase space;</a:t>
              </a:r>
            </a:p>
            <a:p>
              <a:pPr marL="339725" lvl="1" indent="-163513">
                <a:spcBef>
                  <a:spcPts val="0"/>
                </a:spcBef>
                <a:spcAft>
                  <a:spcPts val="600"/>
                </a:spcAft>
                <a:buFont typeface="Arial" pitchFamily="34" charset="0"/>
                <a:buChar char="•"/>
              </a:pPr>
              <a:r>
                <a:rPr lang="en-US" sz="1800" b="1" dirty="0" smtClean="0">
                  <a:solidFill>
                    <a:schemeClr val="bg1"/>
                  </a:solidFill>
                </a:rPr>
                <a:t>the system’s </a:t>
              </a:r>
              <a:r>
                <a:rPr lang="en-US" sz="1800" b="1" dirty="0" smtClean="0">
                  <a:solidFill>
                    <a:schemeClr val="accent1"/>
                  </a:solidFill>
                </a:rPr>
                <a:t>attractor</a:t>
              </a:r>
              <a:r>
                <a:rPr lang="en-US" sz="1800" b="1" dirty="0" smtClean="0">
                  <a:solidFill>
                    <a:schemeClr val="bg1"/>
                  </a:solidFill>
                </a:rPr>
                <a:t> is the subset of the phase </a:t>
              </a:r>
              <a:br>
                <a:rPr lang="en-US" sz="1800" b="1" dirty="0" smtClean="0">
                  <a:solidFill>
                    <a:schemeClr val="bg1"/>
                  </a:solidFill>
                </a:rPr>
              </a:br>
              <a:r>
                <a:rPr lang="en-US" sz="1800" b="1" dirty="0" smtClean="0">
                  <a:solidFill>
                    <a:schemeClr val="bg1"/>
                  </a:solidFill>
                </a:rPr>
                <a:t>space to which the trajectory settles;</a:t>
              </a:r>
            </a:p>
            <a:p>
              <a:pPr marL="339725" lvl="1" indent="-163513">
                <a:spcBef>
                  <a:spcPts val="0"/>
                </a:spcBef>
                <a:spcAft>
                  <a:spcPts val="600"/>
                </a:spcAft>
                <a:buFont typeface="Arial" pitchFamily="34" charset="0"/>
                <a:buChar char="•"/>
              </a:pPr>
              <a:r>
                <a:rPr lang="en-US" sz="1800" b="1" dirty="0" smtClean="0">
                  <a:solidFill>
                    <a:schemeClr val="bg1"/>
                  </a:solidFill>
                </a:rPr>
                <a:t>use </a:t>
              </a:r>
              <a:r>
                <a:rPr lang="en-US" sz="1800" b="1" dirty="0" smtClean="0">
                  <a:solidFill>
                    <a:schemeClr val="accent1"/>
                  </a:solidFill>
                </a:rPr>
                <a:t>SVD embedding </a:t>
              </a:r>
              <a:r>
                <a:rPr lang="en-US" sz="1800" b="1" dirty="0" smtClean="0">
                  <a:solidFill>
                    <a:schemeClr val="bg1"/>
                  </a:solidFill>
                </a:rPr>
                <a:t>to estimate the RPS</a:t>
              </a:r>
              <a:br>
                <a:rPr lang="en-US" sz="1800" b="1" dirty="0" smtClean="0">
                  <a:solidFill>
                    <a:schemeClr val="bg1"/>
                  </a:solidFill>
                </a:rPr>
              </a:br>
              <a:r>
                <a:rPr lang="en-US" sz="1800" b="1" dirty="0" smtClean="0">
                  <a:solidFill>
                    <a:schemeClr val="bg1"/>
                  </a:solidFill>
                </a:rPr>
                <a:t>(SVD reduction from 11 dimensions to 5).</a:t>
              </a:r>
              <a:endParaRPr lang="en-US" sz="1800" b="1" dirty="0">
                <a:solidFill>
                  <a:schemeClr val="bg1"/>
                </a:solidFill>
              </a:endParaRPr>
            </a:p>
          </p:txBody>
        </p:sp>
        <p:grpSp>
          <p:nvGrpSpPr>
            <p:cNvPr id="30" name="Group 29"/>
            <p:cNvGrpSpPr/>
            <p:nvPr/>
          </p:nvGrpSpPr>
          <p:grpSpPr>
            <a:xfrm>
              <a:off x="6129774" y="2349305"/>
              <a:ext cx="2644727" cy="2124221"/>
              <a:chOff x="3995224" y="2391508"/>
              <a:chExt cx="2644727" cy="2124221"/>
            </a:xfrm>
          </p:grpSpPr>
          <p:sp>
            <p:nvSpPr>
              <p:cNvPr id="27" name="Rectangle 26"/>
              <p:cNvSpPr/>
              <p:nvPr/>
            </p:nvSpPr>
            <p:spPr>
              <a:xfrm>
                <a:off x="3995224" y="2391508"/>
                <a:ext cx="2644727" cy="2124221"/>
              </a:xfrm>
              <a:prstGeom prst="rect">
                <a:avLst/>
              </a:prstGeom>
              <a:solidFill>
                <a:srgbClr val="FFFFFF"/>
              </a:solidFill>
              <a:ln>
                <a:solidFill>
                  <a:schemeClr val="accent2"/>
                </a:solidFill>
              </a:ln>
              <a:effectLst>
                <a:outerShdw blurRad="50800" dist="1143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Object 8"/>
              <p:cNvGraphicFramePr>
                <a:graphicFrameLocks noChangeAspect="1"/>
              </p:cNvGraphicFramePr>
              <p:nvPr/>
            </p:nvGraphicFramePr>
            <p:xfrm>
              <a:off x="4220655" y="2441966"/>
              <a:ext cx="1262063" cy="396875"/>
            </p:xfrm>
            <a:graphic>
              <a:graphicData uri="http://schemas.openxmlformats.org/presentationml/2006/ole">
                <p:oleObj spid="_x0000_s222211" name="Equation" r:id="rId5" imgW="723600" imgH="228600" progId="Equation.3">
                  <p:embed/>
                </p:oleObj>
              </a:graphicData>
            </a:graphic>
          </p:graphicFrame>
          <p:graphicFrame>
            <p:nvGraphicFramePr>
              <p:cNvPr id="29" name="Object 6"/>
              <p:cNvGraphicFramePr>
                <a:graphicFrameLocks noChangeAspect="1"/>
              </p:cNvGraphicFramePr>
              <p:nvPr/>
            </p:nvGraphicFramePr>
            <p:xfrm>
              <a:off x="4050260" y="2923467"/>
              <a:ext cx="2455978" cy="1567878"/>
            </p:xfrm>
            <a:graphic>
              <a:graphicData uri="http://schemas.openxmlformats.org/presentationml/2006/ole">
                <p:oleObj spid="_x0000_s222212" name="Equation" r:id="rId6" imgW="1548728" imgH="990170" progId="Equation.3">
                  <p:embed/>
                </p:oleObj>
              </a:graphicData>
            </a:graphic>
          </p:graphicFrame>
        </p:grpSp>
      </p:grpSp>
      <p:grpSp>
        <p:nvGrpSpPr>
          <p:cNvPr id="32" name="Group 31"/>
          <p:cNvGrpSpPr/>
          <p:nvPr/>
        </p:nvGrpSpPr>
        <p:grpSpPr>
          <a:xfrm>
            <a:off x="191159" y="4744447"/>
            <a:ext cx="8709954" cy="1667417"/>
            <a:chOff x="191159" y="4744447"/>
            <a:chExt cx="8709954" cy="1667417"/>
          </a:xfrm>
        </p:grpSpPr>
        <p:sp>
          <p:nvSpPr>
            <p:cNvPr id="31" name="Text Box 66"/>
            <p:cNvSpPr txBox="1">
              <a:spLocks noChangeArrowheads="1"/>
            </p:cNvSpPr>
            <p:nvPr/>
          </p:nvSpPr>
          <p:spPr bwMode="auto">
            <a:xfrm>
              <a:off x="191159" y="4744447"/>
              <a:ext cx="6490994" cy="276999"/>
            </a:xfrm>
            <a:prstGeom prst="rect">
              <a:avLst/>
            </a:prstGeom>
            <a:noFill/>
            <a:ln w="9525">
              <a:noFill/>
              <a:miter lim="800000"/>
              <a:headEnd/>
              <a:tailEnd/>
            </a:ln>
          </p:spPr>
          <p:txBody>
            <a:bodyPr wrap="square" lIns="0" tIns="0" rIns="0" bIns="0">
              <a:spAutoFit/>
            </a:bodyPr>
            <a:lstStyle/>
            <a:p>
              <a:pPr marL="168275" lvl="1" indent="-168275">
                <a:spcBef>
                  <a:spcPts val="0"/>
                </a:spcBef>
                <a:spcAft>
                  <a:spcPts val="600"/>
                </a:spcAft>
                <a:buFont typeface="Arial" pitchFamily="34" charset="0"/>
                <a:buChar char="•"/>
              </a:pPr>
              <a:r>
                <a:rPr lang="en-US" sz="1800" b="1" dirty="0" smtClean="0">
                  <a:solidFill>
                    <a:schemeClr val="bg1"/>
                  </a:solidFill>
                </a:rPr>
                <a:t>Examples of an RPS for speech signals (phonemes):</a:t>
              </a:r>
              <a:endParaRPr lang="en-US" sz="1800" b="1" dirty="0">
                <a:solidFill>
                  <a:schemeClr val="bg1"/>
                </a:solidFill>
              </a:endParaRPr>
            </a:p>
          </p:txBody>
        </p:sp>
        <p:grpSp>
          <p:nvGrpSpPr>
            <p:cNvPr id="38" name="Group 37"/>
            <p:cNvGrpSpPr/>
            <p:nvPr/>
          </p:nvGrpSpPr>
          <p:grpSpPr>
            <a:xfrm>
              <a:off x="233363" y="5266816"/>
              <a:ext cx="1457325" cy="1143000"/>
              <a:chOff x="233363" y="5266816"/>
              <a:chExt cx="1457325" cy="1143000"/>
            </a:xfrm>
          </p:grpSpPr>
          <p:pic>
            <p:nvPicPr>
              <p:cNvPr id="222213" name="Picture 5"/>
              <p:cNvPicPr>
                <a:picLocks noChangeAspect="1" noChangeArrowheads="1"/>
              </p:cNvPicPr>
              <p:nvPr/>
            </p:nvPicPr>
            <p:blipFill>
              <a:blip r:embed="rId7"/>
              <a:srcRect/>
              <a:stretch>
                <a:fillRect/>
              </a:stretch>
            </p:blipFill>
            <p:spPr bwMode="auto">
              <a:xfrm>
                <a:off x="233363" y="5266816"/>
                <a:ext cx="1457325" cy="1143000"/>
              </a:xfrm>
              <a:prstGeom prst="rect">
                <a:avLst/>
              </a:prstGeom>
              <a:noFill/>
              <a:ln w="25400">
                <a:solidFill>
                  <a:schemeClr val="accent2"/>
                </a:solidFill>
                <a:miter lim="800000"/>
                <a:headEnd/>
                <a:tailEnd/>
              </a:ln>
              <a:effectLst>
                <a:outerShdw blurRad="50800" dist="114300" dir="2700000" algn="tl" rotWithShape="0">
                  <a:prstClr val="black">
                    <a:alpha val="40000"/>
                  </a:prstClr>
                </a:outerShdw>
              </a:effectLst>
            </p:spPr>
          </p:pic>
          <p:sp>
            <p:nvSpPr>
              <p:cNvPr id="17" name="TextBox 16"/>
              <p:cNvSpPr txBox="1"/>
              <p:nvPr/>
            </p:nvSpPr>
            <p:spPr>
              <a:xfrm>
                <a:off x="1026943" y="5316416"/>
                <a:ext cx="618978" cy="276999"/>
              </a:xfrm>
              <a:prstGeom prst="rect">
                <a:avLst/>
              </a:prstGeom>
            </p:spPr>
            <p:txBody>
              <a:bodyPr wrap="square" lIns="0" tIns="0" rIns="0" bIns="0" rtlCol="0">
                <a:spAutoFit/>
              </a:bodyPr>
              <a:lstStyle/>
              <a:p>
                <a:pPr marL="342900" marR="0" indent="-342900" algn="r" defTabSz="914400" rtl="0" eaLnBrk="1" fontAlgn="base" latinLnBrk="0" hangingPunct="1">
                  <a:lnSpc>
                    <a:spcPct val="100000"/>
                  </a:lnSpc>
                  <a:spcBef>
                    <a:spcPct val="20000"/>
                  </a:spcBef>
                  <a:spcAft>
                    <a:spcPct val="0"/>
                  </a:spcAft>
                  <a:buClrTx/>
                  <a:buSzTx/>
                  <a:tabLst/>
                </a:pPr>
                <a:r>
                  <a:rPr lang="en-US" sz="1800" b="1" kern="0" dirty="0" smtClean="0">
                    <a:solidFill>
                      <a:schemeClr val="accent2"/>
                    </a:solidFill>
                    <a:latin typeface="+mn-lt"/>
                  </a:rPr>
                  <a:t>/ah/</a:t>
                </a:r>
                <a:endParaRPr kumimoji="0" lang="en-US" sz="1800" b="1" i="0" u="none" strike="noStrike" kern="0" cap="none" spc="0" normalizeH="0" baseline="0" noProof="0" dirty="0" smtClean="0">
                  <a:ln>
                    <a:noFill/>
                  </a:ln>
                  <a:solidFill>
                    <a:schemeClr val="accent2"/>
                  </a:solidFill>
                  <a:effectLst/>
                  <a:uLnTx/>
                  <a:uFillTx/>
                  <a:latin typeface="+mn-lt"/>
                  <a:ea typeface="+mn-ea"/>
                  <a:cs typeface="+mn-cs"/>
                </a:endParaRPr>
              </a:p>
            </p:txBody>
          </p:sp>
        </p:grpSp>
        <p:grpSp>
          <p:nvGrpSpPr>
            <p:cNvPr id="37" name="Group 36"/>
            <p:cNvGrpSpPr/>
            <p:nvPr/>
          </p:nvGrpSpPr>
          <p:grpSpPr>
            <a:xfrm>
              <a:off x="2070469" y="5266816"/>
              <a:ext cx="1412776" cy="1143000"/>
              <a:chOff x="2070469" y="5266816"/>
              <a:chExt cx="1412776" cy="1143000"/>
            </a:xfrm>
          </p:grpSpPr>
          <p:pic>
            <p:nvPicPr>
              <p:cNvPr id="222217" name="Picture 9"/>
              <p:cNvPicPr>
                <a:picLocks noChangeAspect="1" noChangeArrowheads="1"/>
              </p:cNvPicPr>
              <p:nvPr/>
            </p:nvPicPr>
            <p:blipFill>
              <a:blip r:embed="rId8"/>
              <a:srcRect/>
              <a:stretch>
                <a:fillRect/>
              </a:stretch>
            </p:blipFill>
            <p:spPr bwMode="auto">
              <a:xfrm>
                <a:off x="2070469" y="5266816"/>
                <a:ext cx="1412776" cy="1143000"/>
              </a:xfrm>
              <a:prstGeom prst="rect">
                <a:avLst/>
              </a:prstGeom>
              <a:noFill/>
              <a:ln w="25400">
                <a:solidFill>
                  <a:schemeClr val="accent2"/>
                </a:solidFill>
                <a:miter lim="800000"/>
                <a:headEnd/>
                <a:tailEnd/>
              </a:ln>
              <a:effectLst>
                <a:outerShdw blurRad="50800" dist="114300" dir="2700000" algn="tl" rotWithShape="0">
                  <a:prstClr val="black">
                    <a:alpha val="40000"/>
                  </a:prstClr>
                </a:outerShdw>
              </a:effectLst>
            </p:spPr>
          </p:pic>
          <p:sp>
            <p:nvSpPr>
              <p:cNvPr id="19" name="TextBox 18"/>
              <p:cNvSpPr txBox="1"/>
              <p:nvPr/>
            </p:nvSpPr>
            <p:spPr>
              <a:xfrm>
                <a:off x="2811195" y="5316416"/>
                <a:ext cx="618978" cy="276999"/>
              </a:xfrm>
              <a:prstGeom prst="rect">
                <a:avLst/>
              </a:prstGeom>
            </p:spPr>
            <p:txBody>
              <a:bodyPr wrap="square" lIns="0" tIns="0" rIns="0" bIns="0" rtlCol="0">
                <a:spAutoFit/>
              </a:bodyPr>
              <a:lstStyle/>
              <a:p>
                <a:pPr marL="342900" marR="0" indent="-342900" algn="r" defTabSz="914400" rtl="0" eaLnBrk="1" fontAlgn="base" latinLnBrk="0" hangingPunct="1">
                  <a:lnSpc>
                    <a:spcPct val="100000"/>
                  </a:lnSpc>
                  <a:spcBef>
                    <a:spcPct val="20000"/>
                  </a:spcBef>
                  <a:spcAft>
                    <a:spcPct val="0"/>
                  </a:spcAft>
                  <a:buClrTx/>
                  <a:buSzTx/>
                  <a:tabLst/>
                </a:pPr>
                <a:r>
                  <a:rPr lang="en-US" sz="1800" b="1" kern="0" dirty="0" smtClean="0">
                    <a:solidFill>
                      <a:schemeClr val="accent2"/>
                    </a:solidFill>
                    <a:latin typeface="+mn-lt"/>
                  </a:rPr>
                  <a:t>/eh/</a:t>
                </a:r>
                <a:endParaRPr kumimoji="0" lang="en-US" sz="1800" b="1" i="0" u="none" strike="noStrike" kern="0" cap="none" spc="0" normalizeH="0" baseline="0" noProof="0" dirty="0" smtClean="0">
                  <a:ln>
                    <a:noFill/>
                  </a:ln>
                  <a:solidFill>
                    <a:schemeClr val="accent2"/>
                  </a:solidFill>
                  <a:effectLst/>
                  <a:uLnTx/>
                  <a:uFillTx/>
                  <a:latin typeface="+mn-lt"/>
                  <a:ea typeface="+mn-ea"/>
                  <a:cs typeface="+mn-cs"/>
                </a:endParaRPr>
              </a:p>
            </p:txBody>
          </p:sp>
        </p:grpSp>
        <p:grpSp>
          <p:nvGrpSpPr>
            <p:cNvPr id="34" name="Group 33"/>
            <p:cNvGrpSpPr/>
            <p:nvPr/>
          </p:nvGrpSpPr>
          <p:grpSpPr>
            <a:xfrm>
              <a:off x="3943718" y="5268864"/>
              <a:ext cx="1291794" cy="1143000"/>
              <a:chOff x="3943718" y="5268864"/>
              <a:chExt cx="1291794" cy="1143000"/>
            </a:xfrm>
          </p:grpSpPr>
          <p:pic>
            <p:nvPicPr>
              <p:cNvPr id="222219" name="Picture 11"/>
              <p:cNvPicPr>
                <a:picLocks noChangeAspect="1" noChangeArrowheads="1"/>
              </p:cNvPicPr>
              <p:nvPr/>
            </p:nvPicPr>
            <p:blipFill>
              <a:blip r:embed="rId9"/>
              <a:srcRect/>
              <a:stretch>
                <a:fillRect/>
              </a:stretch>
            </p:blipFill>
            <p:spPr bwMode="auto">
              <a:xfrm>
                <a:off x="3943718" y="5268864"/>
                <a:ext cx="1291794" cy="1143000"/>
              </a:xfrm>
              <a:prstGeom prst="rect">
                <a:avLst/>
              </a:prstGeom>
              <a:noFill/>
              <a:ln w="25400">
                <a:solidFill>
                  <a:schemeClr val="accent2"/>
                </a:solidFill>
                <a:miter lim="800000"/>
                <a:headEnd/>
                <a:tailEnd/>
              </a:ln>
              <a:effectLst>
                <a:outerShdw blurRad="50800" dist="114300" dir="2700000" algn="tl" rotWithShape="0">
                  <a:prstClr val="black">
                    <a:alpha val="40000"/>
                  </a:prstClr>
                </a:outerShdw>
              </a:effectLst>
            </p:spPr>
          </p:pic>
          <p:sp>
            <p:nvSpPr>
              <p:cNvPr id="20" name="TextBox 19"/>
              <p:cNvSpPr txBox="1"/>
              <p:nvPr/>
            </p:nvSpPr>
            <p:spPr>
              <a:xfrm>
                <a:off x="4555588" y="5316416"/>
                <a:ext cx="618978" cy="276999"/>
              </a:xfrm>
              <a:prstGeom prst="rect">
                <a:avLst/>
              </a:prstGeom>
            </p:spPr>
            <p:txBody>
              <a:bodyPr wrap="square" lIns="0" tIns="0" rIns="0" bIns="0" rtlCol="0">
                <a:spAutoFit/>
              </a:bodyPr>
              <a:lstStyle/>
              <a:p>
                <a:pPr marL="342900" marR="0" indent="-342900" algn="r" defTabSz="914400" rtl="0" eaLnBrk="1" fontAlgn="base" latinLnBrk="0" hangingPunct="1">
                  <a:lnSpc>
                    <a:spcPct val="100000"/>
                  </a:lnSpc>
                  <a:spcBef>
                    <a:spcPct val="20000"/>
                  </a:spcBef>
                  <a:spcAft>
                    <a:spcPct val="0"/>
                  </a:spcAft>
                  <a:buClrTx/>
                  <a:buSzTx/>
                  <a:tabLst/>
                </a:pPr>
                <a:r>
                  <a:rPr lang="en-US" sz="1800" b="1" kern="0" dirty="0" smtClean="0">
                    <a:solidFill>
                      <a:schemeClr val="accent2"/>
                    </a:solidFill>
                    <a:latin typeface="+mn-lt"/>
                  </a:rPr>
                  <a:t>/m/</a:t>
                </a:r>
                <a:endParaRPr kumimoji="0" lang="en-US" sz="1800" b="1" i="0" u="none" strike="noStrike" kern="0" cap="none" spc="0" normalizeH="0" baseline="0" noProof="0" dirty="0" smtClean="0">
                  <a:ln>
                    <a:noFill/>
                  </a:ln>
                  <a:solidFill>
                    <a:schemeClr val="accent2"/>
                  </a:solidFill>
                  <a:effectLst/>
                  <a:uLnTx/>
                  <a:uFillTx/>
                  <a:latin typeface="+mn-lt"/>
                  <a:ea typeface="+mn-ea"/>
                  <a:cs typeface="+mn-cs"/>
                </a:endParaRPr>
              </a:p>
            </p:txBody>
          </p:sp>
        </p:grpSp>
        <p:grpSp>
          <p:nvGrpSpPr>
            <p:cNvPr id="36" name="Group 35"/>
            <p:cNvGrpSpPr/>
            <p:nvPr/>
          </p:nvGrpSpPr>
          <p:grpSpPr>
            <a:xfrm>
              <a:off x="5642813" y="5266816"/>
              <a:ext cx="1404651" cy="1143000"/>
              <a:chOff x="5642813" y="5266816"/>
              <a:chExt cx="1404651" cy="1143000"/>
            </a:xfrm>
          </p:grpSpPr>
          <p:pic>
            <p:nvPicPr>
              <p:cNvPr id="222214" name="Picture 6"/>
              <p:cNvPicPr>
                <a:picLocks noChangeAspect="1" noChangeArrowheads="1"/>
              </p:cNvPicPr>
              <p:nvPr/>
            </p:nvPicPr>
            <p:blipFill>
              <a:blip r:embed="rId10"/>
              <a:srcRect/>
              <a:stretch>
                <a:fillRect/>
              </a:stretch>
            </p:blipFill>
            <p:spPr bwMode="auto">
              <a:xfrm>
                <a:off x="5642813" y="5266816"/>
                <a:ext cx="1404651" cy="1143000"/>
              </a:xfrm>
              <a:prstGeom prst="rect">
                <a:avLst/>
              </a:prstGeom>
              <a:noFill/>
              <a:ln w="25400">
                <a:solidFill>
                  <a:schemeClr val="accent2"/>
                </a:solidFill>
                <a:miter lim="800000"/>
                <a:headEnd/>
                <a:tailEnd/>
              </a:ln>
              <a:effectLst>
                <a:outerShdw blurRad="50800" dist="114300" dir="2700000" algn="tl" rotWithShape="0">
                  <a:prstClr val="black">
                    <a:alpha val="40000"/>
                  </a:prstClr>
                </a:outerShdw>
              </a:effectLst>
            </p:spPr>
          </p:pic>
          <p:sp>
            <p:nvSpPr>
              <p:cNvPr id="21" name="TextBox 20"/>
              <p:cNvSpPr txBox="1"/>
              <p:nvPr/>
            </p:nvSpPr>
            <p:spPr>
              <a:xfrm>
                <a:off x="6384389" y="5316416"/>
                <a:ext cx="618978" cy="276999"/>
              </a:xfrm>
              <a:prstGeom prst="rect">
                <a:avLst/>
              </a:prstGeom>
            </p:spPr>
            <p:txBody>
              <a:bodyPr wrap="square" lIns="0" tIns="0" rIns="0" bIns="0" rtlCol="0">
                <a:spAutoFit/>
              </a:bodyPr>
              <a:lstStyle/>
              <a:p>
                <a:pPr marL="342900" marR="0" indent="-342900" algn="r" defTabSz="914400" rtl="0" eaLnBrk="1" fontAlgn="base" latinLnBrk="0" hangingPunct="1">
                  <a:lnSpc>
                    <a:spcPct val="100000"/>
                  </a:lnSpc>
                  <a:spcBef>
                    <a:spcPct val="20000"/>
                  </a:spcBef>
                  <a:spcAft>
                    <a:spcPct val="0"/>
                  </a:spcAft>
                  <a:buClrTx/>
                  <a:buSzTx/>
                  <a:tabLst/>
                </a:pPr>
                <a:r>
                  <a:rPr lang="en-US" sz="1800" b="1" kern="0" dirty="0" smtClean="0">
                    <a:solidFill>
                      <a:schemeClr val="accent2"/>
                    </a:solidFill>
                    <a:latin typeface="+mn-lt"/>
                  </a:rPr>
                  <a:t>/</a:t>
                </a:r>
                <a:r>
                  <a:rPr lang="en-US" sz="1800" b="1" kern="0" dirty="0" err="1" smtClean="0">
                    <a:solidFill>
                      <a:schemeClr val="accent2"/>
                    </a:solidFill>
                    <a:latin typeface="+mn-lt"/>
                  </a:rPr>
                  <a:t>sh</a:t>
                </a:r>
                <a:r>
                  <a:rPr lang="en-US" sz="1800" b="1" kern="0" dirty="0" smtClean="0">
                    <a:solidFill>
                      <a:schemeClr val="accent2"/>
                    </a:solidFill>
                    <a:latin typeface="+mn-lt"/>
                  </a:rPr>
                  <a:t>/</a:t>
                </a:r>
                <a:endParaRPr kumimoji="0" lang="en-US" sz="1800" b="1" i="0" u="none" strike="noStrike" kern="0" cap="none" spc="0" normalizeH="0" baseline="0" noProof="0" dirty="0" smtClean="0">
                  <a:ln>
                    <a:noFill/>
                  </a:ln>
                  <a:solidFill>
                    <a:schemeClr val="accent2"/>
                  </a:solidFill>
                  <a:effectLst/>
                  <a:uLnTx/>
                  <a:uFillTx/>
                  <a:latin typeface="+mn-lt"/>
                  <a:ea typeface="+mn-ea"/>
                  <a:cs typeface="+mn-cs"/>
                </a:endParaRPr>
              </a:p>
            </p:txBody>
          </p:sp>
        </p:grpSp>
        <p:grpSp>
          <p:nvGrpSpPr>
            <p:cNvPr id="35" name="Group 34"/>
            <p:cNvGrpSpPr/>
            <p:nvPr/>
          </p:nvGrpSpPr>
          <p:grpSpPr>
            <a:xfrm>
              <a:off x="7427245" y="5266816"/>
              <a:ext cx="1473868" cy="1143000"/>
              <a:chOff x="7427245" y="5266816"/>
              <a:chExt cx="1473868" cy="1143000"/>
            </a:xfrm>
          </p:grpSpPr>
          <p:pic>
            <p:nvPicPr>
              <p:cNvPr id="222215" name="Picture 7"/>
              <p:cNvPicPr>
                <a:picLocks noChangeAspect="1" noChangeArrowheads="1"/>
              </p:cNvPicPr>
              <p:nvPr/>
            </p:nvPicPr>
            <p:blipFill>
              <a:blip r:embed="rId11"/>
              <a:srcRect/>
              <a:stretch>
                <a:fillRect/>
              </a:stretch>
            </p:blipFill>
            <p:spPr bwMode="auto">
              <a:xfrm>
                <a:off x="7427245" y="5266816"/>
                <a:ext cx="1473868" cy="1143000"/>
              </a:xfrm>
              <a:prstGeom prst="rect">
                <a:avLst/>
              </a:prstGeom>
              <a:noFill/>
              <a:ln w="25400">
                <a:solidFill>
                  <a:schemeClr val="accent2"/>
                </a:solidFill>
                <a:miter lim="800000"/>
                <a:headEnd/>
                <a:tailEnd/>
              </a:ln>
              <a:effectLst>
                <a:outerShdw blurRad="50800" dist="114300" dir="2700000" algn="tl" rotWithShape="0">
                  <a:prstClr val="black">
                    <a:alpha val="40000"/>
                  </a:prstClr>
                </a:outerShdw>
              </a:effectLst>
            </p:spPr>
          </p:pic>
          <p:sp>
            <p:nvSpPr>
              <p:cNvPr id="22" name="TextBox 21"/>
              <p:cNvSpPr txBox="1"/>
              <p:nvPr/>
            </p:nvSpPr>
            <p:spPr>
              <a:xfrm>
                <a:off x="8211795" y="5316416"/>
                <a:ext cx="618978" cy="276999"/>
              </a:xfrm>
              <a:prstGeom prst="rect">
                <a:avLst/>
              </a:prstGeom>
            </p:spPr>
            <p:txBody>
              <a:bodyPr wrap="square" lIns="0" tIns="0" rIns="0" bIns="0" rtlCol="0">
                <a:spAutoFit/>
              </a:bodyPr>
              <a:lstStyle/>
              <a:p>
                <a:pPr marL="342900" marR="0" indent="-342900" algn="r" defTabSz="914400" rtl="0" eaLnBrk="1" fontAlgn="base" latinLnBrk="0" hangingPunct="1">
                  <a:lnSpc>
                    <a:spcPct val="100000"/>
                  </a:lnSpc>
                  <a:spcBef>
                    <a:spcPct val="20000"/>
                  </a:spcBef>
                  <a:spcAft>
                    <a:spcPct val="0"/>
                  </a:spcAft>
                  <a:buClrTx/>
                  <a:buSzTx/>
                  <a:tabLst/>
                </a:pPr>
                <a:r>
                  <a:rPr lang="en-US" sz="1800" b="1" kern="0" dirty="0" smtClean="0">
                    <a:solidFill>
                      <a:schemeClr val="accent2"/>
                    </a:solidFill>
                    <a:latin typeface="+mn-lt"/>
                  </a:rPr>
                  <a:t>/z/</a:t>
                </a:r>
                <a:endParaRPr kumimoji="0" lang="en-US" sz="1800" b="1" i="0" u="none" strike="noStrike" kern="0" cap="none" spc="0" normalizeH="0" baseline="0" noProof="0" dirty="0" smtClean="0">
                  <a:ln>
                    <a:noFill/>
                  </a:ln>
                  <a:solidFill>
                    <a:schemeClr val="accent2"/>
                  </a:solidFill>
                  <a:effectLst/>
                  <a:uLnTx/>
                  <a:uFillTx/>
                  <a:latin typeface="+mn-lt"/>
                  <a:ea typeface="+mn-ea"/>
                  <a:cs typeface="+mn-cs"/>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18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22990</TotalTime>
  <Words>2495</Words>
  <Application>Microsoft PowerPoint</Application>
  <PresentationFormat>Letter Paper (8.5x11 in)</PresentationFormat>
  <Paragraphs>442</Paragraphs>
  <Slides>26</Slides>
  <Notes>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29" baseType="lpstr">
      <vt:lpstr>lecture_title</vt:lpstr>
      <vt:lpstr>lecture_default</vt:lpstr>
      <vt:lpstr>Equation</vt:lpstr>
      <vt:lpstr>Slide 0</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Gateway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picone</cp:lastModifiedBy>
  <cp:revision>2089</cp:revision>
  <dcterms:created xsi:type="dcterms:W3CDTF">2002-09-12T17:13:32Z</dcterms:created>
  <dcterms:modified xsi:type="dcterms:W3CDTF">2009-03-26T11:08:48Z</dcterms:modified>
</cp:coreProperties>
</file>