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84" r:id="rId1"/>
    <p:sldMasterId id="2147483701" r:id="rId2"/>
  </p:sldMasterIdLst>
  <p:notesMasterIdLst>
    <p:notesMasterId r:id="rId27"/>
  </p:notesMasterIdLst>
  <p:handoutMasterIdLst>
    <p:handoutMasterId r:id="rId28"/>
  </p:handoutMasterIdLst>
  <p:sldIdLst>
    <p:sldId id="325" r:id="rId3"/>
    <p:sldId id="452" r:id="rId4"/>
    <p:sldId id="634" r:id="rId5"/>
    <p:sldId id="635" r:id="rId6"/>
    <p:sldId id="653" r:id="rId7"/>
    <p:sldId id="637" r:id="rId8"/>
    <p:sldId id="578" r:id="rId9"/>
    <p:sldId id="607" r:id="rId10"/>
    <p:sldId id="638" r:id="rId11"/>
    <p:sldId id="616" r:id="rId12"/>
    <p:sldId id="586" r:id="rId13"/>
    <p:sldId id="624" r:id="rId14"/>
    <p:sldId id="641" r:id="rId15"/>
    <p:sldId id="639" r:id="rId16"/>
    <p:sldId id="640" r:id="rId17"/>
    <p:sldId id="652" r:id="rId18"/>
    <p:sldId id="642" r:id="rId19"/>
    <p:sldId id="643" r:id="rId20"/>
    <p:sldId id="650" r:id="rId21"/>
    <p:sldId id="651" r:id="rId22"/>
    <p:sldId id="654" r:id="rId23"/>
    <p:sldId id="585" r:id="rId24"/>
    <p:sldId id="548" r:id="rId25"/>
    <p:sldId id="568" r:id="rId26"/>
  </p:sldIdLst>
  <p:sldSz cx="9144000" cy="6858000" type="letter"/>
  <p:notesSz cx="7315200" cy="9601200"/>
  <p:defaultTex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EAEA"/>
    <a:srgbClr val="00FF99"/>
    <a:srgbClr val="F7F7F7"/>
    <a:srgbClr val="F1C1CA"/>
    <a:srgbClr val="C0C0C0"/>
    <a:srgbClr val="E99FAD"/>
    <a:srgbClr val="FAEAED"/>
    <a:srgbClr val="E2E2F6"/>
    <a:srgbClr val="FFFFFF"/>
    <a:srgbClr val="D1D1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horzBarState="maximized">
    <p:restoredLeft sz="4314" autoAdjust="0"/>
    <p:restoredTop sz="96226" autoAdjust="0"/>
  </p:normalViewPr>
  <p:slideViewPr>
    <p:cSldViewPr snapToGrid="0">
      <p:cViewPr varScale="1">
        <p:scale>
          <a:sx n="69" d="100"/>
          <a:sy n="69" d="100"/>
        </p:scale>
        <p:origin x="-1098" y="-108"/>
      </p:cViewPr>
      <p:guideLst>
        <p:guide orient="horz" pos="1928"/>
        <p:guide orient="horz" pos="3319"/>
        <p:guide orient="horz" pos="428"/>
        <p:guide pos="5616"/>
        <p:guide pos="2884"/>
        <p:guide pos="143"/>
        <p:guide pos="148"/>
        <p:guide pos="150"/>
        <p:guide pos="2872"/>
        <p:guide pos="139"/>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51" d="100"/>
          <a:sy n="51" d="100"/>
        </p:scale>
        <p:origin x="-1734" y="-108"/>
      </p:cViewPr>
      <p:guideLst>
        <p:guide orient="horz" pos="3023"/>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viewProps" Target="viewProps.xml"/></Relationships>
</file>

<file path=ppt/_rels/viewProps.xml.rels><?xml version="1.0" encoding="UTF-8" standalone="yes"?>
<Relationships xmlns="http://schemas.openxmlformats.org/package/2006/relationships"><Relationship Id="rId1" Type="http://schemas.openxmlformats.org/officeDocument/2006/relationships/slide" Target="slides/slide2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1" y="1"/>
            <a:ext cx="3170980" cy="480060"/>
          </a:xfrm>
          <a:prstGeom prst="rect">
            <a:avLst/>
          </a:prstGeom>
          <a:noFill/>
          <a:ln w="9525">
            <a:noFill/>
            <a:miter lim="800000"/>
            <a:headEnd/>
            <a:tailEnd/>
          </a:ln>
          <a:effectLst/>
        </p:spPr>
        <p:txBody>
          <a:bodyPr vert="horz" wrap="square" lIns="96367" tIns="48182" rIns="96367" bIns="48182" numCol="1" anchor="t" anchorCtr="0" compatLnSpc="1">
            <a:prstTxWarp prst="textNoShape">
              <a:avLst/>
            </a:prstTxWarp>
          </a:bodyPr>
          <a:lstStyle>
            <a:lvl1pPr defTabSz="963381">
              <a:defRPr sz="1200" smtClean="0">
                <a:latin typeface="Times New Roman" pitchFamily="18" charset="0"/>
              </a:defRPr>
            </a:lvl1pPr>
          </a:lstStyle>
          <a:p>
            <a:pPr>
              <a:defRPr/>
            </a:pPr>
            <a:endParaRPr lang="en-US"/>
          </a:p>
        </p:txBody>
      </p:sp>
      <p:sp>
        <p:nvSpPr>
          <p:cNvPr id="77827" name="Rectangle 3"/>
          <p:cNvSpPr>
            <a:spLocks noGrp="1" noChangeArrowheads="1"/>
          </p:cNvSpPr>
          <p:nvPr>
            <p:ph type="dt" sz="quarter" idx="1"/>
          </p:nvPr>
        </p:nvSpPr>
        <p:spPr bwMode="auto">
          <a:xfrm>
            <a:off x="4144220" y="1"/>
            <a:ext cx="3170980" cy="480060"/>
          </a:xfrm>
          <a:prstGeom prst="rect">
            <a:avLst/>
          </a:prstGeom>
          <a:noFill/>
          <a:ln w="9525">
            <a:noFill/>
            <a:miter lim="800000"/>
            <a:headEnd/>
            <a:tailEnd/>
          </a:ln>
          <a:effectLst/>
        </p:spPr>
        <p:txBody>
          <a:bodyPr vert="horz" wrap="square" lIns="96367" tIns="48182" rIns="96367" bIns="48182" numCol="1" anchor="t" anchorCtr="0" compatLnSpc="1">
            <a:prstTxWarp prst="textNoShape">
              <a:avLst/>
            </a:prstTxWarp>
          </a:bodyPr>
          <a:lstStyle>
            <a:lvl1pPr algn="r" defTabSz="963381">
              <a:defRPr sz="1200" smtClean="0">
                <a:latin typeface="Times New Roman" pitchFamily="18" charset="0"/>
              </a:defRPr>
            </a:lvl1pPr>
          </a:lstStyle>
          <a:p>
            <a:pPr>
              <a:defRPr/>
            </a:pPr>
            <a:endParaRPr lang="en-US"/>
          </a:p>
        </p:txBody>
      </p:sp>
      <p:sp>
        <p:nvSpPr>
          <p:cNvPr id="77828" name="Rectangle 4"/>
          <p:cNvSpPr>
            <a:spLocks noGrp="1" noChangeArrowheads="1"/>
          </p:cNvSpPr>
          <p:nvPr>
            <p:ph type="ftr" sz="quarter" idx="2"/>
          </p:nvPr>
        </p:nvSpPr>
        <p:spPr bwMode="auto">
          <a:xfrm>
            <a:off x="1" y="9121141"/>
            <a:ext cx="3170980" cy="480060"/>
          </a:xfrm>
          <a:prstGeom prst="rect">
            <a:avLst/>
          </a:prstGeom>
          <a:noFill/>
          <a:ln w="9525">
            <a:noFill/>
            <a:miter lim="800000"/>
            <a:headEnd/>
            <a:tailEnd/>
          </a:ln>
          <a:effectLst/>
        </p:spPr>
        <p:txBody>
          <a:bodyPr vert="horz" wrap="square" lIns="96367" tIns="48182" rIns="96367" bIns="48182" numCol="1" anchor="b" anchorCtr="0" compatLnSpc="1">
            <a:prstTxWarp prst="textNoShape">
              <a:avLst/>
            </a:prstTxWarp>
          </a:bodyPr>
          <a:lstStyle>
            <a:lvl1pPr defTabSz="963381">
              <a:defRPr sz="1200" smtClean="0">
                <a:latin typeface="Times New Roman" pitchFamily="18" charset="0"/>
              </a:defRPr>
            </a:lvl1pPr>
          </a:lstStyle>
          <a:p>
            <a:pPr>
              <a:defRPr/>
            </a:pPr>
            <a:endParaRPr lang="en-US"/>
          </a:p>
        </p:txBody>
      </p:sp>
      <p:sp>
        <p:nvSpPr>
          <p:cNvPr id="77829" name="Rectangle 5"/>
          <p:cNvSpPr>
            <a:spLocks noGrp="1" noChangeArrowheads="1"/>
          </p:cNvSpPr>
          <p:nvPr>
            <p:ph type="sldNum" sz="quarter" idx="3"/>
          </p:nvPr>
        </p:nvSpPr>
        <p:spPr bwMode="auto">
          <a:xfrm>
            <a:off x="4144220" y="9121141"/>
            <a:ext cx="3170980" cy="480060"/>
          </a:xfrm>
          <a:prstGeom prst="rect">
            <a:avLst/>
          </a:prstGeom>
          <a:noFill/>
          <a:ln w="9525">
            <a:noFill/>
            <a:miter lim="800000"/>
            <a:headEnd/>
            <a:tailEnd/>
          </a:ln>
          <a:effectLst/>
        </p:spPr>
        <p:txBody>
          <a:bodyPr vert="horz" wrap="square" lIns="96367" tIns="48182" rIns="96367" bIns="48182" numCol="1" anchor="b" anchorCtr="0" compatLnSpc="1">
            <a:prstTxWarp prst="textNoShape">
              <a:avLst/>
            </a:prstTxWarp>
          </a:bodyPr>
          <a:lstStyle>
            <a:lvl1pPr algn="r" defTabSz="963381">
              <a:defRPr sz="1200" smtClean="0">
                <a:latin typeface="Times New Roman" pitchFamily="18" charset="0"/>
              </a:defRPr>
            </a:lvl1pPr>
          </a:lstStyle>
          <a:p>
            <a:pPr>
              <a:defRPr/>
            </a:pPr>
            <a:fld id="{66158826-EADE-4792-AB13-43381F09BFE3}" type="slidenum">
              <a:rPr lang="en-US"/>
              <a:pPr>
                <a:defRPr/>
              </a:pPr>
              <a:t>‹#›</a:t>
            </a:fld>
            <a:endParaRPr lang="en-US"/>
          </a:p>
        </p:txBody>
      </p:sp>
    </p:spTree>
    <p:extLst>
      <p:ext uri="{BB962C8B-B14F-4D97-AF65-F5344CB8AC3E}">
        <p14:creationId xmlns:p14="http://schemas.microsoft.com/office/powerpoint/2010/main" val="40479885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1" y="1"/>
            <a:ext cx="3170980" cy="480060"/>
          </a:xfrm>
          <a:prstGeom prst="rect">
            <a:avLst/>
          </a:prstGeom>
          <a:noFill/>
          <a:ln w="9525">
            <a:noFill/>
            <a:miter lim="800000"/>
            <a:headEnd/>
            <a:tailEnd/>
          </a:ln>
          <a:effectLst/>
        </p:spPr>
        <p:txBody>
          <a:bodyPr vert="horz" wrap="square" lIns="96367" tIns="48182" rIns="96367" bIns="48182" numCol="1" anchor="t" anchorCtr="0" compatLnSpc="1">
            <a:prstTxWarp prst="textNoShape">
              <a:avLst/>
            </a:prstTxWarp>
          </a:bodyPr>
          <a:lstStyle>
            <a:lvl1pPr defTabSz="963381">
              <a:defRPr sz="1200" smtClean="0">
                <a:latin typeface="Times New Roman" pitchFamily="18" charset="0"/>
              </a:defRPr>
            </a:lvl1pPr>
          </a:lstStyle>
          <a:p>
            <a:pPr>
              <a:defRPr/>
            </a:pPr>
            <a:endParaRPr lang="en-US"/>
          </a:p>
        </p:txBody>
      </p:sp>
      <p:sp>
        <p:nvSpPr>
          <p:cNvPr id="30723" name="Rectangle 3"/>
          <p:cNvSpPr>
            <a:spLocks noGrp="1" noChangeArrowheads="1"/>
          </p:cNvSpPr>
          <p:nvPr>
            <p:ph type="dt" idx="1"/>
          </p:nvPr>
        </p:nvSpPr>
        <p:spPr bwMode="auto">
          <a:xfrm>
            <a:off x="4144220" y="1"/>
            <a:ext cx="3170980" cy="480060"/>
          </a:xfrm>
          <a:prstGeom prst="rect">
            <a:avLst/>
          </a:prstGeom>
          <a:noFill/>
          <a:ln w="9525">
            <a:noFill/>
            <a:miter lim="800000"/>
            <a:headEnd/>
            <a:tailEnd/>
          </a:ln>
          <a:effectLst/>
        </p:spPr>
        <p:txBody>
          <a:bodyPr vert="horz" wrap="square" lIns="96367" tIns="48182" rIns="96367" bIns="48182" numCol="1" anchor="t" anchorCtr="0" compatLnSpc="1">
            <a:prstTxWarp prst="textNoShape">
              <a:avLst/>
            </a:prstTxWarp>
          </a:bodyPr>
          <a:lstStyle>
            <a:lvl1pPr algn="r" defTabSz="963381">
              <a:defRPr sz="1200" smtClean="0">
                <a:latin typeface="Times New Roman" pitchFamily="18" charset="0"/>
              </a:defRPr>
            </a:lvl1pPr>
          </a:lstStyle>
          <a:p>
            <a:pPr>
              <a:defRPr/>
            </a:pPr>
            <a:endParaRPr lang="en-US"/>
          </a:p>
        </p:txBody>
      </p:sp>
      <p:sp>
        <p:nvSpPr>
          <p:cNvPr id="22532" name="Rectangle 4"/>
          <p:cNvSpPr>
            <a:spLocks noGrp="1" noRot="1" noChangeAspect="1" noChangeArrowheads="1" noTextEdit="1"/>
          </p:cNvSpPr>
          <p:nvPr>
            <p:ph type="sldImg" idx="2"/>
          </p:nvPr>
        </p:nvSpPr>
        <p:spPr bwMode="auto">
          <a:xfrm>
            <a:off x="1257300" y="719138"/>
            <a:ext cx="4800600" cy="3600450"/>
          </a:xfrm>
          <a:prstGeom prst="rect">
            <a:avLst/>
          </a:prstGeom>
          <a:noFill/>
          <a:ln w="9525">
            <a:solidFill>
              <a:srgbClr val="000000"/>
            </a:solidFill>
            <a:miter lim="800000"/>
            <a:headEnd/>
            <a:tailEnd/>
          </a:ln>
        </p:spPr>
      </p:sp>
      <p:sp>
        <p:nvSpPr>
          <p:cNvPr id="30725" name="Rectangle 5"/>
          <p:cNvSpPr>
            <a:spLocks noGrp="1" noChangeArrowheads="1"/>
          </p:cNvSpPr>
          <p:nvPr>
            <p:ph type="body" sz="quarter" idx="3"/>
          </p:nvPr>
        </p:nvSpPr>
        <p:spPr bwMode="auto">
          <a:xfrm>
            <a:off x="976421" y="4560571"/>
            <a:ext cx="5362360" cy="4320540"/>
          </a:xfrm>
          <a:prstGeom prst="rect">
            <a:avLst/>
          </a:prstGeom>
          <a:noFill/>
          <a:ln w="9525">
            <a:noFill/>
            <a:miter lim="800000"/>
            <a:headEnd/>
            <a:tailEnd/>
          </a:ln>
          <a:effectLst/>
        </p:spPr>
        <p:txBody>
          <a:bodyPr vert="horz" wrap="square" lIns="96367" tIns="48182" rIns="96367" bIns="4818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26" name="Rectangle 6"/>
          <p:cNvSpPr>
            <a:spLocks noGrp="1" noChangeArrowheads="1"/>
          </p:cNvSpPr>
          <p:nvPr>
            <p:ph type="ftr" sz="quarter" idx="4"/>
          </p:nvPr>
        </p:nvSpPr>
        <p:spPr bwMode="auto">
          <a:xfrm>
            <a:off x="1" y="9121141"/>
            <a:ext cx="3170980" cy="480060"/>
          </a:xfrm>
          <a:prstGeom prst="rect">
            <a:avLst/>
          </a:prstGeom>
          <a:noFill/>
          <a:ln w="9525">
            <a:noFill/>
            <a:miter lim="800000"/>
            <a:headEnd/>
            <a:tailEnd/>
          </a:ln>
          <a:effectLst/>
        </p:spPr>
        <p:txBody>
          <a:bodyPr vert="horz" wrap="square" lIns="96367" tIns="48182" rIns="96367" bIns="48182" numCol="1" anchor="b" anchorCtr="0" compatLnSpc="1">
            <a:prstTxWarp prst="textNoShape">
              <a:avLst/>
            </a:prstTxWarp>
          </a:bodyPr>
          <a:lstStyle>
            <a:lvl1pPr defTabSz="963381">
              <a:defRPr sz="1200" smtClean="0">
                <a:latin typeface="Times New Roman" pitchFamily="18" charset="0"/>
              </a:defRPr>
            </a:lvl1pPr>
          </a:lstStyle>
          <a:p>
            <a:pPr>
              <a:defRPr/>
            </a:pPr>
            <a:endParaRPr lang="en-US"/>
          </a:p>
        </p:txBody>
      </p:sp>
      <p:sp>
        <p:nvSpPr>
          <p:cNvPr id="30727" name="Rectangle 7"/>
          <p:cNvSpPr>
            <a:spLocks noGrp="1" noChangeArrowheads="1"/>
          </p:cNvSpPr>
          <p:nvPr>
            <p:ph type="sldNum" sz="quarter" idx="5"/>
          </p:nvPr>
        </p:nvSpPr>
        <p:spPr bwMode="auto">
          <a:xfrm>
            <a:off x="4144220" y="9121141"/>
            <a:ext cx="3170980" cy="480060"/>
          </a:xfrm>
          <a:prstGeom prst="rect">
            <a:avLst/>
          </a:prstGeom>
          <a:noFill/>
          <a:ln w="9525">
            <a:noFill/>
            <a:miter lim="800000"/>
            <a:headEnd/>
            <a:tailEnd/>
          </a:ln>
          <a:effectLst/>
        </p:spPr>
        <p:txBody>
          <a:bodyPr vert="horz" wrap="square" lIns="96367" tIns="48182" rIns="96367" bIns="48182" numCol="1" anchor="b" anchorCtr="0" compatLnSpc="1">
            <a:prstTxWarp prst="textNoShape">
              <a:avLst/>
            </a:prstTxWarp>
          </a:bodyPr>
          <a:lstStyle>
            <a:lvl1pPr algn="r" defTabSz="963381">
              <a:defRPr sz="1200" smtClean="0">
                <a:latin typeface="Times New Roman" pitchFamily="18" charset="0"/>
              </a:defRPr>
            </a:lvl1pPr>
          </a:lstStyle>
          <a:p>
            <a:pPr>
              <a:defRPr/>
            </a:pPr>
            <a:fld id="{ECC53042-5A96-4DBC-B738-B843823BA6D7}" type="slidenum">
              <a:rPr lang="en-US"/>
              <a:pPr>
                <a:defRPr/>
              </a:pPr>
              <a:t>‹#›</a:t>
            </a:fld>
            <a:endParaRPr lang="en-US"/>
          </a:p>
        </p:txBody>
      </p:sp>
    </p:spTree>
    <p:extLst>
      <p:ext uri="{BB962C8B-B14F-4D97-AF65-F5344CB8AC3E}">
        <p14:creationId xmlns:p14="http://schemas.microsoft.com/office/powerpoint/2010/main" val="265210352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CC53042-5A96-4DBC-B738-B843823BA6D7}" type="slidenum">
              <a:rPr lang="en-US" smtClean="0"/>
              <a:pPr>
                <a:defRPr/>
              </a:pPr>
              <a:t>0</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35D758C2-C356-43B3-AAFA-040681F9914C}" type="slidenum">
              <a:rPr lang="en-US" smtClean="0"/>
              <a:pPr/>
              <a:t>22</a:t>
            </a:fld>
            <a:endParaRPr lang="en-US"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xfrm>
            <a:off x="413469" y="4560571"/>
            <a:ext cx="6561417" cy="4320540"/>
          </a:xfrm>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DF734984-DA9D-46F7-86D2-46DD45087FB0}" type="datetimeFigureOut">
              <a:rPr lang="en-US" smtClean="0"/>
              <a:pPr/>
              <a:t>9/27/2010</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A05E26D1-1274-47BB-A1DA-3B76A596BD10}"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685800"/>
          </a:xfrm>
          <a:prstGeom prst="rect">
            <a:avLst/>
          </a:prstGeom>
        </p:spPr>
        <p:txBody>
          <a:bodyPr/>
          <a:lstStyle/>
          <a:p>
            <a:r>
              <a:rPr lang="en-US" smtClean="0"/>
              <a:t>Click to edit Master title style</a:t>
            </a:r>
            <a:endParaRPr lang="en-US"/>
          </a:p>
        </p:txBody>
      </p:sp>
      <p:sp>
        <p:nvSpPr>
          <p:cNvPr id="3" name="Rectangle 5"/>
          <p:cNvSpPr>
            <a:spLocks noGrp="1" noChangeArrowheads="1"/>
          </p:cNvSpPr>
          <p:nvPr>
            <p:ph type="ftr" sz="quarter" idx="10"/>
          </p:nvPr>
        </p:nvSpPr>
        <p:spPr>
          <a:xfrm>
            <a:off x="0" y="6629400"/>
            <a:ext cx="5638800" cy="228600"/>
          </a:xfrm>
          <a:prstGeom prst="rect">
            <a:avLst/>
          </a:prstGeom>
          <a:ln/>
        </p:spPr>
        <p:txBody>
          <a:bodyPr/>
          <a:lstStyle>
            <a:lvl1pPr>
              <a:defRPr/>
            </a:lvl1pPr>
          </a:lstStyle>
          <a:p>
            <a:pPr>
              <a:defRPr/>
            </a:pPr>
            <a:r>
              <a:rPr lang="en-US" altLang="en-US" dirty="0"/>
              <a:t>R. S. Sutton and A. G. </a:t>
            </a:r>
            <a:r>
              <a:rPr lang="en-US" altLang="en-US" dirty="0" err="1"/>
              <a:t>Barto</a:t>
            </a:r>
            <a:r>
              <a:rPr lang="en-US" altLang="en-US" dirty="0"/>
              <a:t>: Reinforcement Learning: An Introduction</a:t>
            </a:r>
            <a:endParaRPr lang="en-US" altLang="en-US" sz="1400" dirty="0"/>
          </a:p>
        </p:txBody>
      </p:sp>
      <p:sp>
        <p:nvSpPr>
          <p:cNvPr id="4" name="Rectangle 6"/>
          <p:cNvSpPr>
            <a:spLocks noGrp="1" noChangeArrowheads="1"/>
          </p:cNvSpPr>
          <p:nvPr>
            <p:ph type="sldNum" sz="quarter" idx="11"/>
          </p:nvPr>
        </p:nvSpPr>
        <p:spPr>
          <a:xfrm>
            <a:off x="7239000" y="6629400"/>
            <a:ext cx="1905000" cy="228600"/>
          </a:xfrm>
          <a:prstGeom prst="rect">
            <a:avLst/>
          </a:prstGeom>
          <a:ln/>
        </p:spPr>
        <p:txBody>
          <a:bodyPr/>
          <a:lstStyle>
            <a:lvl1pPr>
              <a:defRPr/>
            </a:lvl1pPr>
          </a:lstStyle>
          <a:p>
            <a:pPr>
              <a:defRPr/>
            </a:pPr>
            <a:fld id="{2A9A9A9B-D817-4253-85CF-175FAC8E63AC}" type="slidenum">
              <a:rPr lang="en-US" altLang="en-US"/>
              <a:pPr>
                <a:defRPr/>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6858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447800"/>
            <a:ext cx="3810000" cy="4876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447800"/>
            <a:ext cx="3810000" cy="4876800"/>
          </a:xfrm>
          <a:prstGeom prst="rect">
            <a:avLst/>
          </a:prstGeom>
        </p:spPr>
        <p:txBody>
          <a:bodyPr/>
          <a:lstStyle/>
          <a:p>
            <a:pPr lvl="0"/>
            <a:endParaRPr lang="en-US" noProof="0" smtClean="0"/>
          </a:p>
        </p:txBody>
      </p:sp>
      <p:sp>
        <p:nvSpPr>
          <p:cNvPr id="5" name="Rectangle 5"/>
          <p:cNvSpPr>
            <a:spLocks noGrp="1" noChangeArrowheads="1"/>
          </p:cNvSpPr>
          <p:nvPr>
            <p:ph type="ftr" sz="quarter" idx="10"/>
          </p:nvPr>
        </p:nvSpPr>
        <p:spPr>
          <a:xfrm>
            <a:off x="0" y="6629400"/>
            <a:ext cx="5638800" cy="228600"/>
          </a:xfrm>
          <a:prstGeom prst="rect">
            <a:avLst/>
          </a:prstGeom>
          <a:ln/>
        </p:spPr>
        <p:txBody>
          <a:bodyPr/>
          <a:lstStyle>
            <a:lvl1pPr>
              <a:defRPr/>
            </a:lvl1pPr>
          </a:lstStyle>
          <a:p>
            <a:pPr>
              <a:defRPr/>
            </a:pPr>
            <a:r>
              <a:rPr lang="en-US" altLang="en-US"/>
              <a:t>R. S. Sutton and A. G. Barto: Reinforcement Learning: An Introduction</a:t>
            </a:r>
            <a:endParaRPr lang="en-US" altLang="en-US" sz="1400"/>
          </a:p>
        </p:txBody>
      </p:sp>
      <p:sp>
        <p:nvSpPr>
          <p:cNvPr id="6" name="Rectangle 6"/>
          <p:cNvSpPr>
            <a:spLocks noGrp="1" noChangeArrowheads="1"/>
          </p:cNvSpPr>
          <p:nvPr>
            <p:ph type="sldNum" sz="quarter" idx="11"/>
          </p:nvPr>
        </p:nvSpPr>
        <p:spPr>
          <a:xfrm>
            <a:off x="7239000" y="6629400"/>
            <a:ext cx="1905000" cy="228600"/>
          </a:xfrm>
          <a:prstGeom prst="rect">
            <a:avLst/>
          </a:prstGeom>
          <a:ln/>
        </p:spPr>
        <p:txBody>
          <a:bodyPr/>
          <a:lstStyle>
            <a:lvl1pPr>
              <a:defRPr/>
            </a:lvl1pPr>
          </a:lstStyle>
          <a:p>
            <a:pPr>
              <a:defRPr/>
            </a:pPr>
            <a:fld id="{1EE89630-ECFE-46C4-8DDC-33331FDD31C1}" type="slidenum">
              <a:rPr lang="en-US" altLang="en-US"/>
              <a:pPr>
                <a:defRPr/>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image" Target="../media/image3.png"/><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7" name="Rectangle 5"/>
          <p:cNvSpPr>
            <a:spLocks noChangeArrowheads="1"/>
          </p:cNvSpPr>
          <p:nvPr/>
        </p:nvSpPr>
        <p:spPr bwMode="auto">
          <a:xfrm>
            <a:off x="304800" y="277813"/>
            <a:ext cx="8605838" cy="6254750"/>
          </a:xfrm>
          <a:prstGeom prst="rect">
            <a:avLst/>
          </a:prstGeom>
          <a:noFill/>
          <a:ln w="38100">
            <a:solidFill>
              <a:srgbClr val="333399"/>
            </a:solidFill>
            <a:miter lim="800000"/>
            <a:headEnd/>
            <a:tailEnd/>
          </a:ln>
          <a:effectLst>
            <a:outerShdw dist="107763" dir="2700000" algn="ctr" rotWithShape="0">
              <a:srgbClr val="892034"/>
            </a:outerShdw>
          </a:effectLst>
        </p:spPr>
        <p:txBody>
          <a:bodyPr wrap="none" anchor="ctr"/>
          <a:lstStyle/>
          <a:p>
            <a:pPr algn="ctr">
              <a:defRPr/>
            </a:pPr>
            <a:endParaRPr lang="en-US" dirty="0">
              <a:solidFill>
                <a:schemeClr val="hlink"/>
              </a:solidFill>
              <a:latin typeface="Times New Roman" pitchFamily="18" charset="0"/>
            </a:endParaRPr>
          </a:p>
        </p:txBody>
      </p:sp>
      <p:sp>
        <p:nvSpPr>
          <p:cNvPr id="4" name="Rectangle 5"/>
          <p:cNvSpPr>
            <a:spLocks noChangeArrowheads="1"/>
          </p:cNvSpPr>
          <p:nvPr/>
        </p:nvSpPr>
        <p:spPr bwMode="auto">
          <a:xfrm>
            <a:off x="304800" y="277813"/>
            <a:ext cx="8605838" cy="6254750"/>
          </a:xfrm>
          <a:prstGeom prst="rect">
            <a:avLst/>
          </a:prstGeom>
          <a:noFill/>
          <a:ln w="38100">
            <a:solidFill>
              <a:srgbClr val="333399"/>
            </a:solidFill>
            <a:miter lim="800000"/>
            <a:headEnd/>
            <a:tailEnd/>
          </a:ln>
          <a:effectLst>
            <a:outerShdw dist="107763" dir="2700000" algn="ctr" rotWithShape="0">
              <a:srgbClr val="BE0F34"/>
            </a:outerShdw>
          </a:effectLst>
        </p:spPr>
        <p:txBody>
          <a:bodyPr wrap="none" anchor="ctr"/>
          <a:lstStyle/>
          <a:p>
            <a:pPr algn="ctr">
              <a:defRPr/>
            </a:pPr>
            <a:endParaRPr lang="en-US" dirty="0">
              <a:solidFill>
                <a:schemeClr val="hlink"/>
              </a:solidFill>
              <a:latin typeface="Times New Roman" pitchFamily="18" charset="0"/>
            </a:endParaRPr>
          </a:p>
        </p:txBody>
      </p:sp>
      <p:sp>
        <p:nvSpPr>
          <p:cNvPr id="9" name="TextBox 8"/>
          <p:cNvSpPr txBox="1"/>
          <p:nvPr userDrawn="1"/>
        </p:nvSpPr>
        <p:spPr>
          <a:xfrm>
            <a:off x="708339" y="174810"/>
            <a:ext cx="2768958" cy="307777"/>
          </a:xfrm>
          <a:prstGeom prst="rect">
            <a:avLst/>
          </a:prstGeom>
          <a:solidFill>
            <a:srgbClr val="FFFFFF"/>
          </a:solidFill>
        </p:spPr>
        <p:txBody>
          <a:bodyPr wrap="square" lIns="91440" rtlCol="0">
            <a:spAutoFit/>
          </a:bodyPr>
          <a:lstStyle/>
          <a:p>
            <a:pPr marL="512763" indent="0" algn="l"/>
            <a:r>
              <a:rPr lang="en-US" sz="1400" b="1" kern="1200" dirty="0" smtClean="0">
                <a:solidFill>
                  <a:schemeClr val="accent1"/>
                </a:solidFill>
                <a:latin typeface="Arial" charset="0"/>
                <a:ea typeface="+mn-ea"/>
                <a:cs typeface="+mn-cs"/>
              </a:rPr>
              <a:t>   University</a:t>
            </a:r>
            <a:r>
              <a:rPr lang="en-US" sz="1400" b="1" kern="1200" baseline="0" dirty="0" smtClean="0">
                <a:solidFill>
                  <a:schemeClr val="accent1"/>
                </a:solidFill>
                <a:latin typeface="Arial" charset="0"/>
                <a:ea typeface="+mn-ea"/>
                <a:cs typeface="+mn-cs"/>
              </a:rPr>
              <a:t> of Delaware</a:t>
            </a:r>
            <a:endParaRPr lang="en-US" sz="1400" b="1" dirty="0">
              <a:solidFill>
                <a:schemeClr val="accent1"/>
              </a:solidFill>
            </a:endParaRPr>
          </a:p>
        </p:txBody>
      </p:sp>
      <p:pic>
        <p:nvPicPr>
          <p:cNvPr id="12" name="Picture 51"/>
          <p:cNvPicPr>
            <a:picLocks noChangeAspect="1" noChangeArrowheads="1"/>
          </p:cNvPicPr>
          <p:nvPr userDrawn="1"/>
        </p:nvPicPr>
        <p:blipFill>
          <a:blip r:embed="rId6" cstate="print"/>
          <a:srcRect/>
          <a:stretch>
            <a:fillRect/>
          </a:stretch>
        </p:blipFill>
        <p:spPr bwMode="auto">
          <a:xfrm>
            <a:off x="8188394" y="6317146"/>
            <a:ext cx="533400" cy="514350"/>
          </a:xfrm>
          <a:prstGeom prst="rect">
            <a:avLst/>
          </a:prstGeom>
          <a:noFill/>
          <a:ln w="9525" algn="ctr">
            <a:noFill/>
            <a:miter lim="800000"/>
            <a:headEnd/>
            <a:tailEnd/>
          </a:ln>
          <a:effectLst/>
        </p:spPr>
      </p:pic>
      <p:pic>
        <p:nvPicPr>
          <p:cNvPr id="1028" name="Picture 4"/>
          <p:cNvPicPr>
            <a:picLocks noChangeAspect="1" noChangeArrowheads="1"/>
          </p:cNvPicPr>
          <p:nvPr userDrawn="1"/>
        </p:nvPicPr>
        <p:blipFill rotWithShape="1">
          <a:blip r:embed="rId7" cstate="print">
            <a:extLst>
              <a:ext uri="{28A0092B-C50C-407E-A947-70E740481C1C}">
                <a14:useLocalDpi xmlns:a14="http://schemas.microsoft.com/office/drawing/2010/main" val="0"/>
              </a:ext>
            </a:extLst>
          </a:blip>
          <a:srcRect l="19875" t="14993" r="64683" b="53075"/>
          <a:stretch/>
        </p:blipFill>
        <p:spPr bwMode="auto">
          <a:xfrm>
            <a:off x="766787" y="61942"/>
            <a:ext cx="597579" cy="6947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3685" r:id="rId1"/>
    <p:sldLayoutId id="2147483687" r:id="rId2"/>
    <p:sldLayoutId id="2147483713" r:id="rId3"/>
    <p:sldLayoutId id="2147483714" r:id="rId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36" name="Rectangle 12"/>
          <p:cNvSpPr>
            <a:spLocks noChangeArrowheads="1"/>
          </p:cNvSpPr>
          <p:nvPr/>
        </p:nvSpPr>
        <p:spPr bwMode="auto">
          <a:xfrm>
            <a:off x="227013" y="455613"/>
            <a:ext cx="8683625" cy="42862"/>
          </a:xfrm>
          <a:prstGeom prst="rect">
            <a:avLst/>
          </a:prstGeom>
          <a:gradFill rotWithShape="0">
            <a:gsLst>
              <a:gs pos="0">
                <a:srgbClr val="BE0F34"/>
              </a:gs>
              <a:gs pos="100000">
                <a:srgbClr val="95CAFF"/>
              </a:gs>
            </a:gsLst>
            <a:lin ang="0" scaled="1"/>
          </a:gradFill>
          <a:ln w="9525">
            <a:noFill/>
            <a:miter lim="800000"/>
            <a:headEnd/>
            <a:tailEnd/>
          </a:ln>
          <a:effectLst/>
        </p:spPr>
        <p:txBody>
          <a:bodyPr wrap="none" anchor="ctr"/>
          <a:lstStyle/>
          <a:p>
            <a:pPr>
              <a:defRPr/>
            </a:pPr>
            <a:endParaRPr lang="en-US" dirty="0"/>
          </a:p>
        </p:txBody>
      </p:sp>
      <p:pic>
        <p:nvPicPr>
          <p:cNvPr id="1027" name="Picture 37" descr="isip_logo_plain"/>
          <p:cNvPicPr>
            <a:picLocks noChangeAspect="1" noChangeArrowheads="1"/>
          </p:cNvPicPr>
          <p:nvPr/>
        </p:nvPicPr>
        <p:blipFill>
          <a:blip r:embed="rId13" cstate="print"/>
          <a:srcRect/>
          <a:stretch>
            <a:fillRect/>
          </a:stretch>
        </p:blipFill>
        <p:spPr bwMode="auto">
          <a:xfrm>
            <a:off x="8772525" y="6492875"/>
            <a:ext cx="333375" cy="327025"/>
          </a:xfrm>
          <a:prstGeom prst="rect">
            <a:avLst/>
          </a:prstGeom>
          <a:noFill/>
          <a:ln w="9525">
            <a:noFill/>
            <a:miter lim="800000"/>
            <a:headEnd/>
            <a:tailEnd/>
          </a:ln>
        </p:spPr>
      </p:pic>
      <p:sp>
        <p:nvSpPr>
          <p:cNvPr id="1069" name="Text Box 45"/>
          <p:cNvSpPr txBox="1">
            <a:spLocks noChangeArrowheads="1"/>
          </p:cNvSpPr>
          <p:nvPr/>
        </p:nvSpPr>
        <p:spPr bwMode="auto">
          <a:xfrm>
            <a:off x="252413" y="6648450"/>
            <a:ext cx="8158162" cy="184666"/>
          </a:xfrm>
          <a:prstGeom prst="rect">
            <a:avLst/>
          </a:prstGeom>
          <a:noFill/>
          <a:ln w="9525">
            <a:noFill/>
            <a:miter lim="800000"/>
            <a:headEnd/>
            <a:tailEnd/>
          </a:ln>
          <a:effectLst/>
        </p:spPr>
        <p:txBody>
          <a:bodyPr lIns="0" tIns="0" rIns="0" bIns="0">
            <a:spAutoFit/>
          </a:bodyPr>
          <a:lstStyle/>
          <a:p>
            <a:pPr>
              <a:spcBef>
                <a:spcPct val="50000"/>
              </a:spcBef>
              <a:defRPr/>
            </a:pPr>
            <a:r>
              <a:rPr lang="en-US" sz="1200" b="1" dirty="0" smtClean="0">
                <a:solidFill>
                  <a:srgbClr val="BE0F34"/>
                </a:solidFill>
              </a:rPr>
              <a:t>University of Delaware: Slide </a:t>
            </a:r>
            <a:fld id="{56D32A91-0AE1-4806-AC33-D8959F4B7E0D}" type="slidenum">
              <a:rPr lang="en-US" sz="1200" b="1">
                <a:solidFill>
                  <a:srgbClr val="BE0F34"/>
                </a:solidFill>
              </a:rPr>
              <a:pPr>
                <a:spcBef>
                  <a:spcPct val="50000"/>
                </a:spcBef>
                <a:defRPr/>
              </a:pPr>
              <a:t>‹#›</a:t>
            </a:fld>
            <a:endParaRPr lang="en-US" sz="1200" b="1" dirty="0">
              <a:solidFill>
                <a:srgbClr val="BE0F34"/>
              </a:solidFill>
            </a:endParaRPr>
          </a:p>
        </p:txBody>
      </p:sp>
    </p:spTree>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ctr" rtl="0" eaLnBrk="1" fontAlgn="base" hangingPunct="1">
        <a:spcBef>
          <a:spcPct val="0"/>
        </a:spcBef>
        <a:spcAft>
          <a:spcPct val="0"/>
        </a:spcAft>
        <a:defRPr sz="2400" b="1">
          <a:solidFill>
            <a:schemeClr val="tx1"/>
          </a:solidFill>
          <a:latin typeface="+mj-lt"/>
          <a:ea typeface="+mj-ea"/>
          <a:cs typeface="+mj-cs"/>
        </a:defRPr>
      </a:lvl1pPr>
      <a:lvl2pPr algn="ctr" rtl="0" eaLnBrk="1" fontAlgn="base" hangingPunct="1">
        <a:spcBef>
          <a:spcPct val="0"/>
        </a:spcBef>
        <a:spcAft>
          <a:spcPct val="0"/>
        </a:spcAft>
        <a:defRPr sz="2400" b="1">
          <a:solidFill>
            <a:schemeClr val="tx1"/>
          </a:solidFill>
          <a:latin typeface="Arial" charset="0"/>
        </a:defRPr>
      </a:lvl2pPr>
      <a:lvl3pPr algn="ctr" rtl="0" eaLnBrk="1" fontAlgn="base" hangingPunct="1">
        <a:spcBef>
          <a:spcPct val="0"/>
        </a:spcBef>
        <a:spcAft>
          <a:spcPct val="0"/>
        </a:spcAft>
        <a:defRPr sz="2400" b="1">
          <a:solidFill>
            <a:schemeClr val="tx1"/>
          </a:solidFill>
          <a:latin typeface="Arial" charset="0"/>
        </a:defRPr>
      </a:lvl3pPr>
      <a:lvl4pPr algn="ctr" rtl="0" eaLnBrk="1" fontAlgn="base" hangingPunct="1">
        <a:spcBef>
          <a:spcPct val="0"/>
        </a:spcBef>
        <a:spcAft>
          <a:spcPct val="0"/>
        </a:spcAft>
        <a:defRPr sz="2400" b="1">
          <a:solidFill>
            <a:schemeClr val="tx1"/>
          </a:solidFill>
          <a:latin typeface="Arial" charset="0"/>
        </a:defRPr>
      </a:lvl4pPr>
      <a:lvl5pPr algn="ctr" rtl="0" eaLnBrk="1" fontAlgn="base" hangingPunct="1">
        <a:spcBef>
          <a:spcPct val="0"/>
        </a:spcBef>
        <a:spcAft>
          <a:spcPct val="0"/>
        </a:spcAft>
        <a:defRPr sz="2400" b="1">
          <a:solidFill>
            <a:schemeClr val="tx1"/>
          </a:solidFill>
          <a:latin typeface="Arial" charset="0"/>
        </a:defRPr>
      </a:lvl5pPr>
      <a:lvl6pPr marL="457200" algn="ctr" rtl="0" eaLnBrk="1" fontAlgn="base" hangingPunct="1">
        <a:spcBef>
          <a:spcPct val="0"/>
        </a:spcBef>
        <a:spcAft>
          <a:spcPct val="0"/>
        </a:spcAft>
        <a:defRPr sz="2400" b="1">
          <a:solidFill>
            <a:schemeClr val="tx1"/>
          </a:solidFill>
          <a:latin typeface="Arial" charset="0"/>
        </a:defRPr>
      </a:lvl6pPr>
      <a:lvl7pPr marL="914400" algn="ctr" rtl="0" eaLnBrk="1" fontAlgn="base" hangingPunct="1">
        <a:spcBef>
          <a:spcPct val="0"/>
        </a:spcBef>
        <a:spcAft>
          <a:spcPct val="0"/>
        </a:spcAft>
        <a:defRPr sz="2400" b="1">
          <a:solidFill>
            <a:schemeClr val="tx1"/>
          </a:solidFill>
          <a:latin typeface="Arial" charset="0"/>
        </a:defRPr>
      </a:lvl7pPr>
      <a:lvl8pPr marL="1371600" algn="ctr" rtl="0" eaLnBrk="1" fontAlgn="base" hangingPunct="1">
        <a:spcBef>
          <a:spcPct val="0"/>
        </a:spcBef>
        <a:spcAft>
          <a:spcPct val="0"/>
        </a:spcAft>
        <a:defRPr sz="2400" b="1">
          <a:solidFill>
            <a:schemeClr val="tx1"/>
          </a:solidFill>
          <a:latin typeface="Arial" charset="0"/>
        </a:defRPr>
      </a:lvl8pPr>
      <a:lvl9pPr marL="1828800" algn="ctr" rtl="0" eaLnBrk="1" fontAlgn="base" hangingPunct="1">
        <a:spcBef>
          <a:spcPct val="0"/>
        </a:spcBef>
        <a:spcAft>
          <a:spcPct val="0"/>
        </a:spcAft>
        <a:defRPr sz="2400" b="1">
          <a:solidFill>
            <a:schemeClr val="tx1"/>
          </a:solidFill>
          <a:latin typeface="Arial" charset="0"/>
        </a:defRPr>
      </a:lvl9pPr>
    </p:titleStyle>
    <p:bodyStyle>
      <a:lvl1pPr marL="342900" indent="-342900" algn="l" rtl="0" eaLnBrk="1" fontAlgn="base" hangingPunct="1">
        <a:spcBef>
          <a:spcPct val="20000"/>
        </a:spcBef>
        <a:spcAft>
          <a:spcPct val="0"/>
        </a:spcAft>
        <a:buChar char="•"/>
        <a:defRPr>
          <a:solidFill>
            <a:schemeClr val="tx1"/>
          </a:solidFill>
          <a:latin typeface="+mn-lt"/>
          <a:ea typeface="+mn-ea"/>
          <a:cs typeface="+mn-cs"/>
        </a:defRPr>
      </a:lvl1pPr>
      <a:lvl2pPr marL="742950" indent="-285750" algn="l" rtl="0" eaLnBrk="1" fontAlgn="base" hangingPunct="1">
        <a:spcBef>
          <a:spcPct val="20000"/>
        </a:spcBef>
        <a:spcAft>
          <a:spcPct val="0"/>
        </a:spcAft>
        <a:buChar char="–"/>
        <a:defRPr>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isip.piconepress.com/publications/seminars/temple/2010/udel/" TargetMode="External"/><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emf"/></Relationships>
</file>

<file path=ppt/slides/_rels/slide1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hyperlink" Target="http://www.itl.nist.gov/iad/mig/tests/std/2006/pubdata/pres/std-bbn-english.ppt" TargetMode="Externa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png"/><Relationship Id="rId12" Type="http://schemas.openxmlformats.org/officeDocument/2006/relationships/image" Target="../media/image17.jpeg"/><Relationship Id="rId2" Type="http://schemas.openxmlformats.org/officeDocument/2006/relationships/hyperlink" Target="http://www.temple.edu/engineering/" TargetMode="External"/><Relationship Id="rId1" Type="http://schemas.openxmlformats.org/officeDocument/2006/relationships/slideLayout" Target="../slideLayouts/slideLayout6.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www.isip.piconepress.com/projects/ks_prediction/demo/current/" TargetMode="Externa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hyperlink" Target="http://www.itl.nist.gov/iad/mig/tests/std/2006/index.html" TargetMode="External"/><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hyperlink" Target="http://www.isip.piconepress.com/" TargetMode="Externa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8.png"/><Relationship Id="rId7" Type="http://schemas.openxmlformats.org/officeDocument/2006/relationships/image" Target="../media/image21.png"/><Relationship Id="rId2" Type="http://schemas.openxmlformats.org/officeDocument/2006/relationships/hyperlink" Target="http://www.isip.msstate.edu/projects/speech/software/" TargetMode="External"/><Relationship Id="rId1" Type="http://schemas.openxmlformats.org/officeDocument/2006/relationships/slideLayout" Target="../slideLayouts/slideLayout6.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hyperlink" Target="http://www.isip.msstate.edu/projects/speech/software/demonstrations/applets/util/pattern_recognition/current/index.html"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www.isip.piconepress.com/projects/ks_prediction/demo/current/" TargetMode="Externa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www.isip.piconepress.com/projects/speech/software/demonstrations/audio_demos/phonetic_units/" TargetMode="Externa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hyperlink" Target="http://www.zompist.com/Langmaps.html" TargetMode="External"/><Relationship Id="rId2" Type="http://schemas.openxmlformats.org/officeDocument/2006/relationships/hyperlink" Target="http://www.ethnologue.com/" TargetMode="External"/><Relationship Id="rId1" Type="http://schemas.openxmlformats.org/officeDocument/2006/relationships/slideLayout" Target="../slideLayouts/slideLayout6.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shisymbolinternational.files.wordpress.com/2009/03/needle_in_the_haystack.jpg" TargetMode="External"/><Relationship Id="rId1" Type="http://schemas.openxmlformats.org/officeDocument/2006/relationships/slideLayout" Target="../slideLayouts/slideLayout11.xml"/><Relationship Id="rId4" Type="http://schemas.openxmlformats.org/officeDocument/2006/relationships/image" Target="../media/image3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9"/>
          <p:cNvSpPr txBox="1">
            <a:spLocks noChangeArrowheads="1"/>
          </p:cNvSpPr>
          <p:nvPr/>
        </p:nvSpPr>
        <p:spPr bwMode="auto">
          <a:xfrm>
            <a:off x="409575" y="675494"/>
            <a:ext cx="8467725" cy="830997"/>
          </a:xfrm>
          <a:prstGeom prst="rect">
            <a:avLst/>
          </a:prstGeom>
          <a:noFill/>
          <a:ln w="9525">
            <a:noFill/>
            <a:miter lim="800000"/>
            <a:headEnd/>
            <a:tailEnd/>
          </a:ln>
        </p:spPr>
        <p:txBody>
          <a:bodyPr>
            <a:spAutoFit/>
          </a:bodyPr>
          <a:lstStyle/>
          <a:p>
            <a:pPr algn="ctr">
              <a:spcBef>
                <a:spcPct val="50000"/>
              </a:spcBef>
              <a:tabLst>
                <a:tab pos="2908300" algn="l"/>
                <a:tab pos="4051300" algn="l"/>
              </a:tabLst>
            </a:pPr>
            <a:r>
              <a:rPr lang="en-US" b="1" dirty="0" smtClean="0">
                <a:solidFill>
                  <a:schemeClr val="accent2"/>
                </a:solidFill>
              </a:rPr>
              <a:t>QUALITY ASSESSMENT OF SEARCH TERMS</a:t>
            </a:r>
            <a:br>
              <a:rPr lang="en-US" b="1" dirty="0" smtClean="0">
                <a:solidFill>
                  <a:schemeClr val="accent2"/>
                </a:solidFill>
              </a:rPr>
            </a:br>
            <a:r>
              <a:rPr lang="en-US" b="1" dirty="0" smtClean="0">
                <a:solidFill>
                  <a:schemeClr val="accent2"/>
                </a:solidFill>
              </a:rPr>
              <a:t>IN SPOKEN TERM DETECTION</a:t>
            </a:r>
            <a:endParaRPr lang="en-US" b="1" dirty="0">
              <a:solidFill>
                <a:schemeClr val="accent1"/>
              </a:solidFill>
            </a:endParaRPr>
          </a:p>
        </p:txBody>
      </p:sp>
      <p:sp>
        <p:nvSpPr>
          <p:cNvPr id="8" name="Rectangle 7"/>
          <p:cNvSpPr/>
          <p:nvPr/>
        </p:nvSpPr>
        <p:spPr>
          <a:xfrm>
            <a:off x="436099" y="4886532"/>
            <a:ext cx="8417169" cy="923330"/>
          </a:xfrm>
          <a:prstGeom prst="rect">
            <a:avLst/>
          </a:prstGeom>
        </p:spPr>
        <p:txBody>
          <a:bodyPr wrap="square">
            <a:spAutoFit/>
          </a:bodyPr>
          <a:lstStyle/>
          <a:p>
            <a:pPr algn="ctr"/>
            <a:r>
              <a:rPr lang="en-US" sz="1800" b="1" dirty="0" smtClean="0">
                <a:solidFill>
                  <a:schemeClr val="bg1"/>
                </a:solidFill>
              </a:rPr>
              <a:t>Amir Harati and </a:t>
            </a:r>
            <a:r>
              <a:rPr lang="en-US" sz="1800" b="1" dirty="0" smtClean="0">
                <a:solidFill>
                  <a:schemeClr val="accent1"/>
                </a:solidFill>
              </a:rPr>
              <a:t>Joseph Picone</a:t>
            </a:r>
            <a:r>
              <a:rPr lang="en-US" sz="1800" b="1" dirty="0" smtClean="0">
                <a:solidFill>
                  <a:schemeClr val="bg1"/>
                </a:solidFill>
              </a:rPr>
              <a:t>, PhD</a:t>
            </a:r>
          </a:p>
          <a:p>
            <a:pPr algn="ctr"/>
            <a:r>
              <a:rPr lang="en-US" sz="1800" b="1" dirty="0" smtClean="0">
                <a:solidFill>
                  <a:schemeClr val="accent2"/>
                </a:solidFill>
              </a:rPr>
              <a:t>Department of Electrical and Computer Engineering</a:t>
            </a:r>
          </a:p>
          <a:p>
            <a:pPr algn="ctr"/>
            <a:r>
              <a:rPr lang="en-US" sz="1800" b="1" dirty="0" smtClean="0">
                <a:solidFill>
                  <a:schemeClr val="accent2"/>
                </a:solidFill>
              </a:rPr>
              <a:t>Temple University</a:t>
            </a:r>
            <a:endParaRPr lang="en-US" sz="1800" b="1" dirty="0">
              <a:solidFill>
                <a:schemeClr val="accent2"/>
              </a:solidFill>
            </a:endParaRPr>
          </a:p>
        </p:txBody>
      </p:sp>
      <p:grpSp>
        <p:nvGrpSpPr>
          <p:cNvPr id="17" name="Group 16"/>
          <p:cNvGrpSpPr/>
          <p:nvPr/>
        </p:nvGrpSpPr>
        <p:grpSpPr>
          <a:xfrm>
            <a:off x="434857" y="6165787"/>
            <a:ext cx="885361" cy="279514"/>
            <a:chOff x="5231962" y="6231988"/>
            <a:chExt cx="885361" cy="279514"/>
          </a:xfrm>
        </p:grpSpPr>
        <p:pic>
          <p:nvPicPr>
            <p:cNvPr id="152580" name="Picture 4">
              <a:hlinkClick r:id="rId3"/>
            </p:cNvPr>
            <p:cNvPicPr>
              <a:picLocks noChangeAspect="1" noChangeArrowheads="1"/>
            </p:cNvPicPr>
            <p:nvPr/>
          </p:nvPicPr>
          <p:blipFill>
            <a:blip r:embed="rId4" cstate="print"/>
            <a:srcRect/>
            <a:stretch>
              <a:fillRect/>
            </a:stretch>
          </p:blipFill>
          <p:spPr bwMode="auto">
            <a:xfrm>
              <a:off x="5745659" y="6237182"/>
              <a:ext cx="371664" cy="274320"/>
            </a:xfrm>
            <a:prstGeom prst="rect">
              <a:avLst/>
            </a:prstGeom>
            <a:noFill/>
            <a:ln w="9525">
              <a:noFill/>
              <a:miter lim="800000"/>
              <a:headEnd/>
              <a:tailEnd/>
            </a:ln>
            <a:effectLst/>
          </p:spPr>
        </p:pic>
        <p:sp>
          <p:nvSpPr>
            <p:cNvPr id="16" name="Text Box 7"/>
            <p:cNvSpPr txBox="1">
              <a:spLocks noChangeArrowheads="1"/>
            </p:cNvSpPr>
            <p:nvPr/>
          </p:nvSpPr>
          <p:spPr bwMode="auto">
            <a:xfrm>
              <a:off x="5231962" y="6231988"/>
              <a:ext cx="648333" cy="258520"/>
            </a:xfrm>
            <a:prstGeom prst="rect">
              <a:avLst/>
            </a:prstGeom>
            <a:noFill/>
            <a:ln w="9525">
              <a:noFill/>
              <a:miter lim="800000"/>
              <a:headEnd/>
              <a:tailEnd/>
            </a:ln>
          </p:spPr>
          <p:txBody>
            <a:bodyPr wrap="square" lIns="91429" tIns="45714" rIns="91429" bIns="45714">
              <a:spAutoFit/>
            </a:bodyPr>
            <a:lstStyle/>
            <a:p>
              <a:pPr marL="176213" indent="-176213">
                <a:lnSpc>
                  <a:spcPct val="90000"/>
                </a:lnSpc>
                <a:spcBef>
                  <a:spcPct val="20000"/>
                </a:spcBef>
                <a:tabLst>
                  <a:tab pos="6864350" algn="r"/>
                </a:tabLst>
              </a:pPr>
              <a:r>
                <a:rPr lang="en-US" sz="1200" b="1" dirty="0" smtClean="0">
                  <a:solidFill>
                    <a:schemeClr val="accent2"/>
                  </a:solidFill>
                </a:rPr>
                <a:t>URL:</a:t>
              </a:r>
            </a:p>
          </p:txBody>
        </p:sp>
      </p:grpSp>
      <p:pic>
        <p:nvPicPr>
          <p:cNvPr id="2051" name="Picture 3"/>
          <p:cNvPicPr>
            <a:picLocks noChangeAspect="1" noChangeArrowheads="1"/>
          </p:cNvPicPr>
          <p:nvPr/>
        </p:nvPicPr>
        <p:blipFill>
          <a:blip r:embed="rId5" cstate="print"/>
          <a:srcRect t="6990" b="9826"/>
          <a:stretch>
            <a:fillRect/>
          </a:stretch>
        </p:blipFill>
        <p:spPr bwMode="auto">
          <a:xfrm>
            <a:off x="6164898" y="1897732"/>
            <a:ext cx="2286000" cy="1806505"/>
          </a:xfrm>
          <a:prstGeom prst="rect">
            <a:avLst/>
          </a:prstGeom>
          <a:ln w="12700">
            <a:solidFill>
              <a:schemeClr val="accent2"/>
            </a:solidFill>
          </a:ln>
          <a:effectLst>
            <a:outerShdw blurRad="292100" dist="139700" dir="2700000" algn="tl" rotWithShape="0">
              <a:schemeClr val="accent2">
                <a:alpha val="65000"/>
              </a:schemeClr>
            </a:outerShdw>
          </a:effectLst>
        </p:spPr>
      </p:pic>
      <p:pic>
        <p:nvPicPr>
          <p:cNvPr id="2052" name="Picture 4"/>
          <p:cNvPicPr>
            <a:picLocks noChangeAspect="1" noChangeArrowheads="1"/>
          </p:cNvPicPr>
          <p:nvPr/>
        </p:nvPicPr>
        <p:blipFill>
          <a:blip r:embed="rId6" cstate="print"/>
          <a:srcRect/>
          <a:stretch>
            <a:fillRect/>
          </a:stretch>
        </p:blipFill>
        <p:spPr bwMode="auto">
          <a:xfrm>
            <a:off x="3733801" y="1932305"/>
            <a:ext cx="1828800" cy="2438400"/>
          </a:xfrm>
          <a:prstGeom prst="rect">
            <a:avLst/>
          </a:prstGeom>
          <a:ln w="12700">
            <a:solidFill>
              <a:schemeClr val="accent2"/>
            </a:solidFill>
          </a:ln>
          <a:effectLst>
            <a:outerShdw blurRad="292100" dist="139700" dir="2700000" algn="tl" rotWithShape="0">
              <a:schemeClr val="accent2">
                <a:alpha val="65000"/>
              </a:schemeClr>
            </a:outerShdw>
          </a:effectLst>
        </p:spPr>
      </p:pic>
      <p:pic>
        <p:nvPicPr>
          <p:cNvPr id="2053" name="Picture 5"/>
          <p:cNvPicPr>
            <a:picLocks noChangeAspect="1" noChangeArrowheads="1"/>
          </p:cNvPicPr>
          <p:nvPr/>
        </p:nvPicPr>
        <p:blipFill>
          <a:blip r:embed="rId7" cstate="print"/>
          <a:srcRect/>
          <a:stretch>
            <a:fillRect/>
          </a:stretch>
        </p:blipFill>
        <p:spPr bwMode="auto">
          <a:xfrm>
            <a:off x="845503" y="2880360"/>
            <a:ext cx="2286000" cy="1524000"/>
          </a:xfrm>
          <a:prstGeom prst="rect">
            <a:avLst/>
          </a:prstGeom>
          <a:ln w="12700">
            <a:solidFill>
              <a:schemeClr val="accent2"/>
            </a:solidFill>
          </a:ln>
          <a:effectLst>
            <a:outerShdw blurRad="292100" dist="139700" dir="2700000" algn="tl" rotWithShape="0">
              <a:schemeClr val="accent2">
                <a:alpha val="65000"/>
              </a:schemeClr>
            </a:outerShdw>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Group 41"/>
          <p:cNvGrpSpPr/>
          <p:nvPr/>
        </p:nvGrpSpPr>
        <p:grpSpPr>
          <a:xfrm>
            <a:off x="4361543" y="595086"/>
            <a:ext cx="4376057" cy="1008743"/>
            <a:chOff x="4149497" y="1952171"/>
            <a:chExt cx="4376057" cy="1008743"/>
          </a:xfrm>
        </p:grpSpPr>
        <p:sp>
          <p:nvSpPr>
            <p:cNvPr id="43" name="Freeform 42"/>
            <p:cNvSpPr/>
            <p:nvPr/>
          </p:nvSpPr>
          <p:spPr>
            <a:xfrm>
              <a:off x="5898468" y="1952171"/>
              <a:ext cx="2627086" cy="551543"/>
            </a:xfrm>
            <a:custGeom>
              <a:avLst/>
              <a:gdLst>
                <a:gd name="connsiteX0" fmla="*/ 0 w 8468751"/>
                <a:gd name="connsiteY0" fmla="*/ 759655 h 1209821"/>
                <a:gd name="connsiteX1" fmla="*/ 4712677 w 8468751"/>
                <a:gd name="connsiteY1" fmla="*/ 759655 h 1209821"/>
                <a:gd name="connsiteX2" fmla="*/ 4712677 w 8468751"/>
                <a:gd name="connsiteY2" fmla="*/ 14068 h 1209821"/>
                <a:gd name="connsiteX3" fmla="*/ 8468751 w 8468751"/>
                <a:gd name="connsiteY3" fmla="*/ 0 h 1209821"/>
                <a:gd name="connsiteX4" fmla="*/ 8468751 w 8468751"/>
                <a:gd name="connsiteY4" fmla="*/ 1209821 h 1209821"/>
                <a:gd name="connsiteX5" fmla="*/ 14068 w 8468751"/>
                <a:gd name="connsiteY5" fmla="*/ 1153551 h 1209821"/>
                <a:gd name="connsiteX6" fmla="*/ 0 w 8468751"/>
                <a:gd name="connsiteY6" fmla="*/ 759655 h 1209821"/>
                <a:gd name="connsiteX0" fmla="*/ 0 w 8468751"/>
                <a:gd name="connsiteY0" fmla="*/ 759655 h 1153551"/>
                <a:gd name="connsiteX1" fmla="*/ 4712677 w 8468751"/>
                <a:gd name="connsiteY1" fmla="*/ 759655 h 1153551"/>
                <a:gd name="connsiteX2" fmla="*/ 4712677 w 8468751"/>
                <a:gd name="connsiteY2" fmla="*/ 14068 h 1153551"/>
                <a:gd name="connsiteX3" fmla="*/ 8468751 w 8468751"/>
                <a:gd name="connsiteY3" fmla="*/ 0 h 1153551"/>
                <a:gd name="connsiteX4" fmla="*/ 8468751 w 8468751"/>
                <a:gd name="connsiteY4" fmla="*/ 1041009 h 1153551"/>
                <a:gd name="connsiteX5" fmla="*/ 14068 w 8468751"/>
                <a:gd name="connsiteY5" fmla="*/ 1153551 h 1153551"/>
                <a:gd name="connsiteX6" fmla="*/ 0 w 8468751"/>
                <a:gd name="connsiteY6" fmla="*/ 759655 h 1153551"/>
                <a:gd name="connsiteX0" fmla="*/ 0 w 8468751"/>
                <a:gd name="connsiteY0" fmla="*/ 759655 h 1153551"/>
                <a:gd name="connsiteX1" fmla="*/ 4712677 w 8468751"/>
                <a:gd name="connsiteY1" fmla="*/ 759655 h 1153551"/>
                <a:gd name="connsiteX2" fmla="*/ 4712677 w 8468751"/>
                <a:gd name="connsiteY2" fmla="*/ 14068 h 1153551"/>
                <a:gd name="connsiteX3" fmla="*/ 8468751 w 8468751"/>
                <a:gd name="connsiteY3" fmla="*/ 0 h 1153551"/>
                <a:gd name="connsiteX4" fmla="*/ 8468751 w 8468751"/>
                <a:gd name="connsiteY4" fmla="*/ 1041009 h 1153551"/>
                <a:gd name="connsiteX5" fmla="*/ 14068 w 8468751"/>
                <a:gd name="connsiteY5" fmla="*/ 1153551 h 1153551"/>
                <a:gd name="connsiteX6" fmla="*/ 0 w 8468751"/>
                <a:gd name="connsiteY6" fmla="*/ 759655 h 1153551"/>
                <a:gd name="connsiteX0" fmla="*/ 0 w 8468751"/>
                <a:gd name="connsiteY0" fmla="*/ 759655 h 1153551"/>
                <a:gd name="connsiteX1" fmla="*/ 4712677 w 8468751"/>
                <a:gd name="connsiteY1" fmla="*/ 759655 h 1153551"/>
                <a:gd name="connsiteX2" fmla="*/ 4712677 w 8468751"/>
                <a:gd name="connsiteY2" fmla="*/ 14068 h 1153551"/>
                <a:gd name="connsiteX3" fmla="*/ 8468751 w 8468751"/>
                <a:gd name="connsiteY3" fmla="*/ 0 h 1153551"/>
                <a:gd name="connsiteX4" fmla="*/ 8468751 w 8468751"/>
                <a:gd name="connsiteY4" fmla="*/ 1117209 h 1153551"/>
                <a:gd name="connsiteX5" fmla="*/ 14068 w 8468751"/>
                <a:gd name="connsiteY5" fmla="*/ 1153551 h 1153551"/>
                <a:gd name="connsiteX6" fmla="*/ 0 w 8468751"/>
                <a:gd name="connsiteY6" fmla="*/ 759655 h 1153551"/>
                <a:gd name="connsiteX0" fmla="*/ 0 w 8468751"/>
                <a:gd name="connsiteY0" fmla="*/ 759655 h 1153551"/>
                <a:gd name="connsiteX1" fmla="*/ 4712677 w 8468751"/>
                <a:gd name="connsiteY1" fmla="*/ 759655 h 1153551"/>
                <a:gd name="connsiteX2" fmla="*/ 4712677 w 8468751"/>
                <a:gd name="connsiteY2" fmla="*/ 14068 h 1153551"/>
                <a:gd name="connsiteX3" fmla="*/ 8468751 w 8468751"/>
                <a:gd name="connsiteY3" fmla="*/ 0 h 1153551"/>
                <a:gd name="connsiteX4" fmla="*/ 8468751 w 8468751"/>
                <a:gd name="connsiteY4" fmla="*/ 1117209 h 1153551"/>
                <a:gd name="connsiteX5" fmla="*/ 14068 w 8468751"/>
                <a:gd name="connsiteY5" fmla="*/ 1153551 h 1153551"/>
                <a:gd name="connsiteX6" fmla="*/ 0 w 8468751"/>
                <a:gd name="connsiteY6" fmla="*/ 759655 h 1153551"/>
                <a:gd name="connsiteX0" fmla="*/ 0 w 8468751"/>
                <a:gd name="connsiteY0" fmla="*/ 759655 h 1153551"/>
                <a:gd name="connsiteX1" fmla="*/ 4712677 w 8468751"/>
                <a:gd name="connsiteY1" fmla="*/ 759655 h 1153551"/>
                <a:gd name="connsiteX2" fmla="*/ 4712677 w 8468751"/>
                <a:gd name="connsiteY2" fmla="*/ 14068 h 1153551"/>
                <a:gd name="connsiteX3" fmla="*/ 8468751 w 8468751"/>
                <a:gd name="connsiteY3" fmla="*/ 0 h 1153551"/>
                <a:gd name="connsiteX4" fmla="*/ 8468751 w 8468751"/>
                <a:gd name="connsiteY4" fmla="*/ 1117209 h 1153551"/>
                <a:gd name="connsiteX5" fmla="*/ 14068 w 8468751"/>
                <a:gd name="connsiteY5" fmla="*/ 1153551 h 1153551"/>
                <a:gd name="connsiteX6" fmla="*/ 0 w 8468751"/>
                <a:gd name="connsiteY6" fmla="*/ 759655 h 1153551"/>
                <a:gd name="connsiteX0" fmla="*/ 0 w 8468751"/>
                <a:gd name="connsiteY0" fmla="*/ 759655 h 1153551"/>
                <a:gd name="connsiteX1" fmla="*/ 4712677 w 8468751"/>
                <a:gd name="connsiteY1" fmla="*/ 759655 h 1153551"/>
                <a:gd name="connsiteX2" fmla="*/ 4712677 w 8468751"/>
                <a:gd name="connsiteY2" fmla="*/ 14068 h 1153551"/>
                <a:gd name="connsiteX3" fmla="*/ 8468751 w 8468751"/>
                <a:gd name="connsiteY3" fmla="*/ 0 h 1153551"/>
                <a:gd name="connsiteX4" fmla="*/ 8468751 w 8468751"/>
                <a:gd name="connsiteY4" fmla="*/ 1117209 h 1153551"/>
                <a:gd name="connsiteX5" fmla="*/ 14068 w 8468751"/>
                <a:gd name="connsiteY5" fmla="*/ 1153551 h 1153551"/>
                <a:gd name="connsiteX6" fmla="*/ 0 w 8468751"/>
                <a:gd name="connsiteY6" fmla="*/ 759655 h 1153551"/>
                <a:gd name="connsiteX0" fmla="*/ 0 w 8468751"/>
                <a:gd name="connsiteY0" fmla="*/ 759655 h 1153551"/>
                <a:gd name="connsiteX1" fmla="*/ 4712677 w 8468751"/>
                <a:gd name="connsiteY1" fmla="*/ 759655 h 1153551"/>
                <a:gd name="connsiteX2" fmla="*/ 4712677 w 8468751"/>
                <a:gd name="connsiteY2" fmla="*/ 14068 h 1153551"/>
                <a:gd name="connsiteX3" fmla="*/ 8468751 w 8468751"/>
                <a:gd name="connsiteY3" fmla="*/ 0 h 1153551"/>
                <a:gd name="connsiteX4" fmla="*/ 8468751 w 8468751"/>
                <a:gd name="connsiteY4" fmla="*/ 1117209 h 1153551"/>
                <a:gd name="connsiteX5" fmla="*/ 14068 w 8468751"/>
                <a:gd name="connsiteY5" fmla="*/ 1153551 h 1153551"/>
                <a:gd name="connsiteX6" fmla="*/ 0 w 8468751"/>
                <a:gd name="connsiteY6" fmla="*/ 759655 h 1153551"/>
                <a:gd name="connsiteX0" fmla="*/ 0 w 8468751"/>
                <a:gd name="connsiteY0" fmla="*/ 759655 h 1153551"/>
                <a:gd name="connsiteX1" fmla="*/ 4712677 w 8468751"/>
                <a:gd name="connsiteY1" fmla="*/ 759655 h 1153551"/>
                <a:gd name="connsiteX2" fmla="*/ 4712677 w 8468751"/>
                <a:gd name="connsiteY2" fmla="*/ 14068 h 1153551"/>
                <a:gd name="connsiteX3" fmla="*/ 8468751 w 8468751"/>
                <a:gd name="connsiteY3" fmla="*/ 0 h 1153551"/>
                <a:gd name="connsiteX4" fmla="*/ 8468751 w 8468751"/>
                <a:gd name="connsiteY4" fmla="*/ 1117209 h 1153551"/>
                <a:gd name="connsiteX5" fmla="*/ 14068 w 8468751"/>
                <a:gd name="connsiteY5" fmla="*/ 1153551 h 1153551"/>
                <a:gd name="connsiteX6" fmla="*/ 0 w 8468751"/>
                <a:gd name="connsiteY6" fmla="*/ 759655 h 1153551"/>
                <a:gd name="connsiteX0" fmla="*/ 0 w 8468751"/>
                <a:gd name="connsiteY0" fmla="*/ 759655 h 1153551"/>
                <a:gd name="connsiteX1" fmla="*/ 4712677 w 8468751"/>
                <a:gd name="connsiteY1" fmla="*/ 14068 h 1153551"/>
                <a:gd name="connsiteX2" fmla="*/ 8468751 w 8468751"/>
                <a:gd name="connsiteY2" fmla="*/ 0 h 1153551"/>
                <a:gd name="connsiteX3" fmla="*/ 8468751 w 8468751"/>
                <a:gd name="connsiteY3" fmla="*/ 1117209 h 1153551"/>
                <a:gd name="connsiteX4" fmla="*/ 14068 w 8468751"/>
                <a:gd name="connsiteY4" fmla="*/ 1153551 h 1153551"/>
                <a:gd name="connsiteX5" fmla="*/ 0 w 8468751"/>
                <a:gd name="connsiteY5" fmla="*/ 759655 h 1153551"/>
                <a:gd name="connsiteX0" fmla="*/ 0 w 8468751"/>
                <a:gd name="connsiteY0" fmla="*/ 759655 h 1153551"/>
                <a:gd name="connsiteX1" fmla="*/ 4712677 w 8468751"/>
                <a:gd name="connsiteY1" fmla="*/ 14068 h 1153551"/>
                <a:gd name="connsiteX2" fmla="*/ 8468751 w 8468751"/>
                <a:gd name="connsiteY2" fmla="*/ 0 h 1153551"/>
                <a:gd name="connsiteX3" fmla="*/ 8468751 w 8468751"/>
                <a:gd name="connsiteY3" fmla="*/ 1117209 h 1153551"/>
                <a:gd name="connsiteX4" fmla="*/ 14068 w 8468751"/>
                <a:gd name="connsiteY4" fmla="*/ 1153551 h 1153551"/>
                <a:gd name="connsiteX5" fmla="*/ 0 w 8468751"/>
                <a:gd name="connsiteY5" fmla="*/ 759655 h 1153551"/>
                <a:gd name="connsiteX0" fmla="*/ 0 w 8454683"/>
                <a:gd name="connsiteY0" fmla="*/ 1153551 h 1153551"/>
                <a:gd name="connsiteX1" fmla="*/ 4698609 w 8454683"/>
                <a:gd name="connsiteY1" fmla="*/ 14068 h 1153551"/>
                <a:gd name="connsiteX2" fmla="*/ 8454683 w 8454683"/>
                <a:gd name="connsiteY2" fmla="*/ 0 h 1153551"/>
                <a:gd name="connsiteX3" fmla="*/ 8454683 w 8454683"/>
                <a:gd name="connsiteY3" fmla="*/ 1117209 h 1153551"/>
                <a:gd name="connsiteX4" fmla="*/ 0 w 8454683"/>
                <a:gd name="connsiteY4" fmla="*/ 1153551 h 1153551"/>
                <a:gd name="connsiteX0" fmla="*/ 4447 w 3756074"/>
                <a:gd name="connsiteY0" fmla="*/ 1107410 h 1117209"/>
                <a:gd name="connsiteX1" fmla="*/ 0 w 3756074"/>
                <a:gd name="connsiteY1" fmla="*/ 14068 h 1117209"/>
                <a:gd name="connsiteX2" fmla="*/ 3756074 w 3756074"/>
                <a:gd name="connsiteY2" fmla="*/ 0 h 1117209"/>
                <a:gd name="connsiteX3" fmla="*/ 3756074 w 3756074"/>
                <a:gd name="connsiteY3" fmla="*/ 1117209 h 1117209"/>
                <a:gd name="connsiteX4" fmla="*/ 4447 w 3756074"/>
                <a:gd name="connsiteY4" fmla="*/ 1107410 h 1117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56074" h="1117209">
                  <a:moveTo>
                    <a:pt x="4447" y="1107410"/>
                  </a:moveTo>
                  <a:cubicBezTo>
                    <a:pt x="2965" y="742963"/>
                    <a:pt x="1482" y="378515"/>
                    <a:pt x="0" y="14068"/>
                  </a:cubicBezTo>
                  <a:lnTo>
                    <a:pt x="3756074" y="0"/>
                  </a:lnTo>
                  <a:lnTo>
                    <a:pt x="3756074" y="1117209"/>
                  </a:lnTo>
                  <a:lnTo>
                    <a:pt x="4447" y="1107410"/>
                  </a:lnTo>
                  <a:close/>
                </a:path>
              </a:pathLst>
            </a:custGeom>
            <a:noFill/>
            <a:ln w="254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Arrow Connector 43"/>
            <p:cNvCxnSpPr/>
            <p:nvPr/>
          </p:nvCxnSpPr>
          <p:spPr>
            <a:xfrm flipV="1">
              <a:off x="4149497" y="2285999"/>
              <a:ext cx="1748971" cy="674915"/>
            </a:xfrm>
            <a:prstGeom prst="straightConnector1">
              <a:avLst/>
            </a:prstGeom>
            <a:ln w="25400">
              <a:solidFill>
                <a:schemeClr val="accent1"/>
              </a:solidFill>
              <a:prstDash val="dash"/>
              <a:tailEnd type="none"/>
            </a:ln>
          </p:spPr>
          <p:style>
            <a:lnRef idx="1">
              <a:schemeClr val="accent1"/>
            </a:lnRef>
            <a:fillRef idx="0">
              <a:schemeClr val="accent1"/>
            </a:fillRef>
            <a:effectRef idx="0">
              <a:schemeClr val="accent1"/>
            </a:effectRef>
            <a:fontRef idx="minor">
              <a:schemeClr val="tx1"/>
            </a:fontRef>
          </p:style>
        </p:cxnSp>
      </p:grpSp>
      <p:grpSp>
        <p:nvGrpSpPr>
          <p:cNvPr id="45" name="Group 13"/>
          <p:cNvGrpSpPr/>
          <p:nvPr/>
        </p:nvGrpSpPr>
        <p:grpSpPr>
          <a:xfrm>
            <a:off x="4419600" y="3933374"/>
            <a:ext cx="4376058" cy="1934027"/>
            <a:chOff x="4328451" y="4397831"/>
            <a:chExt cx="4239498" cy="1934027"/>
          </a:xfrm>
        </p:grpSpPr>
        <p:sp>
          <p:nvSpPr>
            <p:cNvPr id="46" name="Freeform 45"/>
            <p:cNvSpPr/>
            <p:nvPr/>
          </p:nvSpPr>
          <p:spPr>
            <a:xfrm>
              <a:off x="6671205" y="4397831"/>
              <a:ext cx="1896744" cy="891536"/>
            </a:xfrm>
            <a:custGeom>
              <a:avLst/>
              <a:gdLst>
                <a:gd name="connsiteX0" fmla="*/ 0 w 8468751"/>
                <a:gd name="connsiteY0" fmla="*/ 759655 h 1209821"/>
                <a:gd name="connsiteX1" fmla="*/ 4712677 w 8468751"/>
                <a:gd name="connsiteY1" fmla="*/ 759655 h 1209821"/>
                <a:gd name="connsiteX2" fmla="*/ 4712677 w 8468751"/>
                <a:gd name="connsiteY2" fmla="*/ 14068 h 1209821"/>
                <a:gd name="connsiteX3" fmla="*/ 8468751 w 8468751"/>
                <a:gd name="connsiteY3" fmla="*/ 0 h 1209821"/>
                <a:gd name="connsiteX4" fmla="*/ 8468751 w 8468751"/>
                <a:gd name="connsiteY4" fmla="*/ 1209821 h 1209821"/>
                <a:gd name="connsiteX5" fmla="*/ 14068 w 8468751"/>
                <a:gd name="connsiteY5" fmla="*/ 1153551 h 1209821"/>
                <a:gd name="connsiteX6" fmla="*/ 0 w 8468751"/>
                <a:gd name="connsiteY6" fmla="*/ 759655 h 1209821"/>
                <a:gd name="connsiteX0" fmla="*/ 0 w 8468751"/>
                <a:gd name="connsiteY0" fmla="*/ 759655 h 1153551"/>
                <a:gd name="connsiteX1" fmla="*/ 4712677 w 8468751"/>
                <a:gd name="connsiteY1" fmla="*/ 759655 h 1153551"/>
                <a:gd name="connsiteX2" fmla="*/ 4712677 w 8468751"/>
                <a:gd name="connsiteY2" fmla="*/ 14068 h 1153551"/>
                <a:gd name="connsiteX3" fmla="*/ 8468751 w 8468751"/>
                <a:gd name="connsiteY3" fmla="*/ 0 h 1153551"/>
                <a:gd name="connsiteX4" fmla="*/ 8468751 w 8468751"/>
                <a:gd name="connsiteY4" fmla="*/ 1041009 h 1153551"/>
                <a:gd name="connsiteX5" fmla="*/ 14068 w 8468751"/>
                <a:gd name="connsiteY5" fmla="*/ 1153551 h 1153551"/>
                <a:gd name="connsiteX6" fmla="*/ 0 w 8468751"/>
                <a:gd name="connsiteY6" fmla="*/ 759655 h 1153551"/>
                <a:gd name="connsiteX0" fmla="*/ 0 w 8468751"/>
                <a:gd name="connsiteY0" fmla="*/ 759655 h 1153551"/>
                <a:gd name="connsiteX1" fmla="*/ 4712677 w 8468751"/>
                <a:gd name="connsiteY1" fmla="*/ 759655 h 1153551"/>
                <a:gd name="connsiteX2" fmla="*/ 4712677 w 8468751"/>
                <a:gd name="connsiteY2" fmla="*/ 14068 h 1153551"/>
                <a:gd name="connsiteX3" fmla="*/ 8468751 w 8468751"/>
                <a:gd name="connsiteY3" fmla="*/ 0 h 1153551"/>
                <a:gd name="connsiteX4" fmla="*/ 8468751 w 8468751"/>
                <a:gd name="connsiteY4" fmla="*/ 1041009 h 1153551"/>
                <a:gd name="connsiteX5" fmla="*/ 14068 w 8468751"/>
                <a:gd name="connsiteY5" fmla="*/ 1153551 h 1153551"/>
                <a:gd name="connsiteX6" fmla="*/ 0 w 8468751"/>
                <a:gd name="connsiteY6" fmla="*/ 759655 h 1153551"/>
                <a:gd name="connsiteX0" fmla="*/ 0 w 8468751"/>
                <a:gd name="connsiteY0" fmla="*/ 759655 h 1153551"/>
                <a:gd name="connsiteX1" fmla="*/ 4712677 w 8468751"/>
                <a:gd name="connsiteY1" fmla="*/ 759655 h 1153551"/>
                <a:gd name="connsiteX2" fmla="*/ 4712677 w 8468751"/>
                <a:gd name="connsiteY2" fmla="*/ 14068 h 1153551"/>
                <a:gd name="connsiteX3" fmla="*/ 8468751 w 8468751"/>
                <a:gd name="connsiteY3" fmla="*/ 0 h 1153551"/>
                <a:gd name="connsiteX4" fmla="*/ 8468751 w 8468751"/>
                <a:gd name="connsiteY4" fmla="*/ 1117209 h 1153551"/>
                <a:gd name="connsiteX5" fmla="*/ 14068 w 8468751"/>
                <a:gd name="connsiteY5" fmla="*/ 1153551 h 1153551"/>
                <a:gd name="connsiteX6" fmla="*/ 0 w 8468751"/>
                <a:gd name="connsiteY6" fmla="*/ 759655 h 1153551"/>
                <a:gd name="connsiteX0" fmla="*/ 0 w 8468751"/>
                <a:gd name="connsiteY0" fmla="*/ 759655 h 1153551"/>
                <a:gd name="connsiteX1" fmla="*/ 4712677 w 8468751"/>
                <a:gd name="connsiteY1" fmla="*/ 759655 h 1153551"/>
                <a:gd name="connsiteX2" fmla="*/ 4712677 w 8468751"/>
                <a:gd name="connsiteY2" fmla="*/ 14068 h 1153551"/>
                <a:gd name="connsiteX3" fmla="*/ 8468751 w 8468751"/>
                <a:gd name="connsiteY3" fmla="*/ 0 h 1153551"/>
                <a:gd name="connsiteX4" fmla="*/ 8468751 w 8468751"/>
                <a:gd name="connsiteY4" fmla="*/ 1117209 h 1153551"/>
                <a:gd name="connsiteX5" fmla="*/ 14068 w 8468751"/>
                <a:gd name="connsiteY5" fmla="*/ 1153551 h 1153551"/>
                <a:gd name="connsiteX6" fmla="*/ 0 w 8468751"/>
                <a:gd name="connsiteY6" fmla="*/ 759655 h 1153551"/>
                <a:gd name="connsiteX0" fmla="*/ 0 w 8468751"/>
                <a:gd name="connsiteY0" fmla="*/ 759655 h 1153551"/>
                <a:gd name="connsiteX1" fmla="*/ 4712677 w 8468751"/>
                <a:gd name="connsiteY1" fmla="*/ 759655 h 1153551"/>
                <a:gd name="connsiteX2" fmla="*/ 4712677 w 8468751"/>
                <a:gd name="connsiteY2" fmla="*/ 14068 h 1153551"/>
                <a:gd name="connsiteX3" fmla="*/ 8468751 w 8468751"/>
                <a:gd name="connsiteY3" fmla="*/ 0 h 1153551"/>
                <a:gd name="connsiteX4" fmla="*/ 8468751 w 8468751"/>
                <a:gd name="connsiteY4" fmla="*/ 1117209 h 1153551"/>
                <a:gd name="connsiteX5" fmla="*/ 14068 w 8468751"/>
                <a:gd name="connsiteY5" fmla="*/ 1153551 h 1153551"/>
                <a:gd name="connsiteX6" fmla="*/ 0 w 8468751"/>
                <a:gd name="connsiteY6" fmla="*/ 759655 h 1153551"/>
                <a:gd name="connsiteX0" fmla="*/ 0 w 8468751"/>
                <a:gd name="connsiteY0" fmla="*/ 759655 h 1153551"/>
                <a:gd name="connsiteX1" fmla="*/ 4712677 w 8468751"/>
                <a:gd name="connsiteY1" fmla="*/ 759655 h 1153551"/>
                <a:gd name="connsiteX2" fmla="*/ 4712677 w 8468751"/>
                <a:gd name="connsiteY2" fmla="*/ 14068 h 1153551"/>
                <a:gd name="connsiteX3" fmla="*/ 8468751 w 8468751"/>
                <a:gd name="connsiteY3" fmla="*/ 0 h 1153551"/>
                <a:gd name="connsiteX4" fmla="*/ 8468751 w 8468751"/>
                <a:gd name="connsiteY4" fmla="*/ 1117209 h 1153551"/>
                <a:gd name="connsiteX5" fmla="*/ 14068 w 8468751"/>
                <a:gd name="connsiteY5" fmla="*/ 1153551 h 1153551"/>
                <a:gd name="connsiteX6" fmla="*/ 0 w 8468751"/>
                <a:gd name="connsiteY6" fmla="*/ 759655 h 1153551"/>
                <a:gd name="connsiteX0" fmla="*/ 0 w 8468751"/>
                <a:gd name="connsiteY0" fmla="*/ 759655 h 1153551"/>
                <a:gd name="connsiteX1" fmla="*/ 4712677 w 8468751"/>
                <a:gd name="connsiteY1" fmla="*/ 759655 h 1153551"/>
                <a:gd name="connsiteX2" fmla="*/ 4712677 w 8468751"/>
                <a:gd name="connsiteY2" fmla="*/ 14068 h 1153551"/>
                <a:gd name="connsiteX3" fmla="*/ 8468751 w 8468751"/>
                <a:gd name="connsiteY3" fmla="*/ 0 h 1153551"/>
                <a:gd name="connsiteX4" fmla="*/ 8468751 w 8468751"/>
                <a:gd name="connsiteY4" fmla="*/ 1117209 h 1153551"/>
                <a:gd name="connsiteX5" fmla="*/ 14068 w 8468751"/>
                <a:gd name="connsiteY5" fmla="*/ 1153551 h 1153551"/>
                <a:gd name="connsiteX6" fmla="*/ 0 w 8468751"/>
                <a:gd name="connsiteY6" fmla="*/ 759655 h 1153551"/>
                <a:gd name="connsiteX0" fmla="*/ 0 w 8468751"/>
                <a:gd name="connsiteY0" fmla="*/ 759655 h 1153551"/>
                <a:gd name="connsiteX1" fmla="*/ 4712677 w 8468751"/>
                <a:gd name="connsiteY1" fmla="*/ 759655 h 1153551"/>
                <a:gd name="connsiteX2" fmla="*/ 4712677 w 8468751"/>
                <a:gd name="connsiteY2" fmla="*/ 14068 h 1153551"/>
                <a:gd name="connsiteX3" fmla="*/ 8468751 w 8468751"/>
                <a:gd name="connsiteY3" fmla="*/ 0 h 1153551"/>
                <a:gd name="connsiteX4" fmla="*/ 8468751 w 8468751"/>
                <a:gd name="connsiteY4" fmla="*/ 1117209 h 1153551"/>
                <a:gd name="connsiteX5" fmla="*/ 14068 w 8468751"/>
                <a:gd name="connsiteY5" fmla="*/ 1153551 h 1153551"/>
                <a:gd name="connsiteX6" fmla="*/ 0 w 8468751"/>
                <a:gd name="connsiteY6" fmla="*/ 759655 h 1153551"/>
                <a:gd name="connsiteX0" fmla="*/ 0 w 8468751"/>
                <a:gd name="connsiteY0" fmla="*/ 759655 h 1153551"/>
                <a:gd name="connsiteX1" fmla="*/ 4712677 w 8468751"/>
                <a:gd name="connsiteY1" fmla="*/ 14068 h 1153551"/>
                <a:gd name="connsiteX2" fmla="*/ 8468751 w 8468751"/>
                <a:gd name="connsiteY2" fmla="*/ 0 h 1153551"/>
                <a:gd name="connsiteX3" fmla="*/ 8468751 w 8468751"/>
                <a:gd name="connsiteY3" fmla="*/ 1117209 h 1153551"/>
                <a:gd name="connsiteX4" fmla="*/ 14068 w 8468751"/>
                <a:gd name="connsiteY4" fmla="*/ 1153551 h 1153551"/>
                <a:gd name="connsiteX5" fmla="*/ 0 w 8468751"/>
                <a:gd name="connsiteY5" fmla="*/ 759655 h 1153551"/>
                <a:gd name="connsiteX0" fmla="*/ 0 w 8468751"/>
                <a:gd name="connsiteY0" fmla="*/ 759655 h 1153551"/>
                <a:gd name="connsiteX1" fmla="*/ 4712677 w 8468751"/>
                <a:gd name="connsiteY1" fmla="*/ 14068 h 1153551"/>
                <a:gd name="connsiteX2" fmla="*/ 8468751 w 8468751"/>
                <a:gd name="connsiteY2" fmla="*/ 0 h 1153551"/>
                <a:gd name="connsiteX3" fmla="*/ 8468751 w 8468751"/>
                <a:gd name="connsiteY3" fmla="*/ 1117209 h 1153551"/>
                <a:gd name="connsiteX4" fmla="*/ 14068 w 8468751"/>
                <a:gd name="connsiteY4" fmla="*/ 1153551 h 1153551"/>
                <a:gd name="connsiteX5" fmla="*/ 0 w 8468751"/>
                <a:gd name="connsiteY5" fmla="*/ 759655 h 1153551"/>
                <a:gd name="connsiteX0" fmla="*/ 0 w 8454683"/>
                <a:gd name="connsiteY0" fmla="*/ 1153551 h 1153551"/>
                <a:gd name="connsiteX1" fmla="*/ 4698609 w 8454683"/>
                <a:gd name="connsiteY1" fmla="*/ 14068 h 1153551"/>
                <a:gd name="connsiteX2" fmla="*/ 8454683 w 8454683"/>
                <a:gd name="connsiteY2" fmla="*/ 0 h 1153551"/>
                <a:gd name="connsiteX3" fmla="*/ 8454683 w 8454683"/>
                <a:gd name="connsiteY3" fmla="*/ 1117209 h 1153551"/>
                <a:gd name="connsiteX4" fmla="*/ 0 w 8454683"/>
                <a:gd name="connsiteY4" fmla="*/ 1153551 h 1153551"/>
                <a:gd name="connsiteX0" fmla="*/ 4447 w 3756074"/>
                <a:gd name="connsiteY0" fmla="*/ 1107410 h 1117209"/>
                <a:gd name="connsiteX1" fmla="*/ 0 w 3756074"/>
                <a:gd name="connsiteY1" fmla="*/ 14068 h 1117209"/>
                <a:gd name="connsiteX2" fmla="*/ 3756074 w 3756074"/>
                <a:gd name="connsiteY2" fmla="*/ 0 h 1117209"/>
                <a:gd name="connsiteX3" fmla="*/ 3756074 w 3756074"/>
                <a:gd name="connsiteY3" fmla="*/ 1117209 h 1117209"/>
                <a:gd name="connsiteX4" fmla="*/ 4447 w 3756074"/>
                <a:gd name="connsiteY4" fmla="*/ 1107410 h 1117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56074" h="1117209">
                  <a:moveTo>
                    <a:pt x="4447" y="1107410"/>
                  </a:moveTo>
                  <a:cubicBezTo>
                    <a:pt x="2965" y="742963"/>
                    <a:pt x="1482" y="378515"/>
                    <a:pt x="0" y="14068"/>
                  </a:cubicBezTo>
                  <a:lnTo>
                    <a:pt x="3756074" y="0"/>
                  </a:lnTo>
                  <a:lnTo>
                    <a:pt x="3756074" y="1117209"/>
                  </a:lnTo>
                  <a:lnTo>
                    <a:pt x="4447" y="1107410"/>
                  </a:lnTo>
                  <a:close/>
                </a:path>
              </a:pathLst>
            </a:custGeom>
            <a:solidFill>
              <a:srgbClr val="D1D1FF"/>
            </a:solidFill>
            <a:ln w="254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7" name="Straight Arrow Connector 46"/>
            <p:cNvCxnSpPr/>
            <p:nvPr/>
          </p:nvCxnSpPr>
          <p:spPr>
            <a:xfrm rot="5400000" flipH="1" flipV="1">
              <a:off x="4806774" y="4465185"/>
              <a:ext cx="1388350" cy="2344996"/>
            </a:xfrm>
            <a:prstGeom prst="straightConnector1">
              <a:avLst/>
            </a:prstGeom>
            <a:ln w="25400">
              <a:solidFill>
                <a:schemeClr val="accent1"/>
              </a:solidFill>
              <a:prstDash val="dash"/>
              <a:tailEnd type="none"/>
            </a:ln>
          </p:spPr>
          <p:style>
            <a:lnRef idx="1">
              <a:schemeClr val="accent1"/>
            </a:lnRef>
            <a:fillRef idx="0">
              <a:schemeClr val="accent1"/>
            </a:fillRef>
            <a:effectRef idx="0">
              <a:schemeClr val="accent1"/>
            </a:effectRef>
            <a:fontRef idx="minor">
              <a:schemeClr val="tx1"/>
            </a:fontRef>
          </p:style>
        </p:cxnSp>
      </p:grpSp>
      <p:grpSp>
        <p:nvGrpSpPr>
          <p:cNvPr id="39" name="Group 13"/>
          <p:cNvGrpSpPr/>
          <p:nvPr/>
        </p:nvGrpSpPr>
        <p:grpSpPr>
          <a:xfrm>
            <a:off x="3933370" y="3918860"/>
            <a:ext cx="2598059" cy="957940"/>
            <a:chOff x="3857396" y="4383317"/>
            <a:chExt cx="2516985" cy="957940"/>
          </a:xfrm>
        </p:grpSpPr>
        <p:sp>
          <p:nvSpPr>
            <p:cNvPr id="40" name="Freeform 39"/>
            <p:cNvSpPr/>
            <p:nvPr/>
          </p:nvSpPr>
          <p:spPr>
            <a:xfrm>
              <a:off x="4477636" y="4383317"/>
              <a:ext cx="1896745" cy="891536"/>
            </a:xfrm>
            <a:custGeom>
              <a:avLst/>
              <a:gdLst>
                <a:gd name="connsiteX0" fmla="*/ 0 w 8468751"/>
                <a:gd name="connsiteY0" fmla="*/ 759655 h 1209821"/>
                <a:gd name="connsiteX1" fmla="*/ 4712677 w 8468751"/>
                <a:gd name="connsiteY1" fmla="*/ 759655 h 1209821"/>
                <a:gd name="connsiteX2" fmla="*/ 4712677 w 8468751"/>
                <a:gd name="connsiteY2" fmla="*/ 14068 h 1209821"/>
                <a:gd name="connsiteX3" fmla="*/ 8468751 w 8468751"/>
                <a:gd name="connsiteY3" fmla="*/ 0 h 1209821"/>
                <a:gd name="connsiteX4" fmla="*/ 8468751 w 8468751"/>
                <a:gd name="connsiteY4" fmla="*/ 1209821 h 1209821"/>
                <a:gd name="connsiteX5" fmla="*/ 14068 w 8468751"/>
                <a:gd name="connsiteY5" fmla="*/ 1153551 h 1209821"/>
                <a:gd name="connsiteX6" fmla="*/ 0 w 8468751"/>
                <a:gd name="connsiteY6" fmla="*/ 759655 h 1209821"/>
                <a:gd name="connsiteX0" fmla="*/ 0 w 8468751"/>
                <a:gd name="connsiteY0" fmla="*/ 759655 h 1153551"/>
                <a:gd name="connsiteX1" fmla="*/ 4712677 w 8468751"/>
                <a:gd name="connsiteY1" fmla="*/ 759655 h 1153551"/>
                <a:gd name="connsiteX2" fmla="*/ 4712677 w 8468751"/>
                <a:gd name="connsiteY2" fmla="*/ 14068 h 1153551"/>
                <a:gd name="connsiteX3" fmla="*/ 8468751 w 8468751"/>
                <a:gd name="connsiteY3" fmla="*/ 0 h 1153551"/>
                <a:gd name="connsiteX4" fmla="*/ 8468751 w 8468751"/>
                <a:gd name="connsiteY4" fmla="*/ 1041009 h 1153551"/>
                <a:gd name="connsiteX5" fmla="*/ 14068 w 8468751"/>
                <a:gd name="connsiteY5" fmla="*/ 1153551 h 1153551"/>
                <a:gd name="connsiteX6" fmla="*/ 0 w 8468751"/>
                <a:gd name="connsiteY6" fmla="*/ 759655 h 1153551"/>
                <a:gd name="connsiteX0" fmla="*/ 0 w 8468751"/>
                <a:gd name="connsiteY0" fmla="*/ 759655 h 1153551"/>
                <a:gd name="connsiteX1" fmla="*/ 4712677 w 8468751"/>
                <a:gd name="connsiteY1" fmla="*/ 759655 h 1153551"/>
                <a:gd name="connsiteX2" fmla="*/ 4712677 w 8468751"/>
                <a:gd name="connsiteY2" fmla="*/ 14068 h 1153551"/>
                <a:gd name="connsiteX3" fmla="*/ 8468751 w 8468751"/>
                <a:gd name="connsiteY3" fmla="*/ 0 h 1153551"/>
                <a:gd name="connsiteX4" fmla="*/ 8468751 w 8468751"/>
                <a:gd name="connsiteY4" fmla="*/ 1041009 h 1153551"/>
                <a:gd name="connsiteX5" fmla="*/ 14068 w 8468751"/>
                <a:gd name="connsiteY5" fmla="*/ 1153551 h 1153551"/>
                <a:gd name="connsiteX6" fmla="*/ 0 w 8468751"/>
                <a:gd name="connsiteY6" fmla="*/ 759655 h 1153551"/>
                <a:gd name="connsiteX0" fmla="*/ 0 w 8468751"/>
                <a:gd name="connsiteY0" fmla="*/ 759655 h 1153551"/>
                <a:gd name="connsiteX1" fmla="*/ 4712677 w 8468751"/>
                <a:gd name="connsiteY1" fmla="*/ 759655 h 1153551"/>
                <a:gd name="connsiteX2" fmla="*/ 4712677 w 8468751"/>
                <a:gd name="connsiteY2" fmla="*/ 14068 h 1153551"/>
                <a:gd name="connsiteX3" fmla="*/ 8468751 w 8468751"/>
                <a:gd name="connsiteY3" fmla="*/ 0 h 1153551"/>
                <a:gd name="connsiteX4" fmla="*/ 8468751 w 8468751"/>
                <a:gd name="connsiteY4" fmla="*/ 1117209 h 1153551"/>
                <a:gd name="connsiteX5" fmla="*/ 14068 w 8468751"/>
                <a:gd name="connsiteY5" fmla="*/ 1153551 h 1153551"/>
                <a:gd name="connsiteX6" fmla="*/ 0 w 8468751"/>
                <a:gd name="connsiteY6" fmla="*/ 759655 h 1153551"/>
                <a:gd name="connsiteX0" fmla="*/ 0 w 8468751"/>
                <a:gd name="connsiteY0" fmla="*/ 759655 h 1153551"/>
                <a:gd name="connsiteX1" fmla="*/ 4712677 w 8468751"/>
                <a:gd name="connsiteY1" fmla="*/ 759655 h 1153551"/>
                <a:gd name="connsiteX2" fmla="*/ 4712677 w 8468751"/>
                <a:gd name="connsiteY2" fmla="*/ 14068 h 1153551"/>
                <a:gd name="connsiteX3" fmla="*/ 8468751 w 8468751"/>
                <a:gd name="connsiteY3" fmla="*/ 0 h 1153551"/>
                <a:gd name="connsiteX4" fmla="*/ 8468751 w 8468751"/>
                <a:gd name="connsiteY4" fmla="*/ 1117209 h 1153551"/>
                <a:gd name="connsiteX5" fmla="*/ 14068 w 8468751"/>
                <a:gd name="connsiteY5" fmla="*/ 1153551 h 1153551"/>
                <a:gd name="connsiteX6" fmla="*/ 0 w 8468751"/>
                <a:gd name="connsiteY6" fmla="*/ 759655 h 1153551"/>
                <a:gd name="connsiteX0" fmla="*/ 0 w 8468751"/>
                <a:gd name="connsiteY0" fmla="*/ 759655 h 1153551"/>
                <a:gd name="connsiteX1" fmla="*/ 4712677 w 8468751"/>
                <a:gd name="connsiteY1" fmla="*/ 759655 h 1153551"/>
                <a:gd name="connsiteX2" fmla="*/ 4712677 w 8468751"/>
                <a:gd name="connsiteY2" fmla="*/ 14068 h 1153551"/>
                <a:gd name="connsiteX3" fmla="*/ 8468751 w 8468751"/>
                <a:gd name="connsiteY3" fmla="*/ 0 h 1153551"/>
                <a:gd name="connsiteX4" fmla="*/ 8468751 w 8468751"/>
                <a:gd name="connsiteY4" fmla="*/ 1117209 h 1153551"/>
                <a:gd name="connsiteX5" fmla="*/ 14068 w 8468751"/>
                <a:gd name="connsiteY5" fmla="*/ 1153551 h 1153551"/>
                <a:gd name="connsiteX6" fmla="*/ 0 w 8468751"/>
                <a:gd name="connsiteY6" fmla="*/ 759655 h 1153551"/>
                <a:gd name="connsiteX0" fmla="*/ 0 w 8468751"/>
                <a:gd name="connsiteY0" fmla="*/ 759655 h 1153551"/>
                <a:gd name="connsiteX1" fmla="*/ 4712677 w 8468751"/>
                <a:gd name="connsiteY1" fmla="*/ 759655 h 1153551"/>
                <a:gd name="connsiteX2" fmla="*/ 4712677 w 8468751"/>
                <a:gd name="connsiteY2" fmla="*/ 14068 h 1153551"/>
                <a:gd name="connsiteX3" fmla="*/ 8468751 w 8468751"/>
                <a:gd name="connsiteY3" fmla="*/ 0 h 1153551"/>
                <a:gd name="connsiteX4" fmla="*/ 8468751 w 8468751"/>
                <a:gd name="connsiteY4" fmla="*/ 1117209 h 1153551"/>
                <a:gd name="connsiteX5" fmla="*/ 14068 w 8468751"/>
                <a:gd name="connsiteY5" fmla="*/ 1153551 h 1153551"/>
                <a:gd name="connsiteX6" fmla="*/ 0 w 8468751"/>
                <a:gd name="connsiteY6" fmla="*/ 759655 h 1153551"/>
                <a:gd name="connsiteX0" fmla="*/ 0 w 8468751"/>
                <a:gd name="connsiteY0" fmla="*/ 759655 h 1153551"/>
                <a:gd name="connsiteX1" fmla="*/ 4712677 w 8468751"/>
                <a:gd name="connsiteY1" fmla="*/ 759655 h 1153551"/>
                <a:gd name="connsiteX2" fmla="*/ 4712677 w 8468751"/>
                <a:gd name="connsiteY2" fmla="*/ 14068 h 1153551"/>
                <a:gd name="connsiteX3" fmla="*/ 8468751 w 8468751"/>
                <a:gd name="connsiteY3" fmla="*/ 0 h 1153551"/>
                <a:gd name="connsiteX4" fmla="*/ 8468751 w 8468751"/>
                <a:gd name="connsiteY4" fmla="*/ 1117209 h 1153551"/>
                <a:gd name="connsiteX5" fmla="*/ 14068 w 8468751"/>
                <a:gd name="connsiteY5" fmla="*/ 1153551 h 1153551"/>
                <a:gd name="connsiteX6" fmla="*/ 0 w 8468751"/>
                <a:gd name="connsiteY6" fmla="*/ 759655 h 1153551"/>
                <a:gd name="connsiteX0" fmla="*/ 0 w 8468751"/>
                <a:gd name="connsiteY0" fmla="*/ 759655 h 1153551"/>
                <a:gd name="connsiteX1" fmla="*/ 4712677 w 8468751"/>
                <a:gd name="connsiteY1" fmla="*/ 759655 h 1153551"/>
                <a:gd name="connsiteX2" fmla="*/ 4712677 w 8468751"/>
                <a:gd name="connsiteY2" fmla="*/ 14068 h 1153551"/>
                <a:gd name="connsiteX3" fmla="*/ 8468751 w 8468751"/>
                <a:gd name="connsiteY3" fmla="*/ 0 h 1153551"/>
                <a:gd name="connsiteX4" fmla="*/ 8468751 w 8468751"/>
                <a:gd name="connsiteY4" fmla="*/ 1117209 h 1153551"/>
                <a:gd name="connsiteX5" fmla="*/ 14068 w 8468751"/>
                <a:gd name="connsiteY5" fmla="*/ 1153551 h 1153551"/>
                <a:gd name="connsiteX6" fmla="*/ 0 w 8468751"/>
                <a:gd name="connsiteY6" fmla="*/ 759655 h 1153551"/>
                <a:gd name="connsiteX0" fmla="*/ 0 w 8468751"/>
                <a:gd name="connsiteY0" fmla="*/ 759655 h 1153551"/>
                <a:gd name="connsiteX1" fmla="*/ 4712677 w 8468751"/>
                <a:gd name="connsiteY1" fmla="*/ 14068 h 1153551"/>
                <a:gd name="connsiteX2" fmla="*/ 8468751 w 8468751"/>
                <a:gd name="connsiteY2" fmla="*/ 0 h 1153551"/>
                <a:gd name="connsiteX3" fmla="*/ 8468751 w 8468751"/>
                <a:gd name="connsiteY3" fmla="*/ 1117209 h 1153551"/>
                <a:gd name="connsiteX4" fmla="*/ 14068 w 8468751"/>
                <a:gd name="connsiteY4" fmla="*/ 1153551 h 1153551"/>
                <a:gd name="connsiteX5" fmla="*/ 0 w 8468751"/>
                <a:gd name="connsiteY5" fmla="*/ 759655 h 1153551"/>
                <a:gd name="connsiteX0" fmla="*/ 0 w 8468751"/>
                <a:gd name="connsiteY0" fmla="*/ 759655 h 1153551"/>
                <a:gd name="connsiteX1" fmla="*/ 4712677 w 8468751"/>
                <a:gd name="connsiteY1" fmla="*/ 14068 h 1153551"/>
                <a:gd name="connsiteX2" fmla="*/ 8468751 w 8468751"/>
                <a:gd name="connsiteY2" fmla="*/ 0 h 1153551"/>
                <a:gd name="connsiteX3" fmla="*/ 8468751 w 8468751"/>
                <a:gd name="connsiteY3" fmla="*/ 1117209 h 1153551"/>
                <a:gd name="connsiteX4" fmla="*/ 14068 w 8468751"/>
                <a:gd name="connsiteY4" fmla="*/ 1153551 h 1153551"/>
                <a:gd name="connsiteX5" fmla="*/ 0 w 8468751"/>
                <a:gd name="connsiteY5" fmla="*/ 759655 h 1153551"/>
                <a:gd name="connsiteX0" fmla="*/ 0 w 8454683"/>
                <a:gd name="connsiteY0" fmla="*/ 1153551 h 1153551"/>
                <a:gd name="connsiteX1" fmla="*/ 4698609 w 8454683"/>
                <a:gd name="connsiteY1" fmla="*/ 14068 h 1153551"/>
                <a:gd name="connsiteX2" fmla="*/ 8454683 w 8454683"/>
                <a:gd name="connsiteY2" fmla="*/ 0 h 1153551"/>
                <a:gd name="connsiteX3" fmla="*/ 8454683 w 8454683"/>
                <a:gd name="connsiteY3" fmla="*/ 1117209 h 1153551"/>
                <a:gd name="connsiteX4" fmla="*/ 0 w 8454683"/>
                <a:gd name="connsiteY4" fmla="*/ 1153551 h 1153551"/>
                <a:gd name="connsiteX0" fmla="*/ 4447 w 3756074"/>
                <a:gd name="connsiteY0" fmla="*/ 1107410 h 1117209"/>
                <a:gd name="connsiteX1" fmla="*/ 0 w 3756074"/>
                <a:gd name="connsiteY1" fmla="*/ 14068 h 1117209"/>
                <a:gd name="connsiteX2" fmla="*/ 3756074 w 3756074"/>
                <a:gd name="connsiteY2" fmla="*/ 0 h 1117209"/>
                <a:gd name="connsiteX3" fmla="*/ 3756074 w 3756074"/>
                <a:gd name="connsiteY3" fmla="*/ 1117209 h 1117209"/>
                <a:gd name="connsiteX4" fmla="*/ 4447 w 3756074"/>
                <a:gd name="connsiteY4" fmla="*/ 1107410 h 1117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56074" h="1117209">
                  <a:moveTo>
                    <a:pt x="4447" y="1107410"/>
                  </a:moveTo>
                  <a:cubicBezTo>
                    <a:pt x="2965" y="742963"/>
                    <a:pt x="1482" y="378515"/>
                    <a:pt x="0" y="14068"/>
                  </a:cubicBezTo>
                  <a:lnTo>
                    <a:pt x="3756074" y="0"/>
                  </a:lnTo>
                  <a:lnTo>
                    <a:pt x="3756074" y="1117209"/>
                  </a:lnTo>
                  <a:lnTo>
                    <a:pt x="4447" y="1107410"/>
                  </a:lnTo>
                  <a:close/>
                </a:path>
              </a:pathLst>
            </a:custGeom>
            <a:solidFill>
              <a:srgbClr val="D1D1FF"/>
            </a:solidFill>
            <a:ln w="254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Arrow Connector 40"/>
            <p:cNvCxnSpPr/>
            <p:nvPr/>
          </p:nvCxnSpPr>
          <p:spPr>
            <a:xfrm flipV="1">
              <a:off x="3857396" y="4862286"/>
              <a:ext cx="620239" cy="478971"/>
            </a:xfrm>
            <a:prstGeom prst="straightConnector1">
              <a:avLst/>
            </a:prstGeom>
            <a:ln w="25400">
              <a:solidFill>
                <a:schemeClr val="accent1"/>
              </a:solidFill>
              <a:prstDash val="dash"/>
              <a:tailEnd type="none"/>
            </a:ln>
          </p:spPr>
          <p:style>
            <a:lnRef idx="1">
              <a:schemeClr val="accent1"/>
            </a:lnRef>
            <a:fillRef idx="0">
              <a:schemeClr val="accent1"/>
            </a:fillRef>
            <a:effectRef idx="0">
              <a:schemeClr val="accent1"/>
            </a:effectRef>
            <a:fontRef idx="minor">
              <a:schemeClr val="tx1"/>
            </a:fontRef>
          </p:style>
        </p:cxnSp>
      </p:grpSp>
      <p:grpSp>
        <p:nvGrpSpPr>
          <p:cNvPr id="36" name="Group 13"/>
          <p:cNvGrpSpPr/>
          <p:nvPr/>
        </p:nvGrpSpPr>
        <p:grpSpPr>
          <a:xfrm>
            <a:off x="4209143" y="2641602"/>
            <a:ext cx="4782457" cy="1074055"/>
            <a:chOff x="3975326" y="3106059"/>
            <a:chExt cx="4782457" cy="1074055"/>
          </a:xfrm>
        </p:grpSpPr>
        <p:sp>
          <p:nvSpPr>
            <p:cNvPr id="37" name="Freeform 36"/>
            <p:cNvSpPr/>
            <p:nvPr/>
          </p:nvSpPr>
          <p:spPr>
            <a:xfrm>
              <a:off x="6342743" y="3106059"/>
              <a:ext cx="2415040" cy="891536"/>
            </a:xfrm>
            <a:custGeom>
              <a:avLst/>
              <a:gdLst>
                <a:gd name="connsiteX0" fmla="*/ 0 w 8468751"/>
                <a:gd name="connsiteY0" fmla="*/ 759655 h 1209821"/>
                <a:gd name="connsiteX1" fmla="*/ 4712677 w 8468751"/>
                <a:gd name="connsiteY1" fmla="*/ 759655 h 1209821"/>
                <a:gd name="connsiteX2" fmla="*/ 4712677 w 8468751"/>
                <a:gd name="connsiteY2" fmla="*/ 14068 h 1209821"/>
                <a:gd name="connsiteX3" fmla="*/ 8468751 w 8468751"/>
                <a:gd name="connsiteY3" fmla="*/ 0 h 1209821"/>
                <a:gd name="connsiteX4" fmla="*/ 8468751 w 8468751"/>
                <a:gd name="connsiteY4" fmla="*/ 1209821 h 1209821"/>
                <a:gd name="connsiteX5" fmla="*/ 14068 w 8468751"/>
                <a:gd name="connsiteY5" fmla="*/ 1153551 h 1209821"/>
                <a:gd name="connsiteX6" fmla="*/ 0 w 8468751"/>
                <a:gd name="connsiteY6" fmla="*/ 759655 h 1209821"/>
                <a:gd name="connsiteX0" fmla="*/ 0 w 8468751"/>
                <a:gd name="connsiteY0" fmla="*/ 759655 h 1153551"/>
                <a:gd name="connsiteX1" fmla="*/ 4712677 w 8468751"/>
                <a:gd name="connsiteY1" fmla="*/ 759655 h 1153551"/>
                <a:gd name="connsiteX2" fmla="*/ 4712677 w 8468751"/>
                <a:gd name="connsiteY2" fmla="*/ 14068 h 1153551"/>
                <a:gd name="connsiteX3" fmla="*/ 8468751 w 8468751"/>
                <a:gd name="connsiteY3" fmla="*/ 0 h 1153551"/>
                <a:gd name="connsiteX4" fmla="*/ 8468751 w 8468751"/>
                <a:gd name="connsiteY4" fmla="*/ 1041009 h 1153551"/>
                <a:gd name="connsiteX5" fmla="*/ 14068 w 8468751"/>
                <a:gd name="connsiteY5" fmla="*/ 1153551 h 1153551"/>
                <a:gd name="connsiteX6" fmla="*/ 0 w 8468751"/>
                <a:gd name="connsiteY6" fmla="*/ 759655 h 1153551"/>
                <a:gd name="connsiteX0" fmla="*/ 0 w 8468751"/>
                <a:gd name="connsiteY0" fmla="*/ 759655 h 1153551"/>
                <a:gd name="connsiteX1" fmla="*/ 4712677 w 8468751"/>
                <a:gd name="connsiteY1" fmla="*/ 759655 h 1153551"/>
                <a:gd name="connsiteX2" fmla="*/ 4712677 w 8468751"/>
                <a:gd name="connsiteY2" fmla="*/ 14068 h 1153551"/>
                <a:gd name="connsiteX3" fmla="*/ 8468751 w 8468751"/>
                <a:gd name="connsiteY3" fmla="*/ 0 h 1153551"/>
                <a:gd name="connsiteX4" fmla="*/ 8468751 w 8468751"/>
                <a:gd name="connsiteY4" fmla="*/ 1041009 h 1153551"/>
                <a:gd name="connsiteX5" fmla="*/ 14068 w 8468751"/>
                <a:gd name="connsiteY5" fmla="*/ 1153551 h 1153551"/>
                <a:gd name="connsiteX6" fmla="*/ 0 w 8468751"/>
                <a:gd name="connsiteY6" fmla="*/ 759655 h 1153551"/>
                <a:gd name="connsiteX0" fmla="*/ 0 w 8468751"/>
                <a:gd name="connsiteY0" fmla="*/ 759655 h 1153551"/>
                <a:gd name="connsiteX1" fmla="*/ 4712677 w 8468751"/>
                <a:gd name="connsiteY1" fmla="*/ 759655 h 1153551"/>
                <a:gd name="connsiteX2" fmla="*/ 4712677 w 8468751"/>
                <a:gd name="connsiteY2" fmla="*/ 14068 h 1153551"/>
                <a:gd name="connsiteX3" fmla="*/ 8468751 w 8468751"/>
                <a:gd name="connsiteY3" fmla="*/ 0 h 1153551"/>
                <a:gd name="connsiteX4" fmla="*/ 8468751 w 8468751"/>
                <a:gd name="connsiteY4" fmla="*/ 1117209 h 1153551"/>
                <a:gd name="connsiteX5" fmla="*/ 14068 w 8468751"/>
                <a:gd name="connsiteY5" fmla="*/ 1153551 h 1153551"/>
                <a:gd name="connsiteX6" fmla="*/ 0 w 8468751"/>
                <a:gd name="connsiteY6" fmla="*/ 759655 h 1153551"/>
                <a:gd name="connsiteX0" fmla="*/ 0 w 8468751"/>
                <a:gd name="connsiteY0" fmla="*/ 759655 h 1153551"/>
                <a:gd name="connsiteX1" fmla="*/ 4712677 w 8468751"/>
                <a:gd name="connsiteY1" fmla="*/ 759655 h 1153551"/>
                <a:gd name="connsiteX2" fmla="*/ 4712677 w 8468751"/>
                <a:gd name="connsiteY2" fmla="*/ 14068 h 1153551"/>
                <a:gd name="connsiteX3" fmla="*/ 8468751 w 8468751"/>
                <a:gd name="connsiteY3" fmla="*/ 0 h 1153551"/>
                <a:gd name="connsiteX4" fmla="*/ 8468751 w 8468751"/>
                <a:gd name="connsiteY4" fmla="*/ 1117209 h 1153551"/>
                <a:gd name="connsiteX5" fmla="*/ 14068 w 8468751"/>
                <a:gd name="connsiteY5" fmla="*/ 1153551 h 1153551"/>
                <a:gd name="connsiteX6" fmla="*/ 0 w 8468751"/>
                <a:gd name="connsiteY6" fmla="*/ 759655 h 1153551"/>
                <a:gd name="connsiteX0" fmla="*/ 0 w 8468751"/>
                <a:gd name="connsiteY0" fmla="*/ 759655 h 1153551"/>
                <a:gd name="connsiteX1" fmla="*/ 4712677 w 8468751"/>
                <a:gd name="connsiteY1" fmla="*/ 759655 h 1153551"/>
                <a:gd name="connsiteX2" fmla="*/ 4712677 w 8468751"/>
                <a:gd name="connsiteY2" fmla="*/ 14068 h 1153551"/>
                <a:gd name="connsiteX3" fmla="*/ 8468751 w 8468751"/>
                <a:gd name="connsiteY3" fmla="*/ 0 h 1153551"/>
                <a:gd name="connsiteX4" fmla="*/ 8468751 w 8468751"/>
                <a:gd name="connsiteY4" fmla="*/ 1117209 h 1153551"/>
                <a:gd name="connsiteX5" fmla="*/ 14068 w 8468751"/>
                <a:gd name="connsiteY5" fmla="*/ 1153551 h 1153551"/>
                <a:gd name="connsiteX6" fmla="*/ 0 w 8468751"/>
                <a:gd name="connsiteY6" fmla="*/ 759655 h 1153551"/>
                <a:gd name="connsiteX0" fmla="*/ 0 w 8468751"/>
                <a:gd name="connsiteY0" fmla="*/ 759655 h 1153551"/>
                <a:gd name="connsiteX1" fmla="*/ 4712677 w 8468751"/>
                <a:gd name="connsiteY1" fmla="*/ 759655 h 1153551"/>
                <a:gd name="connsiteX2" fmla="*/ 4712677 w 8468751"/>
                <a:gd name="connsiteY2" fmla="*/ 14068 h 1153551"/>
                <a:gd name="connsiteX3" fmla="*/ 8468751 w 8468751"/>
                <a:gd name="connsiteY3" fmla="*/ 0 h 1153551"/>
                <a:gd name="connsiteX4" fmla="*/ 8468751 w 8468751"/>
                <a:gd name="connsiteY4" fmla="*/ 1117209 h 1153551"/>
                <a:gd name="connsiteX5" fmla="*/ 14068 w 8468751"/>
                <a:gd name="connsiteY5" fmla="*/ 1153551 h 1153551"/>
                <a:gd name="connsiteX6" fmla="*/ 0 w 8468751"/>
                <a:gd name="connsiteY6" fmla="*/ 759655 h 1153551"/>
                <a:gd name="connsiteX0" fmla="*/ 0 w 8468751"/>
                <a:gd name="connsiteY0" fmla="*/ 759655 h 1153551"/>
                <a:gd name="connsiteX1" fmla="*/ 4712677 w 8468751"/>
                <a:gd name="connsiteY1" fmla="*/ 759655 h 1153551"/>
                <a:gd name="connsiteX2" fmla="*/ 4712677 w 8468751"/>
                <a:gd name="connsiteY2" fmla="*/ 14068 h 1153551"/>
                <a:gd name="connsiteX3" fmla="*/ 8468751 w 8468751"/>
                <a:gd name="connsiteY3" fmla="*/ 0 h 1153551"/>
                <a:gd name="connsiteX4" fmla="*/ 8468751 w 8468751"/>
                <a:gd name="connsiteY4" fmla="*/ 1117209 h 1153551"/>
                <a:gd name="connsiteX5" fmla="*/ 14068 w 8468751"/>
                <a:gd name="connsiteY5" fmla="*/ 1153551 h 1153551"/>
                <a:gd name="connsiteX6" fmla="*/ 0 w 8468751"/>
                <a:gd name="connsiteY6" fmla="*/ 759655 h 1153551"/>
                <a:gd name="connsiteX0" fmla="*/ 0 w 8468751"/>
                <a:gd name="connsiteY0" fmla="*/ 759655 h 1153551"/>
                <a:gd name="connsiteX1" fmla="*/ 4712677 w 8468751"/>
                <a:gd name="connsiteY1" fmla="*/ 759655 h 1153551"/>
                <a:gd name="connsiteX2" fmla="*/ 4712677 w 8468751"/>
                <a:gd name="connsiteY2" fmla="*/ 14068 h 1153551"/>
                <a:gd name="connsiteX3" fmla="*/ 8468751 w 8468751"/>
                <a:gd name="connsiteY3" fmla="*/ 0 h 1153551"/>
                <a:gd name="connsiteX4" fmla="*/ 8468751 w 8468751"/>
                <a:gd name="connsiteY4" fmla="*/ 1117209 h 1153551"/>
                <a:gd name="connsiteX5" fmla="*/ 14068 w 8468751"/>
                <a:gd name="connsiteY5" fmla="*/ 1153551 h 1153551"/>
                <a:gd name="connsiteX6" fmla="*/ 0 w 8468751"/>
                <a:gd name="connsiteY6" fmla="*/ 759655 h 1153551"/>
                <a:gd name="connsiteX0" fmla="*/ 0 w 8468751"/>
                <a:gd name="connsiteY0" fmla="*/ 759655 h 1153551"/>
                <a:gd name="connsiteX1" fmla="*/ 4712677 w 8468751"/>
                <a:gd name="connsiteY1" fmla="*/ 14068 h 1153551"/>
                <a:gd name="connsiteX2" fmla="*/ 8468751 w 8468751"/>
                <a:gd name="connsiteY2" fmla="*/ 0 h 1153551"/>
                <a:gd name="connsiteX3" fmla="*/ 8468751 w 8468751"/>
                <a:gd name="connsiteY3" fmla="*/ 1117209 h 1153551"/>
                <a:gd name="connsiteX4" fmla="*/ 14068 w 8468751"/>
                <a:gd name="connsiteY4" fmla="*/ 1153551 h 1153551"/>
                <a:gd name="connsiteX5" fmla="*/ 0 w 8468751"/>
                <a:gd name="connsiteY5" fmla="*/ 759655 h 1153551"/>
                <a:gd name="connsiteX0" fmla="*/ 0 w 8468751"/>
                <a:gd name="connsiteY0" fmla="*/ 759655 h 1153551"/>
                <a:gd name="connsiteX1" fmla="*/ 4712677 w 8468751"/>
                <a:gd name="connsiteY1" fmla="*/ 14068 h 1153551"/>
                <a:gd name="connsiteX2" fmla="*/ 8468751 w 8468751"/>
                <a:gd name="connsiteY2" fmla="*/ 0 h 1153551"/>
                <a:gd name="connsiteX3" fmla="*/ 8468751 w 8468751"/>
                <a:gd name="connsiteY3" fmla="*/ 1117209 h 1153551"/>
                <a:gd name="connsiteX4" fmla="*/ 14068 w 8468751"/>
                <a:gd name="connsiteY4" fmla="*/ 1153551 h 1153551"/>
                <a:gd name="connsiteX5" fmla="*/ 0 w 8468751"/>
                <a:gd name="connsiteY5" fmla="*/ 759655 h 1153551"/>
                <a:gd name="connsiteX0" fmla="*/ 0 w 8454683"/>
                <a:gd name="connsiteY0" fmla="*/ 1153551 h 1153551"/>
                <a:gd name="connsiteX1" fmla="*/ 4698609 w 8454683"/>
                <a:gd name="connsiteY1" fmla="*/ 14068 h 1153551"/>
                <a:gd name="connsiteX2" fmla="*/ 8454683 w 8454683"/>
                <a:gd name="connsiteY2" fmla="*/ 0 h 1153551"/>
                <a:gd name="connsiteX3" fmla="*/ 8454683 w 8454683"/>
                <a:gd name="connsiteY3" fmla="*/ 1117209 h 1153551"/>
                <a:gd name="connsiteX4" fmla="*/ 0 w 8454683"/>
                <a:gd name="connsiteY4" fmla="*/ 1153551 h 1153551"/>
                <a:gd name="connsiteX0" fmla="*/ 4447 w 3756074"/>
                <a:gd name="connsiteY0" fmla="*/ 1107410 h 1117209"/>
                <a:gd name="connsiteX1" fmla="*/ 0 w 3756074"/>
                <a:gd name="connsiteY1" fmla="*/ 14068 h 1117209"/>
                <a:gd name="connsiteX2" fmla="*/ 3756074 w 3756074"/>
                <a:gd name="connsiteY2" fmla="*/ 0 h 1117209"/>
                <a:gd name="connsiteX3" fmla="*/ 3756074 w 3756074"/>
                <a:gd name="connsiteY3" fmla="*/ 1117209 h 1117209"/>
                <a:gd name="connsiteX4" fmla="*/ 4447 w 3756074"/>
                <a:gd name="connsiteY4" fmla="*/ 1107410 h 1117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56074" h="1117209">
                  <a:moveTo>
                    <a:pt x="4447" y="1107410"/>
                  </a:moveTo>
                  <a:cubicBezTo>
                    <a:pt x="2965" y="742963"/>
                    <a:pt x="1482" y="378515"/>
                    <a:pt x="0" y="14068"/>
                  </a:cubicBezTo>
                  <a:lnTo>
                    <a:pt x="3756074" y="0"/>
                  </a:lnTo>
                  <a:lnTo>
                    <a:pt x="3756074" y="1117209"/>
                  </a:lnTo>
                  <a:lnTo>
                    <a:pt x="4447" y="1107410"/>
                  </a:lnTo>
                  <a:close/>
                </a:path>
              </a:pathLst>
            </a:custGeom>
            <a:solidFill>
              <a:srgbClr val="D1D1FF"/>
            </a:solidFill>
            <a:ln w="254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8" name="Straight Arrow Connector 37"/>
            <p:cNvCxnSpPr/>
            <p:nvPr/>
          </p:nvCxnSpPr>
          <p:spPr>
            <a:xfrm flipV="1">
              <a:off x="3975326" y="3599545"/>
              <a:ext cx="2351314" cy="580569"/>
            </a:xfrm>
            <a:prstGeom prst="straightConnector1">
              <a:avLst/>
            </a:prstGeom>
            <a:ln w="25400">
              <a:solidFill>
                <a:schemeClr val="accent1"/>
              </a:solidFill>
              <a:prstDash val="dash"/>
              <a:tailEnd type="non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4383314" y="1422402"/>
            <a:ext cx="4254274" cy="1074055"/>
            <a:chOff x="4149497" y="1886859"/>
            <a:chExt cx="4254274" cy="1074055"/>
          </a:xfrm>
        </p:grpSpPr>
        <p:sp>
          <p:nvSpPr>
            <p:cNvPr id="8" name="Freeform 7"/>
            <p:cNvSpPr/>
            <p:nvPr/>
          </p:nvSpPr>
          <p:spPr>
            <a:xfrm>
              <a:off x="6691086" y="1886859"/>
              <a:ext cx="1712685" cy="891536"/>
            </a:xfrm>
            <a:custGeom>
              <a:avLst/>
              <a:gdLst>
                <a:gd name="connsiteX0" fmla="*/ 0 w 8468751"/>
                <a:gd name="connsiteY0" fmla="*/ 759655 h 1209821"/>
                <a:gd name="connsiteX1" fmla="*/ 4712677 w 8468751"/>
                <a:gd name="connsiteY1" fmla="*/ 759655 h 1209821"/>
                <a:gd name="connsiteX2" fmla="*/ 4712677 w 8468751"/>
                <a:gd name="connsiteY2" fmla="*/ 14068 h 1209821"/>
                <a:gd name="connsiteX3" fmla="*/ 8468751 w 8468751"/>
                <a:gd name="connsiteY3" fmla="*/ 0 h 1209821"/>
                <a:gd name="connsiteX4" fmla="*/ 8468751 w 8468751"/>
                <a:gd name="connsiteY4" fmla="*/ 1209821 h 1209821"/>
                <a:gd name="connsiteX5" fmla="*/ 14068 w 8468751"/>
                <a:gd name="connsiteY5" fmla="*/ 1153551 h 1209821"/>
                <a:gd name="connsiteX6" fmla="*/ 0 w 8468751"/>
                <a:gd name="connsiteY6" fmla="*/ 759655 h 1209821"/>
                <a:gd name="connsiteX0" fmla="*/ 0 w 8468751"/>
                <a:gd name="connsiteY0" fmla="*/ 759655 h 1153551"/>
                <a:gd name="connsiteX1" fmla="*/ 4712677 w 8468751"/>
                <a:gd name="connsiteY1" fmla="*/ 759655 h 1153551"/>
                <a:gd name="connsiteX2" fmla="*/ 4712677 w 8468751"/>
                <a:gd name="connsiteY2" fmla="*/ 14068 h 1153551"/>
                <a:gd name="connsiteX3" fmla="*/ 8468751 w 8468751"/>
                <a:gd name="connsiteY3" fmla="*/ 0 h 1153551"/>
                <a:gd name="connsiteX4" fmla="*/ 8468751 w 8468751"/>
                <a:gd name="connsiteY4" fmla="*/ 1041009 h 1153551"/>
                <a:gd name="connsiteX5" fmla="*/ 14068 w 8468751"/>
                <a:gd name="connsiteY5" fmla="*/ 1153551 h 1153551"/>
                <a:gd name="connsiteX6" fmla="*/ 0 w 8468751"/>
                <a:gd name="connsiteY6" fmla="*/ 759655 h 1153551"/>
                <a:gd name="connsiteX0" fmla="*/ 0 w 8468751"/>
                <a:gd name="connsiteY0" fmla="*/ 759655 h 1153551"/>
                <a:gd name="connsiteX1" fmla="*/ 4712677 w 8468751"/>
                <a:gd name="connsiteY1" fmla="*/ 759655 h 1153551"/>
                <a:gd name="connsiteX2" fmla="*/ 4712677 w 8468751"/>
                <a:gd name="connsiteY2" fmla="*/ 14068 h 1153551"/>
                <a:gd name="connsiteX3" fmla="*/ 8468751 w 8468751"/>
                <a:gd name="connsiteY3" fmla="*/ 0 h 1153551"/>
                <a:gd name="connsiteX4" fmla="*/ 8468751 w 8468751"/>
                <a:gd name="connsiteY4" fmla="*/ 1041009 h 1153551"/>
                <a:gd name="connsiteX5" fmla="*/ 14068 w 8468751"/>
                <a:gd name="connsiteY5" fmla="*/ 1153551 h 1153551"/>
                <a:gd name="connsiteX6" fmla="*/ 0 w 8468751"/>
                <a:gd name="connsiteY6" fmla="*/ 759655 h 1153551"/>
                <a:gd name="connsiteX0" fmla="*/ 0 w 8468751"/>
                <a:gd name="connsiteY0" fmla="*/ 759655 h 1153551"/>
                <a:gd name="connsiteX1" fmla="*/ 4712677 w 8468751"/>
                <a:gd name="connsiteY1" fmla="*/ 759655 h 1153551"/>
                <a:gd name="connsiteX2" fmla="*/ 4712677 w 8468751"/>
                <a:gd name="connsiteY2" fmla="*/ 14068 h 1153551"/>
                <a:gd name="connsiteX3" fmla="*/ 8468751 w 8468751"/>
                <a:gd name="connsiteY3" fmla="*/ 0 h 1153551"/>
                <a:gd name="connsiteX4" fmla="*/ 8468751 w 8468751"/>
                <a:gd name="connsiteY4" fmla="*/ 1117209 h 1153551"/>
                <a:gd name="connsiteX5" fmla="*/ 14068 w 8468751"/>
                <a:gd name="connsiteY5" fmla="*/ 1153551 h 1153551"/>
                <a:gd name="connsiteX6" fmla="*/ 0 w 8468751"/>
                <a:gd name="connsiteY6" fmla="*/ 759655 h 1153551"/>
                <a:gd name="connsiteX0" fmla="*/ 0 w 8468751"/>
                <a:gd name="connsiteY0" fmla="*/ 759655 h 1153551"/>
                <a:gd name="connsiteX1" fmla="*/ 4712677 w 8468751"/>
                <a:gd name="connsiteY1" fmla="*/ 759655 h 1153551"/>
                <a:gd name="connsiteX2" fmla="*/ 4712677 w 8468751"/>
                <a:gd name="connsiteY2" fmla="*/ 14068 h 1153551"/>
                <a:gd name="connsiteX3" fmla="*/ 8468751 w 8468751"/>
                <a:gd name="connsiteY3" fmla="*/ 0 h 1153551"/>
                <a:gd name="connsiteX4" fmla="*/ 8468751 w 8468751"/>
                <a:gd name="connsiteY4" fmla="*/ 1117209 h 1153551"/>
                <a:gd name="connsiteX5" fmla="*/ 14068 w 8468751"/>
                <a:gd name="connsiteY5" fmla="*/ 1153551 h 1153551"/>
                <a:gd name="connsiteX6" fmla="*/ 0 w 8468751"/>
                <a:gd name="connsiteY6" fmla="*/ 759655 h 1153551"/>
                <a:gd name="connsiteX0" fmla="*/ 0 w 8468751"/>
                <a:gd name="connsiteY0" fmla="*/ 759655 h 1153551"/>
                <a:gd name="connsiteX1" fmla="*/ 4712677 w 8468751"/>
                <a:gd name="connsiteY1" fmla="*/ 759655 h 1153551"/>
                <a:gd name="connsiteX2" fmla="*/ 4712677 w 8468751"/>
                <a:gd name="connsiteY2" fmla="*/ 14068 h 1153551"/>
                <a:gd name="connsiteX3" fmla="*/ 8468751 w 8468751"/>
                <a:gd name="connsiteY3" fmla="*/ 0 h 1153551"/>
                <a:gd name="connsiteX4" fmla="*/ 8468751 w 8468751"/>
                <a:gd name="connsiteY4" fmla="*/ 1117209 h 1153551"/>
                <a:gd name="connsiteX5" fmla="*/ 14068 w 8468751"/>
                <a:gd name="connsiteY5" fmla="*/ 1153551 h 1153551"/>
                <a:gd name="connsiteX6" fmla="*/ 0 w 8468751"/>
                <a:gd name="connsiteY6" fmla="*/ 759655 h 1153551"/>
                <a:gd name="connsiteX0" fmla="*/ 0 w 8468751"/>
                <a:gd name="connsiteY0" fmla="*/ 759655 h 1153551"/>
                <a:gd name="connsiteX1" fmla="*/ 4712677 w 8468751"/>
                <a:gd name="connsiteY1" fmla="*/ 759655 h 1153551"/>
                <a:gd name="connsiteX2" fmla="*/ 4712677 w 8468751"/>
                <a:gd name="connsiteY2" fmla="*/ 14068 h 1153551"/>
                <a:gd name="connsiteX3" fmla="*/ 8468751 w 8468751"/>
                <a:gd name="connsiteY3" fmla="*/ 0 h 1153551"/>
                <a:gd name="connsiteX4" fmla="*/ 8468751 w 8468751"/>
                <a:gd name="connsiteY4" fmla="*/ 1117209 h 1153551"/>
                <a:gd name="connsiteX5" fmla="*/ 14068 w 8468751"/>
                <a:gd name="connsiteY5" fmla="*/ 1153551 h 1153551"/>
                <a:gd name="connsiteX6" fmla="*/ 0 w 8468751"/>
                <a:gd name="connsiteY6" fmla="*/ 759655 h 1153551"/>
                <a:gd name="connsiteX0" fmla="*/ 0 w 8468751"/>
                <a:gd name="connsiteY0" fmla="*/ 759655 h 1153551"/>
                <a:gd name="connsiteX1" fmla="*/ 4712677 w 8468751"/>
                <a:gd name="connsiteY1" fmla="*/ 759655 h 1153551"/>
                <a:gd name="connsiteX2" fmla="*/ 4712677 w 8468751"/>
                <a:gd name="connsiteY2" fmla="*/ 14068 h 1153551"/>
                <a:gd name="connsiteX3" fmla="*/ 8468751 w 8468751"/>
                <a:gd name="connsiteY3" fmla="*/ 0 h 1153551"/>
                <a:gd name="connsiteX4" fmla="*/ 8468751 w 8468751"/>
                <a:gd name="connsiteY4" fmla="*/ 1117209 h 1153551"/>
                <a:gd name="connsiteX5" fmla="*/ 14068 w 8468751"/>
                <a:gd name="connsiteY5" fmla="*/ 1153551 h 1153551"/>
                <a:gd name="connsiteX6" fmla="*/ 0 w 8468751"/>
                <a:gd name="connsiteY6" fmla="*/ 759655 h 1153551"/>
                <a:gd name="connsiteX0" fmla="*/ 0 w 8468751"/>
                <a:gd name="connsiteY0" fmla="*/ 759655 h 1153551"/>
                <a:gd name="connsiteX1" fmla="*/ 4712677 w 8468751"/>
                <a:gd name="connsiteY1" fmla="*/ 759655 h 1153551"/>
                <a:gd name="connsiteX2" fmla="*/ 4712677 w 8468751"/>
                <a:gd name="connsiteY2" fmla="*/ 14068 h 1153551"/>
                <a:gd name="connsiteX3" fmla="*/ 8468751 w 8468751"/>
                <a:gd name="connsiteY3" fmla="*/ 0 h 1153551"/>
                <a:gd name="connsiteX4" fmla="*/ 8468751 w 8468751"/>
                <a:gd name="connsiteY4" fmla="*/ 1117209 h 1153551"/>
                <a:gd name="connsiteX5" fmla="*/ 14068 w 8468751"/>
                <a:gd name="connsiteY5" fmla="*/ 1153551 h 1153551"/>
                <a:gd name="connsiteX6" fmla="*/ 0 w 8468751"/>
                <a:gd name="connsiteY6" fmla="*/ 759655 h 1153551"/>
                <a:gd name="connsiteX0" fmla="*/ 0 w 8468751"/>
                <a:gd name="connsiteY0" fmla="*/ 759655 h 1153551"/>
                <a:gd name="connsiteX1" fmla="*/ 4712677 w 8468751"/>
                <a:gd name="connsiteY1" fmla="*/ 14068 h 1153551"/>
                <a:gd name="connsiteX2" fmla="*/ 8468751 w 8468751"/>
                <a:gd name="connsiteY2" fmla="*/ 0 h 1153551"/>
                <a:gd name="connsiteX3" fmla="*/ 8468751 w 8468751"/>
                <a:gd name="connsiteY3" fmla="*/ 1117209 h 1153551"/>
                <a:gd name="connsiteX4" fmla="*/ 14068 w 8468751"/>
                <a:gd name="connsiteY4" fmla="*/ 1153551 h 1153551"/>
                <a:gd name="connsiteX5" fmla="*/ 0 w 8468751"/>
                <a:gd name="connsiteY5" fmla="*/ 759655 h 1153551"/>
                <a:gd name="connsiteX0" fmla="*/ 0 w 8468751"/>
                <a:gd name="connsiteY0" fmla="*/ 759655 h 1153551"/>
                <a:gd name="connsiteX1" fmla="*/ 4712677 w 8468751"/>
                <a:gd name="connsiteY1" fmla="*/ 14068 h 1153551"/>
                <a:gd name="connsiteX2" fmla="*/ 8468751 w 8468751"/>
                <a:gd name="connsiteY2" fmla="*/ 0 h 1153551"/>
                <a:gd name="connsiteX3" fmla="*/ 8468751 w 8468751"/>
                <a:gd name="connsiteY3" fmla="*/ 1117209 h 1153551"/>
                <a:gd name="connsiteX4" fmla="*/ 14068 w 8468751"/>
                <a:gd name="connsiteY4" fmla="*/ 1153551 h 1153551"/>
                <a:gd name="connsiteX5" fmla="*/ 0 w 8468751"/>
                <a:gd name="connsiteY5" fmla="*/ 759655 h 1153551"/>
                <a:gd name="connsiteX0" fmla="*/ 0 w 8454683"/>
                <a:gd name="connsiteY0" fmla="*/ 1153551 h 1153551"/>
                <a:gd name="connsiteX1" fmla="*/ 4698609 w 8454683"/>
                <a:gd name="connsiteY1" fmla="*/ 14068 h 1153551"/>
                <a:gd name="connsiteX2" fmla="*/ 8454683 w 8454683"/>
                <a:gd name="connsiteY2" fmla="*/ 0 h 1153551"/>
                <a:gd name="connsiteX3" fmla="*/ 8454683 w 8454683"/>
                <a:gd name="connsiteY3" fmla="*/ 1117209 h 1153551"/>
                <a:gd name="connsiteX4" fmla="*/ 0 w 8454683"/>
                <a:gd name="connsiteY4" fmla="*/ 1153551 h 1153551"/>
                <a:gd name="connsiteX0" fmla="*/ 4447 w 3756074"/>
                <a:gd name="connsiteY0" fmla="*/ 1107410 h 1117209"/>
                <a:gd name="connsiteX1" fmla="*/ 0 w 3756074"/>
                <a:gd name="connsiteY1" fmla="*/ 14068 h 1117209"/>
                <a:gd name="connsiteX2" fmla="*/ 3756074 w 3756074"/>
                <a:gd name="connsiteY2" fmla="*/ 0 h 1117209"/>
                <a:gd name="connsiteX3" fmla="*/ 3756074 w 3756074"/>
                <a:gd name="connsiteY3" fmla="*/ 1117209 h 1117209"/>
                <a:gd name="connsiteX4" fmla="*/ 4447 w 3756074"/>
                <a:gd name="connsiteY4" fmla="*/ 1107410 h 1117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56074" h="1117209">
                  <a:moveTo>
                    <a:pt x="4447" y="1107410"/>
                  </a:moveTo>
                  <a:cubicBezTo>
                    <a:pt x="2965" y="742963"/>
                    <a:pt x="1482" y="378515"/>
                    <a:pt x="0" y="14068"/>
                  </a:cubicBezTo>
                  <a:lnTo>
                    <a:pt x="3756074" y="0"/>
                  </a:lnTo>
                  <a:lnTo>
                    <a:pt x="3756074" y="1117209"/>
                  </a:lnTo>
                  <a:lnTo>
                    <a:pt x="4447" y="1107410"/>
                  </a:lnTo>
                  <a:close/>
                </a:path>
              </a:pathLst>
            </a:custGeom>
            <a:solidFill>
              <a:srgbClr val="D1D1FF"/>
            </a:solidFill>
            <a:ln w="254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Arrow Connector 11"/>
            <p:cNvCxnSpPr/>
            <p:nvPr/>
          </p:nvCxnSpPr>
          <p:spPr>
            <a:xfrm flipV="1">
              <a:off x="4149497" y="2322288"/>
              <a:ext cx="2541589" cy="638626"/>
            </a:xfrm>
            <a:prstGeom prst="straightConnector1">
              <a:avLst/>
            </a:prstGeom>
            <a:ln w="25400">
              <a:solidFill>
                <a:schemeClr val="accent1"/>
              </a:solidFill>
              <a:prstDash val="dash"/>
              <a:tailEnd type="none"/>
            </a:ln>
          </p:spPr>
          <p:style>
            <a:lnRef idx="1">
              <a:schemeClr val="accent1"/>
            </a:lnRef>
            <a:fillRef idx="0">
              <a:schemeClr val="accent1"/>
            </a:fillRef>
            <a:effectRef idx="0">
              <a:schemeClr val="accent1"/>
            </a:effectRef>
            <a:fontRef idx="minor">
              <a:schemeClr val="tx1"/>
            </a:fontRef>
          </p:style>
        </p:cxnSp>
      </p:grpSp>
      <p:sp>
        <p:nvSpPr>
          <p:cNvPr id="122885" name="Rectangle 5"/>
          <p:cNvSpPr>
            <a:spLocks noChangeArrowheads="1"/>
          </p:cNvSpPr>
          <p:nvPr/>
        </p:nvSpPr>
        <p:spPr bwMode="auto">
          <a:xfrm>
            <a:off x="231096" y="681947"/>
            <a:ext cx="4038600" cy="5733369"/>
          </a:xfrm>
          <a:prstGeom prst="rect">
            <a:avLst/>
          </a:prstGeom>
          <a:noFill/>
          <a:ln w="9525">
            <a:noFill/>
            <a:miter lim="800000"/>
            <a:headEnd/>
            <a:tailEnd/>
          </a:ln>
          <a:effectLst/>
        </p:spPr>
        <p:txBody>
          <a:bodyPr lIns="0" tIns="0" rIns="0" bIns="0"/>
          <a:lstStyle/>
          <a:p>
            <a:pPr eaLnBrk="1" hangingPunct="1">
              <a:spcAft>
                <a:spcPts val="1200"/>
              </a:spcAft>
            </a:pPr>
            <a:r>
              <a:rPr lang="en-US" sz="1800" b="1" dirty="0">
                <a:latin typeface="Arial" charset="0"/>
              </a:rPr>
              <a:t>Core </a:t>
            </a:r>
            <a:r>
              <a:rPr lang="en-US" sz="1800" b="1" dirty="0" smtClean="0">
                <a:latin typeface="Arial" charset="0"/>
              </a:rPr>
              <a:t>components of modern speech recognition systems:</a:t>
            </a:r>
            <a:endParaRPr lang="en-US" sz="1800" b="1" dirty="0">
              <a:latin typeface="Arial" charset="0"/>
            </a:endParaRPr>
          </a:p>
          <a:p>
            <a:pPr marL="465138" indent="-233363" eaLnBrk="1" hangingPunct="1">
              <a:spcAft>
                <a:spcPts val="1200"/>
              </a:spcAft>
              <a:buFontTx/>
              <a:buChar char="•"/>
            </a:pPr>
            <a:r>
              <a:rPr lang="en-US" sz="1800" b="1" dirty="0" smtClean="0">
                <a:latin typeface="Arial" charset="0"/>
              </a:rPr>
              <a:t>Transduction: conversion of an electrical or acoustic signal to a digital signal;</a:t>
            </a:r>
            <a:endParaRPr lang="en-US" sz="1800" b="1" dirty="0">
              <a:latin typeface="Arial" charset="0"/>
            </a:endParaRPr>
          </a:p>
          <a:p>
            <a:pPr marL="465138" indent="-233363" eaLnBrk="1" hangingPunct="1">
              <a:spcAft>
                <a:spcPts val="1200"/>
              </a:spcAft>
              <a:buFontTx/>
              <a:buChar char="•"/>
            </a:pPr>
            <a:r>
              <a:rPr lang="en-US" sz="1800" b="1" dirty="0"/>
              <a:t>F</a:t>
            </a:r>
            <a:r>
              <a:rPr lang="en-US" sz="1800" b="1" dirty="0" smtClean="0">
                <a:latin typeface="Arial" charset="0"/>
              </a:rPr>
              <a:t>eature </a:t>
            </a:r>
            <a:r>
              <a:rPr lang="en-US" sz="1800" b="1" dirty="0" smtClean="0"/>
              <a:t>E</a:t>
            </a:r>
            <a:r>
              <a:rPr lang="en-US" sz="1800" b="1" dirty="0" smtClean="0">
                <a:latin typeface="Arial" charset="0"/>
              </a:rPr>
              <a:t>xtraction: conversion of samples to vectors containing the salient information;</a:t>
            </a:r>
            <a:endParaRPr lang="en-US" sz="1800" b="1" dirty="0">
              <a:latin typeface="Arial" charset="0"/>
            </a:endParaRPr>
          </a:p>
          <a:p>
            <a:pPr marL="465138" indent="-233363" eaLnBrk="1" hangingPunct="1">
              <a:spcAft>
                <a:spcPts val="1200"/>
              </a:spcAft>
              <a:buFontTx/>
              <a:buChar char="•"/>
            </a:pPr>
            <a:r>
              <a:rPr lang="en-US" sz="1800" b="1" dirty="0"/>
              <a:t>A</a:t>
            </a:r>
            <a:r>
              <a:rPr lang="en-US" sz="1800" b="1" dirty="0" smtClean="0">
                <a:latin typeface="Arial" charset="0"/>
              </a:rPr>
              <a:t>coustic </a:t>
            </a:r>
            <a:r>
              <a:rPr lang="en-US" sz="1800" b="1" dirty="0" smtClean="0"/>
              <a:t>M</a:t>
            </a:r>
            <a:r>
              <a:rPr lang="en-US" sz="1800" b="1" dirty="0" smtClean="0">
                <a:latin typeface="Arial" charset="0"/>
              </a:rPr>
              <a:t>odel: statistical representation of basic sound patterns (e.g., hidden </a:t>
            </a:r>
            <a:r>
              <a:rPr lang="en-US" sz="1800" b="1" dirty="0">
                <a:latin typeface="Arial" charset="0"/>
              </a:rPr>
              <a:t>Markov models</a:t>
            </a:r>
            <a:r>
              <a:rPr lang="en-US" sz="1800" b="1" dirty="0" smtClean="0">
                <a:latin typeface="Arial" charset="0"/>
              </a:rPr>
              <a:t>);</a:t>
            </a:r>
            <a:endParaRPr lang="en-US" sz="1800" b="1" dirty="0">
              <a:latin typeface="Arial" charset="0"/>
            </a:endParaRPr>
          </a:p>
          <a:p>
            <a:pPr marL="465138" indent="-233363" eaLnBrk="1" hangingPunct="1">
              <a:spcAft>
                <a:spcPts val="1200"/>
              </a:spcAft>
              <a:buFontTx/>
              <a:buChar char="•"/>
            </a:pPr>
            <a:r>
              <a:rPr lang="en-US" sz="1800" b="1" dirty="0"/>
              <a:t>L</a:t>
            </a:r>
            <a:r>
              <a:rPr lang="en-US" sz="1800" b="1" dirty="0" smtClean="0">
                <a:latin typeface="Arial" charset="0"/>
              </a:rPr>
              <a:t>anguage Model: statistical model of </a:t>
            </a:r>
            <a:r>
              <a:rPr lang="en-US" sz="1800" b="1" dirty="0" smtClean="0"/>
              <a:t>common words or phrases (e.g., </a:t>
            </a:r>
            <a:r>
              <a:rPr lang="en-US" sz="1800" b="1" dirty="0" smtClean="0">
                <a:latin typeface="Arial" charset="0"/>
              </a:rPr>
              <a:t>N-grams);</a:t>
            </a:r>
            <a:endParaRPr lang="en-US" sz="1800" b="1" dirty="0">
              <a:latin typeface="Arial" charset="0"/>
            </a:endParaRPr>
          </a:p>
          <a:p>
            <a:pPr marL="465138" indent="-233363" eaLnBrk="1" hangingPunct="1">
              <a:spcAft>
                <a:spcPts val="1200"/>
              </a:spcAft>
              <a:buFontTx/>
              <a:buChar char="•"/>
            </a:pPr>
            <a:r>
              <a:rPr lang="en-US" sz="1800" b="1" dirty="0" smtClean="0"/>
              <a:t>S</a:t>
            </a:r>
            <a:r>
              <a:rPr lang="en-US" sz="1800" b="1" dirty="0" smtClean="0">
                <a:latin typeface="Arial" charset="0"/>
              </a:rPr>
              <a:t>earch: finding the best hypothesis for the data using an optimization procedure.</a:t>
            </a:r>
          </a:p>
        </p:txBody>
      </p:sp>
      <p:sp>
        <p:nvSpPr>
          <p:cNvPr id="122886" name="Rectangle 6"/>
          <p:cNvSpPr>
            <a:spLocks noChangeArrowheads="1"/>
          </p:cNvSpPr>
          <p:nvPr/>
        </p:nvSpPr>
        <p:spPr bwMode="auto">
          <a:xfrm>
            <a:off x="228600" y="161925"/>
            <a:ext cx="8686800" cy="352425"/>
          </a:xfrm>
          <a:prstGeom prst="rect">
            <a:avLst/>
          </a:prstGeom>
          <a:noFill/>
          <a:ln w="9525">
            <a:noFill/>
            <a:miter lim="800000"/>
            <a:headEnd/>
            <a:tailEnd/>
          </a:ln>
          <a:effectLst/>
        </p:spPr>
        <p:txBody>
          <a:bodyPr lIns="0" tIns="0" rIns="0" bIns="0"/>
          <a:lstStyle/>
          <a:p>
            <a:pPr marL="342900" indent="-342900" eaLnBrk="1" hangingPunct="1">
              <a:lnSpc>
                <a:spcPct val="90000"/>
              </a:lnSpc>
              <a:spcBef>
                <a:spcPct val="20000"/>
              </a:spcBef>
              <a:spcAft>
                <a:spcPct val="0"/>
              </a:spcAft>
            </a:pPr>
            <a:endParaRPr lang="en-US" sz="2400" dirty="0">
              <a:latin typeface="Arial" charset="0"/>
            </a:endParaRPr>
          </a:p>
        </p:txBody>
      </p:sp>
      <p:sp>
        <p:nvSpPr>
          <p:cNvPr id="122887" name="Rectangle 7"/>
          <p:cNvSpPr>
            <a:spLocks noChangeArrowheads="1"/>
          </p:cNvSpPr>
          <p:nvPr/>
        </p:nvSpPr>
        <p:spPr bwMode="auto">
          <a:xfrm>
            <a:off x="3962400" y="5867400"/>
            <a:ext cx="914400" cy="381000"/>
          </a:xfrm>
          <a:prstGeom prst="rect">
            <a:avLst/>
          </a:prstGeom>
          <a:noFill/>
          <a:ln w="9525" algn="ctr">
            <a:noFill/>
            <a:miter lim="800000"/>
            <a:headEnd/>
            <a:tailEnd/>
          </a:ln>
          <a:effectLst/>
        </p:spPr>
        <p:txBody>
          <a:bodyPr wrap="none" lIns="0" tIns="0" rIns="0" bIns="0" anchor="ctr"/>
          <a:lstStyle/>
          <a:p>
            <a:endParaRPr lang="en-US" dirty="0"/>
          </a:p>
        </p:txBody>
      </p:sp>
      <p:sp>
        <p:nvSpPr>
          <p:cNvPr id="11" name="Text Box 3"/>
          <p:cNvSpPr txBox="1">
            <a:spLocks noChangeArrowheads="1"/>
          </p:cNvSpPr>
          <p:nvPr/>
        </p:nvSpPr>
        <p:spPr bwMode="auto">
          <a:xfrm>
            <a:off x="227013" y="57150"/>
            <a:ext cx="6858000" cy="332399"/>
          </a:xfrm>
          <a:prstGeom prst="rect">
            <a:avLst/>
          </a:prstGeom>
          <a:noFill/>
          <a:ln w="9525">
            <a:noFill/>
            <a:miter lim="800000"/>
            <a:headEnd/>
            <a:tailEnd/>
          </a:ln>
        </p:spPr>
        <p:txBody>
          <a:bodyPr lIns="0" tIns="0" rIns="0" bIns="0">
            <a:spAutoFit/>
          </a:bodyPr>
          <a:lstStyle/>
          <a:p>
            <a:pPr marL="342900" indent="-342900">
              <a:lnSpc>
                <a:spcPct val="90000"/>
              </a:lnSpc>
              <a:spcBef>
                <a:spcPct val="20000"/>
              </a:spcBef>
            </a:pPr>
            <a:r>
              <a:rPr lang="en-US" b="1" dirty="0" smtClean="0">
                <a:solidFill>
                  <a:schemeClr val="accent2"/>
                </a:solidFill>
              </a:rPr>
              <a:t>Speech Recognition Architectures</a:t>
            </a:r>
            <a:endParaRPr lang="en-US" b="1" dirty="0">
              <a:solidFill>
                <a:schemeClr val="accent2"/>
              </a:solidFill>
            </a:endParaRPr>
          </a:p>
        </p:txBody>
      </p:sp>
      <p:grpSp>
        <p:nvGrpSpPr>
          <p:cNvPr id="15" name="Group 36"/>
          <p:cNvGrpSpPr/>
          <p:nvPr/>
        </p:nvGrpSpPr>
        <p:grpSpPr>
          <a:xfrm>
            <a:off x="4709581" y="634577"/>
            <a:ext cx="4335950" cy="4899986"/>
            <a:chOff x="-175845" y="633046"/>
            <a:chExt cx="4335950" cy="4899986"/>
          </a:xfrm>
        </p:grpSpPr>
        <p:pic>
          <p:nvPicPr>
            <p:cNvPr id="16" name="Picture 2"/>
            <p:cNvPicPr>
              <a:picLocks noChangeAspect="1" noChangeArrowheads="1"/>
            </p:cNvPicPr>
            <p:nvPr/>
          </p:nvPicPr>
          <p:blipFill>
            <a:blip r:embed="rId2" cstate="print"/>
            <a:srcRect l="13590" t="8176" r="50935" b="12332"/>
            <a:stretch>
              <a:fillRect/>
            </a:stretch>
          </p:blipFill>
          <p:spPr bwMode="auto">
            <a:xfrm>
              <a:off x="2006271" y="652657"/>
              <a:ext cx="1775484" cy="402420"/>
            </a:xfrm>
            <a:prstGeom prst="rect">
              <a:avLst/>
            </a:prstGeom>
            <a:noFill/>
            <a:ln w="9525">
              <a:noFill/>
              <a:miter lim="800000"/>
              <a:headEnd/>
              <a:tailEnd/>
            </a:ln>
            <a:effectLst/>
          </p:spPr>
        </p:pic>
        <p:grpSp>
          <p:nvGrpSpPr>
            <p:cNvPr id="17" name="Group 30"/>
            <p:cNvGrpSpPr/>
            <p:nvPr/>
          </p:nvGrpSpPr>
          <p:grpSpPr>
            <a:xfrm>
              <a:off x="2218763" y="1602414"/>
              <a:ext cx="1350498" cy="479604"/>
              <a:chOff x="2218763" y="1700890"/>
              <a:chExt cx="1350498" cy="479604"/>
            </a:xfrm>
          </p:grpSpPr>
          <p:sp>
            <p:nvSpPr>
              <p:cNvPr id="34" name="Rectangle 4"/>
              <p:cNvSpPr/>
              <p:nvPr/>
            </p:nvSpPr>
            <p:spPr>
              <a:xfrm>
                <a:off x="2230865" y="1700890"/>
                <a:ext cx="1326295" cy="479604"/>
              </a:xfrm>
              <a:prstGeom prst="rect">
                <a:avLst/>
              </a:prstGeom>
              <a:gradFill>
                <a:gsLst>
                  <a:gs pos="0">
                    <a:srgbClr val="000000"/>
                  </a:gs>
                  <a:gs pos="39999">
                    <a:srgbClr val="0A128C"/>
                  </a:gs>
                  <a:gs pos="70000">
                    <a:srgbClr val="181CC7"/>
                  </a:gs>
                  <a:gs pos="88000">
                    <a:srgbClr val="7005D4"/>
                  </a:gs>
                  <a:gs pos="100000">
                    <a:srgbClr val="8C3D91"/>
                  </a:gs>
                </a:gsLst>
                <a:lin ang="5400000" scaled="0"/>
              </a:gradFill>
              <a:ln w="12700">
                <a:solidFill>
                  <a:schemeClr val="bg1"/>
                </a:solidFill>
              </a:ln>
              <a:effectLst>
                <a:outerShdw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5"/>
              <p:cNvSpPr txBox="1"/>
              <p:nvPr/>
            </p:nvSpPr>
            <p:spPr>
              <a:xfrm>
                <a:off x="2218763" y="1725249"/>
                <a:ext cx="1350498" cy="430887"/>
              </a:xfrm>
              <a:prstGeom prst="rect">
                <a:avLst/>
              </a:prstGeom>
            </p:spPr>
            <p:txBody>
              <a:bodyPr wrap="square" lIns="0" tIns="0" rIns="0" bIns="0" rtlCol="0">
                <a:spAutoFit/>
              </a:bodyPr>
              <a:lstStyle/>
              <a:p>
                <a:pPr marR="0" algn="ctr" defTabSz="914400" rtl="0" eaLnBrk="1" fontAlgn="base" latinLnBrk="0" hangingPunct="1">
                  <a:lnSpc>
                    <a:spcPct val="100000"/>
                  </a:lnSpc>
                  <a:spcBef>
                    <a:spcPct val="20000"/>
                  </a:spcBef>
                  <a:spcAft>
                    <a:spcPct val="0"/>
                  </a:spcAft>
                  <a:buClrTx/>
                  <a:buSzTx/>
                  <a:tabLst/>
                </a:pPr>
                <a:r>
                  <a:rPr kumimoji="0" lang="en-US" sz="1400" b="1" i="0" u="none" strike="noStrike" kern="0" cap="none" spc="0" normalizeH="0" baseline="0" noProof="0" dirty="0" smtClean="0">
                    <a:ln>
                      <a:noFill/>
                    </a:ln>
                    <a:solidFill>
                      <a:srgbClr val="FFFFFF"/>
                    </a:solidFill>
                    <a:effectLst/>
                    <a:uLnTx/>
                    <a:uFillTx/>
                    <a:latin typeface="+mn-lt"/>
                    <a:ea typeface="+mn-ea"/>
                    <a:cs typeface="+mn-cs"/>
                  </a:rPr>
                  <a:t>Acoustic</a:t>
                </a:r>
                <a:br>
                  <a:rPr kumimoji="0" lang="en-US" sz="1400" b="1" i="0" u="none" strike="noStrike" kern="0" cap="none" spc="0" normalizeH="0" baseline="0" noProof="0" dirty="0" smtClean="0">
                    <a:ln>
                      <a:noFill/>
                    </a:ln>
                    <a:solidFill>
                      <a:srgbClr val="FFFFFF"/>
                    </a:solidFill>
                    <a:effectLst/>
                    <a:uLnTx/>
                    <a:uFillTx/>
                    <a:latin typeface="+mn-lt"/>
                    <a:ea typeface="+mn-ea"/>
                    <a:cs typeface="+mn-cs"/>
                  </a:rPr>
                </a:br>
                <a:r>
                  <a:rPr kumimoji="0" lang="en-US" sz="1400" b="1" i="0" u="none" strike="noStrike" kern="0" cap="none" spc="0" normalizeH="0" baseline="0" noProof="0" dirty="0" smtClean="0">
                    <a:ln>
                      <a:noFill/>
                    </a:ln>
                    <a:solidFill>
                      <a:srgbClr val="FFFFFF"/>
                    </a:solidFill>
                    <a:effectLst/>
                    <a:uLnTx/>
                    <a:uFillTx/>
                    <a:latin typeface="+mn-lt"/>
                    <a:ea typeface="+mn-ea"/>
                    <a:cs typeface="+mn-cs"/>
                  </a:rPr>
                  <a:t>Front-end</a:t>
                </a:r>
              </a:p>
            </p:txBody>
          </p:sp>
        </p:grpSp>
        <p:grpSp>
          <p:nvGrpSpPr>
            <p:cNvPr id="18" name="Group 31"/>
            <p:cNvGrpSpPr/>
            <p:nvPr/>
          </p:nvGrpSpPr>
          <p:grpSpPr>
            <a:xfrm>
              <a:off x="1873800" y="2746717"/>
              <a:ext cx="2040426" cy="633046"/>
              <a:chOff x="3551787" y="3112477"/>
              <a:chExt cx="2040426" cy="633046"/>
            </a:xfrm>
          </p:grpSpPr>
          <p:sp>
            <p:nvSpPr>
              <p:cNvPr id="32" name="Rectangle 31"/>
              <p:cNvSpPr/>
              <p:nvPr/>
            </p:nvSpPr>
            <p:spPr>
              <a:xfrm>
                <a:off x="3551787" y="3112477"/>
                <a:ext cx="2040426" cy="633046"/>
              </a:xfrm>
              <a:prstGeom prst="rect">
                <a:avLst/>
              </a:prstGeom>
              <a:gradFill>
                <a:gsLst>
                  <a:gs pos="0">
                    <a:srgbClr val="000000"/>
                  </a:gs>
                  <a:gs pos="39999">
                    <a:srgbClr val="0A128C"/>
                  </a:gs>
                  <a:gs pos="70000">
                    <a:srgbClr val="181CC7"/>
                  </a:gs>
                  <a:gs pos="88000">
                    <a:srgbClr val="7005D4"/>
                  </a:gs>
                  <a:gs pos="100000">
                    <a:srgbClr val="8C3D91"/>
                  </a:gs>
                </a:gsLst>
                <a:lin ang="5400000" scaled="0"/>
              </a:gradFill>
              <a:ln w="12700">
                <a:solidFill>
                  <a:schemeClr val="bg1"/>
                </a:solidFill>
              </a:ln>
              <a:effectLst>
                <a:outerShdw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p:nvSpPr>
            <p:spPr>
              <a:xfrm>
                <a:off x="3558821" y="3213557"/>
                <a:ext cx="2026358" cy="430887"/>
              </a:xfrm>
              <a:prstGeom prst="rect">
                <a:avLst/>
              </a:prstGeom>
            </p:spPr>
            <p:txBody>
              <a:bodyPr wrap="square" lIns="0" tIns="0" rIns="0" bIns="0" rtlCol="0">
                <a:spAutoFit/>
              </a:bodyPr>
              <a:lstStyle/>
              <a:p>
                <a:pPr marR="0" algn="ctr" defTabSz="914400" rtl="0" eaLnBrk="1" fontAlgn="base" latinLnBrk="0" hangingPunct="1">
                  <a:lnSpc>
                    <a:spcPct val="100000"/>
                  </a:lnSpc>
                  <a:spcBef>
                    <a:spcPct val="20000"/>
                  </a:spcBef>
                  <a:spcAft>
                    <a:spcPct val="0"/>
                  </a:spcAft>
                  <a:buClrTx/>
                  <a:buSzTx/>
                  <a:tabLst/>
                </a:pPr>
                <a:r>
                  <a:rPr kumimoji="0" lang="en-US" sz="1400" b="1" i="0" u="none" strike="noStrike" kern="0" cap="none" spc="0" normalizeH="0" baseline="0" noProof="0" dirty="0" smtClean="0">
                    <a:ln>
                      <a:noFill/>
                    </a:ln>
                    <a:solidFill>
                      <a:srgbClr val="FFFFFF"/>
                    </a:solidFill>
                    <a:effectLst/>
                    <a:uLnTx/>
                    <a:uFillTx/>
                    <a:latin typeface="+mn-lt"/>
                    <a:ea typeface="+mn-ea"/>
                    <a:cs typeface="+mn-cs"/>
                  </a:rPr>
                  <a:t>Acoustic Models</a:t>
                </a:r>
                <a:br>
                  <a:rPr kumimoji="0" lang="en-US" sz="1400" b="1" i="0" u="none" strike="noStrike" kern="0" cap="none" spc="0" normalizeH="0" baseline="0" noProof="0" dirty="0" smtClean="0">
                    <a:ln>
                      <a:noFill/>
                    </a:ln>
                    <a:solidFill>
                      <a:srgbClr val="FFFFFF"/>
                    </a:solidFill>
                    <a:effectLst/>
                    <a:uLnTx/>
                    <a:uFillTx/>
                    <a:latin typeface="+mn-lt"/>
                    <a:ea typeface="+mn-ea"/>
                    <a:cs typeface="+mn-cs"/>
                  </a:rPr>
                </a:br>
                <a:r>
                  <a:rPr kumimoji="0" lang="en-US" sz="1400" b="1" i="0" u="none" strike="noStrike" kern="0" cap="none" spc="0" normalizeH="0" baseline="0" noProof="0" dirty="0" smtClean="0">
                    <a:ln>
                      <a:noFill/>
                    </a:ln>
                    <a:solidFill>
                      <a:srgbClr val="FFFFFF"/>
                    </a:solidFill>
                    <a:effectLst/>
                    <a:uLnTx/>
                    <a:uFillTx/>
                    <a:latin typeface="+mn-lt"/>
                    <a:ea typeface="+mn-ea"/>
                    <a:cs typeface="+mn-cs"/>
                  </a:rPr>
                  <a:t>P(A/W)</a:t>
                </a:r>
              </a:p>
            </p:txBody>
          </p:sp>
        </p:grpSp>
        <p:grpSp>
          <p:nvGrpSpPr>
            <p:cNvPr id="19" name="Group 35"/>
            <p:cNvGrpSpPr/>
            <p:nvPr/>
          </p:nvGrpSpPr>
          <p:grpSpPr>
            <a:xfrm>
              <a:off x="-175845" y="4059776"/>
              <a:ext cx="1674055" cy="568495"/>
              <a:chOff x="-175845" y="4031640"/>
              <a:chExt cx="1674055" cy="568495"/>
            </a:xfrm>
          </p:grpSpPr>
          <p:sp>
            <p:nvSpPr>
              <p:cNvPr id="30" name="Rectangle 29"/>
              <p:cNvSpPr/>
              <p:nvPr/>
            </p:nvSpPr>
            <p:spPr>
              <a:xfrm>
                <a:off x="-140677" y="4031640"/>
                <a:ext cx="1603718" cy="568495"/>
              </a:xfrm>
              <a:prstGeom prst="rect">
                <a:avLst/>
              </a:prstGeom>
              <a:gradFill>
                <a:gsLst>
                  <a:gs pos="0">
                    <a:srgbClr val="000000"/>
                  </a:gs>
                  <a:gs pos="39999">
                    <a:srgbClr val="0A128C"/>
                  </a:gs>
                  <a:gs pos="70000">
                    <a:srgbClr val="181CC7"/>
                  </a:gs>
                  <a:gs pos="88000">
                    <a:srgbClr val="7005D4"/>
                  </a:gs>
                  <a:gs pos="100000">
                    <a:srgbClr val="8C3D91"/>
                  </a:gs>
                </a:gsLst>
                <a:lin ang="5400000" scaled="0"/>
              </a:gradFill>
              <a:ln w="12700">
                <a:solidFill>
                  <a:schemeClr val="bg1"/>
                </a:solidFill>
              </a:ln>
              <a:effectLst>
                <a:outerShdw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p:nvSpPr>
            <p:spPr>
              <a:xfrm>
                <a:off x="-175845" y="4100444"/>
                <a:ext cx="1674055" cy="430887"/>
              </a:xfrm>
              <a:prstGeom prst="rect">
                <a:avLst/>
              </a:prstGeom>
            </p:spPr>
            <p:txBody>
              <a:bodyPr wrap="square" lIns="0" tIns="0" rIns="0" bIns="0" rtlCol="0">
                <a:spAutoFit/>
              </a:bodyPr>
              <a:lstStyle/>
              <a:p>
                <a:pPr marR="0" algn="ctr" defTabSz="914400" rtl="0" eaLnBrk="1" fontAlgn="base" latinLnBrk="0" hangingPunct="1">
                  <a:lnSpc>
                    <a:spcPct val="100000"/>
                  </a:lnSpc>
                  <a:spcBef>
                    <a:spcPct val="20000"/>
                  </a:spcBef>
                  <a:spcAft>
                    <a:spcPct val="0"/>
                  </a:spcAft>
                  <a:buClrTx/>
                  <a:buSzTx/>
                  <a:tabLst/>
                </a:pPr>
                <a:r>
                  <a:rPr kumimoji="0" lang="en-US" sz="1400" b="1" i="0" u="none" strike="noStrike" kern="0" cap="none" spc="0" normalizeH="0" baseline="0" noProof="0" dirty="0" smtClean="0">
                    <a:ln>
                      <a:noFill/>
                    </a:ln>
                    <a:solidFill>
                      <a:srgbClr val="FFFFFF"/>
                    </a:solidFill>
                    <a:effectLst/>
                    <a:uLnTx/>
                    <a:uFillTx/>
                    <a:latin typeface="+mn-lt"/>
                    <a:ea typeface="+mn-ea"/>
                    <a:cs typeface="+mn-cs"/>
                  </a:rPr>
                  <a:t>Language Model</a:t>
                </a:r>
                <a:br>
                  <a:rPr kumimoji="0" lang="en-US" sz="1400" b="1" i="0" u="none" strike="noStrike" kern="0" cap="none" spc="0" normalizeH="0" baseline="0" noProof="0" dirty="0" smtClean="0">
                    <a:ln>
                      <a:noFill/>
                    </a:ln>
                    <a:solidFill>
                      <a:srgbClr val="FFFFFF"/>
                    </a:solidFill>
                    <a:effectLst/>
                    <a:uLnTx/>
                    <a:uFillTx/>
                    <a:latin typeface="+mn-lt"/>
                    <a:ea typeface="+mn-ea"/>
                    <a:cs typeface="+mn-cs"/>
                  </a:rPr>
                </a:br>
                <a:r>
                  <a:rPr kumimoji="0" lang="en-US" sz="1400" b="1" i="0" u="none" strike="noStrike" kern="0" cap="none" spc="0" normalizeH="0" baseline="0" noProof="0" dirty="0" smtClean="0">
                    <a:ln>
                      <a:noFill/>
                    </a:ln>
                    <a:solidFill>
                      <a:srgbClr val="FFFFFF"/>
                    </a:solidFill>
                    <a:effectLst/>
                    <a:uLnTx/>
                    <a:uFillTx/>
                    <a:latin typeface="+mn-lt"/>
                    <a:ea typeface="+mn-ea"/>
                    <a:cs typeface="+mn-cs"/>
                  </a:rPr>
                  <a:t>P(W)</a:t>
                </a:r>
              </a:p>
            </p:txBody>
          </p:sp>
        </p:grpSp>
        <p:grpSp>
          <p:nvGrpSpPr>
            <p:cNvPr id="20" name="Group 34"/>
            <p:cNvGrpSpPr/>
            <p:nvPr/>
          </p:nvGrpSpPr>
          <p:grpSpPr>
            <a:xfrm>
              <a:off x="2264484" y="4090049"/>
              <a:ext cx="1259058" cy="566928"/>
              <a:chOff x="2264484" y="4090049"/>
              <a:chExt cx="1259058" cy="566928"/>
            </a:xfrm>
          </p:grpSpPr>
          <p:sp>
            <p:nvSpPr>
              <p:cNvPr id="28" name="Rectangle 27"/>
              <p:cNvSpPr/>
              <p:nvPr/>
            </p:nvSpPr>
            <p:spPr>
              <a:xfrm>
                <a:off x="2264484" y="4090049"/>
                <a:ext cx="1259058" cy="566928"/>
              </a:xfrm>
              <a:prstGeom prst="rect">
                <a:avLst/>
              </a:prstGeom>
              <a:gradFill>
                <a:gsLst>
                  <a:gs pos="0">
                    <a:srgbClr val="000000"/>
                  </a:gs>
                  <a:gs pos="39999">
                    <a:srgbClr val="0A128C"/>
                  </a:gs>
                  <a:gs pos="70000">
                    <a:srgbClr val="181CC7"/>
                  </a:gs>
                  <a:gs pos="88000">
                    <a:srgbClr val="7005D4"/>
                  </a:gs>
                  <a:gs pos="100000">
                    <a:srgbClr val="8C3D91"/>
                  </a:gs>
                </a:gsLst>
                <a:lin ang="5400000" scaled="0"/>
              </a:gradFill>
              <a:ln w="12700">
                <a:solidFill>
                  <a:schemeClr val="bg1"/>
                </a:solidFill>
              </a:ln>
              <a:effectLst>
                <a:outerShdw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p:cNvSpPr txBox="1"/>
              <p:nvPr/>
            </p:nvSpPr>
            <p:spPr>
              <a:xfrm>
                <a:off x="2313721" y="4265791"/>
                <a:ext cx="1160585" cy="215444"/>
              </a:xfrm>
              <a:prstGeom prst="rect">
                <a:avLst/>
              </a:prstGeom>
            </p:spPr>
            <p:txBody>
              <a:bodyPr wrap="square" lIns="0" tIns="0" rIns="0" bIns="0" rtlCol="0">
                <a:spAutoFit/>
              </a:bodyPr>
              <a:lstStyle/>
              <a:p>
                <a:pPr marR="0" algn="ctr" defTabSz="914400" rtl="0" eaLnBrk="1" fontAlgn="base" latinLnBrk="0" hangingPunct="1">
                  <a:lnSpc>
                    <a:spcPct val="100000"/>
                  </a:lnSpc>
                  <a:spcBef>
                    <a:spcPct val="20000"/>
                  </a:spcBef>
                  <a:spcAft>
                    <a:spcPct val="0"/>
                  </a:spcAft>
                  <a:buClrTx/>
                  <a:buSzTx/>
                  <a:tabLst/>
                </a:pPr>
                <a:r>
                  <a:rPr kumimoji="0" lang="en-US" sz="1400" b="1" i="0" u="none" strike="noStrike" kern="0" cap="none" spc="0" normalizeH="0" baseline="0" noProof="0" dirty="0" smtClean="0">
                    <a:ln>
                      <a:noFill/>
                    </a:ln>
                    <a:solidFill>
                      <a:srgbClr val="FFFFFF"/>
                    </a:solidFill>
                    <a:effectLst/>
                    <a:uLnTx/>
                    <a:uFillTx/>
                    <a:latin typeface="+mn-lt"/>
                    <a:ea typeface="+mn-ea"/>
                    <a:cs typeface="+mn-cs"/>
                  </a:rPr>
                  <a:t>Search</a:t>
                </a:r>
              </a:p>
            </p:txBody>
          </p:sp>
        </p:grpSp>
        <p:sp>
          <p:nvSpPr>
            <p:cNvPr id="21" name="TextBox 20"/>
            <p:cNvSpPr txBox="1"/>
            <p:nvPr/>
          </p:nvSpPr>
          <p:spPr>
            <a:xfrm>
              <a:off x="938146" y="633046"/>
              <a:ext cx="1294228" cy="430887"/>
            </a:xfrm>
            <a:prstGeom prst="rect">
              <a:avLst/>
            </a:prstGeom>
          </p:spPr>
          <p:txBody>
            <a:bodyPr wrap="square" lIns="0" tIns="0" rIns="0" bIns="0" rtlCol="0">
              <a:spAutoFit/>
            </a:bodyPr>
            <a:lstStyle/>
            <a:p>
              <a:pPr marR="0" algn="ctr" defTabSz="914400" rtl="0" eaLnBrk="1" fontAlgn="base" latinLnBrk="0" hangingPunct="1">
                <a:lnSpc>
                  <a:spcPct val="100000"/>
                </a:lnSpc>
                <a:spcBef>
                  <a:spcPct val="20000"/>
                </a:spcBef>
                <a:spcAft>
                  <a:spcPct val="0"/>
                </a:spcAft>
                <a:buClrTx/>
                <a:buSzTx/>
                <a:tabLst/>
              </a:pPr>
              <a:r>
                <a:rPr kumimoji="0" lang="en-US" sz="1400" b="1" i="0" u="none" strike="noStrike" kern="0" cap="none" spc="0" normalizeH="0" baseline="0" noProof="0" dirty="0" smtClean="0">
                  <a:ln>
                    <a:noFill/>
                  </a:ln>
                  <a:solidFill>
                    <a:schemeClr val="tx1"/>
                  </a:solidFill>
                  <a:effectLst/>
                  <a:uLnTx/>
                  <a:uFillTx/>
                  <a:latin typeface="+mn-lt"/>
                  <a:ea typeface="+mn-ea"/>
                  <a:cs typeface="+mn-cs"/>
                </a:rPr>
                <a:t>Input</a:t>
              </a:r>
              <a:br>
                <a:rPr kumimoji="0" lang="en-US" sz="1400" b="1" i="0" u="none" strike="noStrike" kern="0" cap="none" spc="0" normalizeH="0" baseline="0" noProof="0" dirty="0" smtClean="0">
                  <a:ln>
                    <a:noFill/>
                  </a:ln>
                  <a:solidFill>
                    <a:schemeClr val="tx1"/>
                  </a:solidFill>
                  <a:effectLst/>
                  <a:uLnTx/>
                  <a:uFillTx/>
                  <a:latin typeface="+mn-lt"/>
                  <a:ea typeface="+mn-ea"/>
                  <a:cs typeface="+mn-cs"/>
                </a:rPr>
              </a:br>
              <a:r>
                <a:rPr kumimoji="0" lang="en-US" sz="1400" b="1" i="0" u="none" strike="noStrike" kern="0" cap="none" spc="0" normalizeH="0" baseline="0" noProof="0" dirty="0" smtClean="0">
                  <a:ln>
                    <a:noFill/>
                  </a:ln>
                  <a:solidFill>
                    <a:schemeClr val="tx1"/>
                  </a:solidFill>
                  <a:effectLst/>
                  <a:uLnTx/>
                  <a:uFillTx/>
                  <a:latin typeface="+mn-lt"/>
                  <a:ea typeface="+mn-ea"/>
                  <a:cs typeface="+mn-cs"/>
                </a:rPr>
                <a:t>Speech</a:t>
              </a:r>
            </a:p>
          </p:txBody>
        </p:sp>
        <p:sp>
          <p:nvSpPr>
            <p:cNvPr id="22" name="Down Arrow 21"/>
            <p:cNvSpPr>
              <a:spLocks noChangeAspect="1"/>
            </p:cNvSpPr>
            <p:nvPr/>
          </p:nvSpPr>
          <p:spPr>
            <a:xfrm>
              <a:off x="2764656" y="1111352"/>
              <a:ext cx="258714" cy="366745"/>
            </a:xfrm>
            <a:prstGeom prst="downArrow">
              <a:avLst/>
            </a:prstGeom>
            <a:gradFill>
              <a:gsLst>
                <a:gs pos="0">
                  <a:srgbClr val="5E9EFF"/>
                </a:gs>
                <a:gs pos="39999">
                  <a:srgbClr val="85C2FF"/>
                </a:gs>
                <a:gs pos="70000">
                  <a:srgbClr val="C4D6EB"/>
                </a:gs>
                <a:gs pos="100000">
                  <a:srgbClr val="FFEBFA"/>
                </a:gs>
              </a:gsLst>
              <a:lin ang="5400000" scaled="0"/>
            </a:gra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Down Arrow 22"/>
            <p:cNvSpPr>
              <a:spLocks noChangeAspect="1"/>
            </p:cNvSpPr>
            <p:nvPr/>
          </p:nvSpPr>
          <p:spPr>
            <a:xfrm>
              <a:off x="2764656" y="2266999"/>
              <a:ext cx="258714" cy="366745"/>
            </a:xfrm>
            <a:prstGeom prst="downArrow">
              <a:avLst/>
            </a:prstGeom>
            <a:gradFill>
              <a:gsLst>
                <a:gs pos="0">
                  <a:srgbClr val="5E9EFF"/>
                </a:gs>
                <a:gs pos="39999">
                  <a:srgbClr val="85C2FF"/>
                </a:gs>
                <a:gs pos="70000">
                  <a:srgbClr val="C4D6EB"/>
                </a:gs>
                <a:gs pos="100000">
                  <a:srgbClr val="FFEBFA"/>
                </a:gs>
              </a:gsLst>
              <a:lin ang="5400000" scaled="0"/>
            </a:gra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Down Arrow 23"/>
            <p:cNvSpPr>
              <a:spLocks noChangeAspect="1"/>
            </p:cNvSpPr>
            <p:nvPr/>
          </p:nvSpPr>
          <p:spPr>
            <a:xfrm>
              <a:off x="2764656" y="3584921"/>
              <a:ext cx="258714" cy="366745"/>
            </a:xfrm>
            <a:prstGeom prst="downArrow">
              <a:avLst/>
            </a:prstGeom>
            <a:gradFill>
              <a:gsLst>
                <a:gs pos="0">
                  <a:srgbClr val="5E9EFF"/>
                </a:gs>
                <a:gs pos="39999">
                  <a:srgbClr val="85C2FF"/>
                </a:gs>
                <a:gs pos="70000">
                  <a:srgbClr val="C4D6EB"/>
                </a:gs>
                <a:gs pos="100000">
                  <a:srgbClr val="FFEBFA"/>
                </a:gs>
              </a:gsLst>
              <a:lin ang="5400000" scaled="0"/>
            </a:gra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Down Arrow 24"/>
            <p:cNvSpPr>
              <a:spLocks noChangeAspect="1"/>
            </p:cNvSpPr>
            <p:nvPr/>
          </p:nvSpPr>
          <p:spPr>
            <a:xfrm rot="16200000">
              <a:off x="1771332" y="4164789"/>
              <a:ext cx="258714" cy="366745"/>
            </a:xfrm>
            <a:prstGeom prst="downArrow">
              <a:avLst/>
            </a:prstGeom>
            <a:gradFill>
              <a:gsLst>
                <a:gs pos="0">
                  <a:srgbClr val="5E9EFF"/>
                </a:gs>
                <a:gs pos="39999">
                  <a:srgbClr val="85C2FF"/>
                </a:gs>
                <a:gs pos="70000">
                  <a:srgbClr val="C4D6EB"/>
                </a:gs>
                <a:gs pos="100000">
                  <a:srgbClr val="FFEBFA"/>
                </a:gs>
              </a:gsLst>
              <a:lin ang="5400000" scaled="0"/>
            </a:gra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Down Arrow 25"/>
            <p:cNvSpPr>
              <a:spLocks noChangeAspect="1"/>
            </p:cNvSpPr>
            <p:nvPr/>
          </p:nvSpPr>
          <p:spPr>
            <a:xfrm>
              <a:off x="2764656" y="4792398"/>
              <a:ext cx="258714" cy="366745"/>
            </a:xfrm>
            <a:prstGeom prst="downArrow">
              <a:avLst/>
            </a:prstGeom>
            <a:gradFill>
              <a:gsLst>
                <a:gs pos="0">
                  <a:srgbClr val="5E9EFF"/>
                </a:gs>
                <a:gs pos="39999">
                  <a:srgbClr val="85C2FF"/>
                </a:gs>
                <a:gs pos="70000">
                  <a:srgbClr val="C4D6EB"/>
                </a:gs>
                <a:gs pos="100000">
                  <a:srgbClr val="FFEBFA"/>
                </a:gs>
              </a:gsLst>
              <a:lin ang="5400000" scaled="0"/>
            </a:gra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p:cNvSpPr txBox="1"/>
            <p:nvPr/>
          </p:nvSpPr>
          <p:spPr>
            <a:xfrm>
              <a:off x="1627920" y="5317588"/>
              <a:ext cx="2532185" cy="215444"/>
            </a:xfrm>
            <a:prstGeom prst="rect">
              <a:avLst/>
            </a:prstGeom>
          </p:spPr>
          <p:txBody>
            <a:bodyPr wrap="square" lIns="0" tIns="0" rIns="0" bIns="0" rtlCol="0">
              <a:spAutoFit/>
            </a:bodyPr>
            <a:lstStyle/>
            <a:p>
              <a:pPr marL="342900" marR="0" indent="-342900" algn="ctr" defTabSz="914400" rtl="0" eaLnBrk="1" fontAlgn="base" latinLnBrk="0" hangingPunct="1">
                <a:lnSpc>
                  <a:spcPct val="100000"/>
                </a:lnSpc>
                <a:spcBef>
                  <a:spcPct val="20000"/>
                </a:spcBef>
                <a:spcAft>
                  <a:spcPct val="0"/>
                </a:spcAft>
                <a:buClrTx/>
                <a:buSzTx/>
                <a:tabLst/>
              </a:pPr>
              <a:r>
                <a:rPr lang="en-US" sz="1400" b="1" kern="0" noProof="0" dirty="0" smtClean="0">
                  <a:latin typeface="+mn-lt"/>
                </a:rPr>
                <a:t>Recognized Utterance</a:t>
              </a:r>
              <a:endParaRPr kumimoji="0" lang="en-US" sz="1400" b="1" i="0" u="none" strike="noStrike" kern="0" cap="none" spc="0" normalizeH="0" baseline="0" noProof="0" dirty="0" smtClean="0">
                <a:ln>
                  <a:noFill/>
                </a:ln>
                <a:solidFill>
                  <a:schemeClr val="tx1"/>
                </a:solidFill>
                <a:effectLst/>
                <a:uLnTx/>
                <a:uFillTx/>
                <a:latin typeface="+mn-lt"/>
                <a:ea typeface="+mn-ea"/>
                <a:cs typeface="+mn-cs"/>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885">
                                            <p:txEl>
                                              <p:pRg st="1" end="1"/>
                                            </p:txEl>
                                          </p:spTgt>
                                        </p:tgtEl>
                                        <p:attrNameLst>
                                          <p:attrName>style.visibility</p:attrName>
                                        </p:attrNameLst>
                                      </p:cBhvr>
                                      <p:to>
                                        <p:strVal val="visible"/>
                                      </p:to>
                                    </p:set>
                                  </p:childTnLst>
                                </p:cTn>
                              </p:par>
                              <p:par>
                                <p:cTn id="7" presetID="22" presetClass="entr" presetSubtype="8" fill="hold" nodeType="withEffect">
                                  <p:stCondLst>
                                    <p:cond delay="0"/>
                                  </p:stCondLst>
                                  <p:childTnLst>
                                    <p:set>
                                      <p:cBhvr>
                                        <p:cTn id="8" dur="1" fill="hold">
                                          <p:stCondLst>
                                            <p:cond delay="0"/>
                                          </p:stCondLst>
                                        </p:cTn>
                                        <p:tgtEl>
                                          <p:spTgt spid="42"/>
                                        </p:tgtEl>
                                        <p:attrNameLst>
                                          <p:attrName>style.visibility</p:attrName>
                                        </p:attrNameLst>
                                      </p:cBhvr>
                                      <p:to>
                                        <p:strVal val="visible"/>
                                      </p:to>
                                    </p:set>
                                    <p:animEffect transition="in" filter="wipe(left)">
                                      <p:cBhvr>
                                        <p:cTn id="9" dur="500"/>
                                        <p:tgtEl>
                                          <p:spTgt spid="42"/>
                                        </p:tgtEl>
                                      </p:cBhvr>
                                    </p:animEffect>
                                  </p:childTnLst>
                                  <p:subTnLst>
                                    <p:set>
                                      <p:cBhvr override="childStyle">
                                        <p:cTn dur="1" fill="hold" display="0" masterRel="nextClick" afterEffect="1"/>
                                        <p:tgtEl>
                                          <p:spTgt spid="42"/>
                                        </p:tgtEl>
                                        <p:attrNameLst>
                                          <p:attrName>style.visibility</p:attrName>
                                        </p:attrNameLst>
                                      </p:cBhvr>
                                      <p:to>
                                        <p:strVal val="hidden"/>
                                      </p:to>
                                    </p:set>
                                  </p:sub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22885">
                                            <p:txEl>
                                              <p:pRg st="2" end="2"/>
                                            </p:txEl>
                                          </p:spTgt>
                                        </p:tgtEl>
                                        <p:attrNameLst>
                                          <p:attrName>style.visibility</p:attrName>
                                        </p:attrNameLst>
                                      </p:cBhvr>
                                      <p:to>
                                        <p:strVal val="visible"/>
                                      </p:to>
                                    </p:set>
                                  </p:childTnLst>
                                </p:cTn>
                              </p:par>
                              <p:par>
                                <p:cTn id="14" presetID="22" presetClass="entr" presetSubtype="8"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left)">
                                      <p:cBhvr>
                                        <p:cTn id="16" dur="500"/>
                                        <p:tgtEl>
                                          <p:spTgt spid="14"/>
                                        </p:tgtEl>
                                      </p:cBhvr>
                                    </p:animEffect>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2885">
                                            <p:txEl>
                                              <p:pRg st="3" end="3"/>
                                            </p:txEl>
                                          </p:spTgt>
                                        </p:tgtEl>
                                        <p:attrNameLst>
                                          <p:attrName>style.visibility</p:attrName>
                                        </p:attrNameLst>
                                      </p:cBhvr>
                                      <p:to>
                                        <p:strVal val="visible"/>
                                      </p:to>
                                    </p:set>
                                  </p:childTnLst>
                                </p:cTn>
                              </p:par>
                              <p:par>
                                <p:cTn id="21" presetID="22" presetClass="entr" presetSubtype="8" fill="hold" nodeType="with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wipe(left)">
                                      <p:cBhvr>
                                        <p:cTn id="23" dur="500"/>
                                        <p:tgtEl>
                                          <p:spTgt spid="36"/>
                                        </p:tgtEl>
                                      </p:cBhvr>
                                    </p:animEffect>
                                  </p:childTnLst>
                                  <p:subTnLst>
                                    <p:set>
                                      <p:cBhvr override="childStyle">
                                        <p:cTn dur="1" fill="hold" display="0" masterRel="nextClick" afterEffect="1"/>
                                        <p:tgtEl>
                                          <p:spTgt spid="36"/>
                                        </p:tgtEl>
                                        <p:attrNameLst>
                                          <p:attrName>style.visibility</p:attrName>
                                        </p:attrNameLst>
                                      </p:cBhvr>
                                      <p:to>
                                        <p:strVal val="hidden"/>
                                      </p:to>
                                    </p:set>
                                  </p:sub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22885">
                                            <p:txEl>
                                              <p:pRg st="4" end="4"/>
                                            </p:txEl>
                                          </p:spTgt>
                                        </p:tgtEl>
                                        <p:attrNameLst>
                                          <p:attrName>style.visibility</p:attrName>
                                        </p:attrNameLst>
                                      </p:cBhvr>
                                      <p:to>
                                        <p:strVal val="visible"/>
                                      </p:to>
                                    </p:set>
                                  </p:childTnLst>
                                </p:cTn>
                              </p:par>
                              <p:par>
                                <p:cTn id="28" presetID="22" presetClass="entr" presetSubtype="8" fill="hold" nodeType="with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wipe(left)">
                                      <p:cBhvr>
                                        <p:cTn id="30" dur="500"/>
                                        <p:tgtEl>
                                          <p:spTgt spid="39"/>
                                        </p:tgtEl>
                                      </p:cBhvr>
                                    </p:animEffect>
                                  </p:childTnLst>
                                  <p:subTnLst>
                                    <p:set>
                                      <p:cBhvr override="childStyle">
                                        <p:cTn dur="1" fill="hold" display="0" masterRel="nextClick" afterEffect="1"/>
                                        <p:tgtEl>
                                          <p:spTgt spid="39"/>
                                        </p:tgtEl>
                                        <p:attrNameLst>
                                          <p:attrName>style.visibility</p:attrName>
                                        </p:attrNameLst>
                                      </p:cBhvr>
                                      <p:to>
                                        <p:strVal val="hidden"/>
                                      </p:to>
                                    </p:set>
                                  </p:sub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2885">
                                            <p:txEl>
                                              <p:pRg st="5" end="5"/>
                                            </p:txEl>
                                          </p:spTgt>
                                        </p:tgtEl>
                                        <p:attrNameLst>
                                          <p:attrName>style.visibility</p:attrName>
                                        </p:attrNameLst>
                                      </p:cBhvr>
                                      <p:to>
                                        <p:strVal val="visible"/>
                                      </p:to>
                                    </p:set>
                                  </p:childTnLst>
                                </p:cTn>
                              </p:par>
                              <p:par>
                                <p:cTn id="35" presetID="22" presetClass="entr" presetSubtype="8" fill="hold" nodeType="with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wipe(left)">
                                      <p:cBhvr>
                                        <p:cTn id="3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5"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40" name="Picture 4"/>
          <p:cNvPicPr>
            <a:picLocks noChangeAspect="1" noChangeArrowheads="1"/>
          </p:cNvPicPr>
          <p:nvPr/>
        </p:nvPicPr>
        <p:blipFill>
          <a:blip r:embed="rId2" cstate="print"/>
          <a:srcRect l="6168" t="31398" r="6282" b="7071"/>
          <a:stretch>
            <a:fillRect/>
          </a:stretch>
        </p:blipFill>
        <p:spPr bwMode="auto">
          <a:xfrm>
            <a:off x="287338" y="862013"/>
            <a:ext cx="8636000" cy="5170487"/>
          </a:xfrm>
          <a:prstGeom prst="rect">
            <a:avLst/>
          </a:prstGeom>
          <a:noFill/>
          <a:ln w="9525">
            <a:noFill/>
            <a:miter lim="800000"/>
            <a:headEnd/>
            <a:tailEnd/>
          </a:ln>
          <a:effectLst/>
        </p:spPr>
      </p:pic>
      <p:sp>
        <p:nvSpPr>
          <p:cNvPr id="4" name="Text Box 3"/>
          <p:cNvSpPr txBox="1">
            <a:spLocks noChangeArrowheads="1"/>
          </p:cNvSpPr>
          <p:nvPr/>
        </p:nvSpPr>
        <p:spPr bwMode="auto">
          <a:xfrm>
            <a:off x="227013" y="57150"/>
            <a:ext cx="8672512"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Statistical Approach: Noisy Communication Channel Model</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p:cNvSpPr txBox="1">
            <a:spLocks noChangeArrowheads="1"/>
          </p:cNvSpPr>
          <p:nvPr/>
        </p:nvSpPr>
        <p:spPr bwMode="auto">
          <a:xfrm>
            <a:off x="227013" y="57150"/>
            <a:ext cx="8672512"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Top Down vs. Bottom Up</a:t>
            </a:r>
            <a:endParaRPr lang="en-US" b="1" dirty="0">
              <a:solidFill>
                <a:schemeClr val="accent2"/>
              </a:solidFill>
            </a:endParaRPr>
          </a:p>
        </p:txBody>
      </p:sp>
      <p:grpSp>
        <p:nvGrpSpPr>
          <p:cNvPr id="42" name="Group 41"/>
          <p:cNvGrpSpPr/>
          <p:nvPr/>
        </p:nvGrpSpPr>
        <p:grpSpPr>
          <a:xfrm>
            <a:off x="197757" y="746760"/>
            <a:ext cx="8656683" cy="2523768"/>
            <a:chOff x="197757" y="746760"/>
            <a:chExt cx="8656683" cy="2523768"/>
          </a:xfrm>
        </p:grpSpPr>
        <p:pic>
          <p:nvPicPr>
            <p:cNvPr id="260098" name="Picture 2"/>
            <p:cNvPicPr>
              <a:picLocks noChangeAspect="1" noChangeArrowheads="1"/>
            </p:cNvPicPr>
            <p:nvPr/>
          </p:nvPicPr>
          <p:blipFill>
            <a:blip r:embed="rId2" cstate="print"/>
            <a:srcRect/>
            <a:stretch>
              <a:fillRect/>
            </a:stretch>
          </p:blipFill>
          <p:spPr bwMode="auto">
            <a:xfrm>
              <a:off x="5410200" y="787399"/>
              <a:ext cx="3444240" cy="2453537"/>
            </a:xfrm>
            <a:prstGeom prst="rect">
              <a:avLst/>
            </a:prstGeom>
            <a:ln w="12700">
              <a:solidFill>
                <a:schemeClr val="accent2"/>
              </a:solidFill>
            </a:ln>
            <a:effectLst>
              <a:outerShdw blurRad="292100" dist="139700" dir="2700000" algn="tl" rotWithShape="0">
                <a:srgbClr val="333333">
                  <a:alpha val="65000"/>
                </a:srgbClr>
              </a:outerShdw>
            </a:effectLst>
          </p:spPr>
        </p:pic>
        <p:sp>
          <p:nvSpPr>
            <p:cNvPr id="4" name="TextBox 3"/>
            <p:cNvSpPr txBox="1"/>
            <p:nvPr/>
          </p:nvSpPr>
          <p:spPr>
            <a:xfrm>
              <a:off x="197757" y="746760"/>
              <a:ext cx="4938123" cy="2523768"/>
            </a:xfrm>
            <a:prstGeom prst="rect">
              <a:avLst/>
            </a:prstGeom>
          </p:spPr>
          <p:txBody>
            <a:bodyPr wrap="square" lIns="0" tIns="0" rIns="0" bIns="0" rtlCol="0">
              <a:spAutoFit/>
            </a:bodyPr>
            <a:lstStyle/>
            <a:p>
              <a:pPr marL="231775" indent="-231775">
                <a:spcAft>
                  <a:spcPts val="1200"/>
                </a:spcAft>
                <a:buFont typeface="Arial" pitchFamily="34" charset="0"/>
                <a:buChar char="•"/>
              </a:pPr>
              <a:r>
                <a:rPr lang="en-US" sz="1800" b="1" dirty="0" smtClean="0"/>
                <a:t>Speech recognition systems typically work either in a top-down or bottom-up mode, trading speed for accuracy.</a:t>
              </a:r>
            </a:p>
            <a:p>
              <a:pPr marL="231775" indent="-231775">
                <a:spcAft>
                  <a:spcPts val="1200"/>
                </a:spcAft>
                <a:buFont typeface="Arial" pitchFamily="34" charset="0"/>
                <a:buChar char="•"/>
              </a:pPr>
              <a:r>
                <a:rPr lang="en-US" sz="1800" b="1" dirty="0" smtClean="0"/>
                <a:t>The top-down approach exploits linguistic context through the use of a word-based language model.</a:t>
              </a:r>
            </a:p>
            <a:p>
              <a:pPr marL="231775" indent="-231775">
                <a:spcAft>
                  <a:spcPts val="1200"/>
                </a:spcAft>
                <a:buFont typeface="Arial" pitchFamily="34" charset="0"/>
                <a:buChar char="•"/>
              </a:pPr>
              <a:r>
                <a:rPr lang="en-US" sz="1800" b="1" dirty="0" smtClean="0"/>
                <a:t>The bottom-up approach spots N-grams of phones and favors speed over accuracy.</a:t>
              </a:r>
            </a:p>
          </p:txBody>
        </p:sp>
      </p:grpSp>
      <p:grpSp>
        <p:nvGrpSpPr>
          <p:cNvPr id="41" name="Group 40"/>
          <p:cNvGrpSpPr/>
          <p:nvPr/>
        </p:nvGrpSpPr>
        <p:grpSpPr>
          <a:xfrm>
            <a:off x="241300" y="3778883"/>
            <a:ext cx="8674100" cy="2730688"/>
            <a:chOff x="241300" y="3778883"/>
            <a:chExt cx="8674100" cy="2730688"/>
          </a:xfrm>
        </p:grpSpPr>
        <p:grpSp>
          <p:nvGrpSpPr>
            <p:cNvPr id="6" name="Group 76"/>
            <p:cNvGrpSpPr>
              <a:grpSpLocks noChangeAspect="1"/>
            </p:cNvGrpSpPr>
            <p:nvPr/>
          </p:nvGrpSpPr>
          <p:grpSpPr bwMode="auto">
            <a:xfrm>
              <a:off x="241300" y="5634038"/>
              <a:ext cx="1648460" cy="875533"/>
              <a:chOff x="960" y="3072"/>
              <a:chExt cx="1392" cy="768"/>
            </a:xfrm>
          </p:grpSpPr>
          <p:grpSp>
            <p:nvGrpSpPr>
              <p:cNvPr id="7" name="Group 57"/>
              <p:cNvGrpSpPr>
                <a:grpSpLocks/>
              </p:cNvGrpSpPr>
              <p:nvPr/>
            </p:nvGrpSpPr>
            <p:grpSpPr bwMode="auto">
              <a:xfrm>
                <a:off x="1776" y="3072"/>
                <a:ext cx="576" cy="720"/>
                <a:chOff x="768" y="3120"/>
                <a:chExt cx="576" cy="720"/>
              </a:xfrm>
            </p:grpSpPr>
            <p:sp>
              <p:nvSpPr>
                <p:cNvPr id="18" name="AutoShape 58"/>
                <p:cNvSpPr>
                  <a:spLocks noChangeArrowheads="1"/>
                </p:cNvSpPr>
                <p:nvPr/>
              </p:nvSpPr>
              <p:spPr bwMode="auto">
                <a:xfrm>
                  <a:off x="768" y="3120"/>
                  <a:ext cx="288" cy="432"/>
                </a:xfrm>
                <a:prstGeom prst="can">
                  <a:avLst>
                    <a:gd name="adj" fmla="val 37500"/>
                  </a:avLst>
                </a:prstGeom>
                <a:gradFill rotWithShape="1">
                  <a:gsLst>
                    <a:gs pos="0">
                      <a:srgbClr val="892034">
                        <a:gamma/>
                        <a:tint val="15294"/>
                        <a:invGamma/>
                      </a:srgbClr>
                    </a:gs>
                    <a:gs pos="100000">
                      <a:srgbClr val="892034"/>
                    </a:gs>
                  </a:gsLst>
                  <a:lin ang="0" scaled="1"/>
                </a:gradFill>
                <a:ln w="9525">
                  <a:solidFill>
                    <a:srgbClr val="000000"/>
                  </a:solidFill>
                  <a:round/>
                  <a:headEnd/>
                  <a:tailEnd/>
                </a:ln>
                <a:effectLst/>
              </p:spPr>
              <p:txBody>
                <a:bodyPr wrap="none" lIns="0" tIns="0" rIns="0" bIns="0" anchor="ctr"/>
                <a:lstStyle/>
                <a:p>
                  <a:endParaRPr lang="en-US"/>
                </a:p>
              </p:txBody>
            </p:sp>
            <p:sp>
              <p:nvSpPr>
                <p:cNvPr id="19" name="AutoShape 59"/>
                <p:cNvSpPr>
                  <a:spLocks noChangeArrowheads="1"/>
                </p:cNvSpPr>
                <p:nvPr/>
              </p:nvSpPr>
              <p:spPr bwMode="auto">
                <a:xfrm>
                  <a:off x="864" y="3216"/>
                  <a:ext cx="288" cy="432"/>
                </a:xfrm>
                <a:prstGeom prst="can">
                  <a:avLst>
                    <a:gd name="adj" fmla="val 37500"/>
                  </a:avLst>
                </a:prstGeom>
                <a:gradFill rotWithShape="1">
                  <a:gsLst>
                    <a:gs pos="0">
                      <a:srgbClr val="892034">
                        <a:gamma/>
                        <a:tint val="15294"/>
                        <a:invGamma/>
                      </a:srgbClr>
                    </a:gs>
                    <a:gs pos="100000">
                      <a:srgbClr val="892034"/>
                    </a:gs>
                  </a:gsLst>
                  <a:lin ang="0" scaled="1"/>
                </a:gradFill>
                <a:ln w="9525">
                  <a:solidFill>
                    <a:srgbClr val="000000"/>
                  </a:solidFill>
                  <a:round/>
                  <a:headEnd/>
                  <a:tailEnd/>
                </a:ln>
                <a:effectLst/>
              </p:spPr>
              <p:txBody>
                <a:bodyPr wrap="none" lIns="0" tIns="0" rIns="0" bIns="0" anchor="ctr"/>
                <a:lstStyle/>
                <a:p>
                  <a:endParaRPr lang="en-US"/>
                </a:p>
              </p:txBody>
            </p:sp>
            <p:sp>
              <p:nvSpPr>
                <p:cNvPr id="20" name="AutoShape 60"/>
                <p:cNvSpPr>
                  <a:spLocks noChangeArrowheads="1"/>
                </p:cNvSpPr>
                <p:nvPr/>
              </p:nvSpPr>
              <p:spPr bwMode="auto">
                <a:xfrm>
                  <a:off x="960" y="3312"/>
                  <a:ext cx="288" cy="432"/>
                </a:xfrm>
                <a:prstGeom prst="can">
                  <a:avLst>
                    <a:gd name="adj" fmla="val 37500"/>
                  </a:avLst>
                </a:prstGeom>
                <a:gradFill rotWithShape="1">
                  <a:gsLst>
                    <a:gs pos="0">
                      <a:srgbClr val="892034">
                        <a:gamma/>
                        <a:tint val="15294"/>
                        <a:invGamma/>
                      </a:srgbClr>
                    </a:gs>
                    <a:gs pos="100000">
                      <a:srgbClr val="892034"/>
                    </a:gs>
                  </a:gsLst>
                  <a:lin ang="0" scaled="1"/>
                </a:gradFill>
                <a:ln w="9525">
                  <a:solidFill>
                    <a:srgbClr val="000000"/>
                  </a:solidFill>
                  <a:round/>
                  <a:headEnd/>
                  <a:tailEnd/>
                </a:ln>
                <a:effectLst/>
              </p:spPr>
              <p:txBody>
                <a:bodyPr wrap="none" lIns="0" tIns="0" rIns="0" bIns="0" anchor="ctr"/>
                <a:lstStyle/>
                <a:p>
                  <a:endParaRPr lang="en-US"/>
                </a:p>
              </p:txBody>
            </p:sp>
            <p:sp>
              <p:nvSpPr>
                <p:cNvPr id="21" name="AutoShape 61"/>
                <p:cNvSpPr>
                  <a:spLocks noChangeArrowheads="1"/>
                </p:cNvSpPr>
                <p:nvPr/>
              </p:nvSpPr>
              <p:spPr bwMode="auto">
                <a:xfrm>
                  <a:off x="1056" y="3408"/>
                  <a:ext cx="288" cy="432"/>
                </a:xfrm>
                <a:prstGeom prst="can">
                  <a:avLst>
                    <a:gd name="adj" fmla="val 37500"/>
                  </a:avLst>
                </a:prstGeom>
                <a:gradFill rotWithShape="1">
                  <a:gsLst>
                    <a:gs pos="0">
                      <a:srgbClr val="892034">
                        <a:gamma/>
                        <a:tint val="15294"/>
                        <a:invGamma/>
                      </a:srgbClr>
                    </a:gs>
                    <a:gs pos="100000">
                      <a:srgbClr val="892034"/>
                    </a:gs>
                  </a:gsLst>
                  <a:lin ang="0" scaled="1"/>
                </a:gradFill>
                <a:ln w="9525">
                  <a:solidFill>
                    <a:srgbClr val="000000"/>
                  </a:solidFill>
                  <a:round/>
                  <a:headEnd/>
                  <a:tailEnd/>
                </a:ln>
                <a:effectLst/>
              </p:spPr>
              <p:txBody>
                <a:bodyPr wrap="none" lIns="0" tIns="0" rIns="0" bIns="0" anchor="ctr"/>
                <a:lstStyle/>
                <a:p>
                  <a:endParaRPr lang="en-US"/>
                </a:p>
              </p:txBody>
            </p:sp>
          </p:grpSp>
          <p:grpSp>
            <p:nvGrpSpPr>
              <p:cNvPr id="8" name="Group 62"/>
              <p:cNvGrpSpPr>
                <a:grpSpLocks/>
              </p:cNvGrpSpPr>
              <p:nvPr/>
            </p:nvGrpSpPr>
            <p:grpSpPr bwMode="auto">
              <a:xfrm>
                <a:off x="1344" y="3072"/>
                <a:ext cx="576" cy="720"/>
                <a:chOff x="768" y="3120"/>
                <a:chExt cx="576" cy="720"/>
              </a:xfrm>
            </p:grpSpPr>
            <p:sp>
              <p:nvSpPr>
                <p:cNvPr id="14" name="AutoShape 63"/>
                <p:cNvSpPr>
                  <a:spLocks noChangeArrowheads="1"/>
                </p:cNvSpPr>
                <p:nvPr/>
              </p:nvSpPr>
              <p:spPr bwMode="auto">
                <a:xfrm>
                  <a:off x="768" y="3120"/>
                  <a:ext cx="288" cy="432"/>
                </a:xfrm>
                <a:prstGeom prst="can">
                  <a:avLst>
                    <a:gd name="adj" fmla="val 37500"/>
                  </a:avLst>
                </a:prstGeom>
                <a:gradFill rotWithShape="1">
                  <a:gsLst>
                    <a:gs pos="0">
                      <a:srgbClr val="892034">
                        <a:gamma/>
                        <a:tint val="15294"/>
                        <a:invGamma/>
                      </a:srgbClr>
                    </a:gs>
                    <a:gs pos="100000">
                      <a:srgbClr val="892034"/>
                    </a:gs>
                  </a:gsLst>
                  <a:lin ang="0" scaled="1"/>
                </a:gradFill>
                <a:ln w="9525">
                  <a:solidFill>
                    <a:srgbClr val="000000"/>
                  </a:solidFill>
                  <a:round/>
                  <a:headEnd/>
                  <a:tailEnd/>
                </a:ln>
                <a:effectLst/>
              </p:spPr>
              <p:txBody>
                <a:bodyPr wrap="none" lIns="0" tIns="0" rIns="0" bIns="0" anchor="ctr"/>
                <a:lstStyle/>
                <a:p>
                  <a:endParaRPr lang="en-US"/>
                </a:p>
              </p:txBody>
            </p:sp>
            <p:sp>
              <p:nvSpPr>
                <p:cNvPr id="15" name="AutoShape 64"/>
                <p:cNvSpPr>
                  <a:spLocks noChangeArrowheads="1"/>
                </p:cNvSpPr>
                <p:nvPr/>
              </p:nvSpPr>
              <p:spPr bwMode="auto">
                <a:xfrm>
                  <a:off x="864" y="3216"/>
                  <a:ext cx="288" cy="432"/>
                </a:xfrm>
                <a:prstGeom prst="can">
                  <a:avLst>
                    <a:gd name="adj" fmla="val 37500"/>
                  </a:avLst>
                </a:prstGeom>
                <a:gradFill rotWithShape="1">
                  <a:gsLst>
                    <a:gs pos="0">
                      <a:srgbClr val="892034">
                        <a:gamma/>
                        <a:tint val="15294"/>
                        <a:invGamma/>
                      </a:srgbClr>
                    </a:gs>
                    <a:gs pos="100000">
                      <a:srgbClr val="892034"/>
                    </a:gs>
                  </a:gsLst>
                  <a:lin ang="0" scaled="1"/>
                </a:gradFill>
                <a:ln w="9525">
                  <a:solidFill>
                    <a:srgbClr val="000000"/>
                  </a:solidFill>
                  <a:round/>
                  <a:headEnd/>
                  <a:tailEnd/>
                </a:ln>
                <a:effectLst/>
              </p:spPr>
              <p:txBody>
                <a:bodyPr wrap="none" lIns="0" tIns="0" rIns="0" bIns="0" anchor="ctr"/>
                <a:lstStyle/>
                <a:p>
                  <a:endParaRPr lang="en-US"/>
                </a:p>
              </p:txBody>
            </p:sp>
            <p:sp>
              <p:nvSpPr>
                <p:cNvPr id="16" name="AutoShape 65"/>
                <p:cNvSpPr>
                  <a:spLocks noChangeArrowheads="1"/>
                </p:cNvSpPr>
                <p:nvPr/>
              </p:nvSpPr>
              <p:spPr bwMode="auto">
                <a:xfrm>
                  <a:off x="960" y="3312"/>
                  <a:ext cx="288" cy="432"/>
                </a:xfrm>
                <a:prstGeom prst="can">
                  <a:avLst>
                    <a:gd name="adj" fmla="val 37500"/>
                  </a:avLst>
                </a:prstGeom>
                <a:gradFill rotWithShape="1">
                  <a:gsLst>
                    <a:gs pos="0">
                      <a:srgbClr val="892034">
                        <a:gamma/>
                        <a:tint val="15294"/>
                        <a:invGamma/>
                      </a:srgbClr>
                    </a:gs>
                    <a:gs pos="100000">
                      <a:srgbClr val="892034"/>
                    </a:gs>
                  </a:gsLst>
                  <a:lin ang="0" scaled="1"/>
                </a:gradFill>
                <a:ln w="9525">
                  <a:solidFill>
                    <a:srgbClr val="000000"/>
                  </a:solidFill>
                  <a:round/>
                  <a:headEnd/>
                  <a:tailEnd/>
                </a:ln>
                <a:effectLst/>
              </p:spPr>
              <p:txBody>
                <a:bodyPr wrap="none" lIns="0" tIns="0" rIns="0" bIns="0" anchor="ctr"/>
                <a:lstStyle/>
                <a:p>
                  <a:endParaRPr lang="en-US"/>
                </a:p>
              </p:txBody>
            </p:sp>
            <p:sp>
              <p:nvSpPr>
                <p:cNvPr id="17" name="AutoShape 66"/>
                <p:cNvSpPr>
                  <a:spLocks noChangeArrowheads="1"/>
                </p:cNvSpPr>
                <p:nvPr/>
              </p:nvSpPr>
              <p:spPr bwMode="auto">
                <a:xfrm>
                  <a:off x="1056" y="3408"/>
                  <a:ext cx="288" cy="432"/>
                </a:xfrm>
                <a:prstGeom prst="can">
                  <a:avLst>
                    <a:gd name="adj" fmla="val 37500"/>
                  </a:avLst>
                </a:prstGeom>
                <a:gradFill rotWithShape="1">
                  <a:gsLst>
                    <a:gs pos="0">
                      <a:srgbClr val="892034">
                        <a:gamma/>
                        <a:tint val="15294"/>
                        <a:invGamma/>
                      </a:srgbClr>
                    </a:gs>
                    <a:gs pos="100000">
                      <a:srgbClr val="892034"/>
                    </a:gs>
                  </a:gsLst>
                  <a:lin ang="0" scaled="1"/>
                </a:gradFill>
                <a:ln w="9525">
                  <a:solidFill>
                    <a:srgbClr val="000000"/>
                  </a:solidFill>
                  <a:round/>
                  <a:headEnd/>
                  <a:tailEnd/>
                </a:ln>
                <a:effectLst/>
              </p:spPr>
              <p:txBody>
                <a:bodyPr wrap="none" lIns="0" tIns="0" rIns="0" bIns="0" anchor="ctr"/>
                <a:lstStyle/>
                <a:p>
                  <a:endParaRPr lang="en-US"/>
                </a:p>
              </p:txBody>
            </p:sp>
          </p:grpSp>
          <p:grpSp>
            <p:nvGrpSpPr>
              <p:cNvPr id="9" name="Group 56"/>
              <p:cNvGrpSpPr>
                <a:grpSpLocks/>
              </p:cNvGrpSpPr>
              <p:nvPr/>
            </p:nvGrpSpPr>
            <p:grpSpPr bwMode="auto">
              <a:xfrm>
                <a:off x="960" y="3120"/>
                <a:ext cx="576" cy="720"/>
                <a:chOff x="768" y="3120"/>
                <a:chExt cx="576" cy="720"/>
              </a:xfrm>
            </p:grpSpPr>
            <p:sp>
              <p:nvSpPr>
                <p:cNvPr id="10" name="AutoShape 52"/>
                <p:cNvSpPr>
                  <a:spLocks noChangeArrowheads="1"/>
                </p:cNvSpPr>
                <p:nvPr/>
              </p:nvSpPr>
              <p:spPr bwMode="auto">
                <a:xfrm>
                  <a:off x="768" y="3120"/>
                  <a:ext cx="288" cy="432"/>
                </a:xfrm>
                <a:prstGeom prst="can">
                  <a:avLst>
                    <a:gd name="adj" fmla="val 37500"/>
                  </a:avLst>
                </a:prstGeom>
                <a:gradFill rotWithShape="1">
                  <a:gsLst>
                    <a:gs pos="0">
                      <a:srgbClr val="892034">
                        <a:gamma/>
                        <a:tint val="15294"/>
                        <a:invGamma/>
                      </a:srgbClr>
                    </a:gs>
                    <a:gs pos="100000">
                      <a:srgbClr val="892034"/>
                    </a:gs>
                  </a:gsLst>
                  <a:lin ang="0" scaled="1"/>
                </a:gradFill>
                <a:ln w="9525">
                  <a:solidFill>
                    <a:srgbClr val="000000"/>
                  </a:solidFill>
                  <a:round/>
                  <a:headEnd/>
                  <a:tailEnd/>
                </a:ln>
                <a:effectLst/>
              </p:spPr>
              <p:txBody>
                <a:bodyPr wrap="none" lIns="0" tIns="0" rIns="0" bIns="0" anchor="ctr"/>
                <a:lstStyle/>
                <a:p>
                  <a:endParaRPr lang="en-US"/>
                </a:p>
              </p:txBody>
            </p:sp>
            <p:sp>
              <p:nvSpPr>
                <p:cNvPr id="11" name="AutoShape 53"/>
                <p:cNvSpPr>
                  <a:spLocks noChangeArrowheads="1"/>
                </p:cNvSpPr>
                <p:nvPr/>
              </p:nvSpPr>
              <p:spPr bwMode="auto">
                <a:xfrm>
                  <a:off x="864" y="3216"/>
                  <a:ext cx="288" cy="432"/>
                </a:xfrm>
                <a:prstGeom prst="can">
                  <a:avLst>
                    <a:gd name="adj" fmla="val 37500"/>
                  </a:avLst>
                </a:prstGeom>
                <a:gradFill rotWithShape="1">
                  <a:gsLst>
                    <a:gs pos="0">
                      <a:srgbClr val="892034">
                        <a:gamma/>
                        <a:tint val="15294"/>
                        <a:invGamma/>
                      </a:srgbClr>
                    </a:gs>
                    <a:gs pos="100000">
                      <a:srgbClr val="892034"/>
                    </a:gs>
                  </a:gsLst>
                  <a:lin ang="0" scaled="1"/>
                </a:gradFill>
                <a:ln w="9525">
                  <a:solidFill>
                    <a:srgbClr val="000000"/>
                  </a:solidFill>
                  <a:round/>
                  <a:headEnd/>
                  <a:tailEnd/>
                </a:ln>
                <a:effectLst/>
              </p:spPr>
              <p:txBody>
                <a:bodyPr wrap="none" lIns="0" tIns="0" rIns="0" bIns="0" anchor="ctr"/>
                <a:lstStyle/>
                <a:p>
                  <a:endParaRPr lang="en-US"/>
                </a:p>
              </p:txBody>
            </p:sp>
            <p:sp>
              <p:nvSpPr>
                <p:cNvPr id="12" name="AutoShape 54"/>
                <p:cNvSpPr>
                  <a:spLocks noChangeArrowheads="1"/>
                </p:cNvSpPr>
                <p:nvPr/>
              </p:nvSpPr>
              <p:spPr bwMode="auto">
                <a:xfrm>
                  <a:off x="960" y="3312"/>
                  <a:ext cx="288" cy="432"/>
                </a:xfrm>
                <a:prstGeom prst="can">
                  <a:avLst>
                    <a:gd name="adj" fmla="val 37500"/>
                  </a:avLst>
                </a:prstGeom>
                <a:gradFill rotWithShape="1">
                  <a:gsLst>
                    <a:gs pos="0">
                      <a:srgbClr val="892034">
                        <a:gamma/>
                        <a:tint val="15294"/>
                        <a:invGamma/>
                      </a:srgbClr>
                    </a:gs>
                    <a:gs pos="100000">
                      <a:srgbClr val="892034"/>
                    </a:gs>
                  </a:gsLst>
                  <a:lin ang="0" scaled="1"/>
                </a:gradFill>
                <a:ln w="9525">
                  <a:solidFill>
                    <a:srgbClr val="000000"/>
                  </a:solidFill>
                  <a:round/>
                  <a:headEnd/>
                  <a:tailEnd/>
                </a:ln>
                <a:effectLst/>
              </p:spPr>
              <p:txBody>
                <a:bodyPr wrap="none" lIns="0" tIns="0" rIns="0" bIns="0" anchor="ctr"/>
                <a:lstStyle/>
                <a:p>
                  <a:endParaRPr lang="en-US"/>
                </a:p>
              </p:txBody>
            </p:sp>
            <p:sp>
              <p:nvSpPr>
                <p:cNvPr id="13" name="AutoShape 55"/>
                <p:cNvSpPr>
                  <a:spLocks noChangeArrowheads="1"/>
                </p:cNvSpPr>
                <p:nvPr/>
              </p:nvSpPr>
              <p:spPr bwMode="auto">
                <a:xfrm>
                  <a:off x="1056" y="3408"/>
                  <a:ext cx="288" cy="432"/>
                </a:xfrm>
                <a:prstGeom prst="can">
                  <a:avLst>
                    <a:gd name="adj" fmla="val 37500"/>
                  </a:avLst>
                </a:prstGeom>
                <a:gradFill rotWithShape="1">
                  <a:gsLst>
                    <a:gs pos="0">
                      <a:srgbClr val="892034">
                        <a:gamma/>
                        <a:tint val="15294"/>
                        <a:invGamma/>
                      </a:srgbClr>
                    </a:gs>
                    <a:gs pos="100000">
                      <a:srgbClr val="892034"/>
                    </a:gs>
                  </a:gsLst>
                  <a:lin ang="0" scaled="1"/>
                </a:gradFill>
                <a:ln w="9525">
                  <a:solidFill>
                    <a:srgbClr val="000000"/>
                  </a:solidFill>
                  <a:round/>
                  <a:headEnd/>
                  <a:tailEnd/>
                </a:ln>
                <a:effectLst/>
              </p:spPr>
              <p:txBody>
                <a:bodyPr wrap="none" lIns="0" tIns="0" rIns="0" bIns="0" anchor="ctr"/>
                <a:lstStyle/>
                <a:p>
                  <a:endParaRPr lang="en-US"/>
                </a:p>
              </p:txBody>
            </p:sp>
          </p:grpSp>
        </p:grpSp>
        <p:sp>
          <p:nvSpPr>
            <p:cNvPr id="38" name="TextBox 37"/>
            <p:cNvSpPr txBox="1"/>
            <p:nvPr/>
          </p:nvSpPr>
          <p:spPr>
            <a:xfrm>
              <a:off x="4800238" y="4483953"/>
              <a:ext cx="4115162" cy="1815882"/>
            </a:xfrm>
            <a:prstGeom prst="rect">
              <a:avLst/>
            </a:prstGeom>
          </p:spPr>
          <p:txBody>
            <a:bodyPr wrap="square" lIns="0" tIns="0" rIns="0" bIns="0" rtlCol="0">
              <a:spAutoFit/>
            </a:bodyPr>
            <a:lstStyle/>
            <a:p>
              <a:pPr marL="231775" indent="-231775">
                <a:spcAft>
                  <a:spcPts val="1200"/>
                </a:spcAft>
                <a:buFont typeface="Arial" pitchFamily="34" charset="0"/>
                <a:buChar char="•"/>
              </a:pPr>
              <a:r>
                <a:rPr lang="en-US" sz="1800" b="1" dirty="0" smtClean="0"/>
                <a:t>The general approach is to </a:t>
              </a:r>
              <a:r>
                <a:rPr lang="en-US" sz="1800" b="1" dirty="0" err="1" smtClean="0"/>
                <a:t>precompute</a:t>
              </a:r>
              <a:r>
                <a:rPr lang="en-US" sz="1800" b="1" dirty="0" smtClean="0"/>
                <a:t> a permuted database of phone indices (10 to 50 </a:t>
              </a:r>
              <a:r>
                <a:rPr lang="en-US" sz="1800" b="1" dirty="0" err="1" smtClean="0"/>
                <a:t>xfRT</a:t>
              </a:r>
              <a:r>
                <a:rPr lang="en-US" sz="1800" b="1" dirty="0" smtClean="0"/>
                <a:t>).</a:t>
              </a:r>
            </a:p>
            <a:p>
              <a:pPr marL="231775" indent="-231775">
                <a:spcAft>
                  <a:spcPts val="1200"/>
                </a:spcAft>
                <a:buFont typeface="Arial" pitchFamily="34" charset="0"/>
                <a:buChar char="•"/>
              </a:pPr>
              <a:r>
                <a:rPr lang="en-US" sz="1800" b="1" dirty="0" smtClean="0"/>
                <a:t>This database can be quickly searched for words or word combinations (~1000 </a:t>
              </a:r>
              <a:r>
                <a:rPr lang="en-US" sz="1800" b="1" dirty="0" err="1" smtClean="0"/>
                <a:t>xfRT</a:t>
              </a:r>
              <a:r>
                <a:rPr lang="en-US" sz="1800" b="1" dirty="0" smtClean="0"/>
                <a:t>).</a:t>
              </a:r>
            </a:p>
          </p:txBody>
        </p:sp>
        <p:pic>
          <p:nvPicPr>
            <p:cNvPr id="39" name="Picture 5"/>
            <p:cNvPicPr>
              <a:picLocks noChangeAspect="1" noChangeArrowheads="1"/>
            </p:cNvPicPr>
            <p:nvPr/>
          </p:nvPicPr>
          <p:blipFill>
            <a:blip r:embed="rId3" cstate="print"/>
            <a:srcRect l="7104" t="55264" r="44606" b="7950"/>
            <a:stretch>
              <a:fillRect/>
            </a:stretch>
          </p:blipFill>
          <p:spPr bwMode="auto">
            <a:xfrm>
              <a:off x="1737360" y="3778883"/>
              <a:ext cx="2643823" cy="1715137"/>
            </a:xfrm>
            <a:prstGeom prst="rect">
              <a:avLst/>
            </a:prstGeom>
            <a:ln w="12700">
              <a:solidFill>
                <a:schemeClr val="accent2"/>
              </a:solidFill>
            </a:ln>
            <a:effectLst>
              <a:outerShdw blurRad="292100" dist="139700" dir="2700000" algn="tl" rotWithShape="0">
                <a:srgbClr val="333333">
                  <a:alpha val="65000"/>
                </a:srgbClr>
              </a:outerShdw>
            </a:effectLst>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4"/>
          <p:cNvSpPr>
            <a:spLocks noChangeArrowheads="1"/>
          </p:cNvSpPr>
          <p:nvPr/>
        </p:nvSpPr>
        <p:spPr bwMode="auto">
          <a:xfrm>
            <a:off x="952500" y="2297113"/>
            <a:ext cx="1762125" cy="460375"/>
          </a:xfrm>
          <a:prstGeom prst="rect">
            <a:avLst/>
          </a:prstGeom>
          <a:solidFill>
            <a:srgbClr val="FFFF00"/>
          </a:solidFill>
          <a:ln w="3175">
            <a:solidFill>
              <a:schemeClr val="tx2"/>
            </a:solidFill>
            <a:miter lim="800000"/>
            <a:headEnd/>
            <a:tailEnd/>
          </a:ln>
          <a:effectLst/>
        </p:spPr>
        <p:txBody>
          <a:bodyPr wrap="none" anchor="ctr">
            <a:spAutoFit/>
          </a:bodyPr>
          <a:lstStyle/>
          <a:p>
            <a:pPr algn="ctr"/>
            <a:r>
              <a:rPr lang="en-US">
                <a:solidFill>
                  <a:schemeClr val="tx2"/>
                </a:solidFill>
                <a:latin typeface="Arial" charset="0"/>
              </a:rPr>
              <a:t>Byblos STT</a:t>
            </a:r>
          </a:p>
        </p:txBody>
      </p:sp>
      <p:sp>
        <p:nvSpPr>
          <p:cNvPr id="37" name="Rectangle 5"/>
          <p:cNvSpPr>
            <a:spLocks noChangeArrowheads="1"/>
          </p:cNvSpPr>
          <p:nvPr/>
        </p:nvSpPr>
        <p:spPr bwMode="auto">
          <a:xfrm>
            <a:off x="3124200" y="2892425"/>
            <a:ext cx="1189038" cy="460375"/>
          </a:xfrm>
          <a:prstGeom prst="rect">
            <a:avLst/>
          </a:prstGeom>
          <a:solidFill>
            <a:srgbClr val="FFFF00"/>
          </a:solidFill>
          <a:ln w="3175">
            <a:solidFill>
              <a:schemeClr val="tx2"/>
            </a:solidFill>
            <a:miter lim="800000"/>
            <a:headEnd/>
            <a:tailEnd/>
          </a:ln>
          <a:effectLst/>
        </p:spPr>
        <p:txBody>
          <a:bodyPr wrap="none" anchor="ctr">
            <a:spAutoFit/>
          </a:bodyPr>
          <a:lstStyle/>
          <a:p>
            <a:pPr algn="ctr"/>
            <a:r>
              <a:rPr lang="en-US">
                <a:solidFill>
                  <a:schemeClr val="tx2"/>
                </a:solidFill>
                <a:latin typeface="Arial" charset="0"/>
              </a:rPr>
              <a:t>indexer</a:t>
            </a:r>
          </a:p>
        </p:txBody>
      </p:sp>
      <p:sp>
        <p:nvSpPr>
          <p:cNvPr id="38" name="Rectangle 6"/>
          <p:cNvSpPr>
            <a:spLocks noChangeArrowheads="1"/>
          </p:cNvSpPr>
          <p:nvPr/>
        </p:nvSpPr>
        <p:spPr bwMode="auto">
          <a:xfrm>
            <a:off x="4841875" y="3425825"/>
            <a:ext cx="1289050" cy="460375"/>
          </a:xfrm>
          <a:prstGeom prst="rect">
            <a:avLst/>
          </a:prstGeom>
          <a:solidFill>
            <a:srgbClr val="FFFF00"/>
          </a:solidFill>
          <a:ln w="3175">
            <a:solidFill>
              <a:schemeClr val="tx2"/>
            </a:solidFill>
            <a:miter lim="800000"/>
            <a:headEnd/>
            <a:tailEnd/>
          </a:ln>
          <a:effectLst/>
        </p:spPr>
        <p:txBody>
          <a:bodyPr wrap="none" anchor="ctr">
            <a:spAutoFit/>
          </a:bodyPr>
          <a:lstStyle/>
          <a:p>
            <a:pPr algn="ctr"/>
            <a:r>
              <a:rPr lang="en-US">
                <a:solidFill>
                  <a:schemeClr val="tx2"/>
                </a:solidFill>
                <a:latin typeface="Arial" charset="0"/>
              </a:rPr>
              <a:t>detector</a:t>
            </a:r>
          </a:p>
        </p:txBody>
      </p:sp>
      <p:sp>
        <p:nvSpPr>
          <p:cNvPr id="39" name="Rectangle 7"/>
          <p:cNvSpPr>
            <a:spLocks noChangeArrowheads="1"/>
          </p:cNvSpPr>
          <p:nvPr/>
        </p:nvSpPr>
        <p:spPr bwMode="auto">
          <a:xfrm>
            <a:off x="6872288" y="4111625"/>
            <a:ext cx="1189037" cy="460375"/>
          </a:xfrm>
          <a:prstGeom prst="rect">
            <a:avLst/>
          </a:prstGeom>
          <a:solidFill>
            <a:srgbClr val="FFFF00"/>
          </a:solidFill>
          <a:ln w="3175">
            <a:solidFill>
              <a:schemeClr val="tx2"/>
            </a:solidFill>
            <a:miter lim="800000"/>
            <a:headEnd/>
            <a:tailEnd/>
          </a:ln>
          <a:effectLst/>
        </p:spPr>
        <p:txBody>
          <a:bodyPr wrap="none" anchor="ctr">
            <a:spAutoFit/>
          </a:bodyPr>
          <a:lstStyle/>
          <a:p>
            <a:pPr algn="ctr"/>
            <a:r>
              <a:rPr lang="en-US">
                <a:solidFill>
                  <a:schemeClr val="tx2"/>
                </a:solidFill>
                <a:latin typeface="Arial" charset="0"/>
              </a:rPr>
              <a:t>decider</a:t>
            </a:r>
          </a:p>
        </p:txBody>
      </p:sp>
      <p:sp>
        <p:nvSpPr>
          <p:cNvPr id="40" name="AutoShape 8"/>
          <p:cNvSpPr>
            <a:spLocks noChangeArrowheads="1"/>
          </p:cNvSpPr>
          <p:nvPr/>
        </p:nvSpPr>
        <p:spPr bwMode="auto">
          <a:xfrm>
            <a:off x="1208255" y="3002290"/>
            <a:ext cx="1245854" cy="1361420"/>
          </a:xfrm>
          <a:prstGeom prst="can">
            <a:avLst>
              <a:gd name="adj" fmla="val 28209"/>
            </a:avLst>
          </a:prstGeom>
          <a:solidFill>
            <a:srgbClr val="B3FFAC"/>
          </a:solidFill>
          <a:ln w="3175">
            <a:solidFill>
              <a:schemeClr val="tx2"/>
            </a:solidFill>
            <a:round/>
            <a:headEnd/>
            <a:tailEnd/>
          </a:ln>
          <a:effectLst/>
        </p:spPr>
        <p:txBody>
          <a:bodyPr wrap="none" anchor="ctr">
            <a:spAutoFit/>
          </a:bodyPr>
          <a:lstStyle/>
          <a:p>
            <a:pPr algn="ctr"/>
            <a:r>
              <a:rPr lang="en-US" sz="1600" b="1" dirty="0">
                <a:solidFill>
                  <a:schemeClr val="tx2"/>
                </a:solidFill>
                <a:latin typeface="Arial" charset="0"/>
              </a:rPr>
              <a:t>lattices</a:t>
            </a:r>
          </a:p>
          <a:p>
            <a:pPr algn="ctr"/>
            <a:r>
              <a:rPr lang="en-US" sz="1600" b="1" dirty="0">
                <a:solidFill>
                  <a:schemeClr val="tx2"/>
                </a:solidFill>
                <a:latin typeface="Arial" charset="0"/>
              </a:rPr>
              <a:t>phonetic-</a:t>
            </a:r>
          </a:p>
          <a:p>
            <a:pPr algn="ctr"/>
            <a:r>
              <a:rPr lang="en-US" sz="1600" b="1" dirty="0">
                <a:solidFill>
                  <a:schemeClr val="tx2"/>
                </a:solidFill>
                <a:latin typeface="Arial" charset="0"/>
              </a:rPr>
              <a:t>transcripts</a:t>
            </a:r>
          </a:p>
        </p:txBody>
      </p:sp>
      <p:sp>
        <p:nvSpPr>
          <p:cNvPr id="41" name="AutoShape 9"/>
          <p:cNvSpPr>
            <a:spLocks noChangeArrowheads="1"/>
          </p:cNvSpPr>
          <p:nvPr/>
        </p:nvSpPr>
        <p:spPr bwMode="auto">
          <a:xfrm>
            <a:off x="3259138" y="4040188"/>
            <a:ext cx="917575" cy="679450"/>
          </a:xfrm>
          <a:prstGeom prst="can">
            <a:avLst>
              <a:gd name="adj" fmla="val 25000"/>
            </a:avLst>
          </a:prstGeom>
          <a:solidFill>
            <a:srgbClr val="B3FFAC"/>
          </a:solidFill>
          <a:ln w="3175">
            <a:solidFill>
              <a:schemeClr val="tx2"/>
            </a:solidFill>
            <a:round/>
            <a:headEnd/>
            <a:tailEnd/>
          </a:ln>
          <a:effectLst/>
        </p:spPr>
        <p:txBody>
          <a:bodyPr wrap="none" anchor="ctr">
            <a:spAutoFit/>
          </a:bodyPr>
          <a:lstStyle/>
          <a:p>
            <a:pPr algn="ctr"/>
            <a:r>
              <a:rPr lang="en-US">
                <a:solidFill>
                  <a:schemeClr val="tx2"/>
                </a:solidFill>
                <a:latin typeface="Arial" charset="0"/>
              </a:rPr>
              <a:t>index</a:t>
            </a:r>
            <a:endParaRPr lang="en-US">
              <a:latin typeface="Arial" charset="0"/>
            </a:endParaRPr>
          </a:p>
        </p:txBody>
      </p:sp>
      <p:sp>
        <p:nvSpPr>
          <p:cNvPr id="42" name="AutoShape 10"/>
          <p:cNvSpPr>
            <a:spLocks noChangeArrowheads="1"/>
          </p:cNvSpPr>
          <p:nvPr/>
        </p:nvSpPr>
        <p:spPr bwMode="auto">
          <a:xfrm>
            <a:off x="4937219" y="4482039"/>
            <a:ext cx="1096775" cy="943511"/>
          </a:xfrm>
          <a:prstGeom prst="foldedCorner">
            <a:avLst>
              <a:gd name="adj" fmla="val 12500"/>
            </a:avLst>
          </a:prstGeom>
          <a:solidFill>
            <a:srgbClr val="FFDCDE"/>
          </a:solidFill>
          <a:ln w="3175">
            <a:solidFill>
              <a:schemeClr val="tx2"/>
            </a:solidFill>
            <a:round/>
            <a:headEnd/>
            <a:tailEnd/>
          </a:ln>
          <a:effectLst/>
        </p:spPr>
        <p:txBody>
          <a:bodyPr wrap="none" anchor="ctr">
            <a:spAutoFit/>
          </a:bodyPr>
          <a:lstStyle/>
          <a:p>
            <a:pPr algn="ctr"/>
            <a:r>
              <a:rPr lang="en-US" sz="1600" b="1" dirty="0">
                <a:solidFill>
                  <a:schemeClr val="tx2"/>
                </a:solidFill>
                <a:latin typeface="Arial" charset="0"/>
              </a:rPr>
              <a:t>scored</a:t>
            </a:r>
          </a:p>
          <a:p>
            <a:pPr algn="ctr"/>
            <a:r>
              <a:rPr lang="en-US" sz="1600" b="1" dirty="0">
                <a:solidFill>
                  <a:schemeClr val="tx2"/>
                </a:solidFill>
                <a:latin typeface="Arial" charset="0"/>
              </a:rPr>
              <a:t>detection</a:t>
            </a:r>
          </a:p>
          <a:p>
            <a:pPr algn="ctr"/>
            <a:r>
              <a:rPr lang="en-US" sz="1600" b="1" dirty="0">
                <a:solidFill>
                  <a:schemeClr val="tx2"/>
                </a:solidFill>
                <a:latin typeface="Arial" charset="0"/>
              </a:rPr>
              <a:t>lists</a:t>
            </a:r>
          </a:p>
        </p:txBody>
      </p:sp>
      <p:sp>
        <p:nvSpPr>
          <p:cNvPr id="43" name="AutoShape 11"/>
          <p:cNvSpPr>
            <a:spLocks noChangeArrowheads="1"/>
          </p:cNvSpPr>
          <p:nvPr/>
        </p:nvSpPr>
        <p:spPr bwMode="auto">
          <a:xfrm>
            <a:off x="6755161" y="5167839"/>
            <a:ext cx="1424878" cy="943511"/>
          </a:xfrm>
          <a:prstGeom prst="foldedCorner">
            <a:avLst>
              <a:gd name="adj" fmla="val 12500"/>
            </a:avLst>
          </a:prstGeom>
          <a:solidFill>
            <a:srgbClr val="FFDCDE"/>
          </a:solidFill>
          <a:ln w="3175">
            <a:solidFill>
              <a:schemeClr val="tx2"/>
            </a:solidFill>
            <a:round/>
            <a:headEnd/>
            <a:tailEnd/>
          </a:ln>
          <a:effectLst/>
        </p:spPr>
        <p:txBody>
          <a:bodyPr wrap="none" anchor="ctr">
            <a:spAutoFit/>
          </a:bodyPr>
          <a:lstStyle/>
          <a:p>
            <a:pPr algn="ctr"/>
            <a:r>
              <a:rPr lang="en-US" sz="1600" b="1" dirty="0">
                <a:solidFill>
                  <a:schemeClr val="tx2"/>
                </a:solidFill>
                <a:latin typeface="Arial" charset="0"/>
              </a:rPr>
              <a:t>final output</a:t>
            </a:r>
          </a:p>
          <a:p>
            <a:pPr algn="ctr"/>
            <a:r>
              <a:rPr lang="en-US" sz="1600" b="1" dirty="0">
                <a:solidFill>
                  <a:schemeClr val="tx2"/>
                </a:solidFill>
                <a:latin typeface="Arial" charset="0"/>
              </a:rPr>
              <a:t>with YES/NO</a:t>
            </a:r>
          </a:p>
          <a:p>
            <a:pPr algn="ctr"/>
            <a:r>
              <a:rPr lang="en-US" sz="1600" b="1" dirty="0">
                <a:solidFill>
                  <a:schemeClr val="tx2"/>
                </a:solidFill>
                <a:latin typeface="Arial" charset="0"/>
              </a:rPr>
              <a:t>decisions</a:t>
            </a:r>
          </a:p>
        </p:txBody>
      </p:sp>
      <p:sp>
        <p:nvSpPr>
          <p:cNvPr id="44" name="AutoShape 12"/>
          <p:cNvSpPr>
            <a:spLocks noChangeArrowheads="1"/>
          </p:cNvSpPr>
          <p:nvPr/>
        </p:nvSpPr>
        <p:spPr bwMode="auto">
          <a:xfrm>
            <a:off x="1095375" y="1104900"/>
            <a:ext cx="1471613" cy="72390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E5FFFF">
              <a:alpha val="50000"/>
            </a:srgbClr>
          </a:solidFill>
          <a:ln w="3175">
            <a:solidFill>
              <a:schemeClr val="tx2"/>
            </a:solidFill>
            <a:miter lim="800000"/>
            <a:headEnd/>
            <a:tailEnd/>
          </a:ln>
          <a:effectLst/>
        </p:spPr>
        <p:txBody>
          <a:bodyPr wrap="none" anchor="ctr">
            <a:spAutoFit/>
          </a:bodyPr>
          <a:lstStyle/>
          <a:p>
            <a:pPr algn="ctr"/>
            <a:r>
              <a:rPr lang="en-US" dirty="0">
                <a:solidFill>
                  <a:schemeClr val="tx2"/>
                </a:solidFill>
                <a:latin typeface="Arial" charset="0"/>
              </a:rPr>
              <a:t>audio</a:t>
            </a:r>
          </a:p>
        </p:txBody>
      </p:sp>
      <p:sp>
        <p:nvSpPr>
          <p:cNvPr id="45" name="AutoShape 13"/>
          <p:cNvSpPr>
            <a:spLocks noChangeArrowheads="1"/>
          </p:cNvSpPr>
          <p:nvPr/>
        </p:nvSpPr>
        <p:spPr bwMode="auto">
          <a:xfrm>
            <a:off x="4572000" y="1104900"/>
            <a:ext cx="1828800" cy="701675"/>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E5FFFF"/>
          </a:solidFill>
          <a:ln w="3175">
            <a:solidFill>
              <a:schemeClr val="tx2"/>
            </a:solidFill>
            <a:miter lim="800000"/>
            <a:headEnd/>
            <a:tailEnd/>
          </a:ln>
          <a:effectLst/>
        </p:spPr>
        <p:txBody>
          <a:bodyPr anchor="ctr"/>
          <a:lstStyle/>
          <a:p>
            <a:pPr algn="ctr"/>
            <a:r>
              <a:rPr lang="en-US" sz="1800" b="1" dirty="0">
                <a:solidFill>
                  <a:schemeClr val="tx2"/>
                </a:solidFill>
                <a:latin typeface="Arial" charset="0"/>
              </a:rPr>
              <a:t>search</a:t>
            </a:r>
          </a:p>
          <a:p>
            <a:pPr algn="ctr"/>
            <a:r>
              <a:rPr lang="en-US" sz="1800" b="1" dirty="0">
                <a:solidFill>
                  <a:schemeClr val="tx2"/>
                </a:solidFill>
                <a:latin typeface="Arial" charset="0"/>
              </a:rPr>
              <a:t>terms</a:t>
            </a:r>
          </a:p>
        </p:txBody>
      </p:sp>
      <p:cxnSp>
        <p:nvCxnSpPr>
          <p:cNvPr id="46" name="AutoShape 14"/>
          <p:cNvCxnSpPr>
            <a:cxnSpLocks noChangeShapeType="1"/>
            <a:stCxn id="44" idx="1"/>
            <a:endCxn id="36" idx="0"/>
          </p:cNvCxnSpPr>
          <p:nvPr/>
        </p:nvCxnSpPr>
        <p:spPr bwMode="auto">
          <a:xfrm>
            <a:off x="1831975" y="1828800"/>
            <a:ext cx="1588" cy="468313"/>
          </a:xfrm>
          <a:prstGeom prst="straightConnector1">
            <a:avLst/>
          </a:prstGeom>
          <a:noFill/>
          <a:ln w="3175">
            <a:solidFill>
              <a:schemeClr val="tx2"/>
            </a:solidFill>
            <a:round/>
            <a:headEnd/>
            <a:tailEnd type="triangle" w="med" len="med"/>
          </a:ln>
          <a:effectLst/>
        </p:spPr>
      </p:cxnSp>
      <p:cxnSp>
        <p:nvCxnSpPr>
          <p:cNvPr id="47" name="AutoShape 15"/>
          <p:cNvCxnSpPr>
            <a:cxnSpLocks noChangeShapeType="1"/>
            <a:stCxn id="36" idx="2"/>
            <a:endCxn id="40" idx="1"/>
          </p:cNvCxnSpPr>
          <p:nvPr/>
        </p:nvCxnSpPr>
        <p:spPr bwMode="auto">
          <a:xfrm rot="5400000">
            <a:off x="1709972" y="2878699"/>
            <a:ext cx="244802" cy="2381"/>
          </a:xfrm>
          <a:prstGeom prst="straightConnector1">
            <a:avLst/>
          </a:prstGeom>
          <a:noFill/>
          <a:ln w="3175">
            <a:solidFill>
              <a:schemeClr val="tx2"/>
            </a:solidFill>
            <a:round/>
            <a:headEnd/>
            <a:tailEnd type="triangle" w="med" len="med"/>
          </a:ln>
          <a:effectLst/>
        </p:spPr>
      </p:cxnSp>
      <p:cxnSp>
        <p:nvCxnSpPr>
          <p:cNvPr id="48" name="AutoShape 16"/>
          <p:cNvCxnSpPr>
            <a:cxnSpLocks noChangeShapeType="1"/>
            <a:stCxn id="40" idx="4"/>
            <a:endCxn id="37" idx="1"/>
          </p:cNvCxnSpPr>
          <p:nvPr/>
        </p:nvCxnSpPr>
        <p:spPr bwMode="auto">
          <a:xfrm flipV="1">
            <a:off x="2454109" y="3122613"/>
            <a:ext cx="670091" cy="560387"/>
          </a:xfrm>
          <a:prstGeom prst="bentConnector3">
            <a:avLst>
              <a:gd name="adj1" fmla="val 50000"/>
            </a:avLst>
          </a:prstGeom>
          <a:noFill/>
          <a:ln w="3175">
            <a:solidFill>
              <a:schemeClr val="tx2"/>
            </a:solidFill>
            <a:miter lim="800000"/>
            <a:headEnd/>
            <a:tailEnd type="triangle" w="med" len="med"/>
          </a:ln>
          <a:effectLst/>
        </p:spPr>
      </p:cxnSp>
      <p:cxnSp>
        <p:nvCxnSpPr>
          <p:cNvPr id="49" name="AutoShape 17"/>
          <p:cNvCxnSpPr>
            <a:cxnSpLocks noChangeShapeType="1"/>
            <a:stCxn id="41" idx="4"/>
            <a:endCxn id="38" idx="1"/>
          </p:cNvCxnSpPr>
          <p:nvPr/>
        </p:nvCxnSpPr>
        <p:spPr bwMode="auto">
          <a:xfrm flipV="1">
            <a:off x="4176713" y="3656013"/>
            <a:ext cx="665162" cy="723900"/>
          </a:xfrm>
          <a:prstGeom prst="bentConnector3">
            <a:avLst>
              <a:gd name="adj1" fmla="val 49880"/>
            </a:avLst>
          </a:prstGeom>
          <a:noFill/>
          <a:ln w="3175">
            <a:solidFill>
              <a:schemeClr val="tx2"/>
            </a:solidFill>
            <a:miter lim="800000"/>
            <a:headEnd/>
            <a:tailEnd type="triangle" w="med" len="med"/>
          </a:ln>
          <a:effectLst/>
        </p:spPr>
      </p:cxnSp>
      <p:cxnSp>
        <p:nvCxnSpPr>
          <p:cNvPr id="50" name="AutoShape 18"/>
          <p:cNvCxnSpPr>
            <a:cxnSpLocks noChangeShapeType="1"/>
            <a:stCxn id="37" idx="2"/>
            <a:endCxn id="41" idx="1"/>
          </p:cNvCxnSpPr>
          <p:nvPr/>
        </p:nvCxnSpPr>
        <p:spPr bwMode="auto">
          <a:xfrm flipH="1">
            <a:off x="3717925" y="3352800"/>
            <a:ext cx="1588" cy="687388"/>
          </a:xfrm>
          <a:prstGeom prst="straightConnector1">
            <a:avLst/>
          </a:prstGeom>
          <a:noFill/>
          <a:ln w="3175">
            <a:solidFill>
              <a:schemeClr val="tx2"/>
            </a:solidFill>
            <a:round/>
            <a:headEnd/>
            <a:tailEnd type="triangle" w="med" len="med"/>
          </a:ln>
          <a:effectLst/>
        </p:spPr>
      </p:cxnSp>
      <p:cxnSp>
        <p:nvCxnSpPr>
          <p:cNvPr id="51" name="AutoShape 19"/>
          <p:cNvCxnSpPr>
            <a:cxnSpLocks noChangeShapeType="1"/>
            <a:stCxn id="45" idx="1"/>
            <a:endCxn id="38" idx="0"/>
          </p:cNvCxnSpPr>
          <p:nvPr/>
        </p:nvCxnSpPr>
        <p:spPr bwMode="auto">
          <a:xfrm>
            <a:off x="5486400" y="1806575"/>
            <a:ext cx="0" cy="1619250"/>
          </a:xfrm>
          <a:prstGeom prst="straightConnector1">
            <a:avLst/>
          </a:prstGeom>
          <a:noFill/>
          <a:ln w="3175">
            <a:solidFill>
              <a:schemeClr val="tx2"/>
            </a:solidFill>
            <a:round/>
            <a:headEnd/>
            <a:tailEnd type="triangle" w="med" len="med"/>
          </a:ln>
          <a:effectLst/>
        </p:spPr>
      </p:cxnSp>
      <p:cxnSp>
        <p:nvCxnSpPr>
          <p:cNvPr id="52" name="AutoShape 20"/>
          <p:cNvCxnSpPr>
            <a:cxnSpLocks noChangeShapeType="1"/>
            <a:stCxn id="38" idx="2"/>
            <a:endCxn id="42" idx="0"/>
          </p:cNvCxnSpPr>
          <p:nvPr/>
        </p:nvCxnSpPr>
        <p:spPr bwMode="auto">
          <a:xfrm rot="5400000">
            <a:off x="5188085" y="4183723"/>
            <a:ext cx="595839" cy="793"/>
          </a:xfrm>
          <a:prstGeom prst="straightConnector1">
            <a:avLst/>
          </a:prstGeom>
          <a:noFill/>
          <a:ln w="3175">
            <a:solidFill>
              <a:schemeClr val="tx2"/>
            </a:solidFill>
            <a:round/>
            <a:headEnd/>
            <a:tailEnd type="triangle" w="med" len="med"/>
          </a:ln>
          <a:effectLst/>
        </p:spPr>
      </p:cxnSp>
      <p:cxnSp>
        <p:nvCxnSpPr>
          <p:cNvPr id="53" name="AutoShape 21"/>
          <p:cNvCxnSpPr>
            <a:cxnSpLocks noChangeShapeType="1"/>
            <a:stCxn id="42" idx="3"/>
            <a:endCxn id="39" idx="1"/>
          </p:cNvCxnSpPr>
          <p:nvPr/>
        </p:nvCxnSpPr>
        <p:spPr bwMode="auto">
          <a:xfrm flipV="1">
            <a:off x="6033994" y="4341813"/>
            <a:ext cx="838294" cy="611982"/>
          </a:xfrm>
          <a:prstGeom prst="bentConnector3">
            <a:avLst>
              <a:gd name="adj1" fmla="val 50000"/>
            </a:avLst>
          </a:prstGeom>
          <a:noFill/>
          <a:ln w="3175">
            <a:solidFill>
              <a:schemeClr val="tx2"/>
            </a:solidFill>
            <a:miter lim="800000"/>
            <a:headEnd/>
            <a:tailEnd type="triangle" w="med" len="med"/>
          </a:ln>
          <a:effectLst/>
        </p:spPr>
      </p:cxnSp>
      <p:cxnSp>
        <p:nvCxnSpPr>
          <p:cNvPr id="54" name="AutoShape 22"/>
          <p:cNvCxnSpPr>
            <a:cxnSpLocks noChangeShapeType="1"/>
            <a:stCxn id="39" idx="2"/>
            <a:endCxn id="43" idx="0"/>
          </p:cNvCxnSpPr>
          <p:nvPr/>
        </p:nvCxnSpPr>
        <p:spPr bwMode="auto">
          <a:xfrm rot="16200000" flipH="1">
            <a:off x="7169284" y="4869522"/>
            <a:ext cx="595839" cy="793"/>
          </a:xfrm>
          <a:prstGeom prst="straightConnector1">
            <a:avLst/>
          </a:prstGeom>
          <a:noFill/>
          <a:ln w="3175">
            <a:solidFill>
              <a:schemeClr val="tx2"/>
            </a:solidFill>
            <a:round/>
            <a:headEnd/>
            <a:tailEnd type="triangle" w="med" len="med"/>
          </a:ln>
          <a:effectLst/>
        </p:spPr>
      </p:cxnSp>
      <p:cxnSp>
        <p:nvCxnSpPr>
          <p:cNvPr id="55" name="AutoShape 23"/>
          <p:cNvCxnSpPr>
            <a:cxnSpLocks noChangeShapeType="1"/>
            <a:stCxn id="56" idx="1"/>
            <a:endCxn id="39" idx="0"/>
          </p:cNvCxnSpPr>
          <p:nvPr/>
        </p:nvCxnSpPr>
        <p:spPr bwMode="auto">
          <a:xfrm>
            <a:off x="7467600" y="1784350"/>
            <a:ext cx="0" cy="2327275"/>
          </a:xfrm>
          <a:prstGeom prst="straightConnector1">
            <a:avLst/>
          </a:prstGeom>
          <a:noFill/>
          <a:ln w="3175">
            <a:solidFill>
              <a:schemeClr val="tx2"/>
            </a:solidFill>
            <a:round/>
            <a:headEnd/>
            <a:tailEnd type="triangle" w="med" len="med"/>
          </a:ln>
          <a:effectLst/>
        </p:spPr>
      </p:cxnSp>
      <p:sp>
        <p:nvSpPr>
          <p:cNvPr id="56" name="AutoShape 24"/>
          <p:cNvSpPr>
            <a:spLocks noChangeArrowheads="1"/>
          </p:cNvSpPr>
          <p:nvPr/>
        </p:nvSpPr>
        <p:spPr bwMode="auto">
          <a:xfrm>
            <a:off x="6553200" y="1104900"/>
            <a:ext cx="1828800" cy="679450"/>
          </a:xfrm>
          <a:custGeom>
            <a:avLst/>
            <a:gdLst>
              <a:gd name="G0" fmla="+- 4137 0 0"/>
              <a:gd name="G1" fmla="+- 21600 0 4137"/>
              <a:gd name="G2" fmla="*/ 4137 1 2"/>
              <a:gd name="G3" fmla="+- 21600 0 G2"/>
              <a:gd name="G4" fmla="+/ 4137 21600 2"/>
              <a:gd name="G5" fmla="+/ G1 0 2"/>
              <a:gd name="G6" fmla="*/ 21600 21600 4137"/>
              <a:gd name="G7" fmla="*/ G6 1 2"/>
              <a:gd name="G8" fmla="+- 21600 0 G7"/>
              <a:gd name="G9" fmla="*/ 21600 1 2"/>
              <a:gd name="G10" fmla="+- 4137 0 G9"/>
              <a:gd name="G11" fmla="?: G10 G8 0"/>
              <a:gd name="G12" fmla="?: G10 G7 21600"/>
              <a:gd name="T0" fmla="*/ 19531 w 21600"/>
              <a:gd name="T1" fmla="*/ 10800 h 21600"/>
              <a:gd name="T2" fmla="*/ 10800 w 21600"/>
              <a:gd name="T3" fmla="*/ 21600 h 21600"/>
              <a:gd name="T4" fmla="*/ 2069 w 21600"/>
              <a:gd name="T5" fmla="*/ 10800 h 21600"/>
              <a:gd name="T6" fmla="*/ 10800 w 21600"/>
              <a:gd name="T7" fmla="*/ 0 h 21600"/>
              <a:gd name="T8" fmla="*/ 3869 w 21600"/>
              <a:gd name="T9" fmla="*/ 3869 h 21600"/>
              <a:gd name="T10" fmla="*/ 17731 w 21600"/>
              <a:gd name="T11" fmla="*/ 17731 h 21600"/>
            </a:gdLst>
            <a:ahLst/>
            <a:cxnLst>
              <a:cxn ang="0">
                <a:pos x="T0" y="T1"/>
              </a:cxn>
              <a:cxn ang="0">
                <a:pos x="T2" y="T3"/>
              </a:cxn>
              <a:cxn ang="0">
                <a:pos x="T4" y="T5"/>
              </a:cxn>
              <a:cxn ang="0">
                <a:pos x="T6" y="T7"/>
              </a:cxn>
            </a:cxnLst>
            <a:rect l="T8" t="T9" r="T10" b="T11"/>
            <a:pathLst>
              <a:path w="21600" h="21600">
                <a:moveTo>
                  <a:pt x="0" y="0"/>
                </a:moveTo>
                <a:lnTo>
                  <a:pt x="4137" y="21600"/>
                </a:lnTo>
                <a:lnTo>
                  <a:pt x="17463" y="21600"/>
                </a:lnTo>
                <a:lnTo>
                  <a:pt x="21600" y="0"/>
                </a:lnTo>
                <a:close/>
              </a:path>
            </a:pathLst>
          </a:custGeom>
          <a:solidFill>
            <a:srgbClr val="E5FFFF"/>
          </a:solidFill>
          <a:ln w="3175">
            <a:solidFill>
              <a:schemeClr val="tx2"/>
            </a:solidFill>
            <a:miter lim="800000"/>
            <a:headEnd/>
            <a:tailEnd/>
          </a:ln>
          <a:effectLst/>
        </p:spPr>
        <p:txBody>
          <a:bodyPr anchor="ctr"/>
          <a:lstStyle/>
          <a:p>
            <a:pPr algn="ctr"/>
            <a:r>
              <a:rPr lang="en-US" sz="1400" b="1" dirty="0">
                <a:solidFill>
                  <a:schemeClr val="tx2"/>
                </a:solidFill>
                <a:latin typeface="Arial" charset="0"/>
              </a:rPr>
              <a:t>ATWV cost</a:t>
            </a:r>
          </a:p>
          <a:p>
            <a:pPr algn="ctr"/>
            <a:r>
              <a:rPr lang="en-US" sz="1400" b="1" dirty="0">
                <a:solidFill>
                  <a:schemeClr val="tx2"/>
                </a:solidFill>
                <a:latin typeface="Arial" charset="0"/>
              </a:rPr>
              <a:t>parameters</a:t>
            </a:r>
            <a:endParaRPr lang="en-US" sz="1400" b="1" dirty="0">
              <a:latin typeface="Arial" charset="0"/>
            </a:endParaRPr>
          </a:p>
        </p:txBody>
      </p:sp>
      <p:sp>
        <p:nvSpPr>
          <p:cNvPr id="57" name="Line 26"/>
          <p:cNvSpPr>
            <a:spLocks noChangeShapeType="1"/>
          </p:cNvSpPr>
          <p:nvPr/>
        </p:nvSpPr>
        <p:spPr bwMode="auto">
          <a:xfrm>
            <a:off x="4462463" y="638630"/>
            <a:ext cx="2" cy="5080000"/>
          </a:xfrm>
          <a:prstGeom prst="line">
            <a:avLst/>
          </a:prstGeom>
          <a:noFill/>
          <a:ln w="57150">
            <a:solidFill>
              <a:schemeClr val="tx2"/>
            </a:solidFill>
            <a:prstDash val="sysDot"/>
            <a:round/>
            <a:headEnd/>
            <a:tailEnd/>
          </a:ln>
          <a:effectLst/>
        </p:spPr>
        <p:txBody>
          <a:bodyPr wrap="square" anchor="ctr">
            <a:spAutoFit/>
          </a:bodyPr>
          <a:lstStyle/>
          <a:p>
            <a:endParaRPr lang="en-US"/>
          </a:p>
        </p:txBody>
      </p:sp>
      <p:sp>
        <p:nvSpPr>
          <p:cNvPr id="58" name="Text Box 27"/>
          <p:cNvSpPr txBox="1">
            <a:spLocks noChangeArrowheads="1"/>
          </p:cNvSpPr>
          <p:nvPr/>
        </p:nvSpPr>
        <p:spPr bwMode="auto">
          <a:xfrm>
            <a:off x="3070225" y="578405"/>
            <a:ext cx="1322388" cy="457200"/>
          </a:xfrm>
          <a:prstGeom prst="rect">
            <a:avLst/>
          </a:prstGeom>
          <a:noFill/>
          <a:ln w="3175">
            <a:noFill/>
            <a:miter lim="800000"/>
            <a:headEnd/>
            <a:tailEnd/>
          </a:ln>
          <a:effectLst/>
        </p:spPr>
        <p:txBody>
          <a:bodyPr wrap="none" anchor="ctr">
            <a:spAutoFit/>
          </a:bodyPr>
          <a:lstStyle/>
          <a:p>
            <a:pPr algn="ctr"/>
            <a:r>
              <a:rPr lang="en-US" dirty="0">
                <a:solidFill>
                  <a:schemeClr val="tx2"/>
                </a:solidFill>
                <a:latin typeface="Arial" charset="0"/>
              </a:rPr>
              <a:t>indexing</a:t>
            </a:r>
          </a:p>
        </p:txBody>
      </p:sp>
      <p:sp>
        <p:nvSpPr>
          <p:cNvPr id="59" name="Text Box 28"/>
          <p:cNvSpPr txBox="1">
            <a:spLocks noChangeArrowheads="1"/>
          </p:cNvSpPr>
          <p:nvPr/>
        </p:nvSpPr>
        <p:spPr bwMode="auto">
          <a:xfrm>
            <a:off x="4569958" y="579993"/>
            <a:ext cx="1508125" cy="457200"/>
          </a:xfrm>
          <a:prstGeom prst="rect">
            <a:avLst/>
          </a:prstGeom>
          <a:noFill/>
          <a:ln w="3175">
            <a:noFill/>
            <a:miter lim="800000"/>
            <a:headEnd/>
            <a:tailEnd/>
          </a:ln>
          <a:effectLst/>
        </p:spPr>
        <p:txBody>
          <a:bodyPr wrap="none" anchor="ctr">
            <a:spAutoFit/>
          </a:bodyPr>
          <a:lstStyle/>
          <a:p>
            <a:pPr algn="ctr"/>
            <a:r>
              <a:rPr lang="en-US" dirty="0">
                <a:solidFill>
                  <a:schemeClr val="tx2"/>
                </a:solidFill>
                <a:latin typeface="Arial" charset="0"/>
              </a:rPr>
              <a:t>searching</a:t>
            </a:r>
          </a:p>
        </p:txBody>
      </p:sp>
      <p:sp>
        <p:nvSpPr>
          <p:cNvPr id="60" name="Line 29"/>
          <p:cNvSpPr>
            <a:spLocks noChangeShapeType="1"/>
          </p:cNvSpPr>
          <p:nvPr/>
        </p:nvSpPr>
        <p:spPr bwMode="auto">
          <a:xfrm flipH="1">
            <a:off x="1629910" y="808593"/>
            <a:ext cx="1355725" cy="0"/>
          </a:xfrm>
          <a:prstGeom prst="line">
            <a:avLst/>
          </a:prstGeom>
          <a:noFill/>
          <a:ln w="38100">
            <a:solidFill>
              <a:schemeClr val="tx2"/>
            </a:solidFill>
            <a:prstDash val="sysDot"/>
            <a:round/>
            <a:headEnd/>
            <a:tailEnd type="triangle" w="med" len="med"/>
          </a:ln>
          <a:effectLst/>
        </p:spPr>
        <p:txBody>
          <a:bodyPr wrap="none" anchor="ctr">
            <a:spAutoFit/>
          </a:bodyPr>
          <a:lstStyle/>
          <a:p>
            <a:endParaRPr lang="en-US"/>
          </a:p>
        </p:txBody>
      </p:sp>
      <p:sp>
        <p:nvSpPr>
          <p:cNvPr id="61" name="Line 30"/>
          <p:cNvSpPr>
            <a:spLocks noChangeShapeType="1"/>
          </p:cNvSpPr>
          <p:nvPr/>
        </p:nvSpPr>
        <p:spPr bwMode="auto">
          <a:xfrm>
            <a:off x="5965372" y="808593"/>
            <a:ext cx="676275" cy="0"/>
          </a:xfrm>
          <a:prstGeom prst="line">
            <a:avLst/>
          </a:prstGeom>
          <a:noFill/>
          <a:ln w="38100">
            <a:solidFill>
              <a:schemeClr val="tx2"/>
            </a:solidFill>
            <a:prstDash val="sysDot"/>
            <a:round/>
            <a:headEnd/>
            <a:tailEnd type="triangle" w="med" len="med"/>
          </a:ln>
          <a:effectLst/>
        </p:spPr>
        <p:txBody>
          <a:bodyPr anchor="ctr">
            <a:spAutoFit/>
          </a:bodyPr>
          <a:lstStyle/>
          <a:p>
            <a:endParaRPr lang="en-US"/>
          </a:p>
        </p:txBody>
      </p:sp>
      <p:sp>
        <p:nvSpPr>
          <p:cNvPr id="62" name="TextBox 61"/>
          <p:cNvSpPr txBox="1"/>
          <p:nvPr/>
        </p:nvSpPr>
        <p:spPr>
          <a:xfrm>
            <a:off x="234949" y="6168566"/>
            <a:ext cx="5788479" cy="215444"/>
          </a:xfrm>
          <a:prstGeom prst="rect">
            <a:avLst/>
          </a:prstGeom>
        </p:spPr>
        <p:txBody>
          <a:bodyPr wrap="square" lIns="0" tIns="0" rIns="0" bIns="0" rtlCol="0">
            <a:spAutoFit/>
          </a:bodyPr>
          <a:lstStyle/>
          <a:p>
            <a:pPr marL="342900" marR="0" indent="-342900" algn="l" defTabSz="914400" rtl="0" eaLnBrk="1" fontAlgn="base" latinLnBrk="0" hangingPunct="1">
              <a:lnSpc>
                <a:spcPct val="100000"/>
              </a:lnSpc>
              <a:spcBef>
                <a:spcPct val="20000"/>
              </a:spcBef>
              <a:spcAft>
                <a:spcPct val="0"/>
              </a:spcAft>
              <a:buClrTx/>
              <a:buSzTx/>
              <a:tabLst/>
            </a:pPr>
            <a:r>
              <a:rPr kumimoji="0" lang="en-US" sz="1400" b="1" i="0" u="none" strike="noStrike" kern="0" cap="none" spc="0" normalizeH="0" baseline="0" noProof="0" dirty="0" smtClean="0">
                <a:ln>
                  <a:noFill/>
                </a:ln>
                <a:solidFill>
                  <a:schemeClr val="tx1"/>
                </a:solidFill>
                <a:effectLst/>
                <a:uLnTx/>
                <a:uFillTx/>
                <a:latin typeface="+mn-lt"/>
                <a:ea typeface="+mn-ea"/>
                <a:cs typeface="+mn-cs"/>
              </a:rPr>
              <a:t>From Miller, et al., “</a:t>
            </a:r>
            <a:r>
              <a:rPr kumimoji="0" lang="en-US" sz="1400" b="1" i="0" u="none" strike="noStrike" kern="0" cap="none" spc="0" normalizeH="0" baseline="0" noProof="0" dirty="0" smtClean="0">
                <a:ln>
                  <a:noFill/>
                </a:ln>
                <a:solidFill>
                  <a:schemeClr val="tx1"/>
                </a:solidFill>
                <a:effectLst/>
                <a:uLnTx/>
                <a:uFillTx/>
                <a:latin typeface="+mn-lt"/>
                <a:ea typeface="+mn-ea"/>
                <a:cs typeface="+mn-cs"/>
                <a:hlinkClick r:id="rId2"/>
              </a:rPr>
              <a:t>Rapid and Accurate Spoken Term</a:t>
            </a:r>
            <a:r>
              <a:rPr kumimoji="0" lang="en-US" sz="1400" b="1" i="0" u="none" strike="noStrike" kern="0" cap="none" spc="0" normalizeH="0" noProof="0" dirty="0" smtClean="0">
                <a:ln>
                  <a:noFill/>
                </a:ln>
                <a:solidFill>
                  <a:schemeClr val="tx1"/>
                </a:solidFill>
                <a:effectLst/>
                <a:uLnTx/>
                <a:uFillTx/>
                <a:latin typeface="+mn-lt"/>
                <a:ea typeface="+mn-ea"/>
                <a:cs typeface="+mn-cs"/>
                <a:hlinkClick r:id="rId2"/>
              </a:rPr>
              <a:t> Detection</a:t>
            </a:r>
            <a:r>
              <a:rPr kumimoji="0" lang="en-US" sz="1400" b="1" i="0" u="none" strike="noStrike" kern="0" cap="none" spc="0" normalizeH="0" noProof="0" dirty="0" smtClean="0">
                <a:ln>
                  <a:noFill/>
                </a:ln>
                <a:solidFill>
                  <a:schemeClr val="tx1"/>
                </a:solidFill>
                <a:effectLst/>
                <a:uLnTx/>
                <a:uFillTx/>
                <a:latin typeface="+mn-lt"/>
                <a:ea typeface="+mn-ea"/>
                <a:cs typeface="+mn-cs"/>
              </a:rPr>
              <a:t>”</a:t>
            </a:r>
            <a:endParaRPr kumimoji="0" lang="en-US" sz="1400" b="1" i="0" u="none" strike="noStrike" kern="0" cap="none" spc="0" normalizeH="0" baseline="0" noProof="0" dirty="0" smtClean="0">
              <a:ln>
                <a:noFill/>
              </a:ln>
              <a:solidFill>
                <a:schemeClr val="tx1"/>
              </a:solidFill>
              <a:effectLst/>
              <a:uLnTx/>
              <a:uFillTx/>
              <a:latin typeface="+mn-lt"/>
              <a:ea typeface="+mn-ea"/>
              <a:cs typeface="+mn-cs"/>
            </a:endParaRPr>
          </a:p>
        </p:txBody>
      </p:sp>
      <p:sp>
        <p:nvSpPr>
          <p:cNvPr id="63" name="Text Box 3"/>
          <p:cNvSpPr txBox="1">
            <a:spLocks noChangeArrowheads="1"/>
          </p:cNvSpPr>
          <p:nvPr/>
        </p:nvSpPr>
        <p:spPr bwMode="auto">
          <a:xfrm>
            <a:off x="227013" y="57150"/>
            <a:ext cx="8672512"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A Typical Word-Based STD System</a:t>
            </a:r>
            <a:endParaRPr lang="en-US" b="1" dirty="0">
              <a:solidFill>
                <a:schemeClr val="accent2"/>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227013" y="57150"/>
            <a:ext cx="8672512"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NIST 2006 Spoken Term Detection Evaluation</a:t>
            </a:r>
            <a:endParaRPr lang="en-US" b="1" dirty="0">
              <a:solidFill>
                <a:schemeClr val="accent2"/>
              </a:solidFill>
            </a:endParaRPr>
          </a:p>
        </p:txBody>
      </p:sp>
      <p:pic>
        <p:nvPicPr>
          <p:cNvPr id="3" name="Picture 2" descr="Picture1.jpg"/>
          <p:cNvPicPr>
            <a:picLocks noChangeAspect="1"/>
          </p:cNvPicPr>
          <p:nvPr/>
        </p:nvPicPr>
        <p:blipFill>
          <a:blip r:embed="rId2" cstate="print"/>
          <a:stretch>
            <a:fillRect/>
          </a:stretch>
        </p:blipFill>
        <p:spPr>
          <a:xfrm>
            <a:off x="1084593" y="660565"/>
            <a:ext cx="6958940" cy="5958123"/>
          </a:xfrm>
          <a:prstGeom prst="rect">
            <a:avLst/>
          </a:prstGeom>
        </p:spPr>
      </p:pic>
      <p:grpSp>
        <p:nvGrpSpPr>
          <p:cNvPr id="13" name="Group 12"/>
          <p:cNvGrpSpPr/>
          <p:nvPr/>
        </p:nvGrpSpPr>
        <p:grpSpPr>
          <a:xfrm>
            <a:off x="2438400" y="914400"/>
            <a:ext cx="5515429" cy="5341257"/>
            <a:chOff x="2438400" y="914400"/>
            <a:chExt cx="5515429" cy="5341257"/>
          </a:xfrm>
        </p:grpSpPr>
        <p:sp>
          <p:nvSpPr>
            <p:cNvPr id="4" name="Freeform 3"/>
            <p:cNvSpPr/>
            <p:nvPr/>
          </p:nvSpPr>
          <p:spPr>
            <a:xfrm>
              <a:off x="2438400" y="914400"/>
              <a:ext cx="5515429" cy="5341257"/>
            </a:xfrm>
            <a:custGeom>
              <a:avLst/>
              <a:gdLst>
                <a:gd name="connsiteX0" fmla="*/ 0 w 5515429"/>
                <a:gd name="connsiteY0" fmla="*/ 0 h 4005943"/>
                <a:gd name="connsiteX1" fmla="*/ 5500914 w 5515429"/>
                <a:gd name="connsiteY1" fmla="*/ 14514 h 4005943"/>
                <a:gd name="connsiteX2" fmla="*/ 5515429 w 5515429"/>
                <a:gd name="connsiteY2" fmla="*/ 4005943 h 4005943"/>
                <a:gd name="connsiteX3" fmla="*/ 3585029 w 5515429"/>
                <a:gd name="connsiteY3" fmla="*/ 4005943 h 4005943"/>
                <a:gd name="connsiteX4" fmla="*/ 0 w 5515429"/>
                <a:gd name="connsiteY4" fmla="*/ 0 h 4005943"/>
                <a:gd name="connsiteX0" fmla="*/ 0 w 5515429"/>
                <a:gd name="connsiteY0" fmla="*/ 0 h 4016858"/>
                <a:gd name="connsiteX1" fmla="*/ 5500914 w 5515429"/>
                <a:gd name="connsiteY1" fmla="*/ 14514 h 4016858"/>
                <a:gd name="connsiteX2" fmla="*/ 5515429 w 5515429"/>
                <a:gd name="connsiteY2" fmla="*/ 4005943 h 4016858"/>
                <a:gd name="connsiteX3" fmla="*/ 4441371 w 5515429"/>
                <a:gd name="connsiteY3" fmla="*/ 4016858 h 4016858"/>
                <a:gd name="connsiteX4" fmla="*/ 0 w 5515429"/>
                <a:gd name="connsiteY4" fmla="*/ 0 h 40168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5429" h="4016858">
                  <a:moveTo>
                    <a:pt x="0" y="0"/>
                  </a:moveTo>
                  <a:lnTo>
                    <a:pt x="5500914" y="14514"/>
                  </a:lnTo>
                  <a:cubicBezTo>
                    <a:pt x="5505752" y="1344990"/>
                    <a:pt x="5510591" y="2675467"/>
                    <a:pt x="5515429" y="4005943"/>
                  </a:cubicBezTo>
                  <a:lnTo>
                    <a:pt x="4441371" y="4016858"/>
                  </a:lnTo>
                  <a:lnTo>
                    <a:pt x="0" y="0"/>
                  </a:lnTo>
                  <a:close/>
                </a:path>
              </a:pathLst>
            </a:custGeom>
            <a:solidFill>
              <a:srgbClr val="00FF99">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905829" y="2307771"/>
              <a:ext cx="1857828" cy="553998"/>
            </a:xfrm>
            <a:prstGeom prst="rect">
              <a:avLst/>
            </a:prstGeom>
          </p:spPr>
          <p:txBody>
            <a:bodyPr wrap="square" lIns="0" tIns="0" rIns="0" bIns="0" rtlCol="0">
              <a:spAutoFit/>
            </a:bodyPr>
            <a:lstStyle/>
            <a:p>
              <a:pPr marR="0" algn="ctr" defTabSz="914400" rtl="0" eaLnBrk="1" fontAlgn="base" latinLnBrk="0" hangingPunct="1">
                <a:lnSpc>
                  <a:spcPct val="100000"/>
                </a:lnSpc>
                <a:spcBef>
                  <a:spcPct val="20000"/>
                </a:spcBef>
                <a:spcAft>
                  <a:spcPct val="0"/>
                </a:spcAft>
                <a:buClrTx/>
                <a:buSzTx/>
                <a:tabLst/>
              </a:pPr>
              <a:r>
                <a:rPr kumimoji="0" lang="en-US" sz="1800" b="1" i="0" u="none" strike="noStrike" kern="0" cap="none" spc="0" normalizeH="0" baseline="0" noProof="0" dirty="0" smtClean="0">
                  <a:ln>
                    <a:noFill/>
                  </a:ln>
                  <a:solidFill>
                    <a:schemeClr val="tx1"/>
                  </a:solidFill>
                  <a:effectLst/>
                  <a:uLnTx/>
                  <a:uFillTx/>
                  <a:latin typeface="+mn-lt"/>
                  <a:ea typeface="+mn-ea"/>
                  <a:cs typeface="+mn-cs"/>
                </a:rPr>
                <a:t>Phonetic-Based</a:t>
              </a:r>
              <a:br>
                <a:rPr kumimoji="0" lang="en-US" sz="1800" b="1" i="0" u="none" strike="noStrike" kern="0" cap="none" spc="0" normalizeH="0" baseline="0" noProof="0" dirty="0" smtClean="0">
                  <a:ln>
                    <a:noFill/>
                  </a:ln>
                  <a:solidFill>
                    <a:schemeClr val="tx1"/>
                  </a:solidFill>
                  <a:effectLst/>
                  <a:uLnTx/>
                  <a:uFillTx/>
                  <a:latin typeface="+mn-lt"/>
                  <a:ea typeface="+mn-ea"/>
                  <a:cs typeface="+mn-cs"/>
                </a:rPr>
              </a:br>
              <a:r>
                <a:rPr kumimoji="0" lang="en-US" sz="1800" b="1" i="0" u="none" strike="noStrike" kern="0" cap="none" spc="0" normalizeH="0" baseline="0" noProof="0" dirty="0" smtClean="0">
                  <a:ln>
                    <a:noFill/>
                  </a:ln>
                  <a:solidFill>
                    <a:schemeClr val="tx1"/>
                  </a:solidFill>
                  <a:effectLst/>
                  <a:uLnTx/>
                  <a:uFillTx/>
                  <a:latin typeface="+mn-lt"/>
                  <a:ea typeface="+mn-ea"/>
                  <a:cs typeface="+mn-cs"/>
                </a:rPr>
                <a:t>Approaches</a:t>
              </a:r>
            </a:p>
          </p:txBody>
        </p:sp>
      </p:grpSp>
      <p:grpSp>
        <p:nvGrpSpPr>
          <p:cNvPr id="12" name="Group 11"/>
          <p:cNvGrpSpPr/>
          <p:nvPr/>
        </p:nvGrpSpPr>
        <p:grpSpPr>
          <a:xfrm>
            <a:off x="1480457" y="914400"/>
            <a:ext cx="5384800" cy="5341257"/>
            <a:chOff x="1480457" y="914400"/>
            <a:chExt cx="5384800" cy="5341257"/>
          </a:xfrm>
        </p:grpSpPr>
        <p:sp>
          <p:nvSpPr>
            <p:cNvPr id="6" name="Freeform 5"/>
            <p:cNvSpPr/>
            <p:nvPr/>
          </p:nvSpPr>
          <p:spPr>
            <a:xfrm>
              <a:off x="1480457" y="914400"/>
              <a:ext cx="5384800" cy="5341257"/>
            </a:xfrm>
            <a:custGeom>
              <a:avLst/>
              <a:gdLst>
                <a:gd name="connsiteX0" fmla="*/ 14514 w 4528457"/>
                <a:gd name="connsiteY0" fmla="*/ 0 h 5341257"/>
                <a:gd name="connsiteX1" fmla="*/ 957943 w 4528457"/>
                <a:gd name="connsiteY1" fmla="*/ 14514 h 5341257"/>
                <a:gd name="connsiteX2" fmla="*/ 4528457 w 4528457"/>
                <a:gd name="connsiteY2" fmla="*/ 4005943 h 5341257"/>
                <a:gd name="connsiteX3" fmla="*/ 2569029 w 4528457"/>
                <a:gd name="connsiteY3" fmla="*/ 4005943 h 5341257"/>
                <a:gd name="connsiteX4" fmla="*/ 2583543 w 4528457"/>
                <a:gd name="connsiteY4" fmla="*/ 5326743 h 5341257"/>
                <a:gd name="connsiteX5" fmla="*/ 0 w 4528457"/>
                <a:gd name="connsiteY5" fmla="*/ 5341257 h 5341257"/>
                <a:gd name="connsiteX6" fmla="*/ 14514 w 4528457"/>
                <a:gd name="connsiteY6" fmla="*/ 0 h 5341257"/>
                <a:gd name="connsiteX0" fmla="*/ 14514 w 4484914"/>
                <a:gd name="connsiteY0" fmla="*/ 0 h 5341257"/>
                <a:gd name="connsiteX1" fmla="*/ 957943 w 4484914"/>
                <a:gd name="connsiteY1" fmla="*/ 14514 h 5341257"/>
                <a:gd name="connsiteX2" fmla="*/ 4484914 w 4484914"/>
                <a:gd name="connsiteY2" fmla="*/ 5326743 h 5341257"/>
                <a:gd name="connsiteX3" fmla="*/ 2569029 w 4484914"/>
                <a:gd name="connsiteY3" fmla="*/ 4005943 h 5341257"/>
                <a:gd name="connsiteX4" fmla="*/ 2583543 w 4484914"/>
                <a:gd name="connsiteY4" fmla="*/ 5326743 h 5341257"/>
                <a:gd name="connsiteX5" fmla="*/ 0 w 4484914"/>
                <a:gd name="connsiteY5" fmla="*/ 5341257 h 5341257"/>
                <a:gd name="connsiteX6" fmla="*/ 14514 w 4484914"/>
                <a:gd name="connsiteY6" fmla="*/ 0 h 5341257"/>
                <a:gd name="connsiteX0" fmla="*/ 14514 w 4484914"/>
                <a:gd name="connsiteY0" fmla="*/ 0 h 5341257"/>
                <a:gd name="connsiteX1" fmla="*/ 957943 w 4484914"/>
                <a:gd name="connsiteY1" fmla="*/ 14514 h 5341257"/>
                <a:gd name="connsiteX2" fmla="*/ 4484914 w 4484914"/>
                <a:gd name="connsiteY2" fmla="*/ 5326743 h 5341257"/>
                <a:gd name="connsiteX3" fmla="*/ 2583543 w 4484914"/>
                <a:gd name="connsiteY3" fmla="*/ 5326743 h 5341257"/>
                <a:gd name="connsiteX4" fmla="*/ 0 w 4484914"/>
                <a:gd name="connsiteY4" fmla="*/ 5341257 h 5341257"/>
                <a:gd name="connsiteX5" fmla="*/ 14514 w 4484914"/>
                <a:gd name="connsiteY5" fmla="*/ 0 h 5341257"/>
                <a:gd name="connsiteX0" fmla="*/ 14514 w 5384800"/>
                <a:gd name="connsiteY0" fmla="*/ 0 h 5341257"/>
                <a:gd name="connsiteX1" fmla="*/ 957943 w 5384800"/>
                <a:gd name="connsiteY1" fmla="*/ 14514 h 5341257"/>
                <a:gd name="connsiteX2" fmla="*/ 5384800 w 5384800"/>
                <a:gd name="connsiteY2" fmla="*/ 5326743 h 5341257"/>
                <a:gd name="connsiteX3" fmla="*/ 2583543 w 5384800"/>
                <a:gd name="connsiteY3" fmla="*/ 5326743 h 5341257"/>
                <a:gd name="connsiteX4" fmla="*/ 0 w 5384800"/>
                <a:gd name="connsiteY4" fmla="*/ 5341257 h 5341257"/>
                <a:gd name="connsiteX5" fmla="*/ 14514 w 5384800"/>
                <a:gd name="connsiteY5" fmla="*/ 0 h 534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4800" h="5341257">
                  <a:moveTo>
                    <a:pt x="14514" y="0"/>
                  </a:moveTo>
                  <a:lnTo>
                    <a:pt x="957943" y="14514"/>
                  </a:lnTo>
                  <a:lnTo>
                    <a:pt x="5384800" y="5326743"/>
                  </a:lnTo>
                  <a:lnTo>
                    <a:pt x="2583543" y="5326743"/>
                  </a:lnTo>
                  <a:lnTo>
                    <a:pt x="0" y="5341257"/>
                  </a:lnTo>
                  <a:lnTo>
                    <a:pt x="14514" y="0"/>
                  </a:lnTo>
                  <a:close/>
                </a:path>
              </a:pathLst>
            </a:custGeom>
            <a:solidFill>
              <a:schemeClr val="accent3">
                <a:lumMod val="90000"/>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053771" y="3453399"/>
              <a:ext cx="1857828" cy="553998"/>
            </a:xfrm>
            <a:prstGeom prst="rect">
              <a:avLst/>
            </a:prstGeom>
          </p:spPr>
          <p:txBody>
            <a:bodyPr wrap="square" lIns="0" tIns="0" rIns="0" bIns="0" rtlCol="0">
              <a:spAutoFit/>
            </a:bodyPr>
            <a:lstStyle/>
            <a:p>
              <a:pPr marR="0" algn="ctr" defTabSz="914400" rtl="0" eaLnBrk="1" fontAlgn="base" latinLnBrk="0" hangingPunct="1">
                <a:lnSpc>
                  <a:spcPct val="100000"/>
                </a:lnSpc>
                <a:spcBef>
                  <a:spcPct val="20000"/>
                </a:spcBef>
                <a:spcAft>
                  <a:spcPct val="0"/>
                </a:spcAft>
                <a:buClrTx/>
                <a:buSzTx/>
                <a:tabLst/>
              </a:pPr>
              <a:r>
                <a:rPr kumimoji="0" lang="en-US" sz="1800" b="1" i="0" u="none" strike="noStrike" kern="0" cap="none" spc="0" normalizeH="0" baseline="0" noProof="0" dirty="0" smtClean="0">
                  <a:ln>
                    <a:noFill/>
                  </a:ln>
                  <a:solidFill>
                    <a:schemeClr val="tx1"/>
                  </a:solidFill>
                  <a:effectLst/>
                  <a:uLnTx/>
                  <a:uFillTx/>
                  <a:latin typeface="+mn-lt"/>
                  <a:ea typeface="+mn-ea"/>
                  <a:cs typeface="+mn-cs"/>
                </a:rPr>
                <a:t>Word-Based</a:t>
              </a:r>
              <a:br>
                <a:rPr kumimoji="0" lang="en-US" sz="1800" b="1" i="0" u="none" strike="noStrike" kern="0" cap="none" spc="0" normalizeH="0" baseline="0" noProof="0" dirty="0" smtClean="0">
                  <a:ln>
                    <a:noFill/>
                  </a:ln>
                  <a:solidFill>
                    <a:schemeClr val="tx1"/>
                  </a:solidFill>
                  <a:effectLst/>
                  <a:uLnTx/>
                  <a:uFillTx/>
                  <a:latin typeface="+mn-lt"/>
                  <a:ea typeface="+mn-ea"/>
                  <a:cs typeface="+mn-cs"/>
                </a:rPr>
              </a:br>
              <a:r>
                <a:rPr kumimoji="0" lang="en-US" sz="1800" b="1" i="0" u="none" strike="noStrike" kern="0" cap="none" spc="0" normalizeH="0" baseline="0" noProof="0" dirty="0" smtClean="0">
                  <a:ln>
                    <a:noFill/>
                  </a:ln>
                  <a:solidFill>
                    <a:schemeClr val="tx1"/>
                  </a:solidFill>
                  <a:effectLst/>
                  <a:uLnTx/>
                  <a:uFillTx/>
                  <a:latin typeface="+mn-lt"/>
                  <a:ea typeface="+mn-ea"/>
                  <a:cs typeface="+mn-cs"/>
                </a:rPr>
                <a:t>Approaches</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right)">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227013" y="57150"/>
            <a:ext cx="8672512"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Predicting Search Term Performance</a:t>
            </a:r>
            <a:endParaRPr lang="en-US" b="1" dirty="0">
              <a:solidFill>
                <a:schemeClr val="accent2"/>
              </a:solidFill>
            </a:endParaRPr>
          </a:p>
        </p:txBody>
      </p:sp>
      <p:sp>
        <p:nvSpPr>
          <p:cNvPr id="5" name="Text Box 298"/>
          <p:cNvSpPr txBox="1">
            <a:spLocks noChangeArrowheads="1"/>
          </p:cNvSpPr>
          <p:nvPr/>
        </p:nvSpPr>
        <p:spPr bwMode="auto">
          <a:xfrm>
            <a:off x="3033713" y="1862138"/>
            <a:ext cx="4070350" cy="366712"/>
          </a:xfrm>
          <a:prstGeom prst="rect">
            <a:avLst/>
          </a:prstGeom>
          <a:noFill/>
          <a:ln w="9525">
            <a:noFill/>
            <a:miter lim="800000"/>
            <a:headEnd/>
            <a:tailEnd/>
          </a:ln>
          <a:effectLst/>
        </p:spPr>
        <p:txBody>
          <a:bodyPr>
            <a:spAutoFit/>
          </a:bodyPr>
          <a:lstStyle/>
          <a:p>
            <a:pPr>
              <a:spcBef>
                <a:spcPct val="50000"/>
              </a:spcBef>
            </a:pPr>
            <a:endParaRPr lang="en-US"/>
          </a:p>
        </p:txBody>
      </p:sp>
      <p:sp>
        <p:nvSpPr>
          <p:cNvPr id="6" name="Rectangle 5"/>
          <p:cNvSpPr>
            <a:spLocks noChangeArrowheads="1"/>
          </p:cNvSpPr>
          <p:nvPr/>
        </p:nvSpPr>
        <p:spPr bwMode="auto">
          <a:xfrm>
            <a:off x="187554" y="681947"/>
            <a:ext cx="8727846" cy="5733369"/>
          </a:xfrm>
          <a:prstGeom prst="rect">
            <a:avLst/>
          </a:prstGeom>
          <a:noFill/>
          <a:ln w="9525">
            <a:noFill/>
            <a:miter lim="800000"/>
            <a:headEnd/>
            <a:tailEnd/>
          </a:ln>
          <a:effectLst/>
        </p:spPr>
        <p:txBody>
          <a:bodyPr lIns="0" tIns="0" rIns="0" bIns="0"/>
          <a:lstStyle/>
          <a:p>
            <a:pPr marL="231775" indent="-231775" eaLnBrk="1" hangingPunct="1">
              <a:spcAft>
                <a:spcPts val="600"/>
              </a:spcAft>
              <a:buFont typeface="Arial" pitchFamily="34" charset="0"/>
              <a:buChar char="•"/>
            </a:pPr>
            <a:r>
              <a:rPr lang="en-US" sz="1800" b="1" dirty="0" smtClean="0">
                <a:solidFill>
                  <a:schemeClr val="accent1"/>
                </a:solidFill>
                <a:latin typeface="Arial" charset="0"/>
              </a:rPr>
              <a:t>Data:</a:t>
            </a:r>
            <a:r>
              <a:rPr lang="en-US" sz="1800" b="1" dirty="0" smtClean="0">
                <a:latin typeface="Arial" charset="0"/>
              </a:rPr>
              <a:t> 2006 STD data was a mix of Broadcast News (3 hrs), Conversational Telephone Speech (3 hrs) and Conference Meetings (2 hrs).</a:t>
            </a:r>
          </a:p>
          <a:p>
            <a:pPr marL="465138" lvl="1" indent="-233363">
              <a:spcAft>
                <a:spcPts val="600"/>
              </a:spcAft>
              <a:buFont typeface="Wingdings" pitchFamily="2" charset="2"/>
              <a:buChar char="§"/>
            </a:pPr>
            <a:r>
              <a:rPr lang="en-US" sz="1800" b="1" dirty="0" smtClean="0"/>
              <a:t>1100 unique reference terms; 14,421 occurrences (skewed by frequency)</a:t>
            </a:r>
          </a:p>
          <a:p>
            <a:pPr marL="465138" lvl="1" indent="-233363">
              <a:spcAft>
                <a:spcPts val="1200"/>
              </a:spcAft>
              <a:buFont typeface="Wingdings" pitchFamily="2" charset="2"/>
              <a:buChar char="§"/>
            </a:pPr>
            <a:r>
              <a:rPr lang="en-US" sz="1800" b="1" dirty="0" smtClean="0"/>
              <a:t>475 unique terms after removing multi-word terms and terms that occurred less than three times.</a:t>
            </a:r>
          </a:p>
          <a:p>
            <a:pPr marL="231775" indent="-231775" eaLnBrk="1" hangingPunct="1">
              <a:spcAft>
                <a:spcPts val="600"/>
              </a:spcAft>
              <a:buFont typeface="Arial" pitchFamily="34" charset="0"/>
              <a:buChar char="•"/>
            </a:pPr>
            <a:r>
              <a:rPr lang="en-US" sz="1800" b="1" dirty="0" smtClean="0">
                <a:solidFill>
                  <a:schemeClr val="accent1"/>
                </a:solidFill>
                <a:latin typeface="Arial" charset="0"/>
              </a:rPr>
              <a:t>Evaluation Paradigm: </a:t>
            </a:r>
          </a:p>
          <a:p>
            <a:pPr marL="688975" lvl="1" indent="-231775">
              <a:spcAft>
                <a:spcPts val="600"/>
              </a:spcAft>
              <a:buFont typeface="Wingdings" pitchFamily="2" charset="2"/>
              <a:buChar char="§"/>
            </a:pPr>
            <a:r>
              <a:rPr lang="en-US" sz="1800" b="1" dirty="0" smtClean="0">
                <a:solidFill>
                  <a:schemeClr val="bg1"/>
                </a:solidFill>
              </a:rPr>
              <a:t>Closed-Loop: </a:t>
            </a:r>
            <a:r>
              <a:rPr lang="en-US" sz="1800" b="1" dirty="0" smtClean="0"/>
              <a:t>All 475 search terms used in one run.</a:t>
            </a:r>
          </a:p>
          <a:p>
            <a:pPr marL="688975" lvl="1" indent="-231775">
              <a:spcAft>
                <a:spcPts val="1200"/>
              </a:spcAft>
              <a:buFont typeface="Wingdings" pitchFamily="2" charset="2"/>
              <a:buChar char="§"/>
            </a:pPr>
            <a:r>
              <a:rPr lang="en-US" sz="1800" b="1" dirty="0" smtClean="0">
                <a:latin typeface="Arial" charset="0"/>
              </a:rPr>
              <a:t>Open-Loop: Data randomly partitioned into train (80%) and eval (20%) for 100 iterations. Results are averaged across all runs.</a:t>
            </a:r>
          </a:p>
          <a:p>
            <a:pPr marL="231775" indent="-231775" eaLnBrk="1" hangingPunct="1">
              <a:spcAft>
                <a:spcPts val="600"/>
              </a:spcAft>
              <a:buFont typeface="Arial" pitchFamily="34" charset="0"/>
              <a:buChar char="•"/>
            </a:pPr>
            <a:r>
              <a:rPr lang="en-US" sz="1800" b="1" dirty="0" smtClean="0">
                <a:solidFill>
                  <a:schemeClr val="accent1"/>
                </a:solidFill>
                <a:latin typeface="Arial" charset="0"/>
              </a:rPr>
              <a:t>Machine Learning:</a:t>
            </a:r>
            <a:endParaRPr lang="en-US" sz="1800" b="1" dirty="0" smtClean="0">
              <a:solidFill>
                <a:schemeClr val="bg1"/>
              </a:solidFill>
              <a:latin typeface="Arial" charset="0"/>
            </a:endParaRPr>
          </a:p>
          <a:p>
            <a:pPr marL="688975" lvl="1" indent="-231775">
              <a:spcAft>
                <a:spcPts val="1200"/>
              </a:spcAft>
              <a:buFont typeface="Wingdings" pitchFamily="2" charset="2"/>
              <a:buChar char="§"/>
            </a:pPr>
            <a:r>
              <a:rPr lang="en-US" sz="1800" b="1" dirty="0" smtClean="0">
                <a:solidFill>
                  <a:schemeClr val="bg1"/>
                </a:solidFill>
              </a:rPr>
              <a:t>Multiple Linear Regression (regress): preprocessed data using SVD and then fit the data using least squares.</a:t>
            </a:r>
          </a:p>
          <a:p>
            <a:pPr marL="688975" lvl="1" indent="-231775">
              <a:spcAft>
                <a:spcPts val="1200"/>
              </a:spcAft>
              <a:buFont typeface="Wingdings" pitchFamily="2" charset="2"/>
              <a:buChar char="§"/>
            </a:pPr>
            <a:r>
              <a:rPr lang="en-US" sz="1800" b="1" dirty="0" smtClean="0">
                <a:solidFill>
                  <a:schemeClr val="bg1"/>
                </a:solidFill>
                <a:latin typeface="Arial" charset="0"/>
              </a:rPr>
              <a:t>Neural Network (newff): a</a:t>
            </a:r>
            <a:r>
              <a:rPr lang="en-US" sz="1800" b="1" dirty="0" smtClean="0">
                <a:solidFill>
                  <a:schemeClr val="bg1"/>
                </a:solidFill>
              </a:rPr>
              <a:t> simple 2 layer network that used </a:t>
            </a:r>
            <a:r>
              <a:rPr lang="en-US" sz="1800" b="1" dirty="0" err="1" smtClean="0">
                <a:solidFill>
                  <a:schemeClr val="bg1"/>
                </a:solidFill>
              </a:rPr>
              <a:t>backpropagation</a:t>
            </a:r>
            <a:r>
              <a:rPr lang="en-US" sz="1800" b="1" dirty="0" smtClean="0">
                <a:solidFill>
                  <a:schemeClr val="bg1"/>
                </a:solidFill>
              </a:rPr>
              <a:t> for training and SVD for feature decorrelation.</a:t>
            </a:r>
          </a:p>
          <a:p>
            <a:pPr marL="688975" lvl="1" indent="-231775">
              <a:spcAft>
                <a:spcPts val="1200"/>
              </a:spcAft>
              <a:buFont typeface="Wingdings" pitchFamily="2" charset="2"/>
              <a:buChar char="§"/>
            </a:pPr>
            <a:r>
              <a:rPr lang="en-US" sz="1800" b="1" dirty="0" smtClean="0">
                <a:solidFill>
                  <a:schemeClr val="bg1"/>
                </a:solidFill>
              </a:rPr>
              <a:t>Decision Tree (treefit): a binary tree with a twoing splitting rule.</a:t>
            </a:r>
            <a:endParaRPr lang="en-US" sz="1800" b="1" dirty="0">
              <a:solidFill>
                <a:schemeClr val="accent1"/>
              </a:solidFill>
            </a:endParaRPr>
          </a:p>
          <a:p>
            <a:pPr marL="231775" indent="-231775">
              <a:spcAft>
                <a:spcPts val="1200"/>
              </a:spcAft>
              <a:buFont typeface="Arial" pitchFamily="34" charset="0"/>
              <a:buChar char="•"/>
            </a:pPr>
            <a:r>
              <a:rPr lang="en-US" sz="1800" b="1" dirty="0" smtClean="0">
                <a:solidFill>
                  <a:schemeClr val="accent1"/>
                </a:solidFill>
              </a:rPr>
              <a:t>Goal: </a:t>
            </a:r>
            <a:r>
              <a:rPr lang="en-US" sz="1800" b="1" dirty="0" smtClean="0">
                <a:solidFill>
                  <a:schemeClr val="bg1"/>
                </a:solidFill>
              </a:rPr>
              <a:t>Predict error rate as a function of feature combinations including linguistic content (e.g., phones, phonetic class, syllables) and duration.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0" end="0"/>
                                            </p:txEl>
                                          </p:spTgt>
                                        </p:tgtEl>
                                        <p:attrNameLst>
                                          <p:attrName>ppt_c</p:attrName>
                                        </p:attrNameLst>
                                      </p:cBhvr>
                                      <p:to>
                                        <a:srgbClr val="808080"/>
                                      </p:to>
                                    </p:animClr>
                                  </p:sub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1" end="1"/>
                                            </p:txEl>
                                          </p:spTgt>
                                        </p:tgtEl>
                                        <p:attrNameLst>
                                          <p:attrName>ppt_c</p:attrName>
                                        </p:attrNameLst>
                                      </p:cBhvr>
                                      <p:to>
                                        <a:srgbClr val="808080"/>
                                      </p:to>
                                    </p:animClr>
                                  </p:subTnLst>
                                </p:cTn>
                              </p:par>
                              <p:par>
                                <p:cTn id="9" presetID="1" presetClass="entr" presetSubtype="0"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2" end="2"/>
                                            </p:txEl>
                                          </p:spTgt>
                                        </p:tgtEl>
                                        <p:attrNameLst>
                                          <p:attrName>ppt_c</p:attrName>
                                        </p:attrNameLst>
                                      </p:cBhvr>
                                      <p:to>
                                        <a:srgbClr val="808080"/>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3" end="3"/>
                                            </p:txEl>
                                          </p:spTgt>
                                        </p:tgtEl>
                                        <p:attrNameLst>
                                          <p:attrName>ppt_c</p:attrName>
                                        </p:attrNameLst>
                                      </p:cBhvr>
                                      <p:to>
                                        <a:srgbClr val="808080"/>
                                      </p:to>
                                    </p:animClr>
                                  </p:subTnLst>
                                </p:cTn>
                              </p:par>
                              <p:par>
                                <p:cTn id="15" presetID="1" presetClass="entr" presetSubtype="0" fill="hold" nodeType="with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4" end="4"/>
                                            </p:txEl>
                                          </p:spTgt>
                                        </p:tgtEl>
                                        <p:attrNameLst>
                                          <p:attrName>ppt_c</p:attrName>
                                        </p:attrNameLst>
                                      </p:cBhvr>
                                      <p:to>
                                        <a:srgbClr val="808080"/>
                                      </p:to>
                                    </p:animClr>
                                  </p:subTnLst>
                                </p:cTn>
                              </p:par>
                              <p:par>
                                <p:cTn id="17" presetID="1" presetClass="entr" presetSubtype="0" fill="hold" nodeType="with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5" end="5"/>
                                            </p:txEl>
                                          </p:spTgt>
                                        </p:tgtEl>
                                        <p:attrNameLst>
                                          <p:attrName>ppt_c</p:attrName>
                                        </p:attrNameLst>
                                      </p:cBhvr>
                                      <p:to>
                                        <a:srgbClr val="808080"/>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6" end="6"/>
                                            </p:txEl>
                                          </p:spTgt>
                                        </p:tgtEl>
                                        <p:attrNameLst>
                                          <p:attrName>ppt_c</p:attrName>
                                        </p:attrNameLst>
                                      </p:cBhvr>
                                      <p:to>
                                        <a:srgbClr val="808080"/>
                                      </p:to>
                                    </p:animClr>
                                  </p:subTnLst>
                                </p:cTn>
                              </p:par>
                              <p:par>
                                <p:cTn id="23" presetID="1" presetClass="entr" presetSubtype="0" fill="hold" nodeType="withEffect">
                                  <p:stCondLst>
                                    <p:cond delay="0"/>
                                  </p:stCondLst>
                                  <p:childTnLst>
                                    <p:set>
                                      <p:cBhvr>
                                        <p:cTn id="24" dur="1" fill="hold">
                                          <p:stCondLst>
                                            <p:cond delay="0"/>
                                          </p:stCondLst>
                                        </p:cTn>
                                        <p:tgtEl>
                                          <p:spTgt spid="6">
                                            <p:txEl>
                                              <p:pRg st="7" end="7"/>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7" end="7"/>
                                            </p:txEl>
                                          </p:spTgt>
                                        </p:tgtEl>
                                        <p:attrNameLst>
                                          <p:attrName>ppt_c</p:attrName>
                                        </p:attrNameLst>
                                      </p:cBhvr>
                                      <p:to>
                                        <a:srgbClr val="808080"/>
                                      </p:to>
                                    </p:animClr>
                                  </p:subTnLst>
                                </p:cTn>
                              </p:par>
                              <p:par>
                                <p:cTn id="25" presetID="1" presetClass="entr" presetSubtype="0" fill="hold" nodeType="withEffect">
                                  <p:stCondLst>
                                    <p:cond delay="0"/>
                                  </p:stCondLst>
                                  <p:childTnLst>
                                    <p:set>
                                      <p:cBhvr>
                                        <p:cTn id="26" dur="1" fill="hold">
                                          <p:stCondLst>
                                            <p:cond delay="0"/>
                                          </p:stCondLst>
                                        </p:cTn>
                                        <p:tgtEl>
                                          <p:spTgt spid="6">
                                            <p:txEl>
                                              <p:pRg st="8" end="8"/>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8" end="8"/>
                                            </p:txEl>
                                          </p:spTgt>
                                        </p:tgtEl>
                                        <p:attrNameLst>
                                          <p:attrName>ppt_c</p:attrName>
                                        </p:attrNameLst>
                                      </p:cBhvr>
                                      <p:to>
                                        <a:srgbClr val="808080"/>
                                      </p:to>
                                    </p:animClr>
                                  </p:subTnLst>
                                </p:cTn>
                              </p:par>
                              <p:par>
                                <p:cTn id="27" presetID="1" presetClass="entr" presetSubtype="0" fill="hold" nodeType="withEffect">
                                  <p:stCondLst>
                                    <p:cond delay="0"/>
                                  </p:stCondLst>
                                  <p:childTnLst>
                                    <p:set>
                                      <p:cBhvr>
                                        <p:cTn id="28" dur="1" fill="hold">
                                          <p:stCondLst>
                                            <p:cond delay="0"/>
                                          </p:stCondLst>
                                        </p:cTn>
                                        <p:tgtEl>
                                          <p:spTgt spid="6">
                                            <p:txEl>
                                              <p:pRg st="9" end="9"/>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9" end="9"/>
                                            </p:txEl>
                                          </p:spTgt>
                                        </p:tgtEl>
                                        <p:attrNameLst>
                                          <p:attrName>ppt_c</p:attrName>
                                        </p:attrNameLst>
                                      </p:cBhvr>
                                      <p:to>
                                        <a:srgbClr val="808080"/>
                                      </p:to>
                                    </p:animClr>
                                  </p:sub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227013" y="57150"/>
            <a:ext cx="8672512"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Search Term Error Rates</a:t>
            </a:r>
            <a:endParaRPr lang="en-US" b="1" dirty="0">
              <a:solidFill>
                <a:schemeClr val="accent2"/>
              </a:solidFill>
            </a:endParaRPr>
          </a:p>
        </p:txBody>
      </p:sp>
      <p:grpSp>
        <p:nvGrpSpPr>
          <p:cNvPr id="7" name="Group 6"/>
          <p:cNvGrpSpPr/>
          <p:nvPr/>
        </p:nvGrpSpPr>
        <p:grpSpPr>
          <a:xfrm>
            <a:off x="177121" y="679450"/>
            <a:ext cx="8404457" cy="2760435"/>
            <a:chOff x="177121" y="679450"/>
            <a:chExt cx="8404457" cy="2760435"/>
          </a:xfrm>
        </p:grpSpPr>
        <p:pic>
          <p:nvPicPr>
            <p:cNvPr id="4" name="Picture 3" descr="noSyllbl_TWV.jpg"/>
            <p:cNvPicPr>
              <a:picLocks noChangeAspect="1"/>
            </p:cNvPicPr>
            <p:nvPr/>
          </p:nvPicPr>
          <p:blipFill>
            <a:blip r:embed="rId2" cstate="print"/>
            <a:stretch>
              <a:fillRect/>
            </a:stretch>
          </p:blipFill>
          <p:spPr>
            <a:xfrm>
              <a:off x="4900997" y="679450"/>
              <a:ext cx="3680581" cy="2760435"/>
            </a:xfrm>
            <a:prstGeom prst="rect">
              <a:avLst/>
            </a:prstGeom>
            <a:ln>
              <a:noFill/>
            </a:ln>
            <a:effectLst>
              <a:outerShdw blurRad="292100" dist="139700" dir="2700000" algn="tl" rotWithShape="0">
                <a:schemeClr val="accent2">
                  <a:alpha val="65000"/>
                </a:schemeClr>
              </a:outerShdw>
            </a:effectLst>
          </p:spPr>
        </p:pic>
        <p:sp>
          <p:nvSpPr>
            <p:cNvPr id="5" name="TextBox 4"/>
            <p:cNvSpPr txBox="1"/>
            <p:nvPr/>
          </p:nvSpPr>
          <p:spPr>
            <a:xfrm>
              <a:off x="177121" y="679450"/>
              <a:ext cx="4401229" cy="2677656"/>
            </a:xfrm>
            <a:prstGeom prst="rect">
              <a:avLst/>
            </a:prstGeom>
          </p:spPr>
          <p:txBody>
            <a:bodyPr wrap="square" lIns="0" tIns="0" rIns="0" bIns="0" rtlCol="0">
              <a:spAutoFit/>
            </a:bodyPr>
            <a:lstStyle/>
            <a:p>
              <a:pPr marL="231775" indent="-231775">
                <a:spcAft>
                  <a:spcPts val="1200"/>
                </a:spcAft>
                <a:buFont typeface="Arial" pitchFamily="34" charset="0"/>
                <a:buChar char="•"/>
              </a:pPr>
              <a:r>
                <a:rPr lang="en-US" sz="1800" b="1" dirty="0" smtClean="0"/>
                <a:t>Search term error rates typically vary with the duration of the word.</a:t>
              </a:r>
            </a:p>
            <a:p>
              <a:pPr marL="231775" indent="-231775">
                <a:spcAft>
                  <a:spcPts val="1200"/>
                </a:spcAft>
                <a:buFont typeface="Arial" pitchFamily="34" charset="0"/>
                <a:buChar char="•"/>
              </a:pPr>
              <a:r>
                <a:rPr lang="en-US" sz="1800" b="1" dirty="0" smtClean="0"/>
                <a:t>Monosyllabic words tend to have a high error rate.</a:t>
              </a:r>
            </a:p>
            <a:p>
              <a:pPr marL="231775" indent="-231775">
                <a:spcAft>
                  <a:spcPts val="1200"/>
                </a:spcAft>
                <a:buFont typeface="Arial" pitchFamily="34" charset="0"/>
                <a:buChar char="•"/>
              </a:pPr>
              <a:r>
                <a:rPr lang="en-US" sz="1800" b="1" dirty="0" smtClean="0"/>
                <a:t>Polysyllabic words occur less frequently and are harder to estimate.</a:t>
              </a:r>
            </a:p>
            <a:p>
              <a:pPr marL="231775" indent="-231775">
                <a:spcAft>
                  <a:spcPts val="1200"/>
                </a:spcAft>
                <a:buFont typeface="Arial" pitchFamily="34" charset="0"/>
                <a:buChar char="•"/>
              </a:pPr>
              <a:r>
                <a:rPr lang="en-US" sz="1800" b="1" dirty="0" smtClean="0"/>
                <a:t>Multi-word sequences are common (e.g., Google search).</a:t>
              </a:r>
            </a:p>
          </p:txBody>
        </p:sp>
      </p:grpSp>
      <p:grpSp>
        <p:nvGrpSpPr>
          <p:cNvPr id="8" name="Group 7"/>
          <p:cNvGrpSpPr/>
          <p:nvPr/>
        </p:nvGrpSpPr>
        <p:grpSpPr>
          <a:xfrm>
            <a:off x="612315" y="3788229"/>
            <a:ext cx="8303085" cy="2657018"/>
            <a:chOff x="612315" y="3788229"/>
            <a:chExt cx="8303085" cy="2657018"/>
          </a:xfrm>
        </p:grpSpPr>
        <p:pic>
          <p:nvPicPr>
            <p:cNvPr id="3" name="Picture 2" descr="syllVtwv.jpg"/>
            <p:cNvPicPr>
              <a:picLocks noChangeAspect="1"/>
            </p:cNvPicPr>
            <p:nvPr/>
          </p:nvPicPr>
          <p:blipFill>
            <a:blip r:embed="rId3" cstate="print"/>
            <a:stretch>
              <a:fillRect/>
            </a:stretch>
          </p:blipFill>
          <p:spPr>
            <a:xfrm>
              <a:off x="612315" y="3788229"/>
              <a:ext cx="3542690" cy="2657018"/>
            </a:xfrm>
            <a:prstGeom prst="rect">
              <a:avLst/>
            </a:prstGeom>
            <a:ln>
              <a:noFill/>
            </a:ln>
            <a:effectLst>
              <a:outerShdw blurRad="292100" dist="139700" dir="2700000" algn="tl" rotWithShape="0">
                <a:schemeClr val="accent2">
                  <a:alpha val="65000"/>
                </a:schemeClr>
              </a:outerShdw>
            </a:effectLst>
          </p:spPr>
        </p:pic>
        <p:sp>
          <p:nvSpPr>
            <p:cNvPr id="6" name="TextBox 5"/>
            <p:cNvSpPr txBox="1"/>
            <p:nvPr/>
          </p:nvSpPr>
          <p:spPr>
            <a:xfrm>
              <a:off x="4514171" y="3860799"/>
              <a:ext cx="4401229" cy="2523768"/>
            </a:xfrm>
            <a:prstGeom prst="rect">
              <a:avLst/>
            </a:prstGeom>
          </p:spPr>
          <p:txBody>
            <a:bodyPr wrap="square" lIns="0" tIns="0" rIns="0" bIns="0" rtlCol="0">
              <a:spAutoFit/>
            </a:bodyPr>
            <a:lstStyle/>
            <a:p>
              <a:pPr marL="231775" indent="-231775">
                <a:spcAft>
                  <a:spcPts val="1200"/>
                </a:spcAft>
                <a:buFont typeface="Arial" pitchFamily="34" charset="0"/>
                <a:buChar char="•"/>
              </a:pPr>
              <a:r>
                <a:rPr lang="en-US" sz="1800" b="1" dirty="0" smtClean="0"/>
                <a:t>Alternate measures, such as TWV, model the localization of the search hit. These have produced unpredictable results in our work.</a:t>
              </a:r>
            </a:p>
            <a:p>
              <a:pPr marL="231775" indent="-231775">
                <a:spcAft>
                  <a:spcPts val="1200"/>
                </a:spcAft>
                <a:buFont typeface="Arial" pitchFamily="34" charset="0"/>
                <a:buChar char="•"/>
              </a:pPr>
              <a:r>
                <a:rPr lang="en-US" sz="1800" b="1" dirty="0" smtClean="0"/>
                <a:t>Average error rate (misses and false alarms) as a function of the number of syllables shows a clear correlation.</a:t>
              </a:r>
            </a:p>
            <a:p>
              <a:pPr marL="231775" indent="-231775">
                <a:spcAft>
                  <a:spcPts val="1200"/>
                </a:spcAft>
                <a:buFont typeface="Arial" pitchFamily="34" charset="0"/>
                <a:buChar char="•"/>
              </a:pPr>
              <a:r>
                <a:rPr lang="en-US" sz="1800" b="1" dirty="0" smtClean="0"/>
                <a:t>Query length is not the whole story.</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227013" y="57150"/>
            <a:ext cx="8672512"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Baseline Experiments - Duration</a:t>
            </a:r>
            <a:endParaRPr lang="en-US" b="1" dirty="0">
              <a:solidFill>
                <a:schemeClr val="accent2"/>
              </a:solidFill>
            </a:endParaRPr>
          </a:p>
        </p:txBody>
      </p:sp>
      <p:graphicFrame>
        <p:nvGraphicFramePr>
          <p:cNvPr id="4" name="Table 3"/>
          <p:cNvGraphicFramePr>
            <a:graphicFrameLocks noGrp="1"/>
          </p:cNvGraphicFramePr>
          <p:nvPr/>
        </p:nvGraphicFramePr>
        <p:xfrm>
          <a:off x="234953" y="743859"/>
          <a:ext cx="8680447" cy="3337560"/>
        </p:xfrm>
        <a:graphic>
          <a:graphicData uri="http://schemas.openxmlformats.org/drawingml/2006/table">
            <a:tbl>
              <a:tblPr firstRow="1" bandRow="1">
                <a:tableStyleId>{5C22544A-7EE6-4342-B048-85BDC9FD1C3A}</a:tableStyleId>
              </a:tblPr>
              <a:tblGrid>
                <a:gridCol w="1593847"/>
                <a:gridCol w="590550"/>
                <a:gridCol w="590550"/>
                <a:gridCol w="590550"/>
                <a:gridCol w="590550"/>
                <a:gridCol w="590550"/>
                <a:gridCol w="590550"/>
                <a:gridCol w="590550"/>
                <a:gridCol w="590550"/>
                <a:gridCol w="590550"/>
                <a:gridCol w="590550"/>
                <a:gridCol w="590550"/>
                <a:gridCol w="590550"/>
              </a:tblGrid>
              <a:tr h="370840">
                <a:tc rowSpan="3">
                  <a:txBody>
                    <a:bodyPr/>
                    <a:lstStyle/>
                    <a:p>
                      <a:pPr algn="ctr"/>
                      <a:r>
                        <a:rPr lang="en-US" sz="1400" b="1" dirty="0" smtClean="0"/>
                        <a:t>Features</a:t>
                      </a:r>
                      <a:endParaRPr lang="en-US" sz="1400" b="1" dirty="0"/>
                    </a:p>
                  </a:txBody>
                  <a:tcPr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gridSpan="6">
                  <a:txBody>
                    <a:bodyPr/>
                    <a:lstStyle/>
                    <a:p>
                      <a:pPr algn="ctr"/>
                      <a:r>
                        <a:rPr lang="en-US" sz="1400" b="1" dirty="0" smtClean="0"/>
                        <a:t>Closed-Loop</a:t>
                      </a:r>
                      <a:endParaRPr lang="en-US" sz="1400" b="1" dirty="0"/>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C1CA"/>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gridSpan="6">
                  <a:txBody>
                    <a:bodyPr/>
                    <a:lstStyle/>
                    <a:p>
                      <a:pPr algn="ctr"/>
                      <a:r>
                        <a:rPr lang="en-US" sz="1400" b="1" dirty="0" smtClean="0"/>
                        <a:t>Open-Loop</a:t>
                      </a:r>
                      <a:endParaRPr lang="en-US" sz="1400" b="1" dirty="0"/>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C1CA"/>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370840">
                <a:tc vMerge="1">
                  <a:txBody>
                    <a:bodyPr/>
                    <a:lstStyle/>
                    <a:p>
                      <a:endParaRPr lang="en-US" dirty="0"/>
                    </a:p>
                  </a:txBody>
                  <a:tcPr anchor="ctr"/>
                </a:tc>
                <a:tc gridSpan="2">
                  <a:txBody>
                    <a:bodyPr/>
                    <a:lstStyle/>
                    <a:p>
                      <a:pPr algn="ctr"/>
                      <a:r>
                        <a:rPr lang="en-US" sz="1400" b="1" dirty="0" smtClean="0"/>
                        <a:t>Regression</a:t>
                      </a:r>
                      <a:endParaRPr lang="en-US" sz="1400" b="1" dirty="0"/>
                    </a:p>
                  </a:txBody>
                  <a:tcPr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hMerge="1">
                  <a:txBody>
                    <a:bodyPr/>
                    <a:lstStyle/>
                    <a:p>
                      <a:endParaRPr lang="en-US" dirty="0"/>
                    </a:p>
                  </a:txBody>
                  <a:tcPr/>
                </a:tc>
                <a:tc gridSpan="2">
                  <a:txBody>
                    <a:bodyPr/>
                    <a:lstStyle/>
                    <a:p>
                      <a:pPr algn="ctr"/>
                      <a:r>
                        <a:rPr lang="en-US" sz="1400" b="1" dirty="0" smtClean="0"/>
                        <a:t>NN</a:t>
                      </a:r>
                      <a:endParaRPr lang="en-US" sz="14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hMerge="1">
                  <a:txBody>
                    <a:bodyPr/>
                    <a:lstStyle/>
                    <a:p>
                      <a:endParaRPr lang="en-US" dirty="0"/>
                    </a:p>
                  </a:txBody>
                  <a:tcPr/>
                </a:tc>
                <a:tc gridSpan="2">
                  <a:txBody>
                    <a:bodyPr/>
                    <a:lstStyle/>
                    <a:p>
                      <a:pPr algn="ctr"/>
                      <a:r>
                        <a:rPr lang="en-US" sz="1400" b="1" dirty="0" smtClean="0"/>
                        <a:t>DT</a:t>
                      </a:r>
                      <a:endParaRPr lang="en-US" sz="1400" b="1" dirty="0"/>
                    </a:p>
                  </a:txBody>
                  <a:tcPr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hMerge="1">
                  <a:txBody>
                    <a:bodyPr/>
                    <a:lstStyle/>
                    <a:p>
                      <a:endParaRPr lang="en-US" dirty="0"/>
                    </a:p>
                  </a:txBody>
                  <a:tcPr/>
                </a:tc>
                <a:tc gridSpan="2">
                  <a:txBody>
                    <a:bodyPr/>
                    <a:lstStyle/>
                    <a:p>
                      <a:pPr algn="ctr"/>
                      <a:r>
                        <a:rPr lang="en-US" sz="1400" b="1" dirty="0" smtClean="0"/>
                        <a:t>Regression</a:t>
                      </a:r>
                      <a:endParaRPr lang="en-US" sz="1400" b="1" dirty="0"/>
                    </a:p>
                  </a:txBody>
                  <a:tcPr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hMerge="1">
                  <a:txBody>
                    <a:bodyPr/>
                    <a:lstStyle/>
                    <a:p>
                      <a:endParaRPr lang="en-US" dirty="0"/>
                    </a:p>
                  </a:txBody>
                  <a:tcPr/>
                </a:tc>
                <a:tc gridSpan="2">
                  <a:txBody>
                    <a:bodyPr/>
                    <a:lstStyle/>
                    <a:p>
                      <a:pPr algn="ctr"/>
                      <a:r>
                        <a:rPr lang="en-US" sz="1400" b="1" dirty="0" smtClean="0"/>
                        <a:t>NN</a:t>
                      </a:r>
                      <a:endParaRPr lang="en-US" sz="14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hMerge="1">
                  <a:txBody>
                    <a:bodyPr/>
                    <a:lstStyle/>
                    <a:p>
                      <a:endParaRPr lang="en-US" dirty="0"/>
                    </a:p>
                  </a:txBody>
                  <a:tcPr/>
                </a:tc>
                <a:tc gridSpan="2">
                  <a:txBody>
                    <a:bodyPr/>
                    <a:lstStyle/>
                    <a:p>
                      <a:pPr algn="ctr"/>
                      <a:r>
                        <a:rPr lang="en-US" sz="1400" b="1" dirty="0" smtClean="0"/>
                        <a:t>DT</a:t>
                      </a:r>
                      <a:endParaRPr lang="en-US" sz="1400" b="1" dirty="0"/>
                    </a:p>
                  </a:txBody>
                  <a:tcPr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hMerge="1">
                  <a:txBody>
                    <a:bodyPr/>
                    <a:lstStyle/>
                    <a:p>
                      <a:endParaRPr lang="en-US" dirty="0"/>
                    </a:p>
                  </a:txBody>
                  <a:tcPr/>
                </a:tc>
              </a:tr>
              <a:tr h="370840">
                <a:tc vMerge="1">
                  <a:txBody>
                    <a:bodyPr/>
                    <a:lstStyle/>
                    <a:p>
                      <a:endParaRPr lang="en-US" dirty="0"/>
                    </a:p>
                  </a:txBody>
                  <a:tcPr/>
                </a:tc>
                <a:tc>
                  <a:txBody>
                    <a:bodyPr/>
                    <a:lstStyle/>
                    <a:p>
                      <a:pPr algn="ctr"/>
                      <a:r>
                        <a:rPr lang="en-US" sz="1400" b="1" dirty="0" smtClean="0"/>
                        <a:t>MSE</a:t>
                      </a:r>
                      <a:endParaRPr lang="en-US" sz="1400" b="1" dirty="0"/>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a:r>
                        <a:rPr lang="en-US" sz="1400" b="1" dirty="0" smtClean="0"/>
                        <a:t>R</a:t>
                      </a:r>
                      <a:endParaRPr lang="en-US"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a:r>
                        <a:rPr lang="en-US" sz="1400" b="1" dirty="0" smtClean="0"/>
                        <a:t>MSE</a:t>
                      </a:r>
                      <a:endParaRPr lang="en-US"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a:r>
                        <a:rPr lang="en-US" sz="1400" b="1" dirty="0" smtClean="0"/>
                        <a:t>R</a:t>
                      </a:r>
                      <a:endParaRPr lang="en-US"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a:r>
                        <a:rPr lang="en-US" sz="1400" b="1" dirty="0" smtClean="0"/>
                        <a:t>MSE</a:t>
                      </a:r>
                      <a:endParaRPr lang="en-US"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a:r>
                        <a:rPr lang="en-US" sz="1400" b="1" dirty="0" smtClean="0"/>
                        <a:t>R</a:t>
                      </a:r>
                      <a:endParaRPr lang="en-US" sz="1400" b="1" dirty="0"/>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a:r>
                        <a:rPr lang="en-US" sz="1400" b="1" dirty="0" smtClean="0"/>
                        <a:t>MSE</a:t>
                      </a:r>
                      <a:endParaRPr lang="en-US" sz="1400" b="1" dirty="0"/>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a:r>
                        <a:rPr lang="en-US" sz="1400" b="1" dirty="0" smtClean="0"/>
                        <a:t>R</a:t>
                      </a:r>
                      <a:endParaRPr lang="en-US"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a:r>
                        <a:rPr lang="en-US" sz="1400" b="1" dirty="0" smtClean="0"/>
                        <a:t>MSE</a:t>
                      </a:r>
                      <a:endParaRPr lang="en-US"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a:r>
                        <a:rPr lang="en-US" sz="1400" b="1" dirty="0" smtClean="0"/>
                        <a:t>R</a:t>
                      </a:r>
                      <a:endParaRPr lang="en-US"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a:r>
                        <a:rPr lang="en-US" sz="1400" b="1" dirty="0" smtClean="0"/>
                        <a:t>MSR</a:t>
                      </a:r>
                      <a:endParaRPr lang="en-US"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a:r>
                        <a:rPr lang="en-US" sz="1400" b="1" dirty="0" smtClean="0"/>
                        <a:t>R</a:t>
                      </a:r>
                      <a:endParaRPr lang="en-US" sz="1400" b="1" dirty="0"/>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r>
              <a:tr h="370840">
                <a:tc>
                  <a:txBody>
                    <a:bodyPr/>
                    <a:lstStyle/>
                    <a:p>
                      <a:pPr algn="r"/>
                      <a:r>
                        <a:rPr lang="en-US" sz="1400" b="1" dirty="0" smtClean="0"/>
                        <a:t>Duration</a:t>
                      </a:r>
                      <a:endParaRPr lang="en-US" sz="1400" b="1" dirty="0"/>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Arial"/>
                        </a:rPr>
                        <a:t>0.045</a:t>
                      </a:r>
                    </a:p>
                  </a:txBody>
                  <a:tcPr marL="45720" marR="4572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Arial"/>
                        </a:rPr>
                        <a:t>0.46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r" fontAlgn="b"/>
                      <a:r>
                        <a:rPr lang="en-US" sz="1400" b="1" i="0" u="none" strike="noStrike" dirty="0">
                          <a:solidFill>
                            <a:srgbClr val="000000"/>
                          </a:solidFill>
                          <a:latin typeface="Arial"/>
                        </a:rPr>
                        <a:t>0.057</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Arial"/>
                        </a:rPr>
                        <a:t>0.43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Arial"/>
                        </a:rPr>
                        <a:t>0.044</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Arial"/>
                        </a:rPr>
                        <a:t>0.48</a:t>
                      </a:r>
                    </a:p>
                  </a:txBody>
                  <a:tcPr marL="45720" marR="4572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Arial"/>
                        </a:rPr>
                        <a:t>0.045</a:t>
                      </a:r>
                    </a:p>
                  </a:txBody>
                  <a:tcPr marL="45720" marR="4572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Arial"/>
                        </a:rPr>
                        <a:t>0.46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r" fontAlgn="b"/>
                      <a:r>
                        <a:rPr lang="en-US" sz="1400" b="1" i="0" u="none" strike="noStrike" dirty="0">
                          <a:solidFill>
                            <a:srgbClr val="000000"/>
                          </a:solidFill>
                          <a:latin typeface="Arial"/>
                        </a:rPr>
                        <a:t>0.060</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Arial"/>
                        </a:rPr>
                        <a:t>0.40</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Arial"/>
                        </a:rPr>
                        <a:t>0.046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Arial"/>
                        </a:rPr>
                        <a:t>0.45</a:t>
                      </a:r>
                    </a:p>
                  </a:txBody>
                  <a:tcPr marL="45720" marR="4572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pPr algn="r"/>
                      <a:r>
                        <a:rPr lang="en-US" sz="1400" b="1" dirty="0" smtClean="0"/>
                        <a:t>No. Syllables</a:t>
                      </a:r>
                      <a:endParaRPr lang="en-US" sz="1400" b="1" dirty="0"/>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Arial"/>
                        </a:rPr>
                        <a:t>0.053</a:t>
                      </a:r>
                    </a:p>
                  </a:txBody>
                  <a:tcPr marL="45720" marR="4572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Arial"/>
                        </a:rPr>
                        <a:t>0.28</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Arial"/>
                        </a:rPr>
                        <a:t>0.067</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Arial"/>
                        </a:rPr>
                        <a:t>0.23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Arial"/>
                        </a:rPr>
                        <a:t>0.052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Arial"/>
                        </a:rPr>
                        <a:t>0.28</a:t>
                      </a:r>
                    </a:p>
                  </a:txBody>
                  <a:tcPr marL="45720" marR="4572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a:solidFill>
                            <a:srgbClr val="000000"/>
                          </a:solidFill>
                          <a:latin typeface="Arial"/>
                        </a:rPr>
                        <a:t>0.053</a:t>
                      </a:r>
                    </a:p>
                  </a:txBody>
                  <a:tcPr marL="45720" marR="4572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Arial"/>
                        </a:rPr>
                        <a:t>0.28</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r" fontAlgn="b"/>
                      <a:r>
                        <a:rPr lang="en-US" sz="1400" b="1" i="0" u="none" strike="noStrike" dirty="0">
                          <a:solidFill>
                            <a:srgbClr val="000000"/>
                          </a:solidFill>
                          <a:latin typeface="Arial"/>
                        </a:rPr>
                        <a:t>0.067</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Arial"/>
                        </a:rPr>
                        <a:t>0.22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Arial"/>
                        </a:rPr>
                        <a:t>0.053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a:solidFill>
                            <a:srgbClr val="000000"/>
                          </a:solidFill>
                          <a:latin typeface="Arial"/>
                        </a:rPr>
                        <a:t>0.27</a:t>
                      </a:r>
                    </a:p>
                  </a:txBody>
                  <a:tcPr marL="45720" marR="4572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pPr algn="r"/>
                      <a:r>
                        <a:rPr lang="en-US" sz="1400" b="1" dirty="0" smtClean="0"/>
                        <a:t>No.</a:t>
                      </a:r>
                      <a:r>
                        <a:rPr lang="en-US" sz="1400" b="1" baseline="0" dirty="0" smtClean="0"/>
                        <a:t> Phones</a:t>
                      </a:r>
                      <a:endParaRPr lang="en-US" sz="1400" b="1" dirty="0"/>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Arial"/>
                        </a:rPr>
                        <a:t>0.051</a:t>
                      </a:r>
                    </a:p>
                  </a:txBody>
                  <a:tcPr marL="45720" marR="4572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Arial"/>
                        </a:rPr>
                        <a:t>0.32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Arial"/>
                        </a:rPr>
                        <a:t>0.075</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Arial"/>
                        </a:rPr>
                        <a:t>0.23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Arial"/>
                        </a:rPr>
                        <a:t>0.048</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latin typeface="Arial"/>
                        </a:rPr>
                        <a:t>0.40</a:t>
                      </a:r>
                    </a:p>
                  </a:txBody>
                  <a:tcPr marL="45720" marR="4572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Arial"/>
                        </a:rPr>
                        <a:t>0.049</a:t>
                      </a:r>
                    </a:p>
                  </a:txBody>
                  <a:tcPr marL="45720" marR="4572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Arial"/>
                        </a:rPr>
                        <a:t>0.33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r" fontAlgn="b"/>
                      <a:r>
                        <a:rPr lang="en-US" sz="1400" b="1" i="0" u="none" strike="noStrike" dirty="0">
                          <a:solidFill>
                            <a:srgbClr val="000000"/>
                          </a:solidFill>
                          <a:latin typeface="Arial"/>
                        </a:rPr>
                        <a:t>0.069</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Arial"/>
                        </a:rPr>
                        <a:t>0.27</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Arial"/>
                        </a:rPr>
                        <a:t>0.049</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Arial"/>
                        </a:rPr>
                        <a:t>0.34</a:t>
                      </a:r>
                    </a:p>
                  </a:txBody>
                  <a:tcPr marL="45720" marR="4572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pPr algn="r"/>
                      <a:r>
                        <a:rPr lang="en-US" sz="1400" b="1" dirty="0" smtClean="0"/>
                        <a:t>No. Vowels</a:t>
                      </a:r>
                      <a:endParaRPr lang="en-US" sz="1400" b="1" dirty="0"/>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Arial"/>
                        </a:rPr>
                        <a:t>0.053</a:t>
                      </a:r>
                    </a:p>
                  </a:txBody>
                  <a:tcPr marL="45720" marR="4572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Arial"/>
                        </a:rPr>
                        <a:t>0.28</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Arial"/>
                        </a:rPr>
                        <a:t>0.066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Arial"/>
                        </a:rPr>
                        <a:t>0.23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Arial"/>
                        </a:rPr>
                        <a:t>0.052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latin typeface="Arial"/>
                        </a:rPr>
                        <a:t>0.29</a:t>
                      </a:r>
                    </a:p>
                  </a:txBody>
                  <a:tcPr marL="45720" marR="4572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Arial"/>
                        </a:rPr>
                        <a:t>0.053</a:t>
                      </a:r>
                    </a:p>
                  </a:txBody>
                  <a:tcPr marL="45720" marR="4572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Arial"/>
                        </a:rPr>
                        <a:t>0.28</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r" fontAlgn="b"/>
                      <a:r>
                        <a:rPr lang="en-US" sz="1400" b="1" i="0" u="none" strike="noStrike" dirty="0">
                          <a:solidFill>
                            <a:srgbClr val="000000"/>
                          </a:solidFill>
                          <a:latin typeface="Arial"/>
                        </a:rPr>
                        <a:t>0.067</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Arial"/>
                        </a:rPr>
                        <a:t>0.22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Arial"/>
                        </a:rPr>
                        <a:t>0.053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Arial"/>
                        </a:rPr>
                        <a:t>0.28</a:t>
                      </a:r>
                    </a:p>
                  </a:txBody>
                  <a:tcPr marL="45720" marR="4572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pPr algn="r"/>
                      <a:r>
                        <a:rPr lang="en-US" sz="1400" b="1" dirty="0" smtClean="0"/>
                        <a:t>No. Consonants</a:t>
                      </a:r>
                      <a:endParaRPr lang="en-US" sz="1400" b="1" dirty="0"/>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Arial"/>
                        </a:rPr>
                        <a:t>0.052</a:t>
                      </a:r>
                    </a:p>
                  </a:txBody>
                  <a:tcPr marL="45720" marR="4572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a:solidFill>
                            <a:srgbClr val="000000"/>
                          </a:solidFill>
                          <a:latin typeface="Arial"/>
                        </a:rPr>
                        <a:t>0.30</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a:solidFill>
                            <a:srgbClr val="000000"/>
                          </a:solidFill>
                          <a:latin typeface="Arial"/>
                        </a:rPr>
                        <a:t>0.070</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Arial"/>
                        </a:rPr>
                        <a:t>0.25</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Arial"/>
                        </a:rPr>
                        <a:t>0.051</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Arial"/>
                        </a:rPr>
                        <a:t>0.32</a:t>
                      </a:r>
                    </a:p>
                  </a:txBody>
                  <a:tcPr marL="45720" marR="4572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a:solidFill>
                            <a:srgbClr val="000000"/>
                          </a:solidFill>
                          <a:latin typeface="Arial"/>
                        </a:rPr>
                        <a:t>0.053</a:t>
                      </a:r>
                    </a:p>
                  </a:txBody>
                  <a:tcPr marL="45720" marR="4572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Arial"/>
                        </a:rPr>
                        <a:t>0.30</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r" fontAlgn="b"/>
                      <a:r>
                        <a:rPr lang="en-US" sz="1400" b="1" i="0" u="none" strike="noStrike">
                          <a:solidFill>
                            <a:srgbClr val="000000"/>
                          </a:solidFill>
                          <a:latin typeface="Arial"/>
                        </a:rPr>
                        <a:t>0.073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Arial"/>
                        </a:rPr>
                        <a:t>0.22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Arial"/>
                        </a:rPr>
                        <a:t>0.053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Arial"/>
                        </a:rPr>
                        <a:t>0.29</a:t>
                      </a:r>
                    </a:p>
                  </a:txBody>
                  <a:tcPr marL="45720" marR="4572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pPr algn="r"/>
                      <a:r>
                        <a:rPr lang="en-US" sz="1400" b="1" dirty="0" smtClean="0"/>
                        <a:t>No.</a:t>
                      </a:r>
                      <a:r>
                        <a:rPr lang="en-US" sz="1400" b="1" baseline="0" dirty="0" smtClean="0"/>
                        <a:t> Characters</a:t>
                      </a:r>
                      <a:endParaRPr lang="en-US" sz="1400" b="1" dirty="0"/>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Arial"/>
                        </a:rPr>
                        <a:t>0.051</a:t>
                      </a:r>
                    </a:p>
                  </a:txBody>
                  <a:tcPr marL="45720" marR="4572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Arial"/>
                        </a:rPr>
                        <a:t>0.32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Arial"/>
                        </a:rPr>
                        <a:t>0.059</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Arial"/>
                        </a:rPr>
                        <a:t>0.32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Arial"/>
                        </a:rPr>
                        <a:t>0.049</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Arial"/>
                        </a:rPr>
                        <a:t>0.38</a:t>
                      </a:r>
                    </a:p>
                  </a:txBody>
                  <a:tcPr marL="45720" marR="4572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Arial"/>
                        </a:rPr>
                        <a:t>0.052</a:t>
                      </a:r>
                    </a:p>
                  </a:txBody>
                  <a:tcPr marL="45720" marR="4572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Arial"/>
                        </a:rPr>
                        <a:t>0.32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r" fontAlgn="b"/>
                      <a:r>
                        <a:rPr lang="en-US" sz="1400" b="1" i="0" u="none" strike="noStrike" dirty="0">
                          <a:solidFill>
                            <a:srgbClr val="000000"/>
                          </a:solidFill>
                          <a:latin typeface="Arial"/>
                        </a:rPr>
                        <a:t>0.062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Arial"/>
                        </a:rPr>
                        <a:t>0.28</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Arial"/>
                        </a:rPr>
                        <a:t>0.051</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Arial"/>
                        </a:rPr>
                        <a:t>0.33</a:t>
                      </a:r>
                    </a:p>
                  </a:txBody>
                  <a:tcPr marL="45720" marR="4572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5" name="Rectangle 4"/>
          <p:cNvSpPr>
            <a:spLocks noChangeArrowheads="1"/>
          </p:cNvSpPr>
          <p:nvPr/>
        </p:nvSpPr>
        <p:spPr bwMode="auto">
          <a:xfrm>
            <a:off x="202068" y="4499428"/>
            <a:ext cx="8684304" cy="1915887"/>
          </a:xfrm>
          <a:prstGeom prst="rect">
            <a:avLst/>
          </a:prstGeom>
          <a:noFill/>
          <a:ln w="9525">
            <a:noFill/>
            <a:miter lim="800000"/>
            <a:headEnd/>
            <a:tailEnd/>
          </a:ln>
          <a:effectLst/>
        </p:spPr>
        <p:txBody>
          <a:bodyPr lIns="0" tIns="0" rIns="0" bIns="0"/>
          <a:lstStyle/>
          <a:p>
            <a:pPr marL="231775" indent="-231775" eaLnBrk="1" hangingPunct="1">
              <a:spcAft>
                <a:spcPts val="600"/>
              </a:spcAft>
              <a:buFont typeface="Arial" pitchFamily="34" charset="0"/>
              <a:buChar char="•"/>
            </a:pPr>
            <a:r>
              <a:rPr lang="en-US" sz="1800" b="1" dirty="0" smtClean="0"/>
              <a:t>Duration is the average word duration based on all word tokens.</a:t>
            </a:r>
            <a:endParaRPr lang="en-US" sz="1800" b="1" dirty="0" smtClean="0">
              <a:latin typeface="Arial" charset="0"/>
            </a:endParaRPr>
          </a:p>
          <a:p>
            <a:pPr marL="231775" indent="-231775" eaLnBrk="1" hangingPunct="1">
              <a:spcAft>
                <a:spcPts val="600"/>
              </a:spcAft>
              <a:buFont typeface="Arial" pitchFamily="34" charset="0"/>
              <a:buChar char="•"/>
            </a:pPr>
            <a:r>
              <a:rPr lang="en-US" sz="1800" b="1" dirty="0" smtClean="0">
                <a:latin typeface="Arial" charset="0"/>
              </a:rPr>
              <a:t>Duration has long been known to be an important cue in speech processing.</a:t>
            </a:r>
          </a:p>
          <a:p>
            <a:pPr marL="231775" indent="-231775" eaLnBrk="1" hangingPunct="1">
              <a:spcAft>
                <a:spcPts val="600"/>
              </a:spcAft>
              <a:buFont typeface="Arial" pitchFamily="34" charset="0"/>
              <a:buChar char="•"/>
            </a:pPr>
            <a:r>
              <a:rPr lang="en-US" sz="1800" b="1" dirty="0" smtClean="0"/>
              <a:t>The “length” of a search term, as measured in duration, number of syllables, or number of phones has been observed to be significant “operationally.”</a:t>
            </a:r>
          </a:p>
          <a:p>
            <a:pPr marL="231775" indent="-231775" eaLnBrk="1" hangingPunct="1">
              <a:spcAft>
                <a:spcPts val="600"/>
              </a:spcAft>
              <a:buFont typeface="Arial" pitchFamily="34" charset="0"/>
              <a:buChar char="•"/>
            </a:pPr>
            <a:r>
              <a:rPr lang="en-US" sz="1800" b="1" dirty="0" smtClean="0">
                <a:latin typeface="Arial" charset="0"/>
              </a:rPr>
              <a:t> </a:t>
            </a:r>
            <a:r>
              <a:rPr lang="en-US" sz="1800" b="1" dirty="0" smtClean="0"/>
              <a:t>Number of phones (or number of characters) slightly better than the number of syllables.</a:t>
            </a:r>
            <a:endParaRPr lang="en-US" sz="1800" b="1" dirty="0" smtClean="0">
              <a:solidFill>
                <a:schemeClr val="bg1"/>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227013" y="57150"/>
            <a:ext cx="8672512"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Baseline Experiments – Phone Type</a:t>
            </a:r>
            <a:endParaRPr lang="en-US" b="1" dirty="0">
              <a:solidFill>
                <a:schemeClr val="accent2"/>
              </a:solidFill>
            </a:endParaRPr>
          </a:p>
        </p:txBody>
      </p:sp>
      <p:graphicFrame>
        <p:nvGraphicFramePr>
          <p:cNvPr id="3" name="Table 2"/>
          <p:cNvGraphicFramePr>
            <a:graphicFrameLocks noGrp="1"/>
          </p:cNvGraphicFramePr>
          <p:nvPr/>
        </p:nvGraphicFramePr>
        <p:xfrm>
          <a:off x="234953" y="729345"/>
          <a:ext cx="8680447" cy="3484880"/>
        </p:xfrm>
        <a:graphic>
          <a:graphicData uri="http://schemas.openxmlformats.org/drawingml/2006/table">
            <a:tbl>
              <a:tblPr firstRow="1" bandRow="1">
                <a:tableStyleId>{5C22544A-7EE6-4342-B048-85BDC9FD1C3A}</a:tableStyleId>
              </a:tblPr>
              <a:tblGrid>
                <a:gridCol w="1593847"/>
                <a:gridCol w="590550"/>
                <a:gridCol w="590550"/>
                <a:gridCol w="590550"/>
                <a:gridCol w="590550"/>
                <a:gridCol w="590550"/>
                <a:gridCol w="590550"/>
                <a:gridCol w="590550"/>
                <a:gridCol w="590550"/>
                <a:gridCol w="590550"/>
                <a:gridCol w="590550"/>
                <a:gridCol w="590550"/>
                <a:gridCol w="590550"/>
              </a:tblGrid>
              <a:tr h="370840">
                <a:tc rowSpan="3">
                  <a:txBody>
                    <a:bodyPr/>
                    <a:lstStyle/>
                    <a:p>
                      <a:pPr algn="ctr"/>
                      <a:r>
                        <a:rPr lang="en-US" sz="1400" b="1" dirty="0" smtClean="0"/>
                        <a:t>Features</a:t>
                      </a:r>
                      <a:endParaRPr lang="en-US" sz="1400" b="1" dirty="0"/>
                    </a:p>
                  </a:txBody>
                  <a:tcPr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gridSpan="6">
                  <a:txBody>
                    <a:bodyPr/>
                    <a:lstStyle/>
                    <a:p>
                      <a:pPr algn="ctr"/>
                      <a:r>
                        <a:rPr lang="en-US" sz="1400" b="1" dirty="0" smtClean="0"/>
                        <a:t>Closed-Loop</a:t>
                      </a:r>
                      <a:endParaRPr lang="en-US" sz="1400" b="1" dirty="0"/>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C1CA"/>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gridSpan="6">
                  <a:txBody>
                    <a:bodyPr/>
                    <a:lstStyle/>
                    <a:p>
                      <a:pPr algn="ctr"/>
                      <a:r>
                        <a:rPr lang="en-US" sz="1400" b="1" dirty="0" smtClean="0"/>
                        <a:t>Open-Loop</a:t>
                      </a:r>
                      <a:endParaRPr lang="en-US" sz="1400" b="1" dirty="0"/>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C1CA"/>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370840">
                <a:tc vMerge="1">
                  <a:txBody>
                    <a:bodyPr/>
                    <a:lstStyle/>
                    <a:p>
                      <a:endParaRPr lang="en-US" dirty="0"/>
                    </a:p>
                  </a:txBody>
                  <a:tcPr anchor="ctr"/>
                </a:tc>
                <a:tc gridSpan="2">
                  <a:txBody>
                    <a:bodyPr/>
                    <a:lstStyle/>
                    <a:p>
                      <a:pPr algn="ctr"/>
                      <a:r>
                        <a:rPr lang="en-US" sz="1400" b="1" dirty="0" smtClean="0"/>
                        <a:t>Regression</a:t>
                      </a:r>
                      <a:endParaRPr lang="en-US" sz="1400" b="1" dirty="0"/>
                    </a:p>
                  </a:txBody>
                  <a:tcPr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hMerge="1">
                  <a:txBody>
                    <a:bodyPr/>
                    <a:lstStyle/>
                    <a:p>
                      <a:endParaRPr lang="en-US" dirty="0"/>
                    </a:p>
                  </a:txBody>
                  <a:tcPr/>
                </a:tc>
                <a:tc gridSpan="2">
                  <a:txBody>
                    <a:bodyPr/>
                    <a:lstStyle/>
                    <a:p>
                      <a:pPr algn="ctr"/>
                      <a:r>
                        <a:rPr lang="en-US" sz="1400" b="1" dirty="0" smtClean="0"/>
                        <a:t>NN</a:t>
                      </a:r>
                      <a:endParaRPr lang="en-US" sz="14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hMerge="1">
                  <a:txBody>
                    <a:bodyPr/>
                    <a:lstStyle/>
                    <a:p>
                      <a:endParaRPr lang="en-US" dirty="0"/>
                    </a:p>
                  </a:txBody>
                  <a:tcPr/>
                </a:tc>
                <a:tc gridSpan="2">
                  <a:txBody>
                    <a:bodyPr/>
                    <a:lstStyle/>
                    <a:p>
                      <a:pPr algn="ctr"/>
                      <a:r>
                        <a:rPr lang="en-US" sz="1400" b="1" dirty="0" smtClean="0"/>
                        <a:t>DT</a:t>
                      </a:r>
                      <a:endParaRPr lang="en-US" sz="1400" b="1" dirty="0"/>
                    </a:p>
                  </a:txBody>
                  <a:tcPr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hMerge="1">
                  <a:txBody>
                    <a:bodyPr/>
                    <a:lstStyle/>
                    <a:p>
                      <a:endParaRPr lang="en-US" dirty="0"/>
                    </a:p>
                  </a:txBody>
                  <a:tcPr/>
                </a:tc>
                <a:tc gridSpan="2">
                  <a:txBody>
                    <a:bodyPr/>
                    <a:lstStyle/>
                    <a:p>
                      <a:pPr algn="ctr"/>
                      <a:r>
                        <a:rPr lang="en-US" sz="1400" b="1" dirty="0" smtClean="0"/>
                        <a:t>Regression</a:t>
                      </a:r>
                      <a:endParaRPr lang="en-US" sz="1400" b="1" dirty="0"/>
                    </a:p>
                  </a:txBody>
                  <a:tcPr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hMerge="1">
                  <a:txBody>
                    <a:bodyPr/>
                    <a:lstStyle/>
                    <a:p>
                      <a:endParaRPr lang="en-US" dirty="0"/>
                    </a:p>
                  </a:txBody>
                  <a:tcPr/>
                </a:tc>
                <a:tc gridSpan="2">
                  <a:txBody>
                    <a:bodyPr/>
                    <a:lstStyle/>
                    <a:p>
                      <a:pPr algn="ctr"/>
                      <a:r>
                        <a:rPr lang="en-US" sz="1400" b="1" dirty="0" smtClean="0"/>
                        <a:t>NN</a:t>
                      </a:r>
                      <a:endParaRPr lang="en-US" sz="14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hMerge="1">
                  <a:txBody>
                    <a:bodyPr/>
                    <a:lstStyle/>
                    <a:p>
                      <a:endParaRPr lang="en-US" dirty="0"/>
                    </a:p>
                  </a:txBody>
                  <a:tcPr/>
                </a:tc>
                <a:tc gridSpan="2">
                  <a:txBody>
                    <a:bodyPr/>
                    <a:lstStyle/>
                    <a:p>
                      <a:pPr algn="ctr"/>
                      <a:r>
                        <a:rPr lang="en-US" sz="1400" b="1" dirty="0" smtClean="0"/>
                        <a:t>DT</a:t>
                      </a:r>
                      <a:endParaRPr lang="en-US" sz="1400" b="1" dirty="0"/>
                    </a:p>
                  </a:txBody>
                  <a:tcPr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hMerge="1">
                  <a:txBody>
                    <a:bodyPr/>
                    <a:lstStyle/>
                    <a:p>
                      <a:endParaRPr lang="en-US" dirty="0"/>
                    </a:p>
                  </a:txBody>
                  <a:tcPr/>
                </a:tc>
              </a:tr>
              <a:tr h="370840">
                <a:tc vMerge="1">
                  <a:txBody>
                    <a:bodyPr/>
                    <a:lstStyle/>
                    <a:p>
                      <a:endParaRPr lang="en-US" dirty="0"/>
                    </a:p>
                  </a:txBody>
                  <a:tcPr/>
                </a:tc>
                <a:tc>
                  <a:txBody>
                    <a:bodyPr/>
                    <a:lstStyle/>
                    <a:p>
                      <a:pPr algn="ctr"/>
                      <a:r>
                        <a:rPr lang="en-US" sz="1400" b="1" dirty="0" smtClean="0"/>
                        <a:t>MSE</a:t>
                      </a:r>
                      <a:endParaRPr lang="en-US" sz="1400" b="1" dirty="0"/>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a:r>
                        <a:rPr lang="en-US" sz="1400" b="1" dirty="0" smtClean="0"/>
                        <a:t>R</a:t>
                      </a:r>
                      <a:endParaRPr lang="en-US"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a:r>
                        <a:rPr lang="en-US" sz="1400" b="1" dirty="0" smtClean="0"/>
                        <a:t>MSE</a:t>
                      </a:r>
                      <a:endParaRPr lang="en-US"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a:r>
                        <a:rPr lang="en-US" sz="1400" b="1" dirty="0" smtClean="0"/>
                        <a:t>R</a:t>
                      </a:r>
                      <a:endParaRPr lang="en-US"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a:r>
                        <a:rPr lang="en-US" sz="1400" b="1" dirty="0" smtClean="0"/>
                        <a:t>MSE</a:t>
                      </a:r>
                      <a:endParaRPr lang="en-US"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a:r>
                        <a:rPr lang="en-US" sz="1400" b="1" dirty="0" smtClean="0"/>
                        <a:t>R</a:t>
                      </a:r>
                      <a:endParaRPr lang="en-US" sz="1400" b="1" dirty="0"/>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a:r>
                        <a:rPr lang="en-US" sz="1400" b="1" dirty="0" smtClean="0"/>
                        <a:t>MSE</a:t>
                      </a:r>
                      <a:endParaRPr lang="en-US" sz="1400" b="1" dirty="0"/>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a:r>
                        <a:rPr lang="en-US" sz="1400" b="1" dirty="0" smtClean="0"/>
                        <a:t>R</a:t>
                      </a:r>
                      <a:endParaRPr lang="en-US"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a:r>
                        <a:rPr lang="en-US" sz="1400" b="1" dirty="0" smtClean="0"/>
                        <a:t>MSE</a:t>
                      </a:r>
                      <a:endParaRPr lang="en-US"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a:r>
                        <a:rPr lang="en-US" sz="1400" b="1" dirty="0" smtClean="0"/>
                        <a:t>R</a:t>
                      </a:r>
                      <a:endParaRPr lang="en-US"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a:r>
                        <a:rPr lang="en-US" sz="1400" b="1" dirty="0" smtClean="0"/>
                        <a:t>MSR</a:t>
                      </a:r>
                      <a:endParaRPr lang="en-US"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a:r>
                        <a:rPr lang="en-US" sz="1400" b="1" dirty="0" smtClean="0"/>
                        <a:t>R</a:t>
                      </a:r>
                      <a:endParaRPr lang="en-US" sz="1400" b="1" dirty="0"/>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r>
              <a:tr h="370840">
                <a:tc>
                  <a:txBody>
                    <a:bodyPr/>
                    <a:lstStyle/>
                    <a:p>
                      <a:pPr algn="r"/>
                      <a:r>
                        <a:rPr lang="en-US" sz="1400" b="1" dirty="0" smtClean="0"/>
                        <a:t>Duration</a:t>
                      </a:r>
                      <a:endParaRPr lang="en-US" sz="1400" b="1" dirty="0"/>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Arial"/>
                        </a:rPr>
                        <a:t>0.045</a:t>
                      </a:r>
                    </a:p>
                  </a:txBody>
                  <a:tcPr marL="45720" marR="4572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Arial"/>
                        </a:rPr>
                        <a:t>0.46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r" fontAlgn="b"/>
                      <a:r>
                        <a:rPr lang="en-US" sz="1400" b="1" i="0" u="none" strike="noStrike" dirty="0">
                          <a:solidFill>
                            <a:srgbClr val="000000"/>
                          </a:solidFill>
                          <a:latin typeface="Arial"/>
                        </a:rPr>
                        <a:t>0.057</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Arial"/>
                        </a:rPr>
                        <a:t>0.43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Arial"/>
                        </a:rPr>
                        <a:t>0.044</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Arial"/>
                        </a:rPr>
                        <a:t>0.48</a:t>
                      </a:r>
                    </a:p>
                  </a:txBody>
                  <a:tcPr marL="45720" marR="4572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Arial"/>
                        </a:rPr>
                        <a:t>0.045</a:t>
                      </a:r>
                    </a:p>
                  </a:txBody>
                  <a:tcPr marL="45720" marR="4572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Arial"/>
                        </a:rPr>
                        <a:t>0.46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r" fontAlgn="b"/>
                      <a:r>
                        <a:rPr lang="en-US" sz="1400" b="1" i="0" u="none" strike="noStrike" dirty="0">
                          <a:solidFill>
                            <a:srgbClr val="000000"/>
                          </a:solidFill>
                          <a:latin typeface="Arial"/>
                        </a:rPr>
                        <a:t>0.060</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Arial"/>
                        </a:rPr>
                        <a:t>0.40</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Arial"/>
                        </a:rPr>
                        <a:t>0.046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Arial"/>
                        </a:rPr>
                        <a:t>0.45</a:t>
                      </a:r>
                    </a:p>
                  </a:txBody>
                  <a:tcPr marL="45720" marR="4572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pPr algn="r"/>
                      <a:r>
                        <a:rPr lang="en-US" sz="1400" b="1" dirty="0" err="1" smtClean="0"/>
                        <a:t>Init.</a:t>
                      </a:r>
                      <a:r>
                        <a:rPr lang="en-US" sz="1400" b="1" dirty="0" smtClean="0"/>
                        <a:t> Phone Typ.</a:t>
                      </a:r>
                      <a:endParaRPr lang="en-US" sz="1400" b="1" dirty="0"/>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Arial"/>
                        </a:rPr>
                        <a:t>0.057</a:t>
                      </a:r>
                    </a:p>
                  </a:txBody>
                  <a:tcPr marL="45720" marR="4572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Arial"/>
                        </a:rPr>
                        <a:t>0.04</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Arial"/>
                        </a:rPr>
                        <a:t>0.067</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Arial"/>
                        </a:rPr>
                        <a:t>0.03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Arial"/>
                        </a:rPr>
                        <a:t>0.057</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Arial"/>
                        </a:rPr>
                        <a:t>0.04</a:t>
                      </a:r>
                    </a:p>
                  </a:txBody>
                  <a:tcPr marL="45720" marR="4572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Arial"/>
                        </a:rPr>
                        <a:t>0.058</a:t>
                      </a:r>
                    </a:p>
                  </a:txBody>
                  <a:tcPr marL="45720" marR="4572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Arial"/>
                        </a:rPr>
                        <a:t>0.02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a:solidFill>
                            <a:srgbClr val="000000"/>
                          </a:solidFill>
                          <a:latin typeface="Arial"/>
                        </a:rPr>
                        <a:t>0.069</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a:solidFill>
                            <a:srgbClr val="000000"/>
                          </a:solidFill>
                          <a:latin typeface="Arial"/>
                        </a:rPr>
                        <a:t>-0.01</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a:solidFill>
                            <a:srgbClr val="000000"/>
                          </a:solidFill>
                          <a:latin typeface="Arial"/>
                        </a:rPr>
                        <a:t>0.058</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Arial"/>
                        </a:rPr>
                        <a:t>0.02</a:t>
                      </a:r>
                    </a:p>
                  </a:txBody>
                  <a:tcPr marL="45720" marR="4572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pPr algn="r"/>
                      <a:r>
                        <a:rPr lang="en-US" sz="1400" b="1" dirty="0" smtClean="0"/>
                        <a:t>Final</a:t>
                      </a:r>
                      <a:r>
                        <a:rPr lang="en-US" sz="1400" b="1" baseline="0" dirty="0" smtClean="0"/>
                        <a:t> Phone Typ.</a:t>
                      </a:r>
                      <a:endParaRPr lang="en-US" sz="1400" b="1" dirty="0"/>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a:solidFill>
                            <a:srgbClr val="000000"/>
                          </a:solidFill>
                          <a:latin typeface="Arial"/>
                        </a:rPr>
                        <a:t>0.057</a:t>
                      </a:r>
                    </a:p>
                  </a:txBody>
                  <a:tcPr marL="45720" marR="4572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Arial"/>
                        </a:rPr>
                        <a:t>0.03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a:solidFill>
                            <a:srgbClr val="000000"/>
                          </a:solidFill>
                          <a:latin typeface="Arial"/>
                        </a:rPr>
                        <a:t>0.071</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a:solidFill>
                            <a:srgbClr val="000000"/>
                          </a:solidFill>
                          <a:latin typeface="Arial"/>
                        </a:rPr>
                        <a:t>0.01</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a:solidFill>
                            <a:srgbClr val="000000"/>
                          </a:solidFill>
                          <a:latin typeface="Arial"/>
                        </a:rPr>
                        <a:t>0.057</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a:solidFill>
                            <a:srgbClr val="000000"/>
                          </a:solidFill>
                          <a:latin typeface="Arial"/>
                        </a:rPr>
                        <a:t>0.03</a:t>
                      </a:r>
                    </a:p>
                  </a:txBody>
                  <a:tcPr marL="45720" marR="4572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a:solidFill>
                            <a:srgbClr val="000000"/>
                          </a:solidFill>
                          <a:latin typeface="Arial"/>
                        </a:rPr>
                        <a:t>0.058</a:t>
                      </a:r>
                    </a:p>
                  </a:txBody>
                  <a:tcPr marL="45720" marR="4572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a:solidFill>
                            <a:srgbClr val="000000"/>
                          </a:solidFill>
                          <a:latin typeface="Arial"/>
                        </a:rPr>
                        <a:t>-0.01</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Arial"/>
                        </a:rPr>
                        <a:t>0.072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Arial"/>
                        </a:rPr>
                        <a:t>-0.01</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Arial"/>
                        </a:rPr>
                        <a:t>0.058</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Arial"/>
                        </a:rPr>
                        <a:t>-0.01</a:t>
                      </a:r>
                    </a:p>
                  </a:txBody>
                  <a:tcPr marL="45720" marR="4572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pPr algn="r"/>
                      <a:r>
                        <a:rPr lang="en-US" sz="1400" b="1" dirty="0" smtClean="0"/>
                        <a:t>No..</a:t>
                      </a:r>
                      <a:r>
                        <a:rPr lang="en-US" sz="1400" b="1" baseline="0" dirty="0" smtClean="0"/>
                        <a:t> Vowels / No. Consonants</a:t>
                      </a:r>
                      <a:endParaRPr lang="en-US" sz="1400" b="1" dirty="0"/>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a:solidFill>
                            <a:srgbClr val="000000"/>
                          </a:solidFill>
                          <a:latin typeface="Arial"/>
                        </a:rPr>
                        <a:t>0.056</a:t>
                      </a:r>
                    </a:p>
                  </a:txBody>
                  <a:tcPr marL="45720" marR="4572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a:solidFill>
                            <a:srgbClr val="000000"/>
                          </a:solidFill>
                          <a:latin typeface="Arial"/>
                        </a:rPr>
                        <a:t>0.10</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a:solidFill>
                            <a:srgbClr val="000000"/>
                          </a:solidFill>
                          <a:latin typeface="Arial"/>
                        </a:rPr>
                        <a:t>0.062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a:solidFill>
                            <a:srgbClr val="000000"/>
                          </a:solidFill>
                          <a:latin typeface="Arial"/>
                        </a:rPr>
                        <a:t>0.17</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a:solidFill>
                            <a:srgbClr val="000000"/>
                          </a:solidFill>
                          <a:latin typeface="Arial"/>
                        </a:rPr>
                        <a:t>0.053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a:solidFill>
                            <a:srgbClr val="000000"/>
                          </a:solidFill>
                          <a:latin typeface="Arial"/>
                        </a:rPr>
                        <a:t>0.25</a:t>
                      </a:r>
                    </a:p>
                  </a:txBody>
                  <a:tcPr marL="45720" marR="4572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a:solidFill>
                            <a:srgbClr val="000000"/>
                          </a:solidFill>
                          <a:latin typeface="Arial"/>
                        </a:rPr>
                        <a:t>0.057</a:t>
                      </a:r>
                    </a:p>
                  </a:txBody>
                  <a:tcPr marL="45720" marR="4572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a:solidFill>
                            <a:srgbClr val="000000"/>
                          </a:solidFill>
                          <a:latin typeface="Arial"/>
                        </a:rPr>
                        <a:t>0.10</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a:solidFill>
                            <a:srgbClr val="000000"/>
                          </a:solidFill>
                          <a:latin typeface="Arial"/>
                        </a:rPr>
                        <a:t>0.065</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a:solidFill>
                            <a:srgbClr val="000000"/>
                          </a:solidFill>
                          <a:latin typeface="Arial"/>
                        </a:rPr>
                        <a:t>0.11</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a:solidFill>
                            <a:srgbClr val="000000"/>
                          </a:solidFill>
                          <a:latin typeface="Arial"/>
                        </a:rPr>
                        <a:t>0.056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Arial"/>
                        </a:rPr>
                        <a:t>0.19</a:t>
                      </a:r>
                    </a:p>
                  </a:txBody>
                  <a:tcPr marL="45720" marR="4572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pPr algn="r"/>
                      <a:r>
                        <a:rPr lang="en-US" sz="1400" b="1" dirty="0" smtClean="0"/>
                        <a:t>CVC</a:t>
                      </a:r>
                      <a:endParaRPr lang="en-US" sz="1400" b="1" dirty="0"/>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Arial"/>
                        </a:rPr>
                        <a:t>0.051</a:t>
                      </a:r>
                    </a:p>
                  </a:txBody>
                  <a:tcPr marL="45720" marR="4572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Arial"/>
                        </a:rPr>
                        <a:t>0.32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Arial"/>
                        </a:rPr>
                        <a:t>0.070</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Arial"/>
                        </a:rPr>
                        <a:t>0.27</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Arial"/>
                        </a:rPr>
                        <a:t>0.048</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Arial"/>
                        </a:rPr>
                        <a:t>0.40</a:t>
                      </a:r>
                    </a:p>
                  </a:txBody>
                  <a:tcPr marL="45720" marR="4572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Arial"/>
                        </a:rPr>
                        <a:t>0.052</a:t>
                      </a:r>
                    </a:p>
                  </a:txBody>
                  <a:tcPr marL="45720" marR="4572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Arial"/>
                        </a:rPr>
                        <a:t>0.32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r" fontAlgn="b"/>
                      <a:r>
                        <a:rPr lang="en-US" sz="1400" b="1" i="0" u="none" strike="noStrike">
                          <a:solidFill>
                            <a:srgbClr val="000000"/>
                          </a:solidFill>
                          <a:latin typeface="Arial"/>
                        </a:rPr>
                        <a:t>0.074</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a:solidFill>
                            <a:srgbClr val="000000"/>
                          </a:solidFill>
                          <a:latin typeface="Arial"/>
                        </a:rPr>
                        <a:t>0.19</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a:solidFill>
                            <a:srgbClr val="000000"/>
                          </a:solidFill>
                          <a:latin typeface="Arial"/>
                        </a:rPr>
                        <a:t>0.053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Arial"/>
                        </a:rPr>
                        <a:t>0.30</a:t>
                      </a:r>
                    </a:p>
                  </a:txBody>
                  <a:tcPr marL="45720" marR="4572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pPr algn="r"/>
                      <a:r>
                        <a:rPr lang="en-US" sz="1400" b="1" dirty="0" smtClean="0"/>
                        <a:t>BPC</a:t>
                      </a:r>
                      <a:endParaRPr lang="en-US" sz="1400" b="1" dirty="0"/>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a:solidFill>
                            <a:srgbClr val="000000"/>
                          </a:solidFill>
                          <a:latin typeface="Arial"/>
                        </a:rPr>
                        <a:t>0.053</a:t>
                      </a:r>
                    </a:p>
                  </a:txBody>
                  <a:tcPr marL="45720" marR="4572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Arial"/>
                        </a:rPr>
                        <a:t>0.26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a:solidFill>
                            <a:srgbClr val="000000"/>
                          </a:solidFill>
                          <a:latin typeface="Arial"/>
                        </a:rPr>
                        <a:t>0.069</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a:solidFill>
                            <a:srgbClr val="000000"/>
                          </a:solidFill>
                          <a:latin typeface="Arial"/>
                        </a:rPr>
                        <a:t>0.23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a:solidFill>
                            <a:srgbClr val="000000"/>
                          </a:solidFill>
                          <a:latin typeface="Arial"/>
                        </a:rPr>
                        <a:t>0.052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a:solidFill>
                            <a:srgbClr val="000000"/>
                          </a:solidFill>
                          <a:latin typeface="Arial"/>
                        </a:rPr>
                        <a:t>0.30</a:t>
                      </a:r>
                    </a:p>
                  </a:txBody>
                  <a:tcPr marL="45720" marR="4572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a:solidFill>
                            <a:srgbClr val="000000"/>
                          </a:solidFill>
                          <a:latin typeface="Arial"/>
                        </a:rPr>
                        <a:t>0.054</a:t>
                      </a:r>
                    </a:p>
                  </a:txBody>
                  <a:tcPr marL="45720" marR="4572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Arial"/>
                        </a:rPr>
                        <a:t>0.25</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r" fontAlgn="b"/>
                      <a:r>
                        <a:rPr lang="en-US" sz="1400" b="1" i="0" u="none" strike="noStrike" dirty="0">
                          <a:solidFill>
                            <a:srgbClr val="000000"/>
                          </a:solidFill>
                          <a:latin typeface="Arial"/>
                        </a:rPr>
                        <a:t>0.074</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Arial"/>
                        </a:rPr>
                        <a:t>0.17</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Arial"/>
                        </a:rPr>
                        <a:t>0.056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Arial"/>
                        </a:rPr>
                        <a:t>0.21</a:t>
                      </a:r>
                    </a:p>
                  </a:txBody>
                  <a:tcPr marL="45720" marR="4572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4" name="Rectangle 3"/>
          <p:cNvSpPr>
            <a:spLocks noChangeArrowheads="1"/>
          </p:cNvSpPr>
          <p:nvPr/>
        </p:nvSpPr>
        <p:spPr bwMode="auto">
          <a:xfrm>
            <a:off x="202068" y="4571999"/>
            <a:ext cx="8684304" cy="813026"/>
          </a:xfrm>
          <a:prstGeom prst="rect">
            <a:avLst/>
          </a:prstGeom>
          <a:noFill/>
          <a:ln w="9525">
            <a:noFill/>
            <a:miter lim="800000"/>
            <a:headEnd/>
            <a:tailEnd/>
          </a:ln>
          <a:effectLst/>
        </p:spPr>
        <p:txBody>
          <a:bodyPr lIns="0" tIns="0" rIns="0" bIns="0"/>
          <a:lstStyle/>
          <a:p>
            <a:pPr marL="231775" indent="-231775">
              <a:spcAft>
                <a:spcPts val="1200"/>
              </a:spcAft>
              <a:buFont typeface="Arial" pitchFamily="34" charset="0"/>
              <a:buChar char="•"/>
            </a:pPr>
            <a:r>
              <a:rPr lang="en-US" sz="1800" b="1" dirty="0" smtClean="0"/>
              <a:t>Broad Phonetic Class (BPC)</a:t>
            </a:r>
          </a:p>
          <a:p>
            <a:pPr marL="231775" indent="-231775">
              <a:spcAft>
                <a:spcPts val="1200"/>
              </a:spcAft>
              <a:buFont typeface="Arial" pitchFamily="34" charset="0"/>
              <a:buChar char="•"/>
            </a:pPr>
            <a:r>
              <a:rPr lang="en-US" sz="1800" b="1" dirty="0" smtClean="0"/>
              <a:t>Consonant Vowel Consonant (CVC)</a:t>
            </a:r>
          </a:p>
          <a:p>
            <a:pPr marL="231775" indent="-231775">
              <a:spcAft>
                <a:spcPts val="1200"/>
              </a:spcAft>
            </a:pPr>
            <a:r>
              <a:rPr lang="en-US" sz="1800" b="1" dirty="0" smtClean="0"/>
              <a:t>	(“Cat” </a:t>
            </a:r>
            <a:r>
              <a:rPr lang="en-US" sz="1800" b="1" dirty="0" smtClean="0">
                <a:sym typeface="Wingdings"/>
              </a:rPr>
              <a:t> C V C)</a:t>
            </a:r>
            <a:endParaRPr lang="en-US" sz="1800" b="1" dirty="0" smtClean="0"/>
          </a:p>
          <a:p>
            <a:pPr marL="231775" indent="-231775" eaLnBrk="1" hangingPunct="1">
              <a:spcAft>
                <a:spcPts val="1200"/>
              </a:spcAft>
            </a:pPr>
            <a:endParaRPr lang="en-US" sz="1800" b="1" dirty="0" smtClean="0">
              <a:solidFill>
                <a:schemeClr val="bg1"/>
              </a:solidFill>
            </a:endParaRPr>
          </a:p>
        </p:txBody>
      </p:sp>
      <p:graphicFrame>
        <p:nvGraphicFramePr>
          <p:cNvPr id="6" name="Table 5"/>
          <p:cNvGraphicFramePr>
            <a:graphicFrameLocks noGrp="1"/>
          </p:cNvGraphicFramePr>
          <p:nvPr/>
        </p:nvGraphicFramePr>
        <p:xfrm>
          <a:off x="4767942" y="4558211"/>
          <a:ext cx="4147458" cy="1828800"/>
        </p:xfrm>
        <a:graphic>
          <a:graphicData uri="http://schemas.openxmlformats.org/drawingml/2006/table">
            <a:tbl>
              <a:tblPr firstRow="1" bandRow="1">
                <a:tableStyleId>{5C22544A-7EE6-4342-B048-85BDC9FD1C3A}</a:tableStyleId>
              </a:tblPr>
              <a:tblGrid>
                <a:gridCol w="1026886"/>
                <a:gridCol w="3120572"/>
              </a:tblGrid>
              <a:tr h="236020">
                <a:tc>
                  <a:txBody>
                    <a:bodyPr/>
                    <a:lstStyle/>
                    <a:p>
                      <a:pPr algn="ctr"/>
                      <a:r>
                        <a:rPr lang="en-US" sz="1200" b="1" dirty="0" smtClean="0"/>
                        <a:t>Class</a:t>
                      </a:r>
                      <a:endParaRPr lang="en-US" sz="1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EAEA"/>
                    </a:solidFill>
                  </a:tcPr>
                </a:tc>
                <a:tc>
                  <a:txBody>
                    <a:bodyPr/>
                    <a:lstStyle/>
                    <a:p>
                      <a:pPr algn="ctr"/>
                      <a:r>
                        <a:rPr lang="en-US" sz="1200" b="1" dirty="0" smtClean="0"/>
                        <a:t>Phone</a:t>
                      </a:r>
                      <a:endParaRPr lang="en-US" sz="1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EAEA"/>
                    </a:solidFill>
                  </a:tcPr>
                </a:tc>
              </a:tr>
              <a:tr h="236020">
                <a:tc>
                  <a:txBody>
                    <a:bodyPr/>
                    <a:lstStyle/>
                    <a:p>
                      <a:r>
                        <a:rPr lang="de-DE" sz="1200" b="1" kern="1200" baseline="0" dirty="0" smtClean="0">
                          <a:solidFill>
                            <a:schemeClr val="dk1"/>
                          </a:solidFill>
                          <a:latin typeface="+mn-lt"/>
                          <a:ea typeface="+mn-ea"/>
                          <a:cs typeface="+mn-cs"/>
                        </a:rPr>
                        <a:t>Stops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de-DE" sz="1200" b="1" kern="1200" baseline="0" dirty="0" smtClean="0">
                          <a:solidFill>
                            <a:schemeClr val="dk1"/>
                          </a:solidFill>
                          <a:latin typeface="+mn-lt"/>
                          <a:ea typeface="+mn-ea"/>
                          <a:cs typeface="+mn-cs"/>
                        </a:rPr>
                        <a:t>b p d t g k</a:t>
                      </a:r>
                      <a:endParaRPr lang="en-US" sz="1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36020">
                <a:tc>
                  <a:txBody>
                    <a:bodyPr/>
                    <a:lstStyle/>
                    <a:p>
                      <a:r>
                        <a:rPr lang="en-US" sz="1200" b="1" dirty="0" smtClean="0"/>
                        <a:t>Fricative</a:t>
                      </a:r>
                      <a:endParaRPr lang="en-US"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b="1" kern="1200" baseline="0" dirty="0" err="1" smtClean="0">
                          <a:solidFill>
                            <a:schemeClr val="dk1"/>
                          </a:solidFill>
                          <a:latin typeface="+mn-lt"/>
                          <a:ea typeface="+mn-ea"/>
                          <a:cs typeface="+mn-cs"/>
                        </a:rPr>
                        <a:t>jh</a:t>
                      </a:r>
                      <a:r>
                        <a:rPr lang="en-US" sz="1200" b="1" kern="1200" baseline="0" dirty="0" smtClean="0">
                          <a:solidFill>
                            <a:schemeClr val="dk1"/>
                          </a:solidFill>
                          <a:latin typeface="+mn-lt"/>
                          <a:ea typeface="+mn-ea"/>
                          <a:cs typeface="+mn-cs"/>
                        </a:rPr>
                        <a:t> </a:t>
                      </a:r>
                      <a:r>
                        <a:rPr lang="en-US" sz="1200" b="1" kern="1200" baseline="0" dirty="0" err="1" smtClean="0">
                          <a:solidFill>
                            <a:schemeClr val="dk1"/>
                          </a:solidFill>
                          <a:latin typeface="+mn-lt"/>
                          <a:ea typeface="+mn-ea"/>
                          <a:cs typeface="+mn-cs"/>
                        </a:rPr>
                        <a:t>ch</a:t>
                      </a:r>
                      <a:r>
                        <a:rPr lang="en-US" sz="1200" b="1" kern="1200" baseline="0" dirty="0" smtClean="0">
                          <a:solidFill>
                            <a:schemeClr val="dk1"/>
                          </a:solidFill>
                          <a:latin typeface="+mn-lt"/>
                          <a:ea typeface="+mn-ea"/>
                          <a:cs typeface="+mn-cs"/>
                        </a:rPr>
                        <a:t> s </a:t>
                      </a:r>
                      <a:r>
                        <a:rPr lang="en-US" sz="1200" b="1" kern="1200" baseline="0" dirty="0" err="1" smtClean="0">
                          <a:solidFill>
                            <a:schemeClr val="dk1"/>
                          </a:solidFill>
                          <a:latin typeface="+mn-lt"/>
                          <a:ea typeface="+mn-ea"/>
                          <a:cs typeface="+mn-cs"/>
                        </a:rPr>
                        <a:t>sh</a:t>
                      </a:r>
                      <a:r>
                        <a:rPr lang="en-US" sz="1200" b="1" kern="1200" baseline="0" dirty="0" smtClean="0">
                          <a:solidFill>
                            <a:schemeClr val="dk1"/>
                          </a:solidFill>
                          <a:latin typeface="+mn-lt"/>
                          <a:ea typeface="+mn-ea"/>
                          <a:cs typeface="+mn-cs"/>
                        </a:rPr>
                        <a:t> z </a:t>
                      </a:r>
                      <a:r>
                        <a:rPr lang="en-US" sz="1200" b="1" kern="1200" baseline="0" dirty="0" err="1" smtClean="0">
                          <a:solidFill>
                            <a:schemeClr val="dk1"/>
                          </a:solidFill>
                          <a:latin typeface="+mn-lt"/>
                          <a:ea typeface="+mn-ea"/>
                          <a:cs typeface="+mn-cs"/>
                        </a:rPr>
                        <a:t>zh</a:t>
                      </a:r>
                      <a:r>
                        <a:rPr lang="en-US" sz="1200" b="1" kern="1200" baseline="0" dirty="0" smtClean="0">
                          <a:solidFill>
                            <a:schemeClr val="dk1"/>
                          </a:solidFill>
                          <a:latin typeface="+mn-lt"/>
                          <a:ea typeface="+mn-ea"/>
                          <a:cs typeface="+mn-cs"/>
                        </a:rPr>
                        <a:t> f </a:t>
                      </a:r>
                      <a:r>
                        <a:rPr lang="en-US" sz="1200" b="1" kern="1200" baseline="0" dirty="0" err="1" smtClean="0">
                          <a:solidFill>
                            <a:schemeClr val="dk1"/>
                          </a:solidFill>
                          <a:latin typeface="+mn-lt"/>
                          <a:ea typeface="+mn-ea"/>
                          <a:cs typeface="+mn-cs"/>
                        </a:rPr>
                        <a:t>th</a:t>
                      </a:r>
                      <a:r>
                        <a:rPr lang="en-US" sz="1200" b="1" kern="1200" baseline="0" dirty="0" smtClean="0">
                          <a:solidFill>
                            <a:schemeClr val="dk1"/>
                          </a:solidFill>
                          <a:latin typeface="+mn-lt"/>
                          <a:ea typeface="+mn-ea"/>
                          <a:cs typeface="+mn-cs"/>
                        </a:rPr>
                        <a:t> v dh </a:t>
                      </a:r>
                      <a:r>
                        <a:rPr lang="en-US" sz="1200" b="1" kern="1200" baseline="0" dirty="0" err="1" smtClean="0">
                          <a:solidFill>
                            <a:schemeClr val="dk1"/>
                          </a:solidFill>
                          <a:latin typeface="+mn-lt"/>
                          <a:ea typeface="+mn-ea"/>
                          <a:cs typeface="+mn-cs"/>
                        </a:rPr>
                        <a:t>hh</a:t>
                      </a:r>
                      <a:endParaRPr lang="en-US" sz="1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36020">
                <a:tc>
                  <a:txBody>
                    <a:bodyPr/>
                    <a:lstStyle/>
                    <a:p>
                      <a:r>
                        <a:rPr lang="en-US" sz="1200" b="1" dirty="0" smtClean="0"/>
                        <a:t>Nasals</a:t>
                      </a:r>
                      <a:endParaRPr lang="en-US"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b="1" kern="1200" baseline="0" dirty="0" smtClean="0">
                          <a:solidFill>
                            <a:schemeClr val="dk1"/>
                          </a:solidFill>
                          <a:latin typeface="+mn-lt"/>
                          <a:ea typeface="+mn-ea"/>
                          <a:cs typeface="+mn-cs"/>
                        </a:rPr>
                        <a:t>m n </a:t>
                      </a:r>
                      <a:r>
                        <a:rPr lang="en-US" sz="1200" b="1" kern="1200" baseline="0" dirty="0" err="1" smtClean="0">
                          <a:solidFill>
                            <a:schemeClr val="dk1"/>
                          </a:solidFill>
                          <a:latin typeface="+mn-lt"/>
                          <a:ea typeface="+mn-ea"/>
                          <a:cs typeface="+mn-cs"/>
                        </a:rPr>
                        <a:t>ng</a:t>
                      </a:r>
                      <a:r>
                        <a:rPr lang="en-US" sz="1200" b="1" kern="1200" baseline="0" dirty="0" smtClean="0">
                          <a:solidFill>
                            <a:schemeClr val="dk1"/>
                          </a:solidFill>
                          <a:latin typeface="+mn-lt"/>
                          <a:ea typeface="+mn-ea"/>
                          <a:cs typeface="+mn-cs"/>
                        </a:rPr>
                        <a:t> en</a:t>
                      </a:r>
                      <a:endParaRPr lang="en-US" sz="1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36020">
                <a:tc>
                  <a:txBody>
                    <a:bodyPr/>
                    <a:lstStyle/>
                    <a:p>
                      <a:r>
                        <a:rPr lang="en-US" sz="1200" b="1" dirty="0" smtClean="0"/>
                        <a:t>Liquids</a:t>
                      </a:r>
                      <a:endParaRPr lang="en-US"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s-ES" sz="1200" b="1" kern="1200" baseline="0" dirty="0" smtClean="0">
                          <a:solidFill>
                            <a:schemeClr val="dk1"/>
                          </a:solidFill>
                          <a:latin typeface="+mn-lt"/>
                          <a:ea typeface="+mn-ea"/>
                          <a:cs typeface="+mn-cs"/>
                        </a:rPr>
                        <a:t>l el r w y</a:t>
                      </a:r>
                      <a:endParaRPr lang="en-US" sz="1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01233">
                <a:tc>
                  <a:txBody>
                    <a:bodyPr/>
                    <a:lstStyle/>
                    <a:p>
                      <a:r>
                        <a:rPr lang="en-US" sz="1200" b="1" dirty="0" smtClean="0"/>
                        <a:t>Vowels</a:t>
                      </a:r>
                      <a:endParaRPr lang="en-US"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baseline="0" dirty="0" err="1" smtClean="0">
                          <a:solidFill>
                            <a:schemeClr val="dk1"/>
                          </a:solidFill>
                          <a:latin typeface="+mn-lt"/>
                          <a:ea typeface="+mn-ea"/>
                          <a:cs typeface="+mn-cs"/>
                        </a:rPr>
                        <a:t>iy</a:t>
                      </a:r>
                      <a:r>
                        <a:rPr lang="en-US" sz="1200" b="1" kern="1200" baseline="0" dirty="0" smtClean="0">
                          <a:solidFill>
                            <a:schemeClr val="dk1"/>
                          </a:solidFill>
                          <a:latin typeface="+mn-lt"/>
                          <a:ea typeface="+mn-ea"/>
                          <a:cs typeface="+mn-cs"/>
                        </a:rPr>
                        <a:t> </a:t>
                      </a:r>
                      <a:r>
                        <a:rPr lang="en-US" sz="1200" b="1" kern="1200" baseline="0" dirty="0" err="1" smtClean="0">
                          <a:solidFill>
                            <a:schemeClr val="dk1"/>
                          </a:solidFill>
                          <a:latin typeface="+mn-lt"/>
                          <a:ea typeface="+mn-ea"/>
                          <a:cs typeface="+mn-cs"/>
                        </a:rPr>
                        <a:t>ih</a:t>
                      </a:r>
                      <a:r>
                        <a:rPr lang="en-US" sz="1200" b="1" kern="1200" baseline="0" dirty="0" smtClean="0">
                          <a:solidFill>
                            <a:schemeClr val="dk1"/>
                          </a:solidFill>
                          <a:latin typeface="+mn-lt"/>
                          <a:ea typeface="+mn-ea"/>
                          <a:cs typeface="+mn-cs"/>
                        </a:rPr>
                        <a:t> eh </a:t>
                      </a:r>
                      <a:r>
                        <a:rPr lang="en-US" sz="1200" b="1" kern="1200" baseline="0" dirty="0" err="1" smtClean="0">
                          <a:solidFill>
                            <a:schemeClr val="dk1"/>
                          </a:solidFill>
                          <a:latin typeface="+mn-lt"/>
                          <a:ea typeface="+mn-ea"/>
                          <a:cs typeface="+mn-cs"/>
                        </a:rPr>
                        <a:t>ey</a:t>
                      </a:r>
                      <a:r>
                        <a:rPr lang="en-US" sz="1200" b="1" kern="1200" baseline="0" dirty="0" smtClean="0">
                          <a:solidFill>
                            <a:schemeClr val="dk1"/>
                          </a:solidFill>
                          <a:latin typeface="+mn-lt"/>
                          <a:ea typeface="+mn-ea"/>
                          <a:cs typeface="+mn-cs"/>
                        </a:rPr>
                        <a:t> </a:t>
                      </a:r>
                      <a:r>
                        <a:rPr lang="en-US" sz="1200" b="1" kern="1200" baseline="0" dirty="0" err="1" smtClean="0">
                          <a:solidFill>
                            <a:schemeClr val="dk1"/>
                          </a:solidFill>
                          <a:latin typeface="+mn-lt"/>
                          <a:ea typeface="+mn-ea"/>
                          <a:cs typeface="+mn-cs"/>
                        </a:rPr>
                        <a:t>ae</a:t>
                      </a:r>
                      <a:r>
                        <a:rPr lang="en-US" sz="1200" b="1" kern="1200" baseline="0" dirty="0" smtClean="0">
                          <a:solidFill>
                            <a:schemeClr val="dk1"/>
                          </a:solidFill>
                          <a:latin typeface="+mn-lt"/>
                          <a:ea typeface="+mn-ea"/>
                          <a:cs typeface="+mn-cs"/>
                        </a:rPr>
                        <a:t> </a:t>
                      </a:r>
                      <a:r>
                        <a:rPr lang="en-US" sz="1200" b="1" kern="1200" baseline="0" dirty="0" err="1" smtClean="0">
                          <a:solidFill>
                            <a:schemeClr val="dk1"/>
                          </a:solidFill>
                          <a:latin typeface="+mn-lt"/>
                          <a:ea typeface="+mn-ea"/>
                          <a:cs typeface="+mn-cs"/>
                        </a:rPr>
                        <a:t>aa</a:t>
                      </a:r>
                      <a:r>
                        <a:rPr lang="en-US" sz="1200" b="1" kern="1200" baseline="0" dirty="0" smtClean="0">
                          <a:solidFill>
                            <a:schemeClr val="dk1"/>
                          </a:solidFill>
                          <a:latin typeface="+mn-lt"/>
                          <a:ea typeface="+mn-ea"/>
                          <a:cs typeface="+mn-cs"/>
                        </a:rPr>
                        <a:t> aw ay ah </a:t>
                      </a:r>
                      <a:r>
                        <a:rPr lang="en-US" sz="1200" b="1" kern="1200" baseline="0" dirty="0" err="1" smtClean="0">
                          <a:solidFill>
                            <a:schemeClr val="dk1"/>
                          </a:solidFill>
                          <a:latin typeface="+mn-lt"/>
                          <a:ea typeface="+mn-ea"/>
                          <a:cs typeface="+mn-cs"/>
                        </a:rPr>
                        <a:t>ao</a:t>
                      </a:r>
                      <a:r>
                        <a:rPr lang="en-US" sz="1200" b="1" kern="1200" baseline="0" dirty="0" smtClean="0">
                          <a:solidFill>
                            <a:schemeClr val="dk1"/>
                          </a:solidFill>
                          <a:latin typeface="+mn-lt"/>
                          <a:ea typeface="+mn-ea"/>
                          <a:cs typeface="+mn-cs"/>
                        </a:rPr>
                        <a:t> ax </a:t>
                      </a:r>
                      <a:r>
                        <a:rPr lang="en-US" sz="1200" b="1" kern="1200" baseline="0" dirty="0" err="1" smtClean="0">
                          <a:solidFill>
                            <a:schemeClr val="dk1"/>
                          </a:solidFill>
                          <a:latin typeface="+mn-lt"/>
                          <a:ea typeface="+mn-ea"/>
                          <a:cs typeface="+mn-cs"/>
                        </a:rPr>
                        <a:t>oy</a:t>
                      </a:r>
                      <a:r>
                        <a:rPr lang="en-US" sz="1200" b="1" kern="1200" baseline="0" dirty="0" smtClean="0">
                          <a:solidFill>
                            <a:schemeClr val="dk1"/>
                          </a:solidFill>
                          <a:latin typeface="+mn-lt"/>
                          <a:ea typeface="+mn-ea"/>
                          <a:cs typeface="+mn-cs"/>
                        </a:rPr>
                        <a:t> </a:t>
                      </a:r>
                      <a:r>
                        <a:rPr lang="en-US" sz="1200" b="1" kern="1200" baseline="0" dirty="0" err="1" smtClean="0">
                          <a:solidFill>
                            <a:schemeClr val="dk1"/>
                          </a:solidFill>
                          <a:latin typeface="+mn-lt"/>
                          <a:ea typeface="+mn-ea"/>
                          <a:cs typeface="+mn-cs"/>
                        </a:rPr>
                        <a:t>ow</a:t>
                      </a:r>
                      <a:r>
                        <a:rPr lang="en-US" sz="1200" b="1" kern="1200" baseline="0" dirty="0" smtClean="0">
                          <a:solidFill>
                            <a:schemeClr val="dk1"/>
                          </a:solidFill>
                          <a:latin typeface="+mn-lt"/>
                          <a:ea typeface="+mn-ea"/>
                          <a:cs typeface="+mn-cs"/>
                        </a:rPr>
                        <a:t> uh </a:t>
                      </a:r>
                      <a:r>
                        <a:rPr lang="en-US" sz="1200" b="1" kern="1200" baseline="0" dirty="0" err="1" smtClean="0">
                          <a:solidFill>
                            <a:schemeClr val="dk1"/>
                          </a:solidFill>
                          <a:latin typeface="+mn-lt"/>
                          <a:ea typeface="+mn-ea"/>
                          <a:cs typeface="+mn-cs"/>
                        </a:rPr>
                        <a:t>uw</a:t>
                      </a:r>
                      <a:r>
                        <a:rPr lang="en-US" sz="1200" b="1" kern="1200" baseline="0" dirty="0" smtClean="0">
                          <a:solidFill>
                            <a:schemeClr val="dk1"/>
                          </a:solidFill>
                          <a:latin typeface="+mn-lt"/>
                          <a:ea typeface="+mn-ea"/>
                          <a:cs typeface="+mn-cs"/>
                        </a:rPr>
                        <a:t> </a:t>
                      </a:r>
                      <a:r>
                        <a:rPr lang="en-US" sz="1200" b="1" kern="1200" baseline="0" dirty="0" err="1" smtClean="0">
                          <a:solidFill>
                            <a:schemeClr val="dk1"/>
                          </a:solidFill>
                          <a:latin typeface="+mn-lt"/>
                          <a:ea typeface="+mn-ea"/>
                          <a:cs typeface="+mn-cs"/>
                        </a:rPr>
                        <a:t>er</a:t>
                      </a:r>
                      <a:endParaRPr lang="en-US" sz="1200" b="1"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allAtOnce"/>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227013" y="57150"/>
            <a:ext cx="8672512"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CVC and BPC N-grams</a:t>
            </a:r>
            <a:endParaRPr lang="en-US" b="1" dirty="0">
              <a:solidFill>
                <a:schemeClr val="accent2"/>
              </a:solidFill>
            </a:endParaRPr>
          </a:p>
        </p:txBody>
      </p:sp>
      <p:graphicFrame>
        <p:nvGraphicFramePr>
          <p:cNvPr id="3" name="Table 2"/>
          <p:cNvGraphicFramePr>
            <a:graphicFrameLocks noGrp="1"/>
          </p:cNvGraphicFramePr>
          <p:nvPr/>
        </p:nvGraphicFramePr>
        <p:xfrm>
          <a:off x="234953" y="729345"/>
          <a:ext cx="8680447" cy="3337560"/>
        </p:xfrm>
        <a:graphic>
          <a:graphicData uri="http://schemas.openxmlformats.org/drawingml/2006/table">
            <a:tbl>
              <a:tblPr firstRow="1" bandRow="1">
                <a:tableStyleId>{5C22544A-7EE6-4342-B048-85BDC9FD1C3A}</a:tableStyleId>
              </a:tblPr>
              <a:tblGrid>
                <a:gridCol w="1593847"/>
                <a:gridCol w="590550"/>
                <a:gridCol w="590550"/>
                <a:gridCol w="590550"/>
                <a:gridCol w="590550"/>
                <a:gridCol w="590550"/>
                <a:gridCol w="590550"/>
                <a:gridCol w="590550"/>
                <a:gridCol w="590550"/>
                <a:gridCol w="590550"/>
                <a:gridCol w="590550"/>
                <a:gridCol w="590550"/>
                <a:gridCol w="590550"/>
              </a:tblGrid>
              <a:tr h="370840">
                <a:tc rowSpan="3">
                  <a:txBody>
                    <a:bodyPr/>
                    <a:lstStyle/>
                    <a:p>
                      <a:pPr algn="ctr"/>
                      <a:r>
                        <a:rPr lang="en-US" sz="1400" b="1" dirty="0" smtClean="0"/>
                        <a:t>Features</a:t>
                      </a:r>
                      <a:endParaRPr lang="en-US" sz="1400" b="1" dirty="0"/>
                    </a:p>
                  </a:txBody>
                  <a:tcPr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gridSpan="6">
                  <a:txBody>
                    <a:bodyPr/>
                    <a:lstStyle/>
                    <a:p>
                      <a:pPr algn="ctr"/>
                      <a:r>
                        <a:rPr lang="en-US" sz="1400" b="1" dirty="0" smtClean="0"/>
                        <a:t>Closed-Loop</a:t>
                      </a:r>
                      <a:endParaRPr lang="en-US" sz="1400" b="1" dirty="0"/>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C1CA"/>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gridSpan="6">
                  <a:txBody>
                    <a:bodyPr/>
                    <a:lstStyle/>
                    <a:p>
                      <a:pPr algn="ctr"/>
                      <a:r>
                        <a:rPr lang="en-US" sz="1400" b="1" dirty="0" smtClean="0"/>
                        <a:t>Open-Loop</a:t>
                      </a:r>
                      <a:endParaRPr lang="en-US" sz="1400" b="1" dirty="0"/>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C1CA"/>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370840">
                <a:tc vMerge="1">
                  <a:txBody>
                    <a:bodyPr/>
                    <a:lstStyle/>
                    <a:p>
                      <a:endParaRPr lang="en-US" dirty="0"/>
                    </a:p>
                  </a:txBody>
                  <a:tcPr anchor="ctr"/>
                </a:tc>
                <a:tc gridSpan="2">
                  <a:txBody>
                    <a:bodyPr/>
                    <a:lstStyle/>
                    <a:p>
                      <a:pPr algn="ctr"/>
                      <a:r>
                        <a:rPr lang="en-US" sz="1400" b="1" dirty="0" smtClean="0"/>
                        <a:t>Regression</a:t>
                      </a:r>
                      <a:endParaRPr lang="en-US" sz="1400" b="1" dirty="0"/>
                    </a:p>
                  </a:txBody>
                  <a:tcPr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hMerge="1">
                  <a:txBody>
                    <a:bodyPr/>
                    <a:lstStyle/>
                    <a:p>
                      <a:endParaRPr lang="en-US" dirty="0"/>
                    </a:p>
                  </a:txBody>
                  <a:tcPr/>
                </a:tc>
                <a:tc gridSpan="2">
                  <a:txBody>
                    <a:bodyPr/>
                    <a:lstStyle/>
                    <a:p>
                      <a:pPr algn="ctr"/>
                      <a:r>
                        <a:rPr lang="en-US" sz="1400" b="1" dirty="0" smtClean="0"/>
                        <a:t>NN</a:t>
                      </a:r>
                      <a:endParaRPr lang="en-US" sz="14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hMerge="1">
                  <a:txBody>
                    <a:bodyPr/>
                    <a:lstStyle/>
                    <a:p>
                      <a:endParaRPr lang="en-US" dirty="0"/>
                    </a:p>
                  </a:txBody>
                  <a:tcPr/>
                </a:tc>
                <a:tc gridSpan="2">
                  <a:txBody>
                    <a:bodyPr/>
                    <a:lstStyle/>
                    <a:p>
                      <a:pPr algn="ctr"/>
                      <a:r>
                        <a:rPr lang="en-US" sz="1400" b="1" dirty="0" smtClean="0"/>
                        <a:t>DT</a:t>
                      </a:r>
                      <a:endParaRPr lang="en-US" sz="1400" b="1" dirty="0"/>
                    </a:p>
                  </a:txBody>
                  <a:tcPr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hMerge="1">
                  <a:txBody>
                    <a:bodyPr/>
                    <a:lstStyle/>
                    <a:p>
                      <a:endParaRPr lang="en-US" dirty="0"/>
                    </a:p>
                  </a:txBody>
                  <a:tcPr/>
                </a:tc>
                <a:tc gridSpan="2">
                  <a:txBody>
                    <a:bodyPr/>
                    <a:lstStyle/>
                    <a:p>
                      <a:pPr algn="ctr"/>
                      <a:r>
                        <a:rPr lang="en-US" sz="1400" b="1" dirty="0" smtClean="0"/>
                        <a:t>Regression</a:t>
                      </a:r>
                      <a:endParaRPr lang="en-US" sz="1400" b="1" dirty="0"/>
                    </a:p>
                  </a:txBody>
                  <a:tcPr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hMerge="1">
                  <a:txBody>
                    <a:bodyPr/>
                    <a:lstStyle/>
                    <a:p>
                      <a:endParaRPr lang="en-US" dirty="0"/>
                    </a:p>
                  </a:txBody>
                  <a:tcPr/>
                </a:tc>
                <a:tc gridSpan="2">
                  <a:txBody>
                    <a:bodyPr/>
                    <a:lstStyle/>
                    <a:p>
                      <a:pPr algn="ctr"/>
                      <a:r>
                        <a:rPr lang="en-US" sz="1400" b="1" dirty="0" smtClean="0"/>
                        <a:t>NN</a:t>
                      </a:r>
                      <a:endParaRPr lang="en-US" sz="14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hMerge="1">
                  <a:txBody>
                    <a:bodyPr/>
                    <a:lstStyle/>
                    <a:p>
                      <a:endParaRPr lang="en-US" dirty="0"/>
                    </a:p>
                  </a:txBody>
                  <a:tcPr/>
                </a:tc>
                <a:tc gridSpan="2">
                  <a:txBody>
                    <a:bodyPr/>
                    <a:lstStyle/>
                    <a:p>
                      <a:pPr algn="ctr"/>
                      <a:r>
                        <a:rPr lang="en-US" sz="1400" b="1" dirty="0" smtClean="0"/>
                        <a:t>DT</a:t>
                      </a:r>
                      <a:endParaRPr lang="en-US" sz="1400" b="1" dirty="0"/>
                    </a:p>
                  </a:txBody>
                  <a:tcPr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hMerge="1">
                  <a:txBody>
                    <a:bodyPr/>
                    <a:lstStyle/>
                    <a:p>
                      <a:endParaRPr lang="en-US" dirty="0"/>
                    </a:p>
                  </a:txBody>
                  <a:tcPr/>
                </a:tc>
              </a:tr>
              <a:tr h="370840">
                <a:tc vMerge="1">
                  <a:txBody>
                    <a:bodyPr/>
                    <a:lstStyle/>
                    <a:p>
                      <a:endParaRPr lang="en-US" dirty="0"/>
                    </a:p>
                  </a:txBody>
                  <a:tcPr/>
                </a:tc>
                <a:tc>
                  <a:txBody>
                    <a:bodyPr/>
                    <a:lstStyle/>
                    <a:p>
                      <a:pPr algn="ctr"/>
                      <a:r>
                        <a:rPr lang="en-US" sz="1400" b="1" dirty="0" smtClean="0"/>
                        <a:t>MSE</a:t>
                      </a:r>
                      <a:endParaRPr lang="en-US" sz="1400" b="1" dirty="0"/>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a:r>
                        <a:rPr lang="en-US" sz="1400" b="1" dirty="0" smtClean="0"/>
                        <a:t>R</a:t>
                      </a:r>
                      <a:endParaRPr lang="en-US"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a:r>
                        <a:rPr lang="en-US" sz="1400" b="1" dirty="0" smtClean="0"/>
                        <a:t>MSE</a:t>
                      </a:r>
                      <a:endParaRPr lang="en-US"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a:r>
                        <a:rPr lang="en-US" sz="1400" b="1" dirty="0" smtClean="0"/>
                        <a:t>R</a:t>
                      </a:r>
                      <a:endParaRPr lang="en-US"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a:r>
                        <a:rPr lang="en-US" sz="1400" b="1" dirty="0" smtClean="0"/>
                        <a:t>MSE</a:t>
                      </a:r>
                      <a:endParaRPr lang="en-US"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a:r>
                        <a:rPr lang="en-US" sz="1400" b="1" dirty="0" smtClean="0"/>
                        <a:t>R</a:t>
                      </a:r>
                      <a:endParaRPr lang="en-US" sz="1400" b="1" dirty="0"/>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a:r>
                        <a:rPr lang="en-US" sz="1400" b="1" dirty="0" smtClean="0"/>
                        <a:t>MSE</a:t>
                      </a:r>
                      <a:endParaRPr lang="en-US" sz="1400" b="1" dirty="0"/>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a:r>
                        <a:rPr lang="en-US" sz="1400" b="1" dirty="0" smtClean="0"/>
                        <a:t>R</a:t>
                      </a:r>
                      <a:endParaRPr lang="en-US"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a:r>
                        <a:rPr lang="en-US" sz="1400" b="1" dirty="0" smtClean="0"/>
                        <a:t>MSE</a:t>
                      </a:r>
                      <a:endParaRPr lang="en-US"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a:r>
                        <a:rPr lang="en-US" sz="1400" b="1" dirty="0" smtClean="0"/>
                        <a:t>R</a:t>
                      </a:r>
                      <a:endParaRPr lang="en-US"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a:r>
                        <a:rPr lang="en-US" sz="1400" b="1" dirty="0" smtClean="0"/>
                        <a:t>MSR</a:t>
                      </a:r>
                      <a:endParaRPr lang="en-US"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a:r>
                        <a:rPr lang="en-US" sz="1400" b="1" dirty="0" smtClean="0"/>
                        <a:t>R</a:t>
                      </a:r>
                      <a:endParaRPr lang="en-US" sz="1400" b="1" dirty="0"/>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r>
              <a:tr h="370840">
                <a:tc>
                  <a:txBody>
                    <a:bodyPr/>
                    <a:lstStyle/>
                    <a:p>
                      <a:pPr algn="r"/>
                      <a:r>
                        <a:rPr lang="en-US" sz="1400" b="1" dirty="0" smtClean="0">
                          <a:latin typeface="+mn-lt"/>
                        </a:rPr>
                        <a:t>Duration</a:t>
                      </a:r>
                      <a:endParaRPr lang="en-US" sz="1400" b="1" dirty="0">
                        <a:latin typeface="+mn-lt"/>
                      </a:endParaRPr>
                    </a:p>
                  </a:txBody>
                  <a:tcPr marL="45720" marR="4572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mn-lt"/>
                        </a:rPr>
                        <a:t>0.045</a:t>
                      </a:r>
                    </a:p>
                  </a:txBody>
                  <a:tcPr marL="45720" marR="4572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mn-lt"/>
                        </a:rPr>
                        <a:t>0.46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r" fontAlgn="b"/>
                      <a:r>
                        <a:rPr lang="en-US" sz="1400" b="1" i="0" u="none" strike="noStrike" dirty="0">
                          <a:solidFill>
                            <a:srgbClr val="000000"/>
                          </a:solidFill>
                          <a:latin typeface="+mn-lt"/>
                        </a:rPr>
                        <a:t>0.057</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mn-lt"/>
                        </a:rPr>
                        <a:t>0.43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mn-lt"/>
                        </a:rPr>
                        <a:t>0.044</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mn-lt"/>
                        </a:rPr>
                        <a:t>0.48</a:t>
                      </a:r>
                    </a:p>
                  </a:txBody>
                  <a:tcPr marL="45720" marR="4572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mn-lt"/>
                        </a:rPr>
                        <a:t>0.045</a:t>
                      </a:r>
                    </a:p>
                  </a:txBody>
                  <a:tcPr marL="45720" marR="4572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mn-lt"/>
                        </a:rPr>
                        <a:t>0.46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r" fontAlgn="b"/>
                      <a:r>
                        <a:rPr lang="en-US" sz="1400" b="1" i="0" u="none" strike="noStrike" dirty="0">
                          <a:solidFill>
                            <a:srgbClr val="000000"/>
                          </a:solidFill>
                          <a:latin typeface="+mn-lt"/>
                        </a:rPr>
                        <a:t>0.060</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mn-lt"/>
                        </a:rPr>
                        <a:t>0.40</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mn-lt"/>
                        </a:rPr>
                        <a:t>0.046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mn-lt"/>
                        </a:rPr>
                        <a:t>0.45</a:t>
                      </a:r>
                    </a:p>
                  </a:txBody>
                  <a:tcPr marL="45720" marR="4572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pPr algn="r"/>
                      <a:r>
                        <a:rPr lang="en-US" sz="1400" b="1" dirty="0" smtClean="0">
                          <a:latin typeface="+mn-lt"/>
                        </a:rPr>
                        <a:t>CVC</a:t>
                      </a:r>
                      <a:endParaRPr lang="en-US" sz="1400" b="1" dirty="0">
                        <a:latin typeface="+mn-lt"/>
                      </a:endParaRPr>
                    </a:p>
                  </a:txBody>
                  <a:tcPr marL="45720" marR="4572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mn-lt"/>
                        </a:rPr>
                        <a:t>0.051</a:t>
                      </a:r>
                    </a:p>
                  </a:txBody>
                  <a:tcPr marL="45720" marR="4572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mn-lt"/>
                        </a:rPr>
                        <a:t>0.32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r" fontAlgn="b"/>
                      <a:r>
                        <a:rPr lang="en-US" sz="1400" b="1" i="0" u="none" strike="noStrike" dirty="0">
                          <a:solidFill>
                            <a:srgbClr val="000000"/>
                          </a:solidFill>
                          <a:latin typeface="+mn-lt"/>
                        </a:rPr>
                        <a:t>0.070</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mn-lt"/>
                        </a:rPr>
                        <a:t>0.27</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mn-lt"/>
                        </a:rPr>
                        <a:t>0.048</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mn-lt"/>
                        </a:rPr>
                        <a:t>0.40</a:t>
                      </a:r>
                    </a:p>
                  </a:txBody>
                  <a:tcPr marL="45720" marR="4572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mn-lt"/>
                        </a:rPr>
                        <a:t>0.052</a:t>
                      </a:r>
                    </a:p>
                  </a:txBody>
                  <a:tcPr marL="45720" marR="4572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mn-lt"/>
                        </a:rPr>
                        <a:t>0.32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r" fontAlgn="b"/>
                      <a:r>
                        <a:rPr lang="en-US" sz="1400" b="1" i="0" u="none" strike="noStrike" dirty="0">
                          <a:solidFill>
                            <a:srgbClr val="000000"/>
                          </a:solidFill>
                          <a:latin typeface="+mn-lt"/>
                        </a:rPr>
                        <a:t>0.074</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mn-lt"/>
                        </a:rPr>
                        <a:t>0.19</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mn-lt"/>
                        </a:rPr>
                        <a:t>0.053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mn-lt"/>
                        </a:rPr>
                        <a:t>0.30</a:t>
                      </a:r>
                    </a:p>
                  </a:txBody>
                  <a:tcPr marL="45720" marR="4572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pPr algn="r"/>
                      <a:r>
                        <a:rPr lang="en-US" sz="1400" b="1" dirty="0" smtClean="0">
                          <a:latin typeface="+mn-lt"/>
                        </a:rPr>
                        <a:t>BPC</a:t>
                      </a:r>
                      <a:endParaRPr lang="en-US" sz="1400" b="1" dirty="0">
                        <a:latin typeface="+mn-lt"/>
                      </a:endParaRPr>
                    </a:p>
                  </a:txBody>
                  <a:tcPr marL="45720" marR="4572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a:solidFill>
                            <a:srgbClr val="000000"/>
                          </a:solidFill>
                          <a:latin typeface="+mn-lt"/>
                        </a:rPr>
                        <a:t>0.053</a:t>
                      </a:r>
                    </a:p>
                  </a:txBody>
                  <a:tcPr marL="45720" marR="4572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mn-lt"/>
                        </a:rPr>
                        <a:t>0.26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r" fontAlgn="b"/>
                      <a:r>
                        <a:rPr lang="en-US" sz="1400" b="1" i="0" u="none" strike="noStrike" dirty="0">
                          <a:solidFill>
                            <a:srgbClr val="000000"/>
                          </a:solidFill>
                          <a:latin typeface="+mn-lt"/>
                        </a:rPr>
                        <a:t>0.069</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mn-lt"/>
                        </a:rPr>
                        <a:t>0.23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mn-lt"/>
                        </a:rPr>
                        <a:t>0.052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a:solidFill>
                            <a:srgbClr val="000000"/>
                          </a:solidFill>
                          <a:latin typeface="+mn-lt"/>
                        </a:rPr>
                        <a:t>0.30</a:t>
                      </a:r>
                    </a:p>
                  </a:txBody>
                  <a:tcPr marL="45720" marR="4572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a:solidFill>
                            <a:srgbClr val="000000"/>
                          </a:solidFill>
                          <a:latin typeface="+mn-lt"/>
                        </a:rPr>
                        <a:t>0.054</a:t>
                      </a:r>
                    </a:p>
                  </a:txBody>
                  <a:tcPr marL="45720" marR="4572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mn-lt"/>
                        </a:rPr>
                        <a:t>0.25</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r" fontAlgn="b"/>
                      <a:r>
                        <a:rPr lang="en-US" sz="1400" b="1" i="0" u="none" strike="noStrike" dirty="0">
                          <a:solidFill>
                            <a:srgbClr val="000000"/>
                          </a:solidFill>
                          <a:latin typeface="+mn-lt"/>
                        </a:rPr>
                        <a:t>0.074</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mn-lt"/>
                        </a:rPr>
                        <a:t>0.17</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mn-lt"/>
                        </a:rPr>
                        <a:t>0.056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mn-lt"/>
                        </a:rPr>
                        <a:t>0.21</a:t>
                      </a:r>
                    </a:p>
                  </a:txBody>
                  <a:tcPr marL="45720" marR="4572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pPr algn="r" fontAlgn="b"/>
                      <a:r>
                        <a:rPr lang="en-US" sz="1400" b="1" i="0" u="none" strike="noStrike" dirty="0" smtClean="0">
                          <a:solidFill>
                            <a:srgbClr val="000000"/>
                          </a:solidFill>
                          <a:latin typeface="+mn-lt"/>
                        </a:rPr>
                        <a:t>BPC Bigrams</a:t>
                      </a:r>
                      <a:endParaRPr lang="en-US" sz="1400" b="1" i="0" u="none" strike="noStrike" dirty="0">
                        <a:solidFill>
                          <a:srgbClr val="000000"/>
                        </a:solidFill>
                        <a:latin typeface="+mn-lt"/>
                      </a:endParaRPr>
                    </a:p>
                  </a:txBody>
                  <a:tcPr marL="45720" marR="4572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mn-lt"/>
                        </a:rPr>
                        <a:t>0.049</a:t>
                      </a:r>
                    </a:p>
                  </a:txBody>
                  <a:tcPr marL="45720" marR="4572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mn-lt"/>
                        </a:rPr>
                        <a:t>0.38</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r" fontAlgn="b"/>
                      <a:r>
                        <a:rPr lang="en-US" sz="1400" b="1" i="0" u="none" strike="noStrike" dirty="0">
                          <a:solidFill>
                            <a:srgbClr val="000000"/>
                          </a:solidFill>
                          <a:latin typeface="+mn-lt"/>
                        </a:rPr>
                        <a:t>0.064</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mn-lt"/>
                        </a:rPr>
                        <a:t>0.29</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mn-lt"/>
                        </a:rPr>
                        <a:t>0.023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mn-lt"/>
                        </a:rPr>
                        <a:t>0.77</a:t>
                      </a:r>
                    </a:p>
                  </a:txBody>
                  <a:tcPr marL="45720" marR="4572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mn-lt"/>
                        </a:rPr>
                        <a:t>0.056</a:t>
                      </a:r>
                    </a:p>
                  </a:txBody>
                  <a:tcPr marL="45720" marR="4572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mn-lt"/>
                        </a:rPr>
                        <a:t>0.23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r" fontAlgn="b"/>
                      <a:r>
                        <a:rPr lang="en-US" sz="1400" b="1" i="0" u="none" strike="noStrike">
                          <a:solidFill>
                            <a:srgbClr val="000000"/>
                          </a:solidFill>
                          <a:latin typeface="+mn-lt"/>
                        </a:rPr>
                        <a:t>0.078</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a:solidFill>
                            <a:srgbClr val="000000"/>
                          </a:solidFill>
                          <a:latin typeface="+mn-lt"/>
                        </a:rPr>
                        <a:t>0.08</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mn-lt"/>
                        </a:rPr>
                        <a:t>0.085</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mn-lt"/>
                        </a:rPr>
                        <a:t>0.12</a:t>
                      </a:r>
                    </a:p>
                  </a:txBody>
                  <a:tcPr marL="45720" marR="4572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pPr algn="r" fontAlgn="b"/>
                      <a:r>
                        <a:rPr lang="en-US" sz="1400" b="1" i="0" u="none" strike="noStrike" dirty="0" smtClean="0">
                          <a:solidFill>
                            <a:srgbClr val="000000"/>
                          </a:solidFill>
                          <a:latin typeface="+mn-lt"/>
                        </a:rPr>
                        <a:t>CVC</a:t>
                      </a:r>
                      <a:r>
                        <a:rPr lang="en-US" sz="1400" b="1" i="0" u="none" strike="noStrike" baseline="0" dirty="0" smtClean="0">
                          <a:solidFill>
                            <a:srgbClr val="000000"/>
                          </a:solidFill>
                          <a:latin typeface="+mn-lt"/>
                        </a:rPr>
                        <a:t> Bigrams</a:t>
                      </a:r>
                      <a:endParaRPr lang="en-US" sz="1400" b="1" i="0" u="none" strike="noStrike" dirty="0">
                        <a:solidFill>
                          <a:srgbClr val="000000"/>
                        </a:solidFill>
                        <a:latin typeface="+mn-lt"/>
                      </a:endParaRPr>
                    </a:p>
                  </a:txBody>
                  <a:tcPr marL="45720" marR="4572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mn-lt"/>
                        </a:rPr>
                        <a:t>0.054</a:t>
                      </a:r>
                    </a:p>
                  </a:txBody>
                  <a:tcPr marL="45720" marR="4572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mn-lt"/>
                        </a:rPr>
                        <a:t>0.22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r" fontAlgn="b"/>
                      <a:r>
                        <a:rPr lang="en-US" sz="1400" b="1" i="0" u="none" strike="noStrike">
                          <a:solidFill>
                            <a:srgbClr val="000000"/>
                          </a:solidFill>
                          <a:latin typeface="+mn-lt"/>
                        </a:rPr>
                        <a:t>0.068</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mn-lt"/>
                        </a:rPr>
                        <a:t>0.19</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mn-lt"/>
                        </a:rPr>
                        <a:t>0.053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mn-lt"/>
                        </a:rPr>
                        <a:t>0.26</a:t>
                      </a:r>
                    </a:p>
                  </a:txBody>
                  <a:tcPr marL="45720" marR="4572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mn-lt"/>
                        </a:rPr>
                        <a:t>0.056</a:t>
                      </a:r>
                    </a:p>
                  </a:txBody>
                  <a:tcPr marL="45720" marR="4572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mn-lt"/>
                        </a:rPr>
                        <a:t>0.17</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r" fontAlgn="b"/>
                      <a:r>
                        <a:rPr lang="en-US" sz="1400" b="1" i="0" u="none" strike="noStrike" dirty="0">
                          <a:solidFill>
                            <a:srgbClr val="000000"/>
                          </a:solidFill>
                          <a:latin typeface="+mn-lt"/>
                        </a:rPr>
                        <a:t>0.074</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mn-lt"/>
                        </a:rPr>
                        <a:t>0.10</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mn-lt"/>
                        </a:rPr>
                        <a:t>0.059</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mn-lt"/>
                        </a:rPr>
                        <a:t>0.12</a:t>
                      </a:r>
                    </a:p>
                  </a:txBody>
                  <a:tcPr marL="45720" marR="4572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pPr algn="r" fontAlgn="b"/>
                      <a:r>
                        <a:rPr lang="en-US" sz="1400" b="1" i="0" u="none" strike="noStrike" dirty="0" smtClean="0">
                          <a:solidFill>
                            <a:srgbClr val="000000"/>
                          </a:solidFill>
                          <a:latin typeface="+mn-lt"/>
                        </a:rPr>
                        <a:t>CVC Trigrams</a:t>
                      </a:r>
                      <a:endParaRPr lang="en-US" sz="1400" b="1" i="0" u="none" strike="noStrike" dirty="0">
                        <a:solidFill>
                          <a:srgbClr val="000000"/>
                        </a:solidFill>
                        <a:latin typeface="+mn-lt"/>
                      </a:endParaRPr>
                    </a:p>
                  </a:txBody>
                  <a:tcPr marL="45720" marR="4572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a:solidFill>
                            <a:srgbClr val="000000"/>
                          </a:solidFill>
                          <a:latin typeface="+mn-lt"/>
                        </a:rPr>
                        <a:t>0.050</a:t>
                      </a:r>
                    </a:p>
                  </a:txBody>
                  <a:tcPr marL="45720" marR="4572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mn-lt"/>
                        </a:rPr>
                        <a:t>0.35</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r" fontAlgn="b"/>
                      <a:r>
                        <a:rPr lang="en-US" sz="1400" b="1" i="0" u="none" strike="noStrike">
                          <a:solidFill>
                            <a:srgbClr val="000000"/>
                          </a:solidFill>
                          <a:latin typeface="+mn-lt"/>
                        </a:rPr>
                        <a:t>0.066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a:solidFill>
                            <a:srgbClr val="000000"/>
                          </a:solidFill>
                          <a:latin typeface="+mn-lt"/>
                        </a:rPr>
                        <a:t>0.30</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a:solidFill>
                            <a:srgbClr val="000000"/>
                          </a:solidFill>
                          <a:latin typeface="+mn-lt"/>
                        </a:rPr>
                        <a:t>0.043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a:solidFill>
                            <a:srgbClr val="000000"/>
                          </a:solidFill>
                          <a:latin typeface="+mn-lt"/>
                        </a:rPr>
                        <a:t>0.50</a:t>
                      </a:r>
                    </a:p>
                  </a:txBody>
                  <a:tcPr marL="45720" marR="4572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a:solidFill>
                            <a:srgbClr val="000000"/>
                          </a:solidFill>
                          <a:latin typeface="+mn-lt"/>
                        </a:rPr>
                        <a:t>0.053</a:t>
                      </a:r>
                    </a:p>
                  </a:txBody>
                  <a:tcPr marL="45720" marR="4572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mn-lt"/>
                        </a:rPr>
                        <a:t>0.30</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r" fontAlgn="b"/>
                      <a:r>
                        <a:rPr lang="en-US" sz="1400" b="1" i="0" u="none" strike="noStrike" dirty="0">
                          <a:solidFill>
                            <a:srgbClr val="000000"/>
                          </a:solidFill>
                          <a:latin typeface="+mn-lt"/>
                        </a:rPr>
                        <a:t>0.074</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mn-lt"/>
                        </a:rPr>
                        <a:t>0.18</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mn-lt"/>
                        </a:rPr>
                        <a:t>0.063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mn-lt"/>
                        </a:rPr>
                        <a:t>0.18</a:t>
                      </a:r>
                    </a:p>
                  </a:txBody>
                  <a:tcPr marL="45720" marR="4572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4" name="Rectangle 3"/>
          <p:cNvSpPr>
            <a:spLocks noChangeArrowheads="1"/>
          </p:cNvSpPr>
          <p:nvPr/>
        </p:nvSpPr>
        <p:spPr bwMode="auto">
          <a:xfrm>
            <a:off x="202068" y="4499426"/>
            <a:ext cx="8684304" cy="1814286"/>
          </a:xfrm>
          <a:prstGeom prst="rect">
            <a:avLst/>
          </a:prstGeom>
          <a:noFill/>
          <a:ln w="9525">
            <a:noFill/>
            <a:miter lim="800000"/>
            <a:headEnd/>
            <a:tailEnd/>
          </a:ln>
          <a:effectLst/>
        </p:spPr>
        <p:txBody>
          <a:bodyPr lIns="0" tIns="0" rIns="0" bIns="0"/>
          <a:lstStyle/>
          <a:p>
            <a:pPr marL="231775" indent="-231775" eaLnBrk="1" hangingPunct="1">
              <a:spcAft>
                <a:spcPts val="1200"/>
              </a:spcAft>
              <a:buFont typeface="Arial" pitchFamily="34" charset="0"/>
              <a:buChar char="•"/>
            </a:pPr>
            <a:r>
              <a:rPr lang="en-US" sz="1800" b="1" dirty="0" smtClean="0">
                <a:latin typeface="Arial" charset="0"/>
              </a:rPr>
              <a:t>Insufficient amount of training data to support phone </a:t>
            </a:r>
            <a:r>
              <a:rPr lang="en-US" sz="1800" b="1" dirty="0" smtClean="0"/>
              <a:t>N-grams.</a:t>
            </a:r>
          </a:p>
          <a:p>
            <a:pPr marL="231775" indent="-231775" eaLnBrk="1" hangingPunct="1">
              <a:spcAft>
                <a:spcPts val="1200"/>
              </a:spcAft>
              <a:buFont typeface="Arial" pitchFamily="34" charset="0"/>
              <a:buChar char="•"/>
            </a:pPr>
            <a:r>
              <a:rPr lang="en-US" sz="1800" b="1" dirty="0" smtClean="0">
                <a:latin typeface="Arial" charset="0"/>
              </a:rPr>
              <a:t>Explored many different ways to select the most influential N-grams (e.g. m</a:t>
            </a:r>
            <a:r>
              <a:rPr lang="en-US" sz="1800" b="1" dirty="0" smtClean="0"/>
              <a:t>ost common N-grams in the most accurate and least accurate words) with no improvement in performance.</a:t>
            </a:r>
          </a:p>
          <a:p>
            <a:pPr marL="231775" indent="-231775" eaLnBrk="1" hangingPunct="1">
              <a:spcAft>
                <a:spcPts val="1200"/>
              </a:spcAft>
              <a:buFont typeface="Arial" pitchFamily="34" charset="0"/>
              <a:buChar char="•"/>
            </a:pPr>
            <a:r>
              <a:rPr lang="en-US" sz="1800" b="1" dirty="0" smtClean="0"/>
              <a:t>Also explored the relationship of the position in the word with little effect.</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227013" y="57150"/>
            <a:ext cx="8672512" cy="369332"/>
          </a:xfrm>
          <a:prstGeom prst="rect">
            <a:avLst/>
          </a:prstGeom>
          <a:noFill/>
          <a:ln w="9525">
            <a:noFill/>
            <a:miter lim="800000"/>
            <a:headEnd/>
            <a:tailEnd/>
          </a:ln>
        </p:spPr>
        <p:txBody>
          <a:bodyPr wrap="square" lIns="0" tIns="0" rIns="0" bIns="0">
            <a:spAutoFit/>
          </a:bodyPr>
          <a:lstStyle/>
          <a:p>
            <a:pPr>
              <a:spcBef>
                <a:spcPct val="50000"/>
              </a:spcBef>
            </a:pPr>
            <a:r>
              <a:rPr lang="en-US" b="1" dirty="0" err="1" smtClean="0">
                <a:solidFill>
                  <a:schemeClr val="accent2"/>
                </a:solidFill>
              </a:rPr>
              <a:t>ECE@Temple</a:t>
            </a:r>
            <a:r>
              <a:rPr lang="en-US" b="1" dirty="0" smtClean="0">
                <a:solidFill>
                  <a:schemeClr val="accent2"/>
                </a:solidFill>
              </a:rPr>
              <a:t> By The Numbers</a:t>
            </a:r>
            <a:endParaRPr lang="en-US" b="1" dirty="0">
              <a:solidFill>
                <a:schemeClr val="accent2"/>
              </a:solidFill>
            </a:endParaRPr>
          </a:p>
        </p:txBody>
      </p:sp>
      <p:sp>
        <p:nvSpPr>
          <p:cNvPr id="12" name="Rectangle 11"/>
          <p:cNvSpPr/>
          <p:nvPr/>
        </p:nvSpPr>
        <p:spPr>
          <a:xfrm>
            <a:off x="2525486" y="682171"/>
            <a:ext cx="6389914" cy="2046714"/>
          </a:xfrm>
          <a:prstGeom prst="rect">
            <a:avLst/>
          </a:prstGeom>
        </p:spPr>
        <p:txBody>
          <a:bodyPr wrap="square" lIns="0" tIns="0" rIns="0" bIns="0">
            <a:spAutoFit/>
          </a:bodyPr>
          <a:lstStyle/>
          <a:p>
            <a:pPr marL="173038" indent="-173038">
              <a:spcBef>
                <a:spcPts val="600"/>
              </a:spcBef>
              <a:spcAft>
                <a:spcPts val="0"/>
              </a:spcAft>
              <a:buFont typeface="Arial" pitchFamily="34" charset="0"/>
              <a:buChar char="•"/>
            </a:pPr>
            <a:r>
              <a:rPr lang="en-US" sz="1800" b="1" dirty="0" smtClean="0"/>
              <a:t>Faculty: 12 Tenure-Track (Full: 6; Assoc: 5; Assist: 1)</a:t>
            </a:r>
          </a:p>
          <a:p>
            <a:pPr marL="173038" indent="-173038">
              <a:spcBef>
                <a:spcPts val="600"/>
              </a:spcBef>
              <a:spcAft>
                <a:spcPts val="0"/>
              </a:spcAft>
              <a:buFont typeface="Arial" pitchFamily="34" charset="0"/>
              <a:buChar char="•"/>
            </a:pPr>
            <a:r>
              <a:rPr lang="en-US" sz="1800" b="1" dirty="0" smtClean="0"/>
              <a:t>Adjuncts (10) and NTTs (1) play a crucial role</a:t>
            </a:r>
          </a:p>
          <a:p>
            <a:pPr marL="173038" indent="-173038">
              <a:spcBef>
                <a:spcPts val="600"/>
              </a:spcBef>
              <a:spcAft>
                <a:spcPts val="0"/>
              </a:spcAft>
              <a:buFont typeface="Arial" pitchFamily="34" charset="0"/>
              <a:buChar char="•"/>
            </a:pPr>
            <a:r>
              <a:rPr lang="en-US" sz="1800" b="1" dirty="0" smtClean="0"/>
              <a:t>Three degree options: EE, CpE, </a:t>
            </a:r>
            <a:r>
              <a:rPr lang="en-US" sz="1800" b="1" dirty="0" err="1" smtClean="0"/>
              <a:t>BioE</a:t>
            </a:r>
            <a:endParaRPr lang="en-US" sz="1800" b="1" dirty="0" smtClean="0"/>
          </a:p>
          <a:p>
            <a:pPr marL="173038" indent="-173038">
              <a:spcBef>
                <a:spcPts val="600"/>
              </a:spcBef>
              <a:spcAft>
                <a:spcPts val="0"/>
              </a:spcAft>
              <a:buFont typeface="Arial" pitchFamily="34" charset="0"/>
              <a:buChar char="•"/>
            </a:pPr>
            <a:r>
              <a:rPr lang="en-US" sz="1800" b="1" dirty="0" smtClean="0"/>
              <a:t>Students: 220 UGs; 70 GRs (12 PhDs)</a:t>
            </a:r>
          </a:p>
          <a:p>
            <a:pPr marL="173038" indent="-173038">
              <a:spcBef>
                <a:spcPts val="600"/>
              </a:spcBef>
              <a:buFont typeface="Arial" pitchFamily="34" charset="0"/>
              <a:buChar char="•"/>
            </a:pPr>
            <a:r>
              <a:rPr lang="en-US" sz="1800" b="1" dirty="0" smtClean="0"/>
              <a:t>Space (sqft): 3,000 (offices), 3,500 (research), 5,300 (labs)</a:t>
            </a:r>
          </a:p>
          <a:p>
            <a:pPr marL="173038" indent="-173038">
              <a:spcBef>
                <a:spcPts val="600"/>
              </a:spcBef>
              <a:buFont typeface="Arial" pitchFamily="34" charset="0"/>
              <a:buChar char="•"/>
            </a:pPr>
            <a:r>
              <a:rPr lang="en-US" sz="1800" b="1" dirty="0" smtClean="0"/>
              <a:t>Research expenditures: $450K (2009-10)</a:t>
            </a:r>
            <a:endParaRPr lang="en-US" sz="1800" b="1" dirty="0"/>
          </a:p>
        </p:txBody>
      </p:sp>
      <p:pic>
        <p:nvPicPr>
          <p:cNvPr id="14" name="Picture 13">
            <a:hlinkClick r:id="rId2"/>
          </p:cNvPr>
          <p:cNvPicPr>
            <a:picLocks noChangeAspect="1" noChangeArrowheads="1"/>
          </p:cNvPicPr>
          <p:nvPr/>
        </p:nvPicPr>
        <p:blipFill>
          <a:blip r:embed="rId3" cstate="print"/>
          <a:srcRect/>
          <a:stretch>
            <a:fillRect/>
          </a:stretch>
        </p:blipFill>
        <p:spPr bwMode="auto">
          <a:xfrm>
            <a:off x="517069" y="1054879"/>
            <a:ext cx="1634926" cy="1371600"/>
          </a:xfrm>
          <a:prstGeom prst="rect">
            <a:avLst/>
          </a:prstGeom>
          <a:ln w="12700">
            <a:solidFill>
              <a:schemeClr val="accent2"/>
            </a:solidFill>
          </a:ln>
          <a:effectLst>
            <a:outerShdw blurRad="292100" dist="139700" dir="2700000" algn="tl" rotWithShape="0">
              <a:srgbClr val="333333">
                <a:alpha val="65000"/>
              </a:srgbClr>
            </a:outerShdw>
          </a:effectLst>
        </p:spPr>
      </p:pic>
      <p:grpSp>
        <p:nvGrpSpPr>
          <p:cNvPr id="34" name="Group 33"/>
          <p:cNvGrpSpPr/>
          <p:nvPr/>
        </p:nvGrpSpPr>
        <p:grpSpPr>
          <a:xfrm>
            <a:off x="197758" y="3062288"/>
            <a:ext cx="2562860" cy="3321645"/>
            <a:chOff x="241300" y="3062288"/>
            <a:chExt cx="2562860" cy="3321645"/>
          </a:xfrm>
        </p:grpSpPr>
        <p:sp>
          <p:nvSpPr>
            <p:cNvPr id="16" name="TextBox 15"/>
            <p:cNvSpPr txBox="1"/>
            <p:nvPr/>
          </p:nvSpPr>
          <p:spPr>
            <a:xfrm>
              <a:off x="241300" y="4998938"/>
              <a:ext cx="2562860" cy="1384995"/>
            </a:xfrm>
            <a:prstGeom prst="rect">
              <a:avLst/>
            </a:prstGeom>
          </p:spPr>
          <p:txBody>
            <a:bodyPr wrap="square" lIns="0" tIns="0" rIns="0" bIns="0" rtlCol="0">
              <a:spAutoFit/>
            </a:bodyPr>
            <a:lstStyle/>
            <a:p>
              <a:pPr marL="228600" indent="-228600">
                <a:buFont typeface="Arial" pitchFamily="34" charset="0"/>
                <a:buChar char="•"/>
              </a:pPr>
              <a:r>
                <a:rPr lang="en-US" sz="1800" b="1" dirty="0" smtClean="0">
                  <a:solidFill>
                    <a:schemeClr val="accent1"/>
                  </a:solidFill>
                </a:rPr>
                <a:t>Intelligent Systems: </a:t>
              </a:r>
              <a:r>
                <a:rPr lang="en-US" sz="1800" b="1" dirty="0" smtClean="0"/>
                <a:t>multi-agent systems, tutoring systems, human language technology</a:t>
              </a:r>
              <a:endParaRPr lang="en-US" sz="1800" b="1" dirty="0"/>
            </a:p>
          </p:txBody>
        </p:sp>
        <p:grpSp>
          <p:nvGrpSpPr>
            <p:cNvPr id="29" name="Group 28"/>
            <p:cNvGrpSpPr/>
            <p:nvPr/>
          </p:nvGrpSpPr>
          <p:grpSpPr>
            <a:xfrm>
              <a:off x="773381" y="3062288"/>
              <a:ext cx="1498699" cy="1393368"/>
              <a:chOff x="454064" y="3062288"/>
              <a:chExt cx="1498699" cy="1393368"/>
            </a:xfrm>
          </p:grpSpPr>
          <p:pic>
            <p:nvPicPr>
              <p:cNvPr id="15" name="Picture 12" descr="CFL.png"/>
              <p:cNvPicPr>
                <a:picLocks noChangeAspect="1"/>
              </p:cNvPicPr>
              <p:nvPr/>
            </p:nvPicPr>
            <p:blipFill>
              <a:blip r:embed="rId4" cstate="print"/>
              <a:stretch>
                <a:fillRect/>
              </a:stretch>
            </p:blipFill>
            <p:spPr bwMode="auto">
              <a:xfrm>
                <a:off x="454064" y="3062288"/>
                <a:ext cx="985698" cy="914400"/>
              </a:xfrm>
              <a:prstGeom prst="rect">
                <a:avLst/>
              </a:prstGeom>
              <a:ln w="12700">
                <a:solidFill>
                  <a:schemeClr val="accent2"/>
                </a:solidFill>
              </a:ln>
              <a:effectLst>
                <a:outerShdw blurRad="292100" dist="139700" dir="2700000" algn="tl" rotWithShape="0">
                  <a:srgbClr val="333333">
                    <a:alpha val="65000"/>
                  </a:srgbClr>
                </a:outerShdw>
              </a:effectLst>
            </p:spPr>
          </p:pic>
          <p:pic>
            <p:nvPicPr>
              <p:cNvPr id="17" name="Picture 2"/>
              <p:cNvPicPr>
                <a:picLocks noChangeAspect="1" noChangeArrowheads="1"/>
              </p:cNvPicPr>
              <p:nvPr/>
            </p:nvPicPr>
            <p:blipFill>
              <a:blip r:embed="rId5" cstate="print"/>
              <a:srcRect l="19550" t="18396" r="52529" b="46364"/>
              <a:stretch>
                <a:fillRect/>
              </a:stretch>
            </p:blipFill>
            <p:spPr bwMode="auto">
              <a:xfrm>
                <a:off x="757965" y="3265484"/>
                <a:ext cx="914400" cy="914400"/>
              </a:xfrm>
              <a:prstGeom prst="rect">
                <a:avLst/>
              </a:prstGeom>
              <a:ln w="12700">
                <a:solidFill>
                  <a:schemeClr val="accent2"/>
                </a:solidFill>
              </a:ln>
              <a:effectLst>
                <a:outerShdw blurRad="292100" dist="139700" dir="2700000" algn="tl" rotWithShape="0">
                  <a:srgbClr val="333333">
                    <a:alpha val="65000"/>
                  </a:srgbClr>
                </a:outerShdw>
              </a:effectLst>
            </p:spPr>
          </p:pic>
          <p:pic>
            <p:nvPicPr>
              <p:cNvPr id="18" name="Picture 26" descr="x"/>
              <p:cNvPicPr>
                <a:picLocks noChangeAspect="1" noChangeArrowheads="1"/>
              </p:cNvPicPr>
              <p:nvPr/>
            </p:nvPicPr>
            <p:blipFill>
              <a:blip r:embed="rId6" cstate="print"/>
              <a:srcRect l="9842" t="5432" r="9715" b="6669"/>
              <a:stretch>
                <a:fillRect/>
              </a:stretch>
            </p:blipFill>
            <p:spPr bwMode="auto">
              <a:xfrm>
                <a:off x="1038363" y="3541256"/>
                <a:ext cx="914400" cy="914400"/>
              </a:xfrm>
              <a:prstGeom prst="rect">
                <a:avLst/>
              </a:prstGeom>
              <a:ln w="12700">
                <a:solidFill>
                  <a:schemeClr val="accent2"/>
                </a:solidFill>
              </a:ln>
              <a:effectLst>
                <a:outerShdw blurRad="292100" dist="139700" dir="2700000" algn="tl" rotWithShape="0">
                  <a:srgbClr val="333333">
                    <a:alpha val="65000"/>
                  </a:srgbClr>
                </a:outerShdw>
              </a:effectLst>
            </p:spPr>
          </p:pic>
        </p:grpSp>
      </p:grpSp>
      <p:grpSp>
        <p:nvGrpSpPr>
          <p:cNvPr id="33" name="Group 32"/>
          <p:cNvGrpSpPr/>
          <p:nvPr/>
        </p:nvGrpSpPr>
        <p:grpSpPr>
          <a:xfrm>
            <a:off x="3501005" y="3062975"/>
            <a:ext cx="2407987" cy="3312027"/>
            <a:chOff x="3291773" y="3062975"/>
            <a:chExt cx="2407987" cy="3312027"/>
          </a:xfrm>
        </p:grpSpPr>
        <p:grpSp>
          <p:nvGrpSpPr>
            <p:cNvPr id="30" name="Group 29"/>
            <p:cNvGrpSpPr/>
            <p:nvPr/>
          </p:nvGrpSpPr>
          <p:grpSpPr>
            <a:xfrm>
              <a:off x="3751028" y="3062975"/>
              <a:ext cx="1489476" cy="1440380"/>
              <a:chOff x="3649663" y="3425825"/>
              <a:chExt cx="1489476" cy="1440380"/>
            </a:xfrm>
          </p:grpSpPr>
          <p:pic>
            <p:nvPicPr>
              <p:cNvPr id="19" name="Picture 1"/>
              <p:cNvPicPr>
                <a:picLocks noChangeAspect="1" noChangeArrowheads="1"/>
              </p:cNvPicPr>
              <p:nvPr/>
            </p:nvPicPr>
            <p:blipFill>
              <a:blip r:embed="rId7" cstate="print"/>
              <a:srcRect l="14311" t="27123" r="49347" b="40000"/>
              <a:stretch>
                <a:fillRect/>
              </a:stretch>
            </p:blipFill>
            <p:spPr bwMode="auto">
              <a:xfrm>
                <a:off x="3649663" y="3425825"/>
                <a:ext cx="914400" cy="914400"/>
              </a:xfrm>
              <a:prstGeom prst="rect">
                <a:avLst/>
              </a:prstGeom>
              <a:ln w="12700">
                <a:solidFill>
                  <a:schemeClr val="accent2"/>
                </a:solidFill>
              </a:ln>
              <a:effectLst>
                <a:outerShdw blurRad="292100" dist="139700" dir="2700000" algn="tl" rotWithShape="0">
                  <a:srgbClr val="333333">
                    <a:alpha val="65000"/>
                  </a:srgbClr>
                </a:outerShdw>
              </a:effectLst>
            </p:spPr>
          </p:pic>
          <p:pic>
            <p:nvPicPr>
              <p:cNvPr id="20" name="Picture 9" descr="C:\Documents and Settings\cwon\My Documents\3Temple\CSNAP\Laboratory\CSNAP LOGO3 copy.jpg"/>
              <p:cNvPicPr>
                <a:picLocks noChangeAspect="1" noChangeArrowheads="1"/>
              </p:cNvPicPr>
              <p:nvPr/>
            </p:nvPicPr>
            <p:blipFill>
              <a:blip r:embed="rId8" cstate="print"/>
              <a:srcRect/>
              <a:stretch>
                <a:fillRect/>
              </a:stretch>
            </p:blipFill>
            <p:spPr bwMode="auto">
              <a:xfrm>
                <a:off x="3939943" y="3658049"/>
                <a:ext cx="914400" cy="914400"/>
              </a:xfrm>
              <a:prstGeom prst="rect">
                <a:avLst/>
              </a:prstGeom>
              <a:ln w="12700">
                <a:solidFill>
                  <a:schemeClr val="accent2"/>
                </a:solidFill>
              </a:ln>
              <a:effectLst>
                <a:outerShdw blurRad="292100" dist="139700" dir="2700000" algn="tl" rotWithShape="0">
                  <a:srgbClr val="333333">
                    <a:alpha val="65000"/>
                  </a:srgbClr>
                </a:outerShdw>
              </a:effectLst>
            </p:spPr>
          </p:pic>
          <p:pic>
            <p:nvPicPr>
              <p:cNvPr id="21" name="Picture 3"/>
              <p:cNvPicPr>
                <a:picLocks noChangeAspect="1" noChangeArrowheads="1"/>
              </p:cNvPicPr>
              <p:nvPr/>
            </p:nvPicPr>
            <p:blipFill>
              <a:blip r:embed="rId9" cstate="print"/>
              <a:srcRect l="14567" t="27594" r="50933" b="41364"/>
              <a:stretch>
                <a:fillRect/>
              </a:stretch>
            </p:blipFill>
            <p:spPr bwMode="auto">
              <a:xfrm>
                <a:off x="4224739" y="3951805"/>
                <a:ext cx="914400" cy="914400"/>
              </a:xfrm>
              <a:prstGeom prst="rect">
                <a:avLst/>
              </a:prstGeom>
              <a:ln w="12700">
                <a:solidFill>
                  <a:schemeClr val="accent2"/>
                </a:solidFill>
              </a:ln>
              <a:effectLst>
                <a:outerShdw blurRad="292100" dist="139700" dir="2700000" algn="tl" rotWithShape="0">
                  <a:srgbClr val="333333">
                    <a:alpha val="65000"/>
                  </a:srgbClr>
                </a:outerShdw>
              </a:effectLst>
            </p:spPr>
          </p:pic>
        </p:grpSp>
        <p:sp>
          <p:nvSpPr>
            <p:cNvPr id="22" name="TextBox 21"/>
            <p:cNvSpPr txBox="1"/>
            <p:nvPr/>
          </p:nvSpPr>
          <p:spPr>
            <a:xfrm>
              <a:off x="3291773" y="4990007"/>
              <a:ext cx="2407987" cy="1384995"/>
            </a:xfrm>
            <a:prstGeom prst="rect">
              <a:avLst/>
            </a:prstGeom>
          </p:spPr>
          <p:txBody>
            <a:bodyPr wrap="square" lIns="0" tIns="0" rIns="0" bIns="0" rtlCol="0">
              <a:spAutoFit/>
            </a:bodyPr>
            <a:lstStyle/>
            <a:p>
              <a:pPr marL="228600" indent="-228600">
                <a:buFont typeface="Arial" pitchFamily="34" charset="0"/>
                <a:buChar char="•"/>
              </a:pPr>
              <a:r>
                <a:rPr lang="en-US" sz="1800" b="1" dirty="0" smtClean="0">
                  <a:solidFill>
                    <a:schemeClr val="accent1"/>
                  </a:solidFill>
                </a:rPr>
                <a:t>Sensors, Imaging and Control:</a:t>
              </a:r>
              <a:r>
                <a:rPr lang="en-US" sz="1800" b="1" dirty="0" smtClean="0"/>
                <a:t/>
              </a:r>
              <a:br>
                <a:rPr lang="en-US" sz="1800" b="1" dirty="0" smtClean="0"/>
              </a:br>
              <a:r>
                <a:rPr lang="en-US" sz="1800" b="1" dirty="0" smtClean="0"/>
                <a:t>game theory, thermal imaging, signal restoration</a:t>
              </a:r>
              <a:endParaRPr lang="en-US" sz="1800" b="1" dirty="0"/>
            </a:p>
          </p:txBody>
        </p:sp>
      </p:grpSp>
      <p:grpSp>
        <p:nvGrpSpPr>
          <p:cNvPr id="32" name="Group 31"/>
          <p:cNvGrpSpPr/>
          <p:nvPr/>
        </p:nvGrpSpPr>
        <p:grpSpPr>
          <a:xfrm>
            <a:off x="6649379" y="3048461"/>
            <a:ext cx="2175295" cy="3591491"/>
            <a:chOff x="6068819" y="3048461"/>
            <a:chExt cx="2175295" cy="3591491"/>
          </a:xfrm>
        </p:grpSpPr>
        <p:sp>
          <p:nvSpPr>
            <p:cNvPr id="27" name="TextBox 26"/>
            <p:cNvSpPr txBox="1"/>
            <p:nvPr/>
          </p:nvSpPr>
          <p:spPr>
            <a:xfrm>
              <a:off x="6068819" y="4977959"/>
              <a:ext cx="2175295" cy="1661993"/>
            </a:xfrm>
            <a:prstGeom prst="rect">
              <a:avLst/>
            </a:prstGeom>
          </p:spPr>
          <p:txBody>
            <a:bodyPr wrap="square" lIns="0" tIns="0" rIns="0" bIns="0" rtlCol="0">
              <a:spAutoFit/>
            </a:bodyPr>
            <a:lstStyle/>
            <a:p>
              <a:pPr marL="231775" indent="-231775">
                <a:buFont typeface="Arial" pitchFamily="34" charset="0"/>
                <a:buChar char="•"/>
              </a:pPr>
              <a:r>
                <a:rPr lang="en-US" sz="1800" b="1" dirty="0" smtClean="0">
                  <a:solidFill>
                    <a:schemeClr val="accent1"/>
                  </a:solidFill>
                </a:rPr>
                <a:t>Devices and Interfaces: </a:t>
              </a:r>
              <a:r>
                <a:rPr lang="en-US" sz="1800" b="1" dirty="0" smtClean="0"/>
                <a:t>system chip design, FPGAs, brain-machine interfaces</a:t>
              </a:r>
              <a:endParaRPr lang="en-US" sz="1800" b="1" dirty="0"/>
            </a:p>
          </p:txBody>
        </p:sp>
        <p:grpSp>
          <p:nvGrpSpPr>
            <p:cNvPr id="31" name="Group 30"/>
            <p:cNvGrpSpPr/>
            <p:nvPr/>
          </p:nvGrpSpPr>
          <p:grpSpPr>
            <a:xfrm>
              <a:off x="6407166" y="3048461"/>
              <a:ext cx="1498600" cy="1407887"/>
              <a:chOff x="6197600" y="3425825"/>
              <a:chExt cx="1498600" cy="1407887"/>
            </a:xfrm>
          </p:grpSpPr>
          <p:pic>
            <p:nvPicPr>
              <p:cNvPr id="1026" name="Picture 2"/>
              <p:cNvPicPr>
                <a:picLocks noChangeAspect="1" noChangeArrowheads="1"/>
              </p:cNvPicPr>
              <p:nvPr/>
            </p:nvPicPr>
            <p:blipFill>
              <a:blip r:embed="rId10" cstate="print"/>
              <a:srcRect l="46604" t="26875" r="19297" b="23220"/>
              <a:stretch>
                <a:fillRect/>
              </a:stretch>
            </p:blipFill>
            <p:spPr bwMode="auto">
              <a:xfrm>
                <a:off x="6197600" y="3425825"/>
                <a:ext cx="1111273" cy="914400"/>
              </a:xfrm>
              <a:prstGeom prst="rect">
                <a:avLst/>
              </a:prstGeom>
              <a:ln w="12700">
                <a:solidFill>
                  <a:schemeClr val="accent2"/>
                </a:solidFill>
              </a:ln>
              <a:effectLst>
                <a:outerShdw blurRad="292100" dist="139700" dir="2700000" algn="tl" rotWithShape="0">
                  <a:srgbClr val="333333">
                    <a:alpha val="65000"/>
                  </a:srgbClr>
                </a:outerShdw>
              </a:effectLst>
            </p:spPr>
          </p:pic>
          <p:pic>
            <p:nvPicPr>
              <p:cNvPr id="25" name="Picture 9" descr="obeid-image1.png"/>
              <p:cNvPicPr>
                <a:picLocks noChangeAspect="1"/>
              </p:cNvPicPr>
              <p:nvPr/>
            </p:nvPicPr>
            <p:blipFill>
              <a:blip r:embed="rId11" cstate="print"/>
              <a:srcRect l="16251" t="6660" r="21252" b="9990"/>
              <a:stretch>
                <a:fillRect/>
              </a:stretch>
            </p:blipFill>
            <p:spPr bwMode="auto">
              <a:xfrm>
                <a:off x="6468578" y="3662652"/>
                <a:ext cx="914400" cy="914400"/>
              </a:xfrm>
              <a:prstGeom prst="rect">
                <a:avLst/>
              </a:prstGeom>
              <a:ln w="12700">
                <a:solidFill>
                  <a:schemeClr val="accent2"/>
                </a:solidFill>
              </a:ln>
              <a:effectLst>
                <a:outerShdw blurRad="292100" dist="139700" dir="2700000" algn="tl" rotWithShape="0">
                  <a:srgbClr val="333333">
                    <a:alpha val="65000"/>
                  </a:srgbClr>
                </a:outerShdw>
              </a:effectLst>
            </p:spPr>
          </p:pic>
          <p:pic>
            <p:nvPicPr>
              <p:cNvPr id="26" name="Picture 17" descr="virtex"/>
              <p:cNvPicPr>
                <a:picLocks noChangeAspect="1" noChangeArrowheads="1"/>
              </p:cNvPicPr>
              <p:nvPr/>
            </p:nvPicPr>
            <p:blipFill>
              <a:blip r:embed="rId12" cstate="print"/>
              <a:srcRect/>
              <a:stretch>
                <a:fillRect/>
              </a:stretch>
            </p:blipFill>
            <p:spPr bwMode="auto">
              <a:xfrm>
                <a:off x="6781800" y="3919312"/>
                <a:ext cx="914400" cy="914400"/>
              </a:xfrm>
              <a:prstGeom prst="rect">
                <a:avLst/>
              </a:prstGeom>
              <a:ln w="12700">
                <a:solidFill>
                  <a:schemeClr val="accent2"/>
                </a:solidFill>
              </a:ln>
              <a:effectLst>
                <a:outerShdw blurRad="292100" dist="139700" dir="2700000" algn="tl" rotWithShape="0">
                  <a:srgbClr val="333333">
                    <a:alpha val="65000"/>
                  </a:srgbClr>
                </a:outerShdw>
              </a:effectLst>
            </p:spPr>
          </p:pic>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227013" y="57150"/>
            <a:ext cx="8672512"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Feature Combinations</a:t>
            </a:r>
            <a:endParaRPr lang="en-US" b="1" dirty="0">
              <a:solidFill>
                <a:schemeClr val="accent2"/>
              </a:solidFill>
            </a:endParaRPr>
          </a:p>
        </p:txBody>
      </p:sp>
      <p:graphicFrame>
        <p:nvGraphicFramePr>
          <p:cNvPr id="3" name="Table 2"/>
          <p:cNvGraphicFramePr>
            <a:graphicFrameLocks noGrp="1"/>
          </p:cNvGraphicFramePr>
          <p:nvPr/>
        </p:nvGraphicFramePr>
        <p:xfrm>
          <a:off x="234953" y="729345"/>
          <a:ext cx="8680447" cy="4866640"/>
        </p:xfrm>
        <a:graphic>
          <a:graphicData uri="http://schemas.openxmlformats.org/drawingml/2006/table">
            <a:tbl>
              <a:tblPr firstRow="1" bandRow="1">
                <a:tableStyleId>{5C22544A-7EE6-4342-B048-85BDC9FD1C3A}</a:tableStyleId>
              </a:tblPr>
              <a:tblGrid>
                <a:gridCol w="1593847"/>
                <a:gridCol w="590550"/>
                <a:gridCol w="590550"/>
                <a:gridCol w="590550"/>
                <a:gridCol w="590550"/>
                <a:gridCol w="590550"/>
                <a:gridCol w="590550"/>
                <a:gridCol w="590550"/>
                <a:gridCol w="590550"/>
                <a:gridCol w="590550"/>
                <a:gridCol w="590550"/>
                <a:gridCol w="590550"/>
                <a:gridCol w="590550"/>
              </a:tblGrid>
              <a:tr h="370840">
                <a:tc rowSpan="3">
                  <a:txBody>
                    <a:bodyPr/>
                    <a:lstStyle/>
                    <a:p>
                      <a:pPr algn="ctr"/>
                      <a:r>
                        <a:rPr lang="en-US" sz="1400" b="1" dirty="0" smtClean="0"/>
                        <a:t>Features</a:t>
                      </a:r>
                      <a:endParaRPr lang="en-US" sz="1400" b="1" dirty="0"/>
                    </a:p>
                  </a:txBody>
                  <a:tcPr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gridSpan="6">
                  <a:txBody>
                    <a:bodyPr/>
                    <a:lstStyle/>
                    <a:p>
                      <a:pPr algn="ctr"/>
                      <a:r>
                        <a:rPr lang="en-US" sz="1400" b="1" dirty="0" smtClean="0"/>
                        <a:t>Closed-Loop</a:t>
                      </a:r>
                      <a:endParaRPr lang="en-US" sz="1400" b="1" dirty="0"/>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C1CA"/>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gridSpan="6">
                  <a:txBody>
                    <a:bodyPr/>
                    <a:lstStyle/>
                    <a:p>
                      <a:pPr algn="ctr"/>
                      <a:r>
                        <a:rPr lang="en-US" sz="1400" b="1" dirty="0" smtClean="0"/>
                        <a:t>Open-Loop</a:t>
                      </a:r>
                      <a:endParaRPr lang="en-US" sz="1400" b="1" dirty="0"/>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C1CA"/>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370840">
                <a:tc vMerge="1">
                  <a:txBody>
                    <a:bodyPr/>
                    <a:lstStyle/>
                    <a:p>
                      <a:endParaRPr lang="en-US" dirty="0"/>
                    </a:p>
                  </a:txBody>
                  <a:tcPr anchor="ctr"/>
                </a:tc>
                <a:tc gridSpan="2">
                  <a:txBody>
                    <a:bodyPr/>
                    <a:lstStyle/>
                    <a:p>
                      <a:pPr algn="ctr"/>
                      <a:r>
                        <a:rPr lang="en-US" sz="1400" b="1" dirty="0" smtClean="0"/>
                        <a:t>Regression</a:t>
                      </a:r>
                      <a:endParaRPr lang="en-US" sz="1400" b="1" dirty="0"/>
                    </a:p>
                  </a:txBody>
                  <a:tcPr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hMerge="1">
                  <a:txBody>
                    <a:bodyPr/>
                    <a:lstStyle/>
                    <a:p>
                      <a:endParaRPr lang="en-US" dirty="0"/>
                    </a:p>
                  </a:txBody>
                  <a:tcPr/>
                </a:tc>
                <a:tc gridSpan="2">
                  <a:txBody>
                    <a:bodyPr/>
                    <a:lstStyle/>
                    <a:p>
                      <a:pPr algn="ctr"/>
                      <a:r>
                        <a:rPr lang="en-US" sz="1400" b="1" dirty="0" smtClean="0"/>
                        <a:t>NN</a:t>
                      </a:r>
                      <a:endParaRPr lang="en-US" sz="14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hMerge="1">
                  <a:txBody>
                    <a:bodyPr/>
                    <a:lstStyle/>
                    <a:p>
                      <a:endParaRPr lang="en-US" dirty="0"/>
                    </a:p>
                  </a:txBody>
                  <a:tcPr/>
                </a:tc>
                <a:tc gridSpan="2">
                  <a:txBody>
                    <a:bodyPr/>
                    <a:lstStyle/>
                    <a:p>
                      <a:pPr algn="ctr"/>
                      <a:r>
                        <a:rPr lang="en-US" sz="1400" b="1" dirty="0" smtClean="0"/>
                        <a:t>DT</a:t>
                      </a:r>
                      <a:endParaRPr lang="en-US" sz="1400" b="1" dirty="0"/>
                    </a:p>
                  </a:txBody>
                  <a:tcPr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hMerge="1">
                  <a:txBody>
                    <a:bodyPr/>
                    <a:lstStyle/>
                    <a:p>
                      <a:endParaRPr lang="en-US" dirty="0"/>
                    </a:p>
                  </a:txBody>
                  <a:tcPr/>
                </a:tc>
                <a:tc gridSpan="2">
                  <a:txBody>
                    <a:bodyPr/>
                    <a:lstStyle/>
                    <a:p>
                      <a:pPr algn="ctr"/>
                      <a:r>
                        <a:rPr lang="en-US" sz="1400" b="1" dirty="0" smtClean="0"/>
                        <a:t>Regression</a:t>
                      </a:r>
                      <a:endParaRPr lang="en-US" sz="1400" b="1" dirty="0"/>
                    </a:p>
                  </a:txBody>
                  <a:tcPr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hMerge="1">
                  <a:txBody>
                    <a:bodyPr/>
                    <a:lstStyle/>
                    <a:p>
                      <a:endParaRPr lang="en-US" dirty="0"/>
                    </a:p>
                  </a:txBody>
                  <a:tcPr/>
                </a:tc>
                <a:tc gridSpan="2">
                  <a:txBody>
                    <a:bodyPr/>
                    <a:lstStyle/>
                    <a:p>
                      <a:pPr algn="ctr"/>
                      <a:r>
                        <a:rPr lang="en-US" sz="1400" b="1" dirty="0" smtClean="0"/>
                        <a:t>NN</a:t>
                      </a:r>
                      <a:endParaRPr lang="en-US" sz="14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hMerge="1">
                  <a:txBody>
                    <a:bodyPr/>
                    <a:lstStyle/>
                    <a:p>
                      <a:endParaRPr lang="en-US" dirty="0"/>
                    </a:p>
                  </a:txBody>
                  <a:tcPr/>
                </a:tc>
                <a:tc gridSpan="2">
                  <a:txBody>
                    <a:bodyPr/>
                    <a:lstStyle/>
                    <a:p>
                      <a:pPr algn="ctr"/>
                      <a:r>
                        <a:rPr lang="en-US" sz="1400" b="1" dirty="0" smtClean="0"/>
                        <a:t>DT</a:t>
                      </a:r>
                      <a:endParaRPr lang="en-US" sz="1400" b="1" dirty="0"/>
                    </a:p>
                  </a:txBody>
                  <a:tcPr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hMerge="1">
                  <a:txBody>
                    <a:bodyPr/>
                    <a:lstStyle/>
                    <a:p>
                      <a:endParaRPr lang="en-US" dirty="0"/>
                    </a:p>
                  </a:txBody>
                  <a:tcPr/>
                </a:tc>
              </a:tr>
              <a:tr h="370840">
                <a:tc vMerge="1">
                  <a:txBody>
                    <a:bodyPr/>
                    <a:lstStyle/>
                    <a:p>
                      <a:endParaRPr lang="en-US" dirty="0"/>
                    </a:p>
                  </a:txBody>
                  <a:tcPr/>
                </a:tc>
                <a:tc>
                  <a:txBody>
                    <a:bodyPr/>
                    <a:lstStyle/>
                    <a:p>
                      <a:pPr algn="ctr"/>
                      <a:r>
                        <a:rPr lang="en-US" sz="1400" b="1" dirty="0" smtClean="0"/>
                        <a:t>MSE</a:t>
                      </a:r>
                      <a:endParaRPr lang="en-US" sz="1400" b="1" dirty="0"/>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a:r>
                        <a:rPr lang="en-US" sz="1400" b="1" dirty="0" smtClean="0"/>
                        <a:t>R</a:t>
                      </a:r>
                      <a:endParaRPr lang="en-US"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a:r>
                        <a:rPr lang="en-US" sz="1400" b="1" dirty="0" smtClean="0"/>
                        <a:t>MSE</a:t>
                      </a:r>
                      <a:endParaRPr lang="en-US"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a:r>
                        <a:rPr lang="en-US" sz="1400" b="1" dirty="0" smtClean="0"/>
                        <a:t>R</a:t>
                      </a:r>
                      <a:endParaRPr lang="en-US"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a:r>
                        <a:rPr lang="en-US" sz="1400" b="1" dirty="0" smtClean="0"/>
                        <a:t>MSE</a:t>
                      </a:r>
                      <a:endParaRPr lang="en-US"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a:r>
                        <a:rPr lang="en-US" sz="1400" b="1" dirty="0" smtClean="0"/>
                        <a:t>R</a:t>
                      </a:r>
                      <a:endParaRPr lang="en-US" sz="1400" b="1" dirty="0"/>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a:r>
                        <a:rPr lang="en-US" sz="1400" b="1" dirty="0" smtClean="0"/>
                        <a:t>MSE</a:t>
                      </a:r>
                      <a:endParaRPr lang="en-US" sz="1400" b="1" dirty="0"/>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a:r>
                        <a:rPr lang="en-US" sz="1400" b="1" dirty="0" smtClean="0"/>
                        <a:t>R</a:t>
                      </a:r>
                      <a:endParaRPr lang="en-US"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a:r>
                        <a:rPr lang="en-US" sz="1400" b="1" dirty="0" smtClean="0"/>
                        <a:t>MSE</a:t>
                      </a:r>
                      <a:endParaRPr lang="en-US"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a:r>
                        <a:rPr lang="en-US" sz="1400" b="1" dirty="0" smtClean="0"/>
                        <a:t>R</a:t>
                      </a:r>
                      <a:endParaRPr lang="en-US"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a:r>
                        <a:rPr lang="en-US" sz="1400" b="1" dirty="0" smtClean="0"/>
                        <a:t>MSR</a:t>
                      </a:r>
                      <a:endParaRPr lang="en-US"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a:r>
                        <a:rPr lang="en-US" sz="1400" b="1" dirty="0" smtClean="0"/>
                        <a:t>R</a:t>
                      </a:r>
                      <a:endParaRPr lang="en-US" sz="1400" b="1" dirty="0"/>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r>
              <a:tr h="370840">
                <a:tc>
                  <a:txBody>
                    <a:bodyPr/>
                    <a:lstStyle/>
                    <a:p>
                      <a:pPr algn="r"/>
                      <a:r>
                        <a:rPr lang="en-US" sz="1400" b="1" dirty="0" smtClean="0">
                          <a:latin typeface="+mn-lt"/>
                        </a:rPr>
                        <a:t>Duration</a:t>
                      </a:r>
                      <a:endParaRPr lang="en-US" sz="1400" b="1" dirty="0">
                        <a:latin typeface="+mn-lt"/>
                      </a:endParaRPr>
                    </a:p>
                  </a:txBody>
                  <a:tcPr marL="45720" marR="4572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mn-lt"/>
                        </a:rPr>
                        <a:t>0.045</a:t>
                      </a:r>
                    </a:p>
                  </a:txBody>
                  <a:tcPr marL="45720" marR="4572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mn-lt"/>
                        </a:rPr>
                        <a:t>0.46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r" fontAlgn="b"/>
                      <a:r>
                        <a:rPr lang="en-US" sz="1400" b="1" i="0" u="none" strike="noStrike" dirty="0">
                          <a:solidFill>
                            <a:srgbClr val="000000"/>
                          </a:solidFill>
                          <a:latin typeface="+mn-lt"/>
                        </a:rPr>
                        <a:t>0.057</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mn-lt"/>
                        </a:rPr>
                        <a:t>0.43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mn-lt"/>
                        </a:rPr>
                        <a:t>0.044</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mn-lt"/>
                        </a:rPr>
                        <a:t>0.48</a:t>
                      </a:r>
                    </a:p>
                  </a:txBody>
                  <a:tcPr marL="45720" marR="4572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r" fontAlgn="b"/>
                      <a:r>
                        <a:rPr lang="en-US" sz="1400" b="1" i="0" u="none" strike="noStrike" dirty="0">
                          <a:solidFill>
                            <a:srgbClr val="000000"/>
                          </a:solidFill>
                          <a:latin typeface="+mn-lt"/>
                        </a:rPr>
                        <a:t>0.045</a:t>
                      </a:r>
                    </a:p>
                  </a:txBody>
                  <a:tcPr marL="45720" marR="4572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mn-lt"/>
                        </a:rPr>
                        <a:t>0.46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r" fontAlgn="b"/>
                      <a:r>
                        <a:rPr lang="en-US" sz="1400" b="1" i="0" u="none" strike="noStrike" dirty="0">
                          <a:solidFill>
                            <a:srgbClr val="000000"/>
                          </a:solidFill>
                          <a:latin typeface="+mn-lt"/>
                        </a:rPr>
                        <a:t>0.060</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mn-lt"/>
                        </a:rPr>
                        <a:t>0.40</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mn-lt"/>
                        </a:rPr>
                        <a:t>0.046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mn-lt"/>
                        </a:rPr>
                        <a:t>0.45</a:t>
                      </a:r>
                    </a:p>
                  </a:txBody>
                  <a:tcPr marL="45720" marR="4572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pPr algn="r" fontAlgn="b"/>
                      <a:r>
                        <a:rPr lang="en-US" sz="1200" b="1" i="0" u="none" strike="noStrike" dirty="0" smtClean="0">
                          <a:solidFill>
                            <a:srgbClr val="000000"/>
                          </a:solidFill>
                          <a:latin typeface="Arial"/>
                        </a:rPr>
                        <a:t>Duration + </a:t>
                      </a:r>
                      <a:br>
                        <a:rPr lang="en-US" sz="1200" b="1" i="0" u="none" strike="noStrike" dirty="0" smtClean="0">
                          <a:solidFill>
                            <a:srgbClr val="000000"/>
                          </a:solidFill>
                          <a:latin typeface="Arial"/>
                        </a:rPr>
                      </a:br>
                      <a:r>
                        <a:rPr lang="en-US" sz="1200" b="1" i="0" u="none" strike="noStrike" dirty="0" smtClean="0">
                          <a:solidFill>
                            <a:srgbClr val="000000"/>
                          </a:solidFill>
                          <a:latin typeface="Arial"/>
                        </a:rPr>
                        <a:t>No. Syllables</a:t>
                      </a:r>
                      <a:endParaRPr lang="en-US" sz="1200" b="1" i="0" u="none" strike="noStrike" dirty="0">
                        <a:solidFill>
                          <a:srgbClr val="000000"/>
                        </a:solidFill>
                        <a:latin typeface="Arial"/>
                      </a:endParaRPr>
                    </a:p>
                  </a:txBody>
                  <a:tcPr marL="45720" marR="4572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Arial"/>
                        </a:rPr>
                        <a:t>0.045</a:t>
                      </a:r>
                    </a:p>
                  </a:txBody>
                  <a:tcPr marL="45720" marR="4572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Arial"/>
                        </a:rPr>
                        <a:t>0.46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Arial"/>
                        </a:rPr>
                        <a:t>0.055</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Arial"/>
                        </a:rPr>
                        <a:t>0.45</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Arial"/>
                        </a:rPr>
                        <a:t>0.041</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Arial"/>
                        </a:rPr>
                        <a:t>0.53</a:t>
                      </a:r>
                    </a:p>
                  </a:txBody>
                  <a:tcPr marL="45720" marR="4572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Arial"/>
                        </a:rPr>
                        <a:t>0.045</a:t>
                      </a:r>
                    </a:p>
                  </a:txBody>
                  <a:tcPr marL="45720" marR="4572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Arial"/>
                        </a:rPr>
                        <a:t>0.46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Arial"/>
                        </a:rPr>
                        <a:t>0.060</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a:solidFill>
                            <a:srgbClr val="000000"/>
                          </a:solidFill>
                          <a:latin typeface="Arial"/>
                        </a:rPr>
                        <a:t>0.38</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a:solidFill>
                            <a:srgbClr val="000000"/>
                          </a:solidFill>
                          <a:latin typeface="Arial"/>
                        </a:rPr>
                        <a:t>0.046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Arial"/>
                        </a:rPr>
                        <a:t>0.46</a:t>
                      </a:r>
                    </a:p>
                  </a:txBody>
                  <a:tcPr marL="45720" marR="4572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pPr algn="r" fontAlgn="b"/>
                      <a:r>
                        <a:rPr lang="en-US" sz="1200" b="1" i="0" u="none" strike="noStrike" dirty="0" smtClean="0">
                          <a:solidFill>
                            <a:srgbClr val="000000"/>
                          </a:solidFill>
                          <a:latin typeface="Arial"/>
                        </a:rPr>
                        <a:t>Duration +</a:t>
                      </a:r>
                      <a:br>
                        <a:rPr lang="en-US" sz="1200" b="1" i="0" u="none" strike="noStrike" dirty="0" smtClean="0">
                          <a:solidFill>
                            <a:srgbClr val="000000"/>
                          </a:solidFill>
                          <a:latin typeface="Arial"/>
                        </a:rPr>
                      </a:br>
                      <a:r>
                        <a:rPr lang="en-US" sz="1200" b="1" i="0" u="none" strike="noStrike" dirty="0" smtClean="0">
                          <a:solidFill>
                            <a:srgbClr val="000000"/>
                          </a:solidFill>
                          <a:latin typeface="Arial"/>
                        </a:rPr>
                        <a:t>No. Consonants</a:t>
                      </a:r>
                      <a:endParaRPr lang="en-US" sz="1200" b="1" i="0" u="none" strike="noStrike" dirty="0">
                        <a:solidFill>
                          <a:srgbClr val="000000"/>
                        </a:solidFill>
                        <a:latin typeface="Arial"/>
                      </a:endParaRPr>
                    </a:p>
                  </a:txBody>
                  <a:tcPr marL="45720" marR="4572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a:solidFill>
                            <a:srgbClr val="000000"/>
                          </a:solidFill>
                          <a:latin typeface="Arial"/>
                        </a:rPr>
                        <a:t>0.045</a:t>
                      </a:r>
                    </a:p>
                  </a:txBody>
                  <a:tcPr marL="45720" marR="4572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a:solidFill>
                            <a:srgbClr val="000000"/>
                          </a:solidFill>
                          <a:latin typeface="Arial"/>
                        </a:rPr>
                        <a:t>0.46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a:solidFill>
                            <a:srgbClr val="000000"/>
                          </a:solidFill>
                          <a:latin typeface="Arial"/>
                        </a:rPr>
                        <a:t>0.055</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a:solidFill>
                            <a:srgbClr val="000000"/>
                          </a:solidFill>
                          <a:latin typeface="Arial"/>
                        </a:rPr>
                        <a:t>0.46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a:solidFill>
                            <a:srgbClr val="000000"/>
                          </a:solidFill>
                          <a:latin typeface="Arial"/>
                        </a:rPr>
                        <a:t>0.040</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Arial"/>
                        </a:rPr>
                        <a:t>0.54</a:t>
                      </a:r>
                    </a:p>
                  </a:txBody>
                  <a:tcPr marL="45720" marR="4572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Arial"/>
                        </a:rPr>
                        <a:t>0.046</a:t>
                      </a:r>
                    </a:p>
                  </a:txBody>
                  <a:tcPr marL="45720" marR="4572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Arial"/>
                        </a:rPr>
                        <a:t>0.46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Arial"/>
                        </a:rPr>
                        <a:t>0.058</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a:solidFill>
                            <a:srgbClr val="000000"/>
                          </a:solidFill>
                          <a:latin typeface="Arial"/>
                        </a:rPr>
                        <a:t>0.41</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a:solidFill>
                            <a:srgbClr val="000000"/>
                          </a:solidFill>
                          <a:latin typeface="Arial"/>
                        </a:rPr>
                        <a:t>0.051</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a:solidFill>
                            <a:srgbClr val="000000"/>
                          </a:solidFill>
                          <a:latin typeface="Arial"/>
                        </a:rPr>
                        <a:t>0.39</a:t>
                      </a:r>
                    </a:p>
                  </a:txBody>
                  <a:tcPr marL="45720" marR="4572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pPr algn="r" fontAlgn="b"/>
                      <a:r>
                        <a:rPr lang="en-US" sz="1200" b="1" i="0" u="none" strike="noStrike" dirty="0" smtClean="0">
                          <a:solidFill>
                            <a:srgbClr val="000000"/>
                          </a:solidFill>
                          <a:latin typeface="Arial"/>
                        </a:rPr>
                        <a:t>Duration +</a:t>
                      </a:r>
                      <a:br>
                        <a:rPr lang="en-US" sz="1200" b="1" i="0" u="none" strike="noStrike" dirty="0" smtClean="0">
                          <a:solidFill>
                            <a:srgbClr val="000000"/>
                          </a:solidFill>
                          <a:latin typeface="Arial"/>
                        </a:rPr>
                      </a:br>
                      <a:r>
                        <a:rPr lang="en-US" sz="1200" b="1" i="0" u="none" strike="noStrike" dirty="0" smtClean="0">
                          <a:solidFill>
                            <a:srgbClr val="000000"/>
                          </a:solidFill>
                          <a:latin typeface="Arial"/>
                        </a:rPr>
                        <a:t> No. Syllables +</a:t>
                      </a:r>
                      <a:br>
                        <a:rPr lang="en-US" sz="1200" b="1" i="0" u="none" strike="noStrike" dirty="0" smtClean="0">
                          <a:solidFill>
                            <a:srgbClr val="000000"/>
                          </a:solidFill>
                          <a:latin typeface="Arial"/>
                        </a:rPr>
                      </a:br>
                      <a:r>
                        <a:rPr lang="en-US" sz="1200" b="1" i="0" u="none" strike="noStrike" dirty="0" smtClean="0">
                          <a:solidFill>
                            <a:srgbClr val="000000"/>
                          </a:solidFill>
                          <a:latin typeface="Arial"/>
                        </a:rPr>
                        <a:t>No. Consonants</a:t>
                      </a:r>
                      <a:endParaRPr lang="en-US" sz="1200" b="1" i="0" u="none" strike="noStrike" dirty="0">
                        <a:solidFill>
                          <a:srgbClr val="000000"/>
                        </a:solidFill>
                        <a:latin typeface="Arial"/>
                      </a:endParaRPr>
                    </a:p>
                  </a:txBody>
                  <a:tcPr marL="45720" marR="4572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a:solidFill>
                            <a:srgbClr val="000000"/>
                          </a:solidFill>
                          <a:latin typeface="Arial"/>
                        </a:rPr>
                        <a:t>0.045</a:t>
                      </a:r>
                    </a:p>
                  </a:txBody>
                  <a:tcPr marL="45720" marR="4572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a:solidFill>
                            <a:srgbClr val="000000"/>
                          </a:solidFill>
                          <a:latin typeface="Arial"/>
                        </a:rPr>
                        <a:t>0.46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a:solidFill>
                            <a:srgbClr val="000000"/>
                          </a:solidFill>
                          <a:latin typeface="Arial"/>
                        </a:rPr>
                        <a:t>0.056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a:solidFill>
                            <a:srgbClr val="000000"/>
                          </a:solidFill>
                          <a:latin typeface="Arial"/>
                        </a:rPr>
                        <a:t>0.43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a:solidFill>
                            <a:srgbClr val="000000"/>
                          </a:solidFill>
                          <a:latin typeface="Arial"/>
                        </a:rPr>
                        <a:t>0.036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a:solidFill>
                            <a:srgbClr val="000000"/>
                          </a:solidFill>
                          <a:latin typeface="Arial"/>
                        </a:rPr>
                        <a:t>0.60</a:t>
                      </a:r>
                    </a:p>
                  </a:txBody>
                  <a:tcPr marL="45720" marR="4572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a:solidFill>
                            <a:srgbClr val="000000"/>
                          </a:solidFill>
                          <a:latin typeface="Arial"/>
                        </a:rPr>
                        <a:t>0.046</a:t>
                      </a:r>
                    </a:p>
                  </a:txBody>
                  <a:tcPr marL="45720" marR="4572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a:solidFill>
                            <a:srgbClr val="000000"/>
                          </a:solidFill>
                          <a:latin typeface="Arial"/>
                        </a:rPr>
                        <a:t>0.46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Arial"/>
                        </a:rPr>
                        <a:t>0.060</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Arial"/>
                        </a:rPr>
                        <a:t>0.37</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a:solidFill>
                            <a:srgbClr val="000000"/>
                          </a:solidFill>
                          <a:latin typeface="Arial"/>
                        </a:rPr>
                        <a:t>0.050</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Arial"/>
                        </a:rPr>
                        <a:t>0.41</a:t>
                      </a:r>
                    </a:p>
                  </a:txBody>
                  <a:tcPr marL="45720" marR="4572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pPr algn="r" fontAlgn="b"/>
                      <a:r>
                        <a:rPr lang="en-US" sz="1200" b="1" i="0" u="none" strike="noStrike" dirty="0" smtClean="0">
                          <a:solidFill>
                            <a:srgbClr val="000000"/>
                          </a:solidFill>
                          <a:latin typeface="Arial"/>
                        </a:rPr>
                        <a:t>Duration +</a:t>
                      </a:r>
                      <a:r>
                        <a:rPr lang="en-US" sz="1200" b="1" i="0" u="none" strike="noStrike" baseline="0" dirty="0" smtClean="0">
                          <a:solidFill>
                            <a:srgbClr val="000000"/>
                          </a:solidFill>
                          <a:latin typeface="Arial"/>
                        </a:rPr>
                        <a:t> </a:t>
                      </a:r>
                      <a:r>
                        <a:rPr lang="en-US" sz="1200" b="1" i="0" u="none" strike="noStrike" dirty="0" smtClean="0">
                          <a:solidFill>
                            <a:srgbClr val="000000"/>
                          </a:solidFill>
                          <a:latin typeface="Arial"/>
                        </a:rPr>
                        <a:t>Length + </a:t>
                      </a:r>
                      <a:br>
                        <a:rPr lang="en-US" sz="1200" b="1" i="0" u="none" strike="noStrike" dirty="0" smtClean="0">
                          <a:solidFill>
                            <a:srgbClr val="000000"/>
                          </a:solidFill>
                          <a:latin typeface="Arial"/>
                        </a:rPr>
                      </a:br>
                      <a:r>
                        <a:rPr lang="en-US" sz="1200" b="1" i="0" u="none" strike="noStrike" dirty="0" smtClean="0">
                          <a:solidFill>
                            <a:srgbClr val="000000"/>
                          </a:solidFill>
                          <a:latin typeface="Arial"/>
                        </a:rPr>
                        <a:t>No. Syllables /Duration</a:t>
                      </a:r>
                      <a:endParaRPr lang="en-US" sz="1200" b="1" i="0" u="none" strike="noStrike" dirty="0">
                        <a:solidFill>
                          <a:srgbClr val="000000"/>
                        </a:solidFill>
                        <a:latin typeface="Arial"/>
                      </a:endParaRPr>
                    </a:p>
                  </a:txBody>
                  <a:tcPr marL="45720" marR="4572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a:solidFill>
                            <a:srgbClr val="000000"/>
                          </a:solidFill>
                          <a:latin typeface="Arial"/>
                        </a:rPr>
                        <a:t>0.044</a:t>
                      </a:r>
                    </a:p>
                  </a:txBody>
                  <a:tcPr marL="45720" marR="4572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a:solidFill>
                            <a:srgbClr val="000000"/>
                          </a:solidFill>
                          <a:latin typeface="Arial"/>
                        </a:rPr>
                        <a:t>0.47</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a:solidFill>
                            <a:srgbClr val="000000"/>
                          </a:solidFill>
                          <a:latin typeface="Arial"/>
                        </a:rPr>
                        <a:t>0.055</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a:solidFill>
                            <a:srgbClr val="000000"/>
                          </a:solidFill>
                          <a:latin typeface="Arial"/>
                        </a:rPr>
                        <a:t>0.45</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a:solidFill>
                            <a:srgbClr val="000000"/>
                          </a:solidFill>
                          <a:latin typeface="Arial"/>
                        </a:rPr>
                        <a:t>0.021</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a:solidFill>
                            <a:srgbClr val="000000"/>
                          </a:solidFill>
                          <a:latin typeface="Arial"/>
                        </a:rPr>
                        <a:t>0.80</a:t>
                      </a:r>
                    </a:p>
                  </a:txBody>
                  <a:tcPr marL="45720" marR="4572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a:solidFill>
                            <a:srgbClr val="000000"/>
                          </a:solidFill>
                          <a:latin typeface="Arial"/>
                        </a:rPr>
                        <a:t>0.045</a:t>
                      </a:r>
                    </a:p>
                  </a:txBody>
                  <a:tcPr marL="45720" marR="4572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a:solidFill>
                            <a:srgbClr val="000000"/>
                          </a:solidFill>
                          <a:latin typeface="Arial"/>
                        </a:rPr>
                        <a:t>0.46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a:solidFill>
                            <a:srgbClr val="000000"/>
                          </a:solidFill>
                          <a:latin typeface="Arial"/>
                        </a:rPr>
                        <a:t>0.059</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Arial"/>
                        </a:rPr>
                        <a:t>0.40</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Arial"/>
                        </a:rPr>
                        <a:t>0.068</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Arial"/>
                        </a:rPr>
                        <a:t>0.29</a:t>
                      </a:r>
                    </a:p>
                  </a:txBody>
                  <a:tcPr marL="45720" marR="4572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pPr algn="r" fontAlgn="b"/>
                      <a:r>
                        <a:rPr lang="en-US" sz="1200" b="1" i="0" u="none" strike="noStrike" dirty="0" smtClean="0">
                          <a:solidFill>
                            <a:srgbClr val="000000"/>
                          </a:solidFill>
                          <a:latin typeface="Arial"/>
                        </a:rPr>
                        <a:t>Duration +</a:t>
                      </a:r>
                      <a:br>
                        <a:rPr lang="en-US" sz="1200" b="1" i="0" u="none" strike="noStrike" dirty="0" smtClean="0">
                          <a:solidFill>
                            <a:srgbClr val="000000"/>
                          </a:solidFill>
                          <a:latin typeface="Arial"/>
                        </a:rPr>
                      </a:br>
                      <a:r>
                        <a:rPr lang="en-US" sz="1200" b="1" i="0" u="none" strike="noStrike" dirty="0" smtClean="0">
                          <a:solidFill>
                            <a:srgbClr val="000000"/>
                          </a:solidFill>
                          <a:latin typeface="Arial"/>
                        </a:rPr>
                        <a:t>No. Consonants</a:t>
                      </a:r>
                      <a:r>
                        <a:rPr lang="en-US" sz="1200" b="1" i="0" u="none" strike="noStrike" baseline="0" dirty="0" smtClean="0">
                          <a:solidFill>
                            <a:srgbClr val="000000"/>
                          </a:solidFill>
                          <a:latin typeface="Arial"/>
                        </a:rPr>
                        <a:t> + Length/Duration + </a:t>
                      </a:r>
                      <a:r>
                        <a:rPr lang="en-US" sz="1200" b="1" i="0" u="none" strike="noStrike" dirty="0" smtClean="0">
                          <a:solidFill>
                            <a:srgbClr val="000000"/>
                          </a:solidFill>
                          <a:latin typeface="Arial"/>
                        </a:rPr>
                        <a:t>No. Syllables / Duration +</a:t>
                      </a:r>
                      <a:br>
                        <a:rPr lang="en-US" sz="1200" b="1" i="0" u="none" strike="noStrike" dirty="0" smtClean="0">
                          <a:solidFill>
                            <a:srgbClr val="000000"/>
                          </a:solidFill>
                          <a:latin typeface="Arial"/>
                        </a:rPr>
                      </a:br>
                      <a:r>
                        <a:rPr lang="en-US" sz="1200" b="1" i="0" u="none" strike="noStrike" dirty="0" smtClean="0">
                          <a:solidFill>
                            <a:srgbClr val="000000"/>
                          </a:solidFill>
                          <a:latin typeface="Arial"/>
                        </a:rPr>
                        <a:t>CVC2</a:t>
                      </a:r>
                      <a:endParaRPr lang="en-US" sz="1200" b="1" i="0" u="none" strike="noStrike" dirty="0">
                        <a:solidFill>
                          <a:srgbClr val="000000"/>
                        </a:solidFill>
                        <a:latin typeface="Arial"/>
                      </a:endParaRPr>
                    </a:p>
                  </a:txBody>
                  <a:tcPr marL="45720" marR="4572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a:solidFill>
                            <a:srgbClr val="000000"/>
                          </a:solidFill>
                          <a:latin typeface="Arial"/>
                        </a:rPr>
                        <a:t>0.044</a:t>
                      </a:r>
                    </a:p>
                  </a:txBody>
                  <a:tcPr marL="45720" marR="4572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Arial"/>
                        </a:rPr>
                        <a:t>0.47</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r" fontAlgn="b"/>
                      <a:r>
                        <a:rPr lang="en-US" sz="1400" b="1" i="0" u="none" strike="noStrike">
                          <a:solidFill>
                            <a:srgbClr val="000000"/>
                          </a:solidFill>
                          <a:latin typeface="Arial"/>
                        </a:rPr>
                        <a:t>0.049</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a:solidFill>
                            <a:srgbClr val="000000"/>
                          </a:solidFill>
                          <a:latin typeface="Arial"/>
                        </a:rPr>
                        <a:t>0.48</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a:solidFill>
                            <a:srgbClr val="000000"/>
                          </a:solidFill>
                          <a:latin typeface="Arial"/>
                        </a:rPr>
                        <a:t>0.018</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Arial"/>
                        </a:rPr>
                        <a:t>0.83</a:t>
                      </a:r>
                    </a:p>
                  </a:txBody>
                  <a:tcPr marL="45720" marR="4572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r" fontAlgn="b"/>
                      <a:r>
                        <a:rPr lang="en-US" sz="1400" b="1" i="0" u="none" strike="noStrike">
                          <a:solidFill>
                            <a:srgbClr val="000000"/>
                          </a:solidFill>
                          <a:latin typeface="Arial"/>
                        </a:rPr>
                        <a:t>0.046</a:t>
                      </a:r>
                    </a:p>
                  </a:txBody>
                  <a:tcPr marL="45720" marR="4572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Arial"/>
                        </a:rPr>
                        <a:t>0.45</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r" fontAlgn="b"/>
                      <a:r>
                        <a:rPr lang="en-US" sz="1400" b="1" i="0" u="none" strike="noStrike">
                          <a:solidFill>
                            <a:srgbClr val="000000"/>
                          </a:solidFill>
                          <a:latin typeface="Arial"/>
                        </a:rPr>
                        <a:t>0.054</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Arial"/>
                        </a:rPr>
                        <a:t>0.42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Arial"/>
                        </a:rPr>
                        <a:t>0.065</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latin typeface="Arial"/>
                        </a:rPr>
                        <a:t>0.34</a:t>
                      </a:r>
                    </a:p>
                  </a:txBody>
                  <a:tcPr marL="45720" marR="4572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227013" y="57150"/>
            <a:ext cx="8672512"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Demo Revisited</a:t>
            </a:r>
            <a:endParaRPr lang="en-US" b="1" dirty="0">
              <a:solidFill>
                <a:schemeClr val="accent2"/>
              </a:solidFill>
            </a:endParaRPr>
          </a:p>
        </p:txBody>
      </p:sp>
      <p:pic>
        <p:nvPicPr>
          <p:cNvPr id="1026" name="Picture 2">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7452" t="24609" r="11054" b="13867"/>
          <a:stretch/>
        </p:blipFill>
        <p:spPr bwMode="auto">
          <a:xfrm>
            <a:off x="181328" y="679450"/>
            <a:ext cx="8794044" cy="4946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27013" y="5772142"/>
            <a:ext cx="8672512" cy="609398"/>
          </a:xfrm>
          <a:prstGeom prst="rect">
            <a:avLst/>
          </a:prstGeom>
        </p:spPr>
        <p:txBody>
          <a:bodyPr wrap="square" lIns="0" tIns="0" rIns="0" bIns="0" rtlCol="0">
            <a:spAutoFit/>
          </a:bodyPr>
          <a:lstStyle/>
          <a:p>
            <a:pPr marL="228600" indent="-228600">
              <a:spcBef>
                <a:spcPct val="20000"/>
              </a:spcBef>
            </a:pPr>
            <a:r>
              <a:rPr lang="en-US" sz="1800" b="1" kern="0" dirty="0" smtClean="0">
                <a:latin typeface="+mn-lt"/>
              </a:rPr>
              <a:t>Available at:</a:t>
            </a:r>
          </a:p>
          <a:p>
            <a:pPr marL="228600">
              <a:spcBef>
                <a:spcPct val="20000"/>
              </a:spcBef>
            </a:pPr>
            <a:r>
              <a:rPr lang="en-US" sz="1800" b="1" kern="0" dirty="0" smtClean="0">
                <a:latin typeface="+mn-lt"/>
                <a:hlinkClick r:id="rId2"/>
              </a:rPr>
              <a:t>http</a:t>
            </a:r>
            <a:r>
              <a:rPr lang="en-US" sz="1800" b="1" kern="0" dirty="0">
                <a:latin typeface="+mn-lt"/>
                <a:hlinkClick r:id="rId2"/>
              </a:rPr>
              <a:t>://www.isip.piconepress.com/projects/ks_prediction/demo/current/</a:t>
            </a:r>
            <a:endParaRPr kumimoji="0" lang="en-US" sz="1800" b="1" i="0" u="none" strike="noStrike" kern="0" cap="none" spc="0" normalizeH="0" baseline="0" noProof="0" dirty="0" smtClean="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6070711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227013" y="57150"/>
            <a:ext cx="6858000" cy="369332"/>
          </a:xfrm>
          <a:prstGeom prst="rect">
            <a:avLst/>
          </a:prstGeom>
          <a:noFill/>
          <a:ln w="9525">
            <a:noFill/>
            <a:miter lim="800000"/>
            <a:headEnd/>
            <a:tailEnd/>
          </a:ln>
        </p:spPr>
        <p:txBody>
          <a:bodyPr lIns="0" tIns="0" rIns="0" bIns="0">
            <a:spAutoFit/>
          </a:bodyPr>
          <a:lstStyle/>
          <a:p>
            <a:pPr>
              <a:spcBef>
                <a:spcPct val="50000"/>
              </a:spcBef>
            </a:pPr>
            <a:r>
              <a:rPr lang="en-US" b="1" dirty="0" smtClean="0">
                <a:solidFill>
                  <a:schemeClr val="accent2"/>
                </a:solidFill>
              </a:rPr>
              <a:t>Future Directions</a:t>
            </a:r>
            <a:endParaRPr lang="en-US" b="1" dirty="0">
              <a:solidFill>
                <a:schemeClr val="accent2"/>
              </a:solidFill>
            </a:endParaRPr>
          </a:p>
        </p:txBody>
      </p:sp>
      <p:sp>
        <p:nvSpPr>
          <p:cNvPr id="114691" name="Text Box 3"/>
          <p:cNvSpPr txBox="1">
            <a:spLocks noChangeArrowheads="1"/>
          </p:cNvSpPr>
          <p:nvPr/>
        </p:nvSpPr>
        <p:spPr bwMode="auto">
          <a:xfrm>
            <a:off x="259080" y="633047"/>
            <a:ext cx="8610600" cy="5755422"/>
          </a:xfrm>
          <a:prstGeom prst="rect">
            <a:avLst/>
          </a:prstGeom>
          <a:noFill/>
          <a:ln w="9525">
            <a:noFill/>
            <a:miter lim="800000"/>
            <a:headEnd/>
            <a:tailEnd/>
          </a:ln>
          <a:effectLst/>
        </p:spPr>
        <p:txBody>
          <a:bodyPr wrap="square" lIns="0" tIns="0" rIns="0" bIns="0">
            <a:spAutoFit/>
          </a:bodyPr>
          <a:lstStyle/>
          <a:p>
            <a:pPr marL="231775" indent="-231775">
              <a:spcAft>
                <a:spcPts val="600"/>
              </a:spcAft>
              <a:buFont typeface="Arial" pitchFamily="34" charset="0"/>
              <a:buChar char="•"/>
            </a:pPr>
            <a:r>
              <a:rPr lang="en-US" sz="1800" b="1" dirty="0" smtClean="0">
                <a:solidFill>
                  <a:schemeClr val="accent1"/>
                </a:solidFill>
              </a:rPr>
              <a:t>How do we get better?</a:t>
            </a:r>
          </a:p>
          <a:p>
            <a:pPr marL="465138" indent="-233363">
              <a:spcAft>
                <a:spcPts val="600"/>
              </a:spcAft>
              <a:buFont typeface="Wingdings" pitchFamily="2" charset="2"/>
              <a:buChar char="§"/>
            </a:pPr>
            <a:r>
              <a:rPr lang="en-US" sz="1800" b="1" dirty="0" smtClean="0"/>
              <a:t>We need more data and are in the process of acquiring 10x more data from both word and phonetic search engines.</a:t>
            </a:r>
          </a:p>
          <a:p>
            <a:pPr marL="465138" indent="-233363">
              <a:spcAft>
                <a:spcPts val="600"/>
              </a:spcAft>
              <a:buFont typeface="Wingdings" pitchFamily="2" charset="2"/>
              <a:buChar char="§"/>
            </a:pPr>
            <a:r>
              <a:rPr lang="en-US" sz="1800" b="1" dirty="0" smtClean="0"/>
              <a:t>Need more data from both clean and noisy conditions.</a:t>
            </a:r>
          </a:p>
          <a:p>
            <a:pPr marL="465138" indent="-233363">
              <a:spcAft>
                <a:spcPts val="600"/>
              </a:spcAft>
              <a:buFont typeface="Wingdings" pitchFamily="2" charset="2"/>
              <a:buChar char="§"/>
            </a:pPr>
            <a:r>
              <a:rPr lang="en-US" sz="1800" b="1" dirty="0" smtClean="0"/>
              <a:t>More data will provide better estimates of search term accuracy and also allow us to build more complex prediction functions.</a:t>
            </a:r>
          </a:p>
          <a:p>
            <a:pPr marL="465138" indent="-233363">
              <a:spcAft>
                <a:spcPts val="600"/>
              </a:spcAft>
              <a:buFont typeface="Wingdings" pitchFamily="2" charset="2"/>
              <a:buChar char="§"/>
            </a:pPr>
            <a:r>
              <a:rPr lang="en-US" sz="1800" b="1" dirty="0" smtClean="0"/>
              <a:t>More data will let us explore more sophisticated features, such as phone N-grams.</a:t>
            </a:r>
          </a:p>
          <a:p>
            <a:pPr marL="228600" indent="-228600">
              <a:spcAft>
                <a:spcPts val="600"/>
              </a:spcAft>
              <a:buFont typeface="Arial" pitchFamily="34" charset="0"/>
              <a:buChar char="•"/>
            </a:pPr>
            <a:r>
              <a:rPr lang="en-US" sz="1800" b="1" dirty="0" smtClean="0">
                <a:solidFill>
                  <a:schemeClr val="accent1"/>
                </a:solidFill>
              </a:rPr>
              <a:t>How can we improve performance with the current data?</a:t>
            </a:r>
          </a:p>
          <a:p>
            <a:pPr lvl="1" indent="-228600">
              <a:spcAft>
                <a:spcPts val="600"/>
              </a:spcAft>
              <a:buFont typeface="Wingdings" pitchFamily="2" charset="2"/>
              <a:buChar char="§"/>
            </a:pPr>
            <a:r>
              <a:rPr lang="en-US" sz="1800" b="1" dirty="0" smtClean="0"/>
              <a:t>Combining multiple prediction functions is an obvious way to improve performance.</a:t>
            </a:r>
          </a:p>
          <a:p>
            <a:pPr lvl="1" indent="-228600">
              <a:spcAft>
                <a:spcPts val="600"/>
              </a:spcAft>
              <a:buFont typeface="Wingdings" pitchFamily="2" charset="2"/>
              <a:buChar char="§"/>
            </a:pPr>
            <a:r>
              <a:rPr lang="en-US" sz="1800" b="1" dirty="0" smtClean="0"/>
              <a:t>We are not convinced MSE or R are the proper metrics for performance. We have explored </a:t>
            </a:r>
            <a:r>
              <a:rPr lang="en-US" sz="1800" b="1" dirty="0" err="1" smtClean="0"/>
              <a:t>postprocessing</a:t>
            </a:r>
            <a:r>
              <a:rPr lang="en-US" sz="1800" b="1" dirty="0" smtClean="0"/>
              <a:t> the error functions to limit the effects of outliers, but this has not resulted in better overall performance.</a:t>
            </a:r>
          </a:p>
          <a:p>
            <a:pPr marL="228600" lvl="1" indent="-228600">
              <a:spcAft>
                <a:spcPts val="600"/>
              </a:spcAft>
              <a:buFont typeface="Arial" pitchFamily="34" charset="0"/>
              <a:buChar char="•"/>
            </a:pPr>
            <a:r>
              <a:rPr lang="en-US" sz="1800" b="1" dirty="0" smtClean="0">
                <a:solidFill>
                  <a:schemeClr val="accent1"/>
                </a:solidFill>
              </a:rPr>
              <a:t>What are the limits of performance?</a:t>
            </a:r>
          </a:p>
          <a:p>
            <a:pPr lvl="1" indent="-228600">
              <a:spcAft>
                <a:spcPts val="600"/>
              </a:spcAft>
              <a:buFont typeface="Wingdings" pitchFamily="2" charset="2"/>
              <a:buChar char="§"/>
            </a:pPr>
            <a:r>
              <a:rPr lang="en-US" sz="1800" b="1" dirty="0" smtClean="0"/>
              <a:t>Predicting error rates only from spellings ignores a number of important factors that contribute to recognition performance, such as speaking rate.</a:t>
            </a:r>
          </a:p>
          <a:p>
            <a:pPr lvl="1" indent="-228600">
              <a:spcAft>
                <a:spcPts val="600"/>
              </a:spcAft>
              <a:buFont typeface="Wingdings" pitchFamily="2" charset="2"/>
              <a:buChar char="§"/>
            </a:pPr>
            <a:r>
              <a:rPr lang="en-US" sz="1800" b="1" dirty="0" smtClean="0"/>
              <a:t>Correlating metadata with keyword search results can be powerful.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4691">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4691">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4691">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4691">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4691">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4691">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1588" y="-206375"/>
            <a:ext cx="9144000" cy="0"/>
          </a:xfrm>
          <a:prstGeom prst="rect">
            <a:avLst/>
          </a:prstGeom>
          <a:noFill/>
          <a:ln w="9525">
            <a:noFill/>
            <a:miter lim="800000"/>
            <a:headEnd/>
            <a:tailEnd/>
          </a:ln>
        </p:spPr>
        <p:txBody>
          <a:bodyPr>
            <a:spAutoFit/>
          </a:bodyPr>
          <a:lstStyle/>
          <a:p>
            <a:endParaRPr lang="en-US" dirty="0"/>
          </a:p>
        </p:txBody>
      </p:sp>
      <p:sp>
        <p:nvSpPr>
          <p:cNvPr id="24579" name="Rectangle 4"/>
          <p:cNvSpPr>
            <a:spLocks noChangeArrowheads="1"/>
          </p:cNvSpPr>
          <p:nvPr/>
        </p:nvSpPr>
        <p:spPr bwMode="auto">
          <a:xfrm>
            <a:off x="0" y="295275"/>
            <a:ext cx="9144000" cy="0"/>
          </a:xfrm>
          <a:prstGeom prst="rect">
            <a:avLst/>
          </a:prstGeom>
          <a:noFill/>
          <a:ln w="9525">
            <a:noFill/>
            <a:miter lim="800000"/>
            <a:headEnd/>
            <a:tailEnd/>
          </a:ln>
        </p:spPr>
        <p:txBody>
          <a:bodyPr>
            <a:spAutoFit/>
          </a:bodyPr>
          <a:lstStyle/>
          <a:p>
            <a:endParaRPr lang="en-US" dirty="0"/>
          </a:p>
        </p:txBody>
      </p:sp>
      <p:sp>
        <p:nvSpPr>
          <p:cNvPr id="24580" name="Rectangle 6"/>
          <p:cNvSpPr>
            <a:spLocks noChangeArrowheads="1"/>
          </p:cNvSpPr>
          <p:nvPr/>
        </p:nvSpPr>
        <p:spPr bwMode="auto">
          <a:xfrm>
            <a:off x="3157538" y="2381250"/>
            <a:ext cx="9144000" cy="0"/>
          </a:xfrm>
          <a:prstGeom prst="rect">
            <a:avLst/>
          </a:prstGeom>
          <a:noFill/>
          <a:ln w="9525">
            <a:noFill/>
            <a:miter lim="800000"/>
            <a:headEnd/>
            <a:tailEnd/>
          </a:ln>
        </p:spPr>
        <p:txBody>
          <a:bodyPr>
            <a:spAutoFit/>
          </a:bodyPr>
          <a:lstStyle/>
          <a:p>
            <a:endParaRPr lang="en-US" dirty="0"/>
          </a:p>
        </p:txBody>
      </p:sp>
      <p:sp>
        <p:nvSpPr>
          <p:cNvPr id="24581" name="Text Box 10"/>
          <p:cNvSpPr txBox="1">
            <a:spLocks noChangeArrowheads="1"/>
          </p:cNvSpPr>
          <p:nvPr/>
        </p:nvSpPr>
        <p:spPr bwMode="auto">
          <a:xfrm>
            <a:off x="227013" y="57150"/>
            <a:ext cx="6858000" cy="369888"/>
          </a:xfrm>
          <a:prstGeom prst="rect">
            <a:avLst/>
          </a:prstGeom>
          <a:noFill/>
          <a:ln w="9525">
            <a:noFill/>
            <a:miter lim="800000"/>
            <a:headEnd/>
            <a:tailEnd/>
          </a:ln>
        </p:spPr>
        <p:txBody>
          <a:bodyPr lIns="0" tIns="0" rIns="0" bIns="0">
            <a:spAutoFit/>
          </a:bodyPr>
          <a:lstStyle/>
          <a:p>
            <a:pPr>
              <a:spcBef>
                <a:spcPct val="50000"/>
              </a:spcBef>
            </a:pPr>
            <a:r>
              <a:rPr lang="en-US" b="1" dirty="0">
                <a:solidFill>
                  <a:schemeClr val="accent2"/>
                </a:solidFill>
              </a:rPr>
              <a:t>Brief </a:t>
            </a:r>
            <a:r>
              <a:rPr lang="en-US" b="1" dirty="0" smtClean="0">
                <a:solidFill>
                  <a:schemeClr val="accent2"/>
                </a:solidFill>
              </a:rPr>
              <a:t>Bibliography of Related Research</a:t>
            </a:r>
            <a:endParaRPr lang="en-US" b="1" dirty="0">
              <a:solidFill>
                <a:schemeClr val="accent2"/>
              </a:solidFill>
            </a:endParaRPr>
          </a:p>
        </p:txBody>
      </p:sp>
      <p:sp>
        <p:nvSpPr>
          <p:cNvPr id="6" name="Rectangle 109"/>
          <p:cNvSpPr txBox="1">
            <a:spLocks noChangeArrowheads="1"/>
          </p:cNvSpPr>
          <p:nvPr/>
        </p:nvSpPr>
        <p:spPr>
          <a:xfrm>
            <a:off x="190939" y="702129"/>
            <a:ext cx="8694738" cy="5335302"/>
          </a:xfrm>
          <a:prstGeom prst="rect">
            <a:avLst/>
          </a:prstGeom>
          <a:noFill/>
          <a:ln/>
        </p:spPr>
        <p:txBody>
          <a:bodyPr lIns="0" tIns="0" rIns="0" bIns="0"/>
          <a:lstStyle/>
          <a:p>
            <a:pPr marL="233363" indent="-233363">
              <a:spcBef>
                <a:spcPts val="0"/>
              </a:spcBef>
              <a:spcAft>
                <a:spcPts val="1200"/>
              </a:spcAft>
              <a:buFontTx/>
              <a:buChar char="•"/>
              <a:defRPr/>
            </a:pPr>
            <a:r>
              <a:rPr lang="en-US" sz="1800" b="1" dirty="0" smtClean="0"/>
              <a:t>S. Pinker, </a:t>
            </a:r>
            <a:r>
              <a:rPr lang="en-US" sz="1800" b="1" i="1" dirty="0" smtClean="0"/>
              <a:t>The Language Instinct: How the Mind Creates Language</a:t>
            </a:r>
            <a:r>
              <a:rPr lang="en-US" sz="1800" b="1" dirty="0" smtClean="0"/>
              <a:t>, William Morrow and Company, New York, New York, USA, 1994.</a:t>
            </a:r>
          </a:p>
          <a:p>
            <a:pPr marL="233363" indent="-233363">
              <a:spcBef>
                <a:spcPts val="0"/>
              </a:spcBef>
              <a:spcAft>
                <a:spcPts val="1200"/>
              </a:spcAft>
              <a:buFontTx/>
              <a:buChar char="•"/>
              <a:defRPr/>
            </a:pPr>
            <a:r>
              <a:rPr lang="en-US" sz="1800" b="1" dirty="0" smtClean="0"/>
              <a:t>“The NIST 2006 Spoken Term Detection Evaluation,” available at </a:t>
            </a:r>
            <a:r>
              <a:rPr lang="en-US" sz="1800" b="1" dirty="0" smtClean="0">
                <a:hlinkClick r:id="rId3"/>
              </a:rPr>
              <a:t>http://www.itl.nist.gov/iad/mig/tests/std/2006/index.html</a:t>
            </a:r>
            <a:r>
              <a:rPr lang="en-US" sz="1800" b="1" dirty="0" smtClean="0"/>
              <a:t>.</a:t>
            </a:r>
          </a:p>
          <a:p>
            <a:pPr marL="233363" indent="-233363">
              <a:spcBef>
                <a:spcPts val="0"/>
              </a:spcBef>
              <a:spcAft>
                <a:spcPts val="1200"/>
              </a:spcAft>
              <a:buFontTx/>
              <a:buChar char="•"/>
              <a:defRPr/>
            </a:pPr>
            <a:r>
              <a:rPr lang="en-US" sz="1800" b="1" dirty="0" smtClean="0"/>
              <a:t> F. </a:t>
            </a:r>
            <a:r>
              <a:rPr lang="en-US" sz="1800" b="1" dirty="0" err="1" smtClean="0"/>
              <a:t>Juang</a:t>
            </a:r>
            <a:r>
              <a:rPr lang="en-US" sz="1800" b="1" dirty="0" smtClean="0"/>
              <a:t> and L.R. </a:t>
            </a:r>
            <a:r>
              <a:rPr lang="en-US" sz="1800" b="1" dirty="0" err="1" smtClean="0"/>
              <a:t>Rabiner</a:t>
            </a:r>
            <a:r>
              <a:rPr lang="en-US" sz="1800" b="1" dirty="0" smtClean="0"/>
              <a:t>, “Automatic Speech Recognition - A Brief History of the Technology,” </a:t>
            </a:r>
            <a:r>
              <a:rPr lang="en-US" sz="1800" b="1" i="1" dirty="0" smtClean="0"/>
              <a:t>Elsevier Encyclopedia of Language and Linguistics</a:t>
            </a:r>
            <a:r>
              <a:rPr lang="en-US" sz="1800" b="1" dirty="0" smtClean="0"/>
              <a:t>, 2</a:t>
            </a:r>
            <a:r>
              <a:rPr lang="en-US" sz="1800" b="1" baseline="30000" dirty="0" smtClean="0"/>
              <a:t>nd</a:t>
            </a:r>
            <a:r>
              <a:rPr lang="en-US" sz="1800" b="1" dirty="0" smtClean="0"/>
              <a:t> Edition, 2005.</a:t>
            </a:r>
          </a:p>
          <a:p>
            <a:pPr marL="233363" indent="-233363">
              <a:spcBef>
                <a:spcPts val="0"/>
              </a:spcBef>
              <a:spcAft>
                <a:spcPts val="1200"/>
              </a:spcAft>
              <a:buFontTx/>
              <a:buChar char="•"/>
              <a:defRPr/>
            </a:pPr>
            <a:r>
              <a:rPr lang="en-US" sz="1800" b="1" dirty="0" smtClean="0"/>
              <a:t>P. Yu, K. Chen, C. Ma and F. </a:t>
            </a:r>
            <a:r>
              <a:rPr lang="en-US" sz="1800" b="1" dirty="0" err="1" smtClean="0"/>
              <a:t>Seide</a:t>
            </a:r>
            <a:r>
              <a:rPr lang="en-US" sz="1800" b="1" dirty="0" smtClean="0"/>
              <a:t>, “Vocabulary-Independent Indexing of Spontaneous Speech,” </a:t>
            </a:r>
            <a:r>
              <a:rPr lang="en-US" sz="1800" b="1" i="1" dirty="0" smtClean="0"/>
              <a:t>IEEE Transactions on Speech and Audio Processing, </a:t>
            </a:r>
            <a:r>
              <a:rPr lang="en-US" sz="1800" b="1" dirty="0" smtClean="0"/>
              <a:t>vol.13, no.5, pp. 635-643, Sept. 2005 (</a:t>
            </a:r>
            <a:r>
              <a:rPr lang="en-US" sz="1800" b="1" dirty="0" err="1" smtClean="0"/>
              <a:t>doi</a:t>
            </a:r>
            <a:r>
              <a:rPr lang="en-US" sz="1800" b="1" dirty="0" smtClean="0"/>
              <a:t>: 10.1109/TSA.2005.851881).</a:t>
            </a:r>
          </a:p>
          <a:p>
            <a:pPr marL="233363" indent="-233363">
              <a:spcBef>
                <a:spcPts val="0"/>
              </a:spcBef>
              <a:spcAft>
                <a:spcPts val="1200"/>
              </a:spcAft>
              <a:buFontTx/>
              <a:buChar char="•"/>
              <a:defRPr/>
            </a:pPr>
            <a:r>
              <a:rPr lang="en-US" sz="1800" b="1" dirty="0" smtClean="0"/>
              <a:t>R. Wallace, R. Vogt and S. </a:t>
            </a:r>
            <a:r>
              <a:rPr lang="en-US" sz="1800" b="1" dirty="0" err="1" smtClean="0"/>
              <a:t>Sridharan</a:t>
            </a:r>
            <a:r>
              <a:rPr lang="en-US" sz="1800" b="1" dirty="0" smtClean="0"/>
              <a:t>,  “Spoken term Detection Using Fast Phonetic Decoding," in </a:t>
            </a:r>
            <a:r>
              <a:rPr lang="en-US" sz="1800" b="1" i="1" dirty="0" smtClean="0"/>
              <a:t>Proceedings of the IEEE International Conference on Acoustics, Speech and Signal Processing, </a:t>
            </a:r>
            <a:r>
              <a:rPr lang="en-US" sz="1800" b="1" dirty="0" smtClean="0"/>
              <a:t>pp. 4881-4884, April 2009 (</a:t>
            </a:r>
            <a:r>
              <a:rPr lang="en-US" sz="1800" b="1" dirty="0" err="1" smtClean="0"/>
              <a:t>doi</a:t>
            </a:r>
            <a:r>
              <a:rPr lang="en-US" sz="1800" b="1" dirty="0" smtClean="0"/>
              <a:t>: 10.1109/ICASSP.2009.4960725).</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227013" y="57150"/>
            <a:ext cx="8672512"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Biography</a:t>
            </a:r>
            <a:endParaRPr lang="en-US" b="1" dirty="0">
              <a:solidFill>
                <a:schemeClr val="accent2"/>
              </a:solidFill>
            </a:endParaRPr>
          </a:p>
        </p:txBody>
      </p:sp>
      <p:sp>
        <p:nvSpPr>
          <p:cNvPr id="41" name="Text Box 3"/>
          <p:cNvSpPr txBox="1">
            <a:spLocks noChangeArrowheads="1"/>
          </p:cNvSpPr>
          <p:nvPr/>
        </p:nvSpPr>
        <p:spPr bwMode="auto">
          <a:xfrm>
            <a:off x="223838" y="703385"/>
            <a:ext cx="8693150" cy="5958672"/>
          </a:xfrm>
          <a:prstGeom prst="rect">
            <a:avLst/>
          </a:prstGeom>
          <a:noFill/>
          <a:ln w="9525">
            <a:noFill/>
            <a:miter lim="800000"/>
            <a:headEnd/>
            <a:tailEnd/>
          </a:ln>
          <a:effectLst/>
        </p:spPr>
        <p:txBody>
          <a:bodyPr lIns="0" tIns="0" rIns="0" bIns="0"/>
          <a:lstStyle/>
          <a:p>
            <a:pPr>
              <a:spcAft>
                <a:spcPts val="1200"/>
              </a:spcAft>
              <a:tabLst>
                <a:tab pos="3376613" algn="r"/>
              </a:tabLst>
            </a:pPr>
            <a:r>
              <a:rPr lang="en-US" sz="1800" b="1" dirty="0" smtClean="0"/>
              <a:t>Joseph Picone received his Ph.D. in Electrical Engineering in 1983 from the Illinois Institute of Technology. He is currently Professor and Chair of the Department of Electrical and Computer Engineering at Temple University. He recently completed a three-year sabbatical at the Department of Defense where he directed human language technology research and development.</a:t>
            </a:r>
          </a:p>
          <a:p>
            <a:pPr>
              <a:spcAft>
                <a:spcPts val="1200"/>
              </a:spcAft>
              <a:tabLst>
                <a:tab pos="3376613" algn="r"/>
              </a:tabLst>
            </a:pPr>
            <a:r>
              <a:rPr lang="en-US" sz="1800" b="1" dirty="0" smtClean="0"/>
              <a:t>His primary research interests are currently machine learning approaches to acoustic modeling in speech recognition. For over 25 years he has conducted research on many aspects of digital speech and signal processing. He has also been a long-term advocate of open source technology, delivering one of the first state-of-the-art open source speech recognition systems, and maintaining one of the more comprehensive </a:t>
            </a:r>
            <a:r>
              <a:rPr lang="en-US" sz="1800" b="1" dirty="0" smtClean="0">
                <a:hlinkClick r:id="rId2"/>
              </a:rPr>
              <a:t>web sites</a:t>
            </a:r>
            <a:r>
              <a:rPr lang="en-US" sz="1800" b="1" dirty="0" smtClean="0"/>
              <a:t> related to signal processing. His research group is known for producing many innovative educational materials that have increased access to the field.</a:t>
            </a:r>
          </a:p>
          <a:p>
            <a:pPr>
              <a:spcAft>
                <a:spcPts val="1200"/>
              </a:spcAft>
              <a:tabLst>
                <a:tab pos="3376613" algn="r"/>
              </a:tabLst>
            </a:pPr>
            <a:r>
              <a:rPr lang="en-US" sz="1800" b="1" dirty="0" smtClean="0"/>
              <a:t>Dr. Picone has previously been employed by Texas Instruments and AT&amp;T Bell Laboratories, including a two-year assignment in Japan establishing Texas Instruments’ first international research center. He is a Senior Member of the IEEE, holds several patents in this area, and has been active in several professional societies related to human language technology.</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227013" y="57150"/>
            <a:ext cx="8672512"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Emerging Directions in HLT @ Temple</a:t>
            </a:r>
            <a:endParaRPr lang="en-US" b="1" dirty="0">
              <a:solidFill>
                <a:schemeClr val="accent2"/>
              </a:solidFill>
            </a:endParaRPr>
          </a:p>
        </p:txBody>
      </p:sp>
      <p:grpSp>
        <p:nvGrpSpPr>
          <p:cNvPr id="12" name="Group 11"/>
          <p:cNvGrpSpPr/>
          <p:nvPr/>
        </p:nvGrpSpPr>
        <p:grpSpPr>
          <a:xfrm>
            <a:off x="223838" y="653143"/>
            <a:ext cx="8691562" cy="2407557"/>
            <a:chOff x="223838" y="653143"/>
            <a:chExt cx="8691562" cy="2407557"/>
          </a:xfrm>
        </p:grpSpPr>
        <p:sp>
          <p:nvSpPr>
            <p:cNvPr id="41" name="Text Box 3"/>
            <p:cNvSpPr txBox="1">
              <a:spLocks noChangeArrowheads="1"/>
            </p:cNvSpPr>
            <p:nvPr/>
          </p:nvSpPr>
          <p:spPr bwMode="auto">
            <a:xfrm>
              <a:off x="223838" y="653143"/>
              <a:ext cx="5465762" cy="2407557"/>
            </a:xfrm>
            <a:prstGeom prst="rect">
              <a:avLst/>
            </a:prstGeom>
            <a:noFill/>
            <a:ln w="9525">
              <a:noFill/>
              <a:miter lim="800000"/>
              <a:headEnd/>
              <a:tailEnd/>
            </a:ln>
            <a:effectLst/>
          </p:spPr>
          <p:txBody>
            <a:bodyPr lIns="0" tIns="0" rIns="0" bIns="0"/>
            <a:lstStyle/>
            <a:p>
              <a:pPr marL="231775" indent="-231775">
                <a:spcAft>
                  <a:spcPts val="1200"/>
                </a:spcAft>
                <a:buFont typeface="Arial" pitchFamily="34" charset="0"/>
                <a:buChar char="•"/>
                <a:tabLst>
                  <a:tab pos="3374136" algn="r"/>
                </a:tabLst>
              </a:pPr>
              <a:r>
                <a:rPr lang="en-US" sz="1800" b="1" dirty="0" smtClean="0">
                  <a:cs typeface="Times New Roman" pitchFamily="18" charset="0"/>
                </a:rPr>
                <a:t>Delivering public domain speech and signal processing tools including speech recognition and machine learning.</a:t>
              </a:r>
            </a:p>
            <a:p>
              <a:pPr marL="231775" indent="-231775">
                <a:spcAft>
                  <a:spcPts val="1200"/>
                </a:spcAft>
                <a:buFont typeface="Arial" pitchFamily="34" charset="0"/>
                <a:buChar char="•"/>
                <a:tabLst>
                  <a:tab pos="3374136" algn="r"/>
                </a:tabLst>
              </a:pPr>
              <a:r>
                <a:rPr lang="en-US" sz="1800" b="1" dirty="0" smtClean="0">
                  <a:cs typeface="Times New Roman" pitchFamily="18" charset="0"/>
                </a:rPr>
                <a:t>Also known for producing educational material, workshops, and online tutorials.</a:t>
              </a:r>
            </a:p>
            <a:p>
              <a:pPr marL="231775" indent="-231775">
                <a:spcAft>
                  <a:spcPts val="1200"/>
                </a:spcAft>
                <a:buFont typeface="Arial" pitchFamily="34" charset="0"/>
                <a:buChar char="•"/>
                <a:tabLst>
                  <a:tab pos="3374136" algn="r"/>
                </a:tabLst>
              </a:pPr>
              <a:r>
                <a:rPr lang="en-US" sz="1800" b="1" dirty="0" smtClean="0">
                  <a:cs typeface="Times New Roman" pitchFamily="18" charset="0"/>
                </a:rPr>
                <a:t>Joined Temple in July 2009, where HLT focus will be on national security applications.</a:t>
              </a:r>
            </a:p>
          </p:txBody>
        </p:sp>
        <p:pic>
          <p:nvPicPr>
            <p:cNvPr id="6" name="Picture 23">
              <a:hlinkClick r:id="rId2"/>
            </p:cNvPr>
            <p:cNvPicPr>
              <a:picLocks noChangeAspect="1" noChangeArrowheads="1"/>
            </p:cNvPicPr>
            <p:nvPr/>
          </p:nvPicPr>
          <p:blipFill>
            <a:blip r:embed="rId3" cstate="print"/>
            <a:srcRect l="12523" t="12939" r="26996" b="12471"/>
            <a:stretch>
              <a:fillRect/>
            </a:stretch>
          </p:blipFill>
          <p:spPr bwMode="auto">
            <a:xfrm>
              <a:off x="7524682" y="667657"/>
              <a:ext cx="1390718" cy="1371600"/>
            </a:xfrm>
            <a:prstGeom prst="rect">
              <a:avLst/>
            </a:prstGeom>
            <a:ln w="12700">
              <a:solidFill>
                <a:schemeClr val="accent2"/>
              </a:solidFill>
            </a:ln>
            <a:effectLst>
              <a:outerShdw blurRad="292100" dist="139700" dir="2700000" algn="tl" rotWithShape="0">
                <a:srgbClr val="333333">
                  <a:alpha val="65000"/>
                </a:srgbClr>
              </a:outerShdw>
            </a:effectLst>
          </p:spPr>
        </p:pic>
        <p:pic>
          <p:nvPicPr>
            <p:cNvPr id="5" name="Picture 21" descr="Z:\x.gif">
              <a:hlinkClick r:id="rId4"/>
            </p:cNvPr>
            <p:cNvPicPr>
              <a:picLocks noChangeAspect="1" noChangeArrowheads="1"/>
            </p:cNvPicPr>
            <p:nvPr/>
          </p:nvPicPr>
          <p:blipFill>
            <a:blip r:embed="rId5" cstate="print"/>
            <a:srcRect/>
            <a:stretch>
              <a:fillRect/>
            </a:stretch>
          </p:blipFill>
          <p:spPr bwMode="auto">
            <a:xfrm>
              <a:off x="7031493" y="1088572"/>
              <a:ext cx="1267060" cy="1371600"/>
            </a:xfrm>
            <a:prstGeom prst="rect">
              <a:avLst/>
            </a:prstGeom>
            <a:ln w="12700">
              <a:solidFill>
                <a:schemeClr val="accent2"/>
              </a:solidFill>
            </a:ln>
            <a:effectLst>
              <a:outerShdw blurRad="292100" dist="139700" dir="2700000" algn="tl" rotWithShape="0">
                <a:srgbClr val="333333">
                  <a:alpha val="65000"/>
                </a:srgbClr>
              </a:outerShdw>
            </a:effectLst>
          </p:spPr>
        </p:pic>
        <p:pic>
          <p:nvPicPr>
            <p:cNvPr id="7" name="Picture 10"/>
            <p:cNvPicPr preferRelativeResize="0">
              <a:picLocks noChangeArrowheads="1"/>
            </p:cNvPicPr>
            <p:nvPr/>
          </p:nvPicPr>
          <p:blipFill>
            <a:blip r:embed="rId6" cstate="print"/>
            <a:srcRect l="49533" t="67346" r="26819" b="14432"/>
            <a:stretch>
              <a:fillRect/>
            </a:stretch>
          </p:blipFill>
          <p:spPr bwMode="auto">
            <a:xfrm>
              <a:off x="5960157" y="1509485"/>
              <a:ext cx="1847850" cy="1371600"/>
            </a:xfrm>
            <a:prstGeom prst="rect">
              <a:avLst/>
            </a:prstGeom>
            <a:ln w="12700">
              <a:solidFill>
                <a:schemeClr val="accent2"/>
              </a:solidFill>
            </a:ln>
            <a:effectLst>
              <a:outerShdw blurRad="292100" dist="139700" dir="2700000" algn="tl" rotWithShape="0">
                <a:srgbClr val="333333">
                  <a:alpha val="65000"/>
                </a:srgbClr>
              </a:outerShdw>
            </a:effectLst>
          </p:spPr>
        </p:pic>
      </p:grpSp>
      <p:grpSp>
        <p:nvGrpSpPr>
          <p:cNvPr id="13" name="Group 12"/>
          <p:cNvGrpSpPr/>
          <p:nvPr/>
        </p:nvGrpSpPr>
        <p:grpSpPr>
          <a:xfrm>
            <a:off x="517070" y="3440113"/>
            <a:ext cx="8398330" cy="2960687"/>
            <a:chOff x="517070" y="3440113"/>
            <a:chExt cx="8398330" cy="2960687"/>
          </a:xfrm>
        </p:grpSpPr>
        <p:sp>
          <p:nvSpPr>
            <p:cNvPr id="8" name="Text Box 3"/>
            <p:cNvSpPr txBox="1">
              <a:spLocks noChangeArrowheads="1"/>
            </p:cNvSpPr>
            <p:nvPr/>
          </p:nvSpPr>
          <p:spPr bwMode="auto">
            <a:xfrm>
              <a:off x="4760686" y="3577771"/>
              <a:ext cx="4154714" cy="2823029"/>
            </a:xfrm>
            <a:prstGeom prst="rect">
              <a:avLst/>
            </a:prstGeom>
            <a:noFill/>
            <a:ln w="9525">
              <a:noFill/>
              <a:miter lim="800000"/>
              <a:headEnd/>
              <a:tailEnd/>
            </a:ln>
            <a:effectLst/>
          </p:spPr>
          <p:txBody>
            <a:bodyPr lIns="0" tIns="0" rIns="0" bIns="0"/>
            <a:lstStyle/>
            <a:p>
              <a:pPr marL="231775" indent="-231775">
                <a:spcAft>
                  <a:spcPts val="1200"/>
                </a:spcAft>
                <a:buFont typeface="Arial" pitchFamily="34" charset="0"/>
                <a:buChar char="•"/>
                <a:tabLst>
                  <a:tab pos="3374136" algn="r"/>
                </a:tabLst>
              </a:pPr>
              <a:r>
                <a:rPr lang="en-US" sz="1800" b="1" dirty="0" smtClean="0">
                  <a:cs typeface="Times New Roman" pitchFamily="18" charset="0"/>
                </a:rPr>
                <a:t>Spent three years on an extended sabbatical at DoD where I was involved in HLT R&amp;D.</a:t>
              </a:r>
            </a:p>
            <a:p>
              <a:pPr marL="231775" indent="-231775">
                <a:spcAft>
                  <a:spcPts val="1200"/>
                </a:spcAft>
                <a:buFont typeface="Arial" pitchFamily="34" charset="0"/>
                <a:buChar char="•"/>
                <a:tabLst>
                  <a:tab pos="3374136" algn="r"/>
                </a:tabLst>
              </a:pPr>
              <a:r>
                <a:rPr lang="en-US" sz="1800" b="1" dirty="0" smtClean="0">
                  <a:cs typeface="Times New Roman" pitchFamily="18" charset="0"/>
                </a:rPr>
                <a:t>Pursued the development and deployment of voice keyword search technology.</a:t>
              </a:r>
            </a:p>
            <a:p>
              <a:pPr marL="231775" indent="-231775">
                <a:spcAft>
                  <a:spcPts val="1200"/>
                </a:spcAft>
                <a:buFont typeface="Arial" pitchFamily="34" charset="0"/>
                <a:buChar char="•"/>
                <a:tabLst>
                  <a:tab pos="3374136" algn="r"/>
                </a:tabLst>
              </a:pPr>
              <a:r>
                <a:rPr lang="en-US" sz="1800" b="1" dirty="0" smtClean="0">
                  <a:cs typeface="Times New Roman" pitchFamily="18" charset="0"/>
                </a:rPr>
                <a:t>Educated on the needs of intelligence analysts and the challenges of SIGINT.</a:t>
              </a:r>
            </a:p>
          </p:txBody>
        </p:sp>
        <p:pic>
          <p:nvPicPr>
            <p:cNvPr id="11" name="Picture 7"/>
            <p:cNvPicPr>
              <a:picLocks noChangeAspect="1" noChangeArrowheads="1"/>
            </p:cNvPicPr>
            <p:nvPr/>
          </p:nvPicPr>
          <p:blipFill>
            <a:blip r:embed="rId7" cstate="print"/>
            <a:srcRect l="12712" t="27576" r="44005" b="29588"/>
            <a:stretch>
              <a:fillRect/>
            </a:stretch>
          </p:blipFill>
          <p:spPr bwMode="auto">
            <a:xfrm>
              <a:off x="517070" y="3440113"/>
              <a:ext cx="2174060" cy="1828800"/>
            </a:xfrm>
            <a:prstGeom prst="rect">
              <a:avLst/>
            </a:prstGeom>
            <a:ln w="12700">
              <a:solidFill>
                <a:schemeClr val="accent2"/>
              </a:solidFill>
            </a:ln>
            <a:effectLst>
              <a:outerShdw blurRad="292100" dist="139700" dir="2700000" algn="tl" rotWithShape="0">
                <a:srgbClr val="333333">
                  <a:alpha val="65000"/>
                </a:srgbClr>
              </a:outerShdw>
            </a:effectLst>
          </p:spPr>
        </p:pic>
        <p:pic>
          <p:nvPicPr>
            <p:cNvPr id="9" name="Picture 6" descr="x"/>
            <p:cNvPicPr>
              <a:picLocks noChangeAspect="1" noChangeArrowheads="1"/>
            </p:cNvPicPr>
            <p:nvPr/>
          </p:nvPicPr>
          <p:blipFill>
            <a:blip r:embed="rId8" cstate="print"/>
            <a:srcRect b="47908"/>
            <a:stretch>
              <a:fillRect/>
            </a:stretch>
          </p:blipFill>
          <p:spPr bwMode="auto">
            <a:xfrm>
              <a:off x="1773917" y="4485139"/>
              <a:ext cx="2533152" cy="1828800"/>
            </a:xfrm>
            <a:prstGeom prst="rect">
              <a:avLst/>
            </a:prstGeom>
            <a:ln w="12700">
              <a:solidFill>
                <a:schemeClr val="accent2"/>
              </a:solidFill>
            </a:ln>
            <a:effectLst>
              <a:outerShdw blurRad="292100" dist="139700" dir="2700000" algn="tl" rotWithShape="0">
                <a:srgbClr val="333333">
                  <a:alpha val="65000"/>
                </a:srgbClr>
              </a:outerShdw>
            </a:effectLst>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227013" y="57150"/>
            <a:ext cx="8672512"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Abstract</a:t>
            </a:r>
            <a:endParaRPr lang="en-US" b="1" dirty="0">
              <a:solidFill>
                <a:schemeClr val="accent2"/>
              </a:solidFill>
            </a:endParaRPr>
          </a:p>
        </p:txBody>
      </p:sp>
      <p:sp>
        <p:nvSpPr>
          <p:cNvPr id="41" name="Text Box 3"/>
          <p:cNvSpPr txBox="1">
            <a:spLocks noChangeArrowheads="1"/>
          </p:cNvSpPr>
          <p:nvPr/>
        </p:nvSpPr>
        <p:spPr bwMode="auto">
          <a:xfrm>
            <a:off x="223838" y="682171"/>
            <a:ext cx="8691561" cy="6589486"/>
          </a:xfrm>
          <a:prstGeom prst="rect">
            <a:avLst/>
          </a:prstGeom>
          <a:noFill/>
          <a:ln w="9525">
            <a:noFill/>
            <a:miter lim="800000"/>
            <a:headEnd/>
            <a:tailEnd/>
          </a:ln>
          <a:effectLst/>
        </p:spPr>
        <p:txBody>
          <a:bodyPr lIns="0" tIns="0" rIns="0" bIns="0"/>
          <a:lstStyle/>
          <a:p>
            <a:pPr marL="231775" indent="-231775">
              <a:spcAft>
                <a:spcPts val="1200"/>
              </a:spcAft>
              <a:buFont typeface="Arial" pitchFamily="34" charset="0"/>
              <a:buChar char="•"/>
              <a:tabLst>
                <a:tab pos="3374136" algn="r"/>
              </a:tabLst>
            </a:pPr>
            <a:r>
              <a:rPr lang="en-US" sz="1800" b="1" dirty="0" smtClean="0"/>
              <a:t>Spoken term detection is an extension of text-based searching that allows users to type keywords and search audio files containing spoken language for their existence. </a:t>
            </a:r>
          </a:p>
          <a:p>
            <a:pPr marL="231775" indent="-231775">
              <a:spcAft>
                <a:spcPts val="1200"/>
              </a:spcAft>
              <a:buFont typeface="Arial" pitchFamily="34" charset="0"/>
              <a:buChar char="•"/>
              <a:tabLst>
                <a:tab pos="3374136" algn="r"/>
              </a:tabLst>
            </a:pPr>
            <a:r>
              <a:rPr lang="en-US" sz="1800" b="1" dirty="0" smtClean="0"/>
              <a:t>Performance is dependent on many external factors such as the acoustic channel, language and the confusability of the search term. </a:t>
            </a:r>
          </a:p>
          <a:p>
            <a:pPr marL="231775" indent="-231775">
              <a:spcAft>
                <a:spcPts val="1200"/>
              </a:spcAft>
              <a:buFont typeface="Arial" pitchFamily="34" charset="0"/>
              <a:buChar char="•"/>
              <a:tabLst>
                <a:tab pos="3374136" algn="r"/>
              </a:tabLst>
            </a:pPr>
            <a:r>
              <a:rPr lang="en-US" sz="1800" b="1" dirty="0" smtClean="0"/>
              <a:t>Unlike text-based searches, </a:t>
            </a:r>
            <a:r>
              <a:rPr lang="en-US" sz="1800" b="1" dirty="0" smtClean="0">
                <a:solidFill>
                  <a:schemeClr val="accent1"/>
                </a:solidFill>
              </a:rPr>
              <a:t>the quality of the search term plays a significant role in the overall perception of the usability of the system</a:t>
            </a:r>
            <a:r>
              <a:rPr lang="en-US" sz="1800" b="1" dirty="0" smtClean="0"/>
              <a:t>. </a:t>
            </a:r>
          </a:p>
          <a:p>
            <a:pPr marL="231775" indent="-231775">
              <a:spcAft>
                <a:spcPts val="3000"/>
              </a:spcAft>
              <a:buFont typeface="Arial" pitchFamily="34" charset="0"/>
              <a:buChar char="•"/>
              <a:tabLst>
                <a:tab pos="3374136" algn="r"/>
              </a:tabLst>
            </a:pPr>
            <a:r>
              <a:rPr lang="en-US" sz="1800" b="1" dirty="0" smtClean="0"/>
              <a:t>In this presentation we will review conventional approaches to keyword search.</a:t>
            </a:r>
          </a:p>
        </p:txBody>
      </p:sp>
      <p:grpSp>
        <p:nvGrpSpPr>
          <p:cNvPr id="6" name="Group 5"/>
          <p:cNvGrpSpPr/>
          <p:nvPr/>
        </p:nvGrpSpPr>
        <p:grpSpPr>
          <a:xfrm>
            <a:off x="234950" y="3717801"/>
            <a:ext cx="8680450" cy="2581847"/>
            <a:chOff x="234950" y="3717801"/>
            <a:chExt cx="8680450" cy="2581847"/>
          </a:xfrm>
        </p:grpSpPr>
        <p:pic>
          <p:nvPicPr>
            <p:cNvPr id="3076" name="Picture 4"/>
            <p:cNvPicPr>
              <a:picLocks noChangeAspect="1" noChangeArrowheads="1"/>
            </p:cNvPicPr>
            <p:nvPr/>
          </p:nvPicPr>
          <p:blipFill>
            <a:blip r:embed="rId2" cstate="print"/>
            <a:srcRect l="1625" t="25833" r="35007" b="7292"/>
            <a:stretch>
              <a:fillRect/>
            </a:stretch>
          </p:blipFill>
          <p:spPr bwMode="auto">
            <a:xfrm>
              <a:off x="4564063" y="3717801"/>
              <a:ext cx="4351337" cy="2581847"/>
            </a:xfrm>
            <a:prstGeom prst="rect">
              <a:avLst/>
            </a:prstGeom>
            <a:ln w="12700">
              <a:solidFill>
                <a:schemeClr val="accent2"/>
              </a:solidFill>
            </a:ln>
            <a:effectLst>
              <a:outerShdw blurRad="292100" dist="139700" dir="2700000" algn="tl" rotWithShape="0">
                <a:schemeClr val="accent2">
                  <a:alpha val="65000"/>
                </a:schemeClr>
              </a:outerShdw>
            </a:effectLst>
          </p:spPr>
        </p:pic>
        <p:sp>
          <p:nvSpPr>
            <p:cNvPr id="7" name="TextBox 6"/>
            <p:cNvSpPr txBox="1"/>
            <p:nvPr/>
          </p:nvSpPr>
          <p:spPr>
            <a:xfrm>
              <a:off x="234950" y="3962284"/>
              <a:ext cx="4061279" cy="2092881"/>
            </a:xfrm>
            <a:prstGeom prst="rect">
              <a:avLst/>
            </a:prstGeom>
          </p:spPr>
          <p:txBody>
            <a:bodyPr wrap="square" lIns="0" tIns="0" rIns="0" bIns="0" rtlCol="0" anchor="ctr" anchorCtr="0">
              <a:spAutoFit/>
            </a:bodyPr>
            <a:lstStyle/>
            <a:p>
              <a:pPr marL="231775" indent="-231775">
                <a:spcAft>
                  <a:spcPts val="1200"/>
                </a:spcAft>
                <a:buFont typeface="Arial" pitchFamily="34" charset="0"/>
                <a:buChar char="•"/>
                <a:tabLst>
                  <a:tab pos="3374136" algn="r"/>
                </a:tabLst>
              </a:pPr>
              <a:r>
                <a:rPr lang="en-US" sz="1800" b="1" dirty="0" smtClean="0"/>
                <a:t>Goal: Develop a tool similar to the way password checking tools currently work.</a:t>
              </a:r>
            </a:p>
            <a:p>
              <a:pPr marL="231775" indent="-231775">
                <a:spcAft>
                  <a:spcPts val="1200"/>
                </a:spcAft>
                <a:buFont typeface="Arial" pitchFamily="34" charset="0"/>
                <a:buChar char="•"/>
                <a:tabLst>
                  <a:tab pos="3374136" algn="r"/>
                </a:tabLst>
              </a:pPr>
              <a:r>
                <a:rPr lang="en-US" sz="1800" b="1" dirty="0" smtClean="0"/>
                <a:t>Approach: </a:t>
              </a:r>
              <a:r>
                <a:rPr lang="en-US" sz="1800" b="1" dirty="0" smtClean="0">
                  <a:solidFill>
                    <a:schemeClr val="accent1"/>
                  </a:solidFill>
                </a:rPr>
                <a:t>develop models that predict the quality of a search term </a:t>
              </a:r>
              <a:r>
                <a:rPr lang="en-US" sz="1800" b="1" dirty="0" smtClean="0"/>
                <a:t>based on its spelling (and underlying phonetic context).</a:t>
              </a:r>
              <a:endParaRPr kumimoji="0" lang="en-US" sz="1800" b="1" i="0" u="none" strike="noStrike" kern="0" cap="none" spc="0" normalizeH="0" baseline="0" noProof="0" dirty="0" smtClean="0">
                <a:ln>
                  <a:noFill/>
                </a:ln>
                <a:solidFill>
                  <a:schemeClr val="tx1"/>
                </a:solidFill>
                <a:effectLst/>
                <a:uLnTx/>
                <a:uFillTx/>
                <a:latin typeface="+mn-lt"/>
                <a:ea typeface="+mn-ea"/>
                <a:cs typeface="+mn-cs"/>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227013" y="57150"/>
            <a:ext cx="8672512"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Demo</a:t>
            </a:r>
            <a:endParaRPr lang="en-US" b="1" dirty="0">
              <a:solidFill>
                <a:schemeClr val="accent2"/>
              </a:solidFill>
            </a:endParaRPr>
          </a:p>
        </p:txBody>
      </p:sp>
      <p:pic>
        <p:nvPicPr>
          <p:cNvPr id="1026" name="Picture 2">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7452" t="24609" r="11054" b="13867"/>
          <a:stretch/>
        </p:blipFill>
        <p:spPr bwMode="auto">
          <a:xfrm>
            <a:off x="181328" y="679450"/>
            <a:ext cx="8794044" cy="4946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27013" y="5772142"/>
            <a:ext cx="8672512" cy="609398"/>
          </a:xfrm>
          <a:prstGeom prst="rect">
            <a:avLst/>
          </a:prstGeom>
        </p:spPr>
        <p:txBody>
          <a:bodyPr wrap="square" lIns="0" tIns="0" rIns="0" bIns="0" rtlCol="0">
            <a:spAutoFit/>
          </a:bodyPr>
          <a:lstStyle/>
          <a:p>
            <a:pPr marL="228600" indent="-228600">
              <a:spcBef>
                <a:spcPct val="20000"/>
              </a:spcBef>
            </a:pPr>
            <a:r>
              <a:rPr lang="en-US" sz="1800" b="1" kern="0" dirty="0" smtClean="0">
                <a:latin typeface="+mn-lt"/>
              </a:rPr>
              <a:t>Available at:</a:t>
            </a:r>
          </a:p>
          <a:p>
            <a:pPr marL="228600">
              <a:spcBef>
                <a:spcPct val="20000"/>
              </a:spcBef>
            </a:pPr>
            <a:r>
              <a:rPr lang="en-US" sz="1800" b="1" kern="0" dirty="0" smtClean="0">
                <a:latin typeface="+mn-lt"/>
                <a:hlinkClick r:id="rId2"/>
              </a:rPr>
              <a:t>http</a:t>
            </a:r>
            <a:r>
              <a:rPr lang="en-US" sz="1800" b="1" kern="0" dirty="0">
                <a:latin typeface="+mn-lt"/>
                <a:hlinkClick r:id="rId2"/>
              </a:rPr>
              <a:t>://www.isip.piconepress.com/projects/ks_prediction/demo/current/</a:t>
            </a:r>
            <a:endParaRPr kumimoji="0" lang="en-US" sz="1800" b="1" i="0" u="none" strike="noStrike" kern="0" cap="none" spc="0" normalizeH="0" baseline="0" noProof="0" dirty="0" smtClean="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27717155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227013" y="57150"/>
            <a:ext cx="8672512"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Motivation</a:t>
            </a:r>
            <a:endParaRPr lang="en-US" b="1" dirty="0">
              <a:solidFill>
                <a:schemeClr val="accent2"/>
              </a:solidFill>
            </a:endParaRPr>
          </a:p>
        </p:txBody>
      </p:sp>
      <p:sp>
        <p:nvSpPr>
          <p:cNvPr id="41" name="Text Box 3"/>
          <p:cNvSpPr txBox="1">
            <a:spLocks noChangeArrowheads="1"/>
          </p:cNvSpPr>
          <p:nvPr/>
        </p:nvSpPr>
        <p:spPr bwMode="auto">
          <a:xfrm>
            <a:off x="223838" y="667658"/>
            <a:ext cx="8693150" cy="4833256"/>
          </a:xfrm>
          <a:prstGeom prst="rect">
            <a:avLst/>
          </a:prstGeom>
          <a:noFill/>
          <a:ln w="9525">
            <a:noFill/>
            <a:miter lim="800000"/>
            <a:headEnd/>
            <a:tailEnd/>
          </a:ln>
          <a:effectLst/>
        </p:spPr>
        <p:txBody>
          <a:bodyPr lIns="0" tIns="0" rIns="0" bIns="0"/>
          <a:lstStyle/>
          <a:p>
            <a:pPr marL="342900" indent="-342900" algn="just">
              <a:spcAft>
                <a:spcPts val="600"/>
              </a:spcAft>
              <a:buFont typeface="+mj-lt"/>
              <a:buAutoNum type="arabicParenR"/>
              <a:tabLst>
                <a:tab pos="3374136" algn="r"/>
              </a:tabLst>
            </a:pPr>
            <a:r>
              <a:rPr lang="en-US" sz="1800" b="1" dirty="0" smtClean="0">
                <a:cs typeface="Times New Roman" pitchFamily="18" charset="0"/>
              </a:rPr>
              <a:t>What makes machine understanding of human language so difficult?</a:t>
            </a:r>
          </a:p>
          <a:p>
            <a:pPr marL="566738" indent="-219075">
              <a:spcAft>
                <a:spcPts val="600"/>
              </a:spcAft>
              <a:buFont typeface="Wingdings" pitchFamily="2" charset="2"/>
              <a:buChar char="§"/>
              <a:tabLst>
                <a:tab pos="3374136" algn="r"/>
              </a:tabLst>
            </a:pPr>
            <a:r>
              <a:rPr lang="en-US" sz="1800" b="1" dirty="0" smtClean="0">
                <a:cs typeface="Times New Roman" pitchFamily="18" charset="0"/>
              </a:rPr>
              <a:t>“</a:t>
            </a:r>
            <a:r>
              <a:rPr lang="en-US" sz="1800" b="1" dirty="0" smtClean="0"/>
              <a:t>In any natural history of the human species, language would stand out as </a:t>
            </a:r>
            <a:r>
              <a:rPr lang="en-US" sz="1800" b="1" dirty="0" smtClean="0">
                <a:solidFill>
                  <a:schemeClr val="accent1"/>
                </a:solidFill>
              </a:rPr>
              <a:t>the preeminent trait</a:t>
            </a:r>
            <a:r>
              <a:rPr lang="en-US" sz="1800" b="1" dirty="0" smtClean="0"/>
              <a:t>.”</a:t>
            </a:r>
          </a:p>
          <a:p>
            <a:pPr marL="566738" indent="-219075">
              <a:spcAft>
                <a:spcPts val="600"/>
              </a:spcAft>
              <a:buFont typeface="Wingdings" pitchFamily="2" charset="2"/>
              <a:buChar char="§"/>
              <a:tabLst>
                <a:tab pos="3374136" algn="r"/>
              </a:tabLst>
            </a:pPr>
            <a:r>
              <a:rPr lang="en-US" sz="1800" b="1" dirty="0" smtClean="0">
                <a:cs typeface="Times New Roman" pitchFamily="18" charset="0"/>
              </a:rPr>
              <a:t>“For you and I belong to a species with a remarkable trait: we can shape events in each other’s brains </a:t>
            </a:r>
            <a:r>
              <a:rPr lang="en-US" sz="1800" b="1" dirty="0" smtClean="0">
                <a:solidFill>
                  <a:schemeClr val="accent1"/>
                </a:solidFill>
                <a:cs typeface="Times New Roman" pitchFamily="18" charset="0"/>
              </a:rPr>
              <a:t>with exquisite precision</a:t>
            </a:r>
            <a:r>
              <a:rPr lang="en-US" sz="1800" b="1" dirty="0" smtClean="0">
                <a:cs typeface="Times New Roman" pitchFamily="18" charset="0"/>
              </a:rPr>
              <a:t>.”</a:t>
            </a:r>
          </a:p>
          <a:p>
            <a:pPr marL="347663" algn="just">
              <a:spcAft>
                <a:spcPts val="1800"/>
              </a:spcAft>
              <a:tabLst>
                <a:tab pos="3374136" algn="r"/>
              </a:tabLst>
            </a:pPr>
            <a:r>
              <a:rPr lang="en-US" sz="1800" b="1" dirty="0" smtClean="0">
                <a:cs typeface="Times New Roman" pitchFamily="18" charset="0"/>
              </a:rPr>
              <a:t>	S. Pinker, </a:t>
            </a:r>
            <a:r>
              <a:rPr lang="en-US" sz="1800" b="1" i="1" dirty="0" smtClean="0">
                <a:cs typeface="Times New Roman" pitchFamily="18" charset="0"/>
              </a:rPr>
              <a:t>The Language Instinct: How the Mind Creates Language</a:t>
            </a:r>
            <a:r>
              <a:rPr lang="en-US" sz="1800" b="1" dirty="0" smtClean="0">
                <a:cs typeface="Times New Roman" pitchFamily="18" charset="0"/>
              </a:rPr>
              <a:t>, 1994</a:t>
            </a:r>
          </a:p>
          <a:p>
            <a:pPr marL="342900" indent="-342900">
              <a:spcAft>
                <a:spcPts val="600"/>
              </a:spcAft>
              <a:buFont typeface="+mj-lt"/>
              <a:buAutoNum type="arabicParenR" startAt="2"/>
            </a:pPr>
            <a:r>
              <a:rPr lang="en-US" sz="1800" b="1" dirty="0" smtClean="0"/>
              <a:t>According to the Oxford English Dictionary, the </a:t>
            </a:r>
            <a:r>
              <a:rPr lang="en-US" sz="1800" b="1" dirty="0" smtClean="0">
                <a:solidFill>
                  <a:schemeClr val="accent1"/>
                </a:solidFill>
              </a:rPr>
              <a:t>500 words </a:t>
            </a:r>
            <a:r>
              <a:rPr lang="en-US" sz="1800" b="1" dirty="0" smtClean="0"/>
              <a:t>used most in the English language each have </a:t>
            </a:r>
            <a:r>
              <a:rPr lang="en-US" sz="1800" b="1" dirty="0" smtClean="0">
                <a:solidFill>
                  <a:schemeClr val="accent1"/>
                </a:solidFill>
              </a:rPr>
              <a:t>an average of 23 different meanings</a:t>
            </a:r>
            <a:r>
              <a:rPr lang="en-US" sz="1800" b="1" dirty="0" smtClean="0"/>
              <a:t>. The word “round,” for instance, has 70 distinctly different meanings. </a:t>
            </a:r>
          </a:p>
          <a:p>
            <a:pPr marL="342900" indent="-342900">
              <a:spcAft>
                <a:spcPts val="1800"/>
              </a:spcAft>
            </a:pPr>
            <a:r>
              <a:rPr lang="en-US" sz="1800" b="1" dirty="0" smtClean="0">
                <a:solidFill>
                  <a:schemeClr val="bg1"/>
                </a:solidFill>
              </a:rPr>
              <a:t>	</a:t>
            </a:r>
            <a:r>
              <a:rPr lang="en-US" sz="1400" b="1" dirty="0" smtClean="0">
                <a:solidFill>
                  <a:schemeClr val="bg1"/>
                </a:solidFill>
              </a:rPr>
              <a:t>(J. Gray, http://www.gray-area.org/Research/Ambig/#SILLY )</a:t>
            </a:r>
          </a:p>
          <a:p>
            <a:pPr marL="342900" indent="-342900">
              <a:spcAft>
                <a:spcPts val="600"/>
              </a:spcAft>
              <a:buFont typeface="+mj-lt"/>
              <a:buAutoNum type="arabicParenR" startAt="3"/>
            </a:pPr>
            <a:r>
              <a:rPr lang="en-US" sz="1800" b="1" dirty="0" smtClean="0"/>
              <a:t>Hundreds of linguistic phenomena must be taken into account to understand written language.</a:t>
            </a:r>
            <a:endParaRPr lang="en-US" sz="1800" b="1" dirty="0" smtClean="0">
              <a:cs typeface="Times New Roman" pitchFamily="18" charset="0"/>
            </a:endParaRPr>
          </a:p>
          <a:p>
            <a:pPr marL="625475" lvl="1" indent="-168275">
              <a:spcAft>
                <a:spcPts val="600"/>
              </a:spcAft>
              <a:buFont typeface="Wingdings" pitchFamily="2" charset="2"/>
              <a:buChar char="§"/>
            </a:pPr>
            <a:r>
              <a:rPr lang="en-US" sz="1800" b="1" dirty="0" smtClean="0"/>
              <a:t>Each </a:t>
            </a:r>
            <a:r>
              <a:rPr lang="en-US" sz="1800" b="1" dirty="0" smtClean="0"/>
              <a:t>cannot </a:t>
            </a:r>
            <a:r>
              <a:rPr lang="en-US" sz="1800" b="1" dirty="0" smtClean="0"/>
              <a:t>always be perfectly identified (e.g., Microsoft Word)</a:t>
            </a:r>
          </a:p>
          <a:p>
            <a:pPr marL="625475" lvl="1" indent="-168275">
              <a:spcAft>
                <a:spcPts val="1200"/>
              </a:spcAft>
              <a:buFont typeface="Wingdings" pitchFamily="2" charset="2"/>
              <a:buChar char="§"/>
            </a:pPr>
            <a:r>
              <a:rPr lang="en-US" sz="1800" b="1" dirty="0" smtClean="0">
                <a:solidFill>
                  <a:schemeClr val="accent1"/>
                </a:solidFill>
              </a:rPr>
              <a:t>95% x 95% x … </a:t>
            </a:r>
            <a:r>
              <a:rPr lang="en-US" sz="1800" b="1" dirty="0" smtClean="0"/>
              <a:t>x … x … x … x … = </a:t>
            </a:r>
            <a:r>
              <a:rPr lang="en-US" sz="1800" b="1" dirty="0" smtClean="0">
                <a:solidFill>
                  <a:schemeClr val="accent1"/>
                </a:solidFill>
              </a:rPr>
              <a:t>a small number</a:t>
            </a:r>
            <a:endParaRPr lang="en-US" sz="1800" b="1" dirty="0" smtClean="0">
              <a:solidFill>
                <a:schemeClr val="accent1"/>
              </a:solidFill>
              <a:cs typeface="Times New Roman" pitchFamily="18" charset="0"/>
            </a:endParaRPr>
          </a:p>
        </p:txBody>
      </p:sp>
      <p:grpSp>
        <p:nvGrpSpPr>
          <p:cNvPr id="9" name="Group 8"/>
          <p:cNvGrpSpPr/>
          <p:nvPr/>
        </p:nvGrpSpPr>
        <p:grpSpPr>
          <a:xfrm>
            <a:off x="899886" y="5718630"/>
            <a:ext cx="7315200" cy="711200"/>
            <a:chOff x="899886" y="5718630"/>
            <a:chExt cx="7315200" cy="711200"/>
          </a:xfrm>
        </p:grpSpPr>
        <p:sp>
          <p:nvSpPr>
            <p:cNvPr id="7" name="Rounded Rectangle 6"/>
            <p:cNvSpPr/>
            <p:nvPr/>
          </p:nvSpPr>
          <p:spPr>
            <a:xfrm>
              <a:off x="899886" y="5718630"/>
              <a:ext cx="7315200" cy="711200"/>
            </a:xfrm>
            <a:prstGeom prst="roundRect">
              <a:avLst/>
            </a:prstGeom>
            <a:gradFill flip="none" rotWithShape="1">
              <a:gsLst>
                <a:gs pos="0">
                  <a:srgbClr val="FAEAED">
                    <a:alpha val="0"/>
                  </a:srgbClr>
                </a:gs>
                <a:gs pos="50000">
                  <a:schemeClr val="accent1">
                    <a:tint val="44500"/>
                    <a:satMod val="160000"/>
                  </a:schemeClr>
                </a:gs>
                <a:gs pos="100000">
                  <a:schemeClr val="accent1">
                    <a:tint val="23500"/>
                    <a:satMod val="160000"/>
                  </a:schemeClr>
                </a:gs>
              </a:gsLst>
              <a:lin ang="13500000" scaled="1"/>
              <a:tileRect/>
            </a:gradFill>
            <a:ln w="12700">
              <a:solidFill>
                <a:schemeClr val="accent2"/>
              </a:solidFill>
            </a:ln>
            <a:effectLst>
              <a:outerShdw blurRad="50800" dist="38100" dir="2700000" algn="tl" rotWithShape="0">
                <a:schemeClr val="accent2">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001486" y="5805714"/>
              <a:ext cx="7112000" cy="553998"/>
            </a:xfrm>
            <a:prstGeom prst="rect">
              <a:avLst/>
            </a:prstGeom>
          </p:spPr>
          <p:txBody>
            <a:bodyPr wrap="square" lIns="0" tIns="0" rIns="0" bIns="0" rtlCol="0">
              <a:spAutoFit/>
            </a:bodyPr>
            <a:lstStyle/>
            <a:p>
              <a:pPr marL="342900" marR="0" indent="-342900" algn="l" defTabSz="914400" rtl="0" eaLnBrk="1" fontAlgn="base" latinLnBrk="0" hangingPunct="1">
                <a:lnSpc>
                  <a:spcPct val="100000"/>
                </a:lnSpc>
                <a:spcBef>
                  <a:spcPct val="20000"/>
                </a:spcBef>
                <a:spcAft>
                  <a:spcPct val="0"/>
                </a:spcAft>
                <a:buClrTx/>
                <a:buSzTx/>
                <a:tabLst/>
              </a:pPr>
              <a:r>
                <a:rPr lang="en-US" sz="1800" b="1" kern="0" dirty="0" smtClean="0">
                  <a:latin typeface="+mn-lt"/>
                </a:rPr>
                <a:t>Keyword search becomes a viable alternative to speech to text transcription, especially if it can be done quickly.</a:t>
              </a:r>
              <a:endParaRPr kumimoji="0" lang="en-US" sz="1800" b="1" i="0" u="none" strike="noStrike" kern="0" cap="none" spc="0" normalizeH="0" baseline="0" noProof="0" dirty="0" smtClean="0">
                <a:ln>
                  <a:noFill/>
                </a:ln>
                <a:solidFill>
                  <a:schemeClr val="tx1"/>
                </a:solidFill>
                <a:effectLst/>
                <a:uLnTx/>
                <a:uFillTx/>
                <a:latin typeface="+mn-lt"/>
                <a:ea typeface="+mn-ea"/>
                <a:cs typeface="+mn-cs"/>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1">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1">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1">
                                            <p:txEl>
                                              <p:pRg st="8" end="8"/>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up)">
                                      <p:cBhvr>
                                        <p:cTn id="2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94" name="Rectangle 10"/>
          <p:cNvSpPr>
            <a:spLocks noChangeArrowheads="1"/>
          </p:cNvSpPr>
          <p:nvPr/>
        </p:nvSpPr>
        <p:spPr bwMode="auto">
          <a:xfrm>
            <a:off x="349250" y="3668713"/>
            <a:ext cx="3557588" cy="698500"/>
          </a:xfrm>
          <a:prstGeom prst="rect">
            <a:avLst/>
          </a:prstGeom>
          <a:noFill/>
          <a:ln w="9525">
            <a:noFill/>
            <a:miter lim="800000"/>
            <a:headEnd/>
            <a:tailEnd/>
          </a:ln>
          <a:effectLst/>
        </p:spPr>
        <p:txBody>
          <a:bodyPr lIns="91429" tIns="45714" rIns="91429" bIns="45714"/>
          <a:lstStyle/>
          <a:p>
            <a:pPr marL="342900" indent="-342900" algn="l" eaLnBrk="1" hangingPunct="1">
              <a:spcBef>
                <a:spcPct val="0"/>
              </a:spcBef>
            </a:pPr>
            <a:endParaRPr lang="en-US" sz="2400" b="0">
              <a:solidFill>
                <a:srgbClr val="FFFFCC"/>
              </a:solidFill>
            </a:endParaRPr>
          </a:p>
        </p:txBody>
      </p:sp>
      <p:sp>
        <p:nvSpPr>
          <p:cNvPr id="24" name="Text Box 3"/>
          <p:cNvSpPr txBox="1">
            <a:spLocks noChangeArrowheads="1"/>
          </p:cNvSpPr>
          <p:nvPr/>
        </p:nvSpPr>
        <p:spPr bwMode="auto">
          <a:xfrm>
            <a:off x="227013" y="57150"/>
            <a:ext cx="8672512"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Maybe We Don’t Need to Understand Language?</a:t>
            </a:r>
            <a:endParaRPr lang="en-US" b="1" dirty="0">
              <a:solidFill>
                <a:schemeClr val="accent2"/>
              </a:solidFill>
            </a:endParaRPr>
          </a:p>
        </p:txBody>
      </p:sp>
      <p:sp>
        <p:nvSpPr>
          <p:cNvPr id="9" name="Text Box 34"/>
          <p:cNvSpPr txBox="1">
            <a:spLocks noChangeArrowheads="1"/>
          </p:cNvSpPr>
          <p:nvPr/>
        </p:nvSpPr>
        <p:spPr bwMode="auto">
          <a:xfrm>
            <a:off x="189230" y="5773056"/>
            <a:ext cx="8716524" cy="439057"/>
          </a:xfrm>
          <a:prstGeom prst="rect">
            <a:avLst/>
          </a:prstGeom>
          <a:noFill/>
          <a:ln w="9525">
            <a:noFill/>
            <a:miter lim="800000"/>
            <a:headEnd/>
            <a:tailEnd/>
          </a:ln>
          <a:effectLst/>
        </p:spPr>
        <p:txBody>
          <a:bodyPr lIns="0" tIns="0" rIns="0" bIns="0"/>
          <a:lstStyle/>
          <a:p>
            <a:pPr marL="168275" indent="-168275">
              <a:spcAft>
                <a:spcPts val="1200"/>
              </a:spcAft>
              <a:buFontTx/>
              <a:buChar char="•"/>
              <a:tabLst>
                <a:tab pos="4687888" algn="l"/>
              </a:tabLst>
            </a:pPr>
            <a:r>
              <a:rPr lang="en-US" sz="1800" b="1" dirty="0" smtClean="0">
                <a:solidFill>
                  <a:schemeClr val="bg1"/>
                </a:solidFill>
              </a:rPr>
              <a:t>See </a:t>
            </a:r>
            <a:r>
              <a:rPr lang="en-US" sz="1800" b="1" dirty="0" smtClean="0">
                <a:solidFill>
                  <a:schemeClr val="bg1"/>
                </a:solidFill>
                <a:hlinkClick r:id="rId2"/>
              </a:rPr>
              <a:t>ISIP Phonetic Units</a:t>
            </a:r>
            <a:r>
              <a:rPr lang="en-US" sz="1800" b="1" dirty="0" smtClean="0">
                <a:solidFill>
                  <a:schemeClr val="bg1"/>
                </a:solidFill>
              </a:rPr>
              <a:t> to run a demo of the influence of phonetic units on different speaking styles.</a:t>
            </a:r>
            <a:endParaRPr lang="en-US" sz="1800" b="1" dirty="0" smtClean="0">
              <a:solidFill>
                <a:schemeClr val="accent1"/>
              </a:solidFill>
            </a:endParaRPr>
          </a:p>
        </p:txBody>
      </p:sp>
      <p:pic>
        <p:nvPicPr>
          <p:cNvPr id="250882" name="Picture 2"/>
          <p:cNvPicPr>
            <a:picLocks noChangeAspect="1" noChangeArrowheads="1"/>
          </p:cNvPicPr>
          <p:nvPr/>
        </p:nvPicPr>
        <p:blipFill>
          <a:blip r:embed="rId3" cstate="print"/>
          <a:srcRect l="16864" t="13859" r="37701" b="8741"/>
          <a:stretch>
            <a:fillRect/>
          </a:stretch>
        </p:blipFill>
        <p:spPr bwMode="auto">
          <a:xfrm>
            <a:off x="2071650" y="681494"/>
            <a:ext cx="4986380" cy="4775880"/>
          </a:xfrm>
          <a:prstGeom prst="rect">
            <a:avLst/>
          </a:prstGeom>
          <a:ln w="12700">
            <a:solidFill>
              <a:schemeClr val="accent2"/>
            </a:solidFill>
          </a:ln>
          <a:effectLst>
            <a:outerShdw blurRad="292100" dist="139700" dir="2700000" algn="tl" rotWithShape="0">
              <a:schemeClr val="accent2">
                <a:alpha val="65000"/>
              </a:schemeClr>
            </a:outerShdw>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227012" y="57150"/>
            <a:ext cx="8663769"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The World’s Languages</a:t>
            </a:r>
            <a:endParaRPr lang="en-US" b="1" dirty="0">
              <a:solidFill>
                <a:schemeClr val="accent2"/>
              </a:solidFill>
            </a:endParaRPr>
          </a:p>
        </p:txBody>
      </p:sp>
      <p:sp>
        <p:nvSpPr>
          <p:cNvPr id="10" name="Text Box 3"/>
          <p:cNvSpPr txBox="1">
            <a:spLocks noChangeArrowheads="1"/>
          </p:cNvSpPr>
          <p:nvPr/>
        </p:nvSpPr>
        <p:spPr bwMode="auto">
          <a:xfrm>
            <a:off x="186394" y="628360"/>
            <a:ext cx="4258997" cy="2855069"/>
          </a:xfrm>
          <a:prstGeom prst="rect">
            <a:avLst/>
          </a:prstGeom>
          <a:noFill/>
          <a:ln w="9525">
            <a:noFill/>
            <a:miter lim="800000"/>
            <a:headEnd/>
            <a:tailEnd/>
          </a:ln>
          <a:effectLst/>
        </p:spPr>
        <p:txBody>
          <a:bodyPr lIns="0" tIns="0" rIns="0" bIns="0"/>
          <a:lstStyle/>
          <a:p>
            <a:pPr marL="165100" indent="-165100">
              <a:spcAft>
                <a:spcPts val="1200"/>
              </a:spcAft>
              <a:buFont typeface="Arial" pitchFamily="34" charset="0"/>
              <a:buChar char="•"/>
            </a:pPr>
            <a:r>
              <a:rPr lang="en-US" sz="1800" b="1" dirty="0" smtClean="0"/>
              <a:t>There are over </a:t>
            </a:r>
            <a:r>
              <a:rPr lang="en-US" sz="1800" b="1" dirty="0" smtClean="0">
                <a:hlinkClick r:id="rId2"/>
              </a:rPr>
              <a:t>6,000 known languages</a:t>
            </a:r>
            <a:r>
              <a:rPr lang="en-US" sz="1800" b="1" dirty="0" smtClean="0"/>
              <a:t> in the world.</a:t>
            </a:r>
          </a:p>
          <a:p>
            <a:pPr marL="165100" indent="-165100">
              <a:spcAft>
                <a:spcPts val="1200"/>
              </a:spcAft>
              <a:buFont typeface="Arial" pitchFamily="34" charset="0"/>
              <a:buChar char="•"/>
            </a:pPr>
            <a:r>
              <a:rPr lang="en-US" sz="1800" b="1" dirty="0" smtClean="0"/>
              <a:t>The dominance of English is being challenged by growth in Asian and Arabic languages.</a:t>
            </a:r>
          </a:p>
          <a:p>
            <a:pPr marL="165100" indent="-165100">
              <a:spcAft>
                <a:spcPts val="1200"/>
              </a:spcAft>
              <a:buFont typeface="Arial" pitchFamily="34" charset="0"/>
              <a:buChar char="•"/>
            </a:pPr>
            <a:r>
              <a:rPr lang="en-US" sz="1800" b="1" dirty="0" smtClean="0"/>
              <a:t>Common languages are used to facilitate communication; native languages are often used for covert communications.</a:t>
            </a:r>
          </a:p>
          <a:p>
            <a:pPr marL="165100" indent="-165100">
              <a:spcAft>
                <a:spcPts val="1200"/>
              </a:spcAft>
            </a:pPr>
            <a:endParaRPr lang="en-US" sz="1800" b="1" dirty="0" smtClean="0"/>
          </a:p>
        </p:txBody>
      </p:sp>
      <p:pic>
        <p:nvPicPr>
          <p:cNvPr id="8" name="Picture 2">
            <a:hlinkClick r:id="rId3"/>
          </p:cNvPr>
          <p:cNvPicPr>
            <a:picLocks noChangeAspect="1" noChangeArrowheads="1"/>
          </p:cNvPicPr>
          <p:nvPr/>
        </p:nvPicPr>
        <p:blipFill>
          <a:blip r:embed="rId4" cstate="print"/>
          <a:srcRect/>
          <a:stretch>
            <a:fillRect/>
          </a:stretch>
        </p:blipFill>
        <p:spPr bwMode="auto">
          <a:xfrm>
            <a:off x="429895" y="3657600"/>
            <a:ext cx="3945389" cy="2869029"/>
          </a:xfrm>
          <a:prstGeom prst="rect">
            <a:avLst/>
          </a:prstGeom>
          <a:noFill/>
          <a:ln w="38100">
            <a:solidFill>
              <a:schemeClr val="accent1"/>
            </a:solidFill>
            <a:miter lim="800000"/>
            <a:headEnd/>
            <a:tailEnd/>
          </a:ln>
          <a:effectLst/>
        </p:spPr>
      </p:pic>
      <p:sp>
        <p:nvSpPr>
          <p:cNvPr id="15" name="Text Box 3"/>
          <p:cNvSpPr txBox="1">
            <a:spLocks noChangeArrowheads="1"/>
          </p:cNvSpPr>
          <p:nvPr/>
        </p:nvSpPr>
        <p:spPr bwMode="auto">
          <a:xfrm>
            <a:off x="3604980" y="3182864"/>
            <a:ext cx="4258997" cy="2433711"/>
          </a:xfrm>
          <a:prstGeom prst="rect">
            <a:avLst/>
          </a:prstGeom>
          <a:noFill/>
          <a:ln w="9525">
            <a:noFill/>
            <a:miter lim="800000"/>
            <a:headEnd/>
            <a:tailEnd/>
          </a:ln>
          <a:effectLst/>
        </p:spPr>
        <p:txBody>
          <a:bodyPr lIns="0" tIns="0" rIns="0" bIns="0"/>
          <a:lstStyle/>
          <a:p>
            <a:pPr marL="165100" indent="-165100">
              <a:spcAft>
                <a:spcPts val="1200"/>
              </a:spcAft>
              <a:buFont typeface="Arial" pitchFamily="34" charset="0"/>
              <a:buChar char="•"/>
            </a:pPr>
            <a:endParaRPr lang="en-US" sz="1800" b="1" dirty="0" smtClean="0"/>
          </a:p>
        </p:txBody>
      </p:sp>
      <p:grpSp>
        <p:nvGrpSpPr>
          <p:cNvPr id="18" name="Group 17"/>
          <p:cNvGrpSpPr/>
          <p:nvPr/>
        </p:nvGrpSpPr>
        <p:grpSpPr>
          <a:xfrm>
            <a:off x="5045896" y="699770"/>
            <a:ext cx="3558174" cy="5642024"/>
            <a:chOff x="5045896" y="699770"/>
            <a:chExt cx="3558174" cy="5642024"/>
          </a:xfrm>
        </p:grpSpPr>
        <p:pic>
          <p:nvPicPr>
            <p:cNvPr id="184321" name="Picture 1"/>
            <p:cNvPicPr>
              <a:picLocks noChangeAspect="1" noChangeArrowheads="1"/>
            </p:cNvPicPr>
            <p:nvPr/>
          </p:nvPicPr>
          <p:blipFill>
            <a:blip r:embed="rId5" cstate="print"/>
            <a:srcRect l="24374" t="27484" r="28461" b="25826"/>
            <a:stretch>
              <a:fillRect/>
            </a:stretch>
          </p:blipFill>
          <p:spPr bwMode="auto">
            <a:xfrm>
              <a:off x="5125858" y="699770"/>
              <a:ext cx="3478212" cy="1935812"/>
            </a:xfrm>
            <a:prstGeom prst="rect">
              <a:avLst/>
            </a:prstGeom>
            <a:noFill/>
            <a:ln w="9525">
              <a:noFill/>
              <a:miter lim="800000"/>
              <a:headEnd/>
              <a:tailEnd/>
            </a:ln>
          </p:spPr>
        </p:pic>
        <p:sp>
          <p:nvSpPr>
            <p:cNvPr id="9" name="TextBox 8"/>
            <p:cNvSpPr txBox="1"/>
            <p:nvPr/>
          </p:nvSpPr>
          <p:spPr>
            <a:xfrm>
              <a:off x="5045896" y="2864395"/>
              <a:ext cx="3207657" cy="276999"/>
            </a:xfrm>
            <a:prstGeom prst="rect">
              <a:avLst/>
            </a:prstGeom>
          </p:spPr>
          <p:txBody>
            <a:bodyPr wrap="square" lIns="0" tIns="0" rIns="0" bIns="0" rtlCol="0">
              <a:spAutoFit/>
            </a:bodyPr>
            <a:lstStyle/>
            <a:p>
              <a:pPr marR="0" algn="ctr" defTabSz="914400" rtl="0" eaLnBrk="1" fontAlgn="base" latinLnBrk="0" hangingPunct="1">
                <a:lnSpc>
                  <a:spcPct val="100000"/>
                </a:lnSpc>
                <a:spcBef>
                  <a:spcPct val="20000"/>
                </a:spcBef>
                <a:spcAft>
                  <a:spcPct val="0"/>
                </a:spcAft>
                <a:buClrTx/>
                <a:buSzTx/>
                <a:tabLst/>
              </a:pPr>
              <a:r>
                <a:rPr kumimoji="0" lang="en-US" sz="1800" b="1" i="0" u="none" strike="noStrike" kern="0" cap="none" spc="0" normalizeH="0" baseline="0" noProof="0" dirty="0" smtClean="0">
                  <a:ln>
                    <a:noFill/>
                  </a:ln>
                  <a:solidFill>
                    <a:schemeClr val="tx1"/>
                  </a:solidFill>
                  <a:effectLst/>
                  <a:uLnTx/>
                  <a:uFillTx/>
                  <a:latin typeface="+mn-lt"/>
                  <a:ea typeface="+mn-ea"/>
                  <a:cs typeface="+mn-cs"/>
                </a:rPr>
                <a:t>U.S.</a:t>
              </a:r>
              <a:r>
                <a:rPr kumimoji="0" lang="en-US" sz="1800" b="1" i="0" u="none" strike="noStrike" kern="0" cap="none" spc="0" normalizeH="0" noProof="0" dirty="0" smtClean="0">
                  <a:ln>
                    <a:noFill/>
                  </a:ln>
                  <a:solidFill>
                    <a:schemeClr val="tx1"/>
                  </a:solidFill>
                  <a:effectLst/>
                  <a:uLnTx/>
                  <a:uFillTx/>
                  <a:latin typeface="+mn-lt"/>
                  <a:ea typeface="+mn-ea"/>
                  <a:cs typeface="+mn-cs"/>
                </a:rPr>
                <a:t> 2000 Census</a:t>
              </a:r>
              <a:endParaRPr kumimoji="0" lang="en-US" sz="1800" b="1" i="0" u="none" strike="noStrike" kern="0" cap="none" spc="0" normalizeH="0" baseline="0" noProof="0" dirty="0" smtClean="0">
                <a:ln>
                  <a:noFill/>
                </a:ln>
                <a:solidFill>
                  <a:schemeClr val="tx1"/>
                </a:solidFill>
                <a:effectLst/>
                <a:uLnTx/>
                <a:uFillTx/>
                <a:latin typeface="+mn-lt"/>
                <a:ea typeface="+mn-ea"/>
                <a:cs typeface="+mn-cs"/>
              </a:endParaRPr>
            </a:p>
          </p:txBody>
        </p:sp>
        <p:pic>
          <p:nvPicPr>
            <p:cNvPr id="184323" name="Picture 3"/>
            <p:cNvPicPr>
              <a:picLocks noChangeAspect="1" noChangeArrowheads="1"/>
            </p:cNvPicPr>
            <p:nvPr/>
          </p:nvPicPr>
          <p:blipFill>
            <a:blip r:embed="rId6" cstate="print"/>
            <a:srcRect l="21654" t="30417" r="27394" b="15208"/>
            <a:stretch>
              <a:fillRect/>
            </a:stretch>
          </p:blipFill>
          <p:spPr bwMode="auto">
            <a:xfrm>
              <a:off x="5105400" y="3703956"/>
              <a:ext cx="3467098" cy="2080259"/>
            </a:xfrm>
            <a:prstGeom prst="rect">
              <a:avLst/>
            </a:prstGeom>
            <a:noFill/>
            <a:ln w="9525">
              <a:noFill/>
              <a:miter lim="800000"/>
              <a:headEnd/>
              <a:tailEnd/>
            </a:ln>
          </p:spPr>
        </p:pic>
        <p:sp>
          <p:nvSpPr>
            <p:cNvPr id="17" name="TextBox 16"/>
            <p:cNvSpPr txBox="1"/>
            <p:nvPr/>
          </p:nvSpPr>
          <p:spPr>
            <a:xfrm>
              <a:off x="5183056" y="6064795"/>
              <a:ext cx="3207657" cy="276999"/>
            </a:xfrm>
            <a:prstGeom prst="rect">
              <a:avLst/>
            </a:prstGeom>
          </p:spPr>
          <p:txBody>
            <a:bodyPr wrap="square" lIns="0" tIns="0" rIns="0" bIns="0" rtlCol="0">
              <a:spAutoFit/>
            </a:bodyPr>
            <a:lstStyle/>
            <a:p>
              <a:pPr marR="0" algn="ctr" defTabSz="914400" rtl="0" eaLnBrk="1" fontAlgn="base" latinLnBrk="0" hangingPunct="1">
                <a:lnSpc>
                  <a:spcPct val="100000"/>
                </a:lnSpc>
                <a:spcBef>
                  <a:spcPct val="20000"/>
                </a:spcBef>
                <a:spcAft>
                  <a:spcPct val="0"/>
                </a:spcAft>
                <a:buClrTx/>
                <a:buSzTx/>
                <a:tabLst/>
              </a:pPr>
              <a:r>
                <a:rPr kumimoji="0" lang="en-US" sz="1800" b="1" i="0" u="none" strike="noStrike" kern="0" cap="none" spc="0" normalizeH="0" baseline="0" noProof="0" dirty="0" smtClean="0">
                  <a:ln>
                    <a:noFill/>
                  </a:ln>
                  <a:solidFill>
                    <a:schemeClr val="tx1"/>
                  </a:solidFill>
                  <a:effectLst/>
                  <a:uLnTx/>
                  <a:uFillTx/>
                  <a:latin typeface="+mn-lt"/>
                  <a:ea typeface="+mn-ea"/>
                  <a:cs typeface="+mn-cs"/>
                </a:rPr>
                <a:t>Non-English</a:t>
              </a:r>
              <a:r>
                <a:rPr kumimoji="0" lang="en-US" sz="1800" b="1" i="0" u="none" strike="noStrike" kern="0" cap="none" spc="0" normalizeH="0" noProof="0" dirty="0" smtClean="0">
                  <a:ln>
                    <a:noFill/>
                  </a:ln>
                  <a:solidFill>
                    <a:schemeClr val="tx1"/>
                  </a:solidFill>
                  <a:effectLst/>
                  <a:uLnTx/>
                  <a:uFillTx/>
                  <a:latin typeface="+mn-lt"/>
                  <a:ea typeface="+mn-ea"/>
                  <a:cs typeface="+mn-cs"/>
                </a:rPr>
                <a:t> Languages</a:t>
              </a:r>
              <a:endParaRPr kumimoji="0" lang="en-US" sz="1800" b="1" i="0" u="none" strike="noStrike" kern="0" cap="none" spc="0" normalizeH="0" baseline="0" noProof="0" dirty="0" smtClean="0">
                <a:ln>
                  <a:noFill/>
                </a:ln>
                <a:solidFill>
                  <a:schemeClr val="tx1"/>
                </a:solidFill>
                <a:effectLst/>
                <a:uLnTx/>
                <a:uFillTx/>
                <a:latin typeface="+mn-lt"/>
                <a:ea typeface="+mn-ea"/>
                <a:cs typeface="+mn-cs"/>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227012" y="57150"/>
            <a:ext cx="8663769"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The “Needle in a Haystack” Problem</a:t>
            </a:r>
            <a:endParaRPr lang="en-US" b="1" dirty="0">
              <a:solidFill>
                <a:schemeClr val="accent2"/>
              </a:solidFill>
            </a:endParaRPr>
          </a:p>
        </p:txBody>
      </p:sp>
      <p:pic>
        <p:nvPicPr>
          <p:cNvPr id="1026" name="Picture 2">
            <a:hlinkClick r:id="rId2"/>
          </p:cNvPr>
          <p:cNvPicPr>
            <a:picLocks noChangeAspect="1" noChangeArrowheads="1"/>
          </p:cNvPicPr>
          <p:nvPr/>
        </p:nvPicPr>
        <p:blipFill>
          <a:blip r:embed="rId3" cstate="print"/>
          <a:srcRect/>
          <a:stretch>
            <a:fillRect/>
          </a:stretch>
        </p:blipFill>
        <p:spPr bwMode="auto">
          <a:xfrm>
            <a:off x="5631543" y="3311806"/>
            <a:ext cx="3038040" cy="3105322"/>
          </a:xfrm>
          <a:prstGeom prst="rect">
            <a:avLst/>
          </a:prstGeom>
          <a:noFill/>
          <a:ln w="9525">
            <a:noFill/>
            <a:miter lim="800000"/>
            <a:headEnd/>
            <a:tailEnd/>
          </a:ln>
        </p:spPr>
      </p:pic>
      <p:pic>
        <p:nvPicPr>
          <p:cNvPr id="5" name="Picture 4" descr="Picture1.jpg"/>
          <p:cNvPicPr>
            <a:picLocks noChangeAspect="1"/>
          </p:cNvPicPr>
          <p:nvPr/>
        </p:nvPicPr>
        <p:blipFill>
          <a:blip r:embed="rId4" cstate="print"/>
          <a:stretch>
            <a:fillRect/>
          </a:stretch>
        </p:blipFill>
        <p:spPr>
          <a:xfrm>
            <a:off x="462932" y="802156"/>
            <a:ext cx="2789794" cy="2818915"/>
          </a:xfrm>
          <a:prstGeom prst="rect">
            <a:avLst/>
          </a:prstGeom>
          <a:ln>
            <a:noFill/>
          </a:ln>
          <a:effectLst>
            <a:outerShdw blurRad="292100" dist="139700" dir="2700000" algn="tl" rotWithShape="0">
              <a:srgbClr val="333333">
                <a:alpha val="65000"/>
              </a:srgbClr>
            </a:outerShdw>
          </a:effectLst>
        </p:spPr>
      </p:pic>
      <p:sp>
        <p:nvSpPr>
          <p:cNvPr id="6" name="Text Box 3"/>
          <p:cNvSpPr txBox="1">
            <a:spLocks noChangeArrowheads="1"/>
          </p:cNvSpPr>
          <p:nvPr/>
        </p:nvSpPr>
        <p:spPr bwMode="auto">
          <a:xfrm>
            <a:off x="4098283" y="1105516"/>
            <a:ext cx="4817117" cy="1955184"/>
          </a:xfrm>
          <a:prstGeom prst="rect">
            <a:avLst/>
          </a:prstGeom>
          <a:noFill/>
          <a:ln w="9525">
            <a:noFill/>
            <a:miter lim="800000"/>
            <a:headEnd/>
            <a:tailEnd/>
          </a:ln>
          <a:effectLst/>
        </p:spPr>
        <p:txBody>
          <a:bodyPr lIns="0" tIns="0" rIns="0" bIns="0"/>
          <a:lstStyle/>
          <a:p>
            <a:pPr marL="165100" indent="-165100">
              <a:spcAft>
                <a:spcPts val="1200"/>
              </a:spcAft>
              <a:buFont typeface="Arial" pitchFamily="34" charset="0"/>
              <a:buChar char="•"/>
            </a:pPr>
            <a:r>
              <a:rPr lang="en-US" sz="1800" b="1" dirty="0" smtClean="0"/>
              <a:t>Detection Error Tradeoff (DET) curves are a common way to characterize system performance (ROC curves).</a:t>
            </a:r>
          </a:p>
          <a:p>
            <a:pPr marL="165100" indent="-165100">
              <a:spcAft>
                <a:spcPts val="1200"/>
              </a:spcAft>
              <a:buFont typeface="Arial" pitchFamily="34" charset="0"/>
              <a:buChar char="•"/>
            </a:pPr>
            <a:r>
              <a:rPr lang="en-US" sz="1800" b="1" dirty="0" smtClean="0"/>
              <a:t>Intelligence applications often demand very low false alarm rates AND low miss probabilities.</a:t>
            </a:r>
          </a:p>
        </p:txBody>
      </p:sp>
      <p:grpSp>
        <p:nvGrpSpPr>
          <p:cNvPr id="7" name="Group 6"/>
          <p:cNvGrpSpPr/>
          <p:nvPr/>
        </p:nvGrpSpPr>
        <p:grpSpPr>
          <a:xfrm>
            <a:off x="566058" y="2351314"/>
            <a:ext cx="3280228" cy="1219199"/>
            <a:chOff x="5782355" y="1516742"/>
            <a:chExt cx="3280228" cy="1219199"/>
          </a:xfrm>
        </p:grpSpPr>
        <p:sp>
          <p:nvSpPr>
            <p:cNvPr id="8" name="Freeform 7"/>
            <p:cNvSpPr/>
            <p:nvPr/>
          </p:nvSpPr>
          <p:spPr>
            <a:xfrm>
              <a:off x="5782355" y="2327727"/>
              <a:ext cx="449943" cy="408214"/>
            </a:xfrm>
            <a:custGeom>
              <a:avLst/>
              <a:gdLst>
                <a:gd name="connsiteX0" fmla="*/ 0 w 8468751"/>
                <a:gd name="connsiteY0" fmla="*/ 759655 h 1209821"/>
                <a:gd name="connsiteX1" fmla="*/ 4712677 w 8468751"/>
                <a:gd name="connsiteY1" fmla="*/ 759655 h 1209821"/>
                <a:gd name="connsiteX2" fmla="*/ 4712677 w 8468751"/>
                <a:gd name="connsiteY2" fmla="*/ 14068 h 1209821"/>
                <a:gd name="connsiteX3" fmla="*/ 8468751 w 8468751"/>
                <a:gd name="connsiteY3" fmla="*/ 0 h 1209821"/>
                <a:gd name="connsiteX4" fmla="*/ 8468751 w 8468751"/>
                <a:gd name="connsiteY4" fmla="*/ 1209821 h 1209821"/>
                <a:gd name="connsiteX5" fmla="*/ 14068 w 8468751"/>
                <a:gd name="connsiteY5" fmla="*/ 1153551 h 1209821"/>
                <a:gd name="connsiteX6" fmla="*/ 0 w 8468751"/>
                <a:gd name="connsiteY6" fmla="*/ 759655 h 1209821"/>
                <a:gd name="connsiteX0" fmla="*/ 0 w 8468751"/>
                <a:gd name="connsiteY0" fmla="*/ 759655 h 1153551"/>
                <a:gd name="connsiteX1" fmla="*/ 4712677 w 8468751"/>
                <a:gd name="connsiteY1" fmla="*/ 759655 h 1153551"/>
                <a:gd name="connsiteX2" fmla="*/ 4712677 w 8468751"/>
                <a:gd name="connsiteY2" fmla="*/ 14068 h 1153551"/>
                <a:gd name="connsiteX3" fmla="*/ 8468751 w 8468751"/>
                <a:gd name="connsiteY3" fmla="*/ 0 h 1153551"/>
                <a:gd name="connsiteX4" fmla="*/ 8468751 w 8468751"/>
                <a:gd name="connsiteY4" fmla="*/ 1041009 h 1153551"/>
                <a:gd name="connsiteX5" fmla="*/ 14068 w 8468751"/>
                <a:gd name="connsiteY5" fmla="*/ 1153551 h 1153551"/>
                <a:gd name="connsiteX6" fmla="*/ 0 w 8468751"/>
                <a:gd name="connsiteY6" fmla="*/ 759655 h 1153551"/>
                <a:gd name="connsiteX0" fmla="*/ 0 w 8468751"/>
                <a:gd name="connsiteY0" fmla="*/ 759655 h 1153551"/>
                <a:gd name="connsiteX1" fmla="*/ 4712677 w 8468751"/>
                <a:gd name="connsiteY1" fmla="*/ 759655 h 1153551"/>
                <a:gd name="connsiteX2" fmla="*/ 4712677 w 8468751"/>
                <a:gd name="connsiteY2" fmla="*/ 14068 h 1153551"/>
                <a:gd name="connsiteX3" fmla="*/ 8468751 w 8468751"/>
                <a:gd name="connsiteY3" fmla="*/ 0 h 1153551"/>
                <a:gd name="connsiteX4" fmla="*/ 8468751 w 8468751"/>
                <a:gd name="connsiteY4" fmla="*/ 1041009 h 1153551"/>
                <a:gd name="connsiteX5" fmla="*/ 14068 w 8468751"/>
                <a:gd name="connsiteY5" fmla="*/ 1153551 h 1153551"/>
                <a:gd name="connsiteX6" fmla="*/ 0 w 8468751"/>
                <a:gd name="connsiteY6" fmla="*/ 759655 h 1153551"/>
                <a:gd name="connsiteX0" fmla="*/ 0 w 8468751"/>
                <a:gd name="connsiteY0" fmla="*/ 759655 h 1153551"/>
                <a:gd name="connsiteX1" fmla="*/ 4712677 w 8468751"/>
                <a:gd name="connsiteY1" fmla="*/ 759655 h 1153551"/>
                <a:gd name="connsiteX2" fmla="*/ 4712677 w 8468751"/>
                <a:gd name="connsiteY2" fmla="*/ 14068 h 1153551"/>
                <a:gd name="connsiteX3" fmla="*/ 8468751 w 8468751"/>
                <a:gd name="connsiteY3" fmla="*/ 0 h 1153551"/>
                <a:gd name="connsiteX4" fmla="*/ 8468751 w 8468751"/>
                <a:gd name="connsiteY4" fmla="*/ 1117209 h 1153551"/>
                <a:gd name="connsiteX5" fmla="*/ 14068 w 8468751"/>
                <a:gd name="connsiteY5" fmla="*/ 1153551 h 1153551"/>
                <a:gd name="connsiteX6" fmla="*/ 0 w 8468751"/>
                <a:gd name="connsiteY6" fmla="*/ 759655 h 1153551"/>
                <a:gd name="connsiteX0" fmla="*/ 0 w 8468751"/>
                <a:gd name="connsiteY0" fmla="*/ 759655 h 1153551"/>
                <a:gd name="connsiteX1" fmla="*/ 4712677 w 8468751"/>
                <a:gd name="connsiteY1" fmla="*/ 759655 h 1153551"/>
                <a:gd name="connsiteX2" fmla="*/ 4712677 w 8468751"/>
                <a:gd name="connsiteY2" fmla="*/ 14068 h 1153551"/>
                <a:gd name="connsiteX3" fmla="*/ 8468751 w 8468751"/>
                <a:gd name="connsiteY3" fmla="*/ 0 h 1153551"/>
                <a:gd name="connsiteX4" fmla="*/ 8468751 w 8468751"/>
                <a:gd name="connsiteY4" fmla="*/ 1117209 h 1153551"/>
                <a:gd name="connsiteX5" fmla="*/ 14068 w 8468751"/>
                <a:gd name="connsiteY5" fmla="*/ 1153551 h 1153551"/>
                <a:gd name="connsiteX6" fmla="*/ 0 w 8468751"/>
                <a:gd name="connsiteY6" fmla="*/ 759655 h 1153551"/>
                <a:gd name="connsiteX0" fmla="*/ 0 w 8468751"/>
                <a:gd name="connsiteY0" fmla="*/ 759655 h 1153551"/>
                <a:gd name="connsiteX1" fmla="*/ 4712677 w 8468751"/>
                <a:gd name="connsiteY1" fmla="*/ 759655 h 1153551"/>
                <a:gd name="connsiteX2" fmla="*/ 4712677 w 8468751"/>
                <a:gd name="connsiteY2" fmla="*/ 14068 h 1153551"/>
                <a:gd name="connsiteX3" fmla="*/ 8468751 w 8468751"/>
                <a:gd name="connsiteY3" fmla="*/ 0 h 1153551"/>
                <a:gd name="connsiteX4" fmla="*/ 8468751 w 8468751"/>
                <a:gd name="connsiteY4" fmla="*/ 1117209 h 1153551"/>
                <a:gd name="connsiteX5" fmla="*/ 14068 w 8468751"/>
                <a:gd name="connsiteY5" fmla="*/ 1153551 h 1153551"/>
                <a:gd name="connsiteX6" fmla="*/ 0 w 8468751"/>
                <a:gd name="connsiteY6" fmla="*/ 759655 h 1153551"/>
                <a:gd name="connsiteX0" fmla="*/ 0 w 8468751"/>
                <a:gd name="connsiteY0" fmla="*/ 759655 h 1153551"/>
                <a:gd name="connsiteX1" fmla="*/ 4712677 w 8468751"/>
                <a:gd name="connsiteY1" fmla="*/ 759655 h 1153551"/>
                <a:gd name="connsiteX2" fmla="*/ 4712677 w 8468751"/>
                <a:gd name="connsiteY2" fmla="*/ 14068 h 1153551"/>
                <a:gd name="connsiteX3" fmla="*/ 8468751 w 8468751"/>
                <a:gd name="connsiteY3" fmla="*/ 0 h 1153551"/>
                <a:gd name="connsiteX4" fmla="*/ 8468751 w 8468751"/>
                <a:gd name="connsiteY4" fmla="*/ 1117209 h 1153551"/>
                <a:gd name="connsiteX5" fmla="*/ 14068 w 8468751"/>
                <a:gd name="connsiteY5" fmla="*/ 1153551 h 1153551"/>
                <a:gd name="connsiteX6" fmla="*/ 0 w 8468751"/>
                <a:gd name="connsiteY6" fmla="*/ 759655 h 1153551"/>
                <a:gd name="connsiteX0" fmla="*/ 0 w 8468751"/>
                <a:gd name="connsiteY0" fmla="*/ 759655 h 1153551"/>
                <a:gd name="connsiteX1" fmla="*/ 4712677 w 8468751"/>
                <a:gd name="connsiteY1" fmla="*/ 759655 h 1153551"/>
                <a:gd name="connsiteX2" fmla="*/ 4712677 w 8468751"/>
                <a:gd name="connsiteY2" fmla="*/ 14068 h 1153551"/>
                <a:gd name="connsiteX3" fmla="*/ 8468751 w 8468751"/>
                <a:gd name="connsiteY3" fmla="*/ 0 h 1153551"/>
                <a:gd name="connsiteX4" fmla="*/ 8468751 w 8468751"/>
                <a:gd name="connsiteY4" fmla="*/ 1117209 h 1153551"/>
                <a:gd name="connsiteX5" fmla="*/ 14068 w 8468751"/>
                <a:gd name="connsiteY5" fmla="*/ 1153551 h 1153551"/>
                <a:gd name="connsiteX6" fmla="*/ 0 w 8468751"/>
                <a:gd name="connsiteY6" fmla="*/ 759655 h 1153551"/>
                <a:gd name="connsiteX0" fmla="*/ 0 w 8468751"/>
                <a:gd name="connsiteY0" fmla="*/ 759655 h 1153551"/>
                <a:gd name="connsiteX1" fmla="*/ 4712677 w 8468751"/>
                <a:gd name="connsiteY1" fmla="*/ 759655 h 1153551"/>
                <a:gd name="connsiteX2" fmla="*/ 4712677 w 8468751"/>
                <a:gd name="connsiteY2" fmla="*/ 14068 h 1153551"/>
                <a:gd name="connsiteX3" fmla="*/ 8468751 w 8468751"/>
                <a:gd name="connsiteY3" fmla="*/ 0 h 1153551"/>
                <a:gd name="connsiteX4" fmla="*/ 8468751 w 8468751"/>
                <a:gd name="connsiteY4" fmla="*/ 1117209 h 1153551"/>
                <a:gd name="connsiteX5" fmla="*/ 14068 w 8468751"/>
                <a:gd name="connsiteY5" fmla="*/ 1153551 h 1153551"/>
                <a:gd name="connsiteX6" fmla="*/ 0 w 8468751"/>
                <a:gd name="connsiteY6" fmla="*/ 759655 h 1153551"/>
                <a:gd name="connsiteX0" fmla="*/ 0 w 8468751"/>
                <a:gd name="connsiteY0" fmla="*/ 759655 h 1153551"/>
                <a:gd name="connsiteX1" fmla="*/ 4712677 w 8468751"/>
                <a:gd name="connsiteY1" fmla="*/ 14068 h 1153551"/>
                <a:gd name="connsiteX2" fmla="*/ 8468751 w 8468751"/>
                <a:gd name="connsiteY2" fmla="*/ 0 h 1153551"/>
                <a:gd name="connsiteX3" fmla="*/ 8468751 w 8468751"/>
                <a:gd name="connsiteY3" fmla="*/ 1117209 h 1153551"/>
                <a:gd name="connsiteX4" fmla="*/ 14068 w 8468751"/>
                <a:gd name="connsiteY4" fmla="*/ 1153551 h 1153551"/>
                <a:gd name="connsiteX5" fmla="*/ 0 w 8468751"/>
                <a:gd name="connsiteY5" fmla="*/ 759655 h 1153551"/>
                <a:gd name="connsiteX0" fmla="*/ 0 w 8468751"/>
                <a:gd name="connsiteY0" fmla="*/ 759655 h 1153551"/>
                <a:gd name="connsiteX1" fmla="*/ 4712677 w 8468751"/>
                <a:gd name="connsiteY1" fmla="*/ 14068 h 1153551"/>
                <a:gd name="connsiteX2" fmla="*/ 8468751 w 8468751"/>
                <a:gd name="connsiteY2" fmla="*/ 0 h 1153551"/>
                <a:gd name="connsiteX3" fmla="*/ 8468751 w 8468751"/>
                <a:gd name="connsiteY3" fmla="*/ 1117209 h 1153551"/>
                <a:gd name="connsiteX4" fmla="*/ 14068 w 8468751"/>
                <a:gd name="connsiteY4" fmla="*/ 1153551 h 1153551"/>
                <a:gd name="connsiteX5" fmla="*/ 0 w 8468751"/>
                <a:gd name="connsiteY5" fmla="*/ 759655 h 1153551"/>
                <a:gd name="connsiteX0" fmla="*/ 0 w 8454683"/>
                <a:gd name="connsiteY0" fmla="*/ 1153551 h 1153551"/>
                <a:gd name="connsiteX1" fmla="*/ 4698609 w 8454683"/>
                <a:gd name="connsiteY1" fmla="*/ 14068 h 1153551"/>
                <a:gd name="connsiteX2" fmla="*/ 8454683 w 8454683"/>
                <a:gd name="connsiteY2" fmla="*/ 0 h 1153551"/>
                <a:gd name="connsiteX3" fmla="*/ 8454683 w 8454683"/>
                <a:gd name="connsiteY3" fmla="*/ 1117209 h 1153551"/>
                <a:gd name="connsiteX4" fmla="*/ 0 w 8454683"/>
                <a:gd name="connsiteY4" fmla="*/ 1153551 h 1153551"/>
                <a:gd name="connsiteX0" fmla="*/ 4447 w 3756074"/>
                <a:gd name="connsiteY0" fmla="*/ 1107410 h 1117209"/>
                <a:gd name="connsiteX1" fmla="*/ 0 w 3756074"/>
                <a:gd name="connsiteY1" fmla="*/ 14068 h 1117209"/>
                <a:gd name="connsiteX2" fmla="*/ 3756074 w 3756074"/>
                <a:gd name="connsiteY2" fmla="*/ 0 h 1117209"/>
                <a:gd name="connsiteX3" fmla="*/ 3756074 w 3756074"/>
                <a:gd name="connsiteY3" fmla="*/ 1117209 h 1117209"/>
                <a:gd name="connsiteX4" fmla="*/ 4447 w 3756074"/>
                <a:gd name="connsiteY4" fmla="*/ 1107410 h 1117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56074" h="1117209">
                  <a:moveTo>
                    <a:pt x="4447" y="1107410"/>
                  </a:moveTo>
                  <a:cubicBezTo>
                    <a:pt x="2965" y="742963"/>
                    <a:pt x="1482" y="378515"/>
                    <a:pt x="0" y="14068"/>
                  </a:cubicBezTo>
                  <a:lnTo>
                    <a:pt x="3756074" y="0"/>
                  </a:lnTo>
                  <a:lnTo>
                    <a:pt x="3756074" y="1117209"/>
                  </a:lnTo>
                  <a:lnTo>
                    <a:pt x="4447" y="1107410"/>
                  </a:lnTo>
                  <a:close/>
                </a:path>
              </a:pathLst>
            </a:custGeom>
            <a:noFill/>
            <a:ln w="254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Arrow Connector 8"/>
            <p:cNvCxnSpPr/>
            <p:nvPr/>
          </p:nvCxnSpPr>
          <p:spPr>
            <a:xfrm flipV="1">
              <a:off x="6246811" y="1516742"/>
              <a:ext cx="2815772" cy="1001487"/>
            </a:xfrm>
            <a:prstGeom prst="straightConnector1">
              <a:avLst/>
            </a:prstGeom>
            <a:ln w="25400">
              <a:solidFill>
                <a:schemeClr val="accent1"/>
              </a:solidFill>
              <a:prstDash val="dash"/>
              <a:tailEnd type="none"/>
            </a:ln>
          </p:spPr>
          <p:style>
            <a:lnRef idx="1">
              <a:schemeClr val="accent1"/>
            </a:lnRef>
            <a:fillRef idx="0">
              <a:schemeClr val="accent1"/>
            </a:fillRef>
            <a:effectRef idx="0">
              <a:schemeClr val="accent1"/>
            </a:effectRef>
            <a:fontRef idx="minor">
              <a:schemeClr val="tx1"/>
            </a:fontRef>
          </p:style>
        </p:cxnSp>
      </p:grpSp>
      <p:sp>
        <p:nvSpPr>
          <p:cNvPr id="12" name="Text Box 3"/>
          <p:cNvSpPr txBox="1">
            <a:spLocks noChangeArrowheads="1"/>
          </p:cNvSpPr>
          <p:nvPr/>
        </p:nvSpPr>
        <p:spPr bwMode="auto">
          <a:xfrm>
            <a:off x="241300" y="4291321"/>
            <a:ext cx="4322763" cy="1955184"/>
          </a:xfrm>
          <a:prstGeom prst="rect">
            <a:avLst/>
          </a:prstGeom>
          <a:noFill/>
          <a:ln w="9525">
            <a:noFill/>
            <a:miter lim="800000"/>
            <a:headEnd/>
            <a:tailEnd/>
          </a:ln>
          <a:effectLst/>
        </p:spPr>
        <p:txBody>
          <a:bodyPr lIns="0" tIns="0" rIns="0" bIns="0"/>
          <a:lstStyle/>
          <a:p>
            <a:pPr marL="165100" indent="-165100">
              <a:spcAft>
                <a:spcPts val="1200"/>
              </a:spcAft>
              <a:buFont typeface="Arial" pitchFamily="34" charset="0"/>
              <a:buChar char="•"/>
            </a:pPr>
            <a:r>
              <a:rPr lang="en-US" sz="1800" b="1" dirty="0" smtClean="0"/>
              <a:t>Consider a 0.1% false alarm rate applied to 1M phone calls per day.</a:t>
            </a:r>
          </a:p>
          <a:p>
            <a:pPr marL="165100" indent="-165100">
              <a:spcAft>
                <a:spcPts val="1200"/>
              </a:spcAft>
              <a:buFont typeface="Arial" pitchFamily="34" charset="0"/>
              <a:buChar char="•"/>
            </a:pPr>
            <a:r>
              <a:rPr lang="en-US" sz="1800" b="1" dirty="0" smtClean="0"/>
              <a:t>This yields 1,000 calls per day that must be reviewed – too many!</a:t>
            </a:r>
          </a:p>
          <a:p>
            <a:pPr marL="165100" indent="-165100">
              <a:spcAft>
                <a:spcPts val="1200"/>
              </a:spcAft>
              <a:buFont typeface="Arial" pitchFamily="34" charset="0"/>
              <a:buChar char="•"/>
            </a:pPr>
            <a:r>
              <a:rPr lang="en-US" sz="1800" b="1" dirty="0" smtClean="0"/>
              <a:t>The reality is that current HLT does not operate reliably at such extremes.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par>
                                <p:cTn id="7" presetID="22" presetClass="entr" presetSubtype="2" fill="hold"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wipe(right)">
                                      <p:cBhvr>
                                        <p:cTn id="9" dur="500"/>
                                        <p:tgtEl>
                                          <p:spTgt spid="7"/>
                                        </p:tgtEl>
                                      </p:cBhvr>
                                    </p:animEffec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2">
                                            <p:txEl>
                                              <p:pRg st="2" end="2"/>
                                            </p:txEl>
                                          </p:spTgt>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lecture_title">
  <a:themeElements>
    <a:clrScheme name="ISIP Standard">
      <a:dk1>
        <a:srgbClr val="000000"/>
      </a:dk1>
      <a:lt1>
        <a:srgbClr val="000000"/>
      </a:lt1>
      <a:dk2>
        <a:srgbClr val="000000"/>
      </a:dk2>
      <a:lt2>
        <a:srgbClr val="000000"/>
      </a:lt2>
      <a:accent1>
        <a:srgbClr val="333399"/>
      </a:accent1>
      <a:accent2>
        <a:srgbClr val="892034"/>
      </a:accent2>
      <a:accent3>
        <a:srgbClr val="FFFFE2"/>
      </a:accent3>
      <a:accent4>
        <a:srgbClr val="FFFFE2"/>
      </a:accent4>
      <a:accent5>
        <a:srgbClr val="FFFFE2"/>
      </a:accent5>
      <a:accent6>
        <a:srgbClr val="FFFFE2"/>
      </a:accent6>
      <a:hlink>
        <a:srgbClr val="892034"/>
      </a:hlink>
      <a:folHlink>
        <a:srgbClr val="892034"/>
      </a:folHlink>
    </a:clrScheme>
    <a:fontScheme name="ISIP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ecture_default">
  <a:themeElements>
    <a:clrScheme name="ISIP Standard">
      <a:dk1>
        <a:srgbClr val="000000"/>
      </a:dk1>
      <a:lt1>
        <a:srgbClr val="000000"/>
      </a:lt1>
      <a:dk2>
        <a:srgbClr val="000000"/>
      </a:dk2>
      <a:lt2>
        <a:srgbClr val="000000"/>
      </a:lt2>
      <a:accent1>
        <a:srgbClr val="333399"/>
      </a:accent1>
      <a:accent2>
        <a:srgbClr val="892034"/>
      </a:accent2>
      <a:accent3>
        <a:srgbClr val="FFFFE2"/>
      </a:accent3>
      <a:accent4>
        <a:srgbClr val="FFFFE2"/>
      </a:accent4>
      <a:accent5>
        <a:srgbClr val="FFFFE2"/>
      </a:accent5>
      <a:accent6>
        <a:srgbClr val="FFFFE2"/>
      </a:accent6>
      <a:hlink>
        <a:srgbClr val="892034"/>
      </a:hlink>
      <a:folHlink>
        <a:srgbClr val="892034"/>
      </a:folHlink>
    </a:clrScheme>
    <a:fontScheme name="ISIP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lIns="0" tIns="0" rIns="0" bIns="0"/>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sz="1800" b="1" i="0" u="none" strike="noStrike" kern="0" cap="none" spc="0" normalizeH="0" baseline="0" noProof="0" dirty="0" smtClean="0">
            <a:ln>
              <a:noFill/>
            </a:ln>
            <a:solidFill>
              <a:schemeClr val="tx1"/>
            </a:solidFill>
            <a:effectLst/>
            <a:uLnTx/>
            <a:uFillTx/>
            <a:latin typeface="+mn-lt"/>
            <a:ea typeface="+mn-ea"/>
            <a:cs typeface="+mn-cs"/>
          </a:defRPr>
        </a:defPPr>
      </a:lstStyle>
    </a:tx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26768</TotalTime>
  <Words>2324</Words>
  <Application>Microsoft Office PowerPoint</Application>
  <PresentationFormat>Letter Paper (8.5x11 in)</PresentationFormat>
  <Paragraphs>572</Paragraphs>
  <Slides>24</Slides>
  <Notes>2</Notes>
  <HiddenSlides>0</HiddenSlides>
  <MMClips>0</MMClips>
  <ScaleCrop>false</ScaleCrop>
  <HeadingPairs>
    <vt:vector size="4" baseType="variant">
      <vt:variant>
        <vt:lpstr>Theme</vt:lpstr>
      </vt:variant>
      <vt:variant>
        <vt:i4>2</vt:i4>
      </vt:variant>
      <vt:variant>
        <vt:lpstr>Slide Titles</vt:lpstr>
      </vt:variant>
      <vt:variant>
        <vt:i4>24</vt:i4>
      </vt:variant>
    </vt:vector>
  </HeadingPairs>
  <TitlesOfParts>
    <vt:vector size="26" baseType="lpstr">
      <vt:lpstr>lecture_title</vt:lpstr>
      <vt:lpstr>lecture_default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Gateway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Valued Gateway Client</dc:creator>
  <cp:lastModifiedBy>picone</cp:lastModifiedBy>
  <cp:revision>2335</cp:revision>
  <dcterms:created xsi:type="dcterms:W3CDTF">2002-09-12T17:13:32Z</dcterms:created>
  <dcterms:modified xsi:type="dcterms:W3CDTF">2010-09-27T11:05:35Z</dcterms:modified>
</cp:coreProperties>
</file>