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45"/>
  </p:notesMasterIdLst>
  <p:handoutMasterIdLst>
    <p:handoutMasterId r:id="rId46"/>
  </p:handoutMasterIdLst>
  <p:sldIdLst>
    <p:sldId id="325" r:id="rId3"/>
    <p:sldId id="327" r:id="rId4"/>
    <p:sldId id="383" r:id="rId5"/>
    <p:sldId id="326" r:id="rId6"/>
    <p:sldId id="380" r:id="rId7"/>
    <p:sldId id="348" r:id="rId8"/>
    <p:sldId id="381" r:id="rId9"/>
    <p:sldId id="350" r:id="rId10"/>
    <p:sldId id="385" r:id="rId11"/>
    <p:sldId id="387" r:id="rId12"/>
    <p:sldId id="384" r:id="rId13"/>
    <p:sldId id="386" r:id="rId14"/>
    <p:sldId id="349" r:id="rId15"/>
    <p:sldId id="351" r:id="rId16"/>
    <p:sldId id="352" r:id="rId17"/>
    <p:sldId id="353" r:id="rId18"/>
    <p:sldId id="376" r:id="rId19"/>
    <p:sldId id="377" r:id="rId20"/>
    <p:sldId id="378" r:id="rId21"/>
    <p:sldId id="354" r:id="rId22"/>
    <p:sldId id="355" r:id="rId23"/>
    <p:sldId id="356" r:id="rId24"/>
    <p:sldId id="357" r:id="rId25"/>
    <p:sldId id="358" r:id="rId26"/>
    <p:sldId id="359" r:id="rId27"/>
    <p:sldId id="360" r:id="rId28"/>
    <p:sldId id="388" r:id="rId29"/>
    <p:sldId id="361" r:id="rId30"/>
    <p:sldId id="362" r:id="rId31"/>
    <p:sldId id="373" r:id="rId32"/>
    <p:sldId id="374" r:id="rId33"/>
    <p:sldId id="375" r:id="rId34"/>
    <p:sldId id="363" r:id="rId35"/>
    <p:sldId id="372" r:id="rId36"/>
    <p:sldId id="369" r:id="rId37"/>
    <p:sldId id="370" r:id="rId38"/>
    <p:sldId id="328" r:id="rId39"/>
    <p:sldId id="371" r:id="rId40"/>
    <p:sldId id="344" r:id="rId41"/>
    <p:sldId id="345" r:id="rId42"/>
    <p:sldId id="379" r:id="rId43"/>
    <p:sldId id="382" r:id="rId4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88350" autoAdjust="0"/>
  </p:normalViewPr>
  <p:slideViewPr>
    <p:cSldViewPr snapToGrid="0">
      <p:cViewPr varScale="1">
        <p:scale>
          <a:sx n="83" d="100"/>
          <a:sy n="83" d="100"/>
        </p:scale>
        <p:origin x="-822" y="-84"/>
      </p:cViewPr>
      <p:guideLst>
        <p:guide orient="horz" pos="1584"/>
        <p:guide pos="440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6" y="-90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26" Type="http://schemas.openxmlformats.org/officeDocument/2006/relationships/slide" Target="slides/slide27.xml"/><Relationship Id="rId39" Type="http://schemas.openxmlformats.org/officeDocument/2006/relationships/slide" Target="slides/slide40.xml"/><Relationship Id="rId3" Type="http://schemas.openxmlformats.org/officeDocument/2006/relationships/slide" Target="slides/slide4.xml"/><Relationship Id="rId21" Type="http://schemas.openxmlformats.org/officeDocument/2006/relationships/slide" Target="slides/slide22.xml"/><Relationship Id="rId34" Type="http://schemas.openxmlformats.org/officeDocument/2006/relationships/slide" Target="slides/slide35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5" Type="http://schemas.openxmlformats.org/officeDocument/2006/relationships/slide" Target="slides/slide26.xml"/><Relationship Id="rId33" Type="http://schemas.openxmlformats.org/officeDocument/2006/relationships/slide" Target="slides/slide34.xml"/><Relationship Id="rId38" Type="http://schemas.openxmlformats.org/officeDocument/2006/relationships/slide" Target="slides/slide39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0" Type="http://schemas.openxmlformats.org/officeDocument/2006/relationships/slide" Target="slides/slide21.xml"/><Relationship Id="rId29" Type="http://schemas.openxmlformats.org/officeDocument/2006/relationships/slide" Target="slides/slide30.xml"/><Relationship Id="rId41" Type="http://schemas.openxmlformats.org/officeDocument/2006/relationships/slide" Target="slides/slide42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24" Type="http://schemas.openxmlformats.org/officeDocument/2006/relationships/slide" Target="slides/slide25.xml"/><Relationship Id="rId32" Type="http://schemas.openxmlformats.org/officeDocument/2006/relationships/slide" Target="slides/slide33.xml"/><Relationship Id="rId37" Type="http://schemas.openxmlformats.org/officeDocument/2006/relationships/slide" Target="slides/slide38.xml"/><Relationship Id="rId40" Type="http://schemas.openxmlformats.org/officeDocument/2006/relationships/slide" Target="slides/slide41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23" Type="http://schemas.openxmlformats.org/officeDocument/2006/relationships/slide" Target="slides/slide24.xml"/><Relationship Id="rId28" Type="http://schemas.openxmlformats.org/officeDocument/2006/relationships/slide" Target="slides/slide29.xml"/><Relationship Id="rId36" Type="http://schemas.openxmlformats.org/officeDocument/2006/relationships/slide" Target="slides/slide37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31" Type="http://schemas.openxmlformats.org/officeDocument/2006/relationships/slide" Target="slides/slide32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3.xml"/><Relationship Id="rId27" Type="http://schemas.openxmlformats.org/officeDocument/2006/relationships/slide" Target="slides/slide28.xml"/><Relationship Id="rId30" Type="http://schemas.openxmlformats.org/officeDocument/2006/relationships/slide" Target="slides/slide31.xml"/><Relationship Id="rId35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60B871E-007D-47AE-BFA6-8D9E089A18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1BA50BA-A4FD-4D74-BDA2-D81887818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862C4-CF67-47C6-AC86-2CCF8E942FB3}" type="slidenum">
              <a:rPr lang="en-US" smtClean="0"/>
              <a:pPr/>
              <a:t>0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50F3A1-8F59-4691-99D1-B0AEDFE622C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9C528-ABE8-4A91-A860-342B40840CD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B34618-78BF-41A3-BE70-CD6B9A8ADF1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B1ED3E-941F-4FFC-9A42-0C94909B71E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CE6436-D5F8-44AE-A890-DD1476B2835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A2372-64B6-45EB-8547-7D5AD739BBC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A14DB-1F16-4336-9930-A30CB79ECA6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71F77-F0CB-4720-BBBB-86DAF795DAB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A4A51-5E87-4988-8D12-69921EF5C07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69C402-8D59-4C53-80E8-8F19B89863D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5C1EB5-6E7B-434C-BCEA-C2E6C1B0CCF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F063F6-10B5-44E8-8092-49A2C3A9B65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9953D1-7FD7-4EB2-AF33-7426DCA5BCD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BE3D8-7AC0-40DF-BE5B-4798032390C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218DD2-DC92-4B49-908F-6D1C6B7D16C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278E09-8C81-4DAF-A545-E1D95572855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76AD18-C6C9-4571-B8D4-31B0AEC48B5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B3C48-4FE8-4601-A821-8BBBF802CC6C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5" name="Rectangle 7"/>
          <p:cNvSpPr txBox="1">
            <a:spLocks noGrp="1" noChangeArrowheads="1"/>
          </p:cNvSpPr>
          <p:nvPr/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231" tIns="48115" rIns="96231" bIns="48115" anchor="b"/>
          <a:lstStyle/>
          <a:p>
            <a:pPr algn="r" defTabSz="962025"/>
            <a:fld id="{E2E39B32-942C-4C78-8E65-D1A2DC44129F}" type="slidenum">
              <a:rPr lang="en-US" sz="1200">
                <a:latin typeface="Times New Roman" pitchFamily="18" charset="0"/>
              </a:rPr>
              <a:pPr algn="r" defTabSz="962025"/>
              <a:t>26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337C7F-8A44-4433-A4CC-6ACED2D8A57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1C8DC9-A0E7-4DEF-AC09-7E5B3DE63874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8EC02C-1B3C-44B1-91DD-00FE328F7A4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FB2DA5-F06E-45AD-A2AB-26265216191F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B923D-75A9-4A22-ABB3-69E09CE63AC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9983A-7923-4F70-BF95-A47E2DFDB8E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255E7-E08D-473D-8D30-CA5741E67F91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63273F-C26A-4455-B70B-0A0151569B2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89" name="Rectangle 7"/>
          <p:cNvSpPr txBox="1">
            <a:spLocks noGrp="1" noChangeArrowheads="1"/>
          </p:cNvSpPr>
          <p:nvPr/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231" tIns="48115" rIns="96231" bIns="48115" anchor="b"/>
          <a:lstStyle/>
          <a:p>
            <a:pPr algn="r" defTabSz="962025"/>
            <a:fld id="{2535B3EA-7848-4949-B094-10BDAF16FCB9}" type="slidenum">
              <a:rPr lang="en-US" sz="1200">
                <a:latin typeface="Times New Roman" pitchFamily="18" charset="0"/>
              </a:rPr>
              <a:pPr algn="r" defTabSz="962025"/>
              <a:t>34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7" name="Rectangle 7"/>
          <p:cNvSpPr txBox="1">
            <a:spLocks noGrp="1" noChangeArrowheads="1"/>
          </p:cNvSpPr>
          <p:nvPr/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231" tIns="48115" rIns="96231" bIns="48115" anchor="b"/>
          <a:lstStyle/>
          <a:p>
            <a:pPr algn="r" defTabSz="962025"/>
            <a:fld id="{6CBC8DC1-F21E-4441-894B-A84BAEA11AAD}" type="slidenum">
              <a:rPr lang="en-US" sz="1200">
                <a:latin typeface="Times New Roman" pitchFamily="18" charset="0"/>
              </a:rPr>
              <a:pPr algn="r" defTabSz="962025"/>
              <a:t>35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65F4A5-FA57-4046-AE96-EAAADC93C599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3" name="Rectangle 7"/>
          <p:cNvSpPr txBox="1">
            <a:spLocks noGrp="1" noChangeArrowheads="1"/>
          </p:cNvSpPr>
          <p:nvPr/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231" tIns="48115" rIns="96231" bIns="48115" anchor="b"/>
          <a:lstStyle/>
          <a:p>
            <a:pPr algn="r" defTabSz="962025"/>
            <a:fld id="{B6722DB3-2EBF-478E-B2D4-42FD29F7EEBC}" type="slidenum">
              <a:rPr lang="en-US" sz="1200">
                <a:latin typeface="Times New Roman" pitchFamily="18" charset="0"/>
              </a:rPr>
              <a:pPr algn="r" defTabSz="962025"/>
              <a:t>37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0CD8E6-CDF8-4109-AA4C-7F406CE2F438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50C6F-4601-486A-9C70-DC43FBAEA1D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ABCE1A-81EC-4285-A31C-A042691AE7F1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C4B091-C2A6-48A3-B3CB-139642CB9A58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F3D3DB-8F32-45DF-8461-612DE426278A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EA1BEC-B0FB-4978-A80D-8C107748382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C5D0FB-7F6C-4246-A03E-8B95C0AA936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F8E1F-9AE5-4E24-ADBA-BD517366079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94704-7A16-4137-AC12-F8088AF87D8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95613-283C-4170-B0ED-130833A9E77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90243-B5C8-4A6C-9D44-43E01312C962}" type="datetimeFigureOut">
              <a:rPr lang="en-US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91B46-91E1-4967-B966-CAC240C60D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6" r:id="rId2"/>
    <p:sldLayoutId id="214748370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123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BD5581FF-DFBD-417A-9623-A19E6B9A6905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s754@msstat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8.emf"/><Relationship Id="rId9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6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msstate.edu/projects/speech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5.png"/><Relationship Id="rId4" Type="http://schemas.openxmlformats.org/officeDocument/2006/relationships/hyperlink" Target="http://www.isip.msstate.edu/projects/speech/software/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A NONLINEAR MIXTURE AUTOREGRESSIVE MODEL FOR SPEAKER VERIFICATION</a:t>
            </a: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765175" y="4868863"/>
            <a:ext cx="8143875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30188" indent="-230188" algn="ctr">
              <a:lnSpc>
                <a:spcPct val="90000"/>
              </a:lnSpc>
            </a:pPr>
            <a:r>
              <a:rPr lang="en-US" sz="1800">
                <a:solidFill>
                  <a:schemeClr val="accent1"/>
                </a:solidFill>
              </a:rPr>
              <a:t>Sundararajan Srinivasan (</a:t>
            </a:r>
            <a:r>
              <a:rPr lang="en-US" sz="1800">
                <a:solidFill>
                  <a:schemeClr val="accent1"/>
                </a:solidFill>
                <a:hlinkClick r:id="rId3"/>
              </a:rPr>
              <a:t>ss754@msstate.edu</a:t>
            </a:r>
            <a:r>
              <a:rPr lang="en-US" sz="1800">
                <a:solidFill>
                  <a:schemeClr val="accent1"/>
                </a:solidFill>
              </a:rPr>
              <a:t>)</a:t>
            </a:r>
          </a:p>
          <a:p>
            <a:pPr marL="230188" indent="-230188" algn="ctr">
              <a:lnSpc>
                <a:spcPct val="90000"/>
              </a:lnSpc>
            </a:pPr>
            <a:endParaRPr lang="en-US" sz="1800">
              <a:solidFill>
                <a:schemeClr val="accent1"/>
              </a:solidFill>
            </a:endParaRPr>
          </a:p>
          <a:p>
            <a:pPr marL="230188" indent="-230188" algn="ctr">
              <a:lnSpc>
                <a:spcPct val="90000"/>
              </a:lnSpc>
            </a:pPr>
            <a:r>
              <a:rPr lang="en-US" sz="1800">
                <a:solidFill>
                  <a:schemeClr val="accent1"/>
                </a:solidFill>
              </a:rPr>
              <a:t>Department of Electrical and Computer Engineering</a:t>
            </a:r>
          </a:p>
          <a:p>
            <a:pPr marL="230188" indent="-230188" algn="ctr">
              <a:lnSpc>
                <a:spcPct val="90000"/>
              </a:lnSpc>
            </a:pPr>
            <a:r>
              <a:rPr lang="en-US" sz="1800">
                <a:solidFill>
                  <a:schemeClr val="accent1"/>
                </a:solidFill>
              </a:rPr>
              <a:t>	Mississippi State University</a:t>
            </a:r>
          </a:p>
        </p:txBody>
      </p:sp>
      <p:pic>
        <p:nvPicPr>
          <p:cNvPr id="19459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24475" y="2268538"/>
            <a:ext cx="3494088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16" descr="true_lorenz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46438" y="1989138"/>
            <a:ext cx="2198687" cy="1649412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19461" name="Picture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6725" y="1785938"/>
            <a:ext cx="30003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Invariants for Broad-Phone Classification</a:t>
            </a:r>
          </a:p>
        </p:txBody>
      </p:sp>
      <p:sp>
        <p:nvSpPr>
          <p:cNvPr id="292866" name="Text Box 66"/>
          <p:cNvSpPr txBox="1">
            <a:spLocks noChangeArrowheads="1"/>
          </p:cNvSpPr>
          <p:nvPr/>
        </p:nvSpPr>
        <p:spPr bwMode="auto">
          <a:xfrm>
            <a:off x="247650" y="682625"/>
            <a:ext cx="8174038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	KL-Divergence of LE for Broad-Phone Discriminability using Sustained Phone Database Developed In-House</a:t>
            </a:r>
          </a:p>
        </p:txBody>
      </p:sp>
      <p:sp>
        <p:nvSpPr>
          <p:cNvPr id="29286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2928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286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92870" name="Picture 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238" y="1738313"/>
            <a:ext cx="5735637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2871" name="Text Box 66"/>
          <p:cNvSpPr txBox="1">
            <a:spLocks noChangeArrowheads="1"/>
          </p:cNvSpPr>
          <p:nvPr/>
        </p:nvSpPr>
        <p:spPr bwMode="auto">
          <a:xfrm>
            <a:off x="5611813" y="2511425"/>
            <a:ext cx="3171825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 algn="just">
              <a:spcBef>
                <a:spcPct val="20000"/>
              </a:spcBef>
              <a:buFont typeface="Arial" charset="0"/>
              <a:buChar char="•"/>
            </a:pPr>
            <a:r>
              <a:rPr lang="en-US" sz="1800" i="1">
                <a:solidFill>
                  <a:schemeClr val="bg1"/>
                </a:solidFill>
              </a:rPr>
              <a:t>Demonstrates broad-phone classification is possible using nonlinear invariants.</a:t>
            </a:r>
            <a:r>
              <a:rPr lang="en-US" sz="1800">
                <a:solidFill>
                  <a:schemeClr val="accent1"/>
                </a:solidFill>
              </a:rPr>
              <a:t> </a:t>
            </a:r>
          </a:p>
          <a:p>
            <a:pPr marL="230188" indent="-230188" algn="just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Invariants for Speech Recognition</a:t>
            </a:r>
          </a:p>
        </p:txBody>
      </p:sp>
      <p:sp>
        <p:nvSpPr>
          <p:cNvPr id="294914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174038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Can nonlinear invariants be used for more complicated and realistic speech processing tasks?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	Continuous Speech Recognition Results using AURORA-4 Large Vocabulary Speech Recognition Corpus:</a:t>
            </a:r>
          </a:p>
        </p:txBody>
      </p:sp>
      <p:sp>
        <p:nvSpPr>
          <p:cNvPr id="29491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31888" y="2444750"/>
          <a:ext cx="5383212" cy="2133600"/>
        </p:xfrm>
        <a:graphic>
          <a:graphicData uri="http://schemas.openxmlformats.org/drawingml/2006/table">
            <a:tbl>
              <a:tblPr/>
              <a:tblGrid>
                <a:gridCol w="768350"/>
                <a:gridCol w="768350"/>
                <a:gridCol w="766445"/>
                <a:gridCol w="775970"/>
                <a:gridCol w="775970"/>
                <a:gridCol w="764540"/>
                <a:gridCol w="763905"/>
              </a:tblGrid>
              <a:tr h="0">
                <a:tc gridSpan="7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TABLE 3. 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Continuous Speech Recognition Results for Noisy Evaluation Data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WER (%)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Airport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Babble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Car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Restaurant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Street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Train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Baseline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1"/>
                          </a:solidFill>
                          <a:latin typeface="Times New Roman"/>
                          <a:ea typeface="DejaVu LGC Sans"/>
                          <a:cs typeface="DejaVu LGC Sans"/>
                        </a:rPr>
                        <a:t>53.0</a:t>
                      </a:r>
                      <a:endParaRPr lang="en-US" sz="1400">
                        <a:solidFill>
                          <a:schemeClr val="accent1"/>
                        </a:solidFill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1"/>
                          </a:solidFill>
                          <a:latin typeface="Times New Roman"/>
                          <a:ea typeface="DejaVu LGC Sans"/>
                          <a:cs typeface="DejaVu LGC Sans"/>
                        </a:rPr>
                        <a:t>55.9</a:t>
                      </a:r>
                      <a:endParaRPr lang="en-US" sz="1400">
                        <a:solidFill>
                          <a:schemeClr val="accent1"/>
                        </a:solidFill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1"/>
                          </a:solidFill>
                          <a:latin typeface="Times New Roman"/>
                          <a:ea typeface="DejaVu LGC Sans"/>
                          <a:cs typeface="DejaVu LGC Sans"/>
                        </a:rPr>
                        <a:t>57.3</a:t>
                      </a:r>
                      <a:endParaRPr lang="en-US" sz="1400">
                        <a:solidFill>
                          <a:schemeClr val="accent1"/>
                        </a:solidFill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/>
                          </a:solidFill>
                          <a:latin typeface="Times New Roman"/>
                          <a:ea typeface="DejaVu LGC Sans"/>
                          <a:cs typeface="DejaVu LGC Sans"/>
                        </a:rPr>
                        <a:t>53.4</a:t>
                      </a:r>
                      <a:endParaRPr lang="en-US" sz="1400" dirty="0">
                        <a:solidFill>
                          <a:schemeClr val="accent1"/>
                        </a:solidFill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1"/>
                          </a:solidFill>
                          <a:latin typeface="Times New Roman"/>
                          <a:ea typeface="DejaVu LGC Sans"/>
                          <a:cs typeface="DejaVu LGC Sans"/>
                        </a:rPr>
                        <a:t>61.5</a:t>
                      </a:r>
                      <a:endParaRPr lang="en-US" sz="1400">
                        <a:solidFill>
                          <a:schemeClr val="accent1"/>
                        </a:solidFill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/>
                          </a:solidFill>
                          <a:latin typeface="Times New Roman"/>
                          <a:ea typeface="DejaVu LGC Sans"/>
                          <a:cs typeface="DejaVu LGC Sans"/>
                        </a:rPr>
                        <a:t>66.1</a:t>
                      </a:r>
                      <a:endParaRPr lang="en-US" sz="1400" dirty="0">
                        <a:solidFill>
                          <a:schemeClr val="accent1"/>
                        </a:solidFill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57.1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DejaVu LGC Sans"/>
                          <a:cs typeface="DejaVu LGC Sans"/>
                        </a:rPr>
                        <a:t>59.1</a:t>
                      </a:r>
                      <a:endParaRPr lang="en-US" sz="1400" dirty="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65.8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55.7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66.3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69.6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LE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56.8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60.8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60.5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58.0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66.7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69.0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52.8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56.8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58.8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52.7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63.1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65.7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All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58.6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63.3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72.5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60.6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DejaVu LGC Sans"/>
                          <a:cs typeface="DejaVu LGC Sans"/>
                        </a:rPr>
                        <a:t>70.8</a:t>
                      </a:r>
                      <a:endParaRPr lang="en-US" sz="140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DejaVu LGC Sans"/>
                          <a:cs typeface="DejaVu LGC Sans"/>
                        </a:rPr>
                        <a:t>72.5</a:t>
                      </a:r>
                      <a:endParaRPr lang="en-US" sz="1400" dirty="0"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4964" name="Text Box 66"/>
          <p:cNvSpPr txBox="1">
            <a:spLocks noChangeArrowheads="1"/>
          </p:cNvSpPr>
          <p:nvPr/>
        </p:nvSpPr>
        <p:spPr bwMode="auto">
          <a:xfrm>
            <a:off x="277813" y="4949825"/>
            <a:ext cx="81867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 algn="just">
              <a:spcBef>
                <a:spcPct val="20000"/>
              </a:spcBef>
              <a:buFont typeface="Arial" charset="0"/>
              <a:buChar char="•"/>
            </a:pPr>
            <a:r>
              <a:rPr lang="en-US" sz="1800" i="1">
                <a:solidFill>
                  <a:schemeClr val="bg1"/>
                </a:solidFill>
              </a:rPr>
              <a:t>Demonstrates performance degrades when nonlinear invariants are used under noisy conditions!</a:t>
            </a:r>
            <a:endParaRPr lang="en-US" sz="18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Motivation for Nonlinear Modeling of Speech</a:t>
            </a:r>
          </a:p>
        </p:txBody>
      </p:sp>
      <p:sp>
        <p:nvSpPr>
          <p:cNvPr id="296962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174038" cy="437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For simple broad-phone classification nonlinear invariants appear to have useful information.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For complex large vocabulary speech recognition tasks under noisy conditions, the use of nonlinear invariants degrades performance.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We conjecture that the failure of nonlinear invariants for natural speech processing is because of: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Difficulty in parameter estimation from short-time segments.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Inadequacy in representing the actual nonlinear dynamics.</a:t>
            </a:r>
          </a:p>
          <a:p>
            <a:pPr marL="687388" lvl="1" indent="-230188">
              <a:spcBef>
                <a:spcPct val="20000"/>
              </a:spcBef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Capturing nonlinearities at the modeling level is desirable; this is the motivation for the rest of this work.</a:t>
            </a:r>
          </a:p>
          <a:p>
            <a:pPr marL="687388" lvl="1" indent="-230188">
              <a:spcBef>
                <a:spcPct val="20000"/>
              </a:spcBef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29696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6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Gaussian Mixture Modeling (GMM) – The Tradition</a:t>
            </a:r>
          </a:p>
        </p:txBody>
      </p:sp>
      <p:sp>
        <p:nvSpPr>
          <p:cNvPr id="104465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49879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A random variable </a:t>
            </a:r>
            <a:r>
              <a:rPr lang="en-US" sz="1800" i="1">
                <a:solidFill>
                  <a:schemeClr val="bg1"/>
                </a:solidFill>
              </a:rPr>
              <a:t>x</a:t>
            </a:r>
            <a:r>
              <a:rPr lang="en-US" sz="1800">
                <a:solidFill>
                  <a:schemeClr val="bg1"/>
                </a:solidFill>
              </a:rPr>
              <a:t> drawn from a Gaussian Mixture Model has a probability density function defined by:</a:t>
            </a:r>
          </a:p>
        </p:txBody>
      </p:sp>
      <p:sp>
        <p:nvSpPr>
          <p:cNvPr id="10446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pic>
        <p:nvPicPr>
          <p:cNvPr id="104467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68975" y="1095375"/>
            <a:ext cx="2916238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4449" name="Object 1"/>
          <p:cNvGraphicFramePr>
            <a:graphicFrameLocks noChangeAspect="1"/>
          </p:cNvGraphicFramePr>
          <p:nvPr/>
        </p:nvGraphicFramePr>
        <p:xfrm>
          <a:off x="690563" y="1689100"/>
          <a:ext cx="3748087" cy="855663"/>
        </p:xfrm>
        <a:graphic>
          <a:graphicData uri="http://schemas.openxmlformats.org/presentationml/2006/ole">
            <p:oleObj spid="_x0000_s104449" name="Equation" r:id="rId5" imgW="1904760" imgH="571320" progId="Equation.3">
              <p:embed/>
            </p:oleObj>
          </a:graphicData>
        </a:graphic>
      </p:graphicFrame>
      <p:sp>
        <p:nvSpPr>
          <p:cNvPr id="10446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687388" y="2554288"/>
          <a:ext cx="5502275" cy="739775"/>
        </p:xfrm>
        <a:graphic>
          <a:graphicData uri="http://schemas.openxmlformats.org/presentationml/2006/ole">
            <p:oleObj spid="_x0000_s104451" name="Equation" r:id="rId6" imgW="4635360" imgH="622080" progId="Equation.3">
              <p:embed/>
            </p:oleObj>
          </a:graphicData>
        </a:graphic>
      </p:graphicFrame>
      <p:sp>
        <p:nvSpPr>
          <p:cNvPr id="10447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47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472" name="Text Box 66"/>
          <p:cNvSpPr txBox="1">
            <a:spLocks noChangeArrowheads="1"/>
          </p:cNvSpPr>
          <p:nvPr/>
        </p:nvSpPr>
        <p:spPr bwMode="auto">
          <a:xfrm>
            <a:off x="355600" y="3422650"/>
            <a:ext cx="4987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An equivalent formulation of a GMM:</a:t>
            </a:r>
          </a:p>
        </p:txBody>
      </p:sp>
      <p:sp>
        <p:nvSpPr>
          <p:cNvPr id="10447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4459" name="Object 11"/>
          <p:cNvGraphicFramePr>
            <a:graphicFrameLocks noChangeAspect="1"/>
          </p:cNvGraphicFramePr>
          <p:nvPr/>
        </p:nvGraphicFramePr>
        <p:xfrm>
          <a:off x="869950" y="3849688"/>
          <a:ext cx="3775075" cy="1952625"/>
        </p:xfrm>
        <a:graphic>
          <a:graphicData uri="http://schemas.openxmlformats.org/presentationml/2006/ole">
            <p:oleObj spid="_x0000_s104459" name="Equation" r:id="rId7" imgW="1727200" imgH="1193800" progId="Equation.3">
              <p:embed/>
            </p:oleObj>
          </a:graphicData>
        </a:graphic>
      </p:graphicFrame>
      <p:sp>
        <p:nvSpPr>
          <p:cNvPr id="104474" name="Text Box 66"/>
          <p:cNvSpPr txBox="1">
            <a:spLocks noChangeArrowheads="1"/>
          </p:cNvSpPr>
          <p:nvPr/>
        </p:nvSpPr>
        <p:spPr bwMode="auto">
          <a:xfrm>
            <a:off x="611188" y="5802313"/>
            <a:ext cx="7027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where       is a Gaussian r.v. with mean 0 and covariance      .</a:t>
            </a:r>
          </a:p>
        </p:txBody>
      </p:sp>
      <p:sp>
        <p:nvSpPr>
          <p:cNvPr id="10447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4461" name="Object 13"/>
          <p:cNvGraphicFramePr>
            <a:graphicFrameLocks noChangeAspect="1"/>
          </p:cNvGraphicFramePr>
          <p:nvPr/>
        </p:nvGraphicFramePr>
        <p:xfrm>
          <a:off x="1374775" y="5707063"/>
          <a:ext cx="303213" cy="441325"/>
        </p:xfrm>
        <a:graphic>
          <a:graphicData uri="http://schemas.openxmlformats.org/presentationml/2006/ole">
            <p:oleObj spid="_x0000_s104461" name="Equation" r:id="rId8" imgW="164880" imgH="241200" progId="Equation.3">
              <p:embed/>
            </p:oleObj>
          </a:graphicData>
        </a:graphic>
      </p:graphicFrame>
      <p:sp>
        <p:nvSpPr>
          <p:cNvPr id="1044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4463" name="Object 15"/>
          <p:cNvGraphicFramePr>
            <a:graphicFrameLocks noChangeAspect="1"/>
          </p:cNvGraphicFramePr>
          <p:nvPr/>
        </p:nvGraphicFramePr>
        <p:xfrm>
          <a:off x="6367463" y="5795963"/>
          <a:ext cx="295275" cy="347662"/>
        </p:xfrm>
        <a:graphic>
          <a:graphicData uri="http://schemas.openxmlformats.org/presentationml/2006/ole">
            <p:oleObj spid="_x0000_s104463" name="Equation" r:id="rId9" imgW="164957" imgH="190335" progId="Equation.3">
              <p:embed/>
            </p:oleObj>
          </a:graphicData>
        </a:graphic>
      </p:graphicFrame>
      <p:sp>
        <p:nvSpPr>
          <p:cNvPr id="10447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GMM in speech processing systems and its limitations</a:t>
            </a:r>
          </a:p>
        </p:txBody>
      </p:sp>
      <p:sp>
        <p:nvSpPr>
          <p:cNvPr id="301058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321675" cy="548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GMM is the primary statistical representation for speech signals currently.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Can be easily incorporated into a Hidden Markov Model (HMM).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Found to be very successful in speech recognition but offers no improvement over GMMs in speaker recognition.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ML estimation with Expectation-Maximization algorithm is quick to converge (typically 3-4 iterations).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In speaker recognition, each Gaussian represents a different broad phone class of sounds produced by a speaker.  Since the same phoneme is pronounced differently by different speakers, the GMMs of speakers are dissimilar.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Main Drawback: </a:t>
            </a:r>
            <a:r>
              <a:rPr lang="en-US" sz="1800">
                <a:solidFill>
                  <a:schemeClr val="bg1"/>
                </a:solidFill>
              </a:rPr>
              <a:t>It is a model for a random variable, so cannot model dynamics in feature streams.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Old Solution:</a:t>
            </a:r>
            <a:r>
              <a:rPr lang="en-US" sz="1800">
                <a:solidFill>
                  <a:schemeClr val="bg1"/>
                </a:solidFill>
              </a:rPr>
              <a:t> Use differential MFCC features to represent dynamics; append with absolute features, and model using GMM.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Drawbacks of this solution: </a:t>
            </a:r>
            <a:r>
              <a:rPr lang="en-US" sz="1800">
                <a:solidFill>
                  <a:schemeClr val="bg1"/>
                </a:solidFill>
              </a:rPr>
              <a:t>Differential features are only a linear approximation to the nonlinear dynamics; Redundancy is present in combined features.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Proposed Solution: </a:t>
            </a:r>
            <a:r>
              <a:rPr lang="en-US" sz="1800">
                <a:solidFill>
                  <a:schemeClr val="bg1"/>
                </a:solidFill>
              </a:rPr>
              <a:t>Use a nonlinear model to capture the static as well as nonlinear dynamic information in speech MFCC streams.</a:t>
            </a:r>
          </a:p>
        </p:txBody>
      </p:sp>
      <p:sp>
        <p:nvSpPr>
          <p:cNvPr id="30105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010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10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106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106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10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106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106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106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Mixture Autoregressive Model (MixAR) – A Nonlinear Model</a:t>
            </a:r>
          </a:p>
        </p:txBody>
      </p:sp>
      <p:sp>
        <p:nvSpPr>
          <p:cNvPr id="148489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61674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A mixture autoregressive process (MixAR) of order </a:t>
            </a:r>
            <a:r>
              <a:rPr lang="en-US" sz="1800" i="1">
                <a:solidFill>
                  <a:schemeClr val="bg1"/>
                </a:solidFill>
              </a:rPr>
              <a:t>p</a:t>
            </a:r>
            <a:r>
              <a:rPr lang="en-US" sz="1800">
                <a:solidFill>
                  <a:schemeClr val="bg1"/>
                </a:solidFill>
              </a:rPr>
              <a:t> with </a:t>
            </a:r>
            <a:r>
              <a:rPr lang="en-US" sz="1800" i="1">
                <a:solidFill>
                  <a:schemeClr val="bg1"/>
                </a:solidFill>
              </a:rPr>
              <a:t>m</a:t>
            </a:r>
            <a:r>
              <a:rPr lang="en-US" sz="1800">
                <a:solidFill>
                  <a:schemeClr val="bg1"/>
                </a:solidFill>
              </a:rPr>
              <a:t> components, X={x[n]}, is defined as :</a:t>
            </a:r>
          </a:p>
        </p:txBody>
      </p:sp>
      <p:sp>
        <p:nvSpPr>
          <p:cNvPr id="14849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4849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849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8487" name="Object 7"/>
          <p:cNvGraphicFramePr>
            <a:graphicFrameLocks noChangeAspect="1"/>
          </p:cNvGraphicFramePr>
          <p:nvPr/>
        </p:nvGraphicFramePr>
        <p:xfrm>
          <a:off x="795338" y="1462088"/>
          <a:ext cx="4295775" cy="5200650"/>
        </p:xfrm>
        <a:graphic>
          <a:graphicData uri="http://schemas.openxmlformats.org/presentationml/2006/ole">
            <p:oleObj spid="_x0000_s148487" name="Equation" r:id="rId4" imgW="2273300" imgH="3683000" progId="Equation.3">
              <p:embed/>
            </p:oleObj>
          </a:graphicData>
        </a:graphic>
      </p:graphicFrame>
      <p:pic>
        <p:nvPicPr>
          <p:cNvPr id="148500" name="Picture 2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21288" y="2665413"/>
            <a:ext cx="3627437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MixAR in Speech Processing</a:t>
            </a:r>
          </a:p>
        </p:txBody>
      </p:sp>
      <p:sp>
        <p:nvSpPr>
          <p:cNvPr id="305154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MixAR is distinct from other autoregressive and mixture autoregressive models found in speech literature.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This is the more general than all other mixture autoregressive models found in speech literature.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ML parameter estimation can be achieved using Generalized EM algorithm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Generalized EM: At each iteration, the likelihood is not maximized, but the algorithm moves along the direction of increasing likelihood.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Probabilistic mixing of AR processes implies nonlinearity in the model.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Hope to capture both static as well as dynamics in speech signals using absolute (static) MFCCs alone.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MixAR in Speech Processing – what to expect?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Use only static MFCCs with MixARs to perform as well as GMMs using static+differential features.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Remove feature redundancy = &gt; Fewer parameters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Using nonlinear information in speech, MixAR performs better than GMM especially under noisy conditions.</a:t>
            </a:r>
          </a:p>
        </p:txBody>
      </p:sp>
      <p:sp>
        <p:nvSpPr>
          <p:cNvPr id="30515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051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51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515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515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51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516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516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516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51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4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MixAR Model Parameter Estimation</a:t>
            </a:r>
          </a:p>
        </p:txBody>
      </p:sp>
      <p:sp>
        <p:nvSpPr>
          <p:cNvPr id="192541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487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MixAR model parameters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Estimated recursively using the Generalized Expectation Maximization (GEM) algorithm.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b="1">
                <a:solidFill>
                  <a:schemeClr val="bg1"/>
                </a:solidFill>
              </a:rPr>
              <a:t>E-step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where                                 and</a:t>
            </a:r>
          </a:p>
          <a:p>
            <a:pPr marL="687388" lvl="1" indent="-230188">
              <a:spcBef>
                <a:spcPct val="20000"/>
              </a:spcBef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b="1">
                <a:solidFill>
                  <a:schemeClr val="bg1"/>
                </a:solidFill>
              </a:rPr>
              <a:t>M-step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                   ,</a:t>
            </a:r>
          </a:p>
          <a:p>
            <a:pPr marL="687388" lvl="1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where</a:t>
            </a:r>
          </a:p>
          <a:p>
            <a:pPr marL="687388" lvl="1" indent="-230188">
              <a:spcBef>
                <a:spcPct val="20000"/>
              </a:spcBef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                                 ,                                  and</a:t>
            </a:r>
          </a:p>
        </p:txBody>
      </p:sp>
      <p:sp>
        <p:nvSpPr>
          <p:cNvPr id="19254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925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4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4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5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5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2513" name="Object 1"/>
          <p:cNvGraphicFramePr>
            <a:graphicFrameLocks noChangeAspect="1"/>
          </p:cNvGraphicFramePr>
          <p:nvPr/>
        </p:nvGraphicFramePr>
        <p:xfrm>
          <a:off x="3379788" y="803275"/>
          <a:ext cx="4286250" cy="388938"/>
        </p:xfrm>
        <a:graphic>
          <a:graphicData uri="http://schemas.openxmlformats.org/presentationml/2006/ole">
            <p:oleObj spid="_x0000_s192513" name="Equation" r:id="rId4" imgW="4635500" imgH="419100" progId="Equation.3">
              <p:embed/>
            </p:oleObj>
          </a:graphicData>
        </a:graphic>
      </p:graphicFrame>
      <p:sp>
        <p:nvSpPr>
          <p:cNvPr id="192553" name="Rectangle 3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2516" name="Object 4"/>
          <p:cNvGraphicFramePr>
            <a:graphicFrameLocks noChangeAspect="1"/>
          </p:cNvGraphicFramePr>
          <p:nvPr/>
        </p:nvGraphicFramePr>
        <p:xfrm>
          <a:off x="1863725" y="2057400"/>
          <a:ext cx="2162175" cy="823913"/>
        </p:xfrm>
        <a:graphic>
          <a:graphicData uri="http://schemas.openxmlformats.org/presentationml/2006/ole">
            <p:oleObj spid="_x0000_s192516" name="Equation" r:id="rId5" imgW="1562040" imgH="609480" progId="Equation.3">
              <p:embed/>
            </p:oleObj>
          </a:graphicData>
        </a:graphic>
      </p:graphicFrame>
      <p:sp>
        <p:nvSpPr>
          <p:cNvPr id="192555" name="Rectangle 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2519" name="Object 7"/>
          <p:cNvGraphicFramePr>
            <a:graphicFrameLocks noChangeAspect="1"/>
          </p:cNvGraphicFramePr>
          <p:nvPr/>
        </p:nvGraphicFramePr>
        <p:xfrm>
          <a:off x="1550988" y="2922588"/>
          <a:ext cx="1784350" cy="1025525"/>
        </p:xfrm>
        <a:graphic>
          <a:graphicData uri="http://schemas.openxmlformats.org/presentationml/2006/ole">
            <p:oleObj spid="_x0000_s192519" name="Equation" r:id="rId6" imgW="1536700" imgH="889000" progId="Equation.3">
              <p:embed/>
            </p:oleObj>
          </a:graphicData>
        </a:graphic>
      </p:graphicFrame>
      <p:sp>
        <p:nvSpPr>
          <p:cNvPr id="19255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2521" name="Object 9"/>
          <p:cNvGraphicFramePr>
            <a:graphicFrameLocks noChangeAspect="1"/>
          </p:cNvGraphicFramePr>
          <p:nvPr/>
        </p:nvGraphicFramePr>
        <p:xfrm>
          <a:off x="3906838" y="2660650"/>
          <a:ext cx="4500562" cy="927100"/>
        </p:xfrm>
        <a:graphic>
          <a:graphicData uri="http://schemas.openxmlformats.org/presentationml/2006/ole">
            <p:oleObj spid="_x0000_s192521" name="Equation" r:id="rId7" imgW="5448300" imgH="1143000" progId="Equation.3">
              <p:embed/>
            </p:oleObj>
          </a:graphicData>
        </a:graphic>
      </p:graphicFrame>
      <p:sp>
        <p:nvSpPr>
          <p:cNvPr id="192558" name="Rectangle 11"/>
          <p:cNvSpPr>
            <a:spLocks noChangeArrowheads="1"/>
          </p:cNvSpPr>
          <p:nvPr/>
        </p:nvSpPr>
        <p:spPr bwMode="auto">
          <a:xfrm>
            <a:off x="0" y="56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5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2524" name="Object 12"/>
          <p:cNvGraphicFramePr>
            <a:graphicFrameLocks noChangeAspect="1"/>
          </p:cNvGraphicFramePr>
          <p:nvPr/>
        </p:nvGraphicFramePr>
        <p:xfrm>
          <a:off x="873125" y="4197350"/>
          <a:ext cx="900113" cy="360363"/>
        </p:xfrm>
        <a:graphic>
          <a:graphicData uri="http://schemas.openxmlformats.org/presentationml/2006/ole">
            <p:oleObj spid="_x0000_s192524" name="Equation" r:id="rId8" imgW="1143000" imgH="469900" progId="Equation.3">
              <p:embed/>
            </p:oleObj>
          </a:graphicData>
        </a:graphic>
      </p:graphicFrame>
      <p:sp>
        <p:nvSpPr>
          <p:cNvPr id="192560" name="Rectangle 14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6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2527" name="Object 15"/>
          <p:cNvGraphicFramePr>
            <a:graphicFrameLocks noChangeAspect="1"/>
          </p:cNvGraphicFramePr>
          <p:nvPr/>
        </p:nvGraphicFramePr>
        <p:xfrm>
          <a:off x="2300288" y="3795713"/>
          <a:ext cx="3657600" cy="1173162"/>
        </p:xfrm>
        <a:graphic>
          <a:graphicData uri="http://schemas.openxmlformats.org/presentationml/2006/ole">
            <p:oleObj spid="_x0000_s192527" name="Equation" r:id="rId9" imgW="5054600" imgH="1651000" progId="Equation.3">
              <p:embed/>
            </p:oleObj>
          </a:graphicData>
        </a:graphic>
      </p:graphicFrame>
      <p:sp>
        <p:nvSpPr>
          <p:cNvPr id="192562" name="Rectangle 17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6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2530" name="Object 18"/>
          <p:cNvGraphicFramePr>
            <a:graphicFrameLocks noChangeAspect="1"/>
          </p:cNvGraphicFramePr>
          <p:nvPr/>
        </p:nvGraphicFramePr>
        <p:xfrm>
          <a:off x="623888" y="5319713"/>
          <a:ext cx="2135187" cy="498475"/>
        </p:xfrm>
        <a:graphic>
          <a:graphicData uri="http://schemas.openxmlformats.org/presentationml/2006/ole">
            <p:oleObj spid="_x0000_s192530" name="Equation" r:id="rId10" imgW="3187700" imgH="762000" progId="Equation.3">
              <p:embed/>
            </p:oleObj>
          </a:graphicData>
        </a:graphic>
      </p:graphicFrame>
      <p:sp>
        <p:nvSpPr>
          <p:cNvPr id="192564" name="Rectangle 20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65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66" name="Rectangle 23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2536" name="Object 24"/>
          <p:cNvGraphicFramePr>
            <a:graphicFrameLocks noChangeAspect="1"/>
          </p:cNvGraphicFramePr>
          <p:nvPr/>
        </p:nvGraphicFramePr>
        <p:xfrm>
          <a:off x="2922588" y="5360988"/>
          <a:ext cx="1939925" cy="485775"/>
        </p:xfrm>
        <a:graphic>
          <a:graphicData uri="http://schemas.openxmlformats.org/presentationml/2006/ole">
            <p:oleObj spid="_x0000_s192536" name="Equation" r:id="rId11" imgW="2133600" imgH="546100" progId="Equation.3">
              <p:embed/>
            </p:oleObj>
          </a:graphicData>
        </a:graphic>
      </p:graphicFrame>
      <p:sp>
        <p:nvSpPr>
          <p:cNvPr id="192568" name="Rectangle 26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6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2539" name="Object 27"/>
          <p:cNvGraphicFramePr>
            <a:graphicFrameLocks noChangeAspect="1"/>
          </p:cNvGraphicFramePr>
          <p:nvPr/>
        </p:nvGraphicFramePr>
        <p:xfrm>
          <a:off x="5624513" y="5181600"/>
          <a:ext cx="1296987" cy="1093788"/>
        </p:xfrm>
        <a:graphic>
          <a:graphicData uri="http://schemas.openxmlformats.org/presentationml/2006/ole">
            <p:oleObj spid="_x0000_s192539" name="Equation" r:id="rId12" imgW="1955800" imgH="1689100" progId="Equation.3">
              <p:embed/>
            </p:oleObj>
          </a:graphicData>
        </a:graphic>
      </p:graphicFrame>
      <p:sp>
        <p:nvSpPr>
          <p:cNvPr id="192570" name="Rectangle 2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7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72" name="Rectangle 32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73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74" name="Rectangle 3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7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MixAR Model Parameter Estimation</a:t>
            </a:r>
          </a:p>
        </p:txBody>
      </p:sp>
      <p:sp>
        <p:nvSpPr>
          <p:cNvPr id="232476" name="Text Box 66"/>
          <p:cNvSpPr txBox="1">
            <a:spLocks noChangeArrowheads="1"/>
          </p:cNvSpPr>
          <p:nvPr/>
        </p:nvSpPr>
        <p:spPr bwMode="auto">
          <a:xfrm>
            <a:off x="-15875" y="808038"/>
            <a:ext cx="8556625" cy="548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Weighting gate parameter update is only through numerical approximation (this is the reason for the name “Generalized” EM.)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                          and</a:t>
            </a:r>
          </a:p>
          <a:p>
            <a:pPr marL="687388" lvl="1" indent="-230188">
              <a:spcBef>
                <a:spcPct val="20000"/>
              </a:spcBef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The expression for Q-function for this EM algorithm is: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To implement the numerical approximation, I used secant method for estimating </a:t>
            </a:r>
            <a:r>
              <a:rPr lang="el-GR" sz="1800" i="1">
                <a:solidFill>
                  <a:schemeClr val="bg1"/>
                </a:solidFill>
              </a:rPr>
              <a:t>β</a:t>
            </a:r>
            <a:r>
              <a:rPr lang="en-US" sz="1800" i="1">
                <a:solidFill>
                  <a:schemeClr val="bg1"/>
                </a:solidFill>
              </a:rPr>
              <a:t>:</a:t>
            </a: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Using this, the weighting gate parameter update equations are: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                                                          and</a:t>
            </a:r>
          </a:p>
          <a:p>
            <a:pPr marL="687388" lvl="1" indent="-230188">
              <a:spcBef>
                <a:spcPct val="20000"/>
              </a:spcBef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23247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232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7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8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8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8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8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8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88" name="Rectangle 3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90" name="Rectangle 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9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9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93" name="Rectangle 11"/>
          <p:cNvSpPr>
            <a:spLocks noChangeArrowheads="1"/>
          </p:cNvSpPr>
          <p:nvPr/>
        </p:nvSpPr>
        <p:spPr bwMode="auto">
          <a:xfrm>
            <a:off x="0" y="56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9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95" name="Rectangle 14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97" name="Rectangle 17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9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499" name="Rectangle 20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50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501" name="Rectangle 23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50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503" name="Rectangle 26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50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505" name="Rectangle 2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506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507" name="Rectangle 32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50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509" name="Rectangle 3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51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2459" name="Object 11"/>
          <p:cNvGraphicFramePr>
            <a:graphicFrameLocks noChangeAspect="1"/>
          </p:cNvGraphicFramePr>
          <p:nvPr/>
        </p:nvGraphicFramePr>
        <p:xfrm>
          <a:off x="582613" y="1579563"/>
          <a:ext cx="1354137" cy="554037"/>
        </p:xfrm>
        <a:graphic>
          <a:graphicData uri="http://schemas.openxmlformats.org/presentationml/2006/ole">
            <p:oleObj spid="_x0000_s232459" name="Equation" r:id="rId4" imgW="1676400" imgH="698500" progId="Equation.3">
              <p:embed/>
            </p:oleObj>
          </a:graphicData>
        </a:graphic>
      </p:graphicFrame>
      <p:sp>
        <p:nvSpPr>
          <p:cNvPr id="232511" name="Rectangle 13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51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2462" name="Object 14"/>
          <p:cNvGraphicFramePr>
            <a:graphicFrameLocks noChangeAspect="1"/>
          </p:cNvGraphicFramePr>
          <p:nvPr/>
        </p:nvGraphicFramePr>
        <p:xfrm>
          <a:off x="2617788" y="1606550"/>
          <a:ext cx="1273175" cy="527050"/>
        </p:xfrm>
        <a:graphic>
          <a:graphicData uri="http://schemas.openxmlformats.org/presentationml/2006/ole">
            <p:oleObj spid="_x0000_s232462" name="Equation" r:id="rId5" imgW="1663700" imgH="698500" progId="Equation.3">
              <p:embed/>
            </p:oleObj>
          </a:graphicData>
        </a:graphic>
      </p:graphicFrame>
      <p:sp>
        <p:nvSpPr>
          <p:cNvPr id="232513" name="Rectangle 16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5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2465" name="Object 17"/>
          <p:cNvGraphicFramePr>
            <a:graphicFrameLocks noChangeAspect="1"/>
          </p:cNvGraphicFramePr>
          <p:nvPr/>
        </p:nvGraphicFramePr>
        <p:xfrm>
          <a:off x="609600" y="2813050"/>
          <a:ext cx="5259388" cy="512763"/>
        </p:xfrm>
        <a:graphic>
          <a:graphicData uri="http://schemas.openxmlformats.org/presentationml/2006/ole">
            <p:oleObj spid="_x0000_s232465" name="Equation" r:id="rId6" imgW="5283200" imgH="520700" progId="Equation.3">
              <p:embed/>
            </p:oleObj>
          </a:graphicData>
        </a:graphic>
      </p:graphicFrame>
      <p:sp>
        <p:nvSpPr>
          <p:cNvPr id="232515" name="Rectangle 1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516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2468" name="Object 20"/>
          <p:cNvGraphicFramePr>
            <a:graphicFrameLocks noChangeAspect="1"/>
          </p:cNvGraphicFramePr>
          <p:nvPr/>
        </p:nvGraphicFramePr>
        <p:xfrm>
          <a:off x="984250" y="4073525"/>
          <a:ext cx="1052513" cy="550863"/>
        </p:xfrm>
        <a:graphic>
          <a:graphicData uri="http://schemas.openxmlformats.org/presentationml/2006/ole">
            <p:oleObj spid="_x0000_s232468" name="Equation" r:id="rId7" imgW="1193800" imgH="647700" progId="Equation.3">
              <p:embed/>
            </p:oleObj>
          </a:graphicData>
        </a:graphic>
      </p:graphicFrame>
      <p:sp>
        <p:nvSpPr>
          <p:cNvPr id="232517" name="Rectangle 22"/>
          <p:cNvSpPr>
            <a:spLocks noChangeArrowheads="1"/>
          </p:cNvSpPr>
          <p:nvPr/>
        </p:nvSpPr>
        <p:spPr bwMode="auto">
          <a:xfrm>
            <a:off x="0" y="31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51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2471" name="Object 23"/>
          <p:cNvGraphicFramePr>
            <a:graphicFrameLocks noChangeAspect="1"/>
          </p:cNvGraphicFramePr>
          <p:nvPr/>
        </p:nvGraphicFramePr>
        <p:xfrm>
          <a:off x="841375" y="5262563"/>
          <a:ext cx="3065463" cy="554037"/>
        </p:xfrm>
        <a:graphic>
          <a:graphicData uri="http://schemas.openxmlformats.org/presentationml/2006/ole">
            <p:oleObj spid="_x0000_s232471" name="Equation" r:id="rId8" imgW="2286000" imgH="419040" progId="Equation.3">
              <p:embed/>
            </p:oleObj>
          </a:graphicData>
        </a:graphic>
      </p:graphicFrame>
      <p:sp>
        <p:nvSpPr>
          <p:cNvPr id="232519" name="Rectangle 25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520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2474" name="Object 26"/>
          <p:cNvGraphicFramePr>
            <a:graphicFrameLocks noChangeAspect="1"/>
          </p:cNvGraphicFramePr>
          <p:nvPr/>
        </p:nvGraphicFramePr>
        <p:xfrm>
          <a:off x="4787900" y="5233988"/>
          <a:ext cx="2887663" cy="531812"/>
        </p:xfrm>
        <a:graphic>
          <a:graphicData uri="http://schemas.openxmlformats.org/presentationml/2006/ole">
            <p:oleObj spid="_x0000_s232474" name="Equation" r:id="rId9" imgW="2260440" imgH="419040" progId="Equation.3">
              <p:embed/>
            </p:oleObj>
          </a:graphicData>
        </a:graphic>
      </p:graphicFrame>
      <p:sp>
        <p:nvSpPr>
          <p:cNvPr id="232521" name="Rectangle 28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MixAR Model Parameter Estimation</a:t>
            </a:r>
          </a:p>
        </p:txBody>
      </p:sp>
      <p:sp>
        <p:nvSpPr>
          <p:cNvPr id="311298" name="Text Box 66"/>
          <p:cNvSpPr txBox="1">
            <a:spLocks noChangeArrowheads="1"/>
          </p:cNvSpPr>
          <p:nvPr/>
        </p:nvSpPr>
        <p:spPr bwMode="auto">
          <a:xfrm>
            <a:off x="-15875" y="808038"/>
            <a:ext cx="8556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MixAR GEM convergence example</a:t>
            </a:r>
          </a:p>
        </p:txBody>
      </p:sp>
      <p:sp>
        <p:nvSpPr>
          <p:cNvPr id="31129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113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0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0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0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0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0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0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10" name="Rectangle 3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12" name="Rectangle 6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15" name="Rectangle 11"/>
          <p:cNvSpPr>
            <a:spLocks noChangeArrowheads="1"/>
          </p:cNvSpPr>
          <p:nvPr/>
        </p:nvSpPr>
        <p:spPr bwMode="auto">
          <a:xfrm>
            <a:off x="0" y="56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1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17" name="Rectangle 14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1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19" name="Rectangle 17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2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21" name="Rectangle 20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2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23" name="Rectangle 23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2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25" name="Rectangle 26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2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27" name="Rectangle 2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2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29" name="Rectangle 32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30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31" name="Rectangle 3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33" name="Rectangle 13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3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35" name="Rectangle 16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3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37" name="Rectangle 1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3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39" name="Rectangle 22"/>
          <p:cNvSpPr>
            <a:spLocks noChangeArrowheads="1"/>
          </p:cNvSpPr>
          <p:nvPr/>
        </p:nvSpPr>
        <p:spPr bwMode="auto">
          <a:xfrm>
            <a:off x="0" y="31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4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41" name="Rectangle 25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42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343" name="Rectangle 28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11344" name="Picture 1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1088" y="1233488"/>
            <a:ext cx="69723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Key Contributions</a:t>
            </a:r>
          </a:p>
        </p:txBody>
      </p:sp>
      <p:sp>
        <p:nvSpPr>
          <p:cNvPr id="21506" name="Text Box 66"/>
          <p:cNvSpPr txBox="1">
            <a:spLocks noChangeArrowheads="1"/>
          </p:cNvSpPr>
          <p:nvPr/>
        </p:nvSpPr>
        <p:spPr bwMode="auto">
          <a:xfrm>
            <a:off x="247650" y="987425"/>
            <a:ext cx="8615363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Provides motivation for representing information in the nonlinear dynamics of speech at the modeling level.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Introduces a nonlinear model - mixture autoregressive (MixAR) model, and proposes a technique for integrating it into a speech processing/speaker verification framework.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Derives enhancements to the MixAR model training equations to facilitate convergence.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Demonstrates the efficacy of the MixAR model for speaker verification tasks using results from experiments on a variety of databases – from controlled synthetic data to standard and popular real speech databases.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Demonstrates superiority of MixAR over the most popular conventional model, Gaussian Mixture Model (GMM), for speaker verification tasks over a variety of noise and channel conditions.</a:t>
            </a:r>
          </a:p>
          <a:p>
            <a:pPr marL="230188" indent="-230188">
              <a:spcBef>
                <a:spcPct val="20000"/>
              </a:spcBef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Preliminary Experiment I</a:t>
            </a:r>
          </a:p>
        </p:txBody>
      </p:sp>
      <p:sp>
        <p:nvSpPr>
          <p:cNvPr id="179205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Two-Way Classification with Synthetic Data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17920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792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0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1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1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2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9201" name="Object 1"/>
          <p:cNvGraphicFramePr>
            <a:graphicFrameLocks noChangeAspect="1"/>
          </p:cNvGraphicFramePr>
          <p:nvPr/>
        </p:nvGraphicFramePr>
        <p:xfrm>
          <a:off x="3289300" y="1401763"/>
          <a:ext cx="3057525" cy="1038225"/>
        </p:xfrm>
        <a:graphic>
          <a:graphicData uri="http://schemas.openxmlformats.org/presentationml/2006/ole">
            <p:oleObj spid="_x0000_s179201" name="Equation" r:id="rId4" imgW="1879600" imgH="635000" progId="Equation.3">
              <p:embed/>
            </p:oleObj>
          </a:graphicData>
        </a:graphic>
      </p:graphicFrame>
      <p:sp>
        <p:nvSpPr>
          <p:cNvPr id="1792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9203" name="Object 3"/>
          <p:cNvGraphicFramePr>
            <a:graphicFrameLocks noChangeAspect="1"/>
          </p:cNvGraphicFramePr>
          <p:nvPr/>
        </p:nvGraphicFramePr>
        <p:xfrm>
          <a:off x="3289300" y="2890838"/>
          <a:ext cx="3648075" cy="1038225"/>
        </p:xfrm>
        <a:graphic>
          <a:graphicData uri="http://schemas.openxmlformats.org/presentationml/2006/ole">
            <p:oleObj spid="_x0000_s179203" name="Equation" r:id="rId5" imgW="2209800" imgH="635000" progId="Equation.3">
              <p:embed/>
            </p:oleObj>
          </a:graphicData>
        </a:graphic>
      </p:graphicFrame>
      <p:sp>
        <p:nvSpPr>
          <p:cNvPr id="179218" name="Text Box 66"/>
          <p:cNvSpPr txBox="1">
            <a:spLocks noChangeArrowheads="1"/>
          </p:cNvSpPr>
          <p:nvPr/>
        </p:nvSpPr>
        <p:spPr bwMode="auto">
          <a:xfrm>
            <a:off x="277813" y="1387475"/>
            <a:ext cx="75390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Model for Class 1 data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	(Linear Dynamics)</a:t>
            </a:r>
          </a:p>
        </p:txBody>
      </p:sp>
      <p:sp>
        <p:nvSpPr>
          <p:cNvPr id="179219" name="Text Box 66"/>
          <p:cNvSpPr txBox="1">
            <a:spLocks noChangeArrowheads="1"/>
          </p:cNvSpPr>
          <p:nvPr/>
        </p:nvSpPr>
        <p:spPr bwMode="auto">
          <a:xfrm>
            <a:off x="327025" y="2836863"/>
            <a:ext cx="75390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Model for Class 2 data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	(Nonlinear Dynamics)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3735388" y="4278313"/>
          <a:ext cx="4745037" cy="2151062"/>
        </p:xfrm>
        <a:graphic>
          <a:graphicData uri="http://schemas.openxmlformats.org/drawingml/2006/table">
            <a:tbl>
              <a:tblPr/>
              <a:tblGrid>
                <a:gridCol w="949325"/>
                <a:gridCol w="949325"/>
                <a:gridCol w="947737"/>
                <a:gridCol w="949325"/>
                <a:gridCol w="949325"/>
              </a:tblGrid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mix.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</a:t>
                      </a:r>
                    </a:p>
                  </a:txBody>
                  <a:tcPr marL="36830" marR="368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</a:t>
                      </a:r>
                    </a:p>
                  </a:txBody>
                  <a:tcPr marL="36830" marR="368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Static+∆</a:t>
                      </a:r>
                    </a:p>
                  </a:txBody>
                  <a:tcPr marL="36830" marR="368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Static+∆</a:t>
                      </a:r>
                    </a:p>
                  </a:txBody>
                  <a:tcPr marL="36830" marR="368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36.0 (12)</a:t>
                      </a:r>
                    </a:p>
                  </a:txBody>
                  <a:tcPr marL="36830" marR="3683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6.5 (20)</a:t>
                      </a:r>
                    </a:p>
                  </a:txBody>
                  <a:tcPr marL="36830" marR="3683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10.0 (24)</a:t>
                      </a:r>
                    </a:p>
                  </a:txBody>
                  <a:tcPr marL="36830" marR="3683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5.5 (40)</a:t>
                      </a:r>
                    </a:p>
                  </a:txBody>
                  <a:tcPr marL="36830" marR="3683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35.5 (24)</a:t>
                      </a:r>
                    </a:p>
                  </a:txBody>
                  <a:tcPr marL="36830" marR="3683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6.0 (40)</a:t>
                      </a:r>
                    </a:p>
                  </a:txBody>
                  <a:tcPr marL="36830" marR="3683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11.5 (48)</a:t>
                      </a:r>
                    </a:p>
                  </a:txBody>
                  <a:tcPr marL="36830" marR="3683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Times New Roman" pitchFamily="18" charset="0"/>
                        </a:rPr>
                        <a:t>4.5 (80)</a:t>
                      </a:r>
                    </a:p>
                  </a:txBody>
                  <a:tcPr marL="36830" marR="3683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9246" name="Text Box 66"/>
          <p:cNvSpPr txBox="1">
            <a:spLocks noChangeArrowheads="1"/>
          </p:cNvSpPr>
          <p:nvPr/>
        </p:nvSpPr>
        <p:spPr bwMode="auto">
          <a:xfrm>
            <a:off x="315913" y="4114800"/>
            <a:ext cx="3400425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Classification Error Rate (%)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	(number of parameters in 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	paranthesis)</a:t>
            </a:r>
          </a:p>
          <a:p>
            <a:pPr marL="230188" indent="-230188">
              <a:spcBef>
                <a:spcPct val="20000"/>
              </a:spcBef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</a:pPr>
            <a:r>
              <a:rPr lang="en-US" sz="1800" i="1">
                <a:solidFill>
                  <a:schemeClr val="bg1"/>
                </a:solidFill>
              </a:rPr>
              <a:t>	MixAR can model nonlinear dynamics using only static features and achieve better classification than GMM.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Preliminary Experiment II</a:t>
            </a:r>
          </a:p>
        </p:txBody>
      </p:sp>
      <p:sp>
        <p:nvSpPr>
          <p:cNvPr id="181254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Two-Way Classification with Speech-Like Data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Two speakers from NIST 2001 database were chosen. For each speaker: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>
                <a:solidFill>
                  <a:schemeClr val="bg1"/>
                </a:solidFill>
              </a:rPr>
              <a:t>X1</a:t>
            </a:r>
            <a:r>
              <a:rPr lang="en-US" sz="1800">
                <a:solidFill>
                  <a:schemeClr val="bg1"/>
                </a:solidFill>
              </a:rPr>
              <a:t>: Data with linear dynamics generated from trained HMMs (3 states, 4 Gaussian mixtures per state).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>
                <a:solidFill>
                  <a:schemeClr val="bg1"/>
                </a:solidFill>
              </a:rPr>
              <a:t>X2</a:t>
            </a:r>
            <a:r>
              <a:rPr lang="en-US" sz="1800">
                <a:solidFill>
                  <a:schemeClr val="bg1"/>
                </a:solidFill>
              </a:rPr>
              <a:t>: Data with nonlinear dynamics generated from trained MixAR (32 mixtures) 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A range of signals with varying degrees of nonlinearity generated using:</a:t>
            </a:r>
          </a:p>
        </p:txBody>
      </p:sp>
      <p:sp>
        <p:nvSpPr>
          <p:cNvPr id="18125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1812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5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5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6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6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6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6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67" name="Text Box 66"/>
          <p:cNvSpPr txBox="1">
            <a:spLocks noChangeArrowheads="1"/>
          </p:cNvSpPr>
          <p:nvPr/>
        </p:nvSpPr>
        <p:spPr bwMode="auto">
          <a:xfrm>
            <a:off x="271463" y="3352800"/>
            <a:ext cx="3857625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Classification Error Rate (%)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	(number of parameters in 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	paranthesis)</a:t>
            </a:r>
          </a:p>
          <a:p>
            <a:pPr marL="230188" indent="-230188">
              <a:spcBef>
                <a:spcPct val="20000"/>
              </a:spcBef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	</a:t>
            </a:r>
            <a:r>
              <a:rPr lang="en-US" sz="1800" i="1">
                <a:solidFill>
                  <a:schemeClr val="bg1"/>
                </a:solidFill>
              </a:rPr>
              <a:t>With increasing amounts of nonlinearity, MixAR does significantly better than GMM</a:t>
            </a:r>
          </a:p>
        </p:txBody>
      </p:sp>
      <p:sp>
        <p:nvSpPr>
          <p:cNvPr id="1812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1252" name="Object 4"/>
          <p:cNvGraphicFramePr>
            <a:graphicFrameLocks noChangeAspect="1"/>
          </p:cNvGraphicFramePr>
          <p:nvPr/>
        </p:nvGraphicFramePr>
        <p:xfrm>
          <a:off x="1282700" y="2959100"/>
          <a:ext cx="1762125" cy="352425"/>
        </p:xfrm>
        <a:graphic>
          <a:graphicData uri="http://schemas.openxmlformats.org/presentationml/2006/ole">
            <p:oleObj spid="_x0000_s181252" name="Equation" r:id="rId4" imgW="1333500" imgH="241300" progId="Equation.3">
              <p:embed/>
            </p:oleObj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249738" y="3287713"/>
          <a:ext cx="4003675" cy="3144837"/>
        </p:xfrm>
        <a:graphic>
          <a:graphicData uri="http://schemas.openxmlformats.org/drawingml/2006/table">
            <a:tbl>
              <a:tblPr/>
              <a:tblGrid>
                <a:gridCol w="1335087"/>
                <a:gridCol w="1333500"/>
                <a:gridCol w="1335088"/>
              </a:tblGrid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GMM-8mix. Static+∆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MixAR-4-mix. Static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0.0*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1.5 (288)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1.5 (240)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0.25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3.25 (576)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3.5 (240)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0.50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10.25 (576)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6.25 (240)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0.75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24.75 (576)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9.75 (240)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26.75 (576)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13.75 (240)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Preliminary Experiment III</a:t>
            </a:r>
          </a:p>
        </p:txBody>
      </p:sp>
      <p:sp>
        <p:nvSpPr>
          <p:cNvPr id="317442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Speaker Verification Experiments with Synthetic Data</a:t>
            </a:r>
          </a:p>
          <a:p>
            <a:pPr marL="230188" indent="-230188">
              <a:spcBef>
                <a:spcPct val="20000"/>
              </a:spcBef>
            </a:pPr>
            <a:endParaRPr lang="en-US" sz="180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All 60 speakers from development part of NIST2001 SRE Corpus were used.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Clean Data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Linear Data: generated from trained HMMs (3 states, 4 Gaussian mixtures per state).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Nonlinear Data: generated from trained MixAR (32-mix).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Noisy Data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Clean utterances corrupted with 5 dB car noise audio using FANT software.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Linear and Nonlinear data generated as above.</a:t>
            </a:r>
          </a:p>
          <a:p>
            <a:pPr marL="687388" lvl="1" indent="-230188">
              <a:spcBef>
                <a:spcPct val="20000"/>
              </a:spcBef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Results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No significant difference in performance between GMM and MixAR if data are either linear or clean. But if data are both noisy and nonlinear a significant difference in performance was found!</a:t>
            </a:r>
          </a:p>
        </p:txBody>
      </p:sp>
      <p:sp>
        <p:nvSpPr>
          <p:cNvPr id="31744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174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4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4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4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4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5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51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4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8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Preliminary Experiment III</a:t>
            </a:r>
          </a:p>
        </p:txBody>
      </p:sp>
      <p:sp>
        <p:nvSpPr>
          <p:cNvPr id="319490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	Speaker Verification DET with Synthetic Data</a:t>
            </a:r>
          </a:p>
        </p:txBody>
      </p:sp>
      <p:sp>
        <p:nvSpPr>
          <p:cNvPr id="31949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1949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949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949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949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94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949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949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949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95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95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95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95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19504" name="Picture 1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3263" y="1352550"/>
            <a:ext cx="56007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505" name="Text Box 66"/>
          <p:cNvSpPr txBox="1">
            <a:spLocks noChangeArrowheads="1"/>
          </p:cNvSpPr>
          <p:nvPr/>
        </p:nvSpPr>
        <p:spPr bwMode="auto">
          <a:xfrm>
            <a:off x="228600" y="5673725"/>
            <a:ext cx="78247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>
                <a:solidFill>
                  <a:schemeClr val="bg1"/>
                </a:solidFill>
              </a:rPr>
              <a:t>For data that is both noisy and nonlinear, MixAR performs significantly better.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Speaker Verification Experiment with NIST 2001</a:t>
            </a:r>
          </a:p>
        </p:txBody>
      </p:sp>
      <p:sp>
        <p:nvSpPr>
          <p:cNvPr id="321538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All 60 speakers from development part of NIST2001 SRE Corpus were used.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	EER performance for different feature combinations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32153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215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5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155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93738" y="1946275"/>
          <a:ext cx="6754812" cy="2711450"/>
        </p:xfrm>
        <a:graphic>
          <a:graphicData uri="http://schemas.openxmlformats.org/drawingml/2006/table">
            <a:tbl>
              <a:tblPr/>
              <a:tblGrid>
                <a:gridCol w="2319337"/>
                <a:gridCol w="2182813"/>
                <a:gridCol w="2252662"/>
              </a:tblGrid>
              <a:tr h="612775"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Features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 (16-mix)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 (8-mix)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 (12)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22.1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Static+E (13)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33.1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41.1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Static+Δ (24)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20.6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20.4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Static+Δ+ΔΔ (36)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20.5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71550" marR="0" lvl="0" indent="-51435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20.5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1578" name="Text Box 66"/>
          <p:cNvSpPr txBox="1">
            <a:spLocks noChangeArrowheads="1"/>
          </p:cNvSpPr>
          <p:nvPr/>
        </p:nvSpPr>
        <p:spPr bwMode="auto">
          <a:xfrm>
            <a:off x="198438" y="5157788"/>
            <a:ext cx="78247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>
                <a:solidFill>
                  <a:schemeClr val="bg1"/>
                </a:solidFill>
              </a:rPr>
              <a:t>Adding delta features does not help MixAR but helps GMM.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>
                <a:solidFill>
                  <a:schemeClr val="bg1"/>
                </a:solidFill>
              </a:rPr>
              <a:t>MixAR with only static features does better than GMM with static+delta features.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>
                <a:solidFill>
                  <a:schemeClr val="bg1"/>
                </a:solidFill>
              </a:rPr>
              <a:t>Adding energy feature degrades performance.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Speaker Verification Experiment with NIST 2001</a:t>
            </a:r>
          </a:p>
        </p:txBody>
      </p:sp>
      <p:sp>
        <p:nvSpPr>
          <p:cNvPr id="323586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EER performance as a function of number of mixtures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32358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235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5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3600" name="Text Box 66"/>
          <p:cNvSpPr txBox="1">
            <a:spLocks noChangeArrowheads="1"/>
          </p:cNvSpPr>
          <p:nvPr/>
        </p:nvSpPr>
        <p:spPr bwMode="auto">
          <a:xfrm>
            <a:off x="257175" y="4346575"/>
            <a:ext cx="800258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>
                <a:solidFill>
                  <a:schemeClr val="bg1"/>
                </a:solidFill>
              </a:rPr>
              <a:t>MixAR with only static features does better than GMM with static+delta features.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>
                <a:solidFill>
                  <a:schemeClr val="bg1"/>
                </a:solidFill>
              </a:rPr>
              <a:t>MixAR uses fewer parameters to achieve better performance than GMM.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312863" y="1366838"/>
          <a:ext cx="5235575" cy="2459037"/>
        </p:xfrm>
        <a:graphic>
          <a:graphicData uri="http://schemas.openxmlformats.org/drawingml/2006/table">
            <a:tbl>
              <a:tblPr/>
              <a:tblGrid>
                <a:gridCol w="1744662"/>
                <a:gridCol w="1744663"/>
                <a:gridCol w="1746250"/>
              </a:tblGrid>
              <a:tr h="549275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mix.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Static+∆+∆∆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23.1 (216)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24.1 (120)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21.7 (432)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19.2 (240)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20.5 (864)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19.1 (480)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20.5 (1728)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19.2 (960)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Speaker Verification Experiment with NIST 2001</a:t>
            </a:r>
          </a:p>
        </p:txBody>
      </p:sp>
      <p:sp>
        <p:nvSpPr>
          <p:cNvPr id="325634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	DET curves for NIST-2001 development data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32563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256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3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3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3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5648" name="Text Box 66"/>
          <p:cNvSpPr txBox="1">
            <a:spLocks noChangeArrowheads="1"/>
          </p:cNvSpPr>
          <p:nvPr/>
        </p:nvSpPr>
        <p:spPr bwMode="auto">
          <a:xfrm>
            <a:off x="228600" y="5099050"/>
            <a:ext cx="78247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>
                <a:solidFill>
                  <a:schemeClr val="bg1"/>
                </a:solidFill>
              </a:rPr>
              <a:t>MixAR using fewer parameters and only static features does consistently better than GMM using more parameters and static+delta features.</a:t>
            </a:r>
          </a:p>
        </p:txBody>
      </p:sp>
      <p:pic>
        <p:nvPicPr>
          <p:cNvPr id="325649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7100" y="1238250"/>
            <a:ext cx="407035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MixAR Order</a:t>
            </a:r>
          </a:p>
        </p:txBody>
      </p:sp>
      <p:sp>
        <p:nvSpPr>
          <p:cNvPr id="327682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Increasing order leads to estimation problems due to numerical approximation involved in the M-step for gate coefficients.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However, we tried increasing the order from 1 to 2 to study the effects on verification performance on NIST-2001 development database.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	EER performance as a function of MixAR order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32768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276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8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8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8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8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9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91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9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696" name="Text Box 66"/>
          <p:cNvSpPr txBox="1">
            <a:spLocks noChangeArrowheads="1"/>
          </p:cNvSpPr>
          <p:nvPr/>
        </p:nvSpPr>
        <p:spPr bwMode="auto">
          <a:xfrm>
            <a:off x="228600" y="4532313"/>
            <a:ext cx="78247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>
                <a:solidFill>
                  <a:schemeClr val="bg1"/>
                </a:solidFill>
              </a:rPr>
              <a:t>Increasing MixAR order does not lead to improved performance (perhaps due to estimation problems).</a:t>
            </a:r>
          </a:p>
        </p:txBody>
      </p:sp>
      <p:graphicFrame>
        <p:nvGraphicFramePr>
          <p:cNvPr id="213034" name="Group 42"/>
          <p:cNvGraphicFramePr>
            <a:graphicFrameLocks noGrp="1"/>
          </p:cNvGraphicFramePr>
          <p:nvPr/>
        </p:nvGraphicFramePr>
        <p:xfrm>
          <a:off x="573088" y="2913063"/>
          <a:ext cx="5249862" cy="1152525"/>
        </p:xfrm>
        <a:graphic>
          <a:graphicData uri="http://schemas.openxmlformats.org/drawingml/2006/table">
            <a:tbl>
              <a:tblPr/>
              <a:tblGrid>
                <a:gridCol w="1749425"/>
                <a:gridCol w="1751012"/>
                <a:gridCol w="1749425"/>
              </a:tblGrid>
              <a:tr h="62865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mix.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 Order 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 Order 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 charset="0"/>
                          <a:cs typeface="DejaVu LGC Sans" charset="0"/>
                        </a:rPr>
                        <a:t>19.1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 charset="0"/>
                        <a:ea typeface="DejaVu LGC Sans" charset="0"/>
                        <a:cs typeface="DejaVu LGC Sans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 charset="0"/>
                          <a:cs typeface="DejaVu LGC Sans" charset="0"/>
                        </a:rPr>
                        <a:t>19.2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 charset="0"/>
                        <a:ea typeface="DejaVu LGC Sans" charset="0"/>
                        <a:cs typeface="DejaVu LGC Sans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2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Speaker Verification Experiment with TIMIT</a:t>
            </a:r>
          </a:p>
        </p:txBody>
      </p:sp>
      <p:sp>
        <p:nvSpPr>
          <p:cNvPr id="329730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556625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All 168 speakers in the core test set were used.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5 utterances were used to train each speaker model and the remaining 5 for evaluation.</a:t>
            </a:r>
          </a:p>
          <a:p>
            <a:pPr marL="230188" indent="-230188">
              <a:spcBef>
                <a:spcPct val="20000"/>
              </a:spcBef>
            </a:pPr>
            <a:endParaRPr lang="en-US" sz="180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		EER performance as a function of number of mixtures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32973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297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97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973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973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97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973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973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973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97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974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97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974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9744" name="Text Box 66"/>
          <p:cNvSpPr txBox="1">
            <a:spLocks noChangeArrowheads="1"/>
          </p:cNvSpPr>
          <p:nvPr/>
        </p:nvSpPr>
        <p:spPr bwMode="auto">
          <a:xfrm>
            <a:off x="228600" y="5099050"/>
            <a:ext cx="782478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>
                <a:solidFill>
                  <a:schemeClr val="bg1"/>
                </a:solidFill>
              </a:rPr>
              <a:t>MixAR using fewer parameters and only static features does better than GMM using more parameters and static+delta features.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300163" y="2559050"/>
          <a:ext cx="5249862" cy="2203450"/>
        </p:xfrm>
        <a:graphic>
          <a:graphicData uri="http://schemas.openxmlformats.org/drawingml/2006/table">
            <a:tbl>
              <a:tblPr/>
              <a:tblGrid>
                <a:gridCol w="1749425"/>
                <a:gridCol w="1751013"/>
                <a:gridCol w="1749425"/>
              </a:tblGrid>
              <a:tr h="628650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mix.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Static+∆+∆∆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3.6 (432)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3.0 (240)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2.4 (864)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1.8 (480)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1825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27305" marR="2730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2.4 (1728)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 LGC Sans"/>
                          <a:cs typeface="DejaVu LGC Sans"/>
                        </a:rPr>
                        <a:t>1.7 (960)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imbus Roman No9 L"/>
                        <a:ea typeface="DejaVu LGC Sans"/>
                        <a:cs typeface="DejaVu LGC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Different Speech Noise Levels and Types</a:t>
            </a:r>
          </a:p>
        </p:txBody>
      </p:sp>
      <p:sp>
        <p:nvSpPr>
          <p:cNvPr id="331778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78994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	Speaker Verification Experiments with TIMIT under Noisy Conditions 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Noise was added to TIMIT database at various SNR levels and speaker verification performance studied. </a:t>
            </a:r>
          </a:p>
        </p:txBody>
      </p:sp>
      <p:sp>
        <p:nvSpPr>
          <p:cNvPr id="33177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317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8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8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8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8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8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179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5929" name="Group 345"/>
          <p:cNvGraphicFramePr>
            <a:graphicFrameLocks noGrp="1"/>
          </p:cNvGraphicFramePr>
          <p:nvPr/>
        </p:nvGraphicFramePr>
        <p:xfrm>
          <a:off x="638175" y="2081213"/>
          <a:ext cx="4957763" cy="3565525"/>
        </p:xfrm>
        <a:graphic>
          <a:graphicData uri="http://schemas.openxmlformats.org/drawingml/2006/table">
            <a:tbl>
              <a:tblPr/>
              <a:tblGrid>
                <a:gridCol w="995363"/>
                <a:gridCol w="1279525"/>
                <a:gridCol w="1062037"/>
                <a:gridCol w="766763"/>
                <a:gridCol w="854075"/>
              </a:tblGrid>
              <a:tr h="20161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(1728)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SNR (dB)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 Noise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White Noise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Babble Noise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Clean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(480)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Clean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Speaker Verification Overview</a:t>
            </a:r>
          </a:p>
        </p:txBody>
      </p:sp>
      <p:sp>
        <p:nvSpPr>
          <p:cNvPr id="23554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615363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Speaker Recognition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Speaker Identification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Speaker Verification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chemeClr val="accent1"/>
                </a:solidFill>
              </a:rPr>
              <a:t>Speaker Verification</a:t>
            </a:r>
          </a:p>
          <a:p>
            <a:pPr marL="687388" lvl="1" indent="-230188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chemeClr val="bg1"/>
                </a:solidFill>
              </a:rPr>
              <a:t>Accept or Reject identity claim made by a speaker (a Binary Decision) </a:t>
            </a:r>
          </a:p>
          <a:p>
            <a:pPr marL="687388" lvl="1" indent="-230188"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chemeClr val="bg1"/>
                </a:solidFill>
              </a:rPr>
              <a:t>Applications: Secured access, surveillance, multimodal authentication.</a:t>
            </a:r>
            <a:endParaRPr lang="en-US" sz="1800"/>
          </a:p>
        </p:txBody>
      </p:sp>
      <p:pic>
        <p:nvPicPr>
          <p:cNvPr id="23555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5888" y="3517900"/>
            <a:ext cx="6135687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Different Speech Noise Levels and Types</a:t>
            </a:r>
          </a:p>
        </p:txBody>
      </p:sp>
      <p:sp>
        <p:nvSpPr>
          <p:cNvPr id="333826" name="Text Box 66"/>
          <p:cNvSpPr txBox="1">
            <a:spLocks noChangeArrowheads="1"/>
          </p:cNvSpPr>
          <p:nvPr/>
        </p:nvSpPr>
        <p:spPr bwMode="auto">
          <a:xfrm>
            <a:off x="622300" y="808038"/>
            <a:ext cx="7899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	Speaker Verification DET with TIMIT+White noise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33382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338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38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383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383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38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383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383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383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38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38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38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383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33840" name="Picture 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6038" y="1497013"/>
            <a:ext cx="48037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Different Speech Noise Levels and Types</a:t>
            </a:r>
          </a:p>
        </p:txBody>
      </p:sp>
      <p:sp>
        <p:nvSpPr>
          <p:cNvPr id="335874" name="Text Box 66"/>
          <p:cNvSpPr txBox="1">
            <a:spLocks noChangeArrowheads="1"/>
          </p:cNvSpPr>
          <p:nvPr/>
        </p:nvSpPr>
        <p:spPr bwMode="auto">
          <a:xfrm>
            <a:off x="482600" y="808038"/>
            <a:ext cx="7899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	Speaker Verification DET with TIMIT+Babble noise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33587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3587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58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587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587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58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588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588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588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58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588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588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588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35888" name="Picture 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2113" y="1509713"/>
            <a:ext cx="4803775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Different Speech Noise Levels and Types</a:t>
            </a:r>
          </a:p>
        </p:txBody>
      </p:sp>
      <p:sp>
        <p:nvSpPr>
          <p:cNvPr id="337922" name="Text Box 66"/>
          <p:cNvSpPr txBox="1">
            <a:spLocks noChangeArrowheads="1"/>
          </p:cNvSpPr>
          <p:nvPr/>
        </p:nvSpPr>
        <p:spPr bwMode="auto">
          <a:xfrm>
            <a:off x="538163" y="808038"/>
            <a:ext cx="7899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	Speaker Verification DET with TIMIT+Car noise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33792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379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2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2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2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2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3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31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379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60500" y="1323975"/>
            <a:ext cx="5354638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6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Different Channel Conditions</a:t>
            </a:r>
          </a:p>
        </p:txBody>
      </p:sp>
      <p:sp>
        <p:nvSpPr>
          <p:cNvPr id="339970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631238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	Speaker Verification Experiments with similar speech data but different channel conditions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TIMIT (high quality speech audio)</a:t>
            </a:r>
          </a:p>
          <a:p>
            <a:pPr marL="230188" indent="-230188">
              <a:spcBef>
                <a:spcPct val="20000"/>
              </a:spcBef>
              <a:buFont typeface="Arial" charset="0"/>
              <a:buNone/>
            </a:pPr>
            <a:r>
              <a:rPr lang="en-US" sz="1800">
                <a:solidFill>
                  <a:schemeClr val="bg1"/>
                </a:solidFill>
              </a:rPr>
              <a:t>	vs.</a:t>
            </a:r>
          </a:p>
          <a:p>
            <a:pPr marL="230188" indent="-230188">
              <a:spcBef>
                <a:spcPct val="20000"/>
              </a:spcBef>
              <a:buFont typeface="Arial" charset="0"/>
              <a:buNone/>
            </a:pPr>
            <a:r>
              <a:rPr lang="en-US" sz="1800">
                <a:solidFill>
                  <a:schemeClr val="bg1"/>
                </a:solidFill>
              </a:rPr>
              <a:t>	NTIMIT (telephone-quality speech audio)</a:t>
            </a:r>
          </a:p>
        </p:txBody>
      </p:sp>
      <p:sp>
        <p:nvSpPr>
          <p:cNvPr id="33997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399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99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997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997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99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997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997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997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99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998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998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998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7948" name="Group 316"/>
          <p:cNvGraphicFramePr>
            <a:graphicFrameLocks noGrp="1"/>
          </p:cNvGraphicFramePr>
          <p:nvPr/>
        </p:nvGraphicFramePr>
        <p:xfrm>
          <a:off x="650875" y="2720975"/>
          <a:ext cx="5464175" cy="1646238"/>
        </p:xfrm>
        <a:graphic>
          <a:graphicData uri="http://schemas.openxmlformats.org/drawingml/2006/table">
            <a:tbl>
              <a:tblPr/>
              <a:tblGrid>
                <a:gridCol w="1582738"/>
                <a:gridCol w="2052637"/>
                <a:gridCol w="1828800"/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Database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GMM (1728)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Static+∆+∆∆ MFCCs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MixAR (480)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Static MFCCs Only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TIMIT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NTIMIT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0002" name="Rectangle 18"/>
          <p:cNvSpPr>
            <a:spLocks noChangeArrowheads="1"/>
          </p:cNvSpPr>
          <p:nvPr/>
        </p:nvSpPr>
        <p:spPr bwMode="auto">
          <a:xfrm>
            <a:off x="277813" y="4699000"/>
            <a:ext cx="83391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 i="1">
                <a:solidFill>
                  <a:schemeClr val="bg1"/>
                </a:solidFill>
              </a:rPr>
              <a:t>MixAR using fewer parameters and only static features provides comparable performance to that of GMM using more parameters and static+delta features.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Different Channel Conditions</a:t>
            </a:r>
          </a:p>
        </p:txBody>
      </p:sp>
      <p:sp>
        <p:nvSpPr>
          <p:cNvPr id="342018" name="Text Box 66"/>
          <p:cNvSpPr txBox="1">
            <a:spLocks noChangeArrowheads="1"/>
          </p:cNvSpPr>
          <p:nvPr/>
        </p:nvSpPr>
        <p:spPr bwMode="auto">
          <a:xfrm>
            <a:off x="247650" y="766763"/>
            <a:ext cx="86312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 b="1">
                <a:solidFill>
                  <a:schemeClr val="accent1"/>
                </a:solidFill>
              </a:rPr>
              <a:t>	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TIMIT (high quality speech audio) vs. NTIMIT (telephone-quality speech audio)</a:t>
            </a:r>
          </a:p>
        </p:txBody>
      </p:sp>
      <p:sp>
        <p:nvSpPr>
          <p:cNvPr id="34201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420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20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20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202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20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202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202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202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20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20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20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20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42032" name="Picture 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4213" y="1892300"/>
            <a:ext cx="4803775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Training Data Duration</a:t>
            </a:r>
          </a:p>
        </p:txBody>
      </p:sp>
      <p:sp>
        <p:nvSpPr>
          <p:cNvPr id="344066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6312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	Speaker Verification Experiments with Variable Amounts of Training Data using NIST 2001 Development Database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Important to study if MixAR is applicable when training data is limited.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34406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440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406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407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407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40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407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407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407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40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407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40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40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9153" name="Group 17"/>
          <p:cNvGraphicFramePr>
            <a:graphicFrameLocks noGrp="1"/>
          </p:cNvGraphicFramePr>
          <p:nvPr/>
        </p:nvGraphicFramePr>
        <p:xfrm>
          <a:off x="1028700" y="1993900"/>
          <a:ext cx="3644900" cy="4572000"/>
        </p:xfrm>
        <a:graphic>
          <a:graphicData uri="http://schemas.openxmlformats.org/drawingml/2006/table">
            <a:tbl>
              <a:tblPr/>
              <a:tblGrid>
                <a:gridCol w="1460500"/>
                <a:gridCol w="1125538"/>
                <a:gridCol w="1058862"/>
              </a:tblGrid>
              <a:tr h="303213">
                <a:tc rowSpan="6"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</a:t>
                      </a: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(864)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Training Utterance Duration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rowSpan="5"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</a:t>
                      </a: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(480)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4121" name="Rectangle 17"/>
          <p:cNvSpPr>
            <a:spLocks noChangeArrowheads="1"/>
          </p:cNvSpPr>
          <p:nvPr/>
        </p:nvSpPr>
        <p:spPr bwMode="auto">
          <a:xfrm>
            <a:off x="4862513" y="1933575"/>
            <a:ext cx="37274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sz="1800" i="1"/>
              <a:t> There is a 43.9% increase in EER for GMM when the training utterance duration reduces from about 120s to 15 s</a:t>
            </a:r>
          </a:p>
          <a:p>
            <a:pPr algn="just">
              <a:buFont typeface="Arial" charset="0"/>
              <a:buChar char="•"/>
            </a:pPr>
            <a:endParaRPr lang="en-US" sz="1800" i="1"/>
          </a:p>
          <a:p>
            <a:pPr algn="just">
              <a:buFont typeface="Arial" charset="0"/>
              <a:buChar char="•"/>
            </a:pPr>
            <a:r>
              <a:rPr lang="en-US" sz="1800" i="1"/>
              <a:t> The corresponding increase in EER for MixAR is only 26.56%.</a:t>
            </a:r>
          </a:p>
          <a:p>
            <a:pPr algn="just">
              <a:buFont typeface="Arial" charset="0"/>
              <a:buChar char="•"/>
            </a:pPr>
            <a:endParaRPr lang="en-US" sz="1800" i="1"/>
          </a:p>
          <a:p>
            <a:pPr algn="just">
              <a:buFont typeface="Arial" charset="0"/>
              <a:buChar char="•"/>
            </a:pPr>
            <a:r>
              <a:rPr lang="en-US" sz="1800" i="1"/>
              <a:t> MixAR can handle shorter training data durations better than GMM.</a:t>
            </a:r>
          </a:p>
          <a:p>
            <a:pPr algn="just"/>
            <a:r>
              <a:rPr lang="en-US" sz="1800" i="1"/>
              <a:t>- This is perhaps due to the smaller number of parameters to be estimated for MixAR  while GMM suffers parameter estimation problems when training data is limited.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Effect of Evaluation Data Durtation</a:t>
            </a:r>
          </a:p>
        </p:txBody>
      </p:sp>
      <p:sp>
        <p:nvSpPr>
          <p:cNvPr id="346114" name="Text Box 66"/>
          <p:cNvSpPr txBox="1">
            <a:spLocks noChangeArrowheads="1"/>
          </p:cNvSpPr>
          <p:nvPr/>
        </p:nvSpPr>
        <p:spPr bwMode="auto">
          <a:xfrm>
            <a:off x="247650" y="796925"/>
            <a:ext cx="863123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	Speaker Verification Experiments with Variable Amounts of Evaluation Data using NIST-2001 development database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Does MixAR perform well when evaluation data is short?.</a:t>
            </a:r>
          </a:p>
        </p:txBody>
      </p:sp>
      <p:sp>
        <p:nvSpPr>
          <p:cNvPr id="34611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461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61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61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611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61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612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612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612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61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61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61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61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1453" name="Group 269"/>
          <p:cNvGraphicFramePr>
            <a:graphicFrameLocks noGrp="1"/>
          </p:cNvGraphicFramePr>
          <p:nvPr/>
        </p:nvGraphicFramePr>
        <p:xfrm>
          <a:off x="765175" y="1912938"/>
          <a:ext cx="3656013" cy="4572000"/>
        </p:xfrm>
        <a:graphic>
          <a:graphicData uri="http://schemas.openxmlformats.org/drawingml/2006/table">
            <a:tbl>
              <a:tblPr/>
              <a:tblGrid>
                <a:gridCol w="1471613"/>
                <a:gridCol w="1236662"/>
                <a:gridCol w="947738"/>
              </a:tblGrid>
              <a:tr h="303213">
                <a:tc rowSpan="6"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GMM</a:t>
                      </a: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(864)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Evaluation Utterance Duration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rowSpan="5"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MixAR</a:t>
                      </a:r>
                    </a:p>
                    <a:p>
                      <a:pPr marL="0" marR="0" lvl="0" indent="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(480)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6169" name="Rectangle 17"/>
          <p:cNvSpPr>
            <a:spLocks noChangeArrowheads="1"/>
          </p:cNvSpPr>
          <p:nvPr/>
        </p:nvSpPr>
        <p:spPr bwMode="auto">
          <a:xfrm>
            <a:off x="4641850" y="2293938"/>
            <a:ext cx="404495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sz="1800" i="1"/>
              <a:t> For GMM, there is an increase in EER of 31.2% as the evaluation duration reduces from about 30s to 3s.</a:t>
            </a:r>
          </a:p>
          <a:p>
            <a:pPr algn="just">
              <a:buFont typeface="Arial" charset="0"/>
              <a:buChar char="•"/>
            </a:pPr>
            <a:endParaRPr lang="en-US" sz="1800" i="1"/>
          </a:p>
          <a:p>
            <a:pPr algn="just">
              <a:buFont typeface="Arial" charset="0"/>
              <a:buChar char="•"/>
            </a:pPr>
            <a:r>
              <a:rPr lang="en-US" sz="1800" i="1"/>
              <a:t> The corresponding reduction for MixAR is 33.3%. </a:t>
            </a:r>
          </a:p>
          <a:p>
            <a:pPr algn="just">
              <a:buFont typeface="Arial" charset="0"/>
              <a:buChar char="•"/>
            </a:pPr>
            <a:endParaRPr lang="en-US" sz="1800" i="1"/>
          </a:p>
          <a:p>
            <a:pPr algn="just">
              <a:buFont typeface="Arial" charset="0"/>
              <a:buChar char="•"/>
            </a:pPr>
            <a:r>
              <a:rPr lang="en-US" sz="1800" i="1"/>
              <a:t> MixAR appears to be affected slightly more by duration than GMM as the evaluation data duration is reduced.</a:t>
            </a:r>
          </a:p>
          <a:p>
            <a:pPr algn="just">
              <a:buFont typeface="Arial" charset="0"/>
              <a:buChar char="•"/>
            </a:pPr>
            <a:endParaRPr lang="en-US" sz="1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Summary and Conclusion</a:t>
            </a:r>
          </a:p>
        </p:txBody>
      </p:sp>
      <p:sp>
        <p:nvSpPr>
          <p:cNvPr id="348162" name="Text Box 66"/>
          <p:cNvSpPr txBox="1">
            <a:spLocks noChangeArrowheads="1"/>
          </p:cNvSpPr>
          <p:nvPr/>
        </p:nvSpPr>
        <p:spPr bwMode="auto">
          <a:xfrm>
            <a:off x="247650" y="682625"/>
            <a:ext cx="8540750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Outlined speaker verification problem and associated figures of merit.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Motivated use of nonlinear models in speech systems.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Introduced MixAR as a nonlinear statistical model into speaker verification systems.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Studied MixAR parameter estimation problem using Generalized EM algorithm.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Evaluated MixAR on a variety of noise and channel conditions and using several standard databases, and demonstrated superiority of MixAR over GMMs for speaker verification.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In almost all cases, MixAR used 2x fewer parameters to achieve performance exceeding or comparable to that of GMM.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Studied training and evaluation utterance duration effects on verification performance.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0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Future Scope of MixAR in Speech Systems</a:t>
            </a:r>
          </a:p>
        </p:txBody>
      </p:sp>
      <p:sp>
        <p:nvSpPr>
          <p:cNvPr id="350210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0264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Study computational complexity of both MixAR and GMM, especially for the evaluation stage which needs to be performed near real-time while training is typically offline.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Extend the concept of universal background models  (UBM) in GMMs to MixAR by deriving speaker adaptation techniques. This can help training models for speakers with very little data.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Design discriminative approaches to MixAR training parallel to those for GMM and note if performance of MixAR is improved.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Extend the applicability of MixAR to other speech processing problems – particularly speech recognition. This is perhaps the most important, though also, difficult step in establishing MixAR as a superior alternative to GMM.</a:t>
            </a:r>
          </a:p>
        </p:txBody>
      </p:sp>
      <p:sp>
        <p:nvSpPr>
          <p:cNvPr id="35021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502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02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02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02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02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02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021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021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02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022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02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02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7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2258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2259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226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Brief Bibliography</a:t>
            </a:r>
          </a:p>
        </p:txBody>
      </p:sp>
      <p:sp>
        <p:nvSpPr>
          <p:cNvPr id="6" name="Rectangle 109"/>
          <p:cNvSpPr txBox="1">
            <a:spLocks noChangeArrowheads="1"/>
          </p:cNvSpPr>
          <p:nvPr/>
        </p:nvSpPr>
        <p:spPr>
          <a:xfrm>
            <a:off x="219075" y="773113"/>
            <a:ext cx="8694738" cy="5376862"/>
          </a:xfrm>
          <a:prstGeom prst="rect">
            <a:avLst/>
          </a:prstGeom>
          <a:noFill/>
          <a:ln/>
        </p:spPr>
        <p:txBody>
          <a:bodyPr/>
          <a:lstStyle/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  <a:defRPr/>
            </a:pPr>
            <a:r>
              <a:rPr lang="en-US" sz="1400" kern="0" dirty="0">
                <a:latin typeface="Arial" pitchFamily="34" charset="0"/>
              </a:rPr>
              <a:t>X. Huang, A. </a:t>
            </a:r>
            <a:r>
              <a:rPr lang="en-US" sz="1400" kern="0" dirty="0" err="1">
                <a:latin typeface="Arial" pitchFamily="34" charset="0"/>
              </a:rPr>
              <a:t>Acero</a:t>
            </a:r>
            <a:r>
              <a:rPr lang="en-US" sz="1400" kern="0" dirty="0">
                <a:latin typeface="Arial" pitchFamily="34" charset="0"/>
              </a:rPr>
              <a:t>, and H. Hon, </a:t>
            </a:r>
            <a:r>
              <a:rPr lang="en-US" sz="1400" kern="0" dirty="0">
                <a:solidFill>
                  <a:srgbClr val="892034"/>
                </a:solidFill>
                <a:latin typeface="Arial" pitchFamily="34" charset="0"/>
              </a:rPr>
              <a:t>Spoken Language Processing: A Guide to Theory</a:t>
            </a:r>
            <a:r>
              <a:rPr lang="en-US" sz="1400" kern="0" dirty="0">
                <a:latin typeface="Arial" pitchFamily="34" charset="0"/>
              </a:rPr>
              <a:t>, </a:t>
            </a:r>
            <a:r>
              <a:rPr lang="en-US" sz="1400" kern="0" dirty="0">
                <a:solidFill>
                  <a:schemeClr val="accent2"/>
                </a:solidFill>
                <a:latin typeface="Arial" pitchFamily="34" charset="0"/>
              </a:rPr>
              <a:t>Algorithm, and System Development</a:t>
            </a:r>
            <a:r>
              <a:rPr lang="en-US" sz="1400" kern="0" dirty="0">
                <a:latin typeface="Arial" pitchFamily="34" charset="0"/>
              </a:rPr>
              <a:t>, Prentice-Hall, </a:t>
            </a:r>
            <a:r>
              <a:rPr lang="en-US" sz="1400" kern="0" dirty="0">
                <a:latin typeface="Arial" pitchFamily="34" charset="0"/>
              </a:rPr>
              <a:t>2001.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  <a:defRPr/>
            </a:pPr>
            <a:r>
              <a:rPr lang="en-US" sz="1400" dirty="0"/>
              <a:t>D. A. Reynolds, and W. M. Campbell, “</a:t>
            </a:r>
            <a:r>
              <a:rPr lang="en-US" sz="1400" dirty="0">
                <a:solidFill>
                  <a:schemeClr val="accent2"/>
                </a:solidFill>
              </a:rPr>
              <a:t>Text-Independent Speaker Recognition</a:t>
            </a:r>
            <a:r>
              <a:rPr lang="en-US" sz="1400" dirty="0"/>
              <a:t>,” pp. 763–781, book chapter in: Y. H. J. </a:t>
            </a:r>
            <a:r>
              <a:rPr lang="en-US" sz="1400" dirty="0" err="1"/>
              <a:t>Benesty</a:t>
            </a:r>
            <a:r>
              <a:rPr lang="en-US" sz="1400" dirty="0"/>
              <a:t> (editor), </a:t>
            </a:r>
            <a:r>
              <a:rPr lang="en-US" sz="1400" i="1" dirty="0"/>
              <a:t>Handbook of Speech Processing, </a:t>
            </a:r>
            <a:r>
              <a:rPr lang="en-US" sz="1400" dirty="0"/>
              <a:t>Springer, Berlin,</a:t>
            </a:r>
            <a:r>
              <a:rPr lang="en-US" sz="1400" i="1" dirty="0"/>
              <a:t> </a:t>
            </a:r>
            <a:r>
              <a:rPr lang="en-US" sz="1400" dirty="0"/>
              <a:t>Germany, 2008.</a:t>
            </a:r>
            <a:endParaRPr lang="en-US" sz="1400" kern="0" dirty="0">
              <a:latin typeface="Arial" pitchFamily="34" charset="0"/>
            </a:endParaRP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  <a:defRPr/>
            </a:pPr>
            <a:r>
              <a:rPr lang="en-US" sz="1400" kern="0" dirty="0">
                <a:latin typeface="Arial" pitchFamily="34" charset="0"/>
              </a:rPr>
              <a:t>D</a:t>
            </a:r>
            <a:r>
              <a:rPr lang="en-US" sz="1400" kern="0" dirty="0">
                <a:latin typeface="Arial" pitchFamily="34" charset="0"/>
              </a:rPr>
              <a:t>. May, </a:t>
            </a:r>
            <a:r>
              <a:rPr lang="en-US" sz="1400" kern="0" dirty="0">
                <a:solidFill>
                  <a:srgbClr val="892034"/>
                </a:solidFill>
                <a:latin typeface="Arial" pitchFamily="34" charset="0"/>
              </a:rPr>
              <a:t>Nonlinear Dynamic Invariants For Continuous Speech Recognition</a:t>
            </a:r>
            <a:r>
              <a:rPr lang="en-US" sz="1400" kern="0" dirty="0">
                <a:latin typeface="Arial" pitchFamily="34" charset="0"/>
              </a:rPr>
              <a:t>, </a:t>
            </a:r>
            <a:r>
              <a:rPr lang="en-US" sz="1400" i="1" kern="0" dirty="0">
                <a:latin typeface="Arial" pitchFamily="34" charset="0"/>
              </a:rPr>
              <a:t>M.S. Thesis</a:t>
            </a:r>
            <a:r>
              <a:rPr lang="en-US" sz="1400" kern="0" dirty="0">
                <a:latin typeface="Arial" pitchFamily="34" charset="0"/>
              </a:rPr>
              <a:t>, Department of Electrical and Computer Engineering, Mississippi State University, USA, May 2008</a:t>
            </a:r>
            <a:r>
              <a:rPr lang="en-US" sz="1400" kern="0" dirty="0">
                <a:latin typeface="Arial" pitchFamily="34" charset="0"/>
              </a:rPr>
              <a:t>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  <a:defRPr/>
            </a:pPr>
            <a:r>
              <a:rPr lang="en-US" sz="1400" dirty="0"/>
              <a:t>S. Prasad, S. </a:t>
            </a:r>
            <a:r>
              <a:rPr lang="en-US" sz="1400" dirty="0" err="1"/>
              <a:t>Srinivasan</a:t>
            </a:r>
            <a:r>
              <a:rPr lang="en-US" sz="1400" dirty="0"/>
              <a:t>, M. </a:t>
            </a:r>
            <a:r>
              <a:rPr lang="en-US" sz="1400" dirty="0" err="1"/>
              <a:t>Pannuri</a:t>
            </a:r>
            <a:r>
              <a:rPr lang="en-US" sz="1400" dirty="0"/>
              <a:t>, G. </a:t>
            </a:r>
            <a:r>
              <a:rPr lang="en-US" sz="1400" dirty="0" err="1"/>
              <a:t>Lazarou</a:t>
            </a:r>
            <a:r>
              <a:rPr lang="en-US" sz="1400" dirty="0"/>
              <a:t> and J. </a:t>
            </a:r>
            <a:r>
              <a:rPr lang="en-US" sz="1400" dirty="0" err="1"/>
              <a:t>Picone</a:t>
            </a:r>
            <a:r>
              <a:rPr lang="en-US" sz="1400" dirty="0"/>
              <a:t>, “</a:t>
            </a:r>
            <a:r>
              <a:rPr lang="en-US" sz="1400" dirty="0">
                <a:solidFill>
                  <a:schemeClr val="accent2"/>
                </a:solidFill>
              </a:rPr>
              <a:t>Nonlinear Dynamical Invariants for Speech Recognition</a:t>
            </a:r>
            <a:r>
              <a:rPr lang="en-US" sz="1400" dirty="0"/>
              <a:t>,” Proceedings of the International Conference on Spoken Language Processing, pp. 2518-2521, Pittsburgh, Pennsylvania, USA, September 2006.</a:t>
            </a:r>
            <a:endParaRPr lang="en-US" sz="1400" kern="0" dirty="0">
              <a:latin typeface="Arial" pitchFamily="34" charset="0"/>
            </a:endParaRP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  <a:defRPr/>
            </a:pPr>
            <a:r>
              <a:rPr lang="en-US" sz="1400" kern="0" dirty="0">
                <a:latin typeface="Arial" pitchFamily="34" charset="0"/>
              </a:rPr>
              <a:t>M. </a:t>
            </a:r>
            <a:r>
              <a:rPr lang="en-US" sz="1400" kern="0" dirty="0" err="1">
                <a:latin typeface="Arial" pitchFamily="34" charset="0"/>
              </a:rPr>
              <a:t>Zeevi</a:t>
            </a:r>
            <a:r>
              <a:rPr lang="en-US" sz="1400" kern="0" dirty="0">
                <a:latin typeface="Arial" pitchFamily="34" charset="0"/>
              </a:rPr>
              <a:t>, R. Meir, and R. Adler, “</a:t>
            </a:r>
            <a:r>
              <a:rPr lang="en-US" sz="1400" kern="0" dirty="0">
                <a:solidFill>
                  <a:srgbClr val="892034"/>
                </a:solidFill>
                <a:latin typeface="Arial" pitchFamily="34" charset="0"/>
              </a:rPr>
              <a:t>Nonlinear Models for Time Series using Mixtures of Autoregressive Models”, Technical Report</a:t>
            </a:r>
            <a:r>
              <a:rPr lang="en-US" sz="1400" kern="0" dirty="0">
                <a:latin typeface="Arial" pitchFamily="34" charset="0"/>
              </a:rPr>
              <a:t>, </a:t>
            </a:r>
            <a:r>
              <a:rPr lang="en-US" sz="1400" kern="0" dirty="0" err="1">
                <a:latin typeface="Arial" pitchFamily="34" charset="0"/>
              </a:rPr>
              <a:t>Technion</a:t>
            </a:r>
            <a:r>
              <a:rPr lang="en-US" sz="1400" kern="0" dirty="0">
                <a:latin typeface="Arial" pitchFamily="34" charset="0"/>
              </a:rPr>
              <a:t> University, Israel, available online at: http://ie.technion.ac.il/~radler/mixar.pdf, October 2000.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  <a:defRPr/>
            </a:pPr>
            <a:r>
              <a:rPr lang="en-US" sz="1400" kern="0" dirty="0">
                <a:latin typeface="Arial" pitchFamily="34" charset="0"/>
              </a:rPr>
              <a:t>C. S. Wong, and W. K. Li, “</a:t>
            </a:r>
            <a:r>
              <a:rPr lang="en-US" sz="1400" kern="0" dirty="0">
                <a:solidFill>
                  <a:srgbClr val="892034"/>
                </a:solidFill>
                <a:latin typeface="Arial" pitchFamily="34" charset="0"/>
              </a:rPr>
              <a:t>On a Mixture Autoregressive Model</a:t>
            </a:r>
            <a:r>
              <a:rPr lang="en-US" sz="1400" kern="0" dirty="0">
                <a:latin typeface="Arial" pitchFamily="34" charset="0"/>
              </a:rPr>
              <a:t>,” </a:t>
            </a:r>
            <a:r>
              <a:rPr lang="en-US" sz="1400" i="1" kern="0" dirty="0">
                <a:latin typeface="Arial" pitchFamily="34" charset="0"/>
              </a:rPr>
              <a:t>Journal of the Royal Statistical Society</a:t>
            </a:r>
            <a:r>
              <a:rPr lang="en-US" sz="1400" kern="0" dirty="0">
                <a:latin typeface="Arial" pitchFamily="34" charset="0"/>
              </a:rPr>
              <a:t>, vol. 62, no. 1, pp. 95‑115, February 2000.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Tx/>
              <a:buChar char="•"/>
              <a:defRPr/>
            </a:pPr>
            <a:r>
              <a:rPr lang="en-US" sz="1400" kern="0" dirty="0">
                <a:latin typeface="Arial" pitchFamily="34" charset="0"/>
              </a:rPr>
              <a:t>S. </a:t>
            </a:r>
            <a:r>
              <a:rPr lang="en-US" sz="1400" kern="0" dirty="0" err="1">
                <a:latin typeface="Arial" pitchFamily="34" charset="0"/>
              </a:rPr>
              <a:t>Srinivasan</a:t>
            </a:r>
            <a:r>
              <a:rPr lang="en-US" sz="1400" kern="0" dirty="0">
                <a:latin typeface="Arial" pitchFamily="34" charset="0"/>
              </a:rPr>
              <a:t>, T. Ma, D. May, G. </a:t>
            </a:r>
            <a:r>
              <a:rPr lang="en-US" sz="1400" kern="0" dirty="0" err="1">
                <a:latin typeface="Arial" pitchFamily="34" charset="0"/>
              </a:rPr>
              <a:t>Lazarou</a:t>
            </a:r>
            <a:r>
              <a:rPr lang="en-US" sz="1400" kern="0" dirty="0">
                <a:latin typeface="Arial" pitchFamily="34" charset="0"/>
              </a:rPr>
              <a:t> and J. </a:t>
            </a:r>
            <a:r>
              <a:rPr lang="en-US" sz="1400" kern="0" dirty="0" err="1">
                <a:latin typeface="Arial" pitchFamily="34" charset="0"/>
              </a:rPr>
              <a:t>Picone</a:t>
            </a:r>
            <a:r>
              <a:rPr lang="en-US" sz="1400" kern="0" dirty="0">
                <a:latin typeface="Arial" pitchFamily="34" charset="0"/>
              </a:rPr>
              <a:t>, "</a:t>
            </a:r>
            <a:r>
              <a:rPr lang="en-US" sz="1400" kern="0" dirty="0">
                <a:solidFill>
                  <a:srgbClr val="892034"/>
                </a:solidFill>
                <a:latin typeface="Arial" pitchFamily="34" charset="0"/>
              </a:rPr>
              <a:t>Nonlinear Mixture Autoregressive Hidden Markov Models for Speech Recognition</a:t>
            </a:r>
            <a:r>
              <a:rPr lang="en-US" sz="1400" kern="0" dirty="0">
                <a:latin typeface="Arial" pitchFamily="34" charset="0"/>
              </a:rPr>
              <a:t>," </a:t>
            </a:r>
            <a:r>
              <a:rPr lang="en-US" sz="1400" i="1" kern="0" dirty="0">
                <a:latin typeface="Arial" pitchFamily="34" charset="0"/>
              </a:rPr>
              <a:t>Proceedings of the International Conference on Spoken Language Processing</a:t>
            </a:r>
            <a:r>
              <a:rPr lang="en-US" sz="1400" kern="0" dirty="0">
                <a:latin typeface="Arial" pitchFamily="34" charset="0"/>
              </a:rPr>
              <a:t>, pp. 960-963, Brisbane, Australia, September 2008.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Speaker Verification Performance Measures</a:t>
            </a:r>
          </a:p>
        </p:txBody>
      </p:sp>
      <p:sp>
        <p:nvSpPr>
          <p:cNvPr id="25602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5124450" cy="214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Two Kinds of Errors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False Alarms: </a:t>
            </a:r>
            <a:r>
              <a:rPr lang="en-US" sz="1800">
                <a:solidFill>
                  <a:schemeClr val="bg1"/>
                </a:solidFill>
              </a:rPr>
              <a:t>Imposter is accepted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Misses: </a:t>
            </a:r>
            <a:r>
              <a:rPr lang="en-US" sz="1800">
                <a:solidFill>
                  <a:schemeClr val="bg1"/>
                </a:solidFill>
              </a:rPr>
              <a:t>True speaker is rejected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A threshold value determines operating point. By varying the value of threshold, one error can be reduced at the expense of the other.</a:t>
            </a:r>
          </a:p>
        </p:txBody>
      </p:sp>
      <p:sp>
        <p:nvSpPr>
          <p:cNvPr id="2560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pic>
        <p:nvPicPr>
          <p:cNvPr id="25604" name="Picture 1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49888" y="652463"/>
            <a:ext cx="3425825" cy="299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66"/>
          <p:cNvSpPr txBox="1">
            <a:spLocks noChangeArrowheads="1"/>
          </p:cNvSpPr>
          <p:nvPr/>
        </p:nvSpPr>
        <p:spPr bwMode="auto">
          <a:xfrm>
            <a:off x="255588" y="3844925"/>
            <a:ext cx="81534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Detection Error Tradeoff (DET) Curve: </a:t>
            </a:r>
            <a:r>
              <a:rPr lang="en-US" sz="1800">
                <a:solidFill>
                  <a:schemeClr val="bg1"/>
                </a:solidFill>
              </a:rPr>
              <a:t>Graph with false alarms on x-axis and misses on y-axis.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Model A better than Model B if DET curve of A lies consistently closer to origin than that of B.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Scalar performance measures more convenient.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Equal Error Rate (EER): </a:t>
            </a:r>
            <a:r>
              <a:rPr lang="en-US" sz="1800">
                <a:solidFill>
                  <a:schemeClr val="bg1"/>
                </a:solidFill>
              </a:rPr>
              <a:t>Point at which line with slope 1 and passing through origin intersects DET curve.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Weights false alarms and misses equally.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5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4306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4307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430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Available Resources</a:t>
            </a:r>
          </a:p>
        </p:txBody>
      </p:sp>
      <p:sp>
        <p:nvSpPr>
          <p:cNvPr id="354309" name="Text Box 6"/>
          <p:cNvSpPr txBox="1">
            <a:spLocks noChangeArrowheads="1"/>
          </p:cNvSpPr>
          <p:nvPr/>
        </p:nvSpPr>
        <p:spPr bwMode="auto">
          <a:xfrm>
            <a:off x="276225" y="860425"/>
            <a:ext cx="35607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173038" indent="-173038" algn="just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hlinkClick r:id="rId3"/>
              </a:rPr>
              <a:t>Speech Recognition Toolkit</a:t>
            </a:r>
            <a:r>
              <a:rPr lang="en-US" sz="2000">
                <a:solidFill>
                  <a:schemeClr val="bg1"/>
                </a:solidFill>
              </a:rPr>
              <a:t>:</a:t>
            </a:r>
          </a:p>
          <a:p>
            <a:pPr marL="173038" indent="-173038" algn="just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	Institute for Signal and Information Processing (ISIP) Speech Recognition System</a:t>
            </a:r>
          </a:p>
        </p:txBody>
      </p:sp>
      <p:pic>
        <p:nvPicPr>
          <p:cNvPr id="354310" name="Picture 5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 l="12523" t="12939" r="26996" b="12471"/>
          <a:stretch>
            <a:fillRect/>
          </a:stretch>
        </p:blipFill>
        <p:spPr bwMode="auto">
          <a:xfrm>
            <a:off x="3933825" y="1371600"/>
            <a:ext cx="4629150" cy="4946650"/>
          </a:xfrm>
          <a:prstGeom prst="rect">
            <a:avLst/>
          </a:prstGeom>
          <a:solidFill>
            <a:srgbClr val="00CC00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3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6354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6355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635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Publications</a:t>
            </a:r>
          </a:p>
        </p:txBody>
      </p:sp>
      <p:sp>
        <p:nvSpPr>
          <p:cNvPr id="356357" name="Rectangle 109"/>
          <p:cNvSpPr txBox="1">
            <a:spLocks noChangeArrowheads="1"/>
          </p:cNvSpPr>
          <p:nvPr/>
        </p:nvSpPr>
        <p:spPr bwMode="auto">
          <a:xfrm>
            <a:off x="219075" y="773113"/>
            <a:ext cx="8694738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charset="0"/>
              <a:buChar char="•"/>
            </a:pPr>
            <a:r>
              <a:rPr lang="en-US" sz="1400"/>
              <a:t>S. Srinivasan, T. Ma, D. May, G. Lazarou and J. Picone, "Nonlinear Statistical Modeling of Speech," presentated at the 29th International Workshop on Bayesian Inference and Maximum Entropy Methods in Science and Engineering (</a:t>
            </a:r>
            <a:r>
              <a:rPr lang="en-US" sz="1400" b="1"/>
              <a:t>MaxEnt</a:t>
            </a:r>
            <a:r>
              <a:rPr lang="en-US" sz="1400"/>
              <a:t>), Oxford, Mississippi, USA, July 2009.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charset="0"/>
              <a:buChar char="•"/>
            </a:pPr>
            <a:r>
              <a:rPr lang="en-US" sz="1400"/>
              <a:t>S. Srinivasan, T. Ma, D. May, G. Lazarou and J. Picone, "Nonlinear Mixture Autoregressive Hidden Markov Models for Speech Recognition," Proceedings of the International Conference on Spoken Language Processing (I</a:t>
            </a:r>
            <a:r>
              <a:rPr lang="en-US" sz="1400" b="1"/>
              <a:t>nterspeech</a:t>
            </a:r>
            <a:r>
              <a:rPr lang="en-US" sz="1400"/>
              <a:t>), pp. 960-963, Brisbane, Australia, September 2008.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charset="0"/>
              <a:buChar char="•"/>
            </a:pPr>
            <a:r>
              <a:rPr lang="en-US" sz="1400"/>
              <a:t>S. Prasad, S. Srinivasan, M. Pannuri, G. Lazarou and J. Picone, “Nonlinear Dynamical Invariants for Speech Recognition,” Proceedings of the International Conference on Spoken Language Processing (</a:t>
            </a:r>
            <a:r>
              <a:rPr lang="en-US" sz="1400" b="1"/>
              <a:t>Interspeech</a:t>
            </a:r>
            <a:r>
              <a:rPr lang="en-US" sz="1400"/>
              <a:t>), pp. 2518-2521, Pittsburgh, Pennsylvania, USA, September 2006.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charset="0"/>
              <a:buChar char="•"/>
            </a:pPr>
            <a:r>
              <a:rPr lang="en-US" sz="1400"/>
              <a:t>Sundararajan Srinivasan, Bhiksha Raj and Tony Ezzat, "Ultrasonic Sensing for Robust Speech Recognition," Proceedings of the International Conference on Acoustics, Speech and Signal Processing (</a:t>
            </a:r>
            <a:r>
              <a:rPr lang="en-US" sz="1400" b="1"/>
              <a:t>ICASSP</a:t>
            </a:r>
            <a:r>
              <a:rPr lang="en-US" sz="1400"/>
              <a:t>), SP-P14.5, Dallas, USA, March, 2010.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</a:pPr>
            <a:r>
              <a:rPr lang="en-US" sz="1400">
                <a:solidFill>
                  <a:schemeClr val="accent1"/>
                </a:solidFill>
              </a:rPr>
              <a:t>To be Submitted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charset="0"/>
              <a:buChar char="•"/>
            </a:pPr>
            <a:r>
              <a:rPr lang="en-US" sz="1400"/>
              <a:t>S. Srinivasan, T. Ma, G. Lazarou and J. Picone, “Nonlinear Mixture Autoregressive Modeling for Robust Speaker Verification,” IEEE Transactions on Audio, Speech and Language Processing (submitted November, 2010).</a:t>
            </a: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charset="0"/>
              <a:buChar char="•"/>
            </a:pPr>
            <a:r>
              <a:rPr lang="en-US" sz="1400"/>
              <a:t>T. Ma, S. Srinivasan, G. Lazarou and J. Picone, “Continuous Speech Recognition using Linear Dynamic Models,” IEEE Signal Processing Letters (to be submitted November, 2010).</a:t>
            </a:r>
            <a:endParaRPr lang="en-US" sz="1400">
              <a:solidFill>
                <a:schemeClr val="accent1"/>
              </a:solidFill>
            </a:endParaRPr>
          </a:p>
          <a:p>
            <a:pPr marL="342900" indent="-342900">
              <a:spcBef>
                <a:spcPct val="50000"/>
              </a:spcBef>
              <a:spcAft>
                <a:spcPct val="50000"/>
              </a:spcAft>
              <a:buFont typeface="Arial" charset="0"/>
              <a:buChar char="•"/>
            </a:pP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1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8402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8403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58404" name="Rectangle 109"/>
          <p:cNvSpPr txBox="1">
            <a:spLocks noChangeArrowheads="1"/>
          </p:cNvSpPr>
          <p:nvPr/>
        </p:nvSpPr>
        <p:spPr bwMode="auto">
          <a:xfrm>
            <a:off x="269875" y="1590675"/>
            <a:ext cx="8694738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50000"/>
              </a:spcBef>
              <a:spcAft>
                <a:spcPct val="50000"/>
              </a:spcAft>
            </a:pPr>
            <a:r>
              <a:rPr lang="en-US" sz="4800" b="1">
                <a:solidFill>
                  <a:schemeClr val="bg1"/>
                </a:solidFill>
              </a:rPr>
              <a:t>Thank You!</a:t>
            </a:r>
          </a:p>
          <a:p>
            <a:pPr marL="342900" indent="-342900" algn="ctr">
              <a:spcBef>
                <a:spcPct val="50000"/>
              </a:spcBef>
              <a:spcAft>
                <a:spcPct val="50000"/>
              </a:spcAft>
            </a:pPr>
            <a:r>
              <a:rPr lang="en-US" sz="4800" b="1">
                <a:solidFill>
                  <a:schemeClr val="bg1"/>
                </a:solidFill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Menagerie of Speakers</a:t>
            </a:r>
          </a:p>
        </p:txBody>
      </p:sp>
      <p:sp>
        <p:nvSpPr>
          <p:cNvPr id="2765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27651" name="Text Box 66"/>
          <p:cNvSpPr txBox="1">
            <a:spLocks noChangeArrowheads="1"/>
          </p:cNvSpPr>
          <p:nvPr/>
        </p:nvSpPr>
        <p:spPr bwMode="auto">
          <a:xfrm>
            <a:off x="430213" y="700088"/>
            <a:ext cx="33385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Sheep: </a:t>
            </a:r>
            <a:r>
              <a:rPr lang="en-US" sz="1800">
                <a:solidFill>
                  <a:schemeClr val="bg1"/>
                </a:solidFill>
              </a:rPr>
              <a:t>average good speaker</a:t>
            </a:r>
          </a:p>
        </p:txBody>
      </p:sp>
      <p:sp>
        <p:nvSpPr>
          <p:cNvPr id="27652" name="Text Box 66"/>
          <p:cNvSpPr txBox="1">
            <a:spLocks noChangeArrowheads="1"/>
          </p:cNvSpPr>
          <p:nvPr/>
        </p:nvSpPr>
        <p:spPr bwMode="auto">
          <a:xfrm>
            <a:off x="4446588" y="714375"/>
            <a:ext cx="40465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Goats: </a:t>
            </a:r>
            <a:r>
              <a:rPr lang="en-US" sz="1800">
                <a:solidFill>
                  <a:schemeClr val="bg1"/>
                </a:solidFill>
              </a:rPr>
              <a:t>is this a human baby? No, it’s a goat! -  a miss.</a:t>
            </a:r>
          </a:p>
        </p:txBody>
      </p:sp>
      <p:sp>
        <p:nvSpPr>
          <p:cNvPr id="27653" name="Text Box 66"/>
          <p:cNvSpPr txBox="1">
            <a:spLocks noChangeArrowheads="1"/>
          </p:cNvSpPr>
          <p:nvPr/>
        </p:nvSpPr>
        <p:spPr bwMode="auto">
          <a:xfrm>
            <a:off x="906463" y="3581400"/>
            <a:ext cx="31257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Lambs: </a:t>
            </a:r>
            <a:r>
              <a:rPr lang="en-US" sz="1800">
                <a:solidFill>
                  <a:schemeClr val="bg1"/>
                </a:solidFill>
              </a:rPr>
              <a:t>anyone can imitate a lamb’s bleat - false alarm.</a:t>
            </a:r>
          </a:p>
        </p:txBody>
      </p:sp>
      <p:sp>
        <p:nvSpPr>
          <p:cNvPr id="27654" name="Text Box 66"/>
          <p:cNvSpPr txBox="1">
            <a:spLocks noChangeArrowheads="1"/>
          </p:cNvSpPr>
          <p:nvPr/>
        </p:nvSpPr>
        <p:spPr bwMode="auto">
          <a:xfrm>
            <a:off x="4508500" y="3595688"/>
            <a:ext cx="442753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accent1"/>
                </a:solidFill>
              </a:rPr>
              <a:t>Wolves: </a:t>
            </a:r>
            <a:r>
              <a:rPr lang="en-US" sz="1800">
                <a:solidFill>
                  <a:schemeClr val="bg1"/>
                </a:solidFill>
              </a:rPr>
              <a:t>can pass themselves as sheep with a little cross-dressing - false alarm.</a:t>
            </a:r>
          </a:p>
        </p:txBody>
      </p:sp>
      <p:pic>
        <p:nvPicPr>
          <p:cNvPr id="27655" name="Picture 9" descr="sheep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228725"/>
            <a:ext cx="19812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0" descr="goat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46688" y="1381125"/>
            <a:ext cx="2362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11" descr="lamb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49325" y="4229100"/>
            <a:ext cx="22574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12" descr="wolf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9350" y="4410075"/>
            <a:ext cx="27432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Features for Speech</a:t>
            </a:r>
          </a:p>
        </p:txBody>
      </p:sp>
      <p:sp>
        <p:nvSpPr>
          <p:cNvPr id="29698" name="Text Box 66"/>
          <p:cNvSpPr txBox="1">
            <a:spLocks noChangeArrowheads="1"/>
          </p:cNvSpPr>
          <p:nvPr/>
        </p:nvSpPr>
        <p:spPr bwMode="auto">
          <a:xfrm>
            <a:off x="247650" y="808038"/>
            <a:ext cx="81153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Speaker Verification is a pattern classification problem.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Requires features to represent information in data from each class.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Speech Mel-Frequency Cepstral Coefficients (MFCCs)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accent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Most popular in speech and speaker recognition applications.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Physically motivated based on auditory perception properties of the human ear. 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Both absolute MFCCs as well as their dynamics are considered to be very useful in speech and speaker recognition.</a:t>
            </a:r>
          </a:p>
        </p:txBody>
      </p:sp>
      <p:sp>
        <p:nvSpPr>
          <p:cNvPr id="2969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Speech MFCC Feature Extraction</a:t>
            </a:r>
          </a:p>
        </p:txBody>
      </p:sp>
      <p:sp>
        <p:nvSpPr>
          <p:cNvPr id="3174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pic>
        <p:nvPicPr>
          <p:cNvPr id="3174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688" y="1231900"/>
            <a:ext cx="7183437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Nonlinearities in speech</a:t>
            </a:r>
          </a:p>
        </p:txBody>
      </p:sp>
      <p:sp>
        <p:nvSpPr>
          <p:cNvPr id="33794" name="Text Box 66"/>
          <p:cNvSpPr txBox="1">
            <a:spLocks noChangeArrowheads="1"/>
          </p:cNvSpPr>
          <p:nvPr/>
        </p:nvSpPr>
        <p:spPr bwMode="auto">
          <a:xfrm>
            <a:off x="247650" y="725488"/>
            <a:ext cx="8174038" cy="559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Traditional speech representation and modeling approaches were restricted to linear dynamics.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Recent studies indicate significant nonlinearities are present in speech signal that could be useful in speech and speaker recognition, especially under noisy and mismatched channel conditions.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Most research striving to utilize nonlinear information in speech use </a:t>
            </a:r>
            <a:r>
              <a:rPr lang="en-US" sz="1800">
                <a:solidFill>
                  <a:schemeClr val="accent1"/>
                </a:solidFill>
              </a:rPr>
              <a:t>nonlinear dynamic invariants </a:t>
            </a:r>
            <a:r>
              <a:rPr lang="en-US" sz="1800">
                <a:solidFill>
                  <a:schemeClr val="bg1"/>
                </a:solidFill>
              </a:rPr>
              <a:t>as additional features.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Nonlinear Dynamic Invariants are features that are unaffected (hence, invariant) by smooth invertible transformations (diffeomorphisms) of the signal. They typically measure the degree of nonlinearity in the signal.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Three invariants we studied: 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		-Lyapunov Exponents (LE), 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		-Correlation Fractal Dimension (CD),</a:t>
            </a:r>
          </a:p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		-Correlation Entropy (CE).</a:t>
            </a:r>
          </a:p>
        </p:txBody>
      </p:sp>
      <p:sp>
        <p:nvSpPr>
          <p:cNvPr id="3379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1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Nonlinear Dynamic Invariants</a:t>
            </a:r>
          </a:p>
        </p:txBody>
      </p:sp>
      <p:sp>
        <p:nvSpPr>
          <p:cNvPr id="290825" name="Text Box 66"/>
          <p:cNvSpPr txBox="1">
            <a:spLocks noChangeArrowheads="1"/>
          </p:cNvSpPr>
          <p:nvPr/>
        </p:nvSpPr>
        <p:spPr bwMode="auto">
          <a:xfrm>
            <a:off x="247650" y="682625"/>
            <a:ext cx="8509000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We demonstrated usefulness of all three invariants for broad-phone classification.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To illustrate this for one case: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Lyapunov Exponents (LE)</a:t>
            </a:r>
            <a:r>
              <a:rPr lang="en-US" sz="1800">
                <a:solidFill>
                  <a:schemeClr val="bg1"/>
                </a:solidFill>
              </a:rPr>
              <a:t>: quantify nonlinearity by capturing sensitivity to initial conditions – hallmark of chaotic nonlinear systems.</a:t>
            </a: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687388" lvl="1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	where J is the Jacobian matrix at point </a:t>
            </a:r>
            <a:r>
              <a:rPr lang="en-US" sz="1800" i="1">
                <a:solidFill>
                  <a:schemeClr val="bg1"/>
                </a:solidFill>
              </a:rPr>
              <a:t>p</a:t>
            </a:r>
            <a:r>
              <a:rPr lang="en-US" sz="1800">
                <a:solidFill>
                  <a:schemeClr val="bg1"/>
                </a:solidFill>
              </a:rPr>
              <a:t> on the signal attractor.</a:t>
            </a:r>
          </a:p>
          <a:p>
            <a:pPr marL="687388" lvl="1" indent="-230188">
              <a:spcBef>
                <a:spcPct val="20000"/>
              </a:spcBef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bg1"/>
                </a:solidFill>
              </a:rPr>
              <a:t>How distinct is this feature for different broad-phone classes?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accent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r>
              <a:rPr lang="en-US" sz="1800">
                <a:solidFill>
                  <a:schemeClr val="accent1"/>
                </a:solidFill>
              </a:rPr>
              <a:t>Kullback-Leibler Divergence Measure</a:t>
            </a:r>
            <a:r>
              <a:rPr lang="en-US" sz="1800">
                <a:solidFill>
                  <a:schemeClr val="bg1"/>
                </a:solidFill>
              </a:rPr>
              <a:t> quantifies how different two distributions are:</a:t>
            </a: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  <a:buFont typeface="Arial" charset="0"/>
              <a:buChar char="•"/>
            </a:pPr>
            <a:endParaRPr lang="en-US" sz="1800">
              <a:solidFill>
                <a:schemeClr val="bg1"/>
              </a:solidFill>
            </a:endParaRPr>
          </a:p>
          <a:p>
            <a:pPr marL="230188" indent="-230188">
              <a:spcBef>
                <a:spcPct val="20000"/>
              </a:spcBef>
            </a:pPr>
            <a:r>
              <a:rPr lang="en-US" sz="1800">
                <a:solidFill>
                  <a:schemeClr val="bg1"/>
                </a:solidFill>
              </a:rPr>
              <a:t>	Larger the value, more distinct and hence separable the classes are.</a:t>
            </a:r>
          </a:p>
          <a:p>
            <a:pPr marL="230188" indent="-230188">
              <a:spcBef>
                <a:spcPct val="20000"/>
              </a:spcBef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29082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800">
              <a:cs typeface="Arial" charset="0"/>
            </a:endParaRPr>
          </a:p>
        </p:txBody>
      </p:sp>
      <p:sp>
        <p:nvSpPr>
          <p:cNvPr id="2908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0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0819" name="Object 3"/>
          <p:cNvGraphicFramePr>
            <a:graphicFrameLocks noChangeAspect="1"/>
          </p:cNvGraphicFramePr>
          <p:nvPr/>
        </p:nvGraphicFramePr>
        <p:xfrm>
          <a:off x="1398588" y="4579938"/>
          <a:ext cx="4281487" cy="628650"/>
        </p:xfrm>
        <a:graphic>
          <a:graphicData uri="http://schemas.openxmlformats.org/presentationml/2006/ole">
            <p:oleObj spid="_x0000_s290819" name="Equation" r:id="rId4" imgW="3200400" imgH="469900" progId="Equation.3">
              <p:embed/>
            </p:oleObj>
          </a:graphicData>
        </a:graphic>
      </p:graphicFrame>
      <p:graphicFrame>
        <p:nvGraphicFramePr>
          <p:cNvPr id="290823" name="Object 7"/>
          <p:cNvGraphicFramePr>
            <a:graphicFrameLocks noChangeAspect="1"/>
          </p:cNvGraphicFramePr>
          <p:nvPr/>
        </p:nvGraphicFramePr>
        <p:xfrm>
          <a:off x="2314575" y="2176463"/>
          <a:ext cx="2506663" cy="703262"/>
        </p:xfrm>
        <a:graphic>
          <a:graphicData uri="http://schemas.openxmlformats.org/presentationml/2006/ole">
            <p:oleObj spid="_x0000_s290823" name="Equation" r:id="rId5" imgW="16256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11800</TotalTime>
  <Words>2871</Words>
  <Application>Microsoft Office PowerPoint</Application>
  <PresentationFormat>Letter Paper (8.5x11 in)</PresentationFormat>
  <Paragraphs>568</Paragraphs>
  <Slides>42</Slides>
  <Notes>42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Times New Roman</vt:lpstr>
      <vt:lpstr>DejaVu LGC Sans</vt:lpstr>
      <vt:lpstr>Nimbus Roman No9 L</vt:lpstr>
      <vt:lpstr>Calibri</vt:lpstr>
      <vt:lpstr>lecture_title</vt:lpstr>
      <vt:lpstr>lecture_default</vt:lpstr>
      <vt:lpstr>lecture_title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Nuance</cp:lastModifiedBy>
  <cp:revision>738</cp:revision>
  <dcterms:created xsi:type="dcterms:W3CDTF">2002-09-12T17:13:32Z</dcterms:created>
  <dcterms:modified xsi:type="dcterms:W3CDTF">2011-02-12T07:38:44Z</dcterms:modified>
</cp:coreProperties>
</file>