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5"/>
  </p:notesMasterIdLst>
  <p:handoutMasterIdLst>
    <p:handoutMasterId r:id="rId26"/>
  </p:handoutMasterIdLst>
  <p:sldIdLst>
    <p:sldId id="325" r:id="rId3"/>
    <p:sldId id="635" r:id="rId4"/>
    <p:sldId id="653" r:id="rId5"/>
    <p:sldId id="637" r:id="rId6"/>
    <p:sldId id="578" r:id="rId7"/>
    <p:sldId id="607" r:id="rId8"/>
    <p:sldId id="638" r:id="rId9"/>
    <p:sldId id="616" r:id="rId10"/>
    <p:sldId id="586" r:id="rId11"/>
    <p:sldId id="624" r:id="rId12"/>
    <p:sldId id="641" r:id="rId13"/>
    <p:sldId id="639" r:id="rId14"/>
    <p:sldId id="640" r:id="rId15"/>
    <p:sldId id="652" r:id="rId16"/>
    <p:sldId id="642" r:id="rId17"/>
    <p:sldId id="643" r:id="rId18"/>
    <p:sldId id="650" r:id="rId19"/>
    <p:sldId id="651" r:id="rId20"/>
    <p:sldId id="654" r:id="rId21"/>
    <p:sldId id="585" r:id="rId22"/>
    <p:sldId id="548" r:id="rId23"/>
    <p:sldId id="568" r:id="rId24"/>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FF99"/>
    <a:srgbClr val="F7F7F7"/>
    <a:srgbClr val="F1C1CA"/>
    <a:srgbClr val="C0C0C0"/>
    <a:srgbClr val="E99FAD"/>
    <a:srgbClr val="FAEAED"/>
    <a:srgbClr val="E2E2F6"/>
    <a:srgbClr val="FFFF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314" autoAdjust="0"/>
    <p:restoredTop sz="96226" autoAdjust="0"/>
  </p:normalViewPr>
  <p:slideViewPr>
    <p:cSldViewPr snapToGrid="0">
      <p:cViewPr varScale="1">
        <p:scale>
          <a:sx n="75" d="100"/>
          <a:sy n="75" d="100"/>
        </p:scale>
        <p:origin x="-1722" y="-96"/>
      </p:cViewPr>
      <p:guideLst>
        <p:guide orient="horz" pos="1928"/>
        <p:guide orient="horz" pos="3319"/>
        <p:guide orient="horz" pos="428"/>
        <p:guide pos="5616"/>
        <p:guide pos="2884"/>
        <p:guide pos="143"/>
        <p:guide pos="148"/>
        <p:guide pos="150"/>
        <p:guide pos="2872"/>
        <p:guide pos="1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404798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2652103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1/22/2011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708339" y="174810"/>
            <a:ext cx="2310434" cy="307777"/>
          </a:xfrm>
          <a:prstGeom prst="rect">
            <a:avLst/>
          </a:prstGeom>
          <a:solidFill>
            <a:srgbClr val="FFFFFF"/>
          </a:solidFill>
        </p:spPr>
        <p:txBody>
          <a:bodyPr wrap="square" lIns="91440" rtlCol="0">
            <a:spAutoFit/>
          </a:bodyPr>
          <a:lstStyle/>
          <a:p>
            <a:pPr marL="512763" indent="0" algn="l"/>
            <a:r>
              <a:rPr lang="en-US" sz="1400" b="1" kern="1200" dirty="0" smtClean="0">
                <a:solidFill>
                  <a:schemeClr val="accent1"/>
                </a:solidFill>
                <a:latin typeface="Arial" charset="0"/>
                <a:ea typeface="+mn-ea"/>
                <a:cs typeface="+mn-cs"/>
              </a:rPr>
              <a:t> Temple University</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1026" name="Picture 2" descr="http://www.isip.piconepress.com/images/general/logos/temple/logo_temple_basic.gi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5071" y="14287"/>
            <a:ext cx="609600" cy="6381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BE0F34"/>
                </a:solidFill>
              </a:rPr>
              <a:t>Temple University – Dept. of Statistics: 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ip.piconepress.com/publications/seminars/external/2011/statistics/"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itl.nist.gov/iad/mig/tests/std/2006/pubdata/pres/std-bbn-english.ppt"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sip.piconepress.com/projects/ks_prediction/demo/curren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itl.nist.gov/iad/mig/tests/std/2006/index.ht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sip.piconepress.com/projects/ks_prediction/demo/current/"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sip.piconepress.com/projects/speech/software/demonstrations/audio_demos/phonetic_units/"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isymbolinternational.files.wordpress.com/2009/03/needle_in_the_haystack.jpg" TargetMode="Externa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QUALITY ASSESSMENT OF SEARCH TERMS</a:t>
            </a:r>
            <a:br>
              <a:rPr lang="en-US" b="1" dirty="0" smtClean="0">
                <a:solidFill>
                  <a:schemeClr val="accent2"/>
                </a:solidFill>
              </a:rPr>
            </a:br>
            <a:r>
              <a:rPr lang="en-US" b="1" dirty="0" smtClean="0">
                <a:solidFill>
                  <a:schemeClr val="accent2"/>
                </a:solidFill>
              </a:rPr>
              <a:t>IN SPOKEN TERM DETECTION</a:t>
            </a:r>
            <a:endParaRPr lang="en-US" b="1" dirty="0">
              <a:solidFill>
                <a:schemeClr val="accent1"/>
              </a:solidFill>
            </a:endParaRPr>
          </a:p>
        </p:txBody>
      </p:sp>
      <p:sp>
        <p:nvSpPr>
          <p:cNvPr id="8" name="Rectangle 7"/>
          <p:cNvSpPr/>
          <p:nvPr/>
        </p:nvSpPr>
        <p:spPr>
          <a:xfrm>
            <a:off x="436099" y="4886532"/>
            <a:ext cx="8417169" cy="923330"/>
          </a:xfrm>
          <a:prstGeom prst="rect">
            <a:avLst/>
          </a:prstGeom>
        </p:spPr>
        <p:txBody>
          <a:bodyPr wrap="square">
            <a:spAutoFit/>
          </a:bodyPr>
          <a:lstStyle/>
          <a:p>
            <a:pPr algn="ctr"/>
            <a:r>
              <a:rPr lang="en-US" sz="1800" b="1" dirty="0" smtClean="0">
                <a:solidFill>
                  <a:schemeClr val="bg1"/>
                </a:solidFill>
              </a:rPr>
              <a:t>Amir Harati and </a:t>
            </a:r>
            <a:r>
              <a:rPr lang="en-US" sz="1800" b="1" dirty="0" smtClean="0">
                <a:solidFill>
                  <a:schemeClr val="accent1"/>
                </a:solidFill>
              </a:rPr>
              <a:t>Joseph Picone</a:t>
            </a:r>
            <a:r>
              <a:rPr lang="en-US" sz="1800" b="1" dirty="0" smtClean="0">
                <a:solidFill>
                  <a:schemeClr val="bg1"/>
                </a:solidFill>
              </a:rPr>
              <a:t>, PhD</a:t>
            </a:r>
          </a:p>
          <a:p>
            <a:pPr algn="ctr"/>
            <a:r>
              <a:rPr lang="en-US" sz="1800" b="1" dirty="0" smtClean="0">
                <a:solidFill>
                  <a:schemeClr val="accent2"/>
                </a:solidFill>
              </a:rPr>
              <a:t>Department of Electrical and Computer Engineering</a:t>
            </a:r>
          </a:p>
          <a:p>
            <a:pPr algn="ct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2051" name="Picture 3"/>
          <p:cNvPicPr>
            <a:picLocks noChangeAspect="1" noChangeArrowheads="1"/>
          </p:cNvPicPr>
          <p:nvPr/>
        </p:nvPicPr>
        <p:blipFill>
          <a:blip r:embed="rId5" cstate="print"/>
          <a:srcRect t="6990" b="9826"/>
          <a:stretch>
            <a:fillRect/>
          </a:stretch>
        </p:blipFill>
        <p:spPr bwMode="auto">
          <a:xfrm>
            <a:off x="6164898" y="1897732"/>
            <a:ext cx="2286000" cy="1806505"/>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2" name="Picture 4"/>
          <p:cNvPicPr>
            <a:picLocks noChangeAspect="1" noChangeArrowheads="1"/>
          </p:cNvPicPr>
          <p:nvPr/>
        </p:nvPicPr>
        <p:blipFill>
          <a:blip r:embed="rId6" cstate="print"/>
          <a:srcRect/>
          <a:stretch>
            <a:fillRect/>
          </a:stretch>
        </p:blipFill>
        <p:spPr bwMode="auto">
          <a:xfrm>
            <a:off x="3733801" y="1932305"/>
            <a:ext cx="1828800" cy="2438400"/>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3" name="Picture 5"/>
          <p:cNvPicPr>
            <a:picLocks noChangeAspect="1" noChangeArrowheads="1"/>
          </p:cNvPicPr>
          <p:nvPr/>
        </p:nvPicPr>
        <p:blipFill>
          <a:blip r:embed="rId7" cstate="print"/>
          <a:srcRect/>
          <a:stretch>
            <a:fillRect/>
          </a:stretch>
        </p:blipFill>
        <p:spPr bwMode="auto">
          <a:xfrm>
            <a:off x="845503" y="2880360"/>
            <a:ext cx="2286000" cy="152400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Top Down vs. Bottom Up</a:t>
            </a:r>
            <a:endParaRPr lang="en-US" b="1" dirty="0">
              <a:solidFill>
                <a:schemeClr val="accent2"/>
              </a:solidFill>
            </a:endParaRPr>
          </a:p>
        </p:txBody>
      </p:sp>
      <p:grpSp>
        <p:nvGrpSpPr>
          <p:cNvPr id="42" name="Group 41"/>
          <p:cNvGrpSpPr/>
          <p:nvPr/>
        </p:nvGrpSpPr>
        <p:grpSpPr>
          <a:xfrm>
            <a:off x="197757" y="746760"/>
            <a:ext cx="8656683" cy="2523768"/>
            <a:chOff x="197757" y="746760"/>
            <a:chExt cx="8656683" cy="2523768"/>
          </a:xfrm>
        </p:grpSpPr>
        <p:pic>
          <p:nvPicPr>
            <p:cNvPr id="260098" name="Picture 2"/>
            <p:cNvPicPr>
              <a:picLocks noChangeAspect="1" noChangeArrowheads="1"/>
            </p:cNvPicPr>
            <p:nvPr/>
          </p:nvPicPr>
          <p:blipFill>
            <a:blip r:embed="rId2" cstate="print"/>
            <a:srcRect/>
            <a:stretch>
              <a:fillRect/>
            </a:stretch>
          </p:blipFill>
          <p:spPr bwMode="auto">
            <a:xfrm>
              <a:off x="5410200" y="787399"/>
              <a:ext cx="3444240" cy="2453537"/>
            </a:xfrm>
            <a:prstGeom prst="rect">
              <a:avLst/>
            </a:prstGeom>
            <a:ln w="12700">
              <a:solidFill>
                <a:schemeClr val="accent2"/>
              </a:solidFill>
            </a:ln>
            <a:effectLst>
              <a:outerShdw blurRad="292100" dist="139700" dir="2700000" algn="tl" rotWithShape="0">
                <a:srgbClr val="333333">
                  <a:alpha val="65000"/>
                </a:srgbClr>
              </a:outerShdw>
            </a:effectLst>
          </p:spPr>
        </p:pic>
        <p:sp>
          <p:nvSpPr>
            <p:cNvPr id="4" name="TextBox 3"/>
            <p:cNvSpPr txBox="1"/>
            <p:nvPr/>
          </p:nvSpPr>
          <p:spPr>
            <a:xfrm>
              <a:off x="197757" y="746760"/>
              <a:ext cx="4938123" cy="2523768"/>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Speech recognition systems typically work either in a top-down or bottom-up mode, trading speed for accuracy.</a:t>
              </a:r>
            </a:p>
            <a:p>
              <a:pPr marL="231775" indent="-231775">
                <a:spcAft>
                  <a:spcPts val="1200"/>
                </a:spcAft>
                <a:buFont typeface="Arial" pitchFamily="34" charset="0"/>
                <a:buChar char="•"/>
              </a:pPr>
              <a:r>
                <a:rPr lang="en-US" sz="1800" b="1" dirty="0" smtClean="0"/>
                <a:t>The top-down approach exploits linguistic context through the use of a word-based language model.</a:t>
              </a:r>
            </a:p>
            <a:p>
              <a:pPr marL="231775" indent="-231775">
                <a:spcAft>
                  <a:spcPts val="1200"/>
                </a:spcAft>
                <a:buFont typeface="Arial" pitchFamily="34" charset="0"/>
                <a:buChar char="•"/>
              </a:pPr>
              <a:r>
                <a:rPr lang="en-US" sz="1800" b="1" dirty="0" smtClean="0"/>
                <a:t>The bottom-up approach spots N-grams of phones and favors speed over accuracy.</a:t>
              </a:r>
            </a:p>
          </p:txBody>
        </p:sp>
      </p:grpSp>
      <p:grpSp>
        <p:nvGrpSpPr>
          <p:cNvPr id="41" name="Group 40"/>
          <p:cNvGrpSpPr/>
          <p:nvPr/>
        </p:nvGrpSpPr>
        <p:grpSpPr>
          <a:xfrm>
            <a:off x="241300" y="3778883"/>
            <a:ext cx="8674100" cy="2730688"/>
            <a:chOff x="241300" y="3778883"/>
            <a:chExt cx="8674100" cy="2730688"/>
          </a:xfrm>
        </p:grpSpPr>
        <p:grpSp>
          <p:nvGrpSpPr>
            <p:cNvPr id="6" name="Group 76"/>
            <p:cNvGrpSpPr>
              <a:grpSpLocks noChangeAspect="1"/>
            </p:cNvGrpSpPr>
            <p:nvPr/>
          </p:nvGrpSpPr>
          <p:grpSpPr bwMode="auto">
            <a:xfrm>
              <a:off x="241300" y="5634038"/>
              <a:ext cx="1648460" cy="875533"/>
              <a:chOff x="960" y="3072"/>
              <a:chExt cx="1392" cy="768"/>
            </a:xfrm>
          </p:grpSpPr>
          <p:grpSp>
            <p:nvGrpSpPr>
              <p:cNvPr id="7" name="Group 57"/>
              <p:cNvGrpSpPr>
                <a:grpSpLocks/>
              </p:cNvGrpSpPr>
              <p:nvPr/>
            </p:nvGrpSpPr>
            <p:grpSpPr bwMode="auto">
              <a:xfrm>
                <a:off x="1776" y="3072"/>
                <a:ext cx="576" cy="720"/>
                <a:chOff x="768" y="3120"/>
                <a:chExt cx="576" cy="720"/>
              </a:xfrm>
            </p:grpSpPr>
            <p:sp>
              <p:nvSpPr>
                <p:cNvPr id="18"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9"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20"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21"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8" name="Group 62"/>
              <p:cNvGrpSpPr>
                <a:grpSpLocks/>
              </p:cNvGrpSpPr>
              <p:nvPr/>
            </p:nvGrpSpPr>
            <p:grpSpPr bwMode="auto">
              <a:xfrm>
                <a:off x="1344" y="3072"/>
                <a:ext cx="576" cy="720"/>
                <a:chOff x="768" y="3120"/>
                <a:chExt cx="576" cy="720"/>
              </a:xfrm>
            </p:grpSpPr>
            <p:sp>
              <p:nvSpPr>
                <p:cNvPr id="14"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5"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6"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7"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9" name="Group 56"/>
              <p:cNvGrpSpPr>
                <a:grpSpLocks/>
              </p:cNvGrpSpPr>
              <p:nvPr/>
            </p:nvGrpSpPr>
            <p:grpSpPr bwMode="auto">
              <a:xfrm>
                <a:off x="960" y="3120"/>
                <a:ext cx="576" cy="720"/>
                <a:chOff x="768" y="3120"/>
                <a:chExt cx="576" cy="720"/>
              </a:xfrm>
            </p:grpSpPr>
            <p:sp>
              <p:nvSpPr>
                <p:cNvPr id="10"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1"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2"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3"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sp>
          <p:nvSpPr>
            <p:cNvPr id="38" name="TextBox 37"/>
            <p:cNvSpPr txBox="1"/>
            <p:nvPr/>
          </p:nvSpPr>
          <p:spPr>
            <a:xfrm>
              <a:off x="4800238" y="4483953"/>
              <a:ext cx="4115162" cy="1815882"/>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The general approach is to </a:t>
              </a:r>
              <a:r>
                <a:rPr lang="en-US" sz="1800" b="1" dirty="0" err="1" smtClean="0"/>
                <a:t>precompute</a:t>
              </a:r>
              <a:r>
                <a:rPr lang="en-US" sz="1800" b="1" dirty="0" smtClean="0"/>
                <a:t> a permuted database of phone indices (10 to 50 </a:t>
              </a:r>
              <a:r>
                <a:rPr lang="en-US" sz="1800" b="1" dirty="0" err="1" smtClean="0"/>
                <a:t>xfRT</a:t>
              </a:r>
              <a:r>
                <a:rPr lang="en-US" sz="1800" b="1" dirty="0" smtClean="0"/>
                <a:t>).</a:t>
              </a:r>
            </a:p>
            <a:p>
              <a:pPr marL="231775" indent="-231775">
                <a:spcAft>
                  <a:spcPts val="1200"/>
                </a:spcAft>
                <a:buFont typeface="Arial" pitchFamily="34" charset="0"/>
                <a:buChar char="•"/>
              </a:pPr>
              <a:r>
                <a:rPr lang="en-US" sz="1800" b="1" dirty="0" smtClean="0"/>
                <a:t>This database can be quickly searched for words or word combinations (~1000 </a:t>
              </a:r>
              <a:r>
                <a:rPr lang="en-US" sz="1800" b="1" dirty="0" err="1" smtClean="0"/>
                <a:t>xfRT</a:t>
              </a:r>
              <a:r>
                <a:rPr lang="en-US" sz="1800" b="1" dirty="0" smtClean="0"/>
                <a:t>).</a:t>
              </a:r>
            </a:p>
          </p:txBody>
        </p:sp>
        <p:pic>
          <p:nvPicPr>
            <p:cNvPr id="39" name="Picture 5"/>
            <p:cNvPicPr>
              <a:picLocks noChangeAspect="1" noChangeArrowheads="1"/>
            </p:cNvPicPr>
            <p:nvPr/>
          </p:nvPicPr>
          <p:blipFill>
            <a:blip r:embed="rId3" cstate="print"/>
            <a:srcRect l="7104" t="55264" r="44606" b="7950"/>
            <a:stretch>
              <a:fillRect/>
            </a:stretch>
          </p:blipFill>
          <p:spPr bwMode="auto">
            <a:xfrm>
              <a:off x="1737360" y="3778883"/>
              <a:ext cx="2643823" cy="1715137"/>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ChangeArrowheads="1"/>
          </p:cNvSpPr>
          <p:nvPr/>
        </p:nvSpPr>
        <p:spPr bwMode="auto">
          <a:xfrm>
            <a:off x="952500" y="2297113"/>
            <a:ext cx="1762125"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Byblos STT</a:t>
            </a:r>
          </a:p>
        </p:txBody>
      </p:sp>
      <p:sp>
        <p:nvSpPr>
          <p:cNvPr id="37" name="Rectangle 5"/>
          <p:cNvSpPr>
            <a:spLocks noChangeArrowheads="1"/>
          </p:cNvSpPr>
          <p:nvPr/>
        </p:nvSpPr>
        <p:spPr bwMode="auto">
          <a:xfrm>
            <a:off x="3124200" y="2892425"/>
            <a:ext cx="1189038"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indexer</a:t>
            </a:r>
          </a:p>
        </p:txBody>
      </p:sp>
      <p:sp>
        <p:nvSpPr>
          <p:cNvPr id="38" name="Rectangle 6"/>
          <p:cNvSpPr>
            <a:spLocks noChangeArrowheads="1"/>
          </p:cNvSpPr>
          <p:nvPr/>
        </p:nvSpPr>
        <p:spPr bwMode="auto">
          <a:xfrm>
            <a:off x="4841875" y="3425825"/>
            <a:ext cx="1289050"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detector</a:t>
            </a:r>
          </a:p>
        </p:txBody>
      </p:sp>
      <p:sp>
        <p:nvSpPr>
          <p:cNvPr id="39" name="Rectangle 7"/>
          <p:cNvSpPr>
            <a:spLocks noChangeArrowheads="1"/>
          </p:cNvSpPr>
          <p:nvPr/>
        </p:nvSpPr>
        <p:spPr bwMode="auto">
          <a:xfrm>
            <a:off x="6872288" y="4111625"/>
            <a:ext cx="1189037"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decider</a:t>
            </a:r>
          </a:p>
        </p:txBody>
      </p:sp>
      <p:sp>
        <p:nvSpPr>
          <p:cNvPr id="40" name="AutoShape 8"/>
          <p:cNvSpPr>
            <a:spLocks noChangeArrowheads="1"/>
          </p:cNvSpPr>
          <p:nvPr/>
        </p:nvSpPr>
        <p:spPr bwMode="auto">
          <a:xfrm>
            <a:off x="1208255" y="3002290"/>
            <a:ext cx="1245854" cy="1361420"/>
          </a:xfrm>
          <a:prstGeom prst="can">
            <a:avLst>
              <a:gd name="adj" fmla="val 28209"/>
            </a:avLst>
          </a:prstGeom>
          <a:solidFill>
            <a:srgbClr val="B3FFAC"/>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lattices</a:t>
            </a:r>
          </a:p>
          <a:p>
            <a:pPr algn="ctr"/>
            <a:r>
              <a:rPr lang="en-US" sz="1600" b="1" dirty="0">
                <a:solidFill>
                  <a:schemeClr val="tx2"/>
                </a:solidFill>
                <a:latin typeface="Arial" charset="0"/>
              </a:rPr>
              <a:t>phonetic-</a:t>
            </a:r>
          </a:p>
          <a:p>
            <a:pPr algn="ctr"/>
            <a:r>
              <a:rPr lang="en-US" sz="1600" b="1" dirty="0">
                <a:solidFill>
                  <a:schemeClr val="tx2"/>
                </a:solidFill>
                <a:latin typeface="Arial" charset="0"/>
              </a:rPr>
              <a:t>transcripts</a:t>
            </a:r>
          </a:p>
        </p:txBody>
      </p:sp>
      <p:sp>
        <p:nvSpPr>
          <p:cNvPr id="41" name="AutoShape 9"/>
          <p:cNvSpPr>
            <a:spLocks noChangeArrowheads="1"/>
          </p:cNvSpPr>
          <p:nvPr/>
        </p:nvSpPr>
        <p:spPr bwMode="auto">
          <a:xfrm>
            <a:off x="3259138" y="4040188"/>
            <a:ext cx="917575" cy="679450"/>
          </a:xfrm>
          <a:prstGeom prst="can">
            <a:avLst>
              <a:gd name="adj" fmla="val 25000"/>
            </a:avLst>
          </a:prstGeom>
          <a:solidFill>
            <a:srgbClr val="B3FFAC"/>
          </a:solidFill>
          <a:ln w="3175">
            <a:solidFill>
              <a:schemeClr val="tx2"/>
            </a:solidFill>
            <a:round/>
            <a:headEnd/>
            <a:tailEnd/>
          </a:ln>
          <a:effectLst/>
        </p:spPr>
        <p:txBody>
          <a:bodyPr wrap="none" anchor="ctr">
            <a:spAutoFit/>
          </a:bodyPr>
          <a:lstStyle/>
          <a:p>
            <a:pPr algn="ctr"/>
            <a:r>
              <a:rPr lang="en-US">
                <a:solidFill>
                  <a:schemeClr val="tx2"/>
                </a:solidFill>
                <a:latin typeface="Arial" charset="0"/>
              </a:rPr>
              <a:t>index</a:t>
            </a:r>
            <a:endParaRPr lang="en-US">
              <a:latin typeface="Arial" charset="0"/>
            </a:endParaRPr>
          </a:p>
        </p:txBody>
      </p:sp>
      <p:sp>
        <p:nvSpPr>
          <p:cNvPr id="42" name="AutoShape 10"/>
          <p:cNvSpPr>
            <a:spLocks noChangeArrowheads="1"/>
          </p:cNvSpPr>
          <p:nvPr/>
        </p:nvSpPr>
        <p:spPr bwMode="auto">
          <a:xfrm>
            <a:off x="4937219" y="4482039"/>
            <a:ext cx="1096775" cy="943511"/>
          </a:xfrm>
          <a:prstGeom prst="foldedCorner">
            <a:avLst>
              <a:gd name="adj" fmla="val 12500"/>
            </a:avLst>
          </a:prstGeom>
          <a:solidFill>
            <a:srgbClr val="FFDCDE"/>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scored</a:t>
            </a:r>
          </a:p>
          <a:p>
            <a:pPr algn="ctr"/>
            <a:r>
              <a:rPr lang="en-US" sz="1600" b="1" dirty="0">
                <a:solidFill>
                  <a:schemeClr val="tx2"/>
                </a:solidFill>
                <a:latin typeface="Arial" charset="0"/>
              </a:rPr>
              <a:t>detection</a:t>
            </a:r>
          </a:p>
          <a:p>
            <a:pPr algn="ctr"/>
            <a:r>
              <a:rPr lang="en-US" sz="1600" b="1" dirty="0">
                <a:solidFill>
                  <a:schemeClr val="tx2"/>
                </a:solidFill>
                <a:latin typeface="Arial" charset="0"/>
              </a:rPr>
              <a:t>lists</a:t>
            </a:r>
          </a:p>
        </p:txBody>
      </p:sp>
      <p:sp>
        <p:nvSpPr>
          <p:cNvPr id="43" name="AutoShape 11"/>
          <p:cNvSpPr>
            <a:spLocks noChangeArrowheads="1"/>
          </p:cNvSpPr>
          <p:nvPr/>
        </p:nvSpPr>
        <p:spPr bwMode="auto">
          <a:xfrm>
            <a:off x="6755161" y="5167839"/>
            <a:ext cx="1424878" cy="943511"/>
          </a:xfrm>
          <a:prstGeom prst="foldedCorner">
            <a:avLst>
              <a:gd name="adj" fmla="val 12500"/>
            </a:avLst>
          </a:prstGeom>
          <a:solidFill>
            <a:srgbClr val="FFDCDE"/>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final output</a:t>
            </a:r>
          </a:p>
          <a:p>
            <a:pPr algn="ctr"/>
            <a:r>
              <a:rPr lang="en-US" sz="1600" b="1" dirty="0">
                <a:solidFill>
                  <a:schemeClr val="tx2"/>
                </a:solidFill>
                <a:latin typeface="Arial" charset="0"/>
              </a:rPr>
              <a:t>with YES/NO</a:t>
            </a:r>
          </a:p>
          <a:p>
            <a:pPr algn="ctr"/>
            <a:r>
              <a:rPr lang="en-US" sz="1600" b="1" dirty="0">
                <a:solidFill>
                  <a:schemeClr val="tx2"/>
                </a:solidFill>
                <a:latin typeface="Arial" charset="0"/>
              </a:rPr>
              <a:t>decisions</a:t>
            </a:r>
          </a:p>
        </p:txBody>
      </p:sp>
      <p:sp>
        <p:nvSpPr>
          <p:cNvPr id="44" name="AutoShape 12"/>
          <p:cNvSpPr>
            <a:spLocks noChangeArrowheads="1"/>
          </p:cNvSpPr>
          <p:nvPr/>
        </p:nvSpPr>
        <p:spPr bwMode="auto">
          <a:xfrm>
            <a:off x="1095375" y="1104900"/>
            <a:ext cx="1471613" cy="723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5FFFF">
              <a:alpha val="50000"/>
            </a:srgbClr>
          </a:solidFill>
          <a:ln w="3175">
            <a:solidFill>
              <a:schemeClr val="tx2"/>
            </a:solidFill>
            <a:miter lim="800000"/>
            <a:headEnd/>
            <a:tailEnd/>
          </a:ln>
          <a:effectLst/>
        </p:spPr>
        <p:txBody>
          <a:bodyPr wrap="none" anchor="ctr">
            <a:spAutoFit/>
          </a:bodyPr>
          <a:lstStyle/>
          <a:p>
            <a:pPr algn="ctr"/>
            <a:r>
              <a:rPr lang="en-US" dirty="0">
                <a:solidFill>
                  <a:schemeClr val="tx2"/>
                </a:solidFill>
                <a:latin typeface="Arial" charset="0"/>
              </a:rPr>
              <a:t>audio</a:t>
            </a:r>
          </a:p>
        </p:txBody>
      </p:sp>
      <p:sp>
        <p:nvSpPr>
          <p:cNvPr id="45" name="AutoShape 13"/>
          <p:cNvSpPr>
            <a:spLocks noChangeArrowheads="1"/>
          </p:cNvSpPr>
          <p:nvPr/>
        </p:nvSpPr>
        <p:spPr bwMode="auto">
          <a:xfrm>
            <a:off x="4572000" y="1104900"/>
            <a:ext cx="1828800" cy="7016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5FFFF"/>
          </a:solidFill>
          <a:ln w="3175">
            <a:solidFill>
              <a:schemeClr val="tx2"/>
            </a:solidFill>
            <a:miter lim="800000"/>
            <a:headEnd/>
            <a:tailEnd/>
          </a:ln>
          <a:effectLst/>
        </p:spPr>
        <p:txBody>
          <a:bodyPr anchor="ctr"/>
          <a:lstStyle/>
          <a:p>
            <a:pPr algn="ctr"/>
            <a:r>
              <a:rPr lang="en-US" sz="1800" b="1" dirty="0">
                <a:solidFill>
                  <a:schemeClr val="tx2"/>
                </a:solidFill>
                <a:latin typeface="Arial" charset="0"/>
              </a:rPr>
              <a:t>search</a:t>
            </a:r>
          </a:p>
          <a:p>
            <a:pPr algn="ctr"/>
            <a:r>
              <a:rPr lang="en-US" sz="1800" b="1" dirty="0">
                <a:solidFill>
                  <a:schemeClr val="tx2"/>
                </a:solidFill>
                <a:latin typeface="Arial" charset="0"/>
              </a:rPr>
              <a:t>terms</a:t>
            </a:r>
          </a:p>
        </p:txBody>
      </p:sp>
      <p:cxnSp>
        <p:nvCxnSpPr>
          <p:cNvPr id="46" name="AutoShape 14"/>
          <p:cNvCxnSpPr>
            <a:cxnSpLocks noChangeShapeType="1"/>
            <a:stCxn id="44" idx="1"/>
            <a:endCxn id="36" idx="0"/>
          </p:cNvCxnSpPr>
          <p:nvPr/>
        </p:nvCxnSpPr>
        <p:spPr bwMode="auto">
          <a:xfrm>
            <a:off x="1831975" y="1828800"/>
            <a:ext cx="1588" cy="468313"/>
          </a:xfrm>
          <a:prstGeom prst="straightConnector1">
            <a:avLst/>
          </a:prstGeom>
          <a:noFill/>
          <a:ln w="3175">
            <a:solidFill>
              <a:schemeClr val="tx2"/>
            </a:solidFill>
            <a:round/>
            <a:headEnd/>
            <a:tailEnd type="triangle" w="med" len="med"/>
          </a:ln>
          <a:effectLst/>
        </p:spPr>
      </p:cxnSp>
      <p:cxnSp>
        <p:nvCxnSpPr>
          <p:cNvPr id="47" name="AutoShape 15"/>
          <p:cNvCxnSpPr>
            <a:cxnSpLocks noChangeShapeType="1"/>
            <a:stCxn id="36" idx="2"/>
            <a:endCxn id="40" idx="1"/>
          </p:cNvCxnSpPr>
          <p:nvPr/>
        </p:nvCxnSpPr>
        <p:spPr bwMode="auto">
          <a:xfrm rot="5400000">
            <a:off x="1709972" y="2878699"/>
            <a:ext cx="244802" cy="2381"/>
          </a:xfrm>
          <a:prstGeom prst="straightConnector1">
            <a:avLst/>
          </a:prstGeom>
          <a:noFill/>
          <a:ln w="3175">
            <a:solidFill>
              <a:schemeClr val="tx2"/>
            </a:solidFill>
            <a:round/>
            <a:headEnd/>
            <a:tailEnd type="triangle" w="med" len="med"/>
          </a:ln>
          <a:effectLst/>
        </p:spPr>
      </p:cxnSp>
      <p:cxnSp>
        <p:nvCxnSpPr>
          <p:cNvPr id="48" name="AutoShape 16"/>
          <p:cNvCxnSpPr>
            <a:cxnSpLocks noChangeShapeType="1"/>
            <a:stCxn id="40" idx="4"/>
            <a:endCxn id="37" idx="1"/>
          </p:cNvCxnSpPr>
          <p:nvPr/>
        </p:nvCxnSpPr>
        <p:spPr bwMode="auto">
          <a:xfrm flipV="1">
            <a:off x="2454109" y="3122613"/>
            <a:ext cx="670091" cy="560387"/>
          </a:xfrm>
          <a:prstGeom prst="bentConnector3">
            <a:avLst>
              <a:gd name="adj1" fmla="val 50000"/>
            </a:avLst>
          </a:prstGeom>
          <a:noFill/>
          <a:ln w="3175">
            <a:solidFill>
              <a:schemeClr val="tx2"/>
            </a:solidFill>
            <a:miter lim="800000"/>
            <a:headEnd/>
            <a:tailEnd type="triangle" w="med" len="med"/>
          </a:ln>
          <a:effectLst/>
        </p:spPr>
      </p:cxnSp>
      <p:cxnSp>
        <p:nvCxnSpPr>
          <p:cNvPr id="49" name="AutoShape 17"/>
          <p:cNvCxnSpPr>
            <a:cxnSpLocks noChangeShapeType="1"/>
            <a:stCxn id="41" idx="4"/>
            <a:endCxn id="38" idx="1"/>
          </p:cNvCxnSpPr>
          <p:nvPr/>
        </p:nvCxnSpPr>
        <p:spPr bwMode="auto">
          <a:xfrm flipV="1">
            <a:off x="4176713" y="3656013"/>
            <a:ext cx="665162" cy="723900"/>
          </a:xfrm>
          <a:prstGeom prst="bentConnector3">
            <a:avLst>
              <a:gd name="adj1" fmla="val 49880"/>
            </a:avLst>
          </a:prstGeom>
          <a:noFill/>
          <a:ln w="3175">
            <a:solidFill>
              <a:schemeClr val="tx2"/>
            </a:solidFill>
            <a:miter lim="800000"/>
            <a:headEnd/>
            <a:tailEnd type="triangle" w="med" len="med"/>
          </a:ln>
          <a:effectLst/>
        </p:spPr>
      </p:cxnSp>
      <p:cxnSp>
        <p:nvCxnSpPr>
          <p:cNvPr id="50" name="AutoShape 18"/>
          <p:cNvCxnSpPr>
            <a:cxnSpLocks noChangeShapeType="1"/>
            <a:stCxn id="37" idx="2"/>
            <a:endCxn id="41" idx="1"/>
          </p:cNvCxnSpPr>
          <p:nvPr/>
        </p:nvCxnSpPr>
        <p:spPr bwMode="auto">
          <a:xfrm flipH="1">
            <a:off x="3717925" y="3352800"/>
            <a:ext cx="1588" cy="687388"/>
          </a:xfrm>
          <a:prstGeom prst="straightConnector1">
            <a:avLst/>
          </a:prstGeom>
          <a:noFill/>
          <a:ln w="3175">
            <a:solidFill>
              <a:schemeClr val="tx2"/>
            </a:solidFill>
            <a:round/>
            <a:headEnd/>
            <a:tailEnd type="triangle" w="med" len="med"/>
          </a:ln>
          <a:effectLst/>
        </p:spPr>
      </p:cxnSp>
      <p:cxnSp>
        <p:nvCxnSpPr>
          <p:cNvPr id="51" name="AutoShape 19"/>
          <p:cNvCxnSpPr>
            <a:cxnSpLocks noChangeShapeType="1"/>
            <a:stCxn id="45" idx="1"/>
            <a:endCxn id="38" idx="0"/>
          </p:cNvCxnSpPr>
          <p:nvPr/>
        </p:nvCxnSpPr>
        <p:spPr bwMode="auto">
          <a:xfrm>
            <a:off x="5486400" y="1806575"/>
            <a:ext cx="0" cy="1619250"/>
          </a:xfrm>
          <a:prstGeom prst="straightConnector1">
            <a:avLst/>
          </a:prstGeom>
          <a:noFill/>
          <a:ln w="3175">
            <a:solidFill>
              <a:schemeClr val="tx2"/>
            </a:solidFill>
            <a:round/>
            <a:headEnd/>
            <a:tailEnd type="triangle" w="med" len="med"/>
          </a:ln>
          <a:effectLst/>
        </p:spPr>
      </p:cxnSp>
      <p:cxnSp>
        <p:nvCxnSpPr>
          <p:cNvPr id="52" name="AutoShape 20"/>
          <p:cNvCxnSpPr>
            <a:cxnSpLocks noChangeShapeType="1"/>
            <a:stCxn id="38" idx="2"/>
            <a:endCxn id="42" idx="0"/>
          </p:cNvCxnSpPr>
          <p:nvPr/>
        </p:nvCxnSpPr>
        <p:spPr bwMode="auto">
          <a:xfrm rot="5400000">
            <a:off x="5188085" y="4183723"/>
            <a:ext cx="595839" cy="793"/>
          </a:xfrm>
          <a:prstGeom prst="straightConnector1">
            <a:avLst/>
          </a:prstGeom>
          <a:noFill/>
          <a:ln w="3175">
            <a:solidFill>
              <a:schemeClr val="tx2"/>
            </a:solidFill>
            <a:round/>
            <a:headEnd/>
            <a:tailEnd type="triangle" w="med" len="med"/>
          </a:ln>
          <a:effectLst/>
        </p:spPr>
      </p:cxnSp>
      <p:cxnSp>
        <p:nvCxnSpPr>
          <p:cNvPr id="53" name="AutoShape 21"/>
          <p:cNvCxnSpPr>
            <a:cxnSpLocks noChangeShapeType="1"/>
            <a:stCxn id="42" idx="3"/>
            <a:endCxn id="39" idx="1"/>
          </p:cNvCxnSpPr>
          <p:nvPr/>
        </p:nvCxnSpPr>
        <p:spPr bwMode="auto">
          <a:xfrm flipV="1">
            <a:off x="6033994" y="4341813"/>
            <a:ext cx="838294" cy="611982"/>
          </a:xfrm>
          <a:prstGeom prst="bentConnector3">
            <a:avLst>
              <a:gd name="adj1" fmla="val 50000"/>
            </a:avLst>
          </a:prstGeom>
          <a:noFill/>
          <a:ln w="3175">
            <a:solidFill>
              <a:schemeClr val="tx2"/>
            </a:solidFill>
            <a:miter lim="800000"/>
            <a:headEnd/>
            <a:tailEnd type="triangle" w="med" len="med"/>
          </a:ln>
          <a:effectLst/>
        </p:spPr>
      </p:cxnSp>
      <p:cxnSp>
        <p:nvCxnSpPr>
          <p:cNvPr id="54" name="AutoShape 22"/>
          <p:cNvCxnSpPr>
            <a:cxnSpLocks noChangeShapeType="1"/>
            <a:stCxn id="39" idx="2"/>
            <a:endCxn id="43" idx="0"/>
          </p:cNvCxnSpPr>
          <p:nvPr/>
        </p:nvCxnSpPr>
        <p:spPr bwMode="auto">
          <a:xfrm rot="16200000" flipH="1">
            <a:off x="7169284" y="4869522"/>
            <a:ext cx="595839" cy="793"/>
          </a:xfrm>
          <a:prstGeom prst="straightConnector1">
            <a:avLst/>
          </a:prstGeom>
          <a:noFill/>
          <a:ln w="3175">
            <a:solidFill>
              <a:schemeClr val="tx2"/>
            </a:solidFill>
            <a:round/>
            <a:headEnd/>
            <a:tailEnd type="triangle" w="med" len="med"/>
          </a:ln>
          <a:effectLst/>
        </p:spPr>
      </p:cxnSp>
      <p:cxnSp>
        <p:nvCxnSpPr>
          <p:cNvPr id="55" name="AutoShape 23"/>
          <p:cNvCxnSpPr>
            <a:cxnSpLocks noChangeShapeType="1"/>
            <a:stCxn id="56" idx="1"/>
            <a:endCxn id="39" idx="0"/>
          </p:cNvCxnSpPr>
          <p:nvPr/>
        </p:nvCxnSpPr>
        <p:spPr bwMode="auto">
          <a:xfrm>
            <a:off x="7467600" y="1784350"/>
            <a:ext cx="0" cy="2327275"/>
          </a:xfrm>
          <a:prstGeom prst="straightConnector1">
            <a:avLst/>
          </a:prstGeom>
          <a:noFill/>
          <a:ln w="3175">
            <a:solidFill>
              <a:schemeClr val="tx2"/>
            </a:solidFill>
            <a:round/>
            <a:headEnd/>
            <a:tailEnd type="triangle" w="med" len="med"/>
          </a:ln>
          <a:effectLst/>
        </p:spPr>
      </p:cxnSp>
      <p:sp>
        <p:nvSpPr>
          <p:cNvPr id="56" name="AutoShape 24"/>
          <p:cNvSpPr>
            <a:spLocks noChangeArrowheads="1"/>
          </p:cNvSpPr>
          <p:nvPr/>
        </p:nvSpPr>
        <p:spPr bwMode="auto">
          <a:xfrm>
            <a:off x="6553200" y="1104900"/>
            <a:ext cx="1828800" cy="679450"/>
          </a:xfrm>
          <a:custGeom>
            <a:avLst/>
            <a:gdLst>
              <a:gd name="G0" fmla="+- 4137 0 0"/>
              <a:gd name="G1" fmla="+- 21600 0 4137"/>
              <a:gd name="G2" fmla="*/ 4137 1 2"/>
              <a:gd name="G3" fmla="+- 21600 0 G2"/>
              <a:gd name="G4" fmla="+/ 4137 21600 2"/>
              <a:gd name="G5" fmla="+/ G1 0 2"/>
              <a:gd name="G6" fmla="*/ 21600 21600 4137"/>
              <a:gd name="G7" fmla="*/ G6 1 2"/>
              <a:gd name="G8" fmla="+- 21600 0 G7"/>
              <a:gd name="G9" fmla="*/ 21600 1 2"/>
              <a:gd name="G10" fmla="+- 4137 0 G9"/>
              <a:gd name="G11" fmla="?: G10 G8 0"/>
              <a:gd name="G12" fmla="?: G10 G7 21600"/>
              <a:gd name="T0" fmla="*/ 19531 w 21600"/>
              <a:gd name="T1" fmla="*/ 10800 h 21600"/>
              <a:gd name="T2" fmla="*/ 10800 w 21600"/>
              <a:gd name="T3" fmla="*/ 21600 h 21600"/>
              <a:gd name="T4" fmla="*/ 2069 w 21600"/>
              <a:gd name="T5" fmla="*/ 10800 h 21600"/>
              <a:gd name="T6" fmla="*/ 10800 w 21600"/>
              <a:gd name="T7" fmla="*/ 0 h 21600"/>
              <a:gd name="T8" fmla="*/ 3869 w 21600"/>
              <a:gd name="T9" fmla="*/ 3869 h 21600"/>
              <a:gd name="T10" fmla="*/ 17731 w 21600"/>
              <a:gd name="T11" fmla="*/ 17731 h 21600"/>
            </a:gdLst>
            <a:ahLst/>
            <a:cxnLst>
              <a:cxn ang="0">
                <a:pos x="T0" y="T1"/>
              </a:cxn>
              <a:cxn ang="0">
                <a:pos x="T2" y="T3"/>
              </a:cxn>
              <a:cxn ang="0">
                <a:pos x="T4" y="T5"/>
              </a:cxn>
              <a:cxn ang="0">
                <a:pos x="T6" y="T7"/>
              </a:cxn>
            </a:cxnLst>
            <a:rect l="T8" t="T9" r="T10" b="T11"/>
            <a:pathLst>
              <a:path w="21600" h="21600">
                <a:moveTo>
                  <a:pt x="0" y="0"/>
                </a:moveTo>
                <a:lnTo>
                  <a:pt x="4137" y="21600"/>
                </a:lnTo>
                <a:lnTo>
                  <a:pt x="17463" y="21600"/>
                </a:lnTo>
                <a:lnTo>
                  <a:pt x="21600" y="0"/>
                </a:lnTo>
                <a:close/>
              </a:path>
            </a:pathLst>
          </a:custGeom>
          <a:solidFill>
            <a:srgbClr val="E5FFFF"/>
          </a:solidFill>
          <a:ln w="3175">
            <a:solidFill>
              <a:schemeClr val="tx2"/>
            </a:solidFill>
            <a:miter lim="800000"/>
            <a:headEnd/>
            <a:tailEnd/>
          </a:ln>
          <a:effectLst/>
        </p:spPr>
        <p:txBody>
          <a:bodyPr anchor="ctr"/>
          <a:lstStyle/>
          <a:p>
            <a:pPr algn="ctr"/>
            <a:r>
              <a:rPr lang="en-US" sz="1400" b="1" dirty="0">
                <a:solidFill>
                  <a:schemeClr val="tx2"/>
                </a:solidFill>
                <a:latin typeface="Arial" charset="0"/>
              </a:rPr>
              <a:t>ATWV cost</a:t>
            </a:r>
          </a:p>
          <a:p>
            <a:pPr algn="ctr"/>
            <a:r>
              <a:rPr lang="en-US" sz="1400" b="1" dirty="0">
                <a:solidFill>
                  <a:schemeClr val="tx2"/>
                </a:solidFill>
                <a:latin typeface="Arial" charset="0"/>
              </a:rPr>
              <a:t>parameters</a:t>
            </a:r>
            <a:endParaRPr lang="en-US" sz="1400" b="1" dirty="0">
              <a:latin typeface="Arial" charset="0"/>
            </a:endParaRPr>
          </a:p>
        </p:txBody>
      </p:sp>
      <p:sp>
        <p:nvSpPr>
          <p:cNvPr id="57" name="Line 26"/>
          <p:cNvSpPr>
            <a:spLocks noChangeShapeType="1"/>
          </p:cNvSpPr>
          <p:nvPr/>
        </p:nvSpPr>
        <p:spPr bwMode="auto">
          <a:xfrm>
            <a:off x="4462463" y="638630"/>
            <a:ext cx="2" cy="5080000"/>
          </a:xfrm>
          <a:prstGeom prst="line">
            <a:avLst/>
          </a:prstGeom>
          <a:noFill/>
          <a:ln w="57150">
            <a:solidFill>
              <a:schemeClr val="tx2"/>
            </a:solidFill>
            <a:prstDash val="sysDot"/>
            <a:round/>
            <a:headEnd/>
            <a:tailEnd/>
          </a:ln>
          <a:effectLst/>
        </p:spPr>
        <p:txBody>
          <a:bodyPr wrap="square" anchor="ctr">
            <a:spAutoFit/>
          </a:bodyPr>
          <a:lstStyle/>
          <a:p>
            <a:endParaRPr lang="en-US"/>
          </a:p>
        </p:txBody>
      </p:sp>
      <p:sp>
        <p:nvSpPr>
          <p:cNvPr id="58" name="Text Box 27"/>
          <p:cNvSpPr txBox="1">
            <a:spLocks noChangeArrowheads="1"/>
          </p:cNvSpPr>
          <p:nvPr/>
        </p:nvSpPr>
        <p:spPr bwMode="auto">
          <a:xfrm>
            <a:off x="3070225" y="578405"/>
            <a:ext cx="1322388" cy="457200"/>
          </a:xfrm>
          <a:prstGeom prst="rect">
            <a:avLst/>
          </a:prstGeom>
          <a:noFill/>
          <a:ln w="3175">
            <a:noFill/>
            <a:miter lim="800000"/>
            <a:headEnd/>
            <a:tailEnd/>
          </a:ln>
          <a:effectLst/>
        </p:spPr>
        <p:txBody>
          <a:bodyPr wrap="none" anchor="ctr">
            <a:spAutoFit/>
          </a:bodyPr>
          <a:lstStyle/>
          <a:p>
            <a:pPr algn="ctr"/>
            <a:r>
              <a:rPr lang="en-US" dirty="0">
                <a:solidFill>
                  <a:schemeClr val="tx2"/>
                </a:solidFill>
                <a:latin typeface="Arial" charset="0"/>
              </a:rPr>
              <a:t>indexing</a:t>
            </a:r>
          </a:p>
        </p:txBody>
      </p:sp>
      <p:sp>
        <p:nvSpPr>
          <p:cNvPr id="59" name="Text Box 28"/>
          <p:cNvSpPr txBox="1">
            <a:spLocks noChangeArrowheads="1"/>
          </p:cNvSpPr>
          <p:nvPr/>
        </p:nvSpPr>
        <p:spPr bwMode="auto">
          <a:xfrm>
            <a:off x="4569958" y="579993"/>
            <a:ext cx="1508125" cy="457200"/>
          </a:xfrm>
          <a:prstGeom prst="rect">
            <a:avLst/>
          </a:prstGeom>
          <a:noFill/>
          <a:ln w="3175">
            <a:noFill/>
            <a:miter lim="800000"/>
            <a:headEnd/>
            <a:tailEnd/>
          </a:ln>
          <a:effectLst/>
        </p:spPr>
        <p:txBody>
          <a:bodyPr wrap="none" anchor="ctr">
            <a:spAutoFit/>
          </a:bodyPr>
          <a:lstStyle/>
          <a:p>
            <a:pPr algn="ctr"/>
            <a:r>
              <a:rPr lang="en-US" dirty="0">
                <a:solidFill>
                  <a:schemeClr val="tx2"/>
                </a:solidFill>
                <a:latin typeface="Arial" charset="0"/>
              </a:rPr>
              <a:t>searching</a:t>
            </a:r>
          </a:p>
        </p:txBody>
      </p:sp>
      <p:sp>
        <p:nvSpPr>
          <p:cNvPr id="60" name="Line 29"/>
          <p:cNvSpPr>
            <a:spLocks noChangeShapeType="1"/>
          </p:cNvSpPr>
          <p:nvPr/>
        </p:nvSpPr>
        <p:spPr bwMode="auto">
          <a:xfrm flipH="1">
            <a:off x="1629910" y="808593"/>
            <a:ext cx="1355725" cy="0"/>
          </a:xfrm>
          <a:prstGeom prst="line">
            <a:avLst/>
          </a:prstGeom>
          <a:noFill/>
          <a:ln w="38100">
            <a:solidFill>
              <a:schemeClr val="tx2"/>
            </a:solidFill>
            <a:prstDash val="sysDot"/>
            <a:round/>
            <a:headEnd/>
            <a:tailEnd type="triangle" w="med" len="med"/>
          </a:ln>
          <a:effectLst/>
        </p:spPr>
        <p:txBody>
          <a:bodyPr wrap="none" anchor="ctr">
            <a:spAutoFit/>
          </a:bodyPr>
          <a:lstStyle/>
          <a:p>
            <a:endParaRPr lang="en-US"/>
          </a:p>
        </p:txBody>
      </p:sp>
      <p:sp>
        <p:nvSpPr>
          <p:cNvPr id="61" name="Line 30"/>
          <p:cNvSpPr>
            <a:spLocks noChangeShapeType="1"/>
          </p:cNvSpPr>
          <p:nvPr/>
        </p:nvSpPr>
        <p:spPr bwMode="auto">
          <a:xfrm>
            <a:off x="5965372" y="808593"/>
            <a:ext cx="676275" cy="0"/>
          </a:xfrm>
          <a:prstGeom prst="line">
            <a:avLst/>
          </a:prstGeom>
          <a:noFill/>
          <a:ln w="38100">
            <a:solidFill>
              <a:schemeClr val="tx2"/>
            </a:solidFill>
            <a:prstDash val="sysDot"/>
            <a:round/>
            <a:headEnd/>
            <a:tailEnd type="triangle" w="med" len="med"/>
          </a:ln>
          <a:effectLst/>
        </p:spPr>
        <p:txBody>
          <a:bodyPr anchor="ctr">
            <a:spAutoFit/>
          </a:bodyPr>
          <a:lstStyle/>
          <a:p>
            <a:endParaRPr lang="en-US"/>
          </a:p>
        </p:txBody>
      </p:sp>
      <p:sp>
        <p:nvSpPr>
          <p:cNvPr id="62" name="TextBox 61"/>
          <p:cNvSpPr txBox="1"/>
          <p:nvPr/>
        </p:nvSpPr>
        <p:spPr>
          <a:xfrm>
            <a:off x="234949" y="6168566"/>
            <a:ext cx="5788479" cy="215444"/>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From Miller, et al., “</a:t>
            </a:r>
            <a:r>
              <a:rPr kumimoji="0" lang="en-US" sz="1400" b="1" i="0" u="none" strike="noStrike" kern="0" cap="none" spc="0" normalizeH="0" baseline="0" noProof="0" dirty="0" smtClean="0">
                <a:ln>
                  <a:noFill/>
                </a:ln>
                <a:solidFill>
                  <a:schemeClr val="tx1"/>
                </a:solidFill>
                <a:effectLst/>
                <a:uLnTx/>
                <a:uFillTx/>
                <a:latin typeface="+mn-lt"/>
                <a:ea typeface="+mn-ea"/>
                <a:cs typeface="+mn-cs"/>
                <a:hlinkClick r:id="rId2"/>
              </a:rPr>
              <a:t>Rapid and Accurate Spoken Term</a:t>
            </a:r>
            <a:r>
              <a:rPr kumimoji="0" lang="en-US" sz="1400" b="1" i="0" u="none" strike="noStrike" kern="0" cap="none" spc="0" normalizeH="0" noProof="0" dirty="0" smtClean="0">
                <a:ln>
                  <a:noFill/>
                </a:ln>
                <a:solidFill>
                  <a:schemeClr val="tx1"/>
                </a:solidFill>
                <a:effectLst/>
                <a:uLnTx/>
                <a:uFillTx/>
                <a:latin typeface="+mn-lt"/>
                <a:ea typeface="+mn-ea"/>
                <a:cs typeface="+mn-cs"/>
                <a:hlinkClick r:id="rId2"/>
              </a:rPr>
              <a:t> Detection</a:t>
            </a:r>
            <a:r>
              <a:rPr kumimoji="0" lang="en-US" sz="1400" b="1" i="0" u="none" strike="noStrike" kern="0" cap="none" spc="0" normalizeH="0" noProof="0" dirty="0" smtClean="0">
                <a:ln>
                  <a:noFill/>
                </a:ln>
                <a:solidFill>
                  <a:schemeClr val="tx1"/>
                </a:solidFill>
                <a:effectLst/>
                <a:uLnTx/>
                <a:uFillTx/>
                <a:latin typeface="+mn-lt"/>
                <a:ea typeface="+mn-ea"/>
                <a:cs typeface="+mn-cs"/>
              </a:rPr>
              <a:t>”</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 Typical Word-Based STD System</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NIST 2006 Spoken Term Detection Evaluation</a:t>
            </a:r>
            <a:endParaRPr lang="en-US" b="1" dirty="0">
              <a:solidFill>
                <a:schemeClr val="accent2"/>
              </a:solidFill>
            </a:endParaRPr>
          </a:p>
        </p:txBody>
      </p:sp>
      <p:pic>
        <p:nvPicPr>
          <p:cNvPr id="3" name="Picture 2" descr="Picture1.jpg"/>
          <p:cNvPicPr>
            <a:picLocks noChangeAspect="1"/>
          </p:cNvPicPr>
          <p:nvPr/>
        </p:nvPicPr>
        <p:blipFill>
          <a:blip r:embed="rId2" cstate="print"/>
          <a:stretch>
            <a:fillRect/>
          </a:stretch>
        </p:blipFill>
        <p:spPr>
          <a:xfrm>
            <a:off x="1084593" y="660565"/>
            <a:ext cx="6958940" cy="5958123"/>
          </a:xfrm>
          <a:prstGeom prst="rect">
            <a:avLst/>
          </a:prstGeom>
        </p:spPr>
      </p:pic>
      <p:grpSp>
        <p:nvGrpSpPr>
          <p:cNvPr id="13" name="Group 12"/>
          <p:cNvGrpSpPr/>
          <p:nvPr/>
        </p:nvGrpSpPr>
        <p:grpSpPr>
          <a:xfrm>
            <a:off x="2438400" y="914400"/>
            <a:ext cx="5515429" cy="5341257"/>
            <a:chOff x="2438400" y="914400"/>
            <a:chExt cx="5515429" cy="5341257"/>
          </a:xfrm>
        </p:grpSpPr>
        <p:sp>
          <p:nvSpPr>
            <p:cNvPr id="4" name="Freeform 3"/>
            <p:cNvSpPr/>
            <p:nvPr/>
          </p:nvSpPr>
          <p:spPr>
            <a:xfrm>
              <a:off x="2438400" y="914400"/>
              <a:ext cx="5515429" cy="5341257"/>
            </a:xfrm>
            <a:custGeom>
              <a:avLst/>
              <a:gdLst>
                <a:gd name="connsiteX0" fmla="*/ 0 w 5515429"/>
                <a:gd name="connsiteY0" fmla="*/ 0 h 4005943"/>
                <a:gd name="connsiteX1" fmla="*/ 5500914 w 5515429"/>
                <a:gd name="connsiteY1" fmla="*/ 14514 h 4005943"/>
                <a:gd name="connsiteX2" fmla="*/ 5515429 w 5515429"/>
                <a:gd name="connsiteY2" fmla="*/ 4005943 h 4005943"/>
                <a:gd name="connsiteX3" fmla="*/ 3585029 w 5515429"/>
                <a:gd name="connsiteY3" fmla="*/ 4005943 h 4005943"/>
                <a:gd name="connsiteX4" fmla="*/ 0 w 5515429"/>
                <a:gd name="connsiteY4" fmla="*/ 0 h 4005943"/>
                <a:gd name="connsiteX0" fmla="*/ 0 w 5515429"/>
                <a:gd name="connsiteY0" fmla="*/ 0 h 4016858"/>
                <a:gd name="connsiteX1" fmla="*/ 5500914 w 5515429"/>
                <a:gd name="connsiteY1" fmla="*/ 14514 h 4016858"/>
                <a:gd name="connsiteX2" fmla="*/ 5515429 w 5515429"/>
                <a:gd name="connsiteY2" fmla="*/ 4005943 h 4016858"/>
                <a:gd name="connsiteX3" fmla="*/ 4441371 w 5515429"/>
                <a:gd name="connsiteY3" fmla="*/ 4016858 h 4016858"/>
                <a:gd name="connsiteX4" fmla="*/ 0 w 5515429"/>
                <a:gd name="connsiteY4" fmla="*/ 0 h 401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429" h="4016858">
                  <a:moveTo>
                    <a:pt x="0" y="0"/>
                  </a:moveTo>
                  <a:lnTo>
                    <a:pt x="5500914" y="14514"/>
                  </a:lnTo>
                  <a:cubicBezTo>
                    <a:pt x="5505752" y="1344990"/>
                    <a:pt x="5510591" y="2675467"/>
                    <a:pt x="5515429" y="4005943"/>
                  </a:cubicBezTo>
                  <a:lnTo>
                    <a:pt x="4441371" y="4016858"/>
                  </a:lnTo>
                  <a:lnTo>
                    <a:pt x="0" y="0"/>
                  </a:lnTo>
                  <a:close/>
                </a:path>
              </a:pathLst>
            </a:custGeom>
            <a:solidFill>
              <a:srgbClr val="00F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05829" y="2307771"/>
              <a:ext cx="1857828" cy="553998"/>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Phonetic-Based</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r>
                <a:rPr kumimoji="0" lang="en-US" sz="1800" b="1" i="0" u="none" strike="noStrike" kern="0" cap="none" spc="0" normalizeH="0" baseline="0" noProof="0" dirty="0" smtClean="0">
                  <a:ln>
                    <a:noFill/>
                  </a:ln>
                  <a:solidFill>
                    <a:schemeClr val="tx1"/>
                  </a:solidFill>
                  <a:effectLst/>
                  <a:uLnTx/>
                  <a:uFillTx/>
                  <a:latin typeface="+mn-lt"/>
                  <a:ea typeface="+mn-ea"/>
                  <a:cs typeface="+mn-cs"/>
                </a:rPr>
                <a:t>Approaches</a:t>
              </a:r>
            </a:p>
          </p:txBody>
        </p:sp>
      </p:grpSp>
      <p:grpSp>
        <p:nvGrpSpPr>
          <p:cNvPr id="12" name="Group 11"/>
          <p:cNvGrpSpPr/>
          <p:nvPr/>
        </p:nvGrpSpPr>
        <p:grpSpPr>
          <a:xfrm>
            <a:off x="1480457" y="914400"/>
            <a:ext cx="5384800" cy="5341257"/>
            <a:chOff x="1480457" y="914400"/>
            <a:chExt cx="5384800" cy="5341257"/>
          </a:xfrm>
        </p:grpSpPr>
        <p:sp>
          <p:nvSpPr>
            <p:cNvPr id="6" name="Freeform 5"/>
            <p:cNvSpPr/>
            <p:nvPr/>
          </p:nvSpPr>
          <p:spPr>
            <a:xfrm>
              <a:off x="1480457" y="914400"/>
              <a:ext cx="5384800" cy="5341257"/>
            </a:xfrm>
            <a:custGeom>
              <a:avLst/>
              <a:gdLst>
                <a:gd name="connsiteX0" fmla="*/ 14514 w 4528457"/>
                <a:gd name="connsiteY0" fmla="*/ 0 h 5341257"/>
                <a:gd name="connsiteX1" fmla="*/ 957943 w 4528457"/>
                <a:gd name="connsiteY1" fmla="*/ 14514 h 5341257"/>
                <a:gd name="connsiteX2" fmla="*/ 4528457 w 4528457"/>
                <a:gd name="connsiteY2" fmla="*/ 4005943 h 5341257"/>
                <a:gd name="connsiteX3" fmla="*/ 2569029 w 4528457"/>
                <a:gd name="connsiteY3" fmla="*/ 4005943 h 5341257"/>
                <a:gd name="connsiteX4" fmla="*/ 2583543 w 4528457"/>
                <a:gd name="connsiteY4" fmla="*/ 5326743 h 5341257"/>
                <a:gd name="connsiteX5" fmla="*/ 0 w 4528457"/>
                <a:gd name="connsiteY5" fmla="*/ 5341257 h 5341257"/>
                <a:gd name="connsiteX6" fmla="*/ 14514 w 4528457"/>
                <a:gd name="connsiteY6" fmla="*/ 0 h 5341257"/>
                <a:gd name="connsiteX0" fmla="*/ 14514 w 4484914"/>
                <a:gd name="connsiteY0" fmla="*/ 0 h 5341257"/>
                <a:gd name="connsiteX1" fmla="*/ 957943 w 4484914"/>
                <a:gd name="connsiteY1" fmla="*/ 14514 h 5341257"/>
                <a:gd name="connsiteX2" fmla="*/ 4484914 w 4484914"/>
                <a:gd name="connsiteY2" fmla="*/ 5326743 h 5341257"/>
                <a:gd name="connsiteX3" fmla="*/ 2569029 w 4484914"/>
                <a:gd name="connsiteY3" fmla="*/ 4005943 h 5341257"/>
                <a:gd name="connsiteX4" fmla="*/ 2583543 w 4484914"/>
                <a:gd name="connsiteY4" fmla="*/ 5326743 h 5341257"/>
                <a:gd name="connsiteX5" fmla="*/ 0 w 4484914"/>
                <a:gd name="connsiteY5" fmla="*/ 5341257 h 5341257"/>
                <a:gd name="connsiteX6" fmla="*/ 14514 w 4484914"/>
                <a:gd name="connsiteY6" fmla="*/ 0 h 5341257"/>
                <a:gd name="connsiteX0" fmla="*/ 14514 w 4484914"/>
                <a:gd name="connsiteY0" fmla="*/ 0 h 5341257"/>
                <a:gd name="connsiteX1" fmla="*/ 957943 w 4484914"/>
                <a:gd name="connsiteY1" fmla="*/ 14514 h 5341257"/>
                <a:gd name="connsiteX2" fmla="*/ 4484914 w 4484914"/>
                <a:gd name="connsiteY2" fmla="*/ 5326743 h 5341257"/>
                <a:gd name="connsiteX3" fmla="*/ 2583543 w 4484914"/>
                <a:gd name="connsiteY3" fmla="*/ 5326743 h 5341257"/>
                <a:gd name="connsiteX4" fmla="*/ 0 w 4484914"/>
                <a:gd name="connsiteY4" fmla="*/ 5341257 h 5341257"/>
                <a:gd name="connsiteX5" fmla="*/ 14514 w 4484914"/>
                <a:gd name="connsiteY5" fmla="*/ 0 h 5341257"/>
                <a:gd name="connsiteX0" fmla="*/ 14514 w 5384800"/>
                <a:gd name="connsiteY0" fmla="*/ 0 h 5341257"/>
                <a:gd name="connsiteX1" fmla="*/ 957943 w 5384800"/>
                <a:gd name="connsiteY1" fmla="*/ 14514 h 5341257"/>
                <a:gd name="connsiteX2" fmla="*/ 5384800 w 5384800"/>
                <a:gd name="connsiteY2" fmla="*/ 5326743 h 5341257"/>
                <a:gd name="connsiteX3" fmla="*/ 2583543 w 5384800"/>
                <a:gd name="connsiteY3" fmla="*/ 5326743 h 5341257"/>
                <a:gd name="connsiteX4" fmla="*/ 0 w 5384800"/>
                <a:gd name="connsiteY4" fmla="*/ 5341257 h 5341257"/>
                <a:gd name="connsiteX5" fmla="*/ 14514 w 5384800"/>
                <a:gd name="connsiteY5" fmla="*/ 0 h 534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4800" h="5341257">
                  <a:moveTo>
                    <a:pt x="14514" y="0"/>
                  </a:moveTo>
                  <a:lnTo>
                    <a:pt x="957943" y="14514"/>
                  </a:lnTo>
                  <a:lnTo>
                    <a:pt x="5384800" y="5326743"/>
                  </a:lnTo>
                  <a:lnTo>
                    <a:pt x="2583543" y="5326743"/>
                  </a:lnTo>
                  <a:lnTo>
                    <a:pt x="0" y="5341257"/>
                  </a:lnTo>
                  <a:lnTo>
                    <a:pt x="14514" y="0"/>
                  </a:lnTo>
                  <a:close/>
                </a:path>
              </a:pathLst>
            </a:custGeom>
            <a:solidFill>
              <a:schemeClr val="accent3">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3771" y="3453399"/>
              <a:ext cx="1857828" cy="553998"/>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Word-Based</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r>
                <a:rPr kumimoji="0" lang="en-US" sz="1800" b="1" i="0" u="none" strike="noStrike" kern="0" cap="none" spc="0" normalizeH="0" baseline="0" noProof="0" dirty="0" smtClean="0">
                  <a:ln>
                    <a:noFill/>
                  </a:ln>
                  <a:solidFill>
                    <a:schemeClr val="tx1"/>
                  </a:solidFill>
                  <a:effectLst/>
                  <a:uLnTx/>
                  <a:uFillTx/>
                  <a:latin typeface="+mn-lt"/>
                  <a:ea typeface="+mn-ea"/>
                  <a:cs typeface="+mn-cs"/>
                </a:rPr>
                <a:t>Approaches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Search Term Performance</a:t>
            </a:r>
            <a:endParaRPr lang="en-US" b="1" dirty="0">
              <a:solidFill>
                <a:schemeClr val="accent2"/>
              </a:solidFill>
            </a:endParaRPr>
          </a:p>
        </p:txBody>
      </p:sp>
      <p:sp>
        <p:nvSpPr>
          <p:cNvPr id="5" name="Text Box 298"/>
          <p:cNvSpPr txBox="1">
            <a:spLocks noChangeArrowheads="1"/>
          </p:cNvSpPr>
          <p:nvPr/>
        </p:nvSpPr>
        <p:spPr bwMode="auto">
          <a:xfrm>
            <a:off x="3033713" y="1862138"/>
            <a:ext cx="40703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6" name="Rectangle 5"/>
          <p:cNvSpPr>
            <a:spLocks noChangeArrowheads="1"/>
          </p:cNvSpPr>
          <p:nvPr/>
        </p:nvSpPr>
        <p:spPr bwMode="auto">
          <a:xfrm>
            <a:off x="187554" y="681947"/>
            <a:ext cx="8727846" cy="5733369"/>
          </a:xfrm>
          <a:prstGeom prst="rect">
            <a:avLst/>
          </a:prstGeom>
          <a:noFill/>
          <a:ln w="9525">
            <a:noFill/>
            <a:miter lim="800000"/>
            <a:headEnd/>
            <a:tailEnd/>
          </a:ln>
          <a:effectLst/>
        </p:spPr>
        <p:txBody>
          <a:bodyPr lIns="0" tIns="0" rIns="0" bIns="0"/>
          <a:lstStyle/>
          <a:p>
            <a:pPr marL="231775" indent="-231775" eaLnBrk="1" hangingPunct="1">
              <a:spcAft>
                <a:spcPts val="600"/>
              </a:spcAft>
              <a:buFont typeface="Arial" pitchFamily="34" charset="0"/>
              <a:buChar char="•"/>
            </a:pPr>
            <a:r>
              <a:rPr lang="en-US" sz="1800" b="1" dirty="0" smtClean="0">
                <a:solidFill>
                  <a:schemeClr val="accent1"/>
                </a:solidFill>
                <a:latin typeface="Arial" charset="0"/>
              </a:rPr>
              <a:t>Data:</a:t>
            </a:r>
            <a:r>
              <a:rPr lang="en-US" sz="1800" b="1" dirty="0" smtClean="0">
                <a:latin typeface="Arial" charset="0"/>
              </a:rPr>
              <a:t> 2006 STD data was a mix of Broadcast News (3 hrs), Conversational Telephone Speech (3 hrs) and Conference Meetings (2 hrs).</a:t>
            </a:r>
          </a:p>
          <a:p>
            <a:pPr marL="465138" lvl="1" indent="-233363">
              <a:spcAft>
                <a:spcPts val="600"/>
              </a:spcAft>
              <a:buFont typeface="Wingdings" pitchFamily="2" charset="2"/>
              <a:buChar char="§"/>
            </a:pPr>
            <a:r>
              <a:rPr lang="en-US" sz="1800" b="1" dirty="0" smtClean="0"/>
              <a:t>1100 unique reference terms; 14,421 occurrences (skewed by frequency)</a:t>
            </a:r>
          </a:p>
          <a:p>
            <a:pPr marL="465138" lvl="1" indent="-233363">
              <a:spcAft>
                <a:spcPts val="1200"/>
              </a:spcAft>
              <a:buFont typeface="Wingdings" pitchFamily="2" charset="2"/>
              <a:buChar char="§"/>
            </a:pPr>
            <a:r>
              <a:rPr lang="en-US" sz="1800" b="1" dirty="0" smtClean="0"/>
              <a:t>475 unique terms after removing multi-word terms and terms that occurred less than three times.</a:t>
            </a:r>
          </a:p>
          <a:p>
            <a:pPr marL="231775" indent="-231775" eaLnBrk="1" hangingPunct="1">
              <a:spcAft>
                <a:spcPts val="600"/>
              </a:spcAft>
              <a:buFont typeface="Arial" pitchFamily="34" charset="0"/>
              <a:buChar char="•"/>
            </a:pPr>
            <a:r>
              <a:rPr lang="en-US" sz="1800" b="1" dirty="0" smtClean="0">
                <a:solidFill>
                  <a:schemeClr val="accent1"/>
                </a:solidFill>
                <a:latin typeface="Arial" charset="0"/>
              </a:rPr>
              <a:t>Evaluation Paradigm: </a:t>
            </a:r>
          </a:p>
          <a:p>
            <a:pPr marL="688975" lvl="1" indent="-231775">
              <a:spcAft>
                <a:spcPts val="600"/>
              </a:spcAft>
              <a:buFont typeface="Wingdings" pitchFamily="2" charset="2"/>
              <a:buChar char="§"/>
            </a:pPr>
            <a:r>
              <a:rPr lang="en-US" sz="1800" b="1" dirty="0" smtClean="0">
                <a:solidFill>
                  <a:schemeClr val="bg1"/>
                </a:solidFill>
              </a:rPr>
              <a:t>Closed-Loop: </a:t>
            </a:r>
            <a:r>
              <a:rPr lang="en-US" sz="1800" b="1" dirty="0" smtClean="0"/>
              <a:t>All 475 search terms used in one run.</a:t>
            </a:r>
          </a:p>
          <a:p>
            <a:pPr marL="688975" lvl="1" indent="-231775">
              <a:spcAft>
                <a:spcPts val="1200"/>
              </a:spcAft>
              <a:buFont typeface="Wingdings" pitchFamily="2" charset="2"/>
              <a:buChar char="§"/>
            </a:pPr>
            <a:r>
              <a:rPr lang="en-US" sz="1800" b="1" dirty="0" smtClean="0">
                <a:latin typeface="Arial" charset="0"/>
              </a:rPr>
              <a:t>Open-Loop: Data randomly partitioned into train (80%) and eval (20%) for 100 iterations. Results are averaged across all runs.</a:t>
            </a:r>
          </a:p>
          <a:p>
            <a:pPr marL="231775" indent="-231775" eaLnBrk="1" hangingPunct="1">
              <a:spcAft>
                <a:spcPts val="600"/>
              </a:spcAft>
              <a:buFont typeface="Arial" pitchFamily="34" charset="0"/>
              <a:buChar char="•"/>
            </a:pPr>
            <a:r>
              <a:rPr lang="en-US" sz="1800" b="1" dirty="0" smtClean="0">
                <a:solidFill>
                  <a:schemeClr val="accent1"/>
                </a:solidFill>
                <a:latin typeface="Arial" charset="0"/>
              </a:rPr>
              <a:t>Machine Learning:</a:t>
            </a:r>
            <a:endParaRPr lang="en-US" sz="1800" b="1" dirty="0" smtClean="0">
              <a:solidFill>
                <a:schemeClr val="bg1"/>
              </a:solidFill>
              <a:latin typeface="Arial" charset="0"/>
            </a:endParaRPr>
          </a:p>
          <a:p>
            <a:pPr marL="688975" lvl="1" indent="-231775">
              <a:spcAft>
                <a:spcPts val="1200"/>
              </a:spcAft>
              <a:buFont typeface="Wingdings" pitchFamily="2" charset="2"/>
              <a:buChar char="§"/>
            </a:pPr>
            <a:r>
              <a:rPr lang="en-US" sz="1800" b="1" dirty="0" smtClean="0">
                <a:solidFill>
                  <a:schemeClr val="bg1"/>
                </a:solidFill>
              </a:rPr>
              <a:t>Multiple Linear Regression (regress): preprocessed data using SVD and then fit the data using least squares.</a:t>
            </a:r>
          </a:p>
          <a:p>
            <a:pPr marL="688975" lvl="1" indent="-231775">
              <a:spcAft>
                <a:spcPts val="1200"/>
              </a:spcAft>
              <a:buFont typeface="Wingdings" pitchFamily="2" charset="2"/>
              <a:buChar char="§"/>
            </a:pPr>
            <a:r>
              <a:rPr lang="en-US" sz="1800" b="1" dirty="0" smtClean="0">
                <a:solidFill>
                  <a:schemeClr val="bg1"/>
                </a:solidFill>
                <a:latin typeface="Arial" charset="0"/>
              </a:rPr>
              <a:t>Neural Network (newff): a</a:t>
            </a:r>
            <a:r>
              <a:rPr lang="en-US" sz="1800" b="1" dirty="0" smtClean="0">
                <a:solidFill>
                  <a:schemeClr val="bg1"/>
                </a:solidFill>
              </a:rPr>
              <a:t> simple 2 layer network that used </a:t>
            </a:r>
            <a:r>
              <a:rPr lang="en-US" sz="1800" b="1" dirty="0" err="1" smtClean="0">
                <a:solidFill>
                  <a:schemeClr val="bg1"/>
                </a:solidFill>
              </a:rPr>
              <a:t>backpropagation</a:t>
            </a:r>
            <a:r>
              <a:rPr lang="en-US" sz="1800" b="1" dirty="0" smtClean="0">
                <a:solidFill>
                  <a:schemeClr val="bg1"/>
                </a:solidFill>
              </a:rPr>
              <a:t> for training and SVD for feature decorrelation.</a:t>
            </a:r>
          </a:p>
          <a:p>
            <a:pPr marL="688975" lvl="1" indent="-231775">
              <a:spcAft>
                <a:spcPts val="1200"/>
              </a:spcAft>
              <a:buFont typeface="Wingdings" pitchFamily="2" charset="2"/>
              <a:buChar char="§"/>
            </a:pPr>
            <a:r>
              <a:rPr lang="en-US" sz="1800" b="1" dirty="0" smtClean="0">
                <a:solidFill>
                  <a:schemeClr val="bg1"/>
                </a:solidFill>
              </a:rPr>
              <a:t>Decision Tree (treefit): a binary tree with a twoing splitting rule.</a:t>
            </a:r>
            <a:endParaRPr lang="en-US" sz="1800" b="1" dirty="0">
              <a:solidFill>
                <a:schemeClr val="accent1"/>
              </a:solidFill>
            </a:endParaRPr>
          </a:p>
          <a:p>
            <a:pPr marL="231775" indent="-231775">
              <a:spcAft>
                <a:spcPts val="1200"/>
              </a:spcAft>
              <a:buFont typeface="Arial" pitchFamily="34" charset="0"/>
              <a:buChar char="•"/>
            </a:pPr>
            <a:r>
              <a:rPr lang="en-US" sz="1800" b="1" dirty="0" smtClean="0">
                <a:solidFill>
                  <a:schemeClr val="accent1"/>
                </a:solidFill>
              </a:rPr>
              <a:t>Goal: </a:t>
            </a:r>
            <a:r>
              <a:rPr lang="en-US" sz="1800" b="1" dirty="0" smtClean="0">
                <a:solidFill>
                  <a:schemeClr val="bg1"/>
                </a:solidFill>
              </a:rPr>
              <a:t>Predict error rate as a function of feature combinations including linguistic content (e.g., phones, phonetic class, syllables) and duration.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808080"/>
                                      </p:to>
                                    </p:animClr>
                                  </p:sub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rgbClr val="808080"/>
                                      </p:to>
                                    </p:animClr>
                                  </p:sub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9" end="9"/>
                                            </p:txEl>
                                          </p:spTgt>
                                        </p:tgtEl>
                                        <p:attrNameLst>
                                          <p:attrName>ppt_c</p:attrName>
                                        </p:attrNameLst>
                                      </p:cBhvr>
                                      <p:to>
                                        <a:srgbClr val="80808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Search Term Error Rates</a:t>
            </a:r>
            <a:endParaRPr lang="en-US" b="1" dirty="0">
              <a:solidFill>
                <a:schemeClr val="accent2"/>
              </a:solidFill>
            </a:endParaRPr>
          </a:p>
        </p:txBody>
      </p:sp>
      <p:grpSp>
        <p:nvGrpSpPr>
          <p:cNvPr id="7" name="Group 6"/>
          <p:cNvGrpSpPr/>
          <p:nvPr/>
        </p:nvGrpSpPr>
        <p:grpSpPr>
          <a:xfrm>
            <a:off x="177121" y="679450"/>
            <a:ext cx="8404457" cy="2760435"/>
            <a:chOff x="177121" y="679450"/>
            <a:chExt cx="8404457" cy="2760435"/>
          </a:xfrm>
        </p:grpSpPr>
        <p:pic>
          <p:nvPicPr>
            <p:cNvPr id="4" name="Picture 3" descr="noSyllbl_TWV.jpg"/>
            <p:cNvPicPr>
              <a:picLocks noChangeAspect="1"/>
            </p:cNvPicPr>
            <p:nvPr/>
          </p:nvPicPr>
          <p:blipFill>
            <a:blip r:embed="rId2" cstate="print"/>
            <a:stretch>
              <a:fillRect/>
            </a:stretch>
          </p:blipFill>
          <p:spPr>
            <a:xfrm>
              <a:off x="4900997" y="679450"/>
              <a:ext cx="3680581" cy="2760435"/>
            </a:xfrm>
            <a:prstGeom prst="rect">
              <a:avLst/>
            </a:prstGeom>
            <a:ln>
              <a:noFill/>
            </a:ln>
            <a:effectLst>
              <a:outerShdw blurRad="292100" dist="139700" dir="2700000" algn="tl" rotWithShape="0">
                <a:schemeClr val="accent2">
                  <a:alpha val="65000"/>
                </a:schemeClr>
              </a:outerShdw>
            </a:effectLst>
          </p:spPr>
        </p:pic>
        <p:sp>
          <p:nvSpPr>
            <p:cNvPr id="5" name="TextBox 4"/>
            <p:cNvSpPr txBox="1"/>
            <p:nvPr/>
          </p:nvSpPr>
          <p:spPr>
            <a:xfrm>
              <a:off x="177121" y="679450"/>
              <a:ext cx="4401229" cy="2677656"/>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Search term error rates typically vary with the duration of the word.</a:t>
              </a:r>
            </a:p>
            <a:p>
              <a:pPr marL="231775" indent="-231775">
                <a:spcAft>
                  <a:spcPts val="1200"/>
                </a:spcAft>
                <a:buFont typeface="Arial" pitchFamily="34" charset="0"/>
                <a:buChar char="•"/>
              </a:pPr>
              <a:r>
                <a:rPr lang="en-US" sz="1800" b="1" dirty="0" smtClean="0"/>
                <a:t>Monosyllabic words tend to have a high error rate.</a:t>
              </a:r>
            </a:p>
            <a:p>
              <a:pPr marL="231775" indent="-231775">
                <a:spcAft>
                  <a:spcPts val="1200"/>
                </a:spcAft>
                <a:buFont typeface="Arial" pitchFamily="34" charset="0"/>
                <a:buChar char="•"/>
              </a:pPr>
              <a:r>
                <a:rPr lang="en-US" sz="1800" b="1" dirty="0" smtClean="0"/>
                <a:t>Polysyllabic words occur less frequently and are harder to estimate.</a:t>
              </a:r>
            </a:p>
            <a:p>
              <a:pPr marL="231775" indent="-231775">
                <a:spcAft>
                  <a:spcPts val="1200"/>
                </a:spcAft>
                <a:buFont typeface="Arial" pitchFamily="34" charset="0"/>
                <a:buChar char="•"/>
              </a:pPr>
              <a:r>
                <a:rPr lang="en-US" sz="1800" b="1" dirty="0" smtClean="0"/>
                <a:t>Multi-word sequences are common (e.g., Google search).</a:t>
              </a:r>
            </a:p>
          </p:txBody>
        </p:sp>
      </p:grpSp>
      <p:grpSp>
        <p:nvGrpSpPr>
          <p:cNvPr id="8" name="Group 7"/>
          <p:cNvGrpSpPr/>
          <p:nvPr/>
        </p:nvGrpSpPr>
        <p:grpSpPr>
          <a:xfrm>
            <a:off x="612315" y="3788229"/>
            <a:ext cx="8303085" cy="2657018"/>
            <a:chOff x="612315" y="3788229"/>
            <a:chExt cx="8303085" cy="2657018"/>
          </a:xfrm>
        </p:grpSpPr>
        <p:pic>
          <p:nvPicPr>
            <p:cNvPr id="3" name="Picture 2" descr="syllVtwv.jpg"/>
            <p:cNvPicPr>
              <a:picLocks noChangeAspect="1"/>
            </p:cNvPicPr>
            <p:nvPr/>
          </p:nvPicPr>
          <p:blipFill>
            <a:blip r:embed="rId3" cstate="print"/>
            <a:stretch>
              <a:fillRect/>
            </a:stretch>
          </p:blipFill>
          <p:spPr>
            <a:xfrm>
              <a:off x="612315" y="3788229"/>
              <a:ext cx="3542690" cy="2657018"/>
            </a:xfrm>
            <a:prstGeom prst="rect">
              <a:avLst/>
            </a:prstGeom>
            <a:ln>
              <a:noFill/>
            </a:ln>
            <a:effectLst>
              <a:outerShdw blurRad="292100" dist="139700" dir="2700000" algn="tl" rotWithShape="0">
                <a:schemeClr val="accent2">
                  <a:alpha val="65000"/>
                </a:schemeClr>
              </a:outerShdw>
            </a:effectLst>
          </p:spPr>
        </p:pic>
        <p:sp>
          <p:nvSpPr>
            <p:cNvPr id="6" name="TextBox 5"/>
            <p:cNvSpPr txBox="1"/>
            <p:nvPr/>
          </p:nvSpPr>
          <p:spPr>
            <a:xfrm>
              <a:off x="4514171" y="3860799"/>
              <a:ext cx="4401229" cy="2523768"/>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Alternate measures, such as TWV, model the localization of the search hit. These have produced unpredictable results in our work.</a:t>
              </a:r>
            </a:p>
            <a:p>
              <a:pPr marL="231775" indent="-231775">
                <a:spcAft>
                  <a:spcPts val="1200"/>
                </a:spcAft>
                <a:buFont typeface="Arial" pitchFamily="34" charset="0"/>
                <a:buChar char="•"/>
              </a:pPr>
              <a:r>
                <a:rPr lang="en-US" sz="1800" b="1" dirty="0" smtClean="0"/>
                <a:t>Average error rate (misses and false alarms) as a function of the number of syllables shows a clear correlation.</a:t>
              </a:r>
            </a:p>
            <a:p>
              <a:pPr marL="231775" indent="-231775">
                <a:spcAft>
                  <a:spcPts val="1200"/>
                </a:spcAft>
                <a:buFont typeface="Arial" pitchFamily="34" charset="0"/>
                <a:buChar char="•"/>
              </a:pPr>
              <a:r>
                <a:rPr lang="en-US" sz="1800" b="1" dirty="0" smtClean="0"/>
                <a:t>Query length is not the whole story.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Baseline Experiments - Duration</a:t>
            </a:r>
            <a:endParaRPr lang="en-US" b="1" dirty="0">
              <a:solidFill>
                <a:schemeClr val="accent2"/>
              </a:solidFill>
            </a:endParaRPr>
          </a:p>
        </p:txBody>
      </p:sp>
      <p:graphicFrame>
        <p:nvGraphicFramePr>
          <p:cNvPr id="4" name="Table 3"/>
          <p:cNvGraphicFramePr>
            <a:graphicFrameLocks noGrp="1"/>
          </p:cNvGraphicFramePr>
          <p:nvPr/>
        </p:nvGraphicFramePr>
        <p:xfrm>
          <a:off x="234953" y="743859"/>
          <a:ext cx="8680447" cy="333756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t>Duration</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Syllables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Phones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latin typeface="Arial"/>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Vowels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Consonants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0.073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Characters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a:spLocks noChangeArrowheads="1"/>
          </p:cNvSpPr>
          <p:nvPr/>
        </p:nvSpPr>
        <p:spPr bwMode="auto">
          <a:xfrm>
            <a:off x="202068" y="4499428"/>
            <a:ext cx="8684304" cy="1915887"/>
          </a:xfrm>
          <a:prstGeom prst="rect">
            <a:avLst/>
          </a:prstGeom>
          <a:noFill/>
          <a:ln w="9525">
            <a:noFill/>
            <a:miter lim="800000"/>
            <a:headEnd/>
            <a:tailEnd/>
          </a:ln>
          <a:effectLst/>
        </p:spPr>
        <p:txBody>
          <a:bodyPr lIns="0" tIns="0" rIns="0" bIns="0"/>
          <a:lstStyle/>
          <a:p>
            <a:pPr marL="231775" indent="-231775" eaLnBrk="1" hangingPunct="1">
              <a:spcAft>
                <a:spcPts val="600"/>
              </a:spcAft>
              <a:buFont typeface="Arial" pitchFamily="34" charset="0"/>
              <a:buChar char="•"/>
            </a:pPr>
            <a:r>
              <a:rPr lang="en-US" sz="1800" b="1" dirty="0" smtClean="0"/>
              <a:t>Duration is the average word duration based on all word tokens.</a:t>
            </a:r>
            <a:endParaRPr lang="en-US" sz="1800" b="1" dirty="0" smtClean="0">
              <a:latin typeface="Arial" charset="0"/>
            </a:endParaRPr>
          </a:p>
          <a:p>
            <a:pPr marL="231775" indent="-231775" eaLnBrk="1" hangingPunct="1">
              <a:spcAft>
                <a:spcPts val="600"/>
              </a:spcAft>
              <a:buFont typeface="Arial" pitchFamily="34" charset="0"/>
              <a:buChar char="•"/>
            </a:pPr>
            <a:r>
              <a:rPr lang="en-US" sz="1800" b="1" dirty="0" smtClean="0">
                <a:latin typeface="Arial" charset="0"/>
              </a:rPr>
              <a:t>Duration has long been known to be an important cue in speech processing.</a:t>
            </a:r>
          </a:p>
          <a:p>
            <a:pPr marL="231775" indent="-231775" eaLnBrk="1" hangingPunct="1">
              <a:spcAft>
                <a:spcPts val="600"/>
              </a:spcAft>
              <a:buFont typeface="Arial" pitchFamily="34" charset="0"/>
              <a:buChar char="•"/>
            </a:pPr>
            <a:r>
              <a:rPr lang="en-US" sz="1800" b="1" dirty="0" smtClean="0"/>
              <a:t>The “length” of a search term, as measured in duration, number of syllables, or number of phones has been observed to be significant “operationally.”</a:t>
            </a:r>
          </a:p>
          <a:p>
            <a:pPr marL="231775" indent="-231775" eaLnBrk="1" hangingPunct="1">
              <a:spcAft>
                <a:spcPts val="600"/>
              </a:spcAft>
              <a:buFont typeface="Arial" pitchFamily="34" charset="0"/>
              <a:buChar char="•"/>
            </a:pPr>
            <a:r>
              <a:rPr lang="en-US" sz="1800" b="1" dirty="0" smtClean="0">
                <a:latin typeface="Arial" charset="0"/>
              </a:rPr>
              <a:t> </a:t>
            </a:r>
            <a:r>
              <a:rPr lang="en-US" sz="1800" b="1" dirty="0" smtClean="0"/>
              <a:t>Number of phones (or number of characters) slightly better than the number of syllables.</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Baseline Experiments – Phone Type</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348488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t>Duration</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err="1" smtClean="0"/>
                        <a:t>Init.</a:t>
                      </a:r>
                      <a:r>
                        <a:rPr lang="en-US" sz="1400" b="1" dirty="0" smtClean="0"/>
                        <a:t> Phone Typ.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Final</a:t>
                      </a:r>
                      <a:r>
                        <a:rPr lang="en-US" sz="1400" b="1" baseline="0" dirty="0" smtClean="0"/>
                        <a:t> Phone Typ.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0.058</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Vowels / No. Consonants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0.19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CVC</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BPC</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a:spLocks noChangeArrowheads="1"/>
          </p:cNvSpPr>
          <p:nvPr/>
        </p:nvSpPr>
        <p:spPr bwMode="auto">
          <a:xfrm>
            <a:off x="202068" y="4571999"/>
            <a:ext cx="8684304" cy="813026"/>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pPr>
            <a:r>
              <a:rPr lang="en-US" sz="1800" b="1" dirty="0" smtClean="0"/>
              <a:t>Broad Phonetic Class (BPC)</a:t>
            </a:r>
          </a:p>
          <a:p>
            <a:pPr marL="231775" indent="-231775">
              <a:spcAft>
                <a:spcPts val="1200"/>
              </a:spcAft>
              <a:buFont typeface="Arial" pitchFamily="34" charset="0"/>
              <a:buChar char="•"/>
            </a:pPr>
            <a:r>
              <a:rPr lang="en-US" sz="1800" b="1" dirty="0" smtClean="0"/>
              <a:t>Consonant Vowel Consonant (CVC)</a:t>
            </a:r>
          </a:p>
          <a:p>
            <a:pPr marL="231775" indent="-231775">
              <a:spcAft>
                <a:spcPts val="1200"/>
              </a:spcAft>
            </a:pPr>
            <a:r>
              <a:rPr lang="en-US" sz="1800" b="1" dirty="0" smtClean="0"/>
              <a:t>	(“Cat” </a:t>
            </a:r>
            <a:r>
              <a:rPr lang="en-US" sz="1800" b="1" dirty="0" smtClean="0">
                <a:sym typeface="Wingdings"/>
              </a:rPr>
              <a:t> C V C)</a:t>
            </a:r>
            <a:endParaRPr lang="en-US" sz="1800" b="1" dirty="0" smtClean="0"/>
          </a:p>
          <a:p>
            <a:pPr marL="231775" indent="-231775" eaLnBrk="1" hangingPunct="1">
              <a:spcAft>
                <a:spcPts val="1200"/>
              </a:spcAft>
            </a:pPr>
            <a:endParaRPr lang="en-US" sz="1800" b="1" dirty="0" smtClean="0">
              <a:solidFill>
                <a:schemeClr val="bg1"/>
              </a:solidFill>
            </a:endParaRPr>
          </a:p>
        </p:txBody>
      </p:sp>
      <p:graphicFrame>
        <p:nvGraphicFramePr>
          <p:cNvPr id="6" name="Table 5"/>
          <p:cNvGraphicFramePr>
            <a:graphicFrameLocks noGrp="1"/>
          </p:cNvGraphicFramePr>
          <p:nvPr/>
        </p:nvGraphicFramePr>
        <p:xfrm>
          <a:off x="4767942" y="4558211"/>
          <a:ext cx="4147458" cy="1828800"/>
        </p:xfrm>
        <a:graphic>
          <a:graphicData uri="http://schemas.openxmlformats.org/drawingml/2006/table">
            <a:tbl>
              <a:tblPr firstRow="1" bandRow="1">
                <a:tableStyleId>{5C22544A-7EE6-4342-B048-85BDC9FD1C3A}</a:tableStyleId>
              </a:tblPr>
              <a:tblGrid>
                <a:gridCol w="1026886"/>
                <a:gridCol w="3120572"/>
              </a:tblGrid>
              <a:tr h="236020">
                <a:tc>
                  <a:txBody>
                    <a:bodyPr/>
                    <a:lstStyle/>
                    <a:p>
                      <a:pPr algn="ctr"/>
                      <a:r>
                        <a:rPr lang="en-US" sz="1200" b="1" dirty="0" smtClean="0"/>
                        <a:t>Class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sz="1200" b="1" dirty="0" smtClean="0"/>
                        <a:t>Phone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r h="236020">
                <a:tc>
                  <a:txBody>
                    <a:bodyPr/>
                    <a:lstStyle/>
                    <a:p>
                      <a:r>
                        <a:rPr lang="de-DE" sz="1200" b="1" kern="1200" baseline="0" dirty="0" smtClean="0">
                          <a:solidFill>
                            <a:schemeClr val="dk1"/>
                          </a:solidFill>
                          <a:latin typeface="+mn-lt"/>
                          <a:ea typeface="+mn-ea"/>
                          <a:cs typeface="+mn-cs"/>
                        </a:rPr>
                        <a:t>Stops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200" b="1" kern="1200" baseline="0" dirty="0" smtClean="0">
                          <a:solidFill>
                            <a:schemeClr val="dk1"/>
                          </a:solidFill>
                          <a:latin typeface="+mn-lt"/>
                          <a:ea typeface="+mn-ea"/>
                          <a:cs typeface="+mn-cs"/>
                        </a:rPr>
                        <a:t>b p d t g k</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Fricative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baseline="0" dirty="0" err="1" smtClean="0">
                          <a:solidFill>
                            <a:schemeClr val="dk1"/>
                          </a:solidFill>
                          <a:latin typeface="+mn-lt"/>
                          <a:ea typeface="+mn-ea"/>
                          <a:cs typeface="+mn-cs"/>
                        </a:rPr>
                        <a:t>jh</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ch</a:t>
                      </a:r>
                      <a:r>
                        <a:rPr lang="en-US" sz="1200" b="1" kern="1200" baseline="0" dirty="0" smtClean="0">
                          <a:solidFill>
                            <a:schemeClr val="dk1"/>
                          </a:solidFill>
                          <a:latin typeface="+mn-lt"/>
                          <a:ea typeface="+mn-ea"/>
                          <a:cs typeface="+mn-cs"/>
                        </a:rPr>
                        <a:t> s </a:t>
                      </a:r>
                      <a:r>
                        <a:rPr lang="en-US" sz="1200" b="1" kern="1200" baseline="0" dirty="0" err="1" smtClean="0">
                          <a:solidFill>
                            <a:schemeClr val="dk1"/>
                          </a:solidFill>
                          <a:latin typeface="+mn-lt"/>
                          <a:ea typeface="+mn-ea"/>
                          <a:cs typeface="+mn-cs"/>
                        </a:rPr>
                        <a:t>sh</a:t>
                      </a:r>
                      <a:r>
                        <a:rPr lang="en-US" sz="1200" b="1" kern="1200" baseline="0" dirty="0" smtClean="0">
                          <a:solidFill>
                            <a:schemeClr val="dk1"/>
                          </a:solidFill>
                          <a:latin typeface="+mn-lt"/>
                          <a:ea typeface="+mn-ea"/>
                          <a:cs typeface="+mn-cs"/>
                        </a:rPr>
                        <a:t> z </a:t>
                      </a:r>
                      <a:r>
                        <a:rPr lang="en-US" sz="1200" b="1" kern="1200" baseline="0" dirty="0" err="1" smtClean="0">
                          <a:solidFill>
                            <a:schemeClr val="dk1"/>
                          </a:solidFill>
                          <a:latin typeface="+mn-lt"/>
                          <a:ea typeface="+mn-ea"/>
                          <a:cs typeface="+mn-cs"/>
                        </a:rPr>
                        <a:t>zh</a:t>
                      </a:r>
                      <a:r>
                        <a:rPr lang="en-US" sz="1200" b="1" kern="1200" baseline="0" dirty="0" smtClean="0">
                          <a:solidFill>
                            <a:schemeClr val="dk1"/>
                          </a:solidFill>
                          <a:latin typeface="+mn-lt"/>
                          <a:ea typeface="+mn-ea"/>
                          <a:cs typeface="+mn-cs"/>
                        </a:rPr>
                        <a:t> f </a:t>
                      </a:r>
                      <a:r>
                        <a:rPr lang="en-US" sz="1200" b="1" kern="1200" baseline="0" dirty="0" err="1" smtClean="0">
                          <a:solidFill>
                            <a:schemeClr val="dk1"/>
                          </a:solidFill>
                          <a:latin typeface="+mn-lt"/>
                          <a:ea typeface="+mn-ea"/>
                          <a:cs typeface="+mn-cs"/>
                        </a:rPr>
                        <a:t>th</a:t>
                      </a:r>
                      <a:r>
                        <a:rPr lang="en-US" sz="1200" b="1" kern="1200" baseline="0" dirty="0" smtClean="0">
                          <a:solidFill>
                            <a:schemeClr val="dk1"/>
                          </a:solidFill>
                          <a:latin typeface="+mn-lt"/>
                          <a:ea typeface="+mn-ea"/>
                          <a:cs typeface="+mn-cs"/>
                        </a:rPr>
                        <a:t> v dh </a:t>
                      </a:r>
                      <a:r>
                        <a:rPr lang="en-US" sz="1200" b="1" kern="1200" baseline="0" dirty="0" err="1" smtClean="0">
                          <a:solidFill>
                            <a:schemeClr val="dk1"/>
                          </a:solidFill>
                          <a:latin typeface="+mn-lt"/>
                          <a:ea typeface="+mn-ea"/>
                          <a:cs typeface="+mn-cs"/>
                        </a:rPr>
                        <a:t>hh</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Nasals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baseline="0" dirty="0" smtClean="0">
                          <a:solidFill>
                            <a:schemeClr val="dk1"/>
                          </a:solidFill>
                          <a:latin typeface="+mn-lt"/>
                          <a:ea typeface="+mn-ea"/>
                          <a:cs typeface="+mn-cs"/>
                        </a:rPr>
                        <a:t>m n </a:t>
                      </a:r>
                      <a:r>
                        <a:rPr lang="en-US" sz="1200" b="1" kern="1200" baseline="0" dirty="0" err="1" smtClean="0">
                          <a:solidFill>
                            <a:schemeClr val="dk1"/>
                          </a:solidFill>
                          <a:latin typeface="+mn-lt"/>
                          <a:ea typeface="+mn-ea"/>
                          <a:cs typeface="+mn-cs"/>
                        </a:rPr>
                        <a:t>ng</a:t>
                      </a:r>
                      <a:r>
                        <a:rPr lang="en-US" sz="1200" b="1" kern="1200" baseline="0" dirty="0" smtClean="0">
                          <a:solidFill>
                            <a:schemeClr val="dk1"/>
                          </a:solidFill>
                          <a:latin typeface="+mn-lt"/>
                          <a:ea typeface="+mn-ea"/>
                          <a:cs typeface="+mn-cs"/>
                        </a:rPr>
                        <a:t> en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Liquids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b="1" kern="1200" baseline="0" dirty="0" smtClean="0">
                          <a:solidFill>
                            <a:schemeClr val="dk1"/>
                          </a:solidFill>
                          <a:latin typeface="+mn-lt"/>
                          <a:ea typeface="+mn-ea"/>
                          <a:cs typeface="+mn-cs"/>
                        </a:rPr>
                        <a:t>l el r w 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33">
                <a:tc>
                  <a:txBody>
                    <a:bodyPr/>
                    <a:lstStyle/>
                    <a:p>
                      <a:r>
                        <a:rPr lang="en-US" sz="1200" b="1" dirty="0" smtClean="0"/>
                        <a:t>Vowels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dk1"/>
                          </a:solidFill>
                          <a:latin typeface="+mn-lt"/>
                          <a:ea typeface="+mn-ea"/>
                          <a:cs typeface="+mn-cs"/>
                        </a:rPr>
                        <a:t>iy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ih</a:t>
                      </a:r>
                      <a:r>
                        <a:rPr lang="en-US" sz="1200" b="1" kern="1200" baseline="0" dirty="0" smtClean="0">
                          <a:solidFill>
                            <a:schemeClr val="dk1"/>
                          </a:solidFill>
                          <a:latin typeface="+mn-lt"/>
                          <a:ea typeface="+mn-ea"/>
                          <a:cs typeface="+mn-cs"/>
                        </a:rPr>
                        <a:t> eh </a:t>
                      </a:r>
                      <a:r>
                        <a:rPr lang="en-US" sz="1200" b="1" kern="1200" baseline="0" dirty="0" err="1" smtClean="0">
                          <a:solidFill>
                            <a:schemeClr val="dk1"/>
                          </a:solidFill>
                          <a:latin typeface="+mn-lt"/>
                          <a:ea typeface="+mn-ea"/>
                          <a:cs typeface="+mn-cs"/>
                        </a:rPr>
                        <a:t>ey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ae</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aa</a:t>
                      </a:r>
                      <a:r>
                        <a:rPr lang="en-US" sz="1200" b="1" kern="1200" baseline="0" dirty="0" smtClean="0">
                          <a:solidFill>
                            <a:schemeClr val="dk1"/>
                          </a:solidFill>
                          <a:latin typeface="+mn-lt"/>
                          <a:ea typeface="+mn-ea"/>
                          <a:cs typeface="+mn-cs"/>
                        </a:rPr>
                        <a:t> aw ay ah </a:t>
                      </a:r>
                      <a:r>
                        <a:rPr lang="en-US" sz="1200" b="1" kern="1200" baseline="0" dirty="0" err="1" smtClean="0">
                          <a:solidFill>
                            <a:schemeClr val="dk1"/>
                          </a:solidFill>
                          <a:latin typeface="+mn-lt"/>
                          <a:ea typeface="+mn-ea"/>
                          <a:cs typeface="+mn-cs"/>
                        </a:rPr>
                        <a:t>ao</a:t>
                      </a:r>
                      <a:r>
                        <a:rPr lang="en-US" sz="1200" b="1" kern="1200" baseline="0" dirty="0" smtClean="0">
                          <a:solidFill>
                            <a:schemeClr val="dk1"/>
                          </a:solidFill>
                          <a:latin typeface="+mn-lt"/>
                          <a:ea typeface="+mn-ea"/>
                          <a:cs typeface="+mn-cs"/>
                        </a:rPr>
                        <a:t> ax </a:t>
                      </a:r>
                      <a:r>
                        <a:rPr lang="en-US" sz="1200" b="1" kern="1200" baseline="0" dirty="0" err="1" smtClean="0">
                          <a:solidFill>
                            <a:schemeClr val="dk1"/>
                          </a:solidFill>
                          <a:latin typeface="+mn-lt"/>
                          <a:ea typeface="+mn-ea"/>
                          <a:cs typeface="+mn-cs"/>
                        </a:rPr>
                        <a:t>oy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ow</a:t>
                      </a:r>
                      <a:r>
                        <a:rPr lang="en-US" sz="1200" b="1" kern="1200" baseline="0" dirty="0" smtClean="0">
                          <a:solidFill>
                            <a:schemeClr val="dk1"/>
                          </a:solidFill>
                          <a:latin typeface="+mn-lt"/>
                          <a:ea typeface="+mn-ea"/>
                          <a:cs typeface="+mn-cs"/>
                        </a:rPr>
                        <a:t> uh </a:t>
                      </a:r>
                      <a:r>
                        <a:rPr lang="en-US" sz="1200" b="1" kern="1200" baseline="0" dirty="0" err="1" smtClean="0">
                          <a:solidFill>
                            <a:schemeClr val="dk1"/>
                          </a:solidFill>
                          <a:latin typeface="+mn-lt"/>
                          <a:ea typeface="+mn-ea"/>
                          <a:cs typeface="+mn-cs"/>
                        </a:rPr>
                        <a:t>uw</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er</a:t>
                      </a:r>
                      <a:endParaRPr lang="en-US" sz="1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CVC and BPC N-grams</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333756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latin typeface="+mn-lt"/>
                        </a:rPr>
                        <a:t>Duration</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latin typeface="+mn-lt"/>
                        </a:rPr>
                        <a:t>CVC</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latin typeface="+mn-lt"/>
                        </a:rPr>
                        <a:t>BPC</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BPC Bigrams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0.049</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0.77</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CVC</a:t>
                      </a:r>
                      <a:r>
                        <a:rPr lang="en-US" sz="1400" b="1" i="0" u="none" strike="noStrike" baseline="0" dirty="0" smtClean="0">
                          <a:solidFill>
                            <a:srgbClr val="000000"/>
                          </a:solidFill>
                          <a:latin typeface="+mn-lt"/>
                        </a:rPr>
                        <a:t> Bigrams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0.26</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CVC Trigrams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0.050</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0.50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a:spLocks noChangeArrowheads="1"/>
          </p:cNvSpPr>
          <p:nvPr/>
        </p:nvSpPr>
        <p:spPr bwMode="auto">
          <a:xfrm>
            <a:off x="202068" y="4499426"/>
            <a:ext cx="8684304" cy="1814286"/>
          </a:xfrm>
          <a:prstGeom prst="rect">
            <a:avLst/>
          </a:prstGeom>
          <a:noFill/>
          <a:ln w="9525">
            <a:noFill/>
            <a:miter lim="800000"/>
            <a:headEnd/>
            <a:tailEnd/>
          </a:ln>
          <a:effectLst/>
        </p:spPr>
        <p:txBody>
          <a:bodyPr lIns="0" tIns="0" rIns="0" bIns="0"/>
          <a:lstStyle/>
          <a:p>
            <a:pPr marL="231775" indent="-231775" eaLnBrk="1" hangingPunct="1">
              <a:spcAft>
                <a:spcPts val="1200"/>
              </a:spcAft>
              <a:buFont typeface="Arial" pitchFamily="34" charset="0"/>
              <a:buChar char="•"/>
            </a:pPr>
            <a:r>
              <a:rPr lang="en-US" sz="1800" b="1" dirty="0" smtClean="0">
                <a:latin typeface="Arial" charset="0"/>
              </a:rPr>
              <a:t>Insufficient amount of training data to support phone </a:t>
            </a:r>
            <a:r>
              <a:rPr lang="en-US" sz="1800" b="1" dirty="0" smtClean="0"/>
              <a:t>N-grams.</a:t>
            </a:r>
          </a:p>
          <a:p>
            <a:pPr marL="231775" indent="-231775" eaLnBrk="1" hangingPunct="1">
              <a:spcAft>
                <a:spcPts val="1200"/>
              </a:spcAft>
              <a:buFont typeface="Arial" pitchFamily="34" charset="0"/>
              <a:buChar char="•"/>
            </a:pPr>
            <a:r>
              <a:rPr lang="en-US" sz="1800" b="1" dirty="0" smtClean="0">
                <a:latin typeface="Arial" charset="0"/>
              </a:rPr>
              <a:t>Explored many different ways to select the most influential N-grams (e.g. m</a:t>
            </a:r>
            <a:r>
              <a:rPr lang="en-US" sz="1800" b="1" dirty="0" smtClean="0"/>
              <a:t>ost common N-grams in the most accurate and least accurate words) with no improvement in performance.</a:t>
            </a:r>
          </a:p>
          <a:p>
            <a:pPr marL="231775" indent="-231775" eaLnBrk="1" hangingPunct="1">
              <a:spcAft>
                <a:spcPts val="1200"/>
              </a:spcAft>
              <a:buFont typeface="Arial" pitchFamily="34" charset="0"/>
              <a:buChar char="•"/>
            </a:pPr>
            <a:r>
              <a:rPr lang="en-US" sz="1800" b="1" dirty="0" smtClean="0"/>
              <a:t>Also explored the relationship of the position in the word with little effect.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Feature Combinations</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486664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latin typeface="+mn-lt"/>
                        </a:rPr>
                        <a:t>Duration</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Syllables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0.53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0.54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 No. Syllables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0.60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r>
                        <a:rPr lang="en-US" sz="1200" b="1" i="0" u="none" strike="noStrike" baseline="0" dirty="0" smtClean="0">
                          <a:solidFill>
                            <a:srgbClr val="000000"/>
                          </a:solidFill>
                          <a:latin typeface="Arial"/>
                        </a:rPr>
                        <a:t> </a:t>
                      </a:r>
                      <a:r>
                        <a:rPr lang="en-US" sz="1200" b="1" i="0" u="none" strike="noStrike" dirty="0" smtClean="0">
                          <a:solidFill>
                            <a:srgbClr val="000000"/>
                          </a:solidFill>
                          <a:latin typeface="Arial"/>
                        </a:rPr>
                        <a:t>Length +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Syllables /Duration</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0.021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0.80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r>
                        <a:rPr lang="en-US" sz="1200" b="1" i="0" u="none" strike="noStrike" baseline="0" dirty="0" smtClean="0">
                          <a:solidFill>
                            <a:srgbClr val="000000"/>
                          </a:solidFill>
                          <a:latin typeface="Arial"/>
                        </a:rPr>
                        <a:t> + Length/Duration + </a:t>
                      </a:r>
                      <a:r>
                        <a:rPr lang="en-US" sz="1200" b="1" i="0" u="none" strike="noStrike" dirty="0" smtClean="0">
                          <a:solidFill>
                            <a:srgbClr val="000000"/>
                          </a:solidFill>
                          <a:latin typeface="Arial"/>
                        </a:rPr>
                        <a:t>No. Syllables / 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CVC2</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0.83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Demo Revisited</a:t>
            </a:r>
            <a:endParaRPr lang="en-US" b="1" dirty="0">
              <a:solidFill>
                <a:schemeClr val="accent2"/>
              </a:solidFill>
            </a:endParaRPr>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52" t="24609" r="11054" b="13867"/>
          <a:stretch/>
        </p:blipFill>
        <p:spPr bwMode="auto">
          <a:xfrm>
            <a:off x="181328" y="679450"/>
            <a:ext cx="8794044" cy="494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7013" y="5772142"/>
            <a:ext cx="8672512" cy="609398"/>
          </a:xfrm>
          <a:prstGeom prst="rect">
            <a:avLst/>
          </a:prstGeom>
        </p:spPr>
        <p:txBody>
          <a:bodyPr wrap="square" lIns="0" tIns="0" rIns="0" bIns="0" rtlCol="0">
            <a:spAutoFit/>
          </a:bodyPr>
          <a:lstStyle/>
          <a:p>
            <a:pPr marL="228600" indent="-228600">
              <a:spcBef>
                <a:spcPct val="20000"/>
              </a:spcBef>
            </a:pPr>
            <a:r>
              <a:rPr lang="en-US" sz="1800" b="1" kern="0" dirty="0" smtClean="0">
                <a:latin typeface="+mn-lt"/>
              </a:rPr>
              <a:t>Available at:</a:t>
            </a:r>
          </a:p>
          <a:p>
            <a:pPr marL="228600">
              <a:spcBef>
                <a:spcPct val="20000"/>
              </a:spcBef>
            </a:pPr>
            <a:r>
              <a:rPr lang="en-US" sz="1800" b="1" kern="0" dirty="0" smtClean="0">
                <a:latin typeface="+mn-lt"/>
                <a:hlinkClick r:id="rId2"/>
              </a:rPr>
              <a:t>http</a:t>
            </a:r>
            <a:r>
              <a:rPr lang="en-US" sz="1800" b="1" kern="0" dirty="0">
                <a:latin typeface="+mn-lt"/>
                <a:hlinkClick r:id="rId2"/>
              </a:rPr>
              <a:t>://www.isip.piconepress.com/projects/ks_prediction/demo/current/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0707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682171"/>
            <a:ext cx="8691561" cy="6589486"/>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t>Spoken term detection is an extension of text-based searching that allows users to type keywords and search audio files containing spoken language for their existence. </a:t>
            </a:r>
          </a:p>
          <a:p>
            <a:pPr marL="231775" indent="-231775">
              <a:spcAft>
                <a:spcPts val="1200"/>
              </a:spcAft>
              <a:buFont typeface="Arial" pitchFamily="34" charset="0"/>
              <a:buChar char="•"/>
              <a:tabLst>
                <a:tab pos="3374136" algn="r"/>
              </a:tabLst>
            </a:pPr>
            <a:r>
              <a:rPr lang="en-US" sz="1800" b="1" dirty="0" smtClean="0"/>
              <a:t>Performance is dependent on many external factors such as the acoustic channel, language and the confusability of the search term. </a:t>
            </a:r>
          </a:p>
          <a:p>
            <a:pPr marL="231775" indent="-231775">
              <a:spcAft>
                <a:spcPts val="1200"/>
              </a:spcAft>
              <a:buFont typeface="Arial" pitchFamily="34" charset="0"/>
              <a:buChar char="•"/>
              <a:tabLst>
                <a:tab pos="3374136" algn="r"/>
              </a:tabLst>
            </a:pPr>
            <a:r>
              <a:rPr lang="en-US" sz="1800" b="1" dirty="0" smtClean="0"/>
              <a:t>Unlike text-based searches, </a:t>
            </a:r>
            <a:r>
              <a:rPr lang="en-US" sz="1800" b="1" dirty="0" smtClean="0">
                <a:solidFill>
                  <a:schemeClr val="accent1"/>
                </a:solidFill>
              </a:rPr>
              <a:t>the quality of the search term plays a significant role in the overall perception of the usability of the system</a:t>
            </a:r>
            <a:r>
              <a:rPr lang="en-US" sz="1800" b="1" dirty="0" smtClean="0"/>
              <a:t>. </a:t>
            </a:r>
          </a:p>
          <a:p>
            <a:pPr marL="231775" indent="-231775">
              <a:spcAft>
                <a:spcPts val="3000"/>
              </a:spcAft>
              <a:buFont typeface="Arial" pitchFamily="34" charset="0"/>
              <a:buChar char="•"/>
              <a:tabLst>
                <a:tab pos="3374136" algn="r"/>
              </a:tabLst>
            </a:pPr>
            <a:r>
              <a:rPr lang="en-US" sz="1800" b="1" dirty="0" smtClean="0"/>
              <a:t>In this presentation we will review conventional approaches to keyword search.</a:t>
            </a:r>
          </a:p>
        </p:txBody>
      </p:sp>
      <p:grpSp>
        <p:nvGrpSpPr>
          <p:cNvPr id="6" name="Group 5"/>
          <p:cNvGrpSpPr/>
          <p:nvPr/>
        </p:nvGrpSpPr>
        <p:grpSpPr>
          <a:xfrm>
            <a:off x="234950" y="3717801"/>
            <a:ext cx="8680450" cy="2581847"/>
            <a:chOff x="234950" y="3717801"/>
            <a:chExt cx="8680450" cy="2581847"/>
          </a:xfrm>
        </p:grpSpPr>
        <p:pic>
          <p:nvPicPr>
            <p:cNvPr id="3076" name="Picture 4"/>
            <p:cNvPicPr>
              <a:picLocks noChangeAspect="1" noChangeArrowheads="1"/>
            </p:cNvPicPr>
            <p:nvPr/>
          </p:nvPicPr>
          <p:blipFill>
            <a:blip r:embed="rId2" cstate="print"/>
            <a:srcRect l="1625" t="25833" r="35007" b="7292"/>
            <a:stretch>
              <a:fillRect/>
            </a:stretch>
          </p:blipFill>
          <p:spPr bwMode="auto">
            <a:xfrm>
              <a:off x="4564063" y="3717801"/>
              <a:ext cx="4351337" cy="2581847"/>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Box 6"/>
            <p:cNvSpPr txBox="1"/>
            <p:nvPr/>
          </p:nvSpPr>
          <p:spPr>
            <a:xfrm>
              <a:off x="234950" y="3962284"/>
              <a:ext cx="4061279" cy="2092881"/>
            </a:xfrm>
            <a:prstGeom prst="rect">
              <a:avLst/>
            </a:prstGeom>
          </p:spPr>
          <p:txBody>
            <a:bodyPr wrap="square" lIns="0" tIns="0" rIns="0" bIns="0" rtlCol="0" anchor="ctr" anchorCtr="0">
              <a:spAutoFit/>
            </a:bodyPr>
            <a:lstStyle/>
            <a:p>
              <a:pPr marL="231775" indent="-231775">
                <a:spcAft>
                  <a:spcPts val="1200"/>
                </a:spcAft>
                <a:buFont typeface="Arial" pitchFamily="34" charset="0"/>
                <a:buChar char="•"/>
                <a:tabLst>
                  <a:tab pos="3374136" algn="r"/>
                </a:tabLst>
              </a:pPr>
              <a:r>
                <a:rPr lang="en-US" sz="1800" b="1" dirty="0" smtClean="0"/>
                <a:t>Goal: Develop a tool similar to the way password checking tools currently work.</a:t>
              </a:r>
            </a:p>
            <a:p>
              <a:pPr marL="231775" indent="-231775">
                <a:spcAft>
                  <a:spcPts val="1200"/>
                </a:spcAft>
                <a:buFont typeface="Arial" pitchFamily="34" charset="0"/>
                <a:buChar char="•"/>
                <a:tabLst>
                  <a:tab pos="3374136" algn="r"/>
                </a:tabLst>
              </a:pPr>
              <a:r>
                <a:rPr lang="en-US" sz="1800" b="1" dirty="0" smtClean="0"/>
                <a:t>Approach: </a:t>
              </a:r>
              <a:r>
                <a:rPr lang="en-US" sz="1800" b="1" dirty="0" smtClean="0">
                  <a:solidFill>
                    <a:schemeClr val="accent1"/>
                  </a:solidFill>
                </a:rPr>
                <a:t>develop models that predict the quality of a search term </a:t>
              </a:r>
              <a:r>
                <a:rPr lang="en-US" sz="1800" b="1" dirty="0" smtClean="0"/>
                <a:t>based on its spelling (and underlying phonetic context).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Future Directions</a:t>
            </a:r>
            <a:endParaRPr lang="en-US" b="1" dirty="0">
              <a:solidFill>
                <a:schemeClr val="accent2"/>
              </a:solidFill>
            </a:endParaRPr>
          </a:p>
        </p:txBody>
      </p:sp>
      <p:sp>
        <p:nvSpPr>
          <p:cNvPr id="114691" name="Text Box 3"/>
          <p:cNvSpPr txBox="1">
            <a:spLocks noChangeArrowheads="1"/>
          </p:cNvSpPr>
          <p:nvPr/>
        </p:nvSpPr>
        <p:spPr bwMode="auto">
          <a:xfrm>
            <a:off x="259080" y="633047"/>
            <a:ext cx="8610600" cy="5755422"/>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solidFill>
                  <a:schemeClr val="accent1"/>
                </a:solidFill>
              </a:rPr>
              <a:t>How do we get better?</a:t>
            </a:r>
          </a:p>
          <a:p>
            <a:pPr marL="465138" indent="-233363">
              <a:spcAft>
                <a:spcPts val="600"/>
              </a:spcAft>
              <a:buFont typeface="Wingdings" pitchFamily="2" charset="2"/>
              <a:buChar char="§"/>
            </a:pPr>
            <a:r>
              <a:rPr lang="en-US" sz="1800" b="1" dirty="0" smtClean="0"/>
              <a:t>We need more data and are in the process of acquiring 10x more data from both word and phonetic search engines.</a:t>
            </a:r>
          </a:p>
          <a:p>
            <a:pPr marL="465138" indent="-233363">
              <a:spcAft>
                <a:spcPts val="600"/>
              </a:spcAft>
              <a:buFont typeface="Wingdings" pitchFamily="2" charset="2"/>
              <a:buChar char="§"/>
            </a:pPr>
            <a:r>
              <a:rPr lang="en-US" sz="1800" b="1" dirty="0" smtClean="0"/>
              <a:t>Need more data from both clean and noisy conditions.</a:t>
            </a:r>
          </a:p>
          <a:p>
            <a:pPr marL="465138" indent="-233363">
              <a:spcAft>
                <a:spcPts val="600"/>
              </a:spcAft>
              <a:buFont typeface="Wingdings" pitchFamily="2" charset="2"/>
              <a:buChar char="§"/>
            </a:pPr>
            <a:r>
              <a:rPr lang="en-US" sz="1800" b="1" dirty="0" smtClean="0"/>
              <a:t>More data will provide better estimates of search term accuracy and also allow us to build more complex prediction functions.</a:t>
            </a:r>
          </a:p>
          <a:p>
            <a:pPr marL="465138" indent="-233363">
              <a:spcAft>
                <a:spcPts val="600"/>
              </a:spcAft>
              <a:buFont typeface="Wingdings" pitchFamily="2" charset="2"/>
              <a:buChar char="§"/>
            </a:pPr>
            <a:r>
              <a:rPr lang="en-US" sz="1800" b="1" dirty="0" smtClean="0"/>
              <a:t>More data will let us explore more sophisticated features, such as phone N-grams.</a:t>
            </a:r>
          </a:p>
          <a:p>
            <a:pPr marL="228600" indent="-228600">
              <a:spcAft>
                <a:spcPts val="600"/>
              </a:spcAft>
              <a:buFont typeface="Arial" pitchFamily="34" charset="0"/>
              <a:buChar char="•"/>
            </a:pPr>
            <a:r>
              <a:rPr lang="en-US" sz="1800" b="1" dirty="0" smtClean="0">
                <a:solidFill>
                  <a:schemeClr val="accent1"/>
                </a:solidFill>
              </a:rPr>
              <a:t>How can we improve performance with the current data?</a:t>
            </a:r>
          </a:p>
          <a:p>
            <a:pPr lvl="1" indent="-228600">
              <a:spcAft>
                <a:spcPts val="600"/>
              </a:spcAft>
              <a:buFont typeface="Wingdings" pitchFamily="2" charset="2"/>
              <a:buChar char="§"/>
            </a:pPr>
            <a:r>
              <a:rPr lang="en-US" sz="1800" b="1" dirty="0" smtClean="0"/>
              <a:t>Combining multiple prediction functions is an obvious way to improve performance.</a:t>
            </a:r>
          </a:p>
          <a:p>
            <a:pPr lvl="1" indent="-228600">
              <a:spcAft>
                <a:spcPts val="600"/>
              </a:spcAft>
              <a:buFont typeface="Wingdings" pitchFamily="2" charset="2"/>
              <a:buChar char="§"/>
            </a:pPr>
            <a:r>
              <a:rPr lang="en-US" sz="1800" b="1" dirty="0" smtClean="0"/>
              <a:t>We are not convinced MSE or R are the proper metrics for performance. We have explored </a:t>
            </a:r>
            <a:r>
              <a:rPr lang="en-US" sz="1800" b="1" dirty="0" err="1" smtClean="0"/>
              <a:t>postprocessing</a:t>
            </a:r>
            <a:r>
              <a:rPr lang="en-US" sz="1800" b="1" dirty="0" smtClean="0"/>
              <a:t> the error functions to limit the effects of outliers, but this has not resulted in better overall performance.</a:t>
            </a:r>
          </a:p>
          <a:p>
            <a:pPr marL="228600" lvl="1" indent="-228600">
              <a:spcAft>
                <a:spcPts val="600"/>
              </a:spcAft>
              <a:buFont typeface="Arial" pitchFamily="34" charset="0"/>
              <a:buChar char="•"/>
            </a:pPr>
            <a:r>
              <a:rPr lang="en-US" sz="1800" b="1" dirty="0" smtClean="0">
                <a:solidFill>
                  <a:schemeClr val="accent1"/>
                </a:solidFill>
              </a:rPr>
              <a:t>What are the limits of performance?</a:t>
            </a:r>
          </a:p>
          <a:p>
            <a:pPr lvl="1" indent="-228600">
              <a:spcAft>
                <a:spcPts val="600"/>
              </a:spcAft>
              <a:buFont typeface="Wingdings" pitchFamily="2" charset="2"/>
              <a:buChar char="§"/>
            </a:pPr>
            <a:r>
              <a:rPr lang="en-US" sz="1800" b="1" dirty="0" smtClean="0"/>
              <a:t>Predicting error rates only from spellings ignores a number of important factors that contribute to recognition performance, such as speaking rate.</a:t>
            </a:r>
          </a:p>
          <a:p>
            <a:pPr lvl="1" indent="-228600">
              <a:spcAft>
                <a:spcPts val="600"/>
              </a:spcAft>
              <a:buFont typeface="Wingdings" pitchFamily="2" charset="2"/>
              <a:buChar char="§"/>
            </a:pPr>
            <a:r>
              <a:rPr lang="en-US" sz="1800" b="1" dirty="0" smtClean="0"/>
              <a:t>Correlating metadata with keyword search results can be powerful.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6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smtClean="0"/>
              <a:t>S. Pinker, </a:t>
            </a:r>
            <a:r>
              <a:rPr lang="en-US" sz="1800" b="1" i="1" dirty="0" smtClean="0"/>
              <a:t>The Language Instinct: How the Mind Creates Language</a:t>
            </a:r>
            <a:r>
              <a:rPr lang="en-US" sz="1800" b="1" dirty="0" smtClean="0"/>
              <a:t>, William Morrow and Company, New York, New York, USA, 1994.</a:t>
            </a:r>
          </a:p>
          <a:p>
            <a:pPr marL="233363" indent="-233363">
              <a:spcBef>
                <a:spcPts val="0"/>
              </a:spcBef>
              <a:spcAft>
                <a:spcPts val="1200"/>
              </a:spcAft>
              <a:buFontTx/>
              <a:buChar char="•"/>
              <a:defRPr/>
            </a:pPr>
            <a:r>
              <a:rPr lang="en-US" sz="1800" b="1" dirty="0" smtClean="0"/>
              <a:t>“The NIST 2006 Spoken Term Detection Evaluation,” available at </a:t>
            </a:r>
            <a:r>
              <a:rPr lang="en-US" sz="1800" b="1" dirty="0" smtClean="0">
                <a:hlinkClick r:id="rId3"/>
              </a:rPr>
              <a:t>http://www.itl.nist.gov/iad/mig/tests/std/2006/index.html</a:t>
            </a:r>
            <a:r>
              <a:rPr lang="en-US" sz="1800" b="1" dirty="0" smtClean="0"/>
              <a:t>.</a:t>
            </a:r>
          </a:p>
          <a:p>
            <a:pPr marL="233363" indent="-233363">
              <a:spcBef>
                <a:spcPts val="0"/>
              </a:spcBef>
              <a:spcAft>
                <a:spcPts val="1200"/>
              </a:spcAft>
              <a:buFontTx/>
              <a:buChar char="•"/>
              <a:defRPr/>
            </a:pPr>
            <a:r>
              <a:rPr lang="en-US" sz="1800" b="1" dirty="0" smtClean="0"/>
              <a:t> F. </a:t>
            </a:r>
            <a:r>
              <a:rPr lang="en-US" sz="1800" b="1" dirty="0" err="1" smtClean="0"/>
              <a:t>Juang</a:t>
            </a:r>
            <a:r>
              <a:rPr lang="en-US" sz="1800" b="1" dirty="0" smtClean="0"/>
              <a:t> and L.R. </a:t>
            </a:r>
            <a:r>
              <a:rPr lang="en-US" sz="1800" b="1" dirty="0" err="1" smtClean="0"/>
              <a:t>Rabiner</a:t>
            </a:r>
            <a:r>
              <a:rPr lang="en-US" sz="1800" b="1" dirty="0" smtClean="0"/>
              <a:t>, “Automatic Speech Recognition - A Brief History of the Technology,” </a:t>
            </a:r>
            <a:r>
              <a:rPr lang="en-US" sz="1800" b="1" i="1" dirty="0" smtClean="0"/>
              <a:t>Elsevier Encyclopedia of Language and Linguistics</a:t>
            </a:r>
            <a:r>
              <a:rPr lang="en-US" sz="1800" b="1" dirty="0" smtClean="0"/>
              <a:t>, 2</a:t>
            </a:r>
            <a:r>
              <a:rPr lang="en-US" sz="1800" b="1" baseline="30000" dirty="0" smtClean="0"/>
              <a:t>nd</a:t>
            </a:r>
            <a:r>
              <a:rPr lang="en-US" sz="1800" b="1" dirty="0" smtClean="0"/>
              <a:t> Edition, 2005.</a:t>
            </a:r>
          </a:p>
          <a:p>
            <a:pPr marL="233363" indent="-233363">
              <a:spcBef>
                <a:spcPts val="0"/>
              </a:spcBef>
              <a:spcAft>
                <a:spcPts val="1200"/>
              </a:spcAft>
              <a:buFontTx/>
              <a:buChar char="•"/>
              <a:defRPr/>
            </a:pPr>
            <a:r>
              <a:rPr lang="en-US" sz="1800" b="1" dirty="0" smtClean="0"/>
              <a:t>P. Yu, K. Chen, C. Ma and F. </a:t>
            </a:r>
            <a:r>
              <a:rPr lang="en-US" sz="1800" b="1" dirty="0" err="1" smtClean="0"/>
              <a:t>Seide</a:t>
            </a:r>
            <a:r>
              <a:rPr lang="en-US" sz="1800" b="1" dirty="0" smtClean="0"/>
              <a:t>, “Vocabulary-Independent Indexing of Spontaneous Speech,” </a:t>
            </a:r>
            <a:r>
              <a:rPr lang="en-US" sz="1800" b="1" i="1" dirty="0" smtClean="0"/>
              <a:t>IEEE Transactions on Speech and Audio Processing, </a:t>
            </a:r>
            <a:r>
              <a:rPr lang="en-US" sz="1800" b="1" dirty="0" smtClean="0"/>
              <a:t>vol.13, no.5, pp. 635-643, Sept. 2005 (</a:t>
            </a:r>
            <a:r>
              <a:rPr lang="en-US" sz="1800" b="1" dirty="0" err="1" smtClean="0"/>
              <a:t>doi</a:t>
            </a:r>
            <a:r>
              <a:rPr lang="en-US" sz="1800" b="1" dirty="0" smtClean="0"/>
              <a:t>: 10.1109/TSA.2005.851881).</a:t>
            </a:r>
          </a:p>
          <a:p>
            <a:pPr marL="233363" indent="-233363">
              <a:spcBef>
                <a:spcPts val="0"/>
              </a:spcBef>
              <a:spcAft>
                <a:spcPts val="1200"/>
              </a:spcAft>
              <a:buFontTx/>
              <a:buChar char="•"/>
              <a:defRPr/>
            </a:pPr>
            <a:r>
              <a:rPr lang="en-US" sz="1800" b="1" dirty="0" smtClean="0"/>
              <a:t>R. Wallace, R. Vogt and S. </a:t>
            </a:r>
            <a:r>
              <a:rPr lang="en-US" sz="1800" b="1" dirty="0" err="1" smtClean="0"/>
              <a:t>Sridharan</a:t>
            </a:r>
            <a:r>
              <a:rPr lang="en-US" sz="1800" b="1" dirty="0" smtClean="0"/>
              <a:t>,  “Spoken term Detection Using Fast Phonetic Decoding," in </a:t>
            </a:r>
            <a:r>
              <a:rPr lang="en-US" sz="1800" b="1" i="1" dirty="0" smtClean="0"/>
              <a:t>Proceedings of the IEEE International Conference on Acoustics, Speech and Signal Processing, </a:t>
            </a:r>
            <a:r>
              <a:rPr lang="en-US" sz="1800" b="1" dirty="0" smtClean="0"/>
              <a:t>pp. 4881-4884, April 2009 (</a:t>
            </a:r>
            <a:r>
              <a:rPr lang="en-US" sz="1800" b="1" dirty="0" err="1" smtClean="0"/>
              <a:t>doi</a:t>
            </a:r>
            <a:r>
              <a:rPr lang="en-US" sz="1800" b="1" dirty="0" smtClean="0"/>
              <a:t>: 10.1109/ICASSP.2009.4960725).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Demo</a:t>
            </a:r>
            <a:endParaRPr lang="en-US" b="1" dirty="0">
              <a:solidFill>
                <a:schemeClr val="accent2"/>
              </a:solidFill>
            </a:endParaRPr>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52" t="24609" r="11054" b="13867"/>
          <a:stretch/>
        </p:blipFill>
        <p:spPr bwMode="auto">
          <a:xfrm>
            <a:off x="181328" y="679450"/>
            <a:ext cx="8794044" cy="494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7013" y="5772142"/>
            <a:ext cx="8672512" cy="609398"/>
          </a:xfrm>
          <a:prstGeom prst="rect">
            <a:avLst/>
          </a:prstGeom>
        </p:spPr>
        <p:txBody>
          <a:bodyPr wrap="square" lIns="0" tIns="0" rIns="0" bIns="0" rtlCol="0">
            <a:spAutoFit/>
          </a:bodyPr>
          <a:lstStyle/>
          <a:p>
            <a:pPr marL="228600" indent="-228600">
              <a:spcBef>
                <a:spcPct val="20000"/>
              </a:spcBef>
            </a:pPr>
            <a:r>
              <a:rPr lang="en-US" sz="1800" b="1" kern="0" dirty="0" smtClean="0">
                <a:latin typeface="+mn-lt"/>
              </a:rPr>
              <a:t>Available at:</a:t>
            </a:r>
          </a:p>
          <a:p>
            <a:pPr marL="228600">
              <a:spcBef>
                <a:spcPct val="20000"/>
              </a:spcBef>
            </a:pPr>
            <a:r>
              <a:rPr lang="en-US" sz="1800" b="1" kern="0" dirty="0" smtClean="0">
                <a:latin typeface="+mn-lt"/>
                <a:hlinkClick r:id="rId2"/>
              </a:rPr>
              <a:t>http</a:t>
            </a:r>
            <a:r>
              <a:rPr lang="en-US" sz="1800" b="1" kern="0" dirty="0">
                <a:latin typeface="+mn-lt"/>
                <a:hlinkClick r:id="rId2"/>
              </a:rPr>
              <a:t>://www.isip.piconepress.com/projects/ks_prediction/demo/current/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71715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41" name="Text Box 3"/>
          <p:cNvSpPr txBox="1">
            <a:spLocks noChangeArrowheads="1"/>
          </p:cNvSpPr>
          <p:nvPr/>
        </p:nvSpPr>
        <p:spPr bwMode="auto">
          <a:xfrm>
            <a:off x="223838" y="667658"/>
            <a:ext cx="8693150" cy="4833256"/>
          </a:xfrm>
          <a:prstGeom prst="rect">
            <a:avLst/>
          </a:prstGeom>
          <a:noFill/>
          <a:ln w="9525">
            <a:noFill/>
            <a:miter lim="800000"/>
            <a:headEnd/>
            <a:tailEnd/>
          </a:ln>
          <a:effectLst/>
        </p:spPr>
        <p:txBody>
          <a:bodyPr lIns="0" tIns="0" rIns="0" bIns="0"/>
          <a:lstStyle/>
          <a:p>
            <a:pPr marL="342900" indent="-342900" algn="just">
              <a:spcAft>
                <a:spcPts val="600"/>
              </a:spcAft>
              <a:buFont typeface="+mj-lt"/>
              <a:buAutoNum type="arabicParenR"/>
              <a:tabLst>
                <a:tab pos="3374136" algn="r"/>
              </a:tabLst>
            </a:pPr>
            <a:r>
              <a:rPr lang="en-US" sz="1800" b="1" dirty="0" smtClean="0">
                <a:cs typeface="Times New Roman" pitchFamily="18" charset="0"/>
              </a:rPr>
              <a:t>What makes machine understanding of human language so difficult?</a:t>
            </a:r>
          </a:p>
          <a:p>
            <a:pPr marL="566738" indent="-219075">
              <a:spcAft>
                <a:spcPts val="600"/>
              </a:spcAft>
              <a:buFont typeface="Wingdings" pitchFamily="2" charset="2"/>
              <a:buChar char="§"/>
              <a:tabLst>
                <a:tab pos="3374136" algn="r"/>
              </a:tabLst>
            </a:pPr>
            <a:r>
              <a:rPr lang="en-US" sz="1800" b="1" dirty="0" smtClean="0">
                <a:cs typeface="Times New Roman" pitchFamily="18" charset="0"/>
              </a:rPr>
              <a:t>“</a:t>
            </a:r>
            <a:r>
              <a:rPr lang="en-US" sz="1800" b="1" dirty="0" smtClean="0"/>
              <a:t>In any natural history of the human species, language would stand out as </a:t>
            </a:r>
            <a:r>
              <a:rPr lang="en-US" sz="1800" b="1" dirty="0" smtClean="0">
                <a:solidFill>
                  <a:schemeClr val="accent1"/>
                </a:solidFill>
              </a:rPr>
              <a:t>the preeminent trait</a:t>
            </a:r>
            <a:r>
              <a:rPr lang="en-US" sz="1800" b="1" dirty="0" smtClean="0"/>
              <a:t>.”</a:t>
            </a:r>
          </a:p>
          <a:p>
            <a:pPr marL="566738" indent="-219075">
              <a:spcAft>
                <a:spcPts val="600"/>
              </a:spcAft>
              <a:buFont typeface="Wingdings" pitchFamily="2" charset="2"/>
              <a:buChar char="§"/>
              <a:tabLst>
                <a:tab pos="3374136" algn="r"/>
              </a:tabLst>
            </a:pPr>
            <a:r>
              <a:rPr lang="en-US" sz="1800" b="1" dirty="0" smtClean="0">
                <a:cs typeface="Times New Roman" pitchFamily="18" charset="0"/>
              </a:rPr>
              <a:t>“For you and I belong to a species with a remarkable trait: we can shape events in each other’s brains </a:t>
            </a:r>
            <a:r>
              <a:rPr lang="en-US" sz="1800" b="1" dirty="0" smtClean="0">
                <a:solidFill>
                  <a:schemeClr val="accent1"/>
                </a:solidFill>
                <a:cs typeface="Times New Roman" pitchFamily="18" charset="0"/>
              </a:rPr>
              <a:t>with exquisite precision</a:t>
            </a:r>
            <a:r>
              <a:rPr lang="en-US" sz="1800" b="1" dirty="0" smtClean="0">
                <a:cs typeface="Times New Roman" pitchFamily="18" charset="0"/>
              </a:rPr>
              <a:t>.”</a:t>
            </a:r>
          </a:p>
          <a:p>
            <a:pPr marL="347663" algn="just">
              <a:spcAft>
                <a:spcPts val="1800"/>
              </a:spcAft>
              <a:tabLst>
                <a:tab pos="3374136" algn="r"/>
              </a:tabLst>
            </a:pPr>
            <a:r>
              <a:rPr lang="en-US" sz="1800" b="1" dirty="0" smtClean="0">
                <a:cs typeface="Times New Roman" pitchFamily="18" charset="0"/>
              </a:rPr>
              <a:t>	S. Pinker, </a:t>
            </a:r>
            <a:r>
              <a:rPr lang="en-US" sz="1800" b="1" i="1" dirty="0" smtClean="0">
                <a:cs typeface="Times New Roman" pitchFamily="18" charset="0"/>
              </a:rPr>
              <a:t>The Language Instinct: How the Mind Creates Language</a:t>
            </a:r>
            <a:r>
              <a:rPr lang="en-US" sz="1800" b="1" dirty="0" smtClean="0">
                <a:cs typeface="Times New Roman" pitchFamily="18" charset="0"/>
              </a:rPr>
              <a:t>, 1994</a:t>
            </a:r>
          </a:p>
          <a:p>
            <a:pPr marL="342900" indent="-342900">
              <a:spcAft>
                <a:spcPts val="600"/>
              </a:spcAft>
              <a:buFont typeface="+mj-lt"/>
              <a:buAutoNum type="arabicParenR" startAt="2"/>
            </a:pPr>
            <a:r>
              <a:rPr lang="en-US" sz="1800" b="1" dirty="0" smtClean="0"/>
              <a:t>According to the Oxford English Dictionary, the </a:t>
            </a:r>
            <a:r>
              <a:rPr lang="en-US" sz="1800" b="1" dirty="0" smtClean="0">
                <a:solidFill>
                  <a:schemeClr val="accent1"/>
                </a:solidFill>
              </a:rPr>
              <a:t>500 words </a:t>
            </a:r>
            <a:r>
              <a:rPr lang="en-US" sz="1800" b="1" dirty="0" smtClean="0"/>
              <a:t>used most in the English language each have </a:t>
            </a:r>
            <a:r>
              <a:rPr lang="en-US" sz="1800" b="1" dirty="0" smtClean="0">
                <a:solidFill>
                  <a:schemeClr val="accent1"/>
                </a:solidFill>
              </a:rPr>
              <a:t>an average of 23 different meanings</a:t>
            </a:r>
            <a:r>
              <a:rPr lang="en-US" sz="1800" b="1" dirty="0" smtClean="0"/>
              <a:t>. The word “round,” for instance, has 70 distinctly different meanings. </a:t>
            </a:r>
          </a:p>
          <a:p>
            <a:pPr marL="342900" indent="-342900">
              <a:spcAft>
                <a:spcPts val="1800"/>
              </a:spcAft>
            </a:pPr>
            <a:r>
              <a:rPr lang="en-US" sz="1800" b="1" dirty="0" smtClean="0">
                <a:solidFill>
                  <a:schemeClr val="bg1"/>
                </a:solidFill>
              </a:rPr>
              <a:t>	</a:t>
            </a:r>
            <a:r>
              <a:rPr lang="en-US" sz="1400" b="1" dirty="0" smtClean="0">
                <a:solidFill>
                  <a:schemeClr val="bg1"/>
                </a:solidFill>
              </a:rPr>
              <a:t>(J. Gray, http://www.gray-area.org/Research/Ambig/#SILLY )</a:t>
            </a:r>
          </a:p>
          <a:p>
            <a:pPr marL="342900" indent="-342900">
              <a:spcAft>
                <a:spcPts val="600"/>
              </a:spcAft>
              <a:buFont typeface="+mj-lt"/>
              <a:buAutoNum type="arabicParenR" startAt="3"/>
            </a:pPr>
            <a:r>
              <a:rPr lang="en-US" sz="1800" b="1" dirty="0" smtClean="0"/>
              <a:t>Hundreds of linguistic phenomena must be taken into account to understand written language.</a:t>
            </a:r>
            <a:endParaRPr lang="en-US" sz="1800" b="1" dirty="0" smtClean="0">
              <a:cs typeface="Times New Roman" pitchFamily="18" charset="0"/>
            </a:endParaRPr>
          </a:p>
          <a:p>
            <a:pPr marL="625475" lvl="1" indent="-168275">
              <a:spcAft>
                <a:spcPts val="600"/>
              </a:spcAft>
              <a:buFont typeface="Wingdings" pitchFamily="2" charset="2"/>
              <a:buChar char="§"/>
            </a:pPr>
            <a:r>
              <a:rPr lang="en-US" sz="1800" b="1" dirty="0" smtClean="0"/>
              <a:t>Each cannot always be perfectly identified (e.g., Microsoft Word)</a:t>
            </a:r>
          </a:p>
          <a:p>
            <a:pPr marL="625475" lvl="1" indent="-168275">
              <a:spcAft>
                <a:spcPts val="1200"/>
              </a:spcAft>
              <a:buFont typeface="Wingdings" pitchFamily="2" charset="2"/>
              <a:buChar char="§"/>
            </a:pPr>
            <a:r>
              <a:rPr lang="en-US" sz="1800" b="1" dirty="0" smtClean="0">
                <a:solidFill>
                  <a:schemeClr val="accent1"/>
                </a:solidFill>
              </a:rPr>
              <a:t>95% x 95% x … </a:t>
            </a:r>
            <a:r>
              <a:rPr lang="en-US" sz="1800" b="1" dirty="0" smtClean="0"/>
              <a:t>x … x … x … x … = </a:t>
            </a:r>
            <a:r>
              <a:rPr lang="en-US" sz="1800" b="1" dirty="0" smtClean="0">
                <a:solidFill>
                  <a:schemeClr val="accent1"/>
                </a:solidFill>
              </a:rPr>
              <a:t>a small number</a:t>
            </a:r>
            <a:endParaRPr lang="en-US" sz="1800" b="1" dirty="0" smtClean="0">
              <a:solidFill>
                <a:schemeClr val="accent1"/>
              </a:solidFill>
              <a:cs typeface="Times New Roman" pitchFamily="18" charset="0"/>
            </a:endParaRPr>
          </a:p>
        </p:txBody>
      </p:sp>
      <p:grpSp>
        <p:nvGrpSpPr>
          <p:cNvPr id="9" name="Group 8"/>
          <p:cNvGrpSpPr/>
          <p:nvPr/>
        </p:nvGrpSpPr>
        <p:grpSpPr>
          <a:xfrm>
            <a:off x="899886" y="5718630"/>
            <a:ext cx="7315200" cy="711200"/>
            <a:chOff x="899886" y="5718630"/>
            <a:chExt cx="7315200" cy="711200"/>
          </a:xfrm>
        </p:grpSpPr>
        <p:sp>
          <p:nvSpPr>
            <p:cNvPr id="7" name="Rounded Rectangle 6"/>
            <p:cNvSpPr/>
            <p:nvPr/>
          </p:nvSpPr>
          <p:spPr>
            <a:xfrm>
              <a:off x="899886" y="5718630"/>
              <a:ext cx="7315200" cy="711200"/>
            </a:xfrm>
            <a:prstGeom prst="roundRect">
              <a:avLst/>
            </a:prstGeom>
            <a:gradFill flip="none" rotWithShape="1">
              <a:gsLst>
                <a:gs pos="0">
                  <a:srgbClr val="FAEAED">
                    <a:alpha val="0"/>
                  </a:srgbClr>
                </a:gs>
                <a:gs pos="50000">
                  <a:schemeClr val="accent1">
                    <a:tint val="44500"/>
                    <a:satMod val="160000"/>
                  </a:schemeClr>
                </a:gs>
                <a:gs pos="100000">
                  <a:schemeClr val="accent1">
                    <a:tint val="23500"/>
                    <a:satMod val="160000"/>
                  </a:schemeClr>
                </a:gs>
              </a:gsLst>
              <a:lin ang="13500000" scaled="1"/>
              <a:tileRect/>
            </a:gradFill>
            <a:ln w="12700">
              <a:solidFill>
                <a:schemeClr val="accent2"/>
              </a:solidFill>
            </a:ln>
            <a:effectLst>
              <a:outerShdw blurRad="50800" dist="381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1486" y="5805714"/>
              <a:ext cx="7112000" cy="553998"/>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latin typeface="+mn-lt"/>
                </a:rPr>
                <a:t>Keyword search becomes a viable alternative to speech to text transcription, especially if it can be done quickly.</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Maybe We Don’t Need to Understand Language?</a:t>
            </a:r>
            <a:endParaRPr lang="en-US" b="1" dirty="0">
              <a:solidFill>
                <a:schemeClr val="accent2"/>
              </a:solidFill>
            </a:endParaRPr>
          </a:p>
        </p:txBody>
      </p:sp>
      <p:sp>
        <p:nvSpPr>
          <p:cNvPr id="9" name="Text Box 34"/>
          <p:cNvSpPr txBox="1">
            <a:spLocks noChangeArrowheads="1"/>
          </p:cNvSpPr>
          <p:nvPr/>
        </p:nvSpPr>
        <p:spPr bwMode="auto">
          <a:xfrm>
            <a:off x="189230" y="5773056"/>
            <a:ext cx="8716524" cy="439057"/>
          </a:xfrm>
          <a:prstGeom prst="rect">
            <a:avLst/>
          </a:prstGeom>
          <a:noFill/>
          <a:ln w="9525">
            <a:noFill/>
            <a:miter lim="800000"/>
            <a:headEnd/>
            <a:tailEnd/>
          </a:ln>
          <a:effectLst/>
        </p:spPr>
        <p:txBody>
          <a:bodyPr lIns="0" tIns="0" rIns="0" bIns="0"/>
          <a:lstStyle/>
          <a:p>
            <a:pPr marL="168275" indent="-168275">
              <a:spcAft>
                <a:spcPts val="1200"/>
              </a:spcAft>
              <a:buFontTx/>
              <a:buChar char="•"/>
              <a:tabLst>
                <a:tab pos="4687888" algn="l"/>
              </a:tabLst>
            </a:pPr>
            <a:r>
              <a:rPr lang="en-US" sz="1800" b="1" dirty="0" smtClean="0">
                <a:solidFill>
                  <a:schemeClr val="bg1"/>
                </a:solidFill>
              </a:rPr>
              <a:t>See </a:t>
            </a:r>
            <a:r>
              <a:rPr lang="en-US" sz="1800" b="1" dirty="0" smtClean="0">
                <a:solidFill>
                  <a:schemeClr val="bg1"/>
                </a:solidFill>
                <a:hlinkClick r:id="rId2"/>
              </a:rPr>
              <a:t>ISIP Phonetic Units</a:t>
            </a:r>
            <a:r>
              <a:rPr lang="en-US" sz="1800" b="1" dirty="0" smtClean="0">
                <a:solidFill>
                  <a:schemeClr val="bg1"/>
                </a:solidFill>
              </a:rPr>
              <a:t> to run a demo of the influence of phonetic units on different speaking styles.</a:t>
            </a:r>
            <a:endParaRPr lang="en-US" sz="1800" b="1" dirty="0" smtClean="0">
              <a:solidFill>
                <a:schemeClr val="accent1"/>
              </a:solidFill>
            </a:endParaRPr>
          </a:p>
        </p:txBody>
      </p:sp>
      <p:pic>
        <p:nvPicPr>
          <p:cNvPr id="250882" name="Picture 2"/>
          <p:cNvPicPr>
            <a:picLocks noChangeAspect="1" noChangeArrowheads="1"/>
          </p:cNvPicPr>
          <p:nvPr/>
        </p:nvPicPr>
        <p:blipFill>
          <a:blip r:embed="rId3" cstate="print"/>
          <a:srcRect l="16864" t="13859" r="37701" b="8741"/>
          <a:stretch>
            <a:fillRect/>
          </a:stretch>
        </p:blipFill>
        <p:spPr bwMode="auto">
          <a:xfrm>
            <a:off x="2071650" y="681494"/>
            <a:ext cx="4986380" cy="477588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28360"/>
            <a:ext cx="4258997" cy="285506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The dominance of English is being challenged by growth in Asian and Arabic languages.</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a:p>
            <a:pPr marL="165100" indent="-165100">
              <a:spcAft>
                <a:spcPts val="1200"/>
              </a:spcAft>
            </a:pPr>
            <a:endParaRPr lang="en-US" sz="1800" b="1" dirty="0" smtClean="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smtClean="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a:t>
              </a:r>
              <a:r>
                <a:rPr kumimoji="0" lang="en-US" sz="1800" b="1" i="0" u="none" strike="noStrike" kern="0" cap="none" spc="0" normalizeH="0" noProof="0" dirty="0" smtClean="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Non-English</a:t>
              </a:r>
              <a:r>
                <a:rPr kumimoji="0" lang="en-US" sz="1800" b="1" i="0" u="none" strike="noStrike" kern="0" cap="none" spc="0" normalizeH="0" noProof="0" dirty="0" smtClean="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“Needle in a Haystack” Problem</a:t>
            </a:r>
            <a:endParaRPr lang="en-US" b="1" dirty="0">
              <a:solidFill>
                <a:schemeClr val="accent2"/>
              </a:solidFill>
            </a:endParaRPr>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5631543" y="3311806"/>
            <a:ext cx="3038040" cy="3105322"/>
          </a:xfrm>
          <a:prstGeom prst="rect">
            <a:avLst/>
          </a:prstGeom>
          <a:noFill/>
          <a:ln w="9525">
            <a:noFill/>
            <a:miter lim="800000"/>
            <a:headEnd/>
            <a:tailEnd/>
          </a:ln>
        </p:spPr>
      </p:pic>
      <p:pic>
        <p:nvPicPr>
          <p:cNvPr id="5" name="Picture 4" descr="Picture1.jpg"/>
          <p:cNvPicPr>
            <a:picLocks noChangeAspect="1"/>
          </p:cNvPicPr>
          <p:nvPr/>
        </p:nvPicPr>
        <p:blipFill>
          <a:blip r:embed="rId4" cstate="print"/>
          <a:stretch>
            <a:fillRect/>
          </a:stretch>
        </p:blipFill>
        <p:spPr>
          <a:xfrm>
            <a:off x="462932" y="802156"/>
            <a:ext cx="2789794" cy="2818915"/>
          </a:xfrm>
          <a:prstGeom prst="rect">
            <a:avLst/>
          </a:prstGeom>
          <a:ln>
            <a:noFill/>
          </a:ln>
          <a:effectLst>
            <a:outerShdw blurRad="292100" dist="139700" dir="2700000" algn="tl" rotWithShape="0">
              <a:srgbClr val="333333">
                <a:alpha val="65000"/>
              </a:srgbClr>
            </a:outerShdw>
          </a:effectLst>
        </p:spPr>
      </p:pic>
      <p:sp>
        <p:nvSpPr>
          <p:cNvPr id="6" name="Text Box 3"/>
          <p:cNvSpPr txBox="1">
            <a:spLocks noChangeArrowheads="1"/>
          </p:cNvSpPr>
          <p:nvPr/>
        </p:nvSpPr>
        <p:spPr bwMode="auto">
          <a:xfrm>
            <a:off x="4098283" y="1105516"/>
            <a:ext cx="4817117" cy="195518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Detection Error Tradeoff (DET) curves are a common way to characterize system performance (ROC curves).</a:t>
            </a:r>
          </a:p>
          <a:p>
            <a:pPr marL="165100" indent="-165100">
              <a:spcAft>
                <a:spcPts val="1200"/>
              </a:spcAft>
              <a:buFont typeface="Arial" pitchFamily="34" charset="0"/>
              <a:buChar char="•"/>
            </a:pPr>
            <a:r>
              <a:rPr lang="en-US" sz="1800" b="1" dirty="0" smtClean="0"/>
              <a:t>Intelligence applications often demand very low false alarm rates AND low miss probabilities.</a:t>
            </a:r>
          </a:p>
        </p:txBody>
      </p:sp>
      <p:grpSp>
        <p:nvGrpSpPr>
          <p:cNvPr id="7" name="Group 6"/>
          <p:cNvGrpSpPr/>
          <p:nvPr/>
        </p:nvGrpSpPr>
        <p:grpSpPr>
          <a:xfrm>
            <a:off x="566058" y="2351314"/>
            <a:ext cx="3280228" cy="1219199"/>
            <a:chOff x="5782355" y="1516742"/>
            <a:chExt cx="3280228" cy="1219199"/>
          </a:xfrm>
        </p:grpSpPr>
        <p:sp>
          <p:nvSpPr>
            <p:cNvPr id="8" name="Freeform 7"/>
            <p:cNvSpPr/>
            <p:nvPr/>
          </p:nvSpPr>
          <p:spPr>
            <a:xfrm>
              <a:off x="5782355" y="2327727"/>
              <a:ext cx="449943" cy="408214"/>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6246811" y="1516742"/>
              <a:ext cx="2815772" cy="1001487"/>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 name="Text Box 3"/>
          <p:cNvSpPr txBox="1">
            <a:spLocks noChangeArrowheads="1"/>
          </p:cNvSpPr>
          <p:nvPr/>
        </p:nvSpPr>
        <p:spPr bwMode="auto">
          <a:xfrm>
            <a:off x="241300" y="4291321"/>
            <a:ext cx="4322763" cy="195518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Consider a 0.1% false alarm rate applied to 1M phone calls per day.</a:t>
            </a:r>
          </a:p>
          <a:p>
            <a:pPr marL="165100" indent="-165100">
              <a:spcAft>
                <a:spcPts val="1200"/>
              </a:spcAft>
              <a:buFont typeface="Arial" pitchFamily="34" charset="0"/>
              <a:buChar char="•"/>
            </a:pPr>
            <a:r>
              <a:rPr lang="en-US" sz="1800" b="1" dirty="0" smtClean="0"/>
              <a:t>This yields 1,000 calls per day that must be reviewed – too many!</a:t>
            </a:r>
          </a:p>
          <a:p>
            <a:pPr marL="165100" indent="-165100">
              <a:spcAft>
                <a:spcPts val="1200"/>
              </a:spcAft>
              <a:buFont typeface="Arial" pitchFamily="34" charset="0"/>
              <a:buChar char="•"/>
            </a:pPr>
            <a:r>
              <a:rPr lang="en-US" sz="1800" b="1" dirty="0" smtClean="0"/>
              <a:t>The reality is that current HLT does not operate reliably at such extremes.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right)">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361543" y="595086"/>
            <a:ext cx="4376057" cy="1008743"/>
            <a:chOff x="4149497" y="1952171"/>
            <a:chExt cx="4376057" cy="1008743"/>
          </a:xfrm>
        </p:grpSpPr>
        <p:sp>
          <p:nvSpPr>
            <p:cNvPr id="43" name="Freeform 42"/>
            <p:cNvSpPr/>
            <p:nvPr/>
          </p:nvSpPr>
          <p:spPr>
            <a:xfrm>
              <a:off x="5898468" y="1952171"/>
              <a:ext cx="2627086" cy="551543"/>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p:cNvCxnSpPr/>
            <p:nvPr/>
          </p:nvCxnSpPr>
          <p:spPr>
            <a:xfrm flipV="1">
              <a:off x="4149497" y="2285999"/>
              <a:ext cx="1748971" cy="674915"/>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45" name="Group 13"/>
          <p:cNvGrpSpPr/>
          <p:nvPr/>
        </p:nvGrpSpPr>
        <p:grpSpPr>
          <a:xfrm>
            <a:off x="4419600" y="3933374"/>
            <a:ext cx="4376058" cy="1934027"/>
            <a:chOff x="4328451" y="4397831"/>
            <a:chExt cx="4239498" cy="1934027"/>
          </a:xfrm>
        </p:grpSpPr>
        <p:sp>
          <p:nvSpPr>
            <p:cNvPr id="46" name="Freeform 45"/>
            <p:cNvSpPr/>
            <p:nvPr/>
          </p:nvSpPr>
          <p:spPr>
            <a:xfrm>
              <a:off x="6671205" y="4397831"/>
              <a:ext cx="1896744"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Arrow Connector 46"/>
            <p:cNvCxnSpPr/>
            <p:nvPr/>
          </p:nvCxnSpPr>
          <p:spPr>
            <a:xfrm rot="5400000" flipH="1" flipV="1">
              <a:off x="4806774" y="4465185"/>
              <a:ext cx="1388350" cy="234499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9" name="Group 13"/>
          <p:cNvGrpSpPr/>
          <p:nvPr/>
        </p:nvGrpSpPr>
        <p:grpSpPr>
          <a:xfrm>
            <a:off x="3933370" y="3918860"/>
            <a:ext cx="2598059" cy="957940"/>
            <a:chOff x="3857396" y="4383317"/>
            <a:chExt cx="2516985" cy="957940"/>
          </a:xfrm>
        </p:grpSpPr>
        <p:sp>
          <p:nvSpPr>
            <p:cNvPr id="40" name="Freeform 39"/>
            <p:cNvSpPr/>
            <p:nvPr/>
          </p:nvSpPr>
          <p:spPr>
            <a:xfrm>
              <a:off x="4477636" y="4383317"/>
              <a:ext cx="189674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V="1">
              <a:off x="3857396" y="4862286"/>
              <a:ext cx="620239" cy="478971"/>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6" name="Group 13"/>
          <p:cNvGrpSpPr/>
          <p:nvPr/>
        </p:nvGrpSpPr>
        <p:grpSpPr>
          <a:xfrm>
            <a:off x="4209143" y="2641602"/>
            <a:ext cx="4782457" cy="1074055"/>
            <a:chOff x="3975326" y="3106059"/>
            <a:chExt cx="4782457" cy="1074055"/>
          </a:xfrm>
        </p:grpSpPr>
        <p:sp>
          <p:nvSpPr>
            <p:cNvPr id="37" name="Freeform 36"/>
            <p:cNvSpPr/>
            <p:nvPr/>
          </p:nvSpPr>
          <p:spPr>
            <a:xfrm>
              <a:off x="6342743" y="3106059"/>
              <a:ext cx="2415040"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p:cNvCxnSpPr/>
            <p:nvPr/>
          </p:nvCxnSpPr>
          <p:spPr>
            <a:xfrm flipV="1">
              <a:off x="3975326" y="3599545"/>
              <a:ext cx="2351314" cy="580569"/>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383314" y="1422402"/>
            <a:ext cx="4254274" cy="1074055"/>
            <a:chOff x="4149497" y="1886859"/>
            <a:chExt cx="4254274" cy="1074055"/>
          </a:xfrm>
        </p:grpSpPr>
        <p:sp>
          <p:nvSpPr>
            <p:cNvPr id="8" name="Freeform 7"/>
            <p:cNvSpPr/>
            <p:nvPr/>
          </p:nvSpPr>
          <p:spPr>
            <a:xfrm>
              <a:off x="6691086" y="1886859"/>
              <a:ext cx="171268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4149497" y="2322288"/>
              <a:ext cx="2541589" cy="63862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dirty="0"/>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left)">
                                      <p:cBhvr>
                                        <p:cTn id="9"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2885">
                                            <p:txEl>
                                              <p:pRg st="2" end="2"/>
                                            </p:txEl>
                                          </p:spTgt>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85">
                                            <p:txEl>
                                              <p:pRg st="3" end="3"/>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2885">
                                            <p:txEl>
                                              <p:pRg st="4" end="4"/>
                                            </p:txEl>
                                          </p:spTgt>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885">
                                            <p:txEl>
                                              <p:pRg st="5" end="5"/>
                                            </p:txEl>
                                          </p:spTgt>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Statistical Approach: Noisy Communication Channel Model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26773</TotalTime>
  <Words>2125</Words>
  <Application>Microsoft Office PowerPoint</Application>
  <PresentationFormat>Letter Paper (8.5x11 in)</PresentationFormat>
  <Paragraphs>555</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lecture_title</vt:lpstr>
      <vt:lpstr>lecture_default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2341</cp:revision>
  <dcterms:created xsi:type="dcterms:W3CDTF">2002-09-12T17:13:32Z</dcterms:created>
  <dcterms:modified xsi:type="dcterms:W3CDTF">2011-01-22T13:33:25Z</dcterms:modified>
</cp:coreProperties>
</file>