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52" r:id="rId2"/>
  </p:sldMasterIdLst>
  <p:handoutMasterIdLst>
    <p:handoutMasterId r:id="rId5"/>
  </p:handoutMasterIdLst>
  <p:sldIdLst>
    <p:sldId id="259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CFFC"/>
    <a:srgbClr val="B6D6FC"/>
    <a:srgbClr val="E3F0FE"/>
    <a:srgbClr val="1E90FF"/>
    <a:srgbClr val="1E9099"/>
    <a:srgbClr val="DFEBFE"/>
    <a:srgbClr val="70A5FB"/>
    <a:srgbClr val="344B6B"/>
    <a:srgbClr val="74B2FB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228" autoAdjust="0"/>
  </p:normalViewPr>
  <p:slideViewPr>
    <p:cSldViewPr snapToGrid="0" snapToObjects="1" showGuides="1">
      <p:cViewPr>
        <p:scale>
          <a:sx n="116" d="100"/>
          <a:sy n="116" d="100"/>
        </p:scale>
        <p:origin x="-1320" y="816"/>
      </p:cViewPr>
      <p:guideLst>
        <p:guide orient="horz" pos="2160"/>
        <p:guide pos="344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ED787-B5FC-244B-9B6F-4A480A5609BC}" type="datetimeFigureOut">
              <a:rPr lang="en-US" smtClean="0"/>
              <a:t>5/5/12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5A4DA-CB6B-D043-8375-311F45E01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41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719644" y="6547620"/>
            <a:ext cx="446252" cy="36512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ctr">
              <a:defRPr sz="1000" b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01273EB3-0C8F-EF4B-B631-4F6FC05277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itle Placeholder 17"/>
          <p:cNvSpPr>
            <a:spLocks noGrp="1"/>
          </p:cNvSpPr>
          <p:nvPr>
            <p:ph type="title"/>
          </p:nvPr>
        </p:nvSpPr>
        <p:spPr>
          <a:xfrm>
            <a:off x="0" y="920"/>
            <a:ext cx="9144000" cy="3932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41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938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gif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cument 6"/>
          <p:cNvSpPr/>
          <p:nvPr userDrawn="1"/>
        </p:nvSpPr>
        <p:spPr>
          <a:xfrm>
            <a:off x="0" y="0"/>
            <a:ext cx="9155545" cy="533400"/>
          </a:xfrm>
          <a:prstGeom prst="flowChartDocument">
            <a:avLst/>
          </a:prstGeom>
          <a:gradFill flip="none" rotWithShape="1">
            <a:gsLst>
              <a:gs pos="0">
                <a:srgbClr val="1E90FF"/>
              </a:gs>
              <a:gs pos="100000">
                <a:srgbClr val="FFFFFF"/>
              </a:gs>
            </a:gsLst>
            <a:lin ang="3300000" scaled="0"/>
            <a:tileRect/>
          </a:gradFill>
          <a:ln>
            <a:noFill/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33399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8697748" y="6624263"/>
            <a:ext cx="457200" cy="241558"/>
          </a:xfrm>
          <a:prstGeom prst="rect">
            <a:avLst/>
          </a:prstGeom>
          <a:solidFill>
            <a:srgbClr val="1E90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pic>
        <p:nvPicPr>
          <p:cNvPr id="12" name="Picture 11" descr="isip_logo_small_transparent.gi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5" y="6556210"/>
            <a:ext cx="280435" cy="272346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 bwMode="auto">
          <a:xfrm>
            <a:off x="39093" y="6612962"/>
            <a:ext cx="9115855" cy="239809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marL="285750">
              <a:lnSpc>
                <a:spcPct val="95000"/>
              </a:lnSpc>
              <a:spcBef>
                <a:spcPts val="1200"/>
              </a:spcBef>
              <a:tabLst>
                <a:tab pos="8513763" algn="r"/>
              </a:tabLst>
            </a:pPr>
            <a:r>
              <a:rPr lang="en-US" sz="1000" b="1" dirty="0" smtClean="0">
                <a:solidFill>
                  <a:schemeClr val="tx2">
                    <a:lumMod val="50000"/>
                  </a:schemeClr>
                </a:solidFill>
              </a:rPr>
              <a:t>IEEE Northern Virginia Section	May 9, 2012</a:t>
            </a:r>
            <a:endParaRPr lang="en-US" sz="10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 bwMode="auto">
          <a:xfrm>
            <a:off x="392405" y="6629400"/>
            <a:ext cx="8751595" cy="0"/>
          </a:xfrm>
          <a:prstGeom prst="line">
            <a:avLst/>
          </a:prstGeom>
          <a:solidFill>
            <a:schemeClr val="accent2"/>
          </a:solidFill>
          <a:ln w="19050" cap="sq" cmpd="sng" algn="ctr">
            <a:solidFill>
              <a:srgbClr val="1E9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 userDrawn="1"/>
        </p:nvSpPr>
        <p:spPr>
          <a:xfrm>
            <a:off x="8741540" y="6657110"/>
            <a:ext cx="364736" cy="153888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fld id="{7004E5E3-C477-F742-9645-5285663234E5}" type="slidenum">
              <a:rPr lang="en-US" sz="1000" b="1" i="0" smtClean="0">
                <a:latin typeface="Arial"/>
                <a:cs typeface="Arial"/>
              </a:rPr>
              <a:t>‹#›</a:t>
            </a:fld>
            <a:endParaRPr lang="en-US" sz="1000" b="1" i="0" dirty="0">
              <a:latin typeface="Arial"/>
              <a:cs typeface="Arial"/>
            </a:endParaRPr>
          </a:p>
        </p:txBody>
      </p:sp>
      <p:sp>
        <p:nvSpPr>
          <p:cNvPr id="18" name="Title Placeholder 17"/>
          <p:cNvSpPr>
            <a:spLocks noGrp="1"/>
          </p:cNvSpPr>
          <p:nvPr>
            <p:ph type="title"/>
          </p:nvPr>
        </p:nvSpPr>
        <p:spPr>
          <a:xfrm>
            <a:off x="-1" y="0"/>
            <a:ext cx="9155545" cy="328461"/>
          </a:xfrm>
          <a:prstGeom prst="rect">
            <a:avLst/>
          </a:prstGeom>
        </p:spPr>
        <p:txBody>
          <a:bodyPr vert="horz" wrap="none" lIns="91440" tIns="0" rIns="0" bIns="0" rtlCol="0" anchor="ctr" anchorCtr="0"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350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2400" b="1" kern="1200" baseline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B6D6FC"/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6651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ocument 6"/>
          <p:cNvSpPr/>
          <p:nvPr userDrawn="1"/>
        </p:nvSpPr>
        <p:spPr>
          <a:xfrm flipV="1">
            <a:off x="-11545" y="4335690"/>
            <a:ext cx="9155545" cy="2522310"/>
          </a:xfrm>
          <a:prstGeom prst="flowChartDocument">
            <a:avLst/>
          </a:prstGeom>
          <a:gradFill flip="none" rotWithShape="1">
            <a:gsLst>
              <a:gs pos="0">
                <a:srgbClr val="1E90FF"/>
              </a:gs>
              <a:gs pos="100000">
                <a:srgbClr val="FFFFFF"/>
              </a:gs>
            </a:gsLst>
            <a:lin ang="3300000" scaled="0"/>
            <a:tileRect/>
          </a:gradFill>
          <a:ln>
            <a:noFill/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9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5" descr="logo_ieees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463" y="140512"/>
            <a:ext cx="2664210" cy="614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908301" y="1579999"/>
            <a:ext cx="51383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>
                <a:latin typeface="Arial"/>
                <a:cs typeface="Arial"/>
              </a:rPr>
              <a:t>Applications of</a:t>
            </a:r>
            <a:br>
              <a:rPr lang="en-US" sz="3200" b="1" dirty="0" smtClean="0">
                <a:latin typeface="Arial"/>
                <a:cs typeface="Arial"/>
              </a:rPr>
            </a:br>
            <a:r>
              <a:rPr lang="en-US" sz="3200" b="1" dirty="0" smtClean="0">
                <a:latin typeface="Arial"/>
                <a:cs typeface="Arial"/>
              </a:rPr>
              <a:t>Dirichlet Process Models to Speech Processing</a:t>
            </a:r>
            <a:br>
              <a:rPr lang="en-US" sz="3200" b="1" dirty="0" smtClean="0">
                <a:latin typeface="Arial"/>
                <a:cs typeface="Arial"/>
              </a:rPr>
            </a:br>
            <a:r>
              <a:rPr lang="en-US" sz="3200" b="1" dirty="0" smtClean="0">
                <a:latin typeface="Arial"/>
                <a:cs typeface="Arial"/>
              </a:rPr>
              <a:t>and Machine Learning </a:t>
            </a:r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4" name="Rectangle 16"/>
          <p:cNvSpPr txBox="1">
            <a:spLocks noChangeArrowheads="1"/>
          </p:cNvSpPr>
          <p:nvPr/>
        </p:nvSpPr>
        <p:spPr>
          <a:xfrm>
            <a:off x="0" y="5211587"/>
            <a:ext cx="5470525" cy="143428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smtClean="0">
                <a:latin typeface="Arial"/>
                <a:cs typeface="Arial"/>
              </a:rPr>
              <a:t>Amir Harati and Joseph Picone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>
                <a:latin typeface="Arial"/>
                <a:cs typeface="Arial"/>
              </a:rPr>
              <a:t>Institute for Signal and Information Processing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>
                <a:latin typeface="Arial"/>
                <a:cs typeface="Arial"/>
              </a:rPr>
              <a:t>Temple University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>
                <a:latin typeface="Arial"/>
                <a:cs typeface="Arial"/>
              </a:rPr>
              <a:t>Philadelphia, Pennsylvania, USA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b="1" dirty="0">
              <a:latin typeface="Arial"/>
              <a:cs typeface="Arial"/>
            </a:endParaRPr>
          </a:p>
        </p:txBody>
      </p:sp>
      <p:pic>
        <p:nvPicPr>
          <p:cNvPr id="7" name="Picture 6" descr="isip_logo_transparent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843" y="5123998"/>
            <a:ext cx="1532616" cy="1532616"/>
          </a:xfrm>
          <a:prstGeom prst="rect">
            <a:avLst/>
          </a:prstGeom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8230" y="501333"/>
            <a:ext cx="2077845" cy="1385230"/>
          </a:xfrm>
          <a:prstGeom prst="rect">
            <a:avLst/>
          </a:prstGeom>
          <a:ln w="12700">
            <a:solidFill>
              <a:schemeClr val="accent2"/>
            </a:solidFill>
          </a:ln>
          <a:effectLst>
            <a:outerShdw blurRad="292100" dist="139700" dir="2700000" algn="tl" rotWithShape="0">
              <a:srgbClr val="B4CFFC">
                <a:alpha val="99000"/>
              </a:srgbClr>
            </a:outerShdw>
          </a:effec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 cstate="print"/>
          <a:srcRect t="6990" b="9826"/>
          <a:stretch>
            <a:fillRect/>
          </a:stretch>
        </p:blipFill>
        <p:spPr bwMode="auto">
          <a:xfrm>
            <a:off x="1387153" y="2259040"/>
            <a:ext cx="2286000" cy="1806505"/>
          </a:xfrm>
          <a:prstGeom prst="rect">
            <a:avLst/>
          </a:prstGeom>
          <a:ln w="12700">
            <a:solidFill>
              <a:schemeClr val="accent2"/>
            </a:solidFill>
          </a:ln>
          <a:effectLst>
            <a:outerShdw blurRad="292100" dist="139700" dir="2700000" algn="tl" rotWithShape="0">
              <a:srgbClr val="B4CFFC">
                <a:alpha val="99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82738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Speech Recognition</a:t>
            </a:r>
            <a:endParaRPr lang="en-US" dirty="0"/>
          </a:p>
        </p:txBody>
      </p:sp>
      <p:sp>
        <p:nvSpPr>
          <p:cNvPr id="25" name="Content Placeholder 9"/>
          <p:cNvSpPr txBox="1">
            <a:spLocks/>
          </p:cNvSpPr>
          <p:nvPr/>
        </p:nvSpPr>
        <p:spPr>
          <a:xfrm>
            <a:off x="457200" y="897146"/>
            <a:ext cx="4038600" cy="5229017"/>
          </a:xfrm>
          <a:prstGeom prst="rect">
            <a:avLst/>
          </a:prstGeom>
        </p:spPr>
        <p:txBody>
          <a:bodyPr/>
          <a:lstStyle>
            <a:lvl1pPr marL="285750" indent="-285750" algn="l" rtl="0" eaLnBrk="1" fontAlgn="base" hangingPunct="1">
              <a:lnSpc>
                <a:spcPct val="95000"/>
              </a:lnSpc>
              <a:spcBef>
                <a:spcPts val="12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j-lt"/>
                <a:ea typeface="+mn-ea"/>
                <a:cs typeface="Tahoma" pitchFamily="34" charset="0"/>
              </a:defRPr>
            </a:lvl1pPr>
            <a:lvl2pPr marL="685800" indent="-285750" algn="l" rtl="0" eaLnBrk="1" fontAlgn="base" hangingPunct="1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j-lt"/>
                <a:cs typeface="Tahoma" pitchFamily="34" charset="0"/>
              </a:defRPr>
            </a:lvl2pPr>
            <a:lvl3pPr marL="1028700" indent="-228600" algn="l" rtl="0" eaLnBrk="1" fontAlgn="base" hangingPunct="1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800">
                <a:solidFill>
                  <a:schemeClr val="tx1"/>
                </a:solidFill>
                <a:latin typeface="+mj-lt"/>
                <a:cs typeface="Tahoma" pitchFamily="34" charset="0"/>
              </a:defRPr>
            </a:lvl3pPr>
            <a:lvl4pPr marL="1428750" indent="-285750" algn="l" rtl="0" eaLnBrk="1" fontAlgn="base" hangingPunct="1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+mj-lt"/>
                <a:cs typeface="Tahoma" pitchFamily="34" charset="0"/>
              </a:defRPr>
            </a:lvl4pPr>
            <a:lvl5pPr marL="1771650" indent="-228600" algn="l" rtl="0" eaLnBrk="1" fontAlgn="base" hangingPunct="1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+mj-lt"/>
                <a:cs typeface="Tahoma" pitchFamily="34" charset="0"/>
              </a:defRPr>
            </a:lvl5pPr>
            <a:lvl6pPr marL="2228850" indent="-228600" algn="l" rtl="0" eaLnBrk="1" fontAlgn="base" hangingPunct="1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1" fontAlgn="base" hangingPunct="1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1" fontAlgn="base" hangingPunct="1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1" fontAlgn="base" hangingPunct="1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285750" marR="0" lvl="0" indent="-285750" algn="l" defTabSz="914400" rtl="0" eaLnBrk="1" fontAlgn="base" latinLnBrk="0" hangingPunct="1">
              <a:lnSpc>
                <a:spcPct val="95000"/>
              </a:lnSpc>
              <a:spcBef>
                <a:spcPts val="1200"/>
              </a:spcBef>
              <a:spcAft>
                <a:spcPct val="0"/>
              </a:spcAft>
              <a:buClr>
                <a:srgbClr val="D3114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Tahoma" pitchFamily="34" charset="0"/>
              </a:rPr>
              <a:t>Speech recognizer architecture.</a:t>
            </a:r>
          </a:p>
          <a:p>
            <a:pPr marL="285750" marR="0" lvl="0" indent="-285750" algn="l" defTabSz="914400" rtl="0" eaLnBrk="1" fontAlgn="base" latinLnBrk="0" hangingPunct="1">
              <a:lnSpc>
                <a:spcPct val="95000"/>
              </a:lnSpc>
              <a:spcBef>
                <a:spcPts val="1200"/>
              </a:spcBef>
              <a:spcAft>
                <a:spcPct val="0"/>
              </a:spcAft>
              <a:buClr>
                <a:srgbClr val="D3114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Tahoma" pitchFamily="34" charset="0"/>
              </a:rPr>
              <a:t>Performance of the system depends on the quality of acoustic models.</a:t>
            </a:r>
          </a:p>
          <a:p>
            <a:pPr marL="285750" marR="0" lvl="0" indent="-285750" algn="l" defTabSz="914400" rtl="0" eaLnBrk="1" fontAlgn="base" latinLnBrk="0" hangingPunct="1">
              <a:lnSpc>
                <a:spcPct val="95000"/>
              </a:lnSpc>
              <a:spcBef>
                <a:spcPts val="1200"/>
              </a:spcBef>
              <a:spcAft>
                <a:spcPct val="0"/>
              </a:spcAft>
              <a:buClr>
                <a:srgbClr val="D3114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Tahoma" pitchFamily="34" charset="0"/>
              </a:rPr>
              <a:t>HMMs and mixture models are frequently used for acoustic modeling.</a:t>
            </a:r>
          </a:p>
          <a:p>
            <a:pPr marL="285750" marR="0" lvl="0" indent="-285750" algn="l" defTabSz="914400" rtl="0" eaLnBrk="1" fontAlgn="base" latinLnBrk="0" hangingPunct="1">
              <a:lnSpc>
                <a:spcPct val="95000"/>
              </a:lnSpc>
              <a:spcBef>
                <a:spcPts val="1200"/>
              </a:spcBef>
              <a:spcAft>
                <a:spcPct val="0"/>
              </a:spcAft>
              <a:buClr>
                <a:srgbClr val="D3114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Tahoma" pitchFamily="34" charset="0"/>
              </a:rPr>
              <a:t>Number of models and parameter sharing is among the most important model selection problems in speech recognizer.</a:t>
            </a:r>
          </a:p>
          <a:p>
            <a:pPr marL="285750" marR="0" lvl="0" indent="-285750" algn="l" defTabSz="914400" rtl="0" eaLnBrk="1" fontAlgn="base" latinLnBrk="0" hangingPunct="1">
              <a:lnSpc>
                <a:spcPct val="95000"/>
              </a:lnSpc>
              <a:spcBef>
                <a:spcPts val="1200"/>
              </a:spcBef>
              <a:spcAft>
                <a:spcPct val="0"/>
              </a:spcAft>
              <a:buClr>
                <a:srgbClr val="D31145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Tahoma" pitchFamily="34" charset="0"/>
              </a:rPr>
              <a:t>Can nonparametric  Bayesian modeling help us?    </a:t>
            </a:r>
          </a:p>
          <a:p>
            <a:pPr marL="285750" marR="0" lvl="0" indent="-285750" algn="l" defTabSz="914400" rtl="0" eaLnBrk="1" fontAlgn="base" latinLnBrk="0" hangingPunct="1">
              <a:lnSpc>
                <a:spcPct val="95000"/>
              </a:lnSpc>
              <a:spcBef>
                <a:spcPts val="1200"/>
              </a:spcBef>
              <a:spcAft>
                <a:spcPct val="0"/>
              </a:spcAft>
              <a:buClr>
                <a:srgbClr val="D31145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Tahoma" pitchFamily="34" charset="0"/>
            </a:endParaRPr>
          </a:p>
        </p:txBody>
      </p:sp>
      <p:grpSp>
        <p:nvGrpSpPr>
          <p:cNvPr id="26" name="Group 36"/>
          <p:cNvGrpSpPr/>
          <p:nvPr/>
        </p:nvGrpSpPr>
        <p:grpSpPr>
          <a:xfrm>
            <a:off x="4606169" y="1340801"/>
            <a:ext cx="3851500" cy="4281067"/>
            <a:chOff x="-175845" y="633046"/>
            <a:chExt cx="4335950" cy="4899986"/>
          </a:xfrm>
        </p:grpSpPr>
        <p:pic>
          <p:nvPicPr>
            <p:cNvPr id="2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3590" t="8176" r="50935" b="12332"/>
            <a:stretch>
              <a:fillRect/>
            </a:stretch>
          </p:blipFill>
          <p:spPr bwMode="auto">
            <a:xfrm>
              <a:off x="2006271" y="652657"/>
              <a:ext cx="1775484" cy="402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28" name="Group 30"/>
            <p:cNvGrpSpPr/>
            <p:nvPr/>
          </p:nvGrpSpPr>
          <p:grpSpPr>
            <a:xfrm>
              <a:off x="2218763" y="1602414"/>
              <a:ext cx="1350498" cy="479604"/>
              <a:chOff x="2218763" y="1700890"/>
              <a:chExt cx="1350498" cy="479604"/>
            </a:xfrm>
          </p:grpSpPr>
          <p:sp>
            <p:nvSpPr>
              <p:cNvPr id="45" name="Rectangle 4"/>
              <p:cNvSpPr/>
              <p:nvPr/>
            </p:nvSpPr>
            <p:spPr>
              <a:xfrm>
                <a:off x="2230865" y="1700890"/>
                <a:ext cx="1326295" cy="479604"/>
              </a:xfrm>
              <a:prstGeom prst="rect">
                <a:avLst/>
              </a:prstGeom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  <a:ln w="12700" cap="flat" cmpd="sng" algn="ctr">
                <a:solidFill>
                  <a:srgbClr val="FFFFFF"/>
                </a:solidFill>
                <a:prstDash val="solid"/>
              </a:ln>
              <a:effectLst>
                <a:outerShdw dist="1143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6" name="TextBox 5"/>
              <p:cNvSpPr txBox="1"/>
              <p:nvPr/>
            </p:nvSpPr>
            <p:spPr>
              <a:xfrm>
                <a:off x="2218763" y="1725249"/>
                <a:ext cx="1350498" cy="430887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Acoustic</a:t>
                </a:r>
                <a:br>
                  <a:rPr kumimoji="0" lang="en-US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</a:br>
                <a:r>
                  <a:rPr kumimoji="0" lang="en-US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Front-end</a:t>
                </a:r>
              </a:p>
            </p:txBody>
          </p:sp>
        </p:grpSp>
        <p:grpSp>
          <p:nvGrpSpPr>
            <p:cNvPr id="29" name="Group 31"/>
            <p:cNvGrpSpPr/>
            <p:nvPr/>
          </p:nvGrpSpPr>
          <p:grpSpPr>
            <a:xfrm>
              <a:off x="1873800" y="2746717"/>
              <a:ext cx="2040426" cy="633046"/>
              <a:chOff x="3551787" y="3112477"/>
              <a:chExt cx="2040426" cy="633046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3551787" y="3112477"/>
                <a:ext cx="2040426" cy="633046"/>
              </a:xfrm>
              <a:prstGeom prst="rect">
                <a:avLst/>
              </a:prstGeom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  <a:ln w="12700" cap="flat" cmpd="sng" algn="ctr">
                <a:solidFill>
                  <a:srgbClr val="FFFFFF"/>
                </a:solidFill>
                <a:prstDash val="solid"/>
              </a:ln>
              <a:effectLst>
                <a:outerShdw dist="1143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3558821" y="3213557"/>
                <a:ext cx="2026358" cy="430887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Acoustic Models</a:t>
                </a:r>
                <a:br>
                  <a:rPr kumimoji="0" lang="en-US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</a:br>
                <a:r>
                  <a:rPr kumimoji="0" lang="en-US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P(A/W)</a:t>
                </a:r>
              </a:p>
            </p:txBody>
          </p:sp>
        </p:grpSp>
        <p:grpSp>
          <p:nvGrpSpPr>
            <p:cNvPr id="30" name="Group 35"/>
            <p:cNvGrpSpPr/>
            <p:nvPr/>
          </p:nvGrpSpPr>
          <p:grpSpPr>
            <a:xfrm>
              <a:off x="-175845" y="4059776"/>
              <a:ext cx="1674055" cy="568495"/>
              <a:chOff x="-175845" y="4031640"/>
              <a:chExt cx="1674055" cy="568495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-140677" y="4031640"/>
                <a:ext cx="1603718" cy="568495"/>
              </a:xfrm>
              <a:prstGeom prst="rect">
                <a:avLst/>
              </a:prstGeom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  <a:ln w="12700" cap="flat" cmpd="sng" algn="ctr">
                <a:solidFill>
                  <a:srgbClr val="FFFFFF"/>
                </a:solidFill>
                <a:prstDash val="solid"/>
              </a:ln>
              <a:effectLst>
                <a:outerShdw dist="1143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-175845" y="4100444"/>
                <a:ext cx="1674055" cy="430887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Language Model</a:t>
                </a:r>
                <a:br>
                  <a:rPr kumimoji="0" lang="en-US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</a:br>
                <a:r>
                  <a:rPr kumimoji="0" lang="en-US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P(W)</a:t>
                </a:r>
              </a:p>
            </p:txBody>
          </p:sp>
        </p:grpSp>
        <p:grpSp>
          <p:nvGrpSpPr>
            <p:cNvPr id="31" name="Group 34"/>
            <p:cNvGrpSpPr/>
            <p:nvPr/>
          </p:nvGrpSpPr>
          <p:grpSpPr>
            <a:xfrm>
              <a:off x="2264484" y="4090049"/>
              <a:ext cx="1259058" cy="566928"/>
              <a:chOff x="2264484" y="4090049"/>
              <a:chExt cx="1259058" cy="566928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2264484" y="4090049"/>
                <a:ext cx="1259058" cy="566928"/>
              </a:xfrm>
              <a:prstGeom prst="rect">
                <a:avLst/>
              </a:prstGeom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  <a:ln w="12700" cap="flat" cmpd="sng" algn="ctr">
                <a:solidFill>
                  <a:srgbClr val="FFFFFF"/>
                </a:solidFill>
                <a:prstDash val="solid"/>
              </a:ln>
              <a:effectLst>
                <a:outerShdw dist="1143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313721" y="4265791"/>
                <a:ext cx="1160585" cy="215444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Search</a:t>
                </a: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938146" y="633046"/>
              <a:ext cx="1294228" cy="430887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Input</a:t>
              </a:r>
              <a:b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Speech</a:t>
              </a:r>
            </a:p>
          </p:txBody>
        </p:sp>
        <p:sp>
          <p:nvSpPr>
            <p:cNvPr id="33" name="Down Arrow 32"/>
            <p:cNvSpPr>
              <a:spLocks noChangeAspect="1"/>
            </p:cNvSpPr>
            <p:nvPr/>
          </p:nvSpPr>
          <p:spPr>
            <a:xfrm>
              <a:off x="2764656" y="1111352"/>
              <a:ext cx="258714" cy="366745"/>
            </a:xfrm>
            <a:prstGeom prst="downArrow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  <a:ln w="12700" cap="flat" cmpd="sng" algn="ctr">
              <a:solidFill>
                <a:srgbClr val="FFFFFF"/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4" name="Down Arrow 33"/>
            <p:cNvSpPr>
              <a:spLocks noChangeAspect="1"/>
            </p:cNvSpPr>
            <p:nvPr/>
          </p:nvSpPr>
          <p:spPr>
            <a:xfrm>
              <a:off x="2764656" y="2266999"/>
              <a:ext cx="258714" cy="366745"/>
            </a:xfrm>
            <a:prstGeom prst="downArrow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  <a:ln w="12700" cap="flat" cmpd="sng" algn="ctr">
              <a:solidFill>
                <a:srgbClr val="FFFFFF"/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5" name="Down Arrow 34"/>
            <p:cNvSpPr>
              <a:spLocks noChangeAspect="1"/>
            </p:cNvSpPr>
            <p:nvPr/>
          </p:nvSpPr>
          <p:spPr>
            <a:xfrm>
              <a:off x="2764656" y="3584921"/>
              <a:ext cx="258714" cy="366745"/>
            </a:xfrm>
            <a:prstGeom prst="downArrow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  <a:ln w="12700" cap="flat" cmpd="sng" algn="ctr">
              <a:solidFill>
                <a:srgbClr val="FFFFFF"/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Down Arrow 35"/>
            <p:cNvSpPr>
              <a:spLocks noChangeAspect="1"/>
            </p:cNvSpPr>
            <p:nvPr/>
          </p:nvSpPr>
          <p:spPr>
            <a:xfrm rot="16200000">
              <a:off x="1771332" y="4164789"/>
              <a:ext cx="258714" cy="366745"/>
            </a:xfrm>
            <a:prstGeom prst="downArrow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  <a:ln w="12700" cap="flat" cmpd="sng" algn="ctr">
              <a:solidFill>
                <a:srgbClr val="FFFFFF"/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7" name="Down Arrow 36"/>
            <p:cNvSpPr>
              <a:spLocks noChangeAspect="1"/>
            </p:cNvSpPr>
            <p:nvPr/>
          </p:nvSpPr>
          <p:spPr>
            <a:xfrm>
              <a:off x="2764656" y="4792398"/>
              <a:ext cx="258714" cy="366745"/>
            </a:xfrm>
            <a:prstGeom prst="downArrow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  <a:ln w="12700" cap="flat" cmpd="sng" algn="ctr">
              <a:solidFill>
                <a:srgbClr val="FFFFFF"/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627920" y="5317588"/>
              <a:ext cx="2532185" cy="215444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marL="342900" marR="0" lvl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</a:rPr>
                <a:t>Recognized Utterance</a:t>
              </a:r>
              <a:endPara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9901479"/>
      </p:ext>
    </p:extLst>
  </p:cSld>
  <p:clrMapOvr>
    <a:masterClrMapping/>
  </p:clrMapOvr>
</p:sld>
</file>

<file path=ppt/theme/theme1.xml><?xml version="1.0" encoding="utf-8"?>
<a:theme xmlns:a="http://schemas.openxmlformats.org/drawingml/2006/main" name="ISIP Content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SIP 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85</Words>
  <Application>Microsoft Macintosh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ISIP Content Slide</vt:lpstr>
      <vt:lpstr>ISIP TItle Slide</vt:lpstr>
      <vt:lpstr>PowerPoint Presentation</vt:lpstr>
      <vt:lpstr>Introduction to Speech Recognition</vt:lpstr>
    </vt:vector>
  </TitlesOfParts>
  <Company>Temple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 Picone</dc:creator>
  <cp:lastModifiedBy>Joseph Picone</cp:lastModifiedBy>
  <cp:revision>10</cp:revision>
  <dcterms:created xsi:type="dcterms:W3CDTF">2012-05-05T20:20:58Z</dcterms:created>
  <dcterms:modified xsi:type="dcterms:W3CDTF">2012-05-05T21:29:54Z</dcterms:modified>
</cp:coreProperties>
</file>