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6"/>
  </p:notesMasterIdLst>
  <p:handoutMasterIdLst>
    <p:handoutMasterId r:id="rId27"/>
  </p:handoutMasterIdLst>
  <p:sldIdLst>
    <p:sldId id="325" r:id="rId3"/>
    <p:sldId id="635" r:id="rId4"/>
    <p:sldId id="655" r:id="rId5"/>
    <p:sldId id="653" r:id="rId6"/>
    <p:sldId id="637" r:id="rId7"/>
    <p:sldId id="578" r:id="rId8"/>
    <p:sldId id="607" r:id="rId9"/>
    <p:sldId id="638" r:id="rId10"/>
    <p:sldId id="616" r:id="rId11"/>
    <p:sldId id="586" r:id="rId12"/>
    <p:sldId id="624" r:id="rId13"/>
    <p:sldId id="641" r:id="rId14"/>
    <p:sldId id="639" r:id="rId15"/>
    <p:sldId id="640" r:id="rId16"/>
    <p:sldId id="652" r:id="rId17"/>
    <p:sldId id="642" r:id="rId18"/>
    <p:sldId id="643" r:id="rId19"/>
    <p:sldId id="650" r:id="rId20"/>
    <p:sldId id="651" r:id="rId21"/>
    <p:sldId id="654" r:id="rId22"/>
    <p:sldId id="585" r:id="rId23"/>
    <p:sldId id="548" r:id="rId24"/>
    <p:sldId id="568" r:id="rId25"/>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FF99"/>
    <a:srgbClr val="F7F7F7"/>
    <a:srgbClr val="F1C1CA"/>
    <a:srgbClr val="C0C0C0"/>
    <a:srgbClr val="E99FAD"/>
    <a:srgbClr val="FAEAED"/>
    <a:srgbClr val="E2E2F6"/>
    <a:srgbClr val="FFFFFF"/>
    <a:srgbClr val="D1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14" autoAdjust="0"/>
    <p:restoredTop sz="96226" autoAdjust="0"/>
  </p:normalViewPr>
  <p:slideViewPr>
    <p:cSldViewPr snapToGrid="0">
      <p:cViewPr>
        <p:scale>
          <a:sx n="55" d="100"/>
          <a:sy n="55" d="100"/>
        </p:scale>
        <p:origin x="-2004" y="-522"/>
      </p:cViewPr>
      <p:guideLst>
        <p:guide orient="horz" pos="1928"/>
        <p:guide orient="horz" pos="3319"/>
        <p:guide orient="horz" pos="428"/>
        <p:guide pos="5616"/>
        <p:guide pos="2884"/>
        <p:guide pos="143"/>
        <p:guide pos="148"/>
        <p:guide pos="150"/>
        <p:guide pos="2872"/>
        <p:guide pos="1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4047988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2652103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dirty="0" smtClean="0"/>
              <a:t>Customers </a:t>
            </a:r>
            <a:r>
              <a:rPr lang="en-US" sz="1400" dirty="0" smtClean="0">
                <a:sym typeface="Mathematica1"/>
              </a:rPr>
              <a:t>Integers     Tables  Clusters</a:t>
            </a: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12</a:t>
            </a:fld>
            <a:endParaRPr lang="en-US"/>
          </a:p>
        </p:txBody>
      </p:sp>
    </p:spTree>
    <p:extLst>
      <p:ext uri="{BB962C8B-B14F-4D97-AF65-F5344CB8AC3E}">
        <p14:creationId xmlns:p14="http://schemas.microsoft.com/office/powerpoint/2010/main" val="357433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5/1/2012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708338" y="174811"/>
            <a:ext cx="2200613" cy="307777"/>
          </a:xfrm>
          <a:prstGeom prst="rect">
            <a:avLst/>
          </a:prstGeom>
          <a:solidFill>
            <a:srgbClr val="FFFFFF"/>
          </a:solidFill>
        </p:spPr>
        <p:txBody>
          <a:bodyPr wrap="square" lIns="91440" rtlCol="0">
            <a:spAutoFit/>
          </a:bodyPr>
          <a:lstStyle/>
          <a:p>
            <a:pPr marL="512763" indent="0" algn="l"/>
            <a:r>
              <a:rPr lang="en-US" sz="1400" b="1" kern="1200" dirty="0" smtClean="0">
                <a:solidFill>
                  <a:schemeClr val="accent1"/>
                </a:solidFill>
                <a:latin typeface="Arial" charset="0"/>
                <a:ea typeface="+mn-ea"/>
                <a:cs typeface="+mn-cs"/>
              </a:rPr>
              <a:t> </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8" name="Picture 105" descr="logo_ieeesp"/>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043" y="20076"/>
            <a:ext cx="2025012" cy="46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BE0F34"/>
                </a:solidFill>
              </a:rPr>
              <a:t>Temple University – Dept. of </a:t>
            </a:r>
            <a:r>
              <a:rPr lang="en-US" sz="1200" b="1" baseline="0" dirty="0" smtClean="0">
                <a:solidFill>
                  <a:srgbClr val="BE0F34"/>
                </a:solidFill>
              </a:rPr>
              <a:t> Electrical and Computer Eng.</a:t>
            </a:r>
            <a:r>
              <a:rPr lang="en-US" sz="1200" b="1" dirty="0" smtClean="0">
                <a:solidFill>
                  <a:srgbClr val="BE0F34"/>
                </a:solidFill>
              </a:rPr>
              <a:t>: </a:t>
            </a:r>
            <a:r>
              <a:rPr lang="en-US" sz="1200" b="1" dirty="0" smtClean="0">
                <a:solidFill>
                  <a:srgbClr val="BE0F34"/>
                </a:solidFill>
              </a:rPr>
              <a:t>Slide </a:t>
            </a:r>
            <a:fld id="{56D32A91-0AE1-4806-AC33-D8959F4B7E0D}" type="slidenum">
              <a:rPr lang="en-US" sz="1200" b="1">
                <a:solidFill>
                  <a:srgbClr val="BE0F34"/>
                </a:solidFill>
              </a:rPr>
              <a:pPr>
                <a:spcBef>
                  <a:spcPct val="50000"/>
                </a:spcBef>
                <a:defRPr/>
              </a:pPr>
              <a:t>‹#›</a:t>
            </a:fld>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ip.piconepress.com/publications/seminars/external/2012/ieee_nova/"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microsoft.com/office/2007/relationships/hdphoto" Target="../media/hdphoto4.wdp"/><Relationship Id="rId5" Type="http://schemas.openxmlformats.org/officeDocument/2006/relationships/image" Target="../media/image30.png"/><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vmlDrawing" Target="../drawings/vmlDrawing6.vml"/><Relationship Id="rId5" Type="http://schemas.openxmlformats.org/officeDocument/2006/relationships/image" Target="../media/image32.png"/><Relationship Id="rId4" Type="http://schemas.openxmlformats.org/officeDocument/2006/relationships/image" Target="../media/image3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11.bin"/><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1.xml"/><Relationship Id="rId1" Type="http://schemas.openxmlformats.org/officeDocument/2006/relationships/vmlDrawing" Target="../drawings/vmlDrawing8.vml"/><Relationship Id="rId5" Type="http://schemas.openxmlformats.org/officeDocument/2006/relationships/image" Target="../media/image36.png"/><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1.jpeg"/><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image" Target="../media/image15.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12.wmf"/><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6.bin"/><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7.bin"/><Relationship Id="rId10" Type="http://schemas.openxmlformats.org/officeDocument/2006/relationships/image" Target="../media/image23.png"/><Relationship Id="rId4" Type="http://schemas.openxmlformats.org/officeDocument/2006/relationships/image" Target="../media/image18.wmf"/><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cap="all" dirty="0" smtClean="0">
                <a:solidFill>
                  <a:schemeClr val="accent2"/>
                </a:solidFill>
              </a:rPr>
              <a:t>Applications of Dirichlet Process Models</a:t>
            </a:r>
            <a:br>
              <a:rPr lang="en-US" b="1" cap="all" dirty="0" smtClean="0">
                <a:solidFill>
                  <a:schemeClr val="accent2"/>
                </a:solidFill>
              </a:rPr>
            </a:br>
            <a:r>
              <a:rPr lang="en-US" b="1" cap="all" dirty="0" smtClean="0">
                <a:solidFill>
                  <a:schemeClr val="accent2"/>
                </a:solidFill>
              </a:rPr>
              <a:t>to Speech Processing and Machine Learning</a:t>
            </a:r>
            <a:endParaRPr lang="en-US" b="1" cap="all" dirty="0">
              <a:solidFill>
                <a:schemeClr val="accent1"/>
              </a:solidFill>
            </a:endParaRPr>
          </a:p>
        </p:txBody>
      </p:sp>
      <p:sp>
        <p:nvSpPr>
          <p:cNvPr id="8" name="Rectangle 7"/>
          <p:cNvSpPr/>
          <p:nvPr/>
        </p:nvSpPr>
        <p:spPr>
          <a:xfrm>
            <a:off x="436099" y="4886532"/>
            <a:ext cx="8417169" cy="923330"/>
          </a:xfrm>
          <a:prstGeom prst="rect">
            <a:avLst/>
          </a:prstGeom>
        </p:spPr>
        <p:txBody>
          <a:bodyPr wrap="square">
            <a:spAutoFit/>
          </a:bodyPr>
          <a:lstStyle/>
          <a:p>
            <a:pPr algn="ctr"/>
            <a:r>
              <a:rPr lang="en-US" sz="1800" b="1" dirty="0" smtClean="0">
                <a:solidFill>
                  <a:schemeClr val="bg1"/>
                </a:solidFill>
              </a:rPr>
              <a:t>Amir Harati and </a:t>
            </a:r>
            <a:r>
              <a:rPr lang="en-US" sz="1800" b="1" dirty="0" smtClean="0">
                <a:solidFill>
                  <a:schemeClr val="accent1"/>
                </a:solidFill>
              </a:rPr>
              <a:t>Joseph Picone</a:t>
            </a:r>
            <a:r>
              <a:rPr lang="en-US" sz="1800" b="1" dirty="0" smtClean="0">
                <a:solidFill>
                  <a:schemeClr val="bg1"/>
                </a:solidFill>
              </a:rPr>
              <a:t>, PhD</a:t>
            </a:r>
          </a:p>
          <a:p>
            <a:pPr algn="ctr"/>
            <a:r>
              <a:rPr lang="en-US" sz="1800" b="1" dirty="0" smtClean="0">
                <a:solidFill>
                  <a:schemeClr val="accent2"/>
                </a:solidFill>
              </a:rPr>
              <a:t>Institute for Signal and Information Processing</a:t>
            </a:r>
            <a:br>
              <a:rPr lang="en-US" sz="1800" b="1" dirty="0" smtClean="0">
                <a:solidFill>
                  <a:schemeClr val="accent2"/>
                </a:solidFill>
              </a:rPr>
            </a:br>
            <a:r>
              <a:rPr lang="en-US" sz="1800" b="1" dirty="0" smtClean="0">
                <a:solidFill>
                  <a:schemeClr val="accent2"/>
                </a:solidFill>
              </a:rPr>
              <a:t>Temple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2051" name="Picture 3"/>
          <p:cNvPicPr>
            <a:picLocks noChangeAspect="1" noChangeArrowheads="1"/>
          </p:cNvPicPr>
          <p:nvPr/>
        </p:nvPicPr>
        <p:blipFill>
          <a:blip r:embed="rId5" cstate="print"/>
          <a:srcRect t="6990" b="9826"/>
          <a:stretch>
            <a:fillRect/>
          </a:stretch>
        </p:blipFill>
        <p:spPr bwMode="auto">
          <a:xfrm>
            <a:off x="6164898" y="1897732"/>
            <a:ext cx="2286000" cy="1806505"/>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2052" name="Picture 4"/>
          <p:cNvPicPr>
            <a:picLocks noChangeAspect="1" noChangeArrowheads="1"/>
          </p:cNvPicPr>
          <p:nvPr/>
        </p:nvPicPr>
        <p:blipFill>
          <a:blip r:embed="rId6" cstate="print"/>
          <a:srcRect/>
          <a:stretch>
            <a:fillRect/>
          </a:stretch>
        </p:blipFill>
        <p:spPr bwMode="auto">
          <a:xfrm>
            <a:off x="3733801" y="1932305"/>
            <a:ext cx="1828800" cy="2438400"/>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2053" name="Picture 5"/>
          <p:cNvPicPr>
            <a:picLocks noChangeAspect="1" noChangeArrowheads="1"/>
          </p:cNvPicPr>
          <p:nvPr/>
        </p:nvPicPr>
        <p:blipFill>
          <a:blip r:embed="rId7" cstate="print"/>
          <a:srcRect/>
          <a:stretch>
            <a:fillRect/>
          </a:stretch>
        </p:blipFill>
        <p:spPr bwMode="auto">
          <a:xfrm>
            <a:off x="845503" y="2880360"/>
            <a:ext cx="2286000" cy="1524000"/>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Dirichlet Process</a:t>
            </a:r>
            <a:endParaRPr lang="en-US" b="1" dirty="0" smtClean="0">
              <a:solidFill>
                <a:schemeClr val="accent2"/>
              </a:solidFill>
            </a:endParaRPr>
          </a:p>
        </p:txBody>
      </p:sp>
      <p:sp>
        <p:nvSpPr>
          <p:cNvPr id="2" name="Rectangle 1"/>
          <p:cNvSpPr/>
          <p:nvPr/>
        </p:nvSpPr>
        <p:spPr>
          <a:xfrm>
            <a:off x="396814" y="734221"/>
            <a:ext cx="8246853" cy="5386090"/>
          </a:xfrm>
          <a:prstGeom prst="rect">
            <a:avLst/>
          </a:prstGeom>
        </p:spPr>
        <p:txBody>
          <a:bodyPr wrap="square">
            <a:spAutoFit/>
          </a:bodyPr>
          <a:lstStyle/>
          <a:p>
            <a:pPr marL="342900" indent="-342900">
              <a:buFont typeface="Arial" pitchFamily="34" charset="0"/>
              <a:buChar char="•"/>
            </a:pPr>
            <a:r>
              <a:rPr lang="en-US" sz="2000" dirty="0"/>
              <a:t>A Dirichlet Process (DP) is a random probability measure  over (</a:t>
            </a:r>
            <a:r>
              <a:rPr lang="el-GR" sz="2000" dirty="0"/>
              <a:t>Φ</a:t>
            </a:r>
            <a:r>
              <a:rPr lang="en-US" sz="2000" dirty="0"/>
              <a:t>,</a:t>
            </a:r>
            <a:r>
              <a:rPr lang="el-GR" sz="2000" dirty="0"/>
              <a:t>Σ</a:t>
            </a:r>
            <a:r>
              <a:rPr lang="en-US" sz="2000" dirty="0"/>
              <a:t>)  such that for any  measurable partition over </a:t>
            </a:r>
            <a:r>
              <a:rPr lang="el-GR" sz="2000" dirty="0"/>
              <a:t>Φ</a:t>
            </a:r>
            <a:r>
              <a:rPr lang="en-US" sz="2000" dirty="0"/>
              <a:t>   we  </a:t>
            </a:r>
            <a:r>
              <a:rPr lang="en-US" sz="2000" dirty="0" smtClean="0"/>
              <a:t>have</a:t>
            </a:r>
          </a:p>
          <a:p>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DP </a:t>
            </a:r>
            <a:r>
              <a:rPr lang="en-US" sz="2000" dirty="0"/>
              <a:t>has two parameters:  Base distribution (G</a:t>
            </a:r>
            <a:r>
              <a:rPr lang="en-US" sz="2000" baseline="-25000" dirty="0"/>
              <a:t>0</a:t>
            </a:r>
            <a:r>
              <a:rPr lang="en-US" sz="2000" dirty="0"/>
              <a:t>) is like a mean for DP and </a:t>
            </a:r>
            <a:r>
              <a:rPr lang="en-US" sz="2000" dirty="0">
                <a:sym typeface="Mathematica1"/>
              </a:rPr>
              <a:t> is the concentration parameter (inverse of the variance). </a:t>
            </a:r>
            <a:endParaRPr lang="en-US" sz="2000" dirty="0"/>
          </a:p>
          <a:p>
            <a:pPr marL="342900" indent="-342900">
              <a:buFont typeface="Arial" pitchFamily="34" charset="0"/>
              <a:buChar char="•"/>
            </a:pPr>
            <a:r>
              <a:rPr lang="en-US" sz="2000" dirty="0"/>
              <a:t>We write :</a:t>
            </a:r>
          </a:p>
          <a:p>
            <a:pPr marL="342900" indent="-342900">
              <a:buFont typeface="Arial" pitchFamily="34" charset="0"/>
              <a:buChar char="•"/>
            </a:pPr>
            <a:r>
              <a:rPr lang="en-US" sz="2000" dirty="0"/>
              <a:t>DP is discrete with probability one</a:t>
            </a:r>
            <a:endParaRPr lang="en-US" sz="2000" dirty="0" smtClean="0"/>
          </a:p>
          <a:p>
            <a:pPr marL="342900" indent="-342900">
              <a:buFont typeface="Arial" pitchFamily="34" charset="0"/>
              <a:buChar char="•"/>
            </a:pPr>
            <a:endParaRPr lang="en-US" dirty="0"/>
          </a:p>
        </p:txBody>
      </p:sp>
      <p:pic>
        <p:nvPicPr>
          <p:cNvPr id="5" name="Picture 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863970" y="1795431"/>
            <a:ext cx="4070230" cy="42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959" y="2363638"/>
            <a:ext cx="3471032" cy="175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064588" y="5036388"/>
            <a:ext cx="1489495" cy="34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100000"/>
                    </a14:imgEffect>
                    <a14:imgEffect>
                      <a14:brightnessContrast bright="-1000" contrast="3000"/>
                    </a14:imgEffect>
                  </a14:imgLayer>
                </a14:imgProps>
              </a:ext>
              <a:ext uri="{28A0092B-C50C-407E-A947-70E740481C1C}">
                <a14:useLocalDpi xmlns:a14="http://schemas.microsoft.com/office/drawing/2010/main" val="0"/>
              </a:ext>
            </a:extLst>
          </a:blip>
          <a:srcRect/>
          <a:stretch>
            <a:fillRect/>
          </a:stretch>
        </p:blipFill>
        <p:spPr bwMode="auto">
          <a:xfrm>
            <a:off x="4899084" y="5199905"/>
            <a:ext cx="1951242" cy="76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Stick-breaking Representation</a:t>
            </a:r>
            <a:endParaRPr lang="en-US" b="1" dirty="0">
              <a:solidFill>
                <a:schemeClr val="accent2"/>
              </a:solidFill>
            </a:endParaRPr>
          </a:p>
        </p:txBody>
      </p:sp>
      <p:sp>
        <p:nvSpPr>
          <p:cNvPr id="2" name="Rectangle 1"/>
          <p:cNvSpPr/>
          <p:nvPr/>
        </p:nvSpPr>
        <p:spPr>
          <a:xfrm>
            <a:off x="227012" y="612845"/>
            <a:ext cx="8330392" cy="3785652"/>
          </a:xfrm>
          <a:prstGeom prst="rect">
            <a:avLst/>
          </a:prstGeom>
        </p:spPr>
        <p:txBody>
          <a:bodyPr wrap="square">
            <a:spAutoFit/>
          </a:bodyPr>
          <a:lstStyle/>
          <a:p>
            <a:pPr marL="342900" indent="-342900">
              <a:buFont typeface="Arial" pitchFamily="34" charset="0"/>
              <a:buChar char="•"/>
            </a:pPr>
            <a:r>
              <a:rPr lang="en-US" dirty="0"/>
              <a:t>Stick-breaking construction represents a DP explicitly: </a:t>
            </a:r>
          </a:p>
          <a:p>
            <a:pPr marL="342900" indent="-342900">
              <a:buFont typeface="Arial" pitchFamily="34" charset="0"/>
              <a:buChar char="•"/>
            </a:pPr>
            <a:r>
              <a:rPr lang="en-US" dirty="0"/>
              <a:t>Consider a stick with length one. </a:t>
            </a:r>
          </a:p>
          <a:p>
            <a:pPr marL="342900" indent="-342900">
              <a:buFont typeface="Arial" pitchFamily="34" charset="0"/>
              <a:buChar char="•"/>
            </a:pPr>
            <a:r>
              <a:rPr lang="en-US" dirty="0"/>
              <a:t>At each step, the stick is broken. The broken part is assigned as the weight of corresponding atom in DP. </a:t>
            </a:r>
          </a:p>
          <a:p>
            <a:pPr marL="342900" indent="-342900">
              <a:buFont typeface="Arial" pitchFamily="34" charset="0"/>
              <a:buChar char="•"/>
            </a:pPr>
            <a:endParaRPr lang="en-US" dirty="0"/>
          </a:p>
          <a:p>
            <a:pPr marL="342900" indent="-342900">
              <a:buFont typeface="Arial" pitchFamily="34" charset="0"/>
              <a:buChar char="•"/>
            </a:pPr>
            <a:endParaRPr lang="en-US" dirty="0"/>
          </a:p>
          <a:p>
            <a:pPr marL="342900" indent="-342900">
              <a:buFont typeface="Arial" pitchFamily="34" charset="0"/>
              <a:buChar char="•"/>
            </a:pPr>
            <a:endParaRPr lang="en-US" dirty="0"/>
          </a:p>
          <a:p>
            <a:pPr marL="342900" indent="-342900">
              <a:buFont typeface="Arial" pitchFamily="34" charset="0"/>
              <a:buChar char="•"/>
            </a:pPr>
            <a:endParaRPr lang="en-US" dirty="0"/>
          </a:p>
          <a:p>
            <a:pPr marL="342900" indent="-342900">
              <a:buFont typeface="Arial" pitchFamily="34" charset="0"/>
              <a:buChar char="•"/>
            </a:pPr>
            <a:endParaRPr lang="en-US" dirty="0"/>
          </a:p>
          <a:p>
            <a:pPr marL="342900" indent="-342900">
              <a:buFont typeface="Arial" pitchFamily="34" charset="0"/>
              <a:buChar char="•"/>
            </a:pPr>
            <a:r>
              <a:rPr lang="en-US" dirty="0"/>
              <a:t>If </a:t>
            </a:r>
            <a:r>
              <a:rPr lang="en-US" dirty="0">
                <a:sym typeface="Mathematica1"/>
              </a:rPr>
              <a:t> is distributed as above we write: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86521417"/>
              </p:ext>
            </p:extLst>
          </p:nvPr>
        </p:nvGraphicFramePr>
        <p:xfrm>
          <a:off x="790754" y="2725947"/>
          <a:ext cx="1467227" cy="749916"/>
        </p:xfrm>
        <a:graphic>
          <a:graphicData uri="http://schemas.openxmlformats.org/presentationml/2006/ole">
            <mc:AlternateContent xmlns:mc="http://schemas.openxmlformats.org/markup-compatibility/2006">
              <mc:Choice xmlns:v="urn:schemas-microsoft-com:vml" Requires="v">
                <p:oleObj spid="_x0000_s5136" name="Equation" r:id="rId3" imgW="1143000" imgH="583920" progId="Equation.DSMT4">
                  <p:embed/>
                </p:oleObj>
              </mc:Choice>
              <mc:Fallback>
                <p:oleObj name="Equation" r:id="rId3" imgW="1143000" imgH="58392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754" y="2725947"/>
                        <a:ext cx="1467227" cy="749916"/>
                      </a:xfrm>
                      <a:prstGeom prst="rect">
                        <a:avLst/>
                      </a:prstGeom>
                      <a:noFill/>
                      <a:ln>
                        <a:noFill/>
                      </a:ln>
                    </p:spPr>
                  </p:pic>
                </p:oleObj>
              </mc:Fallback>
            </mc:AlternateContent>
          </a:graphicData>
        </a:graphic>
      </p:graphicFrame>
      <p:pic>
        <p:nvPicPr>
          <p:cNvPr id="27" name="Picture 20"/>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3000"/>
                    </a14:imgEffect>
                  </a14:imgLayer>
                </a14:imgProps>
              </a:ext>
              <a:ext uri="{28A0092B-C50C-407E-A947-70E740481C1C}">
                <a14:useLocalDpi xmlns:a14="http://schemas.microsoft.com/office/drawing/2010/main" val="0"/>
              </a:ext>
            </a:extLst>
          </a:blip>
          <a:srcRect/>
          <a:stretch>
            <a:fillRect/>
          </a:stretch>
        </p:blipFill>
        <p:spPr bwMode="auto">
          <a:xfrm>
            <a:off x="2861522" y="2319029"/>
            <a:ext cx="5895157" cy="145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err="1">
                <a:solidFill>
                  <a:schemeClr val="accent2"/>
                </a:solidFill>
              </a:rPr>
              <a:t>Polya’s</a:t>
            </a:r>
            <a:r>
              <a:rPr lang="en-US" b="1" dirty="0">
                <a:solidFill>
                  <a:schemeClr val="accent2"/>
                </a:solidFill>
              </a:rPr>
              <a:t> Urn Scheme</a:t>
            </a:r>
            <a:endParaRPr lang="en-US" b="1" dirty="0">
              <a:solidFill>
                <a:schemeClr val="accent2"/>
              </a:solidFill>
            </a:endParaRPr>
          </a:p>
        </p:txBody>
      </p:sp>
      <p:sp>
        <p:nvSpPr>
          <p:cNvPr id="2" name="Rectangle 1"/>
          <p:cNvSpPr/>
          <p:nvPr/>
        </p:nvSpPr>
        <p:spPr>
          <a:xfrm>
            <a:off x="271645" y="633306"/>
            <a:ext cx="4891177" cy="5324535"/>
          </a:xfrm>
          <a:prstGeom prst="rect">
            <a:avLst/>
          </a:prstGeom>
        </p:spPr>
        <p:txBody>
          <a:bodyPr wrap="square">
            <a:spAutoFit/>
          </a:bodyPr>
          <a:lstStyle/>
          <a:p>
            <a:r>
              <a:rPr lang="en-US" sz="2000" dirty="0"/>
              <a:t>Consider </a:t>
            </a:r>
            <a:r>
              <a:rPr lang="en-US" sz="2000" dirty="0" err="1"/>
              <a:t>i.i.d</a:t>
            </a:r>
            <a:r>
              <a:rPr lang="en-US" sz="2000" dirty="0"/>
              <a:t>. draws from G :</a:t>
            </a:r>
          </a:p>
          <a:p>
            <a:r>
              <a:rPr lang="en-US" sz="2000" dirty="0"/>
              <a:t>Now marginalize G and consider the conditional probabilities:</a:t>
            </a:r>
          </a:p>
          <a:p>
            <a:endParaRPr lang="en-US" sz="2000" dirty="0"/>
          </a:p>
          <a:p>
            <a:endParaRPr lang="en-US" sz="2000" dirty="0"/>
          </a:p>
          <a:p>
            <a:endParaRPr lang="en-US" sz="2000" dirty="0"/>
          </a:p>
          <a:p>
            <a:endParaRPr lang="en-US" sz="2000" dirty="0"/>
          </a:p>
          <a:p>
            <a:r>
              <a:rPr lang="en-US" sz="2000" dirty="0"/>
              <a:t>Imagine picking balls of different color from an urn.</a:t>
            </a:r>
          </a:p>
          <a:p>
            <a:r>
              <a:rPr lang="en-US" sz="2000" dirty="0"/>
              <a:t>Start with an empty urn.</a:t>
            </a:r>
          </a:p>
          <a:p>
            <a:r>
              <a:rPr lang="en-US" sz="2000" dirty="0"/>
              <a:t>With probability proportional to </a:t>
            </a:r>
            <a:r>
              <a:rPr lang="en-US" sz="2000" dirty="0">
                <a:sym typeface="Mathematica1"/>
              </a:rPr>
              <a:t> add a new ball to the urn. (draw from G</a:t>
            </a:r>
            <a:r>
              <a:rPr lang="en-US" sz="2000" baseline="-25000" dirty="0">
                <a:sym typeface="Mathematica1"/>
              </a:rPr>
              <a:t>0</a:t>
            </a:r>
            <a:r>
              <a:rPr lang="en-US" sz="2000" dirty="0">
                <a:sym typeface="Mathematica1"/>
              </a:rPr>
              <a:t>)</a:t>
            </a:r>
          </a:p>
          <a:p>
            <a:r>
              <a:rPr lang="en-US" sz="2000" dirty="0">
                <a:sym typeface="Mathematica1"/>
              </a:rPr>
              <a:t>With probability proportional to the number of balls draw a ball from the urn; return the ball into the urn and add another ball with the same color to the </a:t>
            </a:r>
            <a:r>
              <a:rPr lang="en-US" sz="2000" dirty="0" smtClean="0">
                <a:sym typeface="Mathematica1"/>
              </a:rPr>
              <a:t>urn.</a:t>
            </a:r>
            <a:endParaRPr lang="en-US" sz="2000" dirty="0"/>
          </a:p>
        </p:txBody>
      </p:sp>
      <p:graphicFrame>
        <p:nvGraphicFramePr>
          <p:cNvPr id="3" name="Object 2"/>
          <p:cNvGraphicFramePr>
            <a:graphicFrameLocks noChangeAspect="1"/>
          </p:cNvGraphicFramePr>
          <p:nvPr>
            <p:extLst>
              <p:ext uri="{D42A27DB-BD31-4B8C-83A1-F6EECF244321}">
                <p14:modId xmlns:p14="http://schemas.microsoft.com/office/powerpoint/2010/main" val="3364356024"/>
              </p:ext>
            </p:extLst>
          </p:nvPr>
        </p:nvGraphicFramePr>
        <p:xfrm>
          <a:off x="1243642" y="1817299"/>
          <a:ext cx="2286000" cy="893763"/>
        </p:xfrm>
        <a:graphic>
          <a:graphicData uri="http://schemas.openxmlformats.org/presentationml/2006/ole">
            <mc:AlternateContent xmlns:mc="http://schemas.openxmlformats.org/markup-compatibility/2006">
              <mc:Choice xmlns:v="urn:schemas-microsoft-com:vml" Requires="v">
                <p:oleObj spid="_x0000_s6159" name="Equation" r:id="rId3" imgW="2044440" imgH="799920" progId="Equation.DSMT4">
                  <p:embed/>
                </p:oleObj>
              </mc:Choice>
              <mc:Fallback>
                <p:oleObj name="Equation" r:id="rId3" imgW="2044440" imgH="79992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642" y="1817299"/>
                        <a:ext cx="2286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81073"/>
            <a:ext cx="372680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Chinese Restaurant Interpretation</a:t>
            </a:r>
            <a:endParaRPr lang="en-US" b="1" dirty="0">
              <a:solidFill>
                <a:schemeClr val="accent2"/>
              </a:solidFill>
            </a:endParaRPr>
          </a:p>
        </p:txBody>
      </p:sp>
      <p:sp>
        <p:nvSpPr>
          <p:cNvPr id="8" name="Rectangle 7"/>
          <p:cNvSpPr/>
          <p:nvPr/>
        </p:nvSpPr>
        <p:spPr>
          <a:xfrm>
            <a:off x="227013" y="700582"/>
            <a:ext cx="8672512" cy="5201424"/>
          </a:xfrm>
          <a:prstGeom prst="rect">
            <a:avLst/>
          </a:prstGeom>
        </p:spPr>
        <p:txBody>
          <a:bodyPr wrap="square">
            <a:spAutoFit/>
          </a:bodyPr>
          <a:lstStyle/>
          <a:p>
            <a:r>
              <a:rPr lang="en-US" sz="1800" dirty="0"/>
              <a:t>Consider draws </a:t>
            </a:r>
            <a:r>
              <a:rPr lang="en-US" sz="1800" dirty="0">
                <a:sym typeface="Mathematica1"/>
              </a:rPr>
              <a:t></a:t>
            </a:r>
            <a:r>
              <a:rPr lang="en-US" sz="1800" baseline="-25000" dirty="0">
                <a:sym typeface="Mathematica1"/>
              </a:rPr>
              <a:t>1</a:t>
            </a:r>
            <a:r>
              <a:rPr lang="en-US" sz="1800" dirty="0">
                <a:sym typeface="Mathematica1"/>
              </a:rPr>
              <a:t>, …, </a:t>
            </a:r>
            <a:r>
              <a:rPr lang="en-US" sz="1800" baseline="-25000" dirty="0">
                <a:sym typeface="Mathematica1"/>
              </a:rPr>
              <a:t>n</a:t>
            </a:r>
            <a:r>
              <a:rPr lang="en-US" sz="1800" dirty="0">
                <a:sym typeface="Mathematica1"/>
              </a:rPr>
              <a:t> </a:t>
            </a:r>
            <a:r>
              <a:rPr lang="en-US" sz="1800" dirty="0"/>
              <a:t>from </a:t>
            </a:r>
            <a:r>
              <a:rPr lang="en-US" sz="1800" dirty="0" err="1"/>
              <a:t>Polya’s</a:t>
            </a:r>
            <a:r>
              <a:rPr lang="en-US" sz="1800" dirty="0"/>
              <a:t> urn scheme, and consider distinct values of these draws </a:t>
            </a:r>
            <a:r>
              <a:rPr lang="en-US" sz="1800" dirty="0">
                <a:sym typeface="Mathematica1"/>
              </a:rPr>
              <a:t></a:t>
            </a:r>
            <a:r>
              <a:rPr lang="en-US" sz="1800" baseline="-25000" dirty="0">
                <a:sym typeface="Mathematica1"/>
              </a:rPr>
              <a:t>1</a:t>
            </a:r>
            <a:r>
              <a:rPr lang="en-US" sz="1800" baseline="30000" dirty="0">
                <a:sym typeface="Mathematica1"/>
              </a:rPr>
              <a:t>*</a:t>
            </a:r>
            <a:r>
              <a:rPr lang="en-US" sz="1800" dirty="0"/>
              <a:t>,… </a:t>
            </a:r>
            <a:r>
              <a:rPr lang="en-US" sz="1800" dirty="0">
                <a:sym typeface="Mathematica1"/>
              </a:rPr>
              <a:t></a:t>
            </a:r>
            <a:r>
              <a:rPr lang="en-US" sz="1800" baseline="-25000" dirty="0">
                <a:sym typeface="Mathematica1"/>
              </a:rPr>
              <a:t>K</a:t>
            </a:r>
            <a:r>
              <a:rPr lang="en-US" sz="1800" baseline="30000" dirty="0">
                <a:sym typeface="Mathematica1"/>
              </a:rPr>
              <a:t>*</a:t>
            </a:r>
            <a:r>
              <a:rPr lang="en-US" sz="1800" dirty="0">
                <a:sym typeface="Mathematica1"/>
              </a:rPr>
              <a:t>.</a:t>
            </a:r>
          </a:p>
          <a:p>
            <a:r>
              <a:rPr lang="en-US" sz="1800" dirty="0">
                <a:sym typeface="Mathematica1"/>
              </a:rPr>
              <a:t>In other words, random draws from </a:t>
            </a:r>
            <a:r>
              <a:rPr lang="en-US" sz="1800" dirty="0" err="1">
                <a:sym typeface="Mathematica1"/>
              </a:rPr>
              <a:t>Polya’s</a:t>
            </a:r>
            <a:r>
              <a:rPr lang="en-US" sz="1800" dirty="0">
                <a:sym typeface="Mathematica1"/>
              </a:rPr>
              <a:t> urn scheme induces a partition over  natural numbers . The induced partition over partitions is called Chinese Restaurant Process (CRP).  </a:t>
            </a:r>
          </a:p>
          <a:p>
            <a:r>
              <a:rPr lang="en-US" sz="1800" dirty="0">
                <a:sym typeface="Mathematica1"/>
              </a:rPr>
              <a:t>Generating from the  CRP:</a:t>
            </a:r>
          </a:p>
          <a:p>
            <a:pPr lvl="1"/>
            <a:r>
              <a:rPr lang="en-US" sz="1400" dirty="0">
                <a:sym typeface="Mathematica1"/>
              </a:rPr>
              <a:t>First Customer sits at the first table.</a:t>
            </a:r>
          </a:p>
          <a:p>
            <a:pPr lvl="1"/>
            <a:r>
              <a:rPr lang="en-US" sz="1400" dirty="0">
                <a:sym typeface="Mathematica1"/>
              </a:rPr>
              <a:t>Other customers sit at table k with probability proportional to the  number of customers at  table k, or start a new table with probability proportional to  </a:t>
            </a:r>
            <a:r>
              <a:rPr lang="en-US" sz="1400" dirty="0" smtClean="0">
                <a:sym typeface="Mathematica1"/>
              </a:rPr>
              <a:t>.</a:t>
            </a:r>
          </a:p>
          <a:p>
            <a:pPr lvl="1"/>
            <a:endParaRPr lang="en-US" sz="1400" dirty="0" smtClean="0">
              <a:sym typeface="Mathematica1"/>
            </a:endParaRPr>
          </a:p>
          <a:p>
            <a:pPr lvl="1"/>
            <a:endParaRPr lang="en-US" sz="1400" dirty="0">
              <a:sym typeface="Mathematica1"/>
            </a:endParaRPr>
          </a:p>
          <a:p>
            <a:pPr lvl="1"/>
            <a:endParaRPr lang="en-US" sz="1400" dirty="0" smtClean="0">
              <a:sym typeface="Mathematica1"/>
            </a:endParaRPr>
          </a:p>
          <a:p>
            <a:pPr lvl="1"/>
            <a:endParaRPr lang="en-US" sz="1400" dirty="0">
              <a:sym typeface="Mathematica1"/>
            </a:endParaRPr>
          </a:p>
          <a:p>
            <a:pPr lvl="1"/>
            <a:endParaRPr lang="en-US" sz="1400" dirty="0" smtClean="0">
              <a:sym typeface="Mathematica1"/>
            </a:endParaRPr>
          </a:p>
          <a:p>
            <a:pPr lvl="1"/>
            <a:endParaRPr lang="en-US" sz="1400" dirty="0" smtClean="0">
              <a:sym typeface="Mathematica1"/>
            </a:endParaRPr>
          </a:p>
          <a:p>
            <a:pPr lvl="1"/>
            <a:endParaRPr lang="en-US" sz="1400" dirty="0" smtClean="0">
              <a:sym typeface="Mathematica1"/>
            </a:endParaRPr>
          </a:p>
          <a:p>
            <a:pPr lvl="1" algn="ctr"/>
            <a:r>
              <a:rPr lang="en-US" sz="1400" dirty="0">
                <a:solidFill>
                  <a:srgbClr val="FF0000"/>
                </a:solidFill>
              </a:rPr>
              <a:t>Customers </a:t>
            </a:r>
            <a:r>
              <a:rPr lang="en-US" sz="1400" dirty="0">
                <a:solidFill>
                  <a:srgbClr val="FF0000"/>
                </a:solidFill>
                <a:sym typeface="Mathematica1"/>
              </a:rPr>
              <a:t>Integers     Tables  </a:t>
            </a:r>
            <a:r>
              <a:rPr lang="en-US" sz="1400" dirty="0" smtClean="0">
                <a:solidFill>
                  <a:srgbClr val="FF0000"/>
                </a:solidFill>
                <a:sym typeface="Mathematica1"/>
              </a:rPr>
              <a:t>Clusters</a:t>
            </a:r>
          </a:p>
          <a:p>
            <a:pPr lvl="1" algn="ctr"/>
            <a:endParaRPr lang="en-US" sz="1400" dirty="0">
              <a:solidFill>
                <a:srgbClr val="FF0000"/>
              </a:solidFill>
            </a:endParaRPr>
          </a:p>
          <a:p>
            <a:pPr lvl="1"/>
            <a:endParaRPr lang="en-US" sz="1400" dirty="0">
              <a:sym typeface="Mathematica1"/>
            </a:endParaRPr>
          </a:p>
          <a:p>
            <a:pPr lvl="1"/>
            <a:endParaRPr lang="en-US" sz="1400" dirty="0" smtClean="0">
              <a:sym typeface="Mathematica1"/>
            </a:endParaRPr>
          </a:p>
          <a:p>
            <a:pPr lvl="1"/>
            <a:endParaRPr lang="en-US" sz="1400" dirty="0">
              <a:sym typeface="Mathematica1"/>
            </a:endParaRPr>
          </a:p>
          <a:p>
            <a:pPr lvl="1"/>
            <a:endParaRPr lang="en-US" sz="1400" dirty="0">
              <a:sym typeface="Mathematica1"/>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48" y="3106512"/>
            <a:ext cx="4862513" cy="98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ext uri="{D42A27DB-BD31-4B8C-83A1-F6EECF244321}">
                <p14:modId xmlns:p14="http://schemas.microsoft.com/office/powerpoint/2010/main" val="3064687972"/>
              </p:ext>
            </p:extLst>
          </p:nvPr>
        </p:nvGraphicFramePr>
        <p:xfrm>
          <a:off x="2871174" y="4965940"/>
          <a:ext cx="4467225" cy="660400"/>
        </p:xfrm>
        <a:graphic>
          <a:graphicData uri="http://schemas.openxmlformats.org/presentationml/2006/ole">
            <mc:AlternateContent xmlns:mc="http://schemas.openxmlformats.org/markup-compatibility/2006">
              <mc:Choice xmlns:v="urn:schemas-microsoft-com:vml" Requires="v">
                <p:oleObj spid="_x0000_s7182" name="Equation" r:id="rId5" imgW="2921000" imgH="431800" progId="Equation.DSMT4">
                  <p:embed/>
                </p:oleObj>
              </mc:Choice>
              <mc:Fallback>
                <p:oleObj name="Equation" r:id="rId5" imgW="2921000"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1174" y="4965940"/>
                        <a:ext cx="44672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Dirichlet Process Mixture (DPM)</a:t>
            </a:r>
            <a:endParaRPr lang="en-US" b="1" dirty="0">
              <a:solidFill>
                <a:schemeClr val="accent2"/>
              </a:solidFill>
            </a:endParaRPr>
          </a:p>
        </p:txBody>
      </p:sp>
      <p:sp>
        <p:nvSpPr>
          <p:cNvPr id="5" name="Text Box 298"/>
          <p:cNvSpPr txBox="1">
            <a:spLocks noChangeArrowheads="1"/>
          </p:cNvSpPr>
          <p:nvPr/>
        </p:nvSpPr>
        <p:spPr bwMode="auto">
          <a:xfrm>
            <a:off x="3033713" y="1862138"/>
            <a:ext cx="40703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3" name="Rectangle 2"/>
          <p:cNvSpPr/>
          <p:nvPr/>
        </p:nvSpPr>
        <p:spPr>
          <a:xfrm>
            <a:off x="227014" y="1077308"/>
            <a:ext cx="8672511" cy="1569660"/>
          </a:xfrm>
          <a:prstGeom prst="rect">
            <a:avLst/>
          </a:prstGeom>
        </p:spPr>
        <p:txBody>
          <a:bodyPr wrap="square">
            <a:spAutoFit/>
          </a:bodyPr>
          <a:lstStyle/>
          <a:p>
            <a:pPr marL="342900" indent="-342900">
              <a:buFont typeface="Arial" pitchFamily="34" charset="0"/>
              <a:buChar char="•"/>
            </a:pPr>
            <a:r>
              <a:rPr lang="en-US" dirty="0"/>
              <a:t>DPs are discrete with probability one so they cannot be used as a prior on continues densities. </a:t>
            </a:r>
          </a:p>
          <a:p>
            <a:pPr marL="342900" indent="-342900">
              <a:buFont typeface="Arial" pitchFamily="34" charset="0"/>
              <a:buChar char="•"/>
            </a:pPr>
            <a:r>
              <a:rPr lang="en-US" dirty="0"/>
              <a:t>However, we can draw parameter of a mixture model from a draw from a DP.</a:t>
            </a:r>
          </a:p>
        </p:txBody>
      </p:sp>
      <p:graphicFrame>
        <p:nvGraphicFramePr>
          <p:cNvPr id="4" name="Object 3"/>
          <p:cNvGraphicFramePr>
            <a:graphicFrameLocks noChangeAspect="1"/>
          </p:cNvGraphicFramePr>
          <p:nvPr>
            <p:extLst>
              <p:ext uri="{D42A27DB-BD31-4B8C-83A1-F6EECF244321}">
                <p14:modId xmlns:p14="http://schemas.microsoft.com/office/powerpoint/2010/main" val="2174650056"/>
              </p:ext>
            </p:extLst>
          </p:nvPr>
        </p:nvGraphicFramePr>
        <p:xfrm>
          <a:off x="1447800" y="3200400"/>
          <a:ext cx="2286000" cy="1722438"/>
        </p:xfrm>
        <a:graphic>
          <a:graphicData uri="http://schemas.openxmlformats.org/presentationml/2006/ole">
            <mc:AlternateContent xmlns:mc="http://schemas.openxmlformats.org/markup-compatibility/2006">
              <mc:Choice xmlns:v="urn:schemas-microsoft-com:vml" Requires="v">
                <p:oleObj spid="_x0000_s8204" name="Equation" r:id="rId3" imgW="876300" imgH="660400" progId="Equation.DSMT4">
                  <p:embed/>
                </p:oleObj>
              </mc:Choice>
              <mc:Fallback>
                <p:oleObj name="Equation" r:id="rId3" imgW="876300" imgH="660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00400"/>
                        <a:ext cx="22860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895" y="2646968"/>
            <a:ext cx="1802467" cy="310991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Applications to Speech Recognition</a:t>
            </a:r>
            <a:endParaRPr lang="en-US" b="1" dirty="0">
              <a:solidFill>
                <a:schemeClr val="accent2"/>
              </a:solidFill>
            </a:endParaRPr>
          </a:p>
        </p:txBody>
      </p:sp>
      <p:sp>
        <p:nvSpPr>
          <p:cNvPr id="9" name="Rectangle 8"/>
          <p:cNvSpPr/>
          <p:nvPr/>
        </p:nvSpPr>
        <p:spPr>
          <a:xfrm>
            <a:off x="362309" y="1120676"/>
            <a:ext cx="8537216" cy="3847207"/>
          </a:xfrm>
          <a:prstGeom prst="rect">
            <a:avLst/>
          </a:prstGeom>
        </p:spPr>
        <p:txBody>
          <a:bodyPr wrap="square">
            <a:spAutoFit/>
          </a:bodyPr>
          <a:lstStyle/>
          <a:p>
            <a:pPr marL="342900" indent="-342900">
              <a:buFont typeface="Arial" pitchFamily="34" charset="0"/>
              <a:buChar char="•"/>
            </a:pPr>
            <a:r>
              <a:rPr lang="en-US" sz="2000" dirty="0"/>
              <a:t>In speech recognition technology, we deal with the complexity problem at many levels.</a:t>
            </a:r>
          </a:p>
          <a:p>
            <a:pPr marL="342900" indent="-342900">
              <a:buFont typeface="Arial" pitchFamily="34" charset="0"/>
              <a:buChar char="•"/>
            </a:pPr>
            <a:r>
              <a:rPr lang="en-US" sz="2000" dirty="0"/>
              <a:t>Examples includes:</a:t>
            </a:r>
          </a:p>
          <a:p>
            <a:pPr marL="800100" lvl="1" indent="-342900">
              <a:buFont typeface="Arial" pitchFamily="34" charset="0"/>
              <a:buChar char="•"/>
            </a:pPr>
            <a:r>
              <a:rPr lang="en-US" sz="1800" dirty="0"/>
              <a:t>The number of states and the number of mixture components in a hidden Markov model.</a:t>
            </a:r>
          </a:p>
          <a:p>
            <a:pPr marL="800100" lvl="1" indent="-342900">
              <a:buFont typeface="Arial" pitchFamily="34" charset="0"/>
              <a:buChar char="•"/>
            </a:pPr>
            <a:r>
              <a:rPr lang="en-US" sz="1800" dirty="0"/>
              <a:t>The number of models and parameter-sharing between these models.</a:t>
            </a:r>
          </a:p>
          <a:p>
            <a:pPr marL="800100" lvl="1" indent="-342900">
              <a:buFont typeface="Arial" pitchFamily="34" charset="0"/>
              <a:buChar char="•"/>
            </a:pPr>
            <a:r>
              <a:rPr lang="en-US" sz="1800" dirty="0"/>
              <a:t>In language modeling, we must estimate the probabilities of unseen events in very large but sparse N‑gram models. Nonparametric Bayesian modeling has been used to smooth such </a:t>
            </a:r>
            <a:r>
              <a:rPr lang="en-US" sz="1800" i="1" dirty="0"/>
              <a:t>N</a:t>
            </a:r>
            <a:r>
              <a:rPr lang="en-US" sz="1800" dirty="0"/>
              <a:t>-gram language models.</a:t>
            </a:r>
          </a:p>
          <a:p>
            <a:pPr marL="800100" lvl="1" indent="-342900">
              <a:buFont typeface="Arial" pitchFamily="34" charset="0"/>
              <a:buChar char="•"/>
            </a:pPr>
            <a:r>
              <a:rPr lang="en-US" sz="1800" dirty="0"/>
              <a:t>Nonparametric Bayesian  HMMs  (HDP-HMM) are used in speaker diarization  task and word segmentation.</a:t>
            </a:r>
          </a:p>
          <a:p>
            <a:pPr marL="342900" indent="-342900">
              <a:buFont typeface="Arial" pitchFamily="34" charset="0"/>
              <a:buChar char="•"/>
            </a:pPr>
            <a:r>
              <a:rPr lang="en-US" sz="2000" dirty="0"/>
              <a:t>In this project we have investigated the replacement of binary regression tree for speaker adaption with DPM</a:t>
            </a:r>
            <a:r>
              <a:rPr lang="en-US" sz="1800" dirty="0"/>
              <a:t>.</a:t>
            </a: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Adaption</a:t>
            </a:r>
            <a:endParaRPr lang="en-US" b="1" dirty="0">
              <a:solidFill>
                <a:schemeClr val="accent2"/>
              </a:solidFill>
            </a:endParaRPr>
          </a:p>
        </p:txBody>
      </p:sp>
      <p:sp>
        <p:nvSpPr>
          <p:cNvPr id="6" name="Rectangle 5"/>
          <p:cNvSpPr/>
          <p:nvPr/>
        </p:nvSpPr>
        <p:spPr>
          <a:xfrm>
            <a:off x="828031" y="621102"/>
            <a:ext cx="7781131" cy="3477875"/>
          </a:xfrm>
          <a:prstGeom prst="rect">
            <a:avLst/>
          </a:prstGeom>
        </p:spPr>
        <p:txBody>
          <a:bodyPr wrap="square">
            <a:spAutoFit/>
          </a:bodyPr>
          <a:lstStyle/>
          <a:p>
            <a:r>
              <a:rPr lang="en-US" sz="2000" dirty="0" err="1"/>
              <a:t>Def</a:t>
            </a:r>
            <a:r>
              <a:rPr lang="en-US" sz="2000" dirty="0"/>
              <a:t>: To adjust model parameters for new speakers.</a:t>
            </a:r>
          </a:p>
          <a:p>
            <a:r>
              <a:rPr lang="en-US" sz="2000" dirty="0"/>
              <a:t>Adjusting all parameters requires too much data and is computationally complex. </a:t>
            </a:r>
          </a:p>
          <a:p>
            <a:r>
              <a:rPr lang="en-US" sz="2000" dirty="0"/>
              <a:t>Solution: Create clusters and adjust all models in a cluster together.</a:t>
            </a:r>
          </a:p>
          <a:p>
            <a:r>
              <a:rPr lang="en-US" sz="2000" dirty="0"/>
              <a:t>Clusters are organized hierarchically.</a:t>
            </a:r>
          </a:p>
          <a:p>
            <a:r>
              <a:rPr lang="en-US" sz="2000" dirty="0"/>
              <a:t>The classical solution is to use a binary regression tree. The tree is constructed using a centroid splitting algorithm.</a:t>
            </a:r>
          </a:p>
          <a:p>
            <a:r>
              <a:rPr lang="en-US" sz="2000" dirty="0"/>
              <a:t>In transform-based adaption a transformation is calculated for each cluster.</a:t>
            </a:r>
          </a:p>
          <a:p>
            <a:r>
              <a:rPr lang="en-US" sz="2000" dirty="0"/>
              <a:t>In Maximum Likelihood Linear Regression (MLLR), transforms are computed an ML criterion.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531" y="4448355"/>
            <a:ext cx="46894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Algorithm</a:t>
            </a:r>
            <a:endParaRPr lang="en-US" b="1" dirty="0">
              <a:solidFill>
                <a:schemeClr val="accent2"/>
              </a:solidFill>
            </a:endParaRPr>
          </a:p>
        </p:txBody>
      </p:sp>
      <p:sp>
        <p:nvSpPr>
          <p:cNvPr id="5" name="Rectangle 4"/>
          <p:cNvSpPr/>
          <p:nvPr/>
        </p:nvSpPr>
        <p:spPr>
          <a:xfrm>
            <a:off x="227013" y="803536"/>
            <a:ext cx="8672512" cy="4924425"/>
          </a:xfrm>
          <a:prstGeom prst="rect">
            <a:avLst/>
          </a:prstGeom>
        </p:spPr>
        <p:txBody>
          <a:bodyPr wrap="square">
            <a:spAutoFit/>
          </a:bodyPr>
          <a:lstStyle/>
          <a:p>
            <a:r>
              <a:rPr lang="en-US" sz="2000" b="1" dirty="0"/>
              <a:t>Premise: </a:t>
            </a:r>
            <a:r>
              <a:rPr lang="en-US" sz="2000" dirty="0"/>
              <a:t>Replace the binary regression tree  in MLLR with a DPM.</a:t>
            </a:r>
          </a:p>
          <a:p>
            <a:r>
              <a:rPr lang="en-US" sz="2000" b="1" dirty="0"/>
              <a:t>Procedure:</a:t>
            </a:r>
          </a:p>
          <a:p>
            <a:r>
              <a:rPr lang="en-US" sz="2000" dirty="0"/>
              <a:t>Train speaker independent (SI) model. Collect all mixture components and their frequencies of occurrence.</a:t>
            </a:r>
          </a:p>
          <a:p>
            <a:r>
              <a:rPr lang="en-US" sz="2000" dirty="0"/>
              <a:t>Generate samples for each component and cluster them using a DPM model.  </a:t>
            </a:r>
          </a:p>
          <a:p>
            <a:r>
              <a:rPr lang="en-US" sz="2000" dirty="0"/>
              <a:t>Construct a tree structure of the final result using a bottom-up approach. We start from  terminal nodes and merge them based on Euclidean distance.</a:t>
            </a:r>
          </a:p>
          <a:p>
            <a:r>
              <a:rPr lang="en-US" sz="2000" dirty="0"/>
              <a:t>Assign clusters to each component using a majority vote scheme. </a:t>
            </a:r>
          </a:p>
          <a:p>
            <a:r>
              <a:rPr lang="en-US" sz="2000" dirty="0"/>
              <a:t>With the resulting tree, compute the transformation matrix using maximum likelihood approach.</a:t>
            </a:r>
          </a:p>
          <a:p>
            <a:r>
              <a:rPr lang="en-US" sz="2000" dirty="0"/>
              <a:t>Inference is accomplished using three different variational algorithms:</a:t>
            </a:r>
          </a:p>
          <a:p>
            <a:pPr lvl="1"/>
            <a:r>
              <a:rPr lang="en-US" sz="1600" dirty="0"/>
              <a:t>Accelerated variational Dirichlet process mixture (AVDP) .</a:t>
            </a:r>
          </a:p>
          <a:p>
            <a:pPr lvl="1"/>
            <a:r>
              <a:rPr lang="en-US" sz="1600" dirty="0"/>
              <a:t>Collapsed variational stick-breaking (CSB).</a:t>
            </a:r>
          </a:p>
          <a:p>
            <a:pPr lvl="1"/>
            <a:r>
              <a:rPr lang="en-US" sz="1600" dirty="0"/>
              <a:t>Collapsed Dirichlet priors (CDP)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Results for Monophones</a:t>
            </a:r>
            <a:endParaRPr lang="en-US" b="1" dirty="0">
              <a:solidFill>
                <a:schemeClr val="accent2"/>
              </a:solidFill>
            </a:endParaRPr>
          </a:p>
        </p:txBody>
      </p:sp>
      <p:sp>
        <p:nvSpPr>
          <p:cNvPr id="5" name="Rectangle 4"/>
          <p:cNvSpPr/>
          <p:nvPr/>
        </p:nvSpPr>
        <p:spPr>
          <a:xfrm>
            <a:off x="227013" y="686656"/>
            <a:ext cx="4572000" cy="6001643"/>
          </a:xfrm>
          <a:prstGeom prst="rect">
            <a:avLst/>
          </a:prstGeom>
        </p:spPr>
        <p:txBody>
          <a:bodyPr>
            <a:spAutoFit/>
          </a:bodyPr>
          <a:lstStyle/>
          <a:p>
            <a:pPr marL="342900" indent="-342900">
              <a:buFont typeface="Arial" pitchFamily="34" charset="0"/>
              <a:buChar char="•"/>
            </a:pPr>
            <a:r>
              <a:rPr lang="en-US" dirty="0"/>
              <a:t>Experiments using Resource Management (RM).</a:t>
            </a:r>
          </a:p>
          <a:p>
            <a:pPr marL="342900" indent="-342900">
              <a:buFont typeface="Arial" pitchFamily="34" charset="0"/>
              <a:buChar char="•"/>
            </a:pPr>
            <a:r>
              <a:rPr lang="en-US" dirty="0"/>
              <a:t>Monophone models using a single Gaussian mixture model.</a:t>
            </a:r>
          </a:p>
          <a:p>
            <a:pPr marL="342900" indent="-342900">
              <a:buFont typeface="Arial" pitchFamily="34" charset="0"/>
              <a:buChar char="•"/>
            </a:pPr>
            <a:r>
              <a:rPr lang="en-US" dirty="0"/>
              <a:t>12 different speakers with 600 training utterances.</a:t>
            </a:r>
          </a:p>
          <a:p>
            <a:pPr marL="342900" indent="-342900">
              <a:buFont typeface="Arial" pitchFamily="34" charset="0"/>
              <a:buChar char="•"/>
            </a:pPr>
            <a:r>
              <a:rPr lang="en-US" dirty="0"/>
              <a:t> The result of clustering resembles broad phonetic classes.</a:t>
            </a:r>
          </a:p>
          <a:p>
            <a:pPr marL="342900" indent="-342900">
              <a:buFont typeface="Arial" pitchFamily="34" charset="0"/>
              <a:buChar char="•"/>
            </a:pPr>
            <a:r>
              <a:rPr lang="en-US" dirty="0"/>
              <a:t>DPM finds 6 clusters in the data while the regression tree finds only 2 clusters.</a:t>
            </a:r>
          </a:p>
          <a:p>
            <a:pPr marL="342900" indent="-342900">
              <a:buFont typeface="Arial" pitchFamily="34" charset="0"/>
              <a:buChar char="•"/>
            </a:pPr>
            <a:r>
              <a:rPr lang="en-US" dirty="0"/>
              <a:t>Word error rate (WER) can be reduced by more than 10%.</a:t>
            </a:r>
          </a:p>
        </p:txBody>
      </p:sp>
      <p:pic>
        <p:nvPicPr>
          <p:cNvPr id="6" name="Picture 5"/>
          <p:cNvPicPr/>
          <p:nvPr/>
        </p:nvPicPr>
        <p:blipFill rotWithShape="1">
          <a:blip r:embed="rId2">
            <a:extLst>
              <a:ext uri="{28A0092B-C50C-407E-A947-70E740481C1C}">
                <a14:useLocalDpi xmlns:a14="http://schemas.microsoft.com/office/drawing/2010/main" val="0"/>
              </a:ext>
            </a:extLst>
          </a:blip>
          <a:srcRect l="7089" r="26759"/>
          <a:stretch/>
        </p:blipFill>
        <p:spPr bwMode="auto">
          <a:xfrm>
            <a:off x="4403725" y="1828800"/>
            <a:ext cx="4495800" cy="3276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Results for Cross Word Triphones</a:t>
            </a:r>
            <a:endParaRPr lang="en-US" b="1" dirty="0">
              <a:solidFill>
                <a:schemeClr val="accent2"/>
              </a:solidFill>
            </a:endParaRPr>
          </a:p>
        </p:txBody>
      </p:sp>
      <p:sp>
        <p:nvSpPr>
          <p:cNvPr id="4" name="Rectangle 3"/>
          <p:cNvSpPr/>
          <p:nvPr/>
        </p:nvSpPr>
        <p:spPr>
          <a:xfrm>
            <a:off x="227013" y="792395"/>
            <a:ext cx="4572000" cy="5262979"/>
          </a:xfrm>
          <a:prstGeom prst="rect">
            <a:avLst/>
          </a:prstGeom>
        </p:spPr>
        <p:txBody>
          <a:bodyPr>
            <a:spAutoFit/>
          </a:bodyPr>
          <a:lstStyle/>
          <a:p>
            <a:pPr marL="342900" indent="-342900">
              <a:buFont typeface="Arial" pitchFamily="34" charset="0"/>
              <a:buChar char="•"/>
            </a:pPr>
            <a:r>
              <a:rPr lang="en-US" dirty="0"/>
              <a:t>Cross-word triphone models use a single Gaussian mixture model.</a:t>
            </a:r>
          </a:p>
          <a:p>
            <a:pPr marL="342900" indent="-342900">
              <a:buFont typeface="Arial" pitchFamily="34" charset="0"/>
              <a:buChar char="•"/>
            </a:pPr>
            <a:r>
              <a:rPr lang="en-US" dirty="0"/>
              <a:t>12 different speakers with 600 training utterances.</a:t>
            </a:r>
          </a:p>
          <a:p>
            <a:pPr marL="342900" indent="-342900">
              <a:buFont typeface="Arial" pitchFamily="34" charset="0"/>
              <a:buChar char="•"/>
            </a:pPr>
            <a:r>
              <a:rPr lang="en-US" dirty="0"/>
              <a:t>The clusters generated using DPM have acoustically and phonetically meaningful interpretations.</a:t>
            </a:r>
          </a:p>
          <a:p>
            <a:pPr marL="342900" indent="-342900">
              <a:buFont typeface="Arial" pitchFamily="34" charset="0"/>
              <a:buChar char="•"/>
            </a:pPr>
            <a:r>
              <a:rPr lang="en-US" dirty="0"/>
              <a:t>ADVP works better for moderate amounts of data while CDP and CSB work better for larger amounts of data.</a:t>
            </a:r>
          </a:p>
        </p:txBody>
      </p:sp>
      <p:pic>
        <p:nvPicPr>
          <p:cNvPr id="5" name="Picture 4"/>
          <p:cNvPicPr/>
          <p:nvPr/>
        </p:nvPicPr>
        <p:blipFill rotWithShape="1">
          <a:blip r:embed="rId2">
            <a:extLst>
              <a:ext uri="{28A0092B-C50C-407E-A947-70E740481C1C}">
                <a14:useLocalDpi xmlns:a14="http://schemas.microsoft.com/office/drawing/2010/main" val="0"/>
              </a:ext>
            </a:extLst>
          </a:blip>
          <a:srcRect l="9280" t="4905" r="38991"/>
          <a:stretch/>
        </p:blipFill>
        <p:spPr bwMode="auto">
          <a:xfrm>
            <a:off x="4572000" y="1905000"/>
            <a:ext cx="4327525" cy="3063815"/>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xmln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41" name="Text Box 3"/>
          <p:cNvSpPr txBox="1">
            <a:spLocks noChangeArrowheads="1"/>
          </p:cNvSpPr>
          <p:nvPr/>
        </p:nvSpPr>
        <p:spPr bwMode="auto">
          <a:xfrm>
            <a:off x="207964" y="682171"/>
            <a:ext cx="8691561" cy="6589486"/>
          </a:xfrm>
          <a:prstGeom prst="rect">
            <a:avLst/>
          </a:prstGeom>
          <a:noFill/>
          <a:ln w="9525">
            <a:noFill/>
            <a:miter lim="800000"/>
            <a:headEnd/>
            <a:tailEnd/>
          </a:ln>
          <a:effectLst/>
        </p:spPr>
        <p:txBody>
          <a:bodyPr lIns="0" tIns="0" rIns="0" bIns="0"/>
          <a:lstStyle/>
          <a:p>
            <a:pPr marL="285750" indent="-285750">
              <a:buFont typeface="Arial" pitchFamily="34" charset="0"/>
              <a:buChar char="•"/>
            </a:pPr>
            <a:r>
              <a:rPr lang="en-US" sz="1800" dirty="0" smtClean="0"/>
              <a:t>Parametric </a:t>
            </a:r>
            <a:r>
              <a:rPr lang="en-US" sz="1800" dirty="0"/>
              <a:t>models can capture a bounded amount of information from the data.</a:t>
            </a:r>
          </a:p>
          <a:p>
            <a:pPr marL="285750" indent="-285750">
              <a:buFont typeface="Arial" pitchFamily="34" charset="0"/>
              <a:buChar char="•"/>
            </a:pPr>
            <a:r>
              <a:rPr lang="en-US" sz="1800" dirty="0"/>
              <a:t>Real data is complex and therefore parametric assumptions is wrong.</a:t>
            </a:r>
          </a:p>
          <a:p>
            <a:pPr marL="285750" indent="-285750">
              <a:buFont typeface="Arial" pitchFamily="34" charset="0"/>
              <a:buChar char="•"/>
            </a:pPr>
            <a:r>
              <a:rPr lang="en-US" sz="1800" dirty="0"/>
              <a:t>Nonparametric models can lead to model selection/averaging solutions without paying the cost of these methods.</a:t>
            </a:r>
          </a:p>
          <a:p>
            <a:pPr marL="285750" indent="-285750">
              <a:buFont typeface="Arial" pitchFamily="34" charset="0"/>
              <a:buChar char="•"/>
            </a:pPr>
            <a:r>
              <a:rPr lang="en-US" sz="1800" dirty="0"/>
              <a:t>In addition Bayesian methods often provide a  mathematically well defined framework, with better extendibility.    </a:t>
            </a:r>
          </a:p>
          <a:p>
            <a:pPr marL="231775" indent="-231775">
              <a:spcAft>
                <a:spcPts val="1200"/>
              </a:spcAft>
              <a:buFont typeface="Arial" pitchFamily="34" charset="0"/>
              <a:buChar char="•"/>
              <a:tabLst>
                <a:tab pos="3374136" algn="r"/>
              </a:tabLst>
            </a:pPr>
            <a:endParaRPr lang="en-US" sz="1800" b="1"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476" y="2462818"/>
            <a:ext cx="5238284" cy="30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495550" y="5383288"/>
            <a:ext cx="647700" cy="215444"/>
          </a:xfrm>
          <a:prstGeom prst="rect">
            <a:avLst/>
          </a:prstGeom>
          <a:noFill/>
        </p:spPr>
        <p:txBody>
          <a:bodyPr wrap="square" rtlCol="0">
            <a:spAutoFit/>
          </a:bodyPr>
          <a:lstStyle/>
          <a:p>
            <a:r>
              <a:rPr lang="en-US" sz="800" dirty="0" smtClean="0"/>
              <a:t>From []</a:t>
            </a:r>
            <a:endParaRPr 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Results for Cross Word Triphones</a:t>
            </a:r>
            <a:endParaRPr lang="en-US" b="1" dirty="0">
              <a:solidFill>
                <a:schemeClr val="accent2"/>
              </a:solidFill>
            </a:endParaRPr>
          </a:p>
        </p:txBody>
      </p:sp>
      <p:sp>
        <p:nvSpPr>
          <p:cNvPr id="4" name="Rectangle 3"/>
          <p:cNvSpPr/>
          <p:nvPr/>
        </p:nvSpPr>
        <p:spPr>
          <a:xfrm>
            <a:off x="321798" y="757890"/>
            <a:ext cx="4241471" cy="5632311"/>
          </a:xfrm>
          <a:prstGeom prst="rect">
            <a:avLst/>
          </a:prstGeom>
        </p:spPr>
        <p:txBody>
          <a:bodyPr wrap="square">
            <a:spAutoFit/>
          </a:bodyPr>
          <a:lstStyle/>
          <a:p>
            <a:pPr marL="342900" indent="-342900">
              <a:buFont typeface="Arial" pitchFamily="34" charset="0"/>
              <a:buChar char="•"/>
            </a:pPr>
            <a:r>
              <a:rPr lang="en-US" dirty="0"/>
              <a:t>Cross-word triphone models use a single Gaussian mixture model.</a:t>
            </a:r>
          </a:p>
          <a:p>
            <a:pPr marL="342900" indent="-342900">
              <a:buFont typeface="Arial" pitchFamily="34" charset="0"/>
              <a:buChar char="•"/>
            </a:pPr>
            <a:r>
              <a:rPr lang="en-US" dirty="0"/>
              <a:t>12 different speakers with 600 training utterances.</a:t>
            </a:r>
          </a:p>
          <a:p>
            <a:pPr marL="342900" indent="-342900">
              <a:buFont typeface="Arial" pitchFamily="34" charset="0"/>
              <a:buChar char="•"/>
            </a:pPr>
            <a:r>
              <a:rPr lang="en-US" dirty="0"/>
              <a:t>The clusters generated using DPM have acoustically and phonetically meaningful interpretations.</a:t>
            </a:r>
          </a:p>
          <a:p>
            <a:pPr marL="342900" indent="-342900">
              <a:buFont typeface="Arial" pitchFamily="34" charset="0"/>
              <a:buChar char="•"/>
            </a:pPr>
            <a:r>
              <a:rPr lang="en-US" dirty="0"/>
              <a:t>ADVP works better for moderate amounts of data while CDP and CSB work better for larger amounts of data.</a:t>
            </a:r>
          </a:p>
        </p:txBody>
      </p:sp>
      <p:pic>
        <p:nvPicPr>
          <p:cNvPr id="6"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269" y="2071777"/>
            <a:ext cx="4133944" cy="267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071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Future Directions</a:t>
            </a:r>
            <a:endParaRPr lang="en-US" b="1" dirty="0">
              <a:solidFill>
                <a:schemeClr val="accent2"/>
              </a:solidFill>
            </a:endParaRPr>
          </a:p>
        </p:txBody>
      </p:sp>
      <p:sp>
        <p:nvSpPr>
          <p:cNvPr id="114691" name="Text Box 3"/>
          <p:cNvSpPr txBox="1">
            <a:spLocks noChangeArrowheads="1"/>
          </p:cNvSpPr>
          <p:nvPr/>
        </p:nvSpPr>
        <p:spPr bwMode="auto">
          <a:xfrm>
            <a:off x="259080" y="633047"/>
            <a:ext cx="8610600" cy="4262705"/>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a:t>Use hierarchical nonparametric models (e.g.  HDP-HMMs)  to model acoustical units.</a:t>
            </a:r>
          </a:p>
          <a:p>
            <a:pPr marL="231775" indent="-231775">
              <a:spcAft>
                <a:spcPts val="600"/>
              </a:spcAft>
              <a:buFont typeface="Arial" pitchFamily="34" charset="0"/>
              <a:buChar char="•"/>
            </a:pPr>
            <a:r>
              <a:rPr lang="en-US" sz="1800" b="1" dirty="0"/>
              <a:t>Using nonparametric Bayesian segmentation  to find new sets of acoustical units.</a:t>
            </a:r>
          </a:p>
          <a:p>
            <a:pPr marL="231775" indent="-231775">
              <a:spcAft>
                <a:spcPts val="600"/>
              </a:spcAft>
              <a:buFont typeface="Arial" pitchFamily="34" charset="0"/>
              <a:buChar char="•"/>
            </a:pPr>
            <a:r>
              <a:rPr lang="en-US" sz="1800" b="1" dirty="0"/>
              <a:t>Nonparametric Bayesian framework provides two important features that  can facilitate  speaker dependent  systems: </a:t>
            </a:r>
          </a:p>
          <a:p>
            <a:pPr marL="231775" indent="-231775">
              <a:spcAft>
                <a:spcPts val="600"/>
              </a:spcAft>
              <a:buFont typeface="Arial" pitchFamily="34" charset="0"/>
              <a:buChar char="•"/>
            </a:pPr>
            <a:r>
              <a:rPr lang="en-US" sz="1800" b="1" dirty="0"/>
              <a:t>1-Number of clusters of speakers is not known a priori and could possibly grow with obtaining new data.      </a:t>
            </a:r>
          </a:p>
          <a:p>
            <a:pPr marL="231775" indent="-231775">
              <a:spcAft>
                <a:spcPts val="600"/>
              </a:spcAft>
              <a:buFont typeface="Arial" pitchFamily="34" charset="0"/>
              <a:buChar char="•"/>
            </a:pPr>
            <a:r>
              <a:rPr lang="en-US" sz="1800" b="1" dirty="0"/>
              <a:t>2-Paramter sharing and model (and state )tying  can be accomplished elegantly using  proper hierarchies. Depending on the available training data, the system would have different  number of models for different acoustic units. All  acoustic units are tied. Moreover each model has different number of sates and different number of mixtures for each state. </a:t>
            </a:r>
          </a:p>
          <a:p>
            <a:pPr marL="231775" indent="-231775">
              <a:spcAft>
                <a:spcPts val="600"/>
              </a:spcAft>
              <a:buFont typeface="Arial" pitchFamily="34" charset="0"/>
              <a:buChar char="•"/>
            </a:pPr>
            <a:endParaRPr lang="en-US" sz="18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a:t>
            </a:r>
            <a:r>
              <a:rPr lang="en-US" b="1" dirty="0" smtClean="0">
                <a:solidFill>
                  <a:schemeClr val="accent2"/>
                </a:solidFill>
              </a:rPr>
              <a:t>Bibliography of Related Research</a:t>
            </a:r>
            <a:endParaRPr lang="en-US" b="1" dirty="0">
              <a:solidFill>
                <a:schemeClr val="accent2"/>
              </a:solidFil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endParaRPr lang="en-US" sz="18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Professor and Chair of the Department of Electrical and Computer Engineering at Temple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holds several patents in this area, and has been active in several professional societies related to human language technology.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0770" y="0"/>
            <a:ext cx="8229600" cy="1143000"/>
          </a:xfrm>
        </p:spPr>
        <p:txBody>
          <a:bodyPr/>
          <a:lstStyle/>
          <a:p>
            <a:pPr algn="l">
              <a:spcBef>
                <a:spcPct val="50000"/>
              </a:spcBef>
            </a:pPr>
            <a:r>
              <a:rPr lang="en-US" dirty="0">
                <a:solidFill>
                  <a:schemeClr val="accent2"/>
                </a:solidFill>
              </a:rPr>
              <a:t>Motivation</a:t>
            </a:r>
            <a:endParaRPr lang="en-US" dirty="0">
              <a:solidFill>
                <a:schemeClr val="accent2"/>
              </a:solidFill>
            </a:endParaRPr>
          </a:p>
        </p:txBody>
      </p:sp>
      <p:sp>
        <p:nvSpPr>
          <p:cNvPr id="10" name="Content Placeholder 9"/>
          <p:cNvSpPr>
            <a:spLocks noGrp="1"/>
          </p:cNvSpPr>
          <p:nvPr>
            <p:ph sz="half" idx="1"/>
          </p:nvPr>
        </p:nvSpPr>
        <p:spPr>
          <a:xfrm>
            <a:off x="457200" y="897146"/>
            <a:ext cx="4038600" cy="5229017"/>
          </a:xfrm>
        </p:spPr>
        <p:txBody>
          <a:bodyPr/>
          <a:lstStyle/>
          <a:p>
            <a:r>
              <a:rPr lang="en-US" sz="2000" dirty="0"/>
              <a:t>Speech recognizer architecture.</a:t>
            </a:r>
          </a:p>
          <a:p>
            <a:r>
              <a:rPr lang="en-US" sz="2000" dirty="0"/>
              <a:t>Performance of the system depends on the quality of acoustic models.</a:t>
            </a:r>
          </a:p>
          <a:p>
            <a:r>
              <a:rPr lang="en-US" sz="2000" dirty="0"/>
              <a:t>HMMs and mixture models are frequently used for acoustic modeling.</a:t>
            </a:r>
          </a:p>
          <a:p>
            <a:r>
              <a:rPr lang="en-US" sz="2000" dirty="0"/>
              <a:t>Number of models and parameter sharing is among the most important model selection problems in speech recognizer.</a:t>
            </a:r>
          </a:p>
          <a:p>
            <a:r>
              <a:rPr lang="en-US" sz="2000" dirty="0"/>
              <a:t>Can </a:t>
            </a:r>
            <a:r>
              <a:rPr lang="en-US" sz="2000" dirty="0" smtClean="0"/>
              <a:t>nonparametric  </a:t>
            </a:r>
            <a:r>
              <a:rPr lang="en-US" sz="2000" dirty="0"/>
              <a:t>Bayesian modeling help us?    </a:t>
            </a:r>
          </a:p>
          <a:p>
            <a:endParaRPr lang="en-US" sz="1800" dirty="0"/>
          </a:p>
        </p:txBody>
      </p:sp>
      <p:grpSp>
        <p:nvGrpSpPr>
          <p:cNvPr id="12" name="Group 36"/>
          <p:cNvGrpSpPr/>
          <p:nvPr/>
        </p:nvGrpSpPr>
        <p:grpSpPr>
          <a:xfrm>
            <a:off x="4606169" y="1340801"/>
            <a:ext cx="3851500" cy="4281067"/>
            <a:chOff x="-175845" y="633046"/>
            <a:chExt cx="4335950" cy="4899986"/>
          </a:xfrm>
        </p:grpSpPr>
        <p:pic>
          <p:nvPicPr>
            <p:cNvPr id="13"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4" name="Group 30"/>
            <p:cNvGrpSpPr/>
            <p:nvPr/>
          </p:nvGrpSpPr>
          <p:grpSpPr>
            <a:xfrm>
              <a:off x="2218763" y="1602414"/>
              <a:ext cx="1350498" cy="479604"/>
              <a:chOff x="2218763" y="1700890"/>
              <a:chExt cx="1350498" cy="479604"/>
            </a:xfrm>
          </p:grpSpPr>
          <p:sp>
            <p:nvSpPr>
              <p:cNvPr id="31"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15" name="Group 31"/>
            <p:cNvGrpSpPr/>
            <p:nvPr/>
          </p:nvGrpSpPr>
          <p:grpSpPr>
            <a:xfrm>
              <a:off x="1873800" y="2746717"/>
              <a:ext cx="2040426" cy="633046"/>
              <a:chOff x="3551787" y="3112477"/>
              <a:chExt cx="2040426" cy="633046"/>
            </a:xfrm>
          </p:grpSpPr>
          <p:sp>
            <p:nvSpPr>
              <p:cNvPr id="29" name="Rectangle 2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16" name="Group 35"/>
            <p:cNvGrpSpPr/>
            <p:nvPr/>
          </p:nvGrpSpPr>
          <p:grpSpPr>
            <a:xfrm>
              <a:off x="-175845" y="4059776"/>
              <a:ext cx="1674055" cy="568495"/>
              <a:chOff x="-175845" y="4031640"/>
              <a:chExt cx="1674055" cy="568495"/>
            </a:xfrm>
          </p:grpSpPr>
          <p:sp>
            <p:nvSpPr>
              <p:cNvPr id="27" name="Rectangle 26"/>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17" name="Group 34"/>
            <p:cNvGrpSpPr/>
            <p:nvPr/>
          </p:nvGrpSpPr>
          <p:grpSpPr>
            <a:xfrm>
              <a:off x="2264484" y="4090049"/>
              <a:ext cx="1259058" cy="566928"/>
              <a:chOff x="2264484" y="4090049"/>
              <a:chExt cx="1259058" cy="566928"/>
            </a:xfrm>
          </p:grpSpPr>
          <p:sp>
            <p:nvSpPr>
              <p:cNvPr id="25" name="Rectangle 2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18" name="TextBox 17"/>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19" name="Down Arrow 18"/>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20"/>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98872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Nonparametric Bayesian </a:t>
            </a:r>
            <a:endParaRPr lang="en-US" b="1" dirty="0">
              <a:solidFill>
                <a:schemeClr val="accent2"/>
              </a:solidFill>
            </a:endParaRPr>
          </a:p>
        </p:txBody>
      </p:sp>
      <p:sp>
        <p:nvSpPr>
          <p:cNvPr id="4" name="Rectangle 3"/>
          <p:cNvSpPr/>
          <p:nvPr/>
        </p:nvSpPr>
        <p:spPr>
          <a:xfrm>
            <a:off x="500332" y="704224"/>
            <a:ext cx="7815532" cy="2862322"/>
          </a:xfrm>
          <a:prstGeom prst="rect">
            <a:avLst/>
          </a:prstGeom>
        </p:spPr>
        <p:txBody>
          <a:bodyPr wrap="square">
            <a:spAutoFit/>
          </a:bodyPr>
          <a:lstStyle/>
          <a:p>
            <a:r>
              <a:rPr lang="en-US" sz="2000" dirty="0"/>
              <a:t>Bayes Rule in Machine learning :</a:t>
            </a:r>
          </a:p>
          <a:p>
            <a:endParaRPr lang="en-US" sz="2000" dirty="0"/>
          </a:p>
          <a:p>
            <a:r>
              <a:rPr lang="en-US" sz="2000" dirty="0"/>
              <a:t>Bayesian methods are sensitive to the prior. Prior should reflect the beliefs about the model.</a:t>
            </a:r>
          </a:p>
          <a:p>
            <a:r>
              <a:rPr lang="en-US" sz="2000" dirty="0"/>
              <a:t>Inflexible priors ( and models)  lead to wrong conclusions.</a:t>
            </a:r>
          </a:p>
          <a:p>
            <a:r>
              <a:rPr lang="en-US" sz="2000" dirty="0"/>
              <a:t> Nonparametric models are very flexible, meaning the number of parameters can grow proportionally with the amount of data. </a:t>
            </a:r>
          </a:p>
          <a:p>
            <a:r>
              <a:rPr lang="en-US" sz="2000" dirty="0"/>
              <a:t>Areas: Regression, classification, clustering, time series analysis , …</a:t>
            </a:r>
          </a:p>
        </p:txBody>
      </p:sp>
      <p:graphicFrame>
        <p:nvGraphicFramePr>
          <p:cNvPr id="5" name="Object 4"/>
          <p:cNvGraphicFramePr>
            <a:graphicFrameLocks noChangeAspect="1"/>
          </p:cNvGraphicFramePr>
          <p:nvPr>
            <p:extLst>
              <p:ext uri="{D42A27DB-BD31-4B8C-83A1-F6EECF244321}">
                <p14:modId xmlns:p14="http://schemas.microsoft.com/office/powerpoint/2010/main" val="1285122890"/>
              </p:ext>
            </p:extLst>
          </p:nvPr>
        </p:nvGraphicFramePr>
        <p:xfrm>
          <a:off x="4563269" y="704224"/>
          <a:ext cx="2057400" cy="620713"/>
        </p:xfrm>
        <a:graphic>
          <a:graphicData uri="http://schemas.openxmlformats.org/presentationml/2006/ole">
            <mc:AlternateContent xmlns:mc="http://schemas.openxmlformats.org/markup-compatibility/2006">
              <mc:Choice xmlns:v="urn:schemas-microsoft-com:vml" Requires="v">
                <p:oleObj spid="_x0000_s1048" name="Equation" r:id="rId3" imgW="1473120" imgH="444240" progId="Equation.DSMT4">
                  <p:embed/>
                </p:oleObj>
              </mc:Choice>
              <mc:Fallback>
                <p:oleObj name="Equation" r:id="rId3" imgW="1473120" imgH="4442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269" y="704224"/>
                        <a:ext cx="20574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p:cNvPicPr/>
          <p:nvPr/>
        </p:nvPicPr>
        <p:blipFill rotWithShape="1">
          <a:blip r:embed="rId5" cstate="print">
            <a:extLst>
              <a:ext uri="{28A0092B-C50C-407E-A947-70E740481C1C}">
                <a14:useLocalDpi xmlns:a14="http://schemas.microsoft.com/office/drawing/2010/main" val="0"/>
              </a:ext>
            </a:extLst>
          </a:blip>
          <a:srcRect l="7492" r="5008"/>
          <a:stretch/>
        </p:blipFill>
        <p:spPr bwMode="auto">
          <a:xfrm>
            <a:off x="1656273" y="3566546"/>
            <a:ext cx="5848708" cy="2593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1715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Clustering</a:t>
            </a:r>
            <a:endParaRPr lang="en-US" b="1" dirty="0">
              <a:solidFill>
                <a:schemeClr val="accent2"/>
              </a:solidFill>
            </a:endParaRPr>
          </a:p>
        </p:txBody>
      </p:sp>
      <p:sp>
        <p:nvSpPr>
          <p:cNvPr id="18" name="Content Placeholder 17"/>
          <p:cNvSpPr>
            <a:spLocks noGrp="1"/>
          </p:cNvSpPr>
          <p:nvPr>
            <p:ph sz="half" idx="1"/>
          </p:nvPr>
        </p:nvSpPr>
        <p:spPr>
          <a:xfrm>
            <a:off x="457200" y="724620"/>
            <a:ext cx="4038600" cy="5401544"/>
          </a:xfrm>
        </p:spPr>
        <p:txBody>
          <a:bodyPr/>
          <a:lstStyle/>
          <a:p>
            <a:r>
              <a:rPr lang="en-US" sz="1800" dirty="0"/>
              <a:t>A Generative approach to  clustering :  </a:t>
            </a:r>
          </a:p>
          <a:p>
            <a:pPr marL="0" indent="0">
              <a:buNone/>
            </a:pPr>
            <a:r>
              <a:rPr lang="en-US" sz="1800" dirty="0"/>
              <a:t>1- pick  one of K clusters </a:t>
            </a:r>
            <a:r>
              <a:rPr lang="en-US" sz="1800" dirty="0" smtClean="0"/>
              <a:t>from </a:t>
            </a:r>
            <a:endParaRPr lang="en-US" sz="1800" dirty="0"/>
          </a:p>
          <a:p>
            <a:pPr marL="0" indent="0">
              <a:buNone/>
            </a:pPr>
            <a:r>
              <a:rPr lang="en-US" sz="1800" dirty="0"/>
              <a:t>2- Generate a data point from  </a:t>
            </a:r>
            <a:r>
              <a:rPr lang="en-US" sz="1800" dirty="0" smtClean="0"/>
              <a:t>cluster specific </a:t>
            </a:r>
            <a:r>
              <a:rPr lang="en-US" sz="1800" dirty="0"/>
              <a:t>parametric distribution (e.g. Gaussian).</a:t>
            </a:r>
          </a:p>
          <a:p>
            <a:r>
              <a:rPr lang="en-US" sz="1800" dirty="0"/>
              <a:t> This yields a finite mixture model : </a:t>
            </a:r>
          </a:p>
          <a:p>
            <a:endParaRPr lang="en-US" sz="1800" dirty="0"/>
          </a:p>
          <a:p>
            <a:endParaRPr lang="en-US" sz="1800" dirty="0"/>
          </a:p>
          <a:p>
            <a:r>
              <a:rPr lang="en-US" sz="1800" dirty="0"/>
              <a:t>Finite mixture model can also be expressed using an underlying measure G: </a:t>
            </a:r>
          </a:p>
          <a:p>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2402012757"/>
              </p:ext>
            </p:extLst>
          </p:nvPr>
        </p:nvGraphicFramePr>
        <p:xfrm>
          <a:off x="3567022" y="1367197"/>
          <a:ext cx="1600200" cy="442912"/>
        </p:xfrm>
        <a:graphic>
          <a:graphicData uri="http://schemas.openxmlformats.org/presentationml/2006/ole">
            <mc:AlternateContent xmlns:mc="http://schemas.openxmlformats.org/markup-compatibility/2006">
              <mc:Choice xmlns:v="urn:schemas-microsoft-com:vml" Requires="v">
                <p:oleObj spid="_x0000_s2134" name="Equation" r:id="rId3" imgW="1562040" imgH="431640" progId="Equation.DSMT4">
                  <p:embed/>
                </p:oleObj>
              </mc:Choice>
              <mc:Fallback>
                <p:oleObj name="Equation" r:id="rId3" imgW="1562040" imgH="4316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022" y="1367197"/>
                        <a:ext cx="1600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972889506"/>
              </p:ext>
            </p:extLst>
          </p:nvPr>
        </p:nvGraphicFramePr>
        <p:xfrm>
          <a:off x="1354347" y="2953110"/>
          <a:ext cx="2222500" cy="609600"/>
        </p:xfrm>
        <a:graphic>
          <a:graphicData uri="http://schemas.openxmlformats.org/presentationml/2006/ole">
            <mc:AlternateContent xmlns:mc="http://schemas.openxmlformats.org/markup-compatibility/2006">
              <mc:Choice xmlns:v="urn:schemas-microsoft-com:vml" Requires="v">
                <p:oleObj spid="_x0000_s2135" name="Equation" r:id="rId5" imgW="2222280" imgH="609480" progId="Equation.DSMT4">
                  <p:embed/>
                </p:oleObj>
              </mc:Choice>
              <mc:Fallback>
                <p:oleObj name="Equation" r:id="rId5" imgW="2222280" imgH="6094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4347" y="2953110"/>
                        <a:ext cx="2222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50187976"/>
              </p:ext>
            </p:extLst>
          </p:nvPr>
        </p:nvGraphicFramePr>
        <p:xfrm>
          <a:off x="1797169" y="4753155"/>
          <a:ext cx="1155700" cy="609600"/>
        </p:xfrm>
        <a:graphic>
          <a:graphicData uri="http://schemas.openxmlformats.org/presentationml/2006/ole">
            <mc:AlternateContent xmlns:mc="http://schemas.openxmlformats.org/markup-compatibility/2006">
              <mc:Choice xmlns:v="urn:schemas-microsoft-com:vml" Requires="v">
                <p:oleObj spid="_x0000_s2136" name="Equation" r:id="rId7" imgW="1155600" imgH="609480" progId="Equation.DSMT4">
                  <p:embed/>
                </p:oleObj>
              </mc:Choice>
              <mc:Fallback>
                <p:oleObj name="Equation" r:id="rId7" imgW="1155600" imgH="60948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7169" y="4753155"/>
                        <a:ext cx="115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276" y="992366"/>
            <a:ext cx="204142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 name="Object 22"/>
          <p:cNvGraphicFramePr>
            <a:graphicFrameLocks noChangeAspect="1"/>
          </p:cNvGraphicFramePr>
          <p:nvPr>
            <p:extLst>
              <p:ext uri="{D42A27DB-BD31-4B8C-83A1-F6EECF244321}">
                <p14:modId xmlns:p14="http://schemas.microsoft.com/office/powerpoint/2010/main" val="2724425763"/>
              </p:ext>
            </p:extLst>
          </p:nvPr>
        </p:nvGraphicFramePr>
        <p:xfrm>
          <a:off x="6410864" y="4345166"/>
          <a:ext cx="1308100" cy="1495425"/>
        </p:xfrm>
        <a:graphic>
          <a:graphicData uri="http://schemas.openxmlformats.org/presentationml/2006/ole">
            <mc:AlternateContent xmlns:mc="http://schemas.openxmlformats.org/markup-compatibility/2006">
              <mc:Choice xmlns:v="urn:schemas-microsoft-com:vml" Requires="v">
                <p:oleObj spid="_x0000_s2137" name="Equation" r:id="rId10" imgW="1155600" imgH="1320480" progId="Equation.DSMT4">
                  <p:embed/>
                </p:oleObj>
              </mc:Choice>
              <mc:Fallback>
                <p:oleObj name="Equation" r:id="rId10" imgW="1155600" imgH="132048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10864" y="4345166"/>
                        <a:ext cx="13081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Clustering</a:t>
            </a:r>
            <a:endParaRPr lang="en-US" b="1" dirty="0">
              <a:solidFill>
                <a:schemeClr val="accent2"/>
              </a:solidFill>
            </a:endParaRPr>
          </a:p>
        </p:txBody>
      </p:sp>
      <p:sp>
        <p:nvSpPr>
          <p:cNvPr id="2" name="Rectangle 1"/>
          <p:cNvSpPr/>
          <p:nvPr/>
        </p:nvSpPr>
        <p:spPr>
          <a:xfrm>
            <a:off x="474453" y="688879"/>
            <a:ext cx="4572000" cy="4893647"/>
          </a:xfrm>
          <a:prstGeom prst="rect">
            <a:avLst/>
          </a:prstGeom>
        </p:spPr>
        <p:txBody>
          <a:bodyPr>
            <a:spAutoFit/>
          </a:bodyPr>
          <a:lstStyle/>
          <a:p>
            <a:r>
              <a:rPr lang="en-US" dirty="0"/>
              <a:t>In Bayesian model based clustering  we should put some prior on the parameters.</a:t>
            </a:r>
          </a:p>
          <a:p>
            <a:r>
              <a:rPr lang="el-GR" dirty="0"/>
              <a:t>θ</a:t>
            </a:r>
            <a:r>
              <a:rPr lang="en-US" dirty="0"/>
              <a:t>  is model specific; usually we use a conjugate prior which is case of Gaussian distribution is the normal-inverse gamma distribution. We name this prior G</a:t>
            </a:r>
            <a:r>
              <a:rPr lang="en-US" baseline="-25000" dirty="0"/>
              <a:t>0</a:t>
            </a:r>
            <a:r>
              <a:rPr lang="en-US" dirty="0"/>
              <a:t>.</a:t>
            </a:r>
          </a:p>
          <a:p>
            <a:r>
              <a:rPr lang="el-GR" dirty="0"/>
              <a:t>π</a:t>
            </a:r>
            <a:r>
              <a:rPr lang="en-US" dirty="0"/>
              <a:t> is multinomial and therefore we use a symmetric Dirichlet distribution as its prior with concentration parameter </a:t>
            </a:r>
            <a:r>
              <a:rPr lang="el-GR" dirty="0"/>
              <a:t>α</a:t>
            </a:r>
            <a:r>
              <a:rPr lang="en-US" baseline="-25000" dirty="0"/>
              <a:t>0</a:t>
            </a:r>
            <a:r>
              <a:rPr lang="en-US" dirty="0"/>
              <a:t> .    </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453" y="1185412"/>
            <a:ext cx="3795158" cy="390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Dirichlet Distribution</a:t>
            </a:r>
            <a:endParaRPr lang="en-US" b="1" dirty="0">
              <a:solidFill>
                <a:schemeClr val="accent2"/>
              </a:solidFill>
            </a:endParaRPr>
          </a:p>
        </p:txBody>
      </p:sp>
      <p:sp>
        <p:nvSpPr>
          <p:cNvPr id="2" name="Rectangle 1"/>
          <p:cNvSpPr/>
          <p:nvPr/>
        </p:nvSpPr>
        <p:spPr>
          <a:xfrm>
            <a:off x="227012" y="721694"/>
            <a:ext cx="4572000" cy="4216539"/>
          </a:xfrm>
          <a:prstGeom prst="rect">
            <a:avLst/>
          </a:prstGeom>
        </p:spPr>
        <p:txBody>
          <a:bodyPr>
            <a:spAutoFit/>
          </a:bodyPr>
          <a:lstStyle/>
          <a:p>
            <a:pPr marL="342900" indent="-342900">
              <a:buFont typeface="Arial" pitchFamily="34" charset="0"/>
              <a:buChar char="•"/>
            </a:pPr>
            <a:r>
              <a:rPr lang="en-US" sz="2000" dirty="0"/>
              <a:t>(</a:t>
            </a:r>
            <a:r>
              <a:rPr lang="el-GR" sz="2000" dirty="0"/>
              <a:t>Φ</a:t>
            </a:r>
            <a:r>
              <a:rPr lang="en-US" sz="2000" dirty="0"/>
              <a:t>,</a:t>
            </a:r>
            <a:r>
              <a:rPr lang="el-GR" sz="2000" dirty="0"/>
              <a:t>Σ</a:t>
            </a:r>
            <a:r>
              <a:rPr lang="en-US" sz="2000" dirty="0"/>
              <a:t>) is a measurable space where </a:t>
            </a:r>
            <a:r>
              <a:rPr lang="el-GR" sz="2000" dirty="0"/>
              <a:t>Σ</a:t>
            </a:r>
            <a:r>
              <a:rPr lang="en-US" sz="2000" dirty="0"/>
              <a:t>  is the  sigma algebra.</a:t>
            </a:r>
          </a:p>
          <a:p>
            <a:pPr marL="342900" indent="-342900">
              <a:buFont typeface="Arial" pitchFamily="34" charset="0"/>
              <a:buChar char="•"/>
            </a:pPr>
            <a:r>
              <a:rPr lang="en-US" sz="2000" dirty="0" smtClean="0"/>
              <a:t>A </a:t>
            </a:r>
            <a:r>
              <a:rPr lang="en-US" sz="2000" dirty="0"/>
              <a:t>measure </a:t>
            </a:r>
            <a:r>
              <a:rPr lang="el-GR" sz="2000" dirty="0"/>
              <a:t>μ</a:t>
            </a:r>
            <a:r>
              <a:rPr lang="en-US" sz="2000" dirty="0"/>
              <a:t> over (</a:t>
            </a:r>
            <a:r>
              <a:rPr lang="el-GR" sz="2000" dirty="0"/>
              <a:t>Φ</a:t>
            </a:r>
            <a:r>
              <a:rPr lang="en-US" sz="2000" dirty="0"/>
              <a:t>,</a:t>
            </a:r>
            <a:r>
              <a:rPr lang="el-GR" sz="2000" dirty="0"/>
              <a:t>Σ</a:t>
            </a:r>
            <a:r>
              <a:rPr lang="en-US" sz="2000" dirty="0"/>
              <a:t>) is a function from </a:t>
            </a:r>
            <a:r>
              <a:rPr lang="el-GR" sz="2000" dirty="0"/>
              <a:t>Σ</a:t>
            </a:r>
            <a:r>
              <a:rPr lang="en-US" sz="2000" dirty="0"/>
              <a:t>-&gt;R</a:t>
            </a:r>
            <a:r>
              <a:rPr lang="en-US" sz="2000" baseline="30000" dirty="0"/>
              <a:t>+</a:t>
            </a:r>
            <a:r>
              <a:rPr lang="en-US" sz="2000" dirty="0"/>
              <a:t>   such that:</a:t>
            </a:r>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r>
              <a:rPr lang="en-US" sz="2000" dirty="0"/>
              <a:t>For a probability measure </a:t>
            </a:r>
            <a:r>
              <a:rPr lang="el-GR" sz="2000" dirty="0"/>
              <a:t>μ</a:t>
            </a:r>
            <a:r>
              <a:rPr lang="en-US" sz="2000" dirty="0"/>
              <a:t>(</a:t>
            </a:r>
            <a:r>
              <a:rPr lang="el-GR" sz="2000" dirty="0"/>
              <a:t>Φ</a:t>
            </a:r>
            <a:r>
              <a:rPr lang="en-US" sz="2000" dirty="0"/>
              <a:t>)=1</a:t>
            </a:r>
          </a:p>
          <a:p>
            <a:pPr marL="342900" indent="-342900">
              <a:buFont typeface="Arial" pitchFamily="34" charset="0"/>
              <a:buChar char="•"/>
            </a:pPr>
            <a:r>
              <a:rPr lang="en-US" sz="2000" dirty="0"/>
              <a:t>A Dirichlet distribution is a distribution over the K-dimensional probability simplex.  </a:t>
            </a:r>
          </a:p>
          <a:p>
            <a:pPr marL="0" indent="0">
              <a:buNone/>
            </a:pPr>
            <a:endParaRPr lang="en-US" dirty="0"/>
          </a:p>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546233662"/>
              </p:ext>
            </p:extLst>
          </p:nvPr>
        </p:nvGraphicFramePr>
        <p:xfrm>
          <a:off x="956441" y="2067464"/>
          <a:ext cx="800100" cy="342900"/>
        </p:xfrm>
        <a:graphic>
          <a:graphicData uri="http://schemas.openxmlformats.org/presentationml/2006/ole">
            <mc:AlternateContent xmlns:mc="http://schemas.openxmlformats.org/markup-compatibility/2006">
              <mc:Choice xmlns:v="urn:schemas-microsoft-com:vml" Requires="v">
                <p:oleObj spid="_x0000_s3110" name="Equation" r:id="rId3" imgW="799920" imgH="342720" progId="Equation.DSMT4">
                  <p:embed/>
                </p:oleObj>
              </mc:Choice>
              <mc:Fallback>
                <p:oleObj name="Equation" r:id="rId3" imgW="799920" imgH="342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41" y="2067464"/>
                        <a:ext cx="800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9761952"/>
              </p:ext>
            </p:extLst>
          </p:nvPr>
        </p:nvGraphicFramePr>
        <p:xfrm>
          <a:off x="921935" y="2433628"/>
          <a:ext cx="2324100" cy="482600"/>
        </p:xfrm>
        <a:graphic>
          <a:graphicData uri="http://schemas.openxmlformats.org/presentationml/2006/ole">
            <mc:AlternateContent xmlns:mc="http://schemas.openxmlformats.org/markup-compatibility/2006">
              <mc:Choice xmlns:v="urn:schemas-microsoft-com:vml" Requires="v">
                <p:oleObj spid="_x0000_s3111" name="Equation" r:id="rId5" imgW="2323800" imgH="482400" progId="Equation.DSMT4">
                  <p:embed/>
                </p:oleObj>
              </mc:Choice>
              <mc:Fallback>
                <p:oleObj name="Equation" r:id="rId5" imgW="232380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935" y="2433628"/>
                        <a:ext cx="2324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841" y="4511610"/>
            <a:ext cx="39624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841" y="5019312"/>
            <a:ext cx="33909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6441" y="5604026"/>
            <a:ext cx="3005959" cy="75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3073" y="1800015"/>
            <a:ext cx="4477708" cy="368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Finite Mixture Model</a:t>
            </a:r>
            <a:endParaRPr lang="en-US" b="1" dirty="0">
              <a:solidFill>
                <a:schemeClr val="accent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27162097"/>
              </p:ext>
            </p:extLst>
          </p:nvPr>
        </p:nvGraphicFramePr>
        <p:xfrm>
          <a:off x="658483" y="1610263"/>
          <a:ext cx="3359150" cy="3048000"/>
        </p:xfrm>
        <a:graphic>
          <a:graphicData uri="http://schemas.openxmlformats.org/presentationml/2006/ole">
            <mc:AlternateContent xmlns:mc="http://schemas.openxmlformats.org/markup-compatibility/2006">
              <mc:Choice xmlns:v="urn:schemas-microsoft-com:vml" Requires="v">
                <p:oleObj spid="_x0000_s4116" name="Equation" r:id="rId3" imgW="2197080" imgH="1993680" progId="Equation.DSMT4">
                  <p:embed/>
                </p:oleObj>
              </mc:Choice>
              <mc:Fallback>
                <p:oleObj name="Equation" r:id="rId3" imgW="2197080" imgH="19936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83" y="1610263"/>
                        <a:ext cx="3359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896" y="1380227"/>
            <a:ext cx="3558747"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dirty="0"/>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Finite Mixture Model</a:t>
            </a:r>
            <a:endParaRPr lang="en-US" b="1" dirty="0">
              <a:solidFill>
                <a:schemeClr val="accent2"/>
              </a:solidFill>
            </a:endParaRPr>
          </a:p>
        </p:txBody>
      </p:sp>
      <p:sp>
        <p:nvSpPr>
          <p:cNvPr id="2" name="Rectangle 1"/>
          <p:cNvSpPr/>
          <p:nvPr/>
        </p:nvSpPr>
        <p:spPr>
          <a:xfrm>
            <a:off x="419670" y="948906"/>
            <a:ext cx="6556075" cy="3970318"/>
          </a:xfrm>
          <a:prstGeom prst="rect">
            <a:avLst/>
          </a:prstGeom>
        </p:spPr>
        <p:txBody>
          <a:bodyPr wrap="square">
            <a:spAutoFit/>
          </a:bodyPr>
          <a:lstStyle/>
          <a:p>
            <a:pPr marL="457200" indent="-457200">
              <a:buFont typeface="Arial" pitchFamily="34" charset="0"/>
              <a:buChar char="•"/>
            </a:pPr>
            <a:r>
              <a:rPr lang="en-US" sz="2800" dirty="0"/>
              <a:t>How to determine K?</a:t>
            </a:r>
          </a:p>
          <a:p>
            <a:pPr marL="914400" lvl="1" indent="-457200">
              <a:buFont typeface="Courier New" pitchFamily="49" charset="0"/>
              <a:buChar char="o"/>
            </a:pPr>
            <a:r>
              <a:rPr lang="en-US" sz="2800" dirty="0"/>
              <a:t>Using model comparison methods.</a:t>
            </a:r>
          </a:p>
          <a:p>
            <a:pPr marL="914400" lvl="1" indent="-457200">
              <a:buFont typeface="Courier New" pitchFamily="49" charset="0"/>
              <a:buChar char="o"/>
            </a:pPr>
            <a:r>
              <a:rPr lang="en-US" sz="2800" dirty="0"/>
              <a:t>Going nonparametric. </a:t>
            </a:r>
            <a:endParaRPr lang="en-US" sz="2800" dirty="0" smtClean="0"/>
          </a:p>
          <a:p>
            <a:pPr marL="914400" lvl="1" indent="-457200">
              <a:buFont typeface="Courier New" pitchFamily="49" charset="0"/>
              <a:buChar char="o"/>
            </a:pPr>
            <a:endParaRPr lang="en-US" sz="2800" dirty="0"/>
          </a:p>
          <a:p>
            <a:pPr marL="457200" indent="-457200">
              <a:buFont typeface="Arial" pitchFamily="34" charset="0"/>
              <a:buChar char="•"/>
            </a:pPr>
            <a:r>
              <a:rPr lang="en-US" sz="2800" dirty="0"/>
              <a:t>If we let K-&gt;</a:t>
            </a:r>
            <a:r>
              <a:rPr lang="en-US" sz="2800" dirty="0">
                <a:sym typeface="Mathematica1"/>
              </a:rPr>
              <a:t>  can we obtain a nonparametric model? What is the definition of G in this case?</a:t>
            </a:r>
          </a:p>
          <a:p>
            <a:pPr marL="457200" indent="-457200">
              <a:buFont typeface="Arial" pitchFamily="34" charset="0"/>
              <a:buChar char="•"/>
            </a:pPr>
            <a:r>
              <a:rPr lang="en-US" sz="2800" dirty="0">
                <a:sym typeface="Mathematica1"/>
              </a:rPr>
              <a:t>The answer is Dirichlet Process.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30080</TotalTime>
  <Words>1633</Words>
  <Application>Microsoft Office PowerPoint</Application>
  <PresentationFormat>Letter Paper (8.5x11 in)</PresentationFormat>
  <Paragraphs>173</Paragraphs>
  <Slides>23</Slides>
  <Notes>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27" baseType="lpstr">
      <vt:lpstr>lecture_title</vt:lpstr>
      <vt:lpstr>lecture_default</vt:lpstr>
      <vt:lpstr>MathType 6.0 Equation</vt:lpstr>
      <vt:lpstr>Equation</vt:lpstr>
      <vt:lpstr>PowerPoint Presentation</vt:lpstr>
      <vt:lpstr>PowerPoint Presentation</vt:lpstr>
      <vt:lpstr>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amir</cp:lastModifiedBy>
  <cp:revision>2367</cp:revision>
  <dcterms:created xsi:type="dcterms:W3CDTF">2002-09-12T17:13:32Z</dcterms:created>
  <dcterms:modified xsi:type="dcterms:W3CDTF">2012-05-04T02:42:53Z</dcterms:modified>
</cp:coreProperties>
</file>