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52" r:id="rId2"/>
  </p:sldMasterIdLst>
  <p:handoutMasterIdLst>
    <p:handoutMasterId r:id="rId5"/>
  </p:handoutMasterIdLst>
  <p:sldIdLst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B4CFFC"/>
    <a:srgbClr val="B6D6FC"/>
    <a:srgbClr val="E3F0FE"/>
    <a:srgbClr val="1E90FF"/>
    <a:srgbClr val="1E9099"/>
    <a:srgbClr val="DFEBFE"/>
    <a:srgbClr val="70A5FB"/>
    <a:srgbClr val="344B6B"/>
    <a:srgbClr val="74B2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94" autoAdjust="0"/>
    <p:restoredTop sz="97228" autoAdjust="0"/>
  </p:normalViewPr>
  <p:slideViewPr>
    <p:cSldViewPr snapToGrid="0" snapToObjects="1" showGuides="1">
      <p:cViewPr>
        <p:scale>
          <a:sx n="116" d="100"/>
          <a:sy n="116" d="100"/>
        </p:scale>
        <p:origin x="-1368" y="216"/>
      </p:cViewPr>
      <p:guideLst>
        <p:guide orient="horz" pos="2160"/>
        <p:guide pos="1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ED787-B5FC-244B-9B6F-4A480A5609BC}" type="datetimeFigureOut">
              <a:rPr lang="en-US" smtClean="0"/>
              <a:t>5/8/12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5A4DA-CB6B-D043-8375-311F45E01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41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719644" y="6547620"/>
            <a:ext cx="446252" cy="36512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ctr">
              <a:defRPr sz="1000" b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01273EB3-0C8F-EF4B-B631-4F6FC05277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Placeholder 17"/>
          <p:cNvSpPr>
            <a:spLocks noGrp="1"/>
          </p:cNvSpPr>
          <p:nvPr>
            <p:ph type="title"/>
          </p:nvPr>
        </p:nvSpPr>
        <p:spPr>
          <a:xfrm>
            <a:off x="0" y="920"/>
            <a:ext cx="9144000" cy="3932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41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938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gif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cument 6"/>
          <p:cNvSpPr/>
          <p:nvPr userDrawn="1"/>
        </p:nvSpPr>
        <p:spPr>
          <a:xfrm>
            <a:off x="0" y="0"/>
            <a:ext cx="9155545" cy="533400"/>
          </a:xfrm>
          <a:prstGeom prst="flowChartDocument">
            <a:avLst/>
          </a:prstGeom>
          <a:gradFill flip="none" rotWithShape="1">
            <a:gsLst>
              <a:gs pos="0">
                <a:srgbClr val="1E90FF"/>
              </a:gs>
              <a:gs pos="100000">
                <a:srgbClr val="FFFFFF"/>
              </a:gs>
            </a:gsLst>
            <a:lin ang="3300000" scaled="0"/>
            <a:tileRect/>
          </a:gradFill>
          <a:ln>
            <a:noFill/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33399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8697748" y="6624263"/>
            <a:ext cx="457200" cy="241558"/>
          </a:xfrm>
          <a:prstGeom prst="rect">
            <a:avLst/>
          </a:prstGeom>
          <a:solidFill>
            <a:srgbClr val="1E90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12" name="Picture 11" descr="isip_logo_small_transparent.gi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5" y="6556210"/>
            <a:ext cx="280435" cy="272346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 bwMode="auto">
          <a:xfrm>
            <a:off x="39093" y="6612962"/>
            <a:ext cx="9115855" cy="239809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marL="285750">
              <a:lnSpc>
                <a:spcPct val="95000"/>
              </a:lnSpc>
              <a:spcBef>
                <a:spcPts val="1200"/>
              </a:spcBef>
              <a:tabLst>
                <a:tab pos="8513763" algn="r"/>
              </a:tabLst>
            </a:pPr>
            <a:r>
              <a:rPr lang="en-US" sz="1000" b="1" dirty="0" smtClean="0">
                <a:solidFill>
                  <a:schemeClr val="tx2">
                    <a:lumMod val="50000"/>
                  </a:schemeClr>
                </a:solidFill>
              </a:rPr>
              <a:t>IEEE Northern Virginia Section	May 9, 2012</a:t>
            </a:r>
          </a:p>
        </p:txBody>
      </p:sp>
      <p:cxnSp>
        <p:nvCxnSpPr>
          <p:cNvPr id="10" name="Straight Connector 9"/>
          <p:cNvCxnSpPr/>
          <p:nvPr userDrawn="1"/>
        </p:nvCxnSpPr>
        <p:spPr bwMode="auto">
          <a:xfrm>
            <a:off x="392405" y="6629400"/>
            <a:ext cx="8751595" cy="0"/>
          </a:xfrm>
          <a:prstGeom prst="line">
            <a:avLst/>
          </a:prstGeom>
          <a:solidFill>
            <a:schemeClr val="accent2"/>
          </a:solidFill>
          <a:ln w="19050" cap="sq" cmpd="sng" algn="ctr">
            <a:solidFill>
              <a:srgbClr val="1E9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 userDrawn="1"/>
        </p:nvSpPr>
        <p:spPr>
          <a:xfrm>
            <a:off x="8741540" y="6657110"/>
            <a:ext cx="364736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fld id="{7004E5E3-C477-F742-9645-5285663234E5}" type="slidenum">
              <a:rPr lang="en-US" sz="1000" b="1" i="0" smtClean="0">
                <a:latin typeface="Arial"/>
                <a:cs typeface="Arial"/>
              </a:rPr>
              <a:t>‹#›</a:t>
            </a:fld>
            <a:endParaRPr lang="en-US" sz="1000" b="1" i="0" dirty="0">
              <a:latin typeface="Arial"/>
              <a:cs typeface="Arial"/>
            </a:endParaRPr>
          </a:p>
        </p:txBody>
      </p:sp>
      <p:sp>
        <p:nvSpPr>
          <p:cNvPr id="18" name="Title Placeholder 17"/>
          <p:cNvSpPr>
            <a:spLocks noGrp="1"/>
          </p:cNvSpPr>
          <p:nvPr>
            <p:ph type="title"/>
          </p:nvPr>
        </p:nvSpPr>
        <p:spPr>
          <a:xfrm>
            <a:off x="-1" y="0"/>
            <a:ext cx="9155545" cy="328461"/>
          </a:xfrm>
          <a:prstGeom prst="rect">
            <a:avLst/>
          </a:prstGeom>
        </p:spPr>
        <p:txBody>
          <a:bodyPr vert="horz" wrap="none" lIns="91440" tIns="0" rIns="0" bIns="0" rtlCol="0" anchor="ctr" anchorCtr="0"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35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B6D6FC"/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6651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ocument 6"/>
          <p:cNvSpPr/>
          <p:nvPr userDrawn="1"/>
        </p:nvSpPr>
        <p:spPr>
          <a:xfrm flipV="1">
            <a:off x="-11545" y="4335690"/>
            <a:ext cx="9155545" cy="2522310"/>
          </a:xfrm>
          <a:prstGeom prst="flowChartDocument">
            <a:avLst/>
          </a:prstGeom>
          <a:gradFill flip="none" rotWithShape="1">
            <a:gsLst>
              <a:gs pos="0">
                <a:srgbClr val="1E90FF"/>
              </a:gs>
              <a:gs pos="100000">
                <a:srgbClr val="FFFFFF"/>
              </a:gs>
            </a:gsLst>
            <a:lin ang="3300000" scaled="0"/>
            <a:tileRect/>
          </a:gradFill>
          <a:ln>
            <a:noFill/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9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5" Type="http://schemas.openxmlformats.org/officeDocument/2006/relationships/image" Target="../media/image9.jpg"/><Relationship Id="rId6" Type="http://schemas.openxmlformats.org/officeDocument/2006/relationships/image" Target="../media/image10.jpg"/><Relationship Id="rId7" Type="http://schemas.openxmlformats.org/officeDocument/2006/relationships/image" Target="../media/image11.jpg"/><Relationship Id="rId8" Type="http://schemas.openxmlformats.org/officeDocument/2006/relationships/image" Target="../media/image12.jpg"/><Relationship Id="rId9" Type="http://schemas.openxmlformats.org/officeDocument/2006/relationships/image" Target="../media/image13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5" descr="logo_ieees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463" y="140512"/>
            <a:ext cx="2664210" cy="614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908301" y="1579999"/>
            <a:ext cx="51383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latin typeface="Arial"/>
                <a:cs typeface="Arial"/>
              </a:rPr>
              <a:t>Applications of</a:t>
            </a:r>
            <a:br>
              <a:rPr lang="en-US" sz="3200" b="1" dirty="0" smtClean="0">
                <a:latin typeface="Arial"/>
                <a:cs typeface="Arial"/>
              </a:rPr>
            </a:br>
            <a:r>
              <a:rPr lang="en-US" sz="3200" b="1" dirty="0" smtClean="0">
                <a:latin typeface="Arial"/>
                <a:cs typeface="Arial"/>
              </a:rPr>
              <a:t>Dirichlet Process Models to Speech Processing</a:t>
            </a:r>
            <a:br>
              <a:rPr lang="en-US" sz="3200" b="1" dirty="0" smtClean="0">
                <a:latin typeface="Arial"/>
                <a:cs typeface="Arial"/>
              </a:rPr>
            </a:br>
            <a:r>
              <a:rPr lang="en-US" sz="3200" b="1" dirty="0" smtClean="0">
                <a:latin typeface="Arial"/>
                <a:cs typeface="Arial"/>
              </a:rPr>
              <a:t>and Machine Learning 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4" name="Rectangle 16"/>
          <p:cNvSpPr txBox="1">
            <a:spLocks noChangeArrowheads="1"/>
          </p:cNvSpPr>
          <p:nvPr/>
        </p:nvSpPr>
        <p:spPr>
          <a:xfrm>
            <a:off x="0" y="5211587"/>
            <a:ext cx="5470525" cy="143428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Arial"/>
                <a:cs typeface="Arial"/>
              </a:rPr>
              <a:t>Amir Harati and Joseph Picone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>
                <a:latin typeface="Arial"/>
                <a:cs typeface="Arial"/>
              </a:rPr>
              <a:t>Institute for Signal and Information Processing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>
                <a:latin typeface="Arial"/>
                <a:cs typeface="Arial"/>
              </a:rPr>
              <a:t>Temple University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>
                <a:latin typeface="Arial"/>
                <a:cs typeface="Arial"/>
              </a:rPr>
              <a:t>Philadelphia, Pennsylvania, USA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b="1" dirty="0">
              <a:latin typeface="Arial"/>
              <a:cs typeface="Arial"/>
            </a:endParaRPr>
          </a:p>
        </p:txBody>
      </p:sp>
      <p:pic>
        <p:nvPicPr>
          <p:cNvPr id="7" name="Picture 6" descr="isip_logo_transparent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843" y="5123998"/>
            <a:ext cx="1532616" cy="1532616"/>
          </a:xfrm>
          <a:prstGeom prst="rect">
            <a:avLst/>
          </a:prstGeom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8230" y="501333"/>
            <a:ext cx="2077845" cy="1385230"/>
          </a:xfrm>
          <a:prstGeom prst="rect">
            <a:avLst/>
          </a:prstGeom>
          <a:ln w="12700">
            <a:solidFill>
              <a:schemeClr val="accent2"/>
            </a:solidFill>
          </a:ln>
          <a:effectLst>
            <a:outerShdw blurRad="292100" dist="139700" dir="2700000" algn="tl" rotWithShape="0">
              <a:srgbClr val="B4CFFC">
                <a:alpha val="99000"/>
              </a:srgbClr>
            </a:outerShdw>
          </a:effec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 cstate="print"/>
          <a:srcRect t="6990" b="9826"/>
          <a:stretch>
            <a:fillRect/>
          </a:stretch>
        </p:blipFill>
        <p:spPr bwMode="auto">
          <a:xfrm>
            <a:off x="1387153" y="2259040"/>
            <a:ext cx="2286000" cy="1806505"/>
          </a:xfrm>
          <a:prstGeom prst="rect">
            <a:avLst/>
          </a:prstGeom>
          <a:ln w="12700">
            <a:solidFill>
              <a:schemeClr val="accent2"/>
            </a:solidFill>
          </a:ln>
          <a:effectLst>
            <a:outerShdw blurRad="292100" dist="139700" dir="2700000" algn="tl" rotWithShape="0">
              <a:srgbClr val="B4CFFC">
                <a:alpha val="99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82738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162" y="731591"/>
            <a:ext cx="8640270" cy="66171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30188" indent="-230188">
              <a:spcAft>
                <a:spcPts val="1200"/>
              </a:spcAft>
              <a:buFont typeface="Arial"/>
              <a:buChar char="•"/>
            </a:pPr>
            <a:r>
              <a:rPr lang="en-US" sz="2400" b="1" dirty="0" smtClean="0">
                <a:latin typeface="Arial"/>
                <a:cs typeface="Arial"/>
              </a:rPr>
              <a:t>Generalization of any data-driven</a:t>
            </a:r>
            <a:br>
              <a:rPr lang="en-US" sz="2400" b="1" dirty="0" smtClean="0">
                <a:latin typeface="Arial"/>
                <a:cs typeface="Arial"/>
              </a:rPr>
            </a:br>
            <a:r>
              <a:rPr lang="en-US" sz="2400" b="1" dirty="0" smtClean="0">
                <a:latin typeface="Arial"/>
                <a:cs typeface="Arial"/>
              </a:rPr>
              <a:t>statistical model is a challenge.</a:t>
            </a:r>
          </a:p>
          <a:p>
            <a:pPr marL="230188" indent="-230188">
              <a:spcAft>
                <a:spcPts val="1200"/>
              </a:spcAft>
              <a:buFont typeface="Arial"/>
              <a:buChar char="•"/>
            </a:pPr>
            <a:r>
              <a:rPr lang="en-US" sz="2400" b="1" dirty="0" smtClean="0">
                <a:latin typeface="Arial"/>
                <a:cs typeface="Arial"/>
              </a:rPr>
              <a:t>How many degrees of freedom?</a:t>
            </a:r>
          </a:p>
          <a:p>
            <a:pPr marL="230188" indent="-230188">
              <a:spcAft>
                <a:spcPts val="1200"/>
              </a:spcAft>
              <a:buFont typeface="Arial"/>
              <a:buChar char="•"/>
            </a:pPr>
            <a:r>
              <a:rPr lang="en-US" sz="2400" b="1" dirty="0">
                <a:latin typeface="Arial"/>
                <a:cs typeface="Arial"/>
              </a:rPr>
              <a:t>Solution: Infer complexity from </a:t>
            </a:r>
            <a:br>
              <a:rPr lang="en-US" sz="2400" b="1" dirty="0">
                <a:latin typeface="Arial"/>
                <a:cs typeface="Arial"/>
              </a:rPr>
            </a:br>
            <a:r>
              <a:rPr lang="en-US" sz="2400" b="1" dirty="0" smtClean="0">
                <a:latin typeface="Arial"/>
                <a:cs typeface="Arial"/>
              </a:rPr>
              <a:t>the </a:t>
            </a:r>
            <a:r>
              <a:rPr lang="en-US" sz="2400" b="1" dirty="0">
                <a:latin typeface="Arial"/>
                <a:cs typeface="Arial"/>
              </a:rPr>
              <a:t>data </a:t>
            </a:r>
            <a:r>
              <a:rPr lang="en-US" sz="2400" b="1" dirty="0">
                <a:solidFill>
                  <a:srgbClr val="000090"/>
                </a:solidFill>
                <a:latin typeface="Arial"/>
                <a:cs typeface="Arial"/>
              </a:rPr>
              <a:t>(nonparametric model</a:t>
            </a:r>
            <a:r>
              <a:rPr lang="en-US" sz="2400" b="1" dirty="0" smtClean="0">
                <a:solidFill>
                  <a:srgbClr val="000090"/>
                </a:solidFill>
                <a:latin typeface="Arial"/>
                <a:cs typeface="Arial"/>
              </a:rPr>
              <a:t>)</a:t>
            </a:r>
            <a:r>
              <a:rPr lang="en-US" sz="2400" b="1" dirty="0" smtClean="0">
                <a:latin typeface="Arial"/>
                <a:cs typeface="Arial"/>
              </a:rPr>
              <a:t>.</a:t>
            </a:r>
          </a:p>
          <a:p>
            <a:pPr marL="230188" indent="-230188">
              <a:spcAft>
                <a:spcPts val="1200"/>
              </a:spcAft>
              <a:buFont typeface="Arial"/>
              <a:buChar char="•"/>
            </a:pPr>
            <a:r>
              <a:rPr lang="en-US" sz="2400" b="1" dirty="0">
                <a:latin typeface="Arial"/>
                <a:cs typeface="Arial"/>
              </a:rPr>
              <a:t>Clustering algorithms tend </a:t>
            </a:r>
            <a:r>
              <a:rPr lang="en-US" sz="2400" b="1" dirty="0" smtClean="0">
                <a:latin typeface="Arial"/>
                <a:cs typeface="Arial"/>
              </a:rPr>
              <a:t/>
            </a:r>
            <a:br>
              <a:rPr lang="en-US" sz="2400" b="1" dirty="0" smtClean="0">
                <a:latin typeface="Arial"/>
                <a:cs typeface="Arial"/>
              </a:rPr>
            </a:br>
            <a:r>
              <a:rPr lang="en-US" sz="2400" b="1" dirty="0" smtClean="0">
                <a:latin typeface="Arial"/>
                <a:cs typeface="Arial"/>
              </a:rPr>
              <a:t>not to preserve perceptually</a:t>
            </a:r>
            <a:br>
              <a:rPr lang="en-US" sz="2400" b="1" dirty="0" smtClean="0">
                <a:latin typeface="Arial"/>
                <a:cs typeface="Arial"/>
              </a:rPr>
            </a:br>
            <a:r>
              <a:rPr lang="en-US" sz="2400" b="1" dirty="0" smtClean="0">
                <a:latin typeface="Arial"/>
                <a:cs typeface="Arial"/>
              </a:rPr>
              <a:t>meaningful differences.</a:t>
            </a:r>
            <a:endParaRPr lang="en-US" sz="2400" b="1" dirty="0">
              <a:latin typeface="Arial"/>
              <a:cs typeface="Arial"/>
            </a:endParaRPr>
          </a:p>
          <a:p>
            <a:pPr marL="230188" indent="-230188">
              <a:spcAft>
                <a:spcPts val="1200"/>
              </a:spcAft>
              <a:buFont typeface="Arial"/>
              <a:buChar char="•"/>
            </a:pPr>
            <a:r>
              <a:rPr lang="en-US" sz="2400" b="1" dirty="0">
                <a:latin typeface="Arial"/>
                <a:cs typeface="Arial"/>
              </a:rPr>
              <a:t>Prior knowledge can mitigate this (e.g., gender</a:t>
            </a:r>
            <a:r>
              <a:rPr lang="en-US" sz="2400" b="1" dirty="0" smtClean="0">
                <a:latin typeface="Arial"/>
                <a:cs typeface="Arial"/>
              </a:rPr>
              <a:t>).</a:t>
            </a:r>
          </a:p>
          <a:p>
            <a:pPr marL="230188" indent="-230188">
              <a:spcAft>
                <a:spcPts val="1200"/>
              </a:spcAft>
              <a:buFont typeface="Arial"/>
              <a:buChar char="•"/>
            </a:pPr>
            <a:r>
              <a:rPr lang="en-US" sz="2400" b="1" dirty="0" smtClean="0">
                <a:latin typeface="Arial"/>
                <a:cs typeface="Arial"/>
              </a:rPr>
              <a:t>Models </a:t>
            </a:r>
            <a:r>
              <a:rPr lang="en-US" sz="2400" b="1" dirty="0">
                <a:latin typeface="Arial"/>
                <a:cs typeface="Arial"/>
              </a:rPr>
              <a:t>should utilize all of the available data and incorporate it as prior </a:t>
            </a:r>
            <a:r>
              <a:rPr lang="en-US" sz="2400" b="1" dirty="0" smtClean="0">
                <a:latin typeface="Arial"/>
                <a:cs typeface="Arial"/>
              </a:rPr>
              <a:t>knowledge </a:t>
            </a:r>
            <a:r>
              <a:rPr lang="en-US" sz="2400" b="1" dirty="0" smtClean="0">
                <a:solidFill>
                  <a:srgbClr val="000090"/>
                </a:solidFill>
                <a:latin typeface="Arial"/>
                <a:cs typeface="Arial"/>
              </a:rPr>
              <a:t>(Bayesian)</a:t>
            </a:r>
            <a:r>
              <a:rPr lang="en-US" sz="2400" b="1" dirty="0" smtClean="0">
                <a:latin typeface="Arial"/>
                <a:cs typeface="Arial"/>
              </a:rPr>
              <a:t>.</a:t>
            </a:r>
            <a:endParaRPr lang="en-US" sz="2400" b="1" dirty="0">
              <a:latin typeface="Arial"/>
              <a:cs typeface="Arial"/>
            </a:endParaRPr>
          </a:p>
          <a:p>
            <a:pPr marL="230188" indent="-230188">
              <a:spcAft>
                <a:spcPts val="1200"/>
              </a:spcAft>
              <a:buFont typeface="Arial"/>
              <a:buChar char="•"/>
            </a:pPr>
            <a:r>
              <a:rPr lang="en-US" sz="2400" b="1" dirty="0">
                <a:latin typeface="Arial"/>
                <a:cs typeface="Arial"/>
              </a:rPr>
              <a:t>Our goal is to apply </a:t>
            </a:r>
            <a:r>
              <a:rPr lang="en-US" sz="2400" b="1" dirty="0">
                <a:solidFill>
                  <a:srgbClr val="000090"/>
                </a:solidFill>
                <a:latin typeface="Arial"/>
                <a:cs typeface="Arial"/>
              </a:rPr>
              <a:t>nonparametric Bayesian methods </a:t>
            </a:r>
            <a:r>
              <a:rPr lang="en-US" sz="2400" b="1" dirty="0">
                <a:latin typeface="Arial"/>
                <a:cs typeface="Arial"/>
              </a:rPr>
              <a:t>to acoustic processing of speech.</a:t>
            </a:r>
          </a:p>
          <a:p>
            <a:pPr marL="285750" indent="-285750">
              <a:buFont typeface="Arial"/>
              <a:buChar char="•"/>
            </a:pPr>
            <a:endParaRPr lang="en-US" sz="2400" b="1" dirty="0">
              <a:latin typeface="Arial"/>
              <a:cs typeface="Arial"/>
            </a:endParaRP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endParaRPr lang="en-US" sz="2400" b="1" dirty="0">
              <a:latin typeface="Arial"/>
              <a:cs typeface="Arial"/>
            </a:endParaRPr>
          </a:p>
        </p:txBody>
      </p:sp>
      <p:pic>
        <p:nvPicPr>
          <p:cNvPr id="9" name="Picture 8" descr="MC90043262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032" y="1309513"/>
            <a:ext cx="914400" cy="914400"/>
          </a:xfrm>
          <a:prstGeom prst="rect">
            <a:avLst/>
          </a:prstGeom>
        </p:spPr>
      </p:pic>
      <p:pic>
        <p:nvPicPr>
          <p:cNvPr id="7" name="Picture 6" descr="MC90043261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105" y="1309513"/>
            <a:ext cx="914400" cy="914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Nonparametric Bayesian Approaches</a:t>
            </a:r>
            <a:endParaRPr lang="en-US" dirty="0"/>
          </a:p>
        </p:txBody>
      </p:sp>
      <p:pic>
        <p:nvPicPr>
          <p:cNvPr id="6" name="Picture 5" descr="MC900431614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447" y="621796"/>
            <a:ext cx="914400" cy="914400"/>
          </a:xfrm>
          <a:prstGeom prst="rect">
            <a:avLst/>
          </a:prstGeom>
        </p:spPr>
      </p:pic>
      <p:pic>
        <p:nvPicPr>
          <p:cNvPr id="8" name="Picture 7" descr="MC900432609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341" y="621796"/>
            <a:ext cx="914400" cy="914400"/>
          </a:xfrm>
          <a:prstGeom prst="rect">
            <a:avLst/>
          </a:prstGeom>
        </p:spPr>
      </p:pic>
      <p:pic>
        <p:nvPicPr>
          <p:cNvPr id="10" name="Picture 9" descr="MC900432624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399" y="2339059"/>
            <a:ext cx="914400" cy="914400"/>
          </a:xfrm>
          <a:prstGeom prst="rect">
            <a:avLst/>
          </a:prstGeom>
        </p:spPr>
      </p:pic>
      <p:pic>
        <p:nvPicPr>
          <p:cNvPr id="11" name="Picture 10" descr="MC900431641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6247" y="2329432"/>
            <a:ext cx="914400" cy="914400"/>
          </a:xfrm>
          <a:prstGeom prst="rect">
            <a:avLst/>
          </a:prstGeom>
        </p:spPr>
      </p:pic>
      <p:pic>
        <p:nvPicPr>
          <p:cNvPr id="12" name="Picture 11" descr="MC900433935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141" y="1613431"/>
            <a:ext cx="914400" cy="914400"/>
          </a:xfrm>
          <a:prstGeom prst="rect">
            <a:avLst/>
          </a:prstGeom>
        </p:spPr>
      </p:pic>
      <p:pic>
        <p:nvPicPr>
          <p:cNvPr id="13" name="Picture 12" descr="MC900434885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036" y="265524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901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SIP Content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SIP 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29</Words>
  <Application>Microsoft Macintosh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ISIP Content Slide</vt:lpstr>
      <vt:lpstr>ISIP TItle Slide</vt:lpstr>
      <vt:lpstr>PowerPoint Presentation</vt:lpstr>
      <vt:lpstr>Nonparametric Bayesian Approaches</vt:lpstr>
    </vt:vector>
  </TitlesOfParts>
  <Company>Temple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Picone</dc:creator>
  <cp:lastModifiedBy>Joseph Picone</cp:lastModifiedBy>
  <cp:revision>16</cp:revision>
  <dcterms:created xsi:type="dcterms:W3CDTF">2012-05-05T20:20:58Z</dcterms:created>
  <dcterms:modified xsi:type="dcterms:W3CDTF">2012-05-09T01:45:48Z</dcterms:modified>
</cp:coreProperties>
</file>