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embeddings/oleObject14.bin" ContentType="application/vnd.openxmlformats-officedocument.oleObject"/>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15.xml" ContentType="application/vnd.openxmlformats-officedocument.presentationml.notesSlide+xml"/>
  <Override PartName="/ppt/embeddings/oleObject18.bin" ContentType="application/vnd.openxmlformats-officedocument.oleObject"/>
  <Override PartName="/ppt/notesSlides/notesSlide16.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17.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7" r:id="rId3"/>
    <p:sldMasterId id="2147483661" r:id="rId4"/>
    <p:sldMasterId id="2147483673" r:id="rId5"/>
    <p:sldMasterId id="2147483676" r:id="rId6"/>
    <p:sldMasterId id="2147483678" r:id="rId7"/>
    <p:sldMasterId id="2147483683" r:id="rId8"/>
  </p:sldMasterIdLst>
  <p:notesMasterIdLst>
    <p:notesMasterId r:id="rId49"/>
  </p:notesMasterIdLst>
  <p:handoutMasterIdLst>
    <p:handoutMasterId r:id="rId50"/>
  </p:handoutMasterIdLst>
  <p:sldIdLst>
    <p:sldId id="259" r:id="rId9"/>
    <p:sldId id="282" r:id="rId10"/>
    <p:sldId id="284" r:id="rId11"/>
    <p:sldId id="258" r:id="rId12"/>
    <p:sldId id="260" r:id="rId13"/>
    <p:sldId id="286" r:id="rId14"/>
    <p:sldId id="287" r:id="rId15"/>
    <p:sldId id="288" r:id="rId16"/>
    <p:sldId id="290" r:id="rId17"/>
    <p:sldId id="291" r:id="rId18"/>
    <p:sldId id="292" r:id="rId19"/>
    <p:sldId id="293" r:id="rId20"/>
    <p:sldId id="310" r:id="rId21"/>
    <p:sldId id="326" r:id="rId22"/>
    <p:sldId id="285" r:id="rId23"/>
    <p:sldId id="324" r:id="rId24"/>
    <p:sldId id="302" r:id="rId25"/>
    <p:sldId id="272" r:id="rId26"/>
    <p:sldId id="274" r:id="rId27"/>
    <p:sldId id="280" r:id="rId28"/>
    <p:sldId id="311" r:id="rId29"/>
    <p:sldId id="312" r:id="rId30"/>
    <p:sldId id="277" r:id="rId31"/>
    <p:sldId id="278" r:id="rId32"/>
    <p:sldId id="279" r:id="rId33"/>
    <p:sldId id="308" r:id="rId34"/>
    <p:sldId id="309" r:id="rId35"/>
    <p:sldId id="314" r:id="rId36"/>
    <p:sldId id="315" r:id="rId37"/>
    <p:sldId id="294" r:id="rId38"/>
    <p:sldId id="316" r:id="rId39"/>
    <p:sldId id="317" r:id="rId40"/>
    <p:sldId id="327" r:id="rId41"/>
    <p:sldId id="319" r:id="rId42"/>
    <p:sldId id="289" r:id="rId43"/>
    <p:sldId id="318" r:id="rId44"/>
    <p:sldId id="320" r:id="rId45"/>
    <p:sldId id="323" r:id="rId46"/>
    <p:sldId id="273" r:id="rId47"/>
    <p:sldId id="29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70" autoAdjust="0"/>
    <p:restoredTop sz="99833" autoAdjust="0"/>
  </p:normalViewPr>
  <p:slideViewPr>
    <p:cSldViewPr snapToGrid="0" snapToObjects="1" showGuides="1">
      <p:cViewPr>
        <p:scale>
          <a:sx n="85" d="100"/>
          <a:sy n="85" d="100"/>
        </p:scale>
        <p:origin x="-1832" y="-456"/>
      </p:cViewPr>
      <p:guideLst>
        <p:guide orient="horz" pos="2004"/>
        <p:guide pos="2855"/>
      </p:guideLst>
    </p:cSldViewPr>
  </p:slideViewPr>
  <p:notesTextViewPr>
    <p:cViewPr>
      <p:scale>
        <a:sx n="100" d="100"/>
        <a:sy n="100" d="100"/>
      </p:scale>
      <p:origin x="0" y="0"/>
    </p:cViewPr>
  </p:notesTextViewPr>
  <p:sorterViewPr>
    <p:cViewPr>
      <p:scale>
        <a:sx n="171" d="100"/>
        <a:sy n="171" d="100"/>
      </p:scale>
      <p:origin x="0" y="18768"/>
    </p:cViewPr>
  </p:sorterViewPr>
  <p:notesViewPr>
    <p:cSldViewPr snapToGrid="0" snapToObjects="1" showGuides="1">
      <p:cViewPr varScale="1">
        <p:scale>
          <a:sx n="94" d="100"/>
          <a:sy n="94" d="100"/>
        </p:scale>
        <p:origin x="-38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04T17:05:27.081"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CB281-9260-497B-B7F5-0783F12DE4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D9C833-0B63-4F43-8F5F-1EE6D3D2E84F}">
      <dgm:prSet phldrT="[Text]"/>
      <dgm:spPr>
        <a:solidFill>
          <a:schemeClr val="bg1"/>
        </a:solidFill>
      </dgm:spPr>
      <dgm:t>
        <a:bodyPr/>
        <a:lstStyle/>
        <a:p>
          <a:r>
            <a:rPr lang="en-US" dirty="0" smtClean="0"/>
            <a:t>A, B, C, D, E, F, G</a:t>
          </a:r>
          <a:endParaRPr lang="en-US" dirty="0"/>
        </a:p>
      </dgm:t>
    </dgm:pt>
    <dgm:pt modelId="{6758C131-227C-47A5-AD87-CD1A73FE9B8F}" type="parTrans" cxnId="{26D30B27-319A-4FF5-A4C7-3548484A785A}">
      <dgm:prSet/>
      <dgm:spPr/>
      <dgm:t>
        <a:bodyPr/>
        <a:lstStyle/>
        <a:p>
          <a:endParaRPr lang="en-US"/>
        </a:p>
      </dgm:t>
    </dgm:pt>
    <dgm:pt modelId="{C1193AF5-59BC-45C4-AB94-75DBECAB99A2}" type="sibTrans" cxnId="{26D30B27-319A-4FF5-A4C7-3548484A785A}">
      <dgm:prSet/>
      <dgm:spPr/>
      <dgm:t>
        <a:bodyPr/>
        <a:lstStyle/>
        <a:p>
          <a:endParaRPr lang="en-US"/>
        </a:p>
      </dgm:t>
    </dgm:pt>
    <dgm:pt modelId="{41CF6161-CB76-4046-A0E3-0CDE585161C2}">
      <dgm:prSet phldrT="[Text]"/>
      <dgm:spPr>
        <a:solidFill>
          <a:schemeClr val="bg1"/>
        </a:solidFill>
      </dgm:spPr>
      <dgm:t>
        <a:bodyPr/>
        <a:lstStyle/>
        <a:p>
          <a:r>
            <a:rPr lang="en-US" dirty="0" smtClean="0"/>
            <a:t>A, B, D, F</a:t>
          </a:r>
          <a:endParaRPr lang="en-US" dirty="0"/>
        </a:p>
      </dgm:t>
    </dgm:pt>
    <dgm:pt modelId="{DCD9EA9C-C493-4529-94D4-C7FDFF06A226}" type="parTrans" cxnId="{844973A6-3347-432D-9515-8367018B3FA6}">
      <dgm:prSet/>
      <dgm:spPr/>
      <dgm:t>
        <a:bodyPr/>
        <a:lstStyle/>
        <a:p>
          <a:endParaRPr lang="en-US" dirty="0"/>
        </a:p>
      </dgm:t>
    </dgm:pt>
    <dgm:pt modelId="{E63D7A1B-1457-4F39-BFCA-C717A26F9B5B}" type="sibTrans" cxnId="{844973A6-3347-432D-9515-8367018B3FA6}">
      <dgm:prSet/>
      <dgm:spPr/>
      <dgm:t>
        <a:bodyPr/>
        <a:lstStyle/>
        <a:p>
          <a:endParaRPr lang="en-US"/>
        </a:p>
      </dgm:t>
    </dgm:pt>
    <dgm:pt modelId="{7FD7F461-A81C-43F5-8EB0-3F8B8A1B98B0}">
      <dgm:prSet phldrT="[Text]"/>
      <dgm:spPr>
        <a:solidFill>
          <a:schemeClr val="bg1"/>
        </a:solidFill>
      </dgm:spPr>
      <dgm:t>
        <a:bodyPr/>
        <a:lstStyle/>
        <a:p>
          <a:r>
            <a:rPr lang="en-US" dirty="0" smtClean="0"/>
            <a:t>A, D</a:t>
          </a:r>
          <a:endParaRPr lang="en-US" dirty="0"/>
        </a:p>
      </dgm:t>
    </dgm:pt>
    <dgm:pt modelId="{B313AF02-8CDB-4A01-A409-2468972604D3}" type="parTrans" cxnId="{622EBFE1-636A-4C86-BAE8-2648DBA777EE}">
      <dgm:prSet/>
      <dgm:spPr/>
      <dgm:t>
        <a:bodyPr/>
        <a:lstStyle/>
        <a:p>
          <a:endParaRPr lang="en-US" dirty="0"/>
        </a:p>
      </dgm:t>
    </dgm:pt>
    <dgm:pt modelId="{65E94DD7-483E-42D9-BAA2-255FAF2D6414}" type="sibTrans" cxnId="{622EBFE1-636A-4C86-BAE8-2648DBA777EE}">
      <dgm:prSet/>
      <dgm:spPr/>
      <dgm:t>
        <a:bodyPr/>
        <a:lstStyle/>
        <a:p>
          <a:endParaRPr lang="en-US"/>
        </a:p>
      </dgm:t>
    </dgm:pt>
    <dgm:pt modelId="{88B64048-82DB-443E-A778-657CFDBA10B8}">
      <dgm:prSet phldrT="[Text]"/>
      <dgm:spPr>
        <a:solidFill>
          <a:schemeClr val="bg1"/>
        </a:solidFill>
      </dgm:spPr>
      <dgm:t>
        <a:bodyPr/>
        <a:lstStyle/>
        <a:p>
          <a:r>
            <a:rPr lang="en-US" dirty="0" smtClean="0"/>
            <a:t>B</a:t>
          </a:r>
          <a:endParaRPr lang="en-US" dirty="0"/>
        </a:p>
      </dgm:t>
    </dgm:pt>
    <dgm:pt modelId="{41661ACB-96B6-4D3B-83EA-C192AD515994}" type="parTrans" cxnId="{6310C541-B497-4D05-BB5F-A243C3CB3999}">
      <dgm:prSet/>
      <dgm:spPr/>
      <dgm:t>
        <a:bodyPr/>
        <a:lstStyle/>
        <a:p>
          <a:endParaRPr lang="en-US" dirty="0"/>
        </a:p>
      </dgm:t>
    </dgm:pt>
    <dgm:pt modelId="{8F740265-B738-4CD5-96CF-D04A86693EBF}" type="sibTrans" cxnId="{6310C541-B497-4D05-BB5F-A243C3CB3999}">
      <dgm:prSet/>
      <dgm:spPr/>
      <dgm:t>
        <a:bodyPr/>
        <a:lstStyle/>
        <a:p>
          <a:endParaRPr lang="en-US"/>
        </a:p>
      </dgm:t>
    </dgm:pt>
    <dgm:pt modelId="{62E8934C-09A3-493C-B57B-1B3A9A155978}">
      <dgm:prSet phldrT="[Text]"/>
      <dgm:spPr>
        <a:solidFill>
          <a:schemeClr val="bg1"/>
        </a:solidFill>
      </dgm:spPr>
      <dgm:t>
        <a:bodyPr/>
        <a:lstStyle/>
        <a:p>
          <a:r>
            <a:rPr lang="en-US" dirty="0" smtClean="0"/>
            <a:t>C, E, G</a:t>
          </a:r>
          <a:endParaRPr lang="en-US" dirty="0"/>
        </a:p>
      </dgm:t>
    </dgm:pt>
    <dgm:pt modelId="{FAD59262-E785-4991-9586-82554E23D312}" type="parTrans" cxnId="{4CEA86F0-9830-4840-88C8-9F54D7B9138E}">
      <dgm:prSet/>
      <dgm:spPr/>
      <dgm:t>
        <a:bodyPr/>
        <a:lstStyle/>
        <a:p>
          <a:endParaRPr lang="en-US" dirty="0"/>
        </a:p>
      </dgm:t>
    </dgm:pt>
    <dgm:pt modelId="{C2FC324D-63F1-4DDF-A93C-11BC77F48979}" type="sibTrans" cxnId="{4CEA86F0-9830-4840-88C8-9F54D7B9138E}">
      <dgm:prSet/>
      <dgm:spPr/>
      <dgm:t>
        <a:bodyPr/>
        <a:lstStyle/>
        <a:p>
          <a:endParaRPr lang="en-US"/>
        </a:p>
      </dgm:t>
    </dgm:pt>
    <dgm:pt modelId="{A40ED9F3-673D-463D-8C8D-8666197D72C0}">
      <dgm:prSet phldrT="[Text]"/>
      <dgm:spPr>
        <a:solidFill>
          <a:schemeClr val="bg1"/>
        </a:solidFill>
      </dgm:spPr>
      <dgm:t>
        <a:bodyPr/>
        <a:lstStyle/>
        <a:p>
          <a:r>
            <a:rPr lang="en-US" dirty="0" smtClean="0"/>
            <a:t>C, G</a:t>
          </a:r>
          <a:endParaRPr lang="en-US" dirty="0"/>
        </a:p>
      </dgm:t>
    </dgm:pt>
    <dgm:pt modelId="{665CEACB-1E25-437C-952B-A2C5DC1D9213}" type="parTrans" cxnId="{1B529419-7B3F-4E76-9085-C24CE850FA41}">
      <dgm:prSet/>
      <dgm:spPr/>
      <dgm:t>
        <a:bodyPr/>
        <a:lstStyle/>
        <a:p>
          <a:endParaRPr lang="en-US" dirty="0"/>
        </a:p>
      </dgm:t>
    </dgm:pt>
    <dgm:pt modelId="{534A8C25-3C07-4100-8C24-A09301794A9F}" type="sibTrans" cxnId="{1B529419-7B3F-4E76-9085-C24CE850FA41}">
      <dgm:prSet/>
      <dgm:spPr/>
      <dgm:t>
        <a:bodyPr/>
        <a:lstStyle/>
        <a:p>
          <a:endParaRPr lang="en-US"/>
        </a:p>
      </dgm:t>
    </dgm:pt>
    <dgm:pt modelId="{08A32132-7B5E-4EDD-94C6-DAE7C07D73F5}">
      <dgm:prSet/>
      <dgm:spPr>
        <a:solidFill>
          <a:schemeClr val="bg1"/>
        </a:solidFill>
      </dgm:spPr>
      <dgm:t>
        <a:bodyPr/>
        <a:lstStyle/>
        <a:p>
          <a:r>
            <a:rPr lang="en-US" dirty="0" smtClean="0"/>
            <a:t>E</a:t>
          </a:r>
          <a:endParaRPr lang="en-US" dirty="0"/>
        </a:p>
      </dgm:t>
    </dgm:pt>
    <dgm:pt modelId="{4BDCD408-C64E-44F8-9973-277AA430373B}" type="parTrans" cxnId="{700DC2A3-75A4-49D5-B7AE-F205E1B2D2B7}">
      <dgm:prSet/>
      <dgm:spPr/>
      <dgm:t>
        <a:bodyPr/>
        <a:lstStyle/>
        <a:p>
          <a:endParaRPr lang="en-US" dirty="0"/>
        </a:p>
      </dgm:t>
    </dgm:pt>
    <dgm:pt modelId="{B9064BD7-CEAA-4B0E-BBD5-89034CE194FD}" type="sibTrans" cxnId="{700DC2A3-75A4-49D5-B7AE-F205E1B2D2B7}">
      <dgm:prSet/>
      <dgm:spPr/>
      <dgm:t>
        <a:bodyPr/>
        <a:lstStyle/>
        <a:p>
          <a:endParaRPr lang="en-US"/>
        </a:p>
      </dgm:t>
    </dgm:pt>
    <dgm:pt modelId="{C84E8E08-C898-49FA-8A1C-F52A5DBD092C}">
      <dgm:prSet/>
      <dgm:spPr>
        <a:solidFill>
          <a:schemeClr val="bg1"/>
        </a:solidFill>
      </dgm:spPr>
      <dgm:t>
        <a:bodyPr/>
        <a:lstStyle/>
        <a:p>
          <a:r>
            <a:rPr lang="en-US" dirty="0" smtClean="0"/>
            <a:t>F</a:t>
          </a:r>
          <a:endParaRPr lang="en-US" dirty="0"/>
        </a:p>
      </dgm:t>
    </dgm:pt>
    <dgm:pt modelId="{0BB00779-E9F6-41A0-B3A9-F64234329059}" type="parTrans" cxnId="{87220D30-F0D0-4FD8-893D-A14F1ECE6CDD}">
      <dgm:prSet/>
      <dgm:spPr/>
      <dgm:t>
        <a:bodyPr/>
        <a:lstStyle/>
        <a:p>
          <a:endParaRPr lang="en-US" dirty="0"/>
        </a:p>
      </dgm:t>
    </dgm:pt>
    <dgm:pt modelId="{A1B47269-3BC7-4900-A82F-9AF7F5656973}" type="sibTrans" cxnId="{87220D30-F0D0-4FD8-893D-A14F1ECE6CDD}">
      <dgm:prSet/>
      <dgm:spPr/>
      <dgm:t>
        <a:bodyPr/>
        <a:lstStyle/>
        <a:p>
          <a:endParaRPr lang="en-US"/>
        </a:p>
      </dgm:t>
    </dgm:pt>
    <dgm:pt modelId="{FE477DE4-29E8-4A14-B921-DF277144CF8F}" type="pres">
      <dgm:prSet presAssocID="{783CB281-9260-497B-B7F5-0783F12DE476}" presName="hierChild1" presStyleCnt="0">
        <dgm:presLayoutVars>
          <dgm:chPref val="1"/>
          <dgm:dir/>
          <dgm:animOne val="branch"/>
          <dgm:animLvl val="lvl"/>
          <dgm:resizeHandles/>
        </dgm:presLayoutVars>
      </dgm:prSet>
      <dgm:spPr/>
      <dgm:t>
        <a:bodyPr/>
        <a:lstStyle/>
        <a:p>
          <a:endParaRPr lang="en-US"/>
        </a:p>
      </dgm:t>
    </dgm:pt>
    <dgm:pt modelId="{96A5B0C1-8C3E-4C87-AE3E-7F759157CAA9}" type="pres">
      <dgm:prSet presAssocID="{68D9C833-0B63-4F43-8F5F-1EE6D3D2E84F}" presName="hierRoot1" presStyleCnt="0"/>
      <dgm:spPr/>
    </dgm:pt>
    <dgm:pt modelId="{A4005949-DCE2-44BD-9C9C-EB43A3417ABC}" type="pres">
      <dgm:prSet presAssocID="{68D9C833-0B63-4F43-8F5F-1EE6D3D2E84F}" presName="composite" presStyleCnt="0"/>
      <dgm:spPr/>
    </dgm:pt>
    <dgm:pt modelId="{AD41071F-D7D2-42F8-ABFB-5D4D24C4F50F}" type="pres">
      <dgm:prSet presAssocID="{68D9C833-0B63-4F43-8F5F-1EE6D3D2E84F}" presName="background" presStyleLbl="node0" presStyleIdx="0" presStyleCnt="1"/>
      <dgm:spPr/>
    </dgm:pt>
    <dgm:pt modelId="{5BD2CE57-DCE1-4859-B2A9-DD1C2C122114}" type="pres">
      <dgm:prSet presAssocID="{68D9C833-0B63-4F43-8F5F-1EE6D3D2E84F}" presName="text" presStyleLbl="fgAcc0" presStyleIdx="0" presStyleCnt="1" custScaleX="156281">
        <dgm:presLayoutVars>
          <dgm:chPref val="3"/>
        </dgm:presLayoutVars>
      </dgm:prSet>
      <dgm:spPr/>
      <dgm:t>
        <a:bodyPr/>
        <a:lstStyle/>
        <a:p>
          <a:endParaRPr lang="en-US"/>
        </a:p>
      </dgm:t>
    </dgm:pt>
    <dgm:pt modelId="{F769BA58-9BF9-4084-AFAC-E080BACA29C4}" type="pres">
      <dgm:prSet presAssocID="{68D9C833-0B63-4F43-8F5F-1EE6D3D2E84F}" presName="hierChild2" presStyleCnt="0"/>
      <dgm:spPr/>
    </dgm:pt>
    <dgm:pt modelId="{CF4B2F3E-584E-449E-957F-BBEFA08A2AE0}" type="pres">
      <dgm:prSet presAssocID="{DCD9EA9C-C493-4529-94D4-C7FDFF06A226}" presName="Name10" presStyleLbl="parChTrans1D2" presStyleIdx="0" presStyleCnt="2"/>
      <dgm:spPr/>
      <dgm:t>
        <a:bodyPr/>
        <a:lstStyle/>
        <a:p>
          <a:endParaRPr lang="en-US"/>
        </a:p>
      </dgm:t>
    </dgm:pt>
    <dgm:pt modelId="{72D7692F-F0FD-4EFB-A04F-5AE16575B6E8}" type="pres">
      <dgm:prSet presAssocID="{41CF6161-CB76-4046-A0E3-0CDE585161C2}" presName="hierRoot2" presStyleCnt="0"/>
      <dgm:spPr/>
    </dgm:pt>
    <dgm:pt modelId="{97312DAC-E887-4B67-967E-151A51F783B0}" type="pres">
      <dgm:prSet presAssocID="{41CF6161-CB76-4046-A0E3-0CDE585161C2}" presName="composite2" presStyleCnt="0"/>
      <dgm:spPr/>
    </dgm:pt>
    <dgm:pt modelId="{75C663E9-2AEE-4781-9838-D2EF5DA05E23}" type="pres">
      <dgm:prSet presAssocID="{41CF6161-CB76-4046-A0E3-0CDE585161C2}" presName="background2" presStyleLbl="node2" presStyleIdx="0" presStyleCnt="2"/>
      <dgm:spPr/>
    </dgm:pt>
    <dgm:pt modelId="{50A40823-9273-434B-9131-64F8FF17599C}" type="pres">
      <dgm:prSet presAssocID="{41CF6161-CB76-4046-A0E3-0CDE585161C2}" presName="text2" presStyleLbl="fgAcc2" presStyleIdx="0" presStyleCnt="2">
        <dgm:presLayoutVars>
          <dgm:chPref val="3"/>
        </dgm:presLayoutVars>
      </dgm:prSet>
      <dgm:spPr/>
      <dgm:t>
        <a:bodyPr/>
        <a:lstStyle/>
        <a:p>
          <a:endParaRPr lang="en-US"/>
        </a:p>
      </dgm:t>
    </dgm:pt>
    <dgm:pt modelId="{BA85557F-7D3F-4ED6-9A32-E19878186EE0}" type="pres">
      <dgm:prSet presAssocID="{41CF6161-CB76-4046-A0E3-0CDE585161C2}" presName="hierChild3" presStyleCnt="0"/>
      <dgm:spPr/>
    </dgm:pt>
    <dgm:pt modelId="{40B7B7D0-FA3F-4C71-8F2D-EE74CA0710E9}" type="pres">
      <dgm:prSet presAssocID="{B313AF02-8CDB-4A01-A409-2468972604D3}" presName="Name17" presStyleLbl="parChTrans1D3" presStyleIdx="0" presStyleCnt="5"/>
      <dgm:spPr/>
      <dgm:t>
        <a:bodyPr/>
        <a:lstStyle/>
        <a:p>
          <a:endParaRPr lang="en-US"/>
        </a:p>
      </dgm:t>
    </dgm:pt>
    <dgm:pt modelId="{89A8666A-3A96-40FC-A077-46BA7BC275FB}" type="pres">
      <dgm:prSet presAssocID="{7FD7F461-A81C-43F5-8EB0-3F8B8A1B98B0}" presName="hierRoot3" presStyleCnt="0"/>
      <dgm:spPr/>
    </dgm:pt>
    <dgm:pt modelId="{A5A16D45-68E9-4AF5-AB93-B3D5DA1C49A1}" type="pres">
      <dgm:prSet presAssocID="{7FD7F461-A81C-43F5-8EB0-3F8B8A1B98B0}" presName="composite3" presStyleCnt="0"/>
      <dgm:spPr/>
    </dgm:pt>
    <dgm:pt modelId="{FBC39AF6-442E-4627-B31A-0EB27F5F3FFE}" type="pres">
      <dgm:prSet presAssocID="{7FD7F461-A81C-43F5-8EB0-3F8B8A1B98B0}" presName="background3" presStyleLbl="node3" presStyleIdx="0" presStyleCnt="5"/>
      <dgm:spPr/>
    </dgm:pt>
    <dgm:pt modelId="{AFCFE150-55BF-4055-95E0-0F2419365BA9}" type="pres">
      <dgm:prSet presAssocID="{7FD7F461-A81C-43F5-8EB0-3F8B8A1B98B0}" presName="text3" presStyleLbl="fgAcc3" presStyleIdx="0" presStyleCnt="5">
        <dgm:presLayoutVars>
          <dgm:chPref val="3"/>
        </dgm:presLayoutVars>
      </dgm:prSet>
      <dgm:spPr/>
      <dgm:t>
        <a:bodyPr/>
        <a:lstStyle/>
        <a:p>
          <a:endParaRPr lang="en-US"/>
        </a:p>
      </dgm:t>
    </dgm:pt>
    <dgm:pt modelId="{D37A1C0B-9466-44A8-A7CC-5E1302BE0A65}" type="pres">
      <dgm:prSet presAssocID="{7FD7F461-A81C-43F5-8EB0-3F8B8A1B98B0}" presName="hierChild4" presStyleCnt="0"/>
      <dgm:spPr/>
    </dgm:pt>
    <dgm:pt modelId="{BEEADFA5-437C-45AF-AB29-AF55AF5843D2}" type="pres">
      <dgm:prSet presAssocID="{41661ACB-96B6-4D3B-83EA-C192AD515994}" presName="Name17" presStyleLbl="parChTrans1D3" presStyleIdx="1" presStyleCnt="5"/>
      <dgm:spPr/>
      <dgm:t>
        <a:bodyPr/>
        <a:lstStyle/>
        <a:p>
          <a:endParaRPr lang="en-US"/>
        </a:p>
      </dgm:t>
    </dgm:pt>
    <dgm:pt modelId="{98C41EC6-3051-4F9B-92CE-B4C0864F5B28}" type="pres">
      <dgm:prSet presAssocID="{88B64048-82DB-443E-A778-657CFDBA10B8}" presName="hierRoot3" presStyleCnt="0"/>
      <dgm:spPr/>
    </dgm:pt>
    <dgm:pt modelId="{3E696E6C-6E12-4128-892A-D4E84779F244}" type="pres">
      <dgm:prSet presAssocID="{88B64048-82DB-443E-A778-657CFDBA10B8}" presName="composite3" presStyleCnt="0"/>
      <dgm:spPr/>
    </dgm:pt>
    <dgm:pt modelId="{32CE174D-FC9A-4415-809B-309C11B5A60E}" type="pres">
      <dgm:prSet presAssocID="{88B64048-82DB-443E-A778-657CFDBA10B8}" presName="background3" presStyleLbl="node3" presStyleIdx="1" presStyleCnt="5"/>
      <dgm:spPr/>
    </dgm:pt>
    <dgm:pt modelId="{45BC1794-E11D-4303-B69E-4A28D2DF1A94}" type="pres">
      <dgm:prSet presAssocID="{88B64048-82DB-443E-A778-657CFDBA10B8}" presName="text3" presStyleLbl="fgAcc3" presStyleIdx="1" presStyleCnt="5">
        <dgm:presLayoutVars>
          <dgm:chPref val="3"/>
        </dgm:presLayoutVars>
      </dgm:prSet>
      <dgm:spPr/>
      <dgm:t>
        <a:bodyPr/>
        <a:lstStyle/>
        <a:p>
          <a:endParaRPr lang="en-US"/>
        </a:p>
      </dgm:t>
    </dgm:pt>
    <dgm:pt modelId="{2072CCBB-024E-4259-922D-160D39323D30}" type="pres">
      <dgm:prSet presAssocID="{88B64048-82DB-443E-A778-657CFDBA10B8}" presName="hierChild4" presStyleCnt="0"/>
      <dgm:spPr/>
    </dgm:pt>
    <dgm:pt modelId="{8ECC5177-FF48-4F3F-BF75-0DB144EE409E}" type="pres">
      <dgm:prSet presAssocID="{0BB00779-E9F6-41A0-B3A9-F64234329059}" presName="Name17" presStyleLbl="parChTrans1D3" presStyleIdx="2" presStyleCnt="5"/>
      <dgm:spPr/>
      <dgm:t>
        <a:bodyPr/>
        <a:lstStyle/>
        <a:p>
          <a:endParaRPr lang="en-US"/>
        </a:p>
      </dgm:t>
    </dgm:pt>
    <dgm:pt modelId="{9624EA3B-71E4-4084-875B-4198BF292DFB}" type="pres">
      <dgm:prSet presAssocID="{C84E8E08-C898-49FA-8A1C-F52A5DBD092C}" presName="hierRoot3" presStyleCnt="0"/>
      <dgm:spPr/>
    </dgm:pt>
    <dgm:pt modelId="{02124E66-CC2F-4250-9090-514BD25A9255}" type="pres">
      <dgm:prSet presAssocID="{C84E8E08-C898-49FA-8A1C-F52A5DBD092C}" presName="composite3" presStyleCnt="0"/>
      <dgm:spPr/>
    </dgm:pt>
    <dgm:pt modelId="{850D098F-F074-47FC-B58E-C4DFB75119F7}" type="pres">
      <dgm:prSet presAssocID="{C84E8E08-C898-49FA-8A1C-F52A5DBD092C}" presName="background3" presStyleLbl="node3" presStyleIdx="2" presStyleCnt="5"/>
      <dgm:spPr/>
    </dgm:pt>
    <dgm:pt modelId="{C5261E9A-C0F3-44DD-A598-B144FE64FEA8}" type="pres">
      <dgm:prSet presAssocID="{C84E8E08-C898-49FA-8A1C-F52A5DBD092C}" presName="text3" presStyleLbl="fgAcc3" presStyleIdx="2" presStyleCnt="5">
        <dgm:presLayoutVars>
          <dgm:chPref val="3"/>
        </dgm:presLayoutVars>
      </dgm:prSet>
      <dgm:spPr/>
      <dgm:t>
        <a:bodyPr/>
        <a:lstStyle/>
        <a:p>
          <a:endParaRPr lang="en-US"/>
        </a:p>
      </dgm:t>
    </dgm:pt>
    <dgm:pt modelId="{8F443C7E-F3AD-4CCA-A81F-B5508AB9C5AC}" type="pres">
      <dgm:prSet presAssocID="{C84E8E08-C898-49FA-8A1C-F52A5DBD092C}" presName="hierChild4" presStyleCnt="0"/>
      <dgm:spPr/>
    </dgm:pt>
    <dgm:pt modelId="{9B2DA93F-E44A-40E5-92B9-A78424D850B8}" type="pres">
      <dgm:prSet presAssocID="{FAD59262-E785-4991-9586-82554E23D312}" presName="Name10" presStyleLbl="parChTrans1D2" presStyleIdx="1" presStyleCnt="2"/>
      <dgm:spPr/>
      <dgm:t>
        <a:bodyPr/>
        <a:lstStyle/>
        <a:p>
          <a:endParaRPr lang="en-US"/>
        </a:p>
      </dgm:t>
    </dgm:pt>
    <dgm:pt modelId="{43CCDC9D-45FF-4A17-B596-047448619658}" type="pres">
      <dgm:prSet presAssocID="{62E8934C-09A3-493C-B57B-1B3A9A155978}" presName="hierRoot2" presStyleCnt="0"/>
      <dgm:spPr/>
    </dgm:pt>
    <dgm:pt modelId="{1ED121AF-2F54-44A8-A4A5-95AA6F982FE3}" type="pres">
      <dgm:prSet presAssocID="{62E8934C-09A3-493C-B57B-1B3A9A155978}" presName="composite2" presStyleCnt="0"/>
      <dgm:spPr/>
    </dgm:pt>
    <dgm:pt modelId="{BB107032-F793-4EA7-828E-C77F0A5D6EE2}" type="pres">
      <dgm:prSet presAssocID="{62E8934C-09A3-493C-B57B-1B3A9A155978}" presName="background2" presStyleLbl="node2" presStyleIdx="1" presStyleCnt="2"/>
      <dgm:spPr/>
    </dgm:pt>
    <dgm:pt modelId="{59349A06-2F58-4881-97ED-508DC0B19AF4}" type="pres">
      <dgm:prSet presAssocID="{62E8934C-09A3-493C-B57B-1B3A9A155978}" presName="text2" presStyleLbl="fgAcc2" presStyleIdx="1" presStyleCnt="2">
        <dgm:presLayoutVars>
          <dgm:chPref val="3"/>
        </dgm:presLayoutVars>
      </dgm:prSet>
      <dgm:spPr/>
      <dgm:t>
        <a:bodyPr/>
        <a:lstStyle/>
        <a:p>
          <a:endParaRPr lang="en-US"/>
        </a:p>
      </dgm:t>
    </dgm:pt>
    <dgm:pt modelId="{2D325E1D-2016-4D7C-92D0-E16A5BC10F00}" type="pres">
      <dgm:prSet presAssocID="{62E8934C-09A3-493C-B57B-1B3A9A155978}" presName="hierChild3" presStyleCnt="0"/>
      <dgm:spPr/>
    </dgm:pt>
    <dgm:pt modelId="{557B629F-438F-4D0F-A168-4AC22E86AFCE}" type="pres">
      <dgm:prSet presAssocID="{665CEACB-1E25-437C-952B-A2C5DC1D9213}" presName="Name17" presStyleLbl="parChTrans1D3" presStyleIdx="3" presStyleCnt="5"/>
      <dgm:spPr/>
      <dgm:t>
        <a:bodyPr/>
        <a:lstStyle/>
        <a:p>
          <a:endParaRPr lang="en-US"/>
        </a:p>
      </dgm:t>
    </dgm:pt>
    <dgm:pt modelId="{A32421E4-89C1-45A6-9784-E298EE3C3F68}" type="pres">
      <dgm:prSet presAssocID="{A40ED9F3-673D-463D-8C8D-8666197D72C0}" presName="hierRoot3" presStyleCnt="0"/>
      <dgm:spPr/>
    </dgm:pt>
    <dgm:pt modelId="{AB81EF0C-8C3D-4F63-B70E-180A39725176}" type="pres">
      <dgm:prSet presAssocID="{A40ED9F3-673D-463D-8C8D-8666197D72C0}" presName="composite3" presStyleCnt="0"/>
      <dgm:spPr/>
    </dgm:pt>
    <dgm:pt modelId="{D4FF300C-A1B6-4A18-87AB-EC1CF16D74B7}" type="pres">
      <dgm:prSet presAssocID="{A40ED9F3-673D-463D-8C8D-8666197D72C0}" presName="background3" presStyleLbl="node3" presStyleIdx="3" presStyleCnt="5"/>
      <dgm:spPr/>
    </dgm:pt>
    <dgm:pt modelId="{AADB2FBA-43CA-4B10-B96F-6059E349F7D0}" type="pres">
      <dgm:prSet presAssocID="{A40ED9F3-673D-463D-8C8D-8666197D72C0}" presName="text3" presStyleLbl="fgAcc3" presStyleIdx="3" presStyleCnt="5">
        <dgm:presLayoutVars>
          <dgm:chPref val="3"/>
        </dgm:presLayoutVars>
      </dgm:prSet>
      <dgm:spPr/>
      <dgm:t>
        <a:bodyPr/>
        <a:lstStyle/>
        <a:p>
          <a:endParaRPr lang="en-US"/>
        </a:p>
      </dgm:t>
    </dgm:pt>
    <dgm:pt modelId="{07271E4F-2343-4140-B5F0-2352CB5C0264}" type="pres">
      <dgm:prSet presAssocID="{A40ED9F3-673D-463D-8C8D-8666197D72C0}" presName="hierChild4" presStyleCnt="0"/>
      <dgm:spPr/>
    </dgm:pt>
    <dgm:pt modelId="{ACBD3CFF-BA18-4D07-B0AC-12DBDFCEE6B0}" type="pres">
      <dgm:prSet presAssocID="{4BDCD408-C64E-44F8-9973-277AA430373B}" presName="Name17" presStyleLbl="parChTrans1D3" presStyleIdx="4" presStyleCnt="5"/>
      <dgm:spPr/>
      <dgm:t>
        <a:bodyPr/>
        <a:lstStyle/>
        <a:p>
          <a:endParaRPr lang="en-US"/>
        </a:p>
      </dgm:t>
    </dgm:pt>
    <dgm:pt modelId="{F276A64D-4AE7-4A37-B69F-CE9D49BF1772}" type="pres">
      <dgm:prSet presAssocID="{08A32132-7B5E-4EDD-94C6-DAE7C07D73F5}" presName="hierRoot3" presStyleCnt="0"/>
      <dgm:spPr/>
    </dgm:pt>
    <dgm:pt modelId="{DA88D2E1-5365-43B0-9510-701CE1D780A1}" type="pres">
      <dgm:prSet presAssocID="{08A32132-7B5E-4EDD-94C6-DAE7C07D73F5}" presName="composite3" presStyleCnt="0"/>
      <dgm:spPr/>
    </dgm:pt>
    <dgm:pt modelId="{A6957A63-61E5-449C-B329-DCA16BA803C7}" type="pres">
      <dgm:prSet presAssocID="{08A32132-7B5E-4EDD-94C6-DAE7C07D73F5}" presName="background3" presStyleLbl="node3" presStyleIdx="4" presStyleCnt="5"/>
      <dgm:spPr/>
    </dgm:pt>
    <dgm:pt modelId="{59AF21F1-3F82-4513-A850-D2659E5A1A6A}" type="pres">
      <dgm:prSet presAssocID="{08A32132-7B5E-4EDD-94C6-DAE7C07D73F5}" presName="text3" presStyleLbl="fgAcc3" presStyleIdx="4" presStyleCnt="5">
        <dgm:presLayoutVars>
          <dgm:chPref val="3"/>
        </dgm:presLayoutVars>
      </dgm:prSet>
      <dgm:spPr/>
      <dgm:t>
        <a:bodyPr/>
        <a:lstStyle/>
        <a:p>
          <a:endParaRPr lang="en-US"/>
        </a:p>
      </dgm:t>
    </dgm:pt>
    <dgm:pt modelId="{9AACB117-0601-4861-BDFD-F20B23288691}" type="pres">
      <dgm:prSet presAssocID="{08A32132-7B5E-4EDD-94C6-DAE7C07D73F5}" presName="hierChild4" presStyleCnt="0"/>
      <dgm:spPr/>
    </dgm:pt>
  </dgm:ptLst>
  <dgm:cxnLst>
    <dgm:cxn modelId="{E4DB091F-C2B6-1E40-8D62-00CBFDCA55D5}" type="presOf" srcId="{0BB00779-E9F6-41A0-B3A9-F64234329059}" destId="{8ECC5177-FF48-4F3F-BF75-0DB144EE409E}" srcOrd="0" destOrd="0" presId="urn:microsoft.com/office/officeart/2005/8/layout/hierarchy1"/>
    <dgm:cxn modelId="{700DC2A3-75A4-49D5-B7AE-F205E1B2D2B7}" srcId="{62E8934C-09A3-493C-B57B-1B3A9A155978}" destId="{08A32132-7B5E-4EDD-94C6-DAE7C07D73F5}" srcOrd="1" destOrd="0" parTransId="{4BDCD408-C64E-44F8-9973-277AA430373B}" sibTransId="{B9064BD7-CEAA-4B0E-BBD5-89034CE194FD}"/>
    <dgm:cxn modelId="{26F54B64-BCE9-384E-8543-390F731EB072}" type="presOf" srcId="{DCD9EA9C-C493-4529-94D4-C7FDFF06A226}" destId="{CF4B2F3E-584E-449E-957F-BBEFA08A2AE0}" srcOrd="0" destOrd="0" presId="urn:microsoft.com/office/officeart/2005/8/layout/hierarchy1"/>
    <dgm:cxn modelId="{63E46CE8-F45B-5A41-AEE8-EE72F43FD3D4}" type="presOf" srcId="{A40ED9F3-673D-463D-8C8D-8666197D72C0}" destId="{AADB2FBA-43CA-4B10-B96F-6059E349F7D0}" srcOrd="0" destOrd="0" presId="urn:microsoft.com/office/officeart/2005/8/layout/hierarchy1"/>
    <dgm:cxn modelId="{05804D49-9B1D-1740-AF4B-E91542D7B4C8}" type="presOf" srcId="{C84E8E08-C898-49FA-8A1C-F52A5DBD092C}" destId="{C5261E9A-C0F3-44DD-A598-B144FE64FEA8}" srcOrd="0" destOrd="0" presId="urn:microsoft.com/office/officeart/2005/8/layout/hierarchy1"/>
    <dgm:cxn modelId="{7C2D94F1-F292-0B45-86BF-BF7475CBAE38}" type="presOf" srcId="{62E8934C-09A3-493C-B57B-1B3A9A155978}" destId="{59349A06-2F58-4881-97ED-508DC0B19AF4}" srcOrd="0" destOrd="0" presId="urn:microsoft.com/office/officeart/2005/8/layout/hierarchy1"/>
    <dgm:cxn modelId="{FD2BD83A-A62C-7A45-A62C-225A3E4BAB73}" type="presOf" srcId="{4BDCD408-C64E-44F8-9973-277AA430373B}" destId="{ACBD3CFF-BA18-4D07-B0AC-12DBDFCEE6B0}" srcOrd="0" destOrd="0" presId="urn:microsoft.com/office/officeart/2005/8/layout/hierarchy1"/>
    <dgm:cxn modelId="{1B529419-7B3F-4E76-9085-C24CE850FA41}" srcId="{62E8934C-09A3-493C-B57B-1B3A9A155978}" destId="{A40ED9F3-673D-463D-8C8D-8666197D72C0}" srcOrd="0" destOrd="0" parTransId="{665CEACB-1E25-437C-952B-A2C5DC1D9213}" sibTransId="{534A8C25-3C07-4100-8C24-A09301794A9F}"/>
    <dgm:cxn modelId="{ADFE1BEC-87BD-4144-B3F0-6673133E0DBD}" type="presOf" srcId="{B313AF02-8CDB-4A01-A409-2468972604D3}" destId="{40B7B7D0-FA3F-4C71-8F2D-EE74CA0710E9}" srcOrd="0" destOrd="0" presId="urn:microsoft.com/office/officeart/2005/8/layout/hierarchy1"/>
    <dgm:cxn modelId="{6310C541-B497-4D05-BB5F-A243C3CB3999}" srcId="{41CF6161-CB76-4046-A0E3-0CDE585161C2}" destId="{88B64048-82DB-443E-A778-657CFDBA10B8}" srcOrd="1" destOrd="0" parTransId="{41661ACB-96B6-4D3B-83EA-C192AD515994}" sibTransId="{8F740265-B738-4CD5-96CF-D04A86693EBF}"/>
    <dgm:cxn modelId="{844973A6-3347-432D-9515-8367018B3FA6}" srcId="{68D9C833-0B63-4F43-8F5F-1EE6D3D2E84F}" destId="{41CF6161-CB76-4046-A0E3-0CDE585161C2}" srcOrd="0" destOrd="0" parTransId="{DCD9EA9C-C493-4529-94D4-C7FDFF06A226}" sibTransId="{E63D7A1B-1457-4F39-BFCA-C717A26F9B5B}"/>
    <dgm:cxn modelId="{334BFBAF-800C-1746-BE76-28BD05C47941}" type="presOf" srcId="{41CF6161-CB76-4046-A0E3-0CDE585161C2}" destId="{50A40823-9273-434B-9131-64F8FF17599C}" srcOrd="0" destOrd="0" presId="urn:microsoft.com/office/officeart/2005/8/layout/hierarchy1"/>
    <dgm:cxn modelId="{87220D30-F0D0-4FD8-893D-A14F1ECE6CDD}" srcId="{41CF6161-CB76-4046-A0E3-0CDE585161C2}" destId="{C84E8E08-C898-49FA-8A1C-F52A5DBD092C}" srcOrd="2" destOrd="0" parTransId="{0BB00779-E9F6-41A0-B3A9-F64234329059}" sibTransId="{A1B47269-3BC7-4900-A82F-9AF7F5656973}"/>
    <dgm:cxn modelId="{0567536C-8F06-964B-80F9-792ABED3254C}" type="presOf" srcId="{7FD7F461-A81C-43F5-8EB0-3F8B8A1B98B0}" destId="{AFCFE150-55BF-4055-95E0-0F2419365BA9}" srcOrd="0" destOrd="0" presId="urn:microsoft.com/office/officeart/2005/8/layout/hierarchy1"/>
    <dgm:cxn modelId="{622EBFE1-636A-4C86-BAE8-2648DBA777EE}" srcId="{41CF6161-CB76-4046-A0E3-0CDE585161C2}" destId="{7FD7F461-A81C-43F5-8EB0-3F8B8A1B98B0}" srcOrd="0" destOrd="0" parTransId="{B313AF02-8CDB-4A01-A409-2468972604D3}" sibTransId="{65E94DD7-483E-42D9-BAA2-255FAF2D6414}"/>
    <dgm:cxn modelId="{87E44DEB-29AF-7944-9F44-7DE393F38A03}" type="presOf" srcId="{41661ACB-96B6-4D3B-83EA-C192AD515994}" destId="{BEEADFA5-437C-45AF-AB29-AF55AF5843D2}" srcOrd="0" destOrd="0" presId="urn:microsoft.com/office/officeart/2005/8/layout/hierarchy1"/>
    <dgm:cxn modelId="{617F86AB-94AE-4247-9D35-E4B45170A8F8}" type="presOf" srcId="{665CEACB-1E25-437C-952B-A2C5DC1D9213}" destId="{557B629F-438F-4D0F-A168-4AC22E86AFCE}" srcOrd="0" destOrd="0" presId="urn:microsoft.com/office/officeart/2005/8/layout/hierarchy1"/>
    <dgm:cxn modelId="{4CEA86F0-9830-4840-88C8-9F54D7B9138E}" srcId="{68D9C833-0B63-4F43-8F5F-1EE6D3D2E84F}" destId="{62E8934C-09A3-493C-B57B-1B3A9A155978}" srcOrd="1" destOrd="0" parTransId="{FAD59262-E785-4991-9586-82554E23D312}" sibTransId="{C2FC324D-63F1-4DDF-A93C-11BC77F48979}"/>
    <dgm:cxn modelId="{5E77FEB2-A70E-8A4B-BC82-CF0E4E93D38A}" type="presOf" srcId="{08A32132-7B5E-4EDD-94C6-DAE7C07D73F5}" destId="{59AF21F1-3F82-4513-A850-D2659E5A1A6A}" srcOrd="0" destOrd="0" presId="urn:microsoft.com/office/officeart/2005/8/layout/hierarchy1"/>
    <dgm:cxn modelId="{26D30B27-319A-4FF5-A4C7-3548484A785A}" srcId="{783CB281-9260-497B-B7F5-0783F12DE476}" destId="{68D9C833-0B63-4F43-8F5F-1EE6D3D2E84F}" srcOrd="0" destOrd="0" parTransId="{6758C131-227C-47A5-AD87-CD1A73FE9B8F}" sibTransId="{C1193AF5-59BC-45C4-AB94-75DBECAB99A2}"/>
    <dgm:cxn modelId="{F03B7AAE-2E36-0F40-8288-D283DF22D37D}" type="presOf" srcId="{88B64048-82DB-443E-A778-657CFDBA10B8}" destId="{45BC1794-E11D-4303-B69E-4A28D2DF1A94}" srcOrd="0" destOrd="0" presId="urn:microsoft.com/office/officeart/2005/8/layout/hierarchy1"/>
    <dgm:cxn modelId="{AD22BC9A-771A-FA4E-93D6-DAEADABBCAD2}" type="presOf" srcId="{FAD59262-E785-4991-9586-82554E23D312}" destId="{9B2DA93F-E44A-40E5-92B9-A78424D850B8}" srcOrd="0" destOrd="0" presId="urn:microsoft.com/office/officeart/2005/8/layout/hierarchy1"/>
    <dgm:cxn modelId="{CA941B22-8DCD-0F41-8BB6-CC34A2126780}" type="presOf" srcId="{783CB281-9260-497B-B7F5-0783F12DE476}" destId="{FE477DE4-29E8-4A14-B921-DF277144CF8F}" srcOrd="0" destOrd="0" presId="urn:microsoft.com/office/officeart/2005/8/layout/hierarchy1"/>
    <dgm:cxn modelId="{181DE649-B327-FE47-B890-0E736928FC49}" type="presOf" srcId="{68D9C833-0B63-4F43-8F5F-1EE6D3D2E84F}" destId="{5BD2CE57-DCE1-4859-B2A9-DD1C2C122114}" srcOrd="0" destOrd="0" presId="urn:microsoft.com/office/officeart/2005/8/layout/hierarchy1"/>
    <dgm:cxn modelId="{024429FE-BEAA-5048-BBA9-30C9AAE347D0}" type="presParOf" srcId="{FE477DE4-29E8-4A14-B921-DF277144CF8F}" destId="{96A5B0C1-8C3E-4C87-AE3E-7F759157CAA9}" srcOrd="0" destOrd="0" presId="urn:microsoft.com/office/officeart/2005/8/layout/hierarchy1"/>
    <dgm:cxn modelId="{74201F64-F73E-C54B-8208-29A38A3465A3}" type="presParOf" srcId="{96A5B0C1-8C3E-4C87-AE3E-7F759157CAA9}" destId="{A4005949-DCE2-44BD-9C9C-EB43A3417ABC}" srcOrd="0" destOrd="0" presId="urn:microsoft.com/office/officeart/2005/8/layout/hierarchy1"/>
    <dgm:cxn modelId="{7740F04B-550D-AE4F-9C40-6A1E836E3999}" type="presParOf" srcId="{A4005949-DCE2-44BD-9C9C-EB43A3417ABC}" destId="{AD41071F-D7D2-42F8-ABFB-5D4D24C4F50F}" srcOrd="0" destOrd="0" presId="urn:microsoft.com/office/officeart/2005/8/layout/hierarchy1"/>
    <dgm:cxn modelId="{447F3F8E-1CAD-6344-9551-10F34A49ED9F}" type="presParOf" srcId="{A4005949-DCE2-44BD-9C9C-EB43A3417ABC}" destId="{5BD2CE57-DCE1-4859-B2A9-DD1C2C122114}" srcOrd="1" destOrd="0" presId="urn:microsoft.com/office/officeart/2005/8/layout/hierarchy1"/>
    <dgm:cxn modelId="{DE28D07F-FC46-864E-8E28-E54A56D1CA7D}" type="presParOf" srcId="{96A5B0C1-8C3E-4C87-AE3E-7F759157CAA9}" destId="{F769BA58-9BF9-4084-AFAC-E080BACA29C4}" srcOrd="1" destOrd="0" presId="urn:microsoft.com/office/officeart/2005/8/layout/hierarchy1"/>
    <dgm:cxn modelId="{F1E3515A-9088-3A4F-A03D-96C1E09170B2}" type="presParOf" srcId="{F769BA58-9BF9-4084-AFAC-E080BACA29C4}" destId="{CF4B2F3E-584E-449E-957F-BBEFA08A2AE0}" srcOrd="0" destOrd="0" presId="urn:microsoft.com/office/officeart/2005/8/layout/hierarchy1"/>
    <dgm:cxn modelId="{92C1FBB3-BEE9-2B43-A8C9-6190F9640354}" type="presParOf" srcId="{F769BA58-9BF9-4084-AFAC-E080BACA29C4}" destId="{72D7692F-F0FD-4EFB-A04F-5AE16575B6E8}" srcOrd="1" destOrd="0" presId="urn:microsoft.com/office/officeart/2005/8/layout/hierarchy1"/>
    <dgm:cxn modelId="{53D77ECA-CF5E-2943-B213-FC332429C04B}" type="presParOf" srcId="{72D7692F-F0FD-4EFB-A04F-5AE16575B6E8}" destId="{97312DAC-E887-4B67-967E-151A51F783B0}" srcOrd="0" destOrd="0" presId="urn:microsoft.com/office/officeart/2005/8/layout/hierarchy1"/>
    <dgm:cxn modelId="{2D178D28-BBED-834D-AD36-E0BF76F18EBE}" type="presParOf" srcId="{97312DAC-E887-4B67-967E-151A51F783B0}" destId="{75C663E9-2AEE-4781-9838-D2EF5DA05E23}" srcOrd="0" destOrd="0" presId="urn:microsoft.com/office/officeart/2005/8/layout/hierarchy1"/>
    <dgm:cxn modelId="{3D07030F-5338-FD4A-B8AA-FDA176538ADE}" type="presParOf" srcId="{97312DAC-E887-4B67-967E-151A51F783B0}" destId="{50A40823-9273-434B-9131-64F8FF17599C}" srcOrd="1" destOrd="0" presId="urn:microsoft.com/office/officeart/2005/8/layout/hierarchy1"/>
    <dgm:cxn modelId="{786C1157-5861-4441-86A2-E918D3E0574C}" type="presParOf" srcId="{72D7692F-F0FD-4EFB-A04F-5AE16575B6E8}" destId="{BA85557F-7D3F-4ED6-9A32-E19878186EE0}" srcOrd="1" destOrd="0" presId="urn:microsoft.com/office/officeart/2005/8/layout/hierarchy1"/>
    <dgm:cxn modelId="{5DF6FAE8-8FE0-824E-A018-D1D585AEFF05}" type="presParOf" srcId="{BA85557F-7D3F-4ED6-9A32-E19878186EE0}" destId="{40B7B7D0-FA3F-4C71-8F2D-EE74CA0710E9}" srcOrd="0" destOrd="0" presId="urn:microsoft.com/office/officeart/2005/8/layout/hierarchy1"/>
    <dgm:cxn modelId="{C51566BE-67BE-F644-89D0-B9C61B7A2965}" type="presParOf" srcId="{BA85557F-7D3F-4ED6-9A32-E19878186EE0}" destId="{89A8666A-3A96-40FC-A077-46BA7BC275FB}" srcOrd="1" destOrd="0" presId="urn:microsoft.com/office/officeart/2005/8/layout/hierarchy1"/>
    <dgm:cxn modelId="{789E1EDE-1E7D-5544-95B7-943C23D88FDF}" type="presParOf" srcId="{89A8666A-3A96-40FC-A077-46BA7BC275FB}" destId="{A5A16D45-68E9-4AF5-AB93-B3D5DA1C49A1}" srcOrd="0" destOrd="0" presId="urn:microsoft.com/office/officeart/2005/8/layout/hierarchy1"/>
    <dgm:cxn modelId="{5281A910-1AC8-2847-80AA-8A8C95777063}" type="presParOf" srcId="{A5A16D45-68E9-4AF5-AB93-B3D5DA1C49A1}" destId="{FBC39AF6-442E-4627-B31A-0EB27F5F3FFE}" srcOrd="0" destOrd="0" presId="urn:microsoft.com/office/officeart/2005/8/layout/hierarchy1"/>
    <dgm:cxn modelId="{F8C81B1B-E9DC-7049-874A-60509C4CFD62}" type="presParOf" srcId="{A5A16D45-68E9-4AF5-AB93-B3D5DA1C49A1}" destId="{AFCFE150-55BF-4055-95E0-0F2419365BA9}" srcOrd="1" destOrd="0" presId="urn:microsoft.com/office/officeart/2005/8/layout/hierarchy1"/>
    <dgm:cxn modelId="{5656A3F4-CCCF-7046-8050-0D51AD3E93F8}" type="presParOf" srcId="{89A8666A-3A96-40FC-A077-46BA7BC275FB}" destId="{D37A1C0B-9466-44A8-A7CC-5E1302BE0A65}" srcOrd="1" destOrd="0" presId="urn:microsoft.com/office/officeart/2005/8/layout/hierarchy1"/>
    <dgm:cxn modelId="{D178C6BC-29D8-4A42-ABE7-8BE4303844F9}" type="presParOf" srcId="{BA85557F-7D3F-4ED6-9A32-E19878186EE0}" destId="{BEEADFA5-437C-45AF-AB29-AF55AF5843D2}" srcOrd="2" destOrd="0" presId="urn:microsoft.com/office/officeart/2005/8/layout/hierarchy1"/>
    <dgm:cxn modelId="{18134474-1384-8140-AAA5-E0AC9A454C7C}" type="presParOf" srcId="{BA85557F-7D3F-4ED6-9A32-E19878186EE0}" destId="{98C41EC6-3051-4F9B-92CE-B4C0864F5B28}" srcOrd="3" destOrd="0" presId="urn:microsoft.com/office/officeart/2005/8/layout/hierarchy1"/>
    <dgm:cxn modelId="{381CAAB0-B8A3-5543-9150-32AACED590FD}" type="presParOf" srcId="{98C41EC6-3051-4F9B-92CE-B4C0864F5B28}" destId="{3E696E6C-6E12-4128-892A-D4E84779F244}" srcOrd="0" destOrd="0" presId="urn:microsoft.com/office/officeart/2005/8/layout/hierarchy1"/>
    <dgm:cxn modelId="{E92B2C25-F85B-CA44-AFD1-33894AC60EB8}" type="presParOf" srcId="{3E696E6C-6E12-4128-892A-D4E84779F244}" destId="{32CE174D-FC9A-4415-809B-309C11B5A60E}" srcOrd="0" destOrd="0" presId="urn:microsoft.com/office/officeart/2005/8/layout/hierarchy1"/>
    <dgm:cxn modelId="{74B15B6C-6C6A-CD44-BD69-6F390EACF1E6}" type="presParOf" srcId="{3E696E6C-6E12-4128-892A-D4E84779F244}" destId="{45BC1794-E11D-4303-B69E-4A28D2DF1A94}" srcOrd="1" destOrd="0" presId="urn:microsoft.com/office/officeart/2005/8/layout/hierarchy1"/>
    <dgm:cxn modelId="{B4A55B85-40F3-094D-B6A2-872A4E6BF2D1}" type="presParOf" srcId="{98C41EC6-3051-4F9B-92CE-B4C0864F5B28}" destId="{2072CCBB-024E-4259-922D-160D39323D30}" srcOrd="1" destOrd="0" presId="urn:microsoft.com/office/officeart/2005/8/layout/hierarchy1"/>
    <dgm:cxn modelId="{0B59B59F-251C-5F42-A537-65E680F7445C}" type="presParOf" srcId="{BA85557F-7D3F-4ED6-9A32-E19878186EE0}" destId="{8ECC5177-FF48-4F3F-BF75-0DB144EE409E}" srcOrd="4" destOrd="0" presId="urn:microsoft.com/office/officeart/2005/8/layout/hierarchy1"/>
    <dgm:cxn modelId="{BDF5F42E-E154-1F49-9FEE-172BDE6BE646}" type="presParOf" srcId="{BA85557F-7D3F-4ED6-9A32-E19878186EE0}" destId="{9624EA3B-71E4-4084-875B-4198BF292DFB}" srcOrd="5" destOrd="0" presId="urn:microsoft.com/office/officeart/2005/8/layout/hierarchy1"/>
    <dgm:cxn modelId="{6A7618C6-2B42-BF4C-B25C-DB66A94F497E}" type="presParOf" srcId="{9624EA3B-71E4-4084-875B-4198BF292DFB}" destId="{02124E66-CC2F-4250-9090-514BD25A9255}" srcOrd="0" destOrd="0" presId="urn:microsoft.com/office/officeart/2005/8/layout/hierarchy1"/>
    <dgm:cxn modelId="{04449755-0339-7549-93F7-34DA2C52D4ED}" type="presParOf" srcId="{02124E66-CC2F-4250-9090-514BD25A9255}" destId="{850D098F-F074-47FC-B58E-C4DFB75119F7}" srcOrd="0" destOrd="0" presId="urn:microsoft.com/office/officeart/2005/8/layout/hierarchy1"/>
    <dgm:cxn modelId="{95812062-2013-A04E-B5F9-AA6B0E677EC2}" type="presParOf" srcId="{02124E66-CC2F-4250-9090-514BD25A9255}" destId="{C5261E9A-C0F3-44DD-A598-B144FE64FEA8}" srcOrd="1" destOrd="0" presId="urn:microsoft.com/office/officeart/2005/8/layout/hierarchy1"/>
    <dgm:cxn modelId="{039955CC-CB40-4A4B-BEF1-BDD12513D659}" type="presParOf" srcId="{9624EA3B-71E4-4084-875B-4198BF292DFB}" destId="{8F443C7E-F3AD-4CCA-A81F-B5508AB9C5AC}" srcOrd="1" destOrd="0" presId="urn:microsoft.com/office/officeart/2005/8/layout/hierarchy1"/>
    <dgm:cxn modelId="{218B5675-5C81-684F-9D87-31F89B2003F1}" type="presParOf" srcId="{F769BA58-9BF9-4084-AFAC-E080BACA29C4}" destId="{9B2DA93F-E44A-40E5-92B9-A78424D850B8}" srcOrd="2" destOrd="0" presId="urn:microsoft.com/office/officeart/2005/8/layout/hierarchy1"/>
    <dgm:cxn modelId="{EA4BC26A-D2DF-CF4D-834A-D6837A06D886}" type="presParOf" srcId="{F769BA58-9BF9-4084-AFAC-E080BACA29C4}" destId="{43CCDC9D-45FF-4A17-B596-047448619658}" srcOrd="3" destOrd="0" presId="urn:microsoft.com/office/officeart/2005/8/layout/hierarchy1"/>
    <dgm:cxn modelId="{0EE6757D-6098-CE44-A87B-2398A9E068C3}" type="presParOf" srcId="{43CCDC9D-45FF-4A17-B596-047448619658}" destId="{1ED121AF-2F54-44A8-A4A5-95AA6F982FE3}" srcOrd="0" destOrd="0" presId="urn:microsoft.com/office/officeart/2005/8/layout/hierarchy1"/>
    <dgm:cxn modelId="{C3DC7D4B-5EF1-E94F-98D3-DB48B32EDD7F}" type="presParOf" srcId="{1ED121AF-2F54-44A8-A4A5-95AA6F982FE3}" destId="{BB107032-F793-4EA7-828E-C77F0A5D6EE2}" srcOrd="0" destOrd="0" presId="urn:microsoft.com/office/officeart/2005/8/layout/hierarchy1"/>
    <dgm:cxn modelId="{FEE72054-5DA0-284A-8ED4-75631DBF922B}" type="presParOf" srcId="{1ED121AF-2F54-44A8-A4A5-95AA6F982FE3}" destId="{59349A06-2F58-4881-97ED-508DC0B19AF4}" srcOrd="1" destOrd="0" presId="urn:microsoft.com/office/officeart/2005/8/layout/hierarchy1"/>
    <dgm:cxn modelId="{AB430266-240A-6C4A-873F-C8393AA838D9}" type="presParOf" srcId="{43CCDC9D-45FF-4A17-B596-047448619658}" destId="{2D325E1D-2016-4D7C-92D0-E16A5BC10F00}" srcOrd="1" destOrd="0" presId="urn:microsoft.com/office/officeart/2005/8/layout/hierarchy1"/>
    <dgm:cxn modelId="{D6F25FF1-3EAA-9C4E-A7DA-5EC315CFF85F}" type="presParOf" srcId="{2D325E1D-2016-4D7C-92D0-E16A5BC10F00}" destId="{557B629F-438F-4D0F-A168-4AC22E86AFCE}" srcOrd="0" destOrd="0" presId="urn:microsoft.com/office/officeart/2005/8/layout/hierarchy1"/>
    <dgm:cxn modelId="{785732F5-0DA1-BA44-A9CD-393BAEFF4261}" type="presParOf" srcId="{2D325E1D-2016-4D7C-92D0-E16A5BC10F00}" destId="{A32421E4-89C1-45A6-9784-E298EE3C3F68}" srcOrd="1" destOrd="0" presId="urn:microsoft.com/office/officeart/2005/8/layout/hierarchy1"/>
    <dgm:cxn modelId="{E8C02A31-36C4-AF41-9C31-2BCA453F97DC}" type="presParOf" srcId="{A32421E4-89C1-45A6-9784-E298EE3C3F68}" destId="{AB81EF0C-8C3D-4F63-B70E-180A39725176}" srcOrd="0" destOrd="0" presId="urn:microsoft.com/office/officeart/2005/8/layout/hierarchy1"/>
    <dgm:cxn modelId="{277ACF00-B869-484A-A90C-39BED23AB8D9}" type="presParOf" srcId="{AB81EF0C-8C3D-4F63-B70E-180A39725176}" destId="{D4FF300C-A1B6-4A18-87AB-EC1CF16D74B7}" srcOrd="0" destOrd="0" presId="urn:microsoft.com/office/officeart/2005/8/layout/hierarchy1"/>
    <dgm:cxn modelId="{496FB5C7-FFFF-1542-81D8-614BB9C7B815}" type="presParOf" srcId="{AB81EF0C-8C3D-4F63-B70E-180A39725176}" destId="{AADB2FBA-43CA-4B10-B96F-6059E349F7D0}" srcOrd="1" destOrd="0" presId="urn:microsoft.com/office/officeart/2005/8/layout/hierarchy1"/>
    <dgm:cxn modelId="{DEC09B39-4C0E-BB4F-BF73-3962D869A993}" type="presParOf" srcId="{A32421E4-89C1-45A6-9784-E298EE3C3F68}" destId="{07271E4F-2343-4140-B5F0-2352CB5C0264}" srcOrd="1" destOrd="0" presId="urn:microsoft.com/office/officeart/2005/8/layout/hierarchy1"/>
    <dgm:cxn modelId="{6E3739B5-F141-9640-A75D-0643D26B85FB}" type="presParOf" srcId="{2D325E1D-2016-4D7C-92D0-E16A5BC10F00}" destId="{ACBD3CFF-BA18-4D07-B0AC-12DBDFCEE6B0}" srcOrd="2" destOrd="0" presId="urn:microsoft.com/office/officeart/2005/8/layout/hierarchy1"/>
    <dgm:cxn modelId="{F9CAC10D-F8AD-FB41-91A2-D49B44442F1A}" type="presParOf" srcId="{2D325E1D-2016-4D7C-92D0-E16A5BC10F00}" destId="{F276A64D-4AE7-4A37-B69F-CE9D49BF1772}" srcOrd="3" destOrd="0" presId="urn:microsoft.com/office/officeart/2005/8/layout/hierarchy1"/>
    <dgm:cxn modelId="{EAABC454-B99C-DE49-A015-8EDB08185458}" type="presParOf" srcId="{F276A64D-4AE7-4A37-B69F-CE9D49BF1772}" destId="{DA88D2E1-5365-43B0-9510-701CE1D780A1}" srcOrd="0" destOrd="0" presId="urn:microsoft.com/office/officeart/2005/8/layout/hierarchy1"/>
    <dgm:cxn modelId="{5077D628-8F3D-0945-A69C-E888769E4A5B}" type="presParOf" srcId="{DA88D2E1-5365-43B0-9510-701CE1D780A1}" destId="{A6957A63-61E5-449C-B329-DCA16BA803C7}" srcOrd="0" destOrd="0" presId="urn:microsoft.com/office/officeart/2005/8/layout/hierarchy1"/>
    <dgm:cxn modelId="{D942272E-9F46-D14F-AD72-47884F8E35C6}" type="presParOf" srcId="{DA88D2E1-5365-43B0-9510-701CE1D780A1}" destId="{59AF21F1-3F82-4513-A850-D2659E5A1A6A}" srcOrd="1" destOrd="0" presId="urn:microsoft.com/office/officeart/2005/8/layout/hierarchy1"/>
    <dgm:cxn modelId="{E75DA582-B4A0-8F4F-B529-7EF82461DC55}" type="presParOf" srcId="{F276A64D-4AE7-4A37-B69F-CE9D49BF1772}" destId="{9AACB117-0601-4861-BDFD-F20B232886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D3CFF-BA18-4D07-B0AC-12DBDFCEE6B0}">
      <dsp:nvSpPr>
        <dsp:cNvPr id="0" name=""/>
        <dsp:cNvSpPr/>
      </dsp:nvSpPr>
      <dsp:spPr>
        <a:xfrm>
          <a:off x="4577667" y="1677878"/>
          <a:ext cx="585264" cy="278532"/>
        </a:xfrm>
        <a:custGeom>
          <a:avLst/>
          <a:gdLst/>
          <a:ahLst/>
          <a:cxnLst/>
          <a:rect l="0" t="0" r="0" b="0"/>
          <a:pathLst>
            <a:path>
              <a:moveTo>
                <a:pt x="0" y="0"/>
              </a:moveTo>
              <a:lnTo>
                <a:pt x="0" y="189811"/>
              </a:lnTo>
              <a:lnTo>
                <a:pt x="585264" y="189811"/>
              </a:lnTo>
              <a:lnTo>
                <a:pt x="585264" y="2785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B629F-438F-4D0F-A168-4AC22E86AFCE}">
      <dsp:nvSpPr>
        <dsp:cNvPr id="0" name=""/>
        <dsp:cNvSpPr/>
      </dsp:nvSpPr>
      <dsp:spPr>
        <a:xfrm>
          <a:off x="3992403" y="1677878"/>
          <a:ext cx="585264" cy="278532"/>
        </a:xfrm>
        <a:custGeom>
          <a:avLst/>
          <a:gdLst/>
          <a:ahLst/>
          <a:cxnLst/>
          <a:rect l="0" t="0" r="0" b="0"/>
          <a:pathLst>
            <a:path>
              <a:moveTo>
                <a:pt x="585264" y="0"/>
              </a:moveTo>
              <a:lnTo>
                <a:pt x="585264" y="189811"/>
              </a:lnTo>
              <a:lnTo>
                <a:pt x="0" y="189811"/>
              </a:lnTo>
              <a:lnTo>
                <a:pt x="0" y="2785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DA93F-E44A-40E5-92B9-A78424D850B8}">
      <dsp:nvSpPr>
        <dsp:cNvPr id="0" name=""/>
        <dsp:cNvSpPr/>
      </dsp:nvSpPr>
      <dsp:spPr>
        <a:xfrm>
          <a:off x="3114506" y="791203"/>
          <a:ext cx="1463160" cy="278532"/>
        </a:xfrm>
        <a:custGeom>
          <a:avLst/>
          <a:gdLst/>
          <a:ahLst/>
          <a:cxnLst/>
          <a:rect l="0" t="0" r="0" b="0"/>
          <a:pathLst>
            <a:path>
              <a:moveTo>
                <a:pt x="0" y="0"/>
              </a:moveTo>
              <a:lnTo>
                <a:pt x="0" y="189811"/>
              </a:lnTo>
              <a:lnTo>
                <a:pt x="1463160" y="189811"/>
              </a:lnTo>
              <a:lnTo>
                <a:pt x="1463160" y="278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C5177-FF48-4F3F-BF75-0DB144EE409E}">
      <dsp:nvSpPr>
        <dsp:cNvPr id="0" name=""/>
        <dsp:cNvSpPr/>
      </dsp:nvSpPr>
      <dsp:spPr>
        <a:xfrm>
          <a:off x="1651346" y="1677878"/>
          <a:ext cx="1170528" cy="278532"/>
        </a:xfrm>
        <a:custGeom>
          <a:avLst/>
          <a:gdLst/>
          <a:ahLst/>
          <a:cxnLst/>
          <a:rect l="0" t="0" r="0" b="0"/>
          <a:pathLst>
            <a:path>
              <a:moveTo>
                <a:pt x="0" y="0"/>
              </a:moveTo>
              <a:lnTo>
                <a:pt x="0" y="189811"/>
              </a:lnTo>
              <a:lnTo>
                <a:pt x="1170528" y="189811"/>
              </a:lnTo>
              <a:lnTo>
                <a:pt x="1170528" y="2785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ADFA5-437C-45AF-AB29-AF55AF5843D2}">
      <dsp:nvSpPr>
        <dsp:cNvPr id="0" name=""/>
        <dsp:cNvSpPr/>
      </dsp:nvSpPr>
      <dsp:spPr>
        <a:xfrm>
          <a:off x="1605626" y="1677878"/>
          <a:ext cx="91440" cy="278532"/>
        </a:xfrm>
        <a:custGeom>
          <a:avLst/>
          <a:gdLst/>
          <a:ahLst/>
          <a:cxnLst/>
          <a:rect l="0" t="0" r="0" b="0"/>
          <a:pathLst>
            <a:path>
              <a:moveTo>
                <a:pt x="45720" y="0"/>
              </a:moveTo>
              <a:lnTo>
                <a:pt x="45720" y="2785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7B7D0-FA3F-4C71-8F2D-EE74CA0710E9}">
      <dsp:nvSpPr>
        <dsp:cNvPr id="0" name=""/>
        <dsp:cNvSpPr/>
      </dsp:nvSpPr>
      <dsp:spPr>
        <a:xfrm>
          <a:off x="480817" y="1677878"/>
          <a:ext cx="1170528" cy="278532"/>
        </a:xfrm>
        <a:custGeom>
          <a:avLst/>
          <a:gdLst/>
          <a:ahLst/>
          <a:cxnLst/>
          <a:rect l="0" t="0" r="0" b="0"/>
          <a:pathLst>
            <a:path>
              <a:moveTo>
                <a:pt x="1170528" y="0"/>
              </a:moveTo>
              <a:lnTo>
                <a:pt x="1170528" y="189811"/>
              </a:lnTo>
              <a:lnTo>
                <a:pt x="0" y="189811"/>
              </a:lnTo>
              <a:lnTo>
                <a:pt x="0" y="2785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4B2F3E-584E-449E-957F-BBEFA08A2AE0}">
      <dsp:nvSpPr>
        <dsp:cNvPr id="0" name=""/>
        <dsp:cNvSpPr/>
      </dsp:nvSpPr>
      <dsp:spPr>
        <a:xfrm>
          <a:off x="1651346" y="791203"/>
          <a:ext cx="1463160" cy="278532"/>
        </a:xfrm>
        <a:custGeom>
          <a:avLst/>
          <a:gdLst/>
          <a:ahLst/>
          <a:cxnLst/>
          <a:rect l="0" t="0" r="0" b="0"/>
          <a:pathLst>
            <a:path>
              <a:moveTo>
                <a:pt x="1463160" y="0"/>
              </a:moveTo>
              <a:lnTo>
                <a:pt x="1463160" y="189811"/>
              </a:lnTo>
              <a:lnTo>
                <a:pt x="0" y="189811"/>
              </a:lnTo>
              <a:lnTo>
                <a:pt x="0" y="278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1071F-D7D2-42F8-ABFB-5D4D24C4F50F}">
      <dsp:nvSpPr>
        <dsp:cNvPr id="0" name=""/>
        <dsp:cNvSpPr/>
      </dsp:nvSpPr>
      <dsp:spPr>
        <a:xfrm>
          <a:off x="2366151" y="183060"/>
          <a:ext cx="1496711" cy="608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2CE57-DCE1-4859-B2A9-DD1C2C122114}">
      <dsp:nvSpPr>
        <dsp:cNvPr id="0" name=""/>
        <dsp:cNvSpPr/>
      </dsp:nvSpPr>
      <dsp:spPr>
        <a:xfrm>
          <a:off x="2472562" y="284151"/>
          <a:ext cx="1496711" cy="608142"/>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B, C, D, E, F, G</a:t>
          </a:r>
          <a:endParaRPr lang="en-US" sz="1600" kern="1200" dirty="0"/>
        </a:p>
      </dsp:txBody>
      <dsp:txXfrm>
        <a:off x="2490374" y="301963"/>
        <a:ext cx="1461087" cy="572518"/>
      </dsp:txXfrm>
    </dsp:sp>
    <dsp:sp modelId="{75C663E9-2AEE-4781-9838-D2EF5DA05E23}">
      <dsp:nvSpPr>
        <dsp:cNvPr id="0" name=""/>
        <dsp:cNvSpPr/>
      </dsp:nvSpPr>
      <dsp:spPr>
        <a:xfrm>
          <a:off x="1172493" y="1069736"/>
          <a:ext cx="957705" cy="608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40823-9273-434B-9131-64F8FF17599C}">
      <dsp:nvSpPr>
        <dsp:cNvPr id="0" name=""/>
        <dsp:cNvSpPr/>
      </dsp:nvSpPr>
      <dsp:spPr>
        <a:xfrm>
          <a:off x="1278905" y="1170827"/>
          <a:ext cx="957705" cy="608142"/>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B, D, F</a:t>
          </a:r>
          <a:endParaRPr lang="en-US" sz="1600" kern="1200" dirty="0"/>
        </a:p>
      </dsp:txBody>
      <dsp:txXfrm>
        <a:off x="1296717" y="1188639"/>
        <a:ext cx="922081" cy="572518"/>
      </dsp:txXfrm>
    </dsp:sp>
    <dsp:sp modelId="{FBC39AF6-442E-4627-B31A-0EB27F5F3FFE}">
      <dsp:nvSpPr>
        <dsp:cNvPr id="0" name=""/>
        <dsp:cNvSpPr/>
      </dsp:nvSpPr>
      <dsp:spPr>
        <a:xfrm>
          <a:off x="1965" y="1956411"/>
          <a:ext cx="957705" cy="608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FE150-55BF-4055-95E0-0F2419365BA9}">
      <dsp:nvSpPr>
        <dsp:cNvPr id="0" name=""/>
        <dsp:cNvSpPr/>
      </dsp:nvSpPr>
      <dsp:spPr>
        <a:xfrm>
          <a:off x="108377" y="2057502"/>
          <a:ext cx="957705" cy="608142"/>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D</a:t>
          </a:r>
          <a:endParaRPr lang="en-US" sz="1600" kern="1200" dirty="0"/>
        </a:p>
      </dsp:txBody>
      <dsp:txXfrm>
        <a:off x="126189" y="2075314"/>
        <a:ext cx="922081" cy="572518"/>
      </dsp:txXfrm>
    </dsp:sp>
    <dsp:sp modelId="{32CE174D-FC9A-4415-809B-309C11B5A60E}">
      <dsp:nvSpPr>
        <dsp:cNvPr id="0" name=""/>
        <dsp:cNvSpPr/>
      </dsp:nvSpPr>
      <dsp:spPr>
        <a:xfrm>
          <a:off x="1172493" y="1956411"/>
          <a:ext cx="957705" cy="608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C1794-E11D-4303-B69E-4A28D2DF1A94}">
      <dsp:nvSpPr>
        <dsp:cNvPr id="0" name=""/>
        <dsp:cNvSpPr/>
      </dsp:nvSpPr>
      <dsp:spPr>
        <a:xfrm>
          <a:off x="1278905" y="2057502"/>
          <a:ext cx="957705" cy="608142"/>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a:t>
          </a:r>
          <a:endParaRPr lang="en-US" sz="1600" kern="1200" dirty="0"/>
        </a:p>
      </dsp:txBody>
      <dsp:txXfrm>
        <a:off x="1296717" y="2075314"/>
        <a:ext cx="922081" cy="572518"/>
      </dsp:txXfrm>
    </dsp:sp>
    <dsp:sp modelId="{850D098F-F074-47FC-B58E-C4DFB75119F7}">
      <dsp:nvSpPr>
        <dsp:cNvPr id="0" name=""/>
        <dsp:cNvSpPr/>
      </dsp:nvSpPr>
      <dsp:spPr>
        <a:xfrm>
          <a:off x="2343022" y="1956411"/>
          <a:ext cx="957705" cy="608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261E9A-C0F3-44DD-A598-B144FE64FEA8}">
      <dsp:nvSpPr>
        <dsp:cNvPr id="0" name=""/>
        <dsp:cNvSpPr/>
      </dsp:nvSpPr>
      <dsp:spPr>
        <a:xfrm>
          <a:off x="2449433" y="2057502"/>
          <a:ext cx="957705" cy="608142"/>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t>
          </a:r>
          <a:endParaRPr lang="en-US" sz="1600" kern="1200" dirty="0"/>
        </a:p>
      </dsp:txBody>
      <dsp:txXfrm>
        <a:off x="2467245" y="2075314"/>
        <a:ext cx="922081" cy="572518"/>
      </dsp:txXfrm>
    </dsp:sp>
    <dsp:sp modelId="{BB107032-F793-4EA7-828E-C77F0A5D6EE2}">
      <dsp:nvSpPr>
        <dsp:cNvPr id="0" name=""/>
        <dsp:cNvSpPr/>
      </dsp:nvSpPr>
      <dsp:spPr>
        <a:xfrm>
          <a:off x="4098814" y="1069736"/>
          <a:ext cx="957705" cy="608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49A06-2F58-4881-97ED-508DC0B19AF4}">
      <dsp:nvSpPr>
        <dsp:cNvPr id="0" name=""/>
        <dsp:cNvSpPr/>
      </dsp:nvSpPr>
      <dsp:spPr>
        <a:xfrm>
          <a:off x="4205226" y="1170827"/>
          <a:ext cx="957705" cy="608142"/>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 E, G</a:t>
          </a:r>
          <a:endParaRPr lang="en-US" sz="1600" kern="1200" dirty="0"/>
        </a:p>
      </dsp:txBody>
      <dsp:txXfrm>
        <a:off x="4223038" y="1188639"/>
        <a:ext cx="922081" cy="572518"/>
      </dsp:txXfrm>
    </dsp:sp>
    <dsp:sp modelId="{D4FF300C-A1B6-4A18-87AB-EC1CF16D74B7}">
      <dsp:nvSpPr>
        <dsp:cNvPr id="0" name=""/>
        <dsp:cNvSpPr/>
      </dsp:nvSpPr>
      <dsp:spPr>
        <a:xfrm>
          <a:off x="3513550" y="1956411"/>
          <a:ext cx="957705" cy="608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B2FBA-43CA-4B10-B96F-6059E349F7D0}">
      <dsp:nvSpPr>
        <dsp:cNvPr id="0" name=""/>
        <dsp:cNvSpPr/>
      </dsp:nvSpPr>
      <dsp:spPr>
        <a:xfrm>
          <a:off x="3619962" y="2057502"/>
          <a:ext cx="957705" cy="608142"/>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 G</a:t>
          </a:r>
          <a:endParaRPr lang="en-US" sz="1600" kern="1200" dirty="0"/>
        </a:p>
      </dsp:txBody>
      <dsp:txXfrm>
        <a:off x="3637774" y="2075314"/>
        <a:ext cx="922081" cy="572518"/>
      </dsp:txXfrm>
    </dsp:sp>
    <dsp:sp modelId="{A6957A63-61E5-449C-B329-DCA16BA803C7}">
      <dsp:nvSpPr>
        <dsp:cNvPr id="0" name=""/>
        <dsp:cNvSpPr/>
      </dsp:nvSpPr>
      <dsp:spPr>
        <a:xfrm>
          <a:off x="4684078" y="1956411"/>
          <a:ext cx="957705" cy="608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F21F1-3F82-4513-A850-D2659E5A1A6A}">
      <dsp:nvSpPr>
        <dsp:cNvPr id="0" name=""/>
        <dsp:cNvSpPr/>
      </dsp:nvSpPr>
      <dsp:spPr>
        <a:xfrm>
          <a:off x="4790490" y="2057502"/>
          <a:ext cx="957705" cy="608142"/>
        </a:xfrm>
        <a:prstGeom prst="roundRect">
          <a:avLst>
            <a:gd name="adj" fmla="val 1000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a:t>
          </a:r>
          <a:endParaRPr lang="en-US" sz="1600" kern="1200" dirty="0"/>
        </a:p>
      </dsp:txBody>
      <dsp:txXfrm>
        <a:off x="4808302" y="2075314"/>
        <a:ext cx="922081" cy="5725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1" Type="http://schemas.openxmlformats.org/officeDocument/2006/relationships/image" Target="../media/image16.wmf"/><Relationship Id="rId2"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image" Target="../media/image23.wmf"/><Relationship Id="rId2"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 Id="rId3"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1" Type="http://schemas.openxmlformats.org/officeDocument/2006/relationships/image" Target="../media/image22.wmf"/><Relationship Id="rId2"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discuss parametric and non-parametric methods here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latin typeface="Calibri"/>
              </a:rPr>
              <a:pPr/>
              <a:t>3</a:t>
            </a:fld>
            <a:endParaRPr lang="en-US"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latin typeface="Calibri"/>
              </a:rPr>
              <a:pPr/>
              <a:t>14</a:t>
            </a:fld>
            <a:endParaRPr lang="en-US" dirty="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We don’t run a complete recognition experiment but we do train monophone models in order to generate a phone alignment</a:t>
            </a:r>
            <a:endParaRPr lang="en-US" baseline="0" dirty="0" smtClean="0"/>
          </a:p>
          <a:p>
            <a:r>
              <a:rPr lang="en-US" baseline="0" dirty="0" smtClean="0"/>
              <a:t>-Parametric models are most common</a:t>
            </a:r>
          </a:p>
        </p:txBody>
      </p:sp>
      <p:sp>
        <p:nvSpPr>
          <p:cNvPr id="4" name="Slide Number Placeholder 3"/>
          <p:cNvSpPr>
            <a:spLocks noGrp="1"/>
          </p:cNvSpPr>
          <p:nvPr>
            <p:ph type="sldNum" sz="quarter" idx="10"/>
          </p:nvPr>
        </p:nvSpPr>
        <p:spPr/>
        <p:txBody>
          <a:bodyPr/>
          <a:lstStyle/>
          <a:p>
            <a:fld id="{5A67CBD4-C074-5945-B4D9-C20F0CA68938}"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TIMIT</a:t>
            </a:r>
            <a:r>
              <a:rPr lang="en-US" baseline="0" dirty="0" smtClean="0"/>
              <a:t> is a well calibrated corpus (i.e. many publications on phone classification) </a:t>
            </a:r>
            <a:endParaRPr lang="en-US" dirty="0" smtClean="0"/>
          </a:p>
          <a:p>
            <a:r>
              <a:rPr lang="en-US" dirty="0" smtClean="0"/>
              <a:t>Data was formatted to only include single speakers</a:t>
            </a:r>
          </a:p>
          <a:p>
            <a:r>
              <a:rPr lang="en-US" dirty="0" smtClean="0"/>
              <a:t>CTS is much more difficult to model</a:t>
            </a:r>
            <a:r>
              <a:rPr lang="en-US" baseline="0" dirty="0" smtClean="0"/>
              <a:t> than read speech</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latin typeface="Calibri"/>
              </a:rPr>
              <a:pPr/>
              <a:t>16</a:t>
            </a:fld>
            <a:endParaRPr lang="en-US" dirty="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Breiman paper for RF</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Both truncate clusters (everything beyond T =0)</a:t>
            </a:r>
          </a:p>
          <a:p>
            <a:r>
              <a:rPr lang="en-US" baseline="0" dirty="0" smtClean="0"/>
              <a:t>CDP assigns cluster size, uses large number of small clusters, and can be later collapsed into bigger clusters</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-theta is a fraction of current stick length (not of original stick length)</a:t>
            </a:r>
          </a:p>
          <a:p>
            <a:r>
              <a:rPr lang="en-US" dirty="0" smtClean="0"/>
              <a:t>-stick-breaking</a:t>
            </a:r>
            <a:r>
              <a:rPr lang="en-US" baseline="0" dirty="0" smtClean="0"/>
              <a:t> </a:t>
            </a:r>
            <a:r>
              <a:rPr lang="en-US" dirty="0" smtClean="0"/>
              <a:t>continues</a:t>
            </a:r>
            <a:r>
              <a:rPr lang="en-US" baseline="0" dirty="0" smtClean="0"/>
              <a:t> until cost function is optimized</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corner represents a die, alpha</a:t>
            </a:r>
            <a:r>
              <a:rPr lang="en-US" baseline="0" dirty="0" smtClean="0"/>
              <a:t> represents how often each dice is rolled</a:t>
            </a:r>
            <a:endParaRPr lang="en-US" b="0"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40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-Averaging across distributions is ok for capturing</a:t>
            </a:r>
            <a:r>
              <a:rPr lang="en-US" baseline="0" dirty="0" smtClean="0"/>
              <a:t> </a:t>
            </a:r>
            <a:r>
              <a:rPr lang="en-US" dirty="0" smtClean="0"/>
              <a:t>general acoustic features for phone identification but can’t capture unique acoustic traits</a:t>
            </a:r>
            <a:r>
              <a:rPr lang="en-US" baseline="0" dirty="0" smtClean="0"/>
              <a:t>.</a:t>
            </a:r>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analysis </a:t>
            </a:r>
            <a:r>
              <a:rPr lang="en-US" baseline="0" dirty="0" smtClean="0"/>
              <a:t>focuses on modeling time before an event</a:t>
            </a:r>
          </a:p>
          <a:p>
            <a:endParaRPr lang="en-US" baseline="0" dirty="0" smtClean="0"/>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3 hidden dice to model probability of (1,2,</a:t>
            </a:r>
            <a:r>
              <a:rPr lang="en-US" baseline="0" dirty="0" smtClean="0"/>
              <a:t> …, 6)</a:t>
            </a:r>
            <a:endParaRPr lang="en-US" dirty="0" smtClean="0"/>
          </a:p>
          <a:p>
            <a:r>
              <a:rPr lang="en-US" dirty="0" smtClean="0"/>
              <a:t>-Dirichlet Dist. are</a:t>
            </a:r>
            <a:r>
              <a:rPr lang="en-US" baseline="0" dirty="0" smtClean="0"/>
              <a:t> distributions over pmf</a:t>
            </a:r>
            <a:r>
              <a:rPr lang="en-US" b="0" baseline="0" dirty="0" smtClean="0"/>
              <a:t>s</a:t>
            </a:r>
          </a:p>
          <a:p>
            <a:r>
              <a:rPr lang="en-US" b="0" baseline="0" dirty="0" smtClean="0"/>
              <a:t>-</a:t>
            </a:r>
            <a:r>
              <a:rPr lang="el-GR" sz="1200" b="0" dirty="0" smtClean="0">
                <a:latin typeface="Arial" pitchFamily="34" charset="0"/>
                <a:cs typeface="Arial" pitchFamily="34" charset="0"/>
              </a:rPr>
              <a:t>α</a:t>
            </a:r>
            <a:r>
              <a:rPr lang="en-US" sz="1200" b="0" dirty="0" smtClean="0">
                <a:latin typeface="Arial" pitchFamily="34" charset="0"/>
                <a:cs typeface="Arial" pitchFamily="34" charset="0"/>
              </a:rPr>
              <a:t> is similar</a:t>
            </a:r>
            <a:r>
              <a:rPr lang="en-US" sz="1200" b="0" baseline="0" dirty="0" smtClean="0">
                <a:latin typeface="Arial" pitchFamily="34" charset="0"/>
                <a:cs typeface="Arial" pitchFamily="34" charset="0"/>
              </a:rPr>
              <a:t> to inverse variance</a:t>
            </a:r>
            <a:endParaRPr lang="en-US" b="0"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-kd tree partitions data into similar subclasses prior to training.</a:t>
            </a:r>
          </a:p>
          <a:p>
            <a:r>
              <a:rPr lang="en-US" baseline="0" dirty="0" smtClean="0"/>
              <a:t>-splits in kd-trees can be controlled (can control balance of computation/accuracy)</a:t>
            </a:r>
          </a:p>
          <a:p>
            <a:r>
              <a:rPr lang="en-US" baseline="0" dirty="0" smtClean="0"/>
              <a:t>-each node shares a common distribution, q, which is used to optimize calculations of child nodes’ q’s</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DP</a:t>
            </a:r>
            <a:r>
              <a:rPr lang="en-US" baseline="0" dirty="0" smtClean="0"/>
              <a:t> essentially clusters data into groups</a:t>
            </a:r>
          </a:p>
          <a:p>
            <a:r>
              <a:rPr lang="en-US" baseline="0" dirty="0" smtClean="0"/>
              <a:t>HDP shares class labels amongst clusters (e.g., words clustered to topics; topics shared to form documents)</a:t>
            </a:r>
          </a:p>
          <a:p>
            <a:r>
              <a:rPr lang="en-US" baseline="0" dirty="0" err="1" smtClean="0"/>
              <a:t>Pi_j</a:t>
            </a:r>
            <a:r>
              <a:rPr lang="en-US" baseline="0" dirty="0" smtClean="0"/>
              <a:t> are the transition matrices</a:t>
            </a:r>
          </a:p>
          <a:p>
            <a:r>
              <a:rPr lang="en-US" baseline="0" dirty="0" smtClean="0"/>
              <a:t>Each state has an infinite number of mixtures per state</a:t>
            </a:r>
          </a:p>
          <a:p>
            <a:r>
              <a:rPr lang="en-US" baseline="0" dirty="0" smtClean="0"/>
              <a:t>Theta is the mean and covariance for each Gaussian component</a:t>
            </a:r>
          </a:p>
          <a:p>
            <a:r>
              <a:rPr lang="en-US" baseline="0" dirty="0" smtClean="0"/>
              <a:t>These are sampled from H(lambda)</a:t>
            </a:r>
          </a:p>
          <a:p>
            <a:r>
              <a:rPr lang="en-US" baseline="0" dirty="0" smtClean="0"/>
              <a:t>Kappa is zero makes no preference for staying or transitioning</a:t>
            </a:r>
          </a:p>
          <a:p>
            <a:r>
              <a:rPr lang="en-US" baseline="0" dirty="0" smtClean="0"/>
              <a:t>Kappa greater than zero biases models to stay in each state for multiple observations</a:t>
            </a:r>
          </a:p>
          <a:p>
            <a:r>
              <a:rPr lang="en-US" baseline="0" dirty="0" smtClean="0"/>
              <a:t>System is biased towards remaining in a state</a:t>
            </a:r>
          </a:p>
          <a:p>
            <a:endParaRPr lang="en-US" baseline="0" dirty="0" smtClean="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656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61442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47719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3/5/13</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gif"/><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4.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theme" Target="../theme/theme5.xml"/><Relationship Id="rId5" Type="http://schemas.openxmlformats.org/officeDocument/2006/relationships/image" Target="../media/image1.gif"/><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theme" Target="../theme/theme7.xml"/><Relationship Id="rId6" Type="http://schemas.openxmlformats.org/officeDocument/2006/relationships/image" Target="../media/image1.gif"/><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theme" Target="../theme/theme8.xml"/><Relationship Id="rId5" Type="http://schemas.openxmlformats.org/officeDocument/2006/relationships/image" Target="../media/image1.gif"/><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chemeClr val="tx2">
                    <a:lumMod val="50000"/>
                  </a:schemeClr>
                </a:solidFill>
              </a:rPr>
              <a:t>NJIT</a:t>
            </a:r>
            <a:r>
              <a:rPr lang="en-US" sz="1000" b="1" baseline="0" dirty="0" smtClean="0">
                <a:solidFill>
                  <a:schemeClr val="tx2">
                    <a:lumMod val="50000"/>
                  </a:schemeClr>
                </a:solidFill>
              </a:rPr>
              <a:t> Department of Electrical and Computer Engineering</a:t>
            </a:r>
            <a:r>
              <a:rPr lang="en-US" sz="1000" b="1" dirty="0" smtClean="0">
                <a:solidFill>
                  <a:schemeClr val="tx2">
                    <a:lumMod val="50000"/>
                  </a:schemeClr>
                </a:solidFill>
              </a:rPr>
              <a:t>	March 5, 2013</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6" r:id="rId3"/>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Temple University	December 4,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731284399"/>
      </p:ext>
    </p:extLst>
  </p:cSld>
  <p:clrMap bg1="lt1" tx1="dk1" bg2="lt2" tx2="dk2" accent1="accent1" accent2="accent2" accent3="accent3" accent4="accent4" accent5="accent5" accent6="accent6" hlink="hlink" folHlink="folHlink"/>
  <p:sldLayoutIdLst>
    <p:sldLayoutId id="2147483658" r:id="rId1"/>
    <p:sldLayoutId id="2147483659" r:id="rId2"/>
  </p:sldLayoutIdLst>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Temple University	December 4,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3dRosenbrock.png" TargetMode="External"/><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0.jpeg"/><Relationship Id="rId5" Type="http://schemas.openxmlformats.org/officeDocument/2006/relationships/oleObject" Target="../embeddings/oleObject14.bin"/><Relationship Id="rId6" Type="http://schemas.openxmlformats.org/officeDocument/2006/relationships/image" Target="../media/image29.emf"/><Relationship Id="rId7" Type="http://schemas.openxmlformats.org/officeDocument/2006/relationships/comments" Target="../comments/comment1.xml"/><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hyperlink" Target="http://www.isip.piconepress.com" TargetMode="External"/><Relationship Id="rId5" Type="http://schemas.openxmlformats.org/officeDocument/2006/relationships/image" Target="../media/image38.png"/><Relationship Id="rId6" Type="http://schemas.openxmlformats.org/officeDocument/2006/relationships/hyperlink" Target="http://www.isip.piconepress.com/drupal/publications" TargetMode="External"/><Relationship Id="rId7"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hyperlink" Target="http://www.isip.piconepress.com/drupal/projec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hyperlink" Target="https://engineering.purdue.edu/EngineeringImpact/Issues/2007_2/CoE_Articles/remakingEE.png" TargetMode="External"/><Relationship Id="rId6" Type="http://schemas.openxmlformats.org/officeDocument/2006/relationships/image" Target="../media/image42.jpeg"/><Relationship Id="rId7" Type="http://schemas.openxmlformats.org/officeDocument/2006/relationships/image" Target="../media/image43.emf"/><Relationship Id="rId8" Type="http://schemas.openxmlformats.org/officeDocument/2006/relationships/image" Target="../media/image44.png"/><Relationship Id="rId9" Type="http://schemas.openxmlformats.org/officeDocument/2006/relationships/image" Target="../media/image45.jpeg"/><Relationship Id="rId1" Type="http://schemas.openxmlformats.org/officeDocument/2006/relationships/slideLayout" Target="../slideLayouts/slideLayout13.xml"/><Relationship Id="rId2" Type="http://schemas.openxmlformats.org/officeDocument/2006/relationships/hyperlink" Target="http://www.isip.piconepres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temple.edu/engineering/nedc" TargetMode="Externa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47.wmf"/><Relationship Id="rId5" Type="http://schemas.openxmlformats.org/officeDocument/2006/relationships/oleObject" Target="../embeddings/oleObject16.bin"/><Relationship Id="rId6" Type="http://schemas.openxmlformats.org/officeDocument/2006/relationships/image" Target="../media/image48.wmf"/><Relationship Id="rId7" Type="http://schemas.openxmlformats.org/officeDocument/2006/relationships/image" Target="../media/image50.png"/><Relationship Id="rId8" Type="http://schemas.openxmlformats.org/officeDocument/2006/relationships/oleObject" Target="../embeddings/oleObject17.bin"/><Relationship Id="rId9" Type="http://schemas.openxmlformats.org/officeDocument/2006/relationships/image" Target="../media/image49.w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hyperlink" Target="http://bostonvcblog.typepad.com/vc/2012/05/forget-plastics-its-all-about-machine-learning.html" TargetMode="External"/><Relationship Id="rId4"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53.wmf"/><Relationship Id="rId5" Type="http://schemas.openxmlformats.org/officeDocument/2006/relationships/image" Target="../media/image51.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 Id="rId3"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9.bin"/><Relationship Id="rId5" Type="http://schemas.openxmlformats.org/officeDocument/2006/relationships/image" Target="../media/image55.wmf"/><Relationship Id="rId6" Type="http://schemas.openxmlformats.org/officeDocument/2006/relationships/oleObject" Target="../embeddings/oleObject20.bin"/><Relationship Id="rId7" Type="http://schemas.openxmlformats.org/officeDocument/2006/relationships/image" Target="../media/image56.w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57.wmf"/><Relationship Id="rId5" Type="http://schemas.openxmlformats.org/officeDocument/2006/relationships/image" Target="../media/image59.png"/><Relationship Id="rId6" Type="http://schemas.microsoft.com/office/2007/relationships/hdphoto" Target="../media/hdphoto1.wdp"/><Relationship Id="rId7" Type="http://schemas.openxmlformats.org/officeDocument/2006/relationships/oleObject" Target="../embeddings/oleObject22.bin"/><Relationship Id="rId8" Type="http://schemas.openxmlformats.org/officeDocument/2006/relationships/image" Target="../media/image58.w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1" Type="http://schemas.openxmlformats.org/officeDocument/2006/relationships/image" Target="../media/image62.wmf"/><Relationship Id="rId12" Type="http://schemas.openxmlformats.org/officeDocument/2006/relationships/oleObject" Target="../embeddings/oleObject27.bin"/><Relationship Id="rId13" Type="http://schemas.openxmlformats.org/officeDocument/2006/relationships/image" Target="../media/image63.wmf"/><Relationship Id="rId14" Type="http://schemas.openxmlformats.org/officeDocument/2006/relationships/image" Target="../media/image65.png"/><Relationship Id="rId15" Type="http://schemas.openxmlformats.org/officeDocument/2006/relationships/oleObject" Target="../embeddings/oleObject28.bin"/><Relationship Id="rId16" Type="http://schemas.openxmlformats.org/officeDocument/2006/relationships/image" Target="../media/image64.wmf"/><Relationship Id="rId1" Type="http://schemas.openxmlformats.org/officeDocument/2006/relationships/vmlDrawing" Target="../drawings/vmlDrawing9.vml"/><Relationship Id="rId2" Type="http://schemas.openxmlformats.org/officeDocument/2006/relationships/slideLayout" Target="../slideLayouts/slideLayout1.xml"/><Relationship Id="rId3" Type="http://schemas.openxmlformats.org/officeDocument/2006/relationships/notesSlide" Target="../notesSlides/notesSlide17.xml"/><Relationship Id="rId4" Type="http://schemas.openxmlformats.org/officeDocument/2006/relationships/oleObject" Target="../embeddings/oleObject23.bin"/><Relationship Id="rId5" Type="http://schemas.openxmlformats.org/officeDocument/2006/relationships/image" Target="../media/image22.wmf"/><Relationship Id="rId6" Type="http://schemas.openxmlformats.org/officeDocument/2006/relationships/oleObject" Target="../embeddings/oleObject24.bin"/><Relationship Id="rId7" Type="http://schemas.openxmlformats.org/officeDocument/2006/relationships/image" Target="../media/image60.wmf"/><Relationship Id="rId8" Type="http://schemas.openxmlformats.org/officeDocument/2006/relationships/oleObject" Target="../embeddings/oleObject25.bin"/><Relationship Id="rId9" Type="http://schemas.openxmlformats.org/officeDocument/2006/relationships/image" Target="../media/image61.wmf"/><Relationship Id="rId10"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67.png"/><Relationship Id="rId5" Type="http://schemas.openxmlformats.org/officeDocument/2006/relationships/image" Target="../media/image68.png"/><Relationship Id="rId6" Type="http://schemas.microsoft.com/office/2007/relationships/hdphoto" Target="../media/hdphoto3.wdp"/><Relationship Id="rId7" Type="http://schemas.openxmlformats.org/officeDocument/2006/relationships/image" Target="../media/image69.png"/><Relationship Id="rId8"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70.wmf"/><Relationship Id="rId5" Type="http://schemas.openxmlformats.org/officeDocument/2006/relationships/image" Target="../media/image71.png"/><Relationship Id="rId6" Type="http://schemas.openxmlformats.org/officeDocument/2006/relationships/image" Target="../media/image72.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www.cslu.ogi.edu/toolkit/old/old/version2.0a/documentation/csluc/node3.html" TargetMode="External"/><Relationship Id="rId4"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emf"/><Relationship Id="rId5" Type="http://schemas.openxmlformats.org/officeDocument/2006/relationships/image" Target="../media/image15.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1" Type="http://schemas.openxmlformats.org/officeDocument/2006/relationships/image" Target="../media/image19.wmf"/><Relationship Id="rId12" Type="http://schemas.openxmlformats.org/officeDocument/2006/relationships/oleObject" Target="../embeddings/oleObject6.bin"/><Relationship Id="rId13" Type="http://schemas.openxmlformats.org/officeDocument/2006/relationships/image" Target="../media/image20.wmf"/><Relationship Id="rId14" Type="http://schemas.openxmlformats.org/officeDocument/2006/relationships/oleObject" Target="../embeddings/oleObject7.bin"/><Relationship Id="rId15" Type="http://schemas.openxmlformats.org/officeDocument/2006/relationships/image" Target="../media/image21.wmf"/><Relationship Id="rId16" Type="http://schemas.openxmlformats.org/officeDocument/2006/relationships/oleObject" Target="../embeddings/oleObject8.bin"/><Relationship Id="rId17" Type="http://schemas.openxmlformats.org/officeDocument/2006/relationships/image" Target="../media/image22.wmf"/><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16.wmf"/><Relationship Id="rId6" Type="http://schemas.openxmlformats.org/officeDocument/2006/relationships/oleObject" Target="../embeddings/oleObject3.bin"/><Relationship Id="rId7" Type="http://schemas.openxmlformats.org/officeDocument/2006/relationships/image" Target="../media/image17.wmf"/><Relationship Id="rId8" Type="http://schemas.openxmlformats.org/officeDocument/2006/relationships/oleObject" Target="../embeddings/oleObject4.bin"/><Relationship Id="rId9" Type="http://schemas.openxmlformats.org/officeDocument/2006/relationships/image" Target="../media/image18.wmf"/><Relationship Id="rId10"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oleObject" Target="../embeddings/oleObject13.bin"/><Relationship Id="rId13" Type="http://schemas.openxmlformats.org/officeDocument/2006/relationships/image" Target="../media/image27.wmf"/><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notesSlide" Target="../notesSlides/notesSlide5.xml"/><Relationship Id="rId4" Type="http://schemas.openxmlformats.org/officeDocument/2006/relationships/oleObject" Target="../embeddings/oleObject9.bin"/><Relationship Id="rId5" Type="http://schemas.openxmlformats.org/officeDocument/2006/relationships/image" Target="../media/image23.wmf"/><Relationship Id="rId6" Type="http://schemas.openxmlformats.org/officeDocument/2006/relationships/oleObject" Target="../embeddings/oleObject10.bin"/><Relationship Id="rId7" Type="http://schemas.openxmlformats.org/officeDocument/2006/relationships/image" Target="../media/image24.wmf"/><Relationship Id="rId8" Type="http://schemas.openxmlformats.org/officeDocument/2006/relationships/oleObject" Target="../embeddings/oleObject11.bin"/><Relationship Id="rId9" Type="http://schemas.openxmlformats.org/officeDocument/2006/relationships/image" Target="../media/image25.wmf"/><Relationship Id="rId10"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6400" y="2075299"/>
            <a:ext cx="6100273" cy="1569660"/>
          </a:xfrm>
          <a:prstGeom prst="rect">
            <a:avLst/>
          </a:prstGeom>
          <a:noFill/>
        </p:spPr>
        <p:txBody>
          <a:bodyPr wrap="square" rtlCol="0">
            <a:spAutoFit/>
          </a:bodyPr>
          <a:lstStyle/>
          <a:p>
            <a:pPr algn="r"/>
            <a:r>
              <a:rPr lang="en-US" sz="3200" b="1" dirty="0" smtClean="0"/>
              <a:t>Non</a:t>
            </a:r>
            <a:r>
              <a:rPr lang="en-US" sz="3200" b="1" dirty="0"/>
              <a:t>p</a:t>
            </a:r>
            <a:r>
              <a:rPr lang="en-US" sz="3200" b="1" dirty="0" smtClean="0"/>
              <a:t>arametric </a:t>
            </a:r>
            <a:r>
              <a:rPr lang="en-US" sz="3200" b="1" dirty="0"/>
              <a:t>Bayesian Approaches </a:t>
            </a:r>
            <a:r>
              <a:rPr lang="en-US" sz="3200" b="1" dirty="0" smtClean="0"/>
              <a:t>for Acoustic </a:t>
            </a:r>
            <a:r>
              <a:rPr lang="en-US" sz="3200" b="1" dirty="0"/>
              <a:t>Modeling in Speech Recognition </a:t>
            </a:r>
            <a:endParaRPr lang="en-US" sz="3200" b="1" dirty="0">
              <a:latin typeface="Arial"/>
              <a:cs typeface="Arial"/>
            </a:endParaRPr>
          </a:p>
        </p:txBody>
      </p:sp>
      <p:sp>
        <p:nvSpPr>
          <p:cNvPr id="4" name="Rectangle 16"/>
          <p:cNvSpPr txBox="1">
            <a:spLocks noChangeArrowheads="1"/>
          </p:cNvSpPr>
          <p:nvPr/>
        </p:nvSpPr>
        <p:spPr>
          <a:xfrm>
            <a:off x="0" y="5123997"/>
            <a:ext cx="6527800" cy="17377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a:solidFill>
                  <a:srgbClr val="800000"/>
                </a:solidFill>
                <a:latin typeface="Arial"/>
                <a:cs typeface="Arial"/>
              </a:rPr>
              <a:t>Joseph </a:t>
            </a:r>
            <a:r>
              <a:rPr lang="en-US" sz="1800" b="1" dirty="0" smtClean="0">
                <a:solidFill>
                  <a:srgbClr val="800000"/>
                </a:solidFill>
                <a:latin typeface="Arial"/>
                <a:cs typeface="Arial"/>
              </a:rPr>
              <a:t>Picone</a:t>
            </a:r>
          </a:p>
          <a:p>
            <a:pPr marL="0" indent="0">
              <a:spcBef>
                <a:spcPts val="0"/>
              </a:spcBef>
              <a:spcAft>
                <a:spcPts val="1200"/>
              </a:spcAft>
              <a:buNone/>
            </a:pPr>
            <a:r>
              <a:rPr lang="en-US" sz="1800" b="1" dirty="0" smtClean="0">
                <a:latin typeface="Arial"/>
                <a:cs typeface="Arial"/>
              </a:rPr>
              <a:t>Co-PIs: Amir Harati, John Steinberg and Dr. Marc Sobel</a:t>
            </a: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90632"/>
            <a:ext cx="2677001" cy="1784667"/>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10" name="Picture 9"/>
          <p:cNvPicPr>
            <a:picLocks noChangeAspect="1"/>
          </p:cNvPicPr>
          <p:nvPr/>
        </p:nvPicPr>
        <p:blipFill>
          <a:blip r:embed="rId4"/>
          <a:stretch>
            <a:fillRect/>
          </a:stretch>
        </p:blipFill>
        <p:spPr>
          <a:xfrm>
            <a:off x="7463876" y="203200"/>
            <a:ext cx="1172673" cy="1172673"/>
          </a:xfrm>
          <a:prstGeom prst="rect">
            <a:avLst/>
          </a:prstGeom>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012" y="744996"/>
            <a:ext cx="8702586" cy="5755422"/>
          </a:xfrm>
          <a:prstGeom prst="rect">
            <a:avLst/>
          </a:prstGeom>
        </p:spPr>
        <p:txBody>
          <a:bodyPr wrap="square" lIns="0" tIns="0" rIns="0" bIns="0">
            <a:spAutoFit/>
          </a:bodyPr>
          <a:lstStyle/>
          <a:p>
            <a:pPr marL="228600" indent="-228600">
              <a:spcAft>
                <a:spcPts val="2400"/>
              </a:spcAft>
              <a:buFont typeface="Arial" pitchFamily="34" charset="0"/>
              <a:buChar char="•"/>
            </a:pPr>
            <a:r>
              <a:rPr lang="en-US" sz="2400" b="1" dirty="0" smtClean="0">
                <a:latin typeface="Arial"/>
                <a:cs typeface="Arial"/>
              </a:rPr>
              <a:t>Inference: </a:t>
            </a:r>
            <a:r>
              <a:rPr lang="en-US" sz="2400" b="1" dirty="0" smtClean="0">
                <a:latin typeface="Arial"/>
                <a:cs typeface="Arial"/>
              </a:rPr>
              <a:t>estimating </a:t>
            </a:r>
            <a:r>
              <a:rPr lang="en-US" sz="2400" b="1" dirty="0" smtClean="0">
                <a:latin typeface="Arial"/>
                <a:cs typeface="Arial"/>
              </a:rPr>
              <a:t>probabilities in statistically meaningful ways </a:t>
            </a:r>
          </a:p>
          <a:p>
            <a:pPr marL="228600" indent="-228600">
              <a:spcAft>
                <a:spcPts val="1200"/>
              </a:spcAft>
              <a:buFont typeface="Arial" pitchFamily="34" charset="0"/>
              <a:buChar char="•"/>
            </a:pPr>
            <a:r>
              <a:rPr lang="en-US" sz="2400" b="1" dirty="0" smtClean="0">
                <a:latin typeface="Arial"/>
                <a:cs typeface="Arial"/>
              </a:rPr>
              <a:t>Parameter estimation is computationally difficult </a:t>
            </a:r>
          </a:p>
          <a:p>
            <a:pPr marL="455613" lvl="1" indent="-227013">
              <a:spcAft>
                <a:spcPts val="1200"/>
              </a:spcAft>
              <a:buFont typeface="Wingdings" charset="2"/>
              <a:buChar char="§"/>
            </a:pPr>
            <a:r>
              <a:rPr lang="en-US" sz="2400" b="1" dirty="0" smtClean="0">
                <a:latin typeface="Arial"/>
                <a:cs typeface="Arial"/>
              </a:rPr>
              <a:t>Distributions of distributions		 </a:t>
            </a:r>
            <a:r>
              <a:rPr lang="en-US" sz="2400" b="1" dirty="0" smtClean="0">
                <a:latin typeface="+mj-lt"/>
                <a:cs typeface="Times New Roman" pitchFamily="18" charset="0"/>
              </a:rPr>
              <a:t>∞</a:t>
            </a:r>
            <a:r>
              <a:rPr lang="en-US" sz="2400" b="1" dirty="0" smtClean="0">
                <a:latin typeface="Arial"/>
                <a:cs typeface="Arial"/>
              </a:rPr>
              <a:t> parameters </a:t>
            </a:r>
          </a:p>
          <a:p>
            <a:pPr marL="455613" lvl="1" indent="-227013">
              <a:spcAft>
                <a:spcPts val="2400"/>
              </a:spcAft>
              <a:buFont typeface="Wingdings" charset="2"/>
              <a:buChar char="§"/>
            </a:pPr>
            <a:r>
              <a:rPr lang="en-US" sz="2400" b="1" dirty="0" smtClean="0">
                <a:latin typeface="Arial"/>
                <a:cs typeface="Arial"/>
              </a:rPr>
              <a:t>Posteriors, </a:t>
            </a:r>
            <a:r>
              <a:rPr lang="en-US" sz="2400" b="1" i="1" dirty="0" smtClean="0">
                <a:latin typeface="Arial"/>
                <a:cs typeface="Arial"/>
              </a:rPr>
              <a:t>p(y|x), </a:t>
            </a:r>
            <a:r>
              <a:rPr lang="en-US" sz="2400" b="1" dirty="0" smtClean="0">
                <a:latin typeface="Arial"/>
                <a:cs typeface="Arial"/>
              </a:rPr>
              <a:t>can’t be analytically solved</a:t>
            </a:r>
          </a:p>
          <a:p>
            <a:pPr marL="228600" indent="-228600">
              <a:spcAft>
                <a:spcPts val="1200"/>
              </a:spcAft>
              <a:buFont typeface="Arial" pitchFamily="34" charset="0"/>
              <a:buChar char="•"/>
            </a:pPr>
            <a:r>
              <a:rPr lang="en-US" sz="2400" b="1" dirty="0">
                <a:latin typeface="Arial"/>
                <a:cs typeface="Arial"/>
              </a:rPr>
              <a:t>Sampling </a:t>
            </a:r>
            <a:r>
              <a:rPr lang="en-US" sz="2400" b="1" dirty="0" smtClean="0">
                <a:latin typeface="Arial"/>
                <a:cs typeface="Arial"/>
              </a:rPr>
              <a:t>methods (e.g. MCMC)</a:t>
            </a:r>
            <a:endParaRPr lang="en-US" sz="2400" b="1" dirty="0">
              <a:latin typeface="Arial"/>
              <a:cs typeface="Arial"/>
            </a:endParaRPr>
          </a:p>
          <a:p>
            <a:pPr marL="455613" lvl="1" indent="-227013">
              <a:spcAft>
                <a:spcPts val="1200"/>
              </a:spcAft>
              <a:buFont typeface="Wingdings" charset="2"/>
              <a:buChar char="§"/>
            </a:pPr>
            <a:r>
              <a:rPr lang="en-US" sz="2400" b="1" dirty="0" smtClean="0">
                <a:latin typeface="Arial"/>
                <a:cs typeface="Arial"/>
              </a:rPr>
              <a:t>Samples </a:t>
            </a:r>
            <a:r>
              <a:rPr lang="en-US" sz="2400" b="1" dirty="0">
                <a:latin typeface="Arial"/>
                <a:cs typeface="Arial"/>
              </a:rPr>
              <a:t>estimate true distribution</a:t>
            </a:r>
          </a:p>
          <a:p>
            <a:pPr marL="455613" lvl="1" indent="-227013">
              <a:spcAft>
                <a:spcPts val="1200"/>
              </a:spcAft>
              <a:buFont typeface="Wingdings" charset="2"/>
              <a:buChar char="§"/>
            </a:pPr>
            <a:r>
              <a:rPr lang="en-US" sz="2400" b="1" dirty="0">
                <a:latin typeface="Arial"/>
                <a:cs typeface="Arial"/>
              </a:rPr>
              <a:t>Drawbacks</a:t>
            </a:r>
          </a:p>
          <a:p>
            <a:pPr marL="798513" lvl="2" indent="-342900">
              <a:spcAft>
                <a:spcPts val="1200"/>
              </a:spcAft>
              <a:buFont typeface="Wingdings" charset="2"/>
              <a:buChar char="Ø"/>
            </a:pPr>
            <a:r>
              <a:rPr lang="en-US" sz="2400" b="1" dirty="0" smtClean="0">
                <a:latin typeface="Arial"/>
                <a:cs typeface="Arial"/>
              </a:rPr>
              <a:t>Needs large number of samples for accuracy</a:t>
            </a:r>
          </a:p>
          <a:p>
            <a:pPr marL="798513" lvl="2" indent="-342900">
              <a:spcAft>
                <a:spcPts val="1200"/>
              </a:spcAft>
              <a:buFont typeface="Wingdings" charset="2"/>
              <a:buChar char="Ø"/>
            </a:pPr>
            <a:r>
              <a:rPr lang="en-US" sz="2400" b="1" dirty="0" smtClean="0">
                <a:latin typeface="Arial"/>
                <a:cs typeface="Arial"/>
              </a:rPr>
              <a:t>Step size must be chosen carefully</a:t>
            </a:r>
          </a:p>
          <a:p>
            <a:pPr marL="798513" lvl="2" indent="-342900">
              <a:spcAft>
                <a:spcPts val="1200"/>
              </a:spcAft>
              <a:buFont typeface="Wingdings" charset="2"/>
              <a:buChar char="Ø"/>
            </a:pPr>
            <a:r>
              <a:rPr lang="en-US" sz="2400" b="1" dirty="0" smtClean="0">
                <a:latin typeface="Arial"/>
                <a:cs typeface="Arial"/>
              </a:rPr>
              <a:t>“Burn in” phase must be monitored/controlled</a:t>
            </a:r>
          </a:p>
        </p:txBody>
      </p:sp>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Inference: An Approximation</a:t>
            </a:r>
            <a:endParaRPr lang="en-US" dirty="0"/>
          </a:p>
        </p:txBody>
      </p:sp>
      <p:sp>
        <p:nvSpPr>
          <p:cNvPr id="12" name="Notched Right Arrow 11"/>
          <p:cNvSpPr/>
          <p:nvPr/>
        </p:nvSpPr>
        <p:spPr>
          <a:xfrm>
            <a:off x="4953000" y="2309446"/>
            <a:ext cx="668215" cy="28135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75" name="Picture 55" descr="File:3dRosenbrock.png">
            <a:hlinkClick r:id="rId3"/>
          </p:cNvPr>
          <p:cNvPicPr>
            <a:picLocks noChangeAspect="1" noChangeArrowheads="1"/>
          </p:cNvPicPr>
          <p:nvPr/>
        </p:nvPicPr>
        <p:blipFill>
          <a:blip r:embed="rId4"/>
          <a:srcRect/>
          <a:stretch>
            <a:fillRect/>
          </a:stretch>
        </p:blipFill>
        <p:spPr bwMode="auto">
          <a:xfrm>
            <a:off x="5943600" y="3460747"/>
            <a:ext cx="2300197" cy="1492253"/>
          </a:xfrm>
          <a:prstGeom prst="rect">
            <a:avLst/>
          </a:prstGeom>
          <a:noFill/>
        </p:spPr>
      </p:pic>
    </p:spTree>
    <p:extLst>
      <p:ext uri="{BB962C8B-B14F-4D97-AF65-F5344CB8AC3E}">
        <p14:creationId xmlns:p14="http://schemas.microsoft.com/office/powerpoint/2010/main" val="2769713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012" y="744996"/>
            <a:ext cx="8702586" cy="4093428"/>
          </a:xfrm>
          <a:prstGeom prst="rect">
            <a:avLst/>
          </a:prstGeom>
        </p:spPr>
        <p:txBody>
          <a:bodyPr wrap="square" lIns="0" tIns="0" rIns="0" bIns="0">
            <a:spAutoFit/>
          </a:bodyPr>
          <a:lstStyle/>
          <a:p>
            <a:pPr marL="228600" indent="-228600">
              <a:spcAft>
                <a:spcPts val="1200"/>
              </a:spcAft>
              <a:buFont typeface="Arial" pitchFamily="34" charset="0"/>
              <a:buChar char="•"/>
            </a:pPr>
            <a:r>
              <a:rPr lang="en-US" sz="2400" b="1" dirty="0" smtClean="0">
                <a:latin typeface="Arial"/>
                <a:cs typeface="Arial"/>
              </a:rPr>
              <a:t>Converts sampling problem to an optimization problem</a:t>
            </a:r>
          </a:p>
          <a:p>
            <a:pPr marL="455613" lvl="1" indent="-227013">
              <a:spcAft>
                <a:spcPts val="1200"/>
              </a:spcAft>
              <a:buFont typeface="Wingdings" charset="2"/>
              <a:buChar char="§"/>
            </a:pPr>
            <a:r>
              <a:rPr lang="en-US" sz="2400" b="1" dirty="0">
                <a:latin typeface="Arial"/>
                <a:cs typeface="Arial"/>
              </a:rPr>
              <a:t>Avoids need for careful monitoring of sampling</a:t>
            </a:r>
          </a:p>
          <a:p>
            <a:pPr marL="455613" lvl="1" indent="-227013">
              <a:spcAft>
                <a:spcPts val="1200"/>
              </a:spcAft>
              <a:buFont typeface="Wingdings" charset="2"/>
              <a:buChar char="§"/>
            </a:pPr>
            <a:r>
              <a:rPr lang="en-US" sz="2400" b="1" dirty="0" smtClean="0">
                <a:latin typeface="Arial"/>
                <a:cs typeface="Arial"/>
              </a:rPr>
              <a:t>Uses </a:t>
            </a:r>
            <a:r>
              <a:rPr lang="en-US" sz="2400" b="1" dirty="0">
                <a:latin typeface="Arial"/>
                <a:cs typeface="Arial"/>
              </a:rPr>
              <a:t>independence assumptions to create </a:t>
            </a:r>
            <a:r>
              <a:rPr lang="en-US" sz="2400" b="1" dirty="0" smtClean="0">
                <a:latin typeface="Arial"/>
                <a:cs typeface="Arial"/>
              </a:rPr>
              <a:t>simpler variational </a:t>
            </a:r>
            <a:r>
              <a:rPr lang="en-US" sz="2400" b="1" dirty="0">
                <a:latin typeface="Arial"/>
                <a:cs typeface="Arial"/>
              </a:rPr>
              <a:t>distributions, </a:t>
            </a:r>
            <a:r>
              <a:rPr lang="en-US" sz="2400" b="1" i="1" dirty="0">
                <a:latin typeface="Arial"/>
                <a:cs typeface="Arial"/>
              </a:rPr>
              <a:t>q(y)</a:t>
            </a:r>
            <a:r>
              <a:rPr lang="en-US" sz="2400" b="1" dirty="0">
                <a:latin typeface="Arial"/>
                <a:cs typeface="Arial"/>
              </a:rPr>
              <a:t>, to approximate </a:t>
            </a:r>
            <a:r>
              <a:rPr lang="en-US" sz="2400" b="1" i="1" dirty="0">
                <a:latin typeface="Arial"/>
                <a:cs typeface="Arial"/>
              </a:rPr>
              <a:t>p(y|x)</a:t>
            </a:r>
            <a:r>
              <a:rPr lang="en-US" sz="2400" b="1" dirty="0">
                <a:latin typeface="Arial"/>
                <a:cs typeface="Arial"/>
              </a:rPr>
              <a:t>.</a:t>
            </a:r>
          </a:p>
          <a:p>
            <a:pPr marL="455613" lvl="1" indent="-227013">
              <a:spcAft>
                <a:spcPts val="1200"/>
              </a:spcAft>
              <a:buFont typeface="Wingdings" charset="2"/>
              <a:buChar char="§"/>
            </a:pPr>
            <a:r>
              <a:rPr lang="en-US" sz="2400" b="1" dirty="0">
                <a:latin typeface="Arial"/>
                <a:cs typeface="Arial"/>
              </a:rPr>
              <a:t>Optimize </a:t>
            </a:r>
            <a:r>
              <a:rPr lang="en-US" sz="2400" b="1" i="1" dirty="0">
                <a:latin typeface="Arial"/>
                <a:cs typeface="Arial"/>
              </a:rPr>
              <a:t>q</a:t>
            </a:r>
            <a:r>
              <a:rPr lang="en-US" sz="2400" b="1" dirty="0">
                <a:latin typeface="Arial"/>
                <a:cs typeface="Arial"/>
              </a:rPr>
              <a:t> from </a:t>
            </a:r>
            <a:r>
              <a:rPr lang="en-US" sz="2400" b="1" i="1" dirty="0" smtClean="0">
                <a:latin typeface="Arial"/>
                <a:cs typeface="Arial"/>
              </a:rPr>
              <a:t>Q = {</a:t>
            </a:r>
            <a:r>
              <a:rPr lang="en-US" sz="2400" b="1" i="1" dirty="0">
                <a:latin typeface="Arial"/>
                <a:cs typeface="Arial"/>
              </a:rPr>
              <a:t>q1, q2, …, q</a:t>
            </a:r>
            <a:r>
              <a:rPr lang="en-US" sz="2400" b="1" i="1" baseline="-25000" dirty="0">
                <a:latin typeface="Arial"/>
                <a:cs typeface="Arial"/>
              </a:rPr>
              <a:t>m</a:t>
            </a:r>
            <a:r>
              <a:rPr lang="en-US" sz="2400" b="1" i="1" dirty="0">
                <a:latin typeface="Arial"/>
                <a:cs typeface="Arial"/>
              </a:rPr>
              <a:t>} </a:t>
            </a:r>
            <a:r>
              <a:rPr lang="en-US" sz="2400" b="1" dirty="0">
                <a:latin typeface="Arial"/>
                <a:cs typeface="Arial"/>
              </a:rPr>
              <a:t>using an objective function, e.g. </a:t>
            </a:r>
            <a:r>
              <a:rPr lang="en-US" sz="2400" b="1" dirty="0" err="1">
                <a:latin typeface="Arial"/>
                <a:cs typeface="Arial"/>
              </a:rPr>
              <a:t>Kullbach-Liebler</a:t>
            </a:r>
            <a:r>
              <a:rPr lang="en-US" sz="2400" b="1" dirty="0">
                <a:latin typeface="Arial"/>
                <a:cs typeface="Arial"/>
              </a:rPr>
              <a:t> </a:t>
            </a:r>
            <a:r>
              <a:rPr lang="en-US" sz="2400" b="1" dirty="0" smtClean="0">
                <a:latin typeface="Arial"/>
                <a:cs typeface="Arial"/>
              </a:rPr>
              <a:t>divergence</a:t>
            </a:r>
          </a:p>
          <a:p>
            <a:pPr marL="912813" lvl="2" indent="-227013">
              <a:spcAft>
                <a:spcPts val="1200"/>
              </a:spcAft>
              <a:buFont typeface="Wingdings" charset="2"/>
              <a:buChar char="§"/>
            </a:pPr>
            <a:r>
              <a:rPr lang="en-US" sz="2400" b="1" dirty="0" smtClean="0">
                <a:latin typeface="Arial"/>
                <a:cs typeface="Arial"/>
              </a:rPr>
              <a:t>EM or other gradient descent algorithms can be used</a:t>
            </a:r>
            <a:endParaRPr lang="en-US" sz="2400" b="1" dirty="0">
              <a:latin typeface="Arial"/>
              <a:cs typeface="Arial"/>
            </a:endParaRPr>
          </a:p>
          <a:p>
            <a:pPr marL="455613" lvl="1" indent="-227013">
              <a:spcAft>
                <a:spcPts val="1200"/>
              </a:spcAft>
              <a:buFont typeface="Wingdings" charset="2"/>
              <a:buChar char="§"/>
            </a:pPr>
            <a:r>
              <a:rPr lang="en-US" sz="2400" b="1" dirty="0">
                <a:latin typeface="Arial"/>
                <a:cs typeface="Arial"/>
              </a:rPr>
              <a:t>Constraints can be added to </a:t>
            </a:r>
            <a:r>
              <a:rPr lang="en-US" sz="2400" b="1" i="1" dirty="0">
                <a:latin typeface="Arial"/>
                <a:cs typeface="Arial"/>
              </a:rPr>
              <a:t>Q</a:t>
            </a:r>
            <a:r>
              <a:rPr lang="en-US" sz="2400" b="1" dirty="0">
                <a:latin typeface="Arial"/>
                <a:cs typeface="Arial"/>
              </a:rPr>
              <a:t> to improve computational </a:t>
            </a:r>
            <a:r>
              <a:rPr lang="en-US" sz="2400" b="1" dirty="0" smtClean="0">
                <a:latin typeface="Arial"/>
                <a:cs typeface="Arial"/>
              </a:rPr>
              <a:t>efficiency</a:t>
            </a:r>
          </a:p>
        </p:txBody>
      </p:sp>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Variational Inference</a:t>
            </a:r>
            <a:endParaRPr lang="en-US" dirty="0"/>
          </a:p>
        </p:txBody>
      </p:sp>
    </p:spTree>
    <p:extLst>
      <p:ext uri="{BB962C8B-B14F-4D97-AF65-F5344CB8AC3E}">
        <p14:creationId xmlns:p14="http://schemas.microsoft.com/office/powerpoint/2010/main" val="13023045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012" y="744996"/>
            <a:ext cx="8702586" cy="2677656"/>
          </a:xfrm>
          <a:prstGeom prst="rect">
            <a:avLst/>
          </a:prstGeom>
        </p:spPr>
        <p:txBody>
          <a:bodyPr wrap="square" lIns="0" tIns="0" rIns="0" bIns="0">
            <a:spAutoFit/>
          </a:bodyPr>
          <a:lstStyle/>
          <a:p>
            <a:pPr marL="228600" indent="-228600">
              <a:spcAft>
                <a:spcPts val="1200"/>
              </a:spcAft>
              <a:buFont typeface="Arial" pitchFamily="34" charset="0"/>
              <a:buChar char="•"/>
            </a:pPr>
            <a:r>
              <a:rPr lang="en-US" sz="2400" b="1" dirty="0" smtClean="0">
                <a:latin typeface="Arial"/>
                <a:cs typeface="Arial"/>
              </a:rPr>
              <a:t>Accelerated Variational Dirichlet Process Mixtures (AVDPMs)</a:t>
            </a:r>
          </a:p>
          <a:p>
            <a:pPr marL="571500" lvl="1" indent="-342900">
              <a:spcAft>
                <a:spcPts val="1200"/>
              </a:spcAft>
              <a:buFont typeface="Wingdings" charset="2"/>
              <a:buChar char="§"/>
            </a:pPr>
            <a:r>
              <a:rPr lang="en-US" sz="2400" b="1" dirty="0" smtClean="0">
                <a:latin typeface="Arial"/>
                <a:cs typeface="Arial"/>
              </a:rPr>
              <a:t>Limits computation of </a:t>
            </a:r>
            <a:r>
              <a:rPr lang="en-US" sz="2400" b="1" i="1" dirty="0" smtClean="0">
                <a:latin typeface="Arial"/>
                <a:cs typeface="Arial"/>
              </a:rPr>
              <a:t>Q</a:t>
            </a:r>
            <a:r>
              <a:rPr lang="en-US" sz="2400" b="1" dirty="0" smtClean="0">
                <a:latin typeface="Arial"/>
                <a:cs typeface="Arial"/>
              </a:rPr>
              <a:t>: For </a:t>
            </a:r>
            <a:r>
              <a:rPr lang="en-US" sz="2400" b="1" i="1" dirty="0" smtClean="0">
                <a:latin typeface="Arial"/>
                <a:cs typeface="Arial"/>
              </a:rPr>
              <a:t> i &gt; T,</a:t>
            </a:r>
            <a:r>
              <a:rPr lang="en-US" sz="2400" b="1" dirty="0" smtClean="0">
                <a:latin typeface="Arial"/>
                <a:cs typeface="Arial"/>
              </a:rPr>
              <a:t> </a:t>
            </a:r>
            <a:r>
              <a:rPr lang="en-US" sz="2400" b="1" i="1" dirty="0" smtClean="0">
                <a:latin typeface="Arial"/>
                <a:cs typeface="Arial"/>
              </a:rPr>
              <a:t>q</a:t>
            </a:r>
            <a:r>
              <a:rPr lang="en-US" sz="2400" b="1" i="1" baseline="-25000" dirty="0" smtClean="0">
                <a:latin typeface="Arial"/>
                <a:cs typeface="Arial"/>
              </a:rPr>
              <a:t>i</a:t>
            </a:r>
            <a:r>
              <a:rPr lang="en-US" sz="2400" b="1" dirty="0" smtClean="0">
                <a:latin typeface="Arial"/>
                <a:cs typeface="Arial"/>
              </a:rPr>
              <a:t> is set to its prior</a:t>
            </a:r>
          </a:p>
          <a:p>
            <a:pPr marL="571500" lvl="1" indent="-342900">
              <a:spcAft>
                <a:spcPts val="1200"/>
              </a:spcAft>
              <a:buFont typeface="Wingdings" charset="2"/>
              <a:buChar char="§"/>
            </a:pPr>
            <a:r>
              <a:rPr lang="en-US" sz="2400" b="1" dirty="0" smtClean="0">
                <a:latin typeface="Arial"/>
                <a:cs typeface="Arial"/>
              </a:rPr>
              <a:t>Incorporates kd-trees to improve efficiency</a:t>
            </a:r>
          </a:p>
          <a:p>
            <a:pPr marL="798513" lvl="2" indent="-342900">
              <a:spcAft>
                <a:spcPts val="1200"/>
              </a:spcAft>
              <a:buFont typeface="Wingdings" charset="2"/>
              <a:buChar char="Ø"/>
            </a:pPr>
            <a:r>
              <a:rPr lang="en-US" sz="2400" b="1" dirty="0" smtClean="0">
                <a:latin typeface="Arial"/>
                <a:cs typeface="Arial"/>
              </a:rPr>
              <a:t>number of splits is controlled to balance</a:t>
            </a:r>
            <a:br>
              <a:rPr lang="en-US" sz="2400" b="1" dirty="0" smtClean="0">
                <a:latin typeface="Arial"/>
                <a:cs typeface="Arial"/>
              </a:rPr>
            </a:br>
            <a:r>
              <a:rPr lang="en-US" sz="2400" b="1" dirty="0" smtClean="0">
                <a:latin typeface="Arial"/>
                <a:cs typeface="Arial"/>
              </a:rPr>
              <a:t>computation and accuracy</a:t>
            </a:r>
          </a:p>
        </p:txBody>
      </p:sp>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Variational Inference Algorithms</a:t>
            </a:r>
            <a:endParaRPr lang="en-US" dirty="0">
              <a:solidFill>
                <a:srgbClr val="FFFF00"/>
              </a:solidFill>
            </a:endParaRPr>
          </a:p>
        </p:txBody>
      </p:sp>
      <p:graphicFrame>
        <p:nvGraphicFramePr>
          <p:cNvPr id="4" name="Diagram 3"/>
          <p:cNvGraphicFramePr/>
          <p:nvPr>
            <p:extLst>
              <p:ext uri="{D42A27DB-BD31-4B8C-83A1-F6EECF244321}">
                <p14:modId xmlns:p14="http://schemas.microsoft.com/office/powerpoint/2010/main" val="3569413567"/>
              </p:ext>
            </p:extLst>
          </p:nvPr>
        </p:nvGraphicFramePr>
        <p:xfrm>
          <a:off x="1441916" y="3516920"/>
          <a:ext cx="5750161" cy="284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7521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6" name="Group 5"/>
          <p:cNvGrpSpPr/>
          <p:nvPr/>
        </p:nvGrpSpPr>
        <p:grpSpPr>
          <a:xfrm>
            <a:off x="3973513" y="686290"/>
            <a:ext cx="4954587" cy="4787690"/>
            <a:chOff x="3973513" y="686290"/>
            <a:chExt cx="4954587" cy="4787690"/>
          </a:xfrm>
        </p:grpSpPr>
        <p:pic>
          <p:nvPicPr>
            <p:cNvPr id="8" name="Picture 7" descr="Description: C:\Users\amir\Documents\My Dropbox\Projects\preliminary exam\fig3.jpg"/>
            <p:cNvPicPr/>
            <p:nvPr/>
          </p:nvPicPr>
          <p:blipFill rotWithShape="1">
            <a:blip r:embed="rId4">
              <a:extLst>
                <a:ext uri="{28A0092B-C50C-407E-A947-70E740481C1C}">
                  <a14:useLocalDpi xmlns:a14="http://schemas.microsoft.com/office/drawing/2010/main" val="0"/>
                </a:ext>
              </a:extLst>
            </a:blip>
            <a:srcRect l="4682" t="23651" r="38816" b="27607"/>
            <a:stretch/>
          </p:blipFill>
          <p:spPr bwMode="auto">
            <a:xfrm>
              <a:off x="4285932" y="1057064"/>
              <a:ext cx="3994468" cy="2679065"/>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3973513" y="4212096"/>
              <a:ext cx="4954587" cy="1261884"/>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used  </a:t>
              </a:r>
              <a:r>
                <a:rPr lang="en-US" b="1" dirty="0" smtClean="0">
                  <a:latin typeface="Arial"/>
                  <a:cs typeface="Arial"/>
                </a:rPr>
                <a:t>for training.</a:t>
              </a:r>
              <a:endParaRPr lang="en-US" sz="2400" b="1" dirty="0" smtClean="0">
                <a:latin typeface="Arial"/>
                <a:cs typeface="Arial"/>
              </a:endParaRPr>
            </a:p>
          </p:txBody>
        </p:sp>
        <p:sp>
          <p:nvSpPr>
            <p:cNvPr id="12" name="Rectangle 11"/>
            <p:cNvSpPr/>
            <p:nvPr/>
          </p:nvSpPr>
          <p:spPr>
            <a:xfrm>
              <a:off x="3973513" y="686290"/>
              <a:ext cx="2986087" cy="276999"/>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Markovian Structure:</a:t>
              </a:r>
            </a:p>
          </p:txBody>
        </p:sp>
      </p:grpSp>
      <p:grpSp>
        <p:nvGrpSpPr>
          <p:cNvPr id="5" name="Group 4"/>
          <p:cNvGrpSpPr/>
          <p:nvPr/>
        </p:nvGrpSpPr>
        <p:grpSpPr>
          <a:xfrm>
            <a:off x="227013" y="694196"/>
            <a:ext cx="3506787" cy="5496377"/>
            <a:chOff x="227013" y="694196"/>
            <a:chExt cx="3506787" cy="5496377"/>
          </a:xfrm>
        </p:grpSpPr>
        <p:graphicFrame>
          <p:nvGraphicFramePr>
            <p:cNvPr id="4" name="Object 3"/>
            <p:cNvGraphicFramePr>
              <a:graphicFrameLocks noChangeAspect="1"/>
            </p:cNvGraphicFramePr>
            <p:nvPr>
              <p:extLst>
                <p:ext uri="{D42A27DB-BD31-4B8C-83A1-F6EECF244321}">
                  <p14:modId xmlns:p14="http://schemas.microsoft.com/office/powerpoint/2010/main" val="536025639"/>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0500" name="Equation" r:id="rId5" imgW="1524000" imgH="1993900" progId="Equation.DSMT4">
                    <p:embed/>
                  </p:oleObj>
                </mc:Choice>
                <mc:Fallback>
                  <p:oleObj name="Equation" r:id="rId5" imgW="1524000" imgH="1993900" progId="Equation.DSMT4">
                    <p:embed/>
                    <p:pic>
                      <p:nvPicPr>
                        <p:cNvPr id="0" name=""/>
                        <p:cNvPicPr/>
                        <p:nvPr/>
                      </p:nvPicPr>
                      <p:blipFill>
                        <a:blip r:embed="rId6"/>
                        <a:stretch>
                          <a:fillRect/>
                        </a:stretch>
                      </p:blipFill>
                      <p:spPr>
                        <a:xfrm>
                          <a:off x="392113" y="1231512"/>
                          <a:ext cx="3022600" cy="3954568"/>
                        </a:xfrm>
                        <a:prstGeom prst="rect">
                          <a:avLst/>
                        </a:prstGeom>
                      </p:spPr>
                    </p:pic>
                  </p:oleObj>
                </mc:Fallback>
              </mc:AlternateContent>
            </a:graphicData>
          </a:graphic>
        </p:graphicFrame>
        <p:sp>
          <p:nvSpPr>
            <p:cNvPr id="10" name="Rectangle 9"/>
            <p:cNvSpPr/>
            <p:nvPr/>
          </p:nvSpPr>
          <p:spPr>
            <a:xfrm>
              <a:off x="227013" y="694196"/>
              <a:ext cx="2986087" cy="276999"/>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Mathematical Definition:</a:t>
              </a:r>
            </a:p>
          </p:txBody>
        </p:sp>
        <p:sp>
          <p:nvSpPr>
            <p:cNvPr id="13" name="Rectangle 12"/>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2719313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014" y="919599"/>
            <a:ext cx="8662986" cy="1938992"/>
          </a:xfrm>
          <a:prstGeom prst="rect">
            <a:avLst/>
          </a:prstGeom>
          <a:noFill/>
        </p:spPr>
        <p:txBody>
          <a:bodyPr wrap="square" lIns="0" tIns="0" rIns="0" bIns="0" rtlCol="0">
            <a:spAutoFit/>
          </a:bodyPr>
          <a:lstStyle/>
          <a:p>
            <a:pPr marL="342900" indent="-342900">
              <a:spcAft>
                <a:spcPts val="1200"/>
              </a:spcAft>
              <a:buFont typeface="Arial"/>
              <a:buChar char="•"/>
            </a:pPr>
            <a:r>
              <a:rPr lang="en-US" sz="2400" b="1" dirty="0" smtClean="0">
                <a:solidFill>
                  <a:prstClr val="black"/>
                </a:solidFill>
                <a:latin typeface="Arial"/>
                <a:cs typeface="Arial"/>
              </a:rPr>
              <a:t>Phoneme Classification</a:t>
            </a:r>
          </a:p>
          <a:p>
            <a:pPr marL="342900" indent="-342900">
              <a:spcAft>
                <a:spcPts val="1200"/>
              </a:spcAft>
              <a:buFont typeface="Arial"/>
              <a:buChar char="•"/>
            </a:pPr>
            <a:r>
              <a:rPr lang="en-US" sz="2400" b="1" dirty="0" smtClean="0">
                <a:solidFill>
                  <a:prstClr val="black"/>
                </a:solidFill>
                <a:latin typeface="Arial"/>
                <a:cs typeface="Arial"/>
              </a:rPr>
              <a:t>Speaker Adaptation</a:t>
            </a:r>
          </a:p>
          <a:p>
            <a:pPr marL="342900" indent="-342900">
              <a:spcAft>
                <a:spcPts val="1200"/>
              </a:spcAft>
              <a:buFont typeface="Arial"/>
              <a:buChar char="•"/>
            </a:pPr>
            <a:r>
              <a:rPr lang="en-US" sz="2400" b="1" dirty="0" smtClean="0">
                <a:solidFill>
                  <a:prstClr val="black"/>
                </a:solidFill>
                <a:latin typeface="Arial"/>
                <a:cs typeface="Arial"/>
              </a:rPr>
              <a:t>Speech Segmentation</a:t>
            </a:r>
          </a:p>
          <a:p>
            <a:pPr marL="342900" indent="-342900">
              <a:spcAft>
                <a:spcPts val="1200"/>
              </a:spcAft>
              <a:buFont typeface="Arial"/>
              <a:buChar char="•"/>
            </a:pPr>
            <a:r>
              <a:rPr lang="en-US" sz="2400" b="1" dirty="0" smtClean="0">
                <a:solidFill>
                  <a:srgbClr val="800000"/>
                </a:solidFill>
                <a:latin typeface="Arial"/>
                <a:cs typeface="Arial"/>
              </a:rPr>
              <a:t>Coming Soon: Speaker Independent Speech Recognition</a:t>
            </a:r>
            <a:endParaRPr lang="en-US" sz="2400" b="1" dirty="0">
              <a:solidFill>
                <a:srgbClr val="800000"/>
              </a:solidFill>
              <a:latin typeface="Arial"/>
              <a:cs typeface="Arial"/>
            </a:endParaRPr>
          </a:p>
        </p:txBody>
      </p:sp>
      <p:sp>
        <p:nvSpPr>
          <p:cNvPr id="2" name="Title 1"/>
          <p:cNvSpPr>
            <a:spLocks noGrp="1"/>
          </p:cNvSpPr>
          <p:nvPr>
            <p:ph type="title"/>
          </p:nvPr>
        </p:nvSpPr>
        <p:spPr/>
        <p:txBody>
          <a:bodyPr>
            <a:normAutofit fontScale="90000"/>
          </a:bodyPr>
          <a:lstStyle/>
          <a:p>
            <a:r>
              <a:rPr lang="en-US" dirty="0" smtClean="0"/>
              <a:t>Applications: Speech Processing</a:t>
            </a:r>
            <a:endParaRPr lang="en-US" dirty="0"/>
          </a:p>
        </p:txBody>
      </p:sp>
    </p:spTree>
    <p:extLst>
      <p:ext uri="{BB962C8B-B14F-4D97-AF65-F5344CB8AC3E}">
        <p14:creationId xmlns:p14="http://schemas.microsoft.com/office/powerpoint/2010/main" val="16925546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Statistical Methods in Speech Recognition</a:t>
            </a:r>
            <a:endParaRPr lang="en-US" dirty="0"/>
          </a:p>
        </p:txBody>
      </p:sp>
      <p:grpSp>
        <p:nvGrpSpPr>
          <p:cNvPr id="20" name="Group 19"/>
          <p:cNvGrpSpPr/>
          <p:nvPr/>
        </p:nvGrpSpPr>
        <p:grpSpPr>
          <a:xfrm>
            <a:off x="1639381" y="791308"/>
            <a:ext cx="5566091" cy="5574323"/>
            <a:chOff x="1639381" y="791308"/>
            <a:chExt cx="5566091" cy="5574323"/>
          </a:xfrm>
        </p:grpSpPr>
        <p:pic>
          <p:nvPicPr>
            <p:cNvPr id="15" name="Picture 14"/>
            <p:cNvPicPr/>
            <p:nvPr/>
          </p:nvPicPr>
          <p:blipFill>
            <a:blip r:embed="rId3"/>
            <a:srcRect/>
            <a:stretch>
              <a:fillRect/>
            </a:stretch>
          </p:blipFill>
          <p:spPr bwMode="auto">
            <a:xfrm>
              <a:off x="1639381" y="791308"/>
              <a:ext cx="5169877" cy="5574323"/>
            </a:xfrm>
            <a:prstGeom prst="rect">
              <a:avLst/>
            </a:prstGeom>
            <a:noFill/>
            <a:ln w="9525">
              <a:noFill/>
              <a:miter lim="800000"/>
              <a:headEnd/>
              <a:tailEnd/>
            </a:ln>
          </p:spPr>
        </p:pic>
        <p:sp>
          <p:nvSpPr>
            <p:cNvPr id="18" name="Oval 17"/>
            <p:cNvSpPr/>
            <p:nvPr/>
          </p:nvSpPr>
          <p:spPr>
            <a:xfrm>
              <a:off x="3675888" y="2983511"/>
              <a:ext cx="3529584" cy="1167865"/>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22782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012" y="744996"/>
            <a:ext cx="8702586" cy="2462213"/>
          </a:xfrm>
          <a:prstGeom prst="rect">
            <a:avLst/>
          </a:prstGeom>
        </p:spPr>
        <p:txBody>
          <a:bodyPr wrap="square" lIns="0" tIns="0" rIns="0" bIns="0">
            <a:spAutoFit/>
          </a:bodyPr>
          <a:lstStyle/>
          <a:p>
            <a:pPr marL="236538" indent="-236538">
              <a:spcAft>
                <a:spcPts val="1200"/>
              </a:spcAft>
              <a:buFont typeface="Arial" pitchFamily="34" charset="0"/>
              <a:buChar char="•"/>
            </a:pPr>
            <a:r>
              <a:rPr lang="en-US" sz="2400" b="1" dirty="0">
                <a:solidFill>
                  <a:prstClr val="black"/>
                </a:solidFill>
                <a:latin typeface="Arial"/>
                <a:cs typeface="Arial"/>
              </a:rPr>
              <a:t>Phoneme Classification (TIMIT)</a:t>
            </a:r>
          </a:p>
          <a:p>
            <a:pPr marL="455613" lvl="1" indent="-227013">
              <a:spcAft>
                <a:spcPts val="1200"/>
              </a:spcAft>
              <a:buFont typeface="Wingdings" charset="2"/>
              <a:buChar char="§"/>
            </a:pPr>
            <a:r>
              <a:rPr lang="en-US" sz="2400" b="1" dirty="0">
                <a:solidFill>
                  <a:prstClr val="black"/>
                </a:solidFill>
                <a:latin typeface="Arial"/>
                <a:cs typeface="Arial"/>
              </a:rPr>
              <a:t>Manual alignments</a:t>
            </a:r>
          </a:p>
          <a:p>
            <a:pPr marL="236538" indent="-236538">
              <a:spcAft>
                <a:spcPts val="1200"/>
              </a:spcAft>
              <a:buFont typeface="Arial" pitchFamily="34" charset="0"/>
              <a:buChar char="•"/>
            </a:pPr>
            <a:r>
              <a:rPr lang="en-US" sz="2400" b="1" dirty="0">
                <a:solidFill>
                  <a:prstClr val="black"/>
                </a:solidFill>
                <a:latin typeface="Arial"/>
                <a:cs typeface="Arial"/>
              </a:rPr>
              <a:t>Phoneme Recognition (TIMIT, CH-E, CH-M)</a:t>
            </a:r>
          </a:p>
          <a:p>
            <a:pPr marL="455613" lvl="1" indent="-227013">
              <a:spcAft>
                <a:spcPts val="1200"/>
              </a:spcAft>
              <a:buFont typeface="Wingdings" charset="2"/>
              <a:buChar char="§"/>
            </a:pPr>
            <a:r>
              <a:rPr lang="en-US" sz="2400" b="1" dirty="0">
                <a:solidFill>
                  <a:prstClr val="black"/>
                </a:solidFill>
                <a:latin typeface="Arial"/>
                <a:cs typeface="Arial"/>
              </a:rPr>
              <a:t>Acoustic models trained for phoneme alignment</a:t>
            </a:r>
          </a:p>
          <a:p>
            <a:pPr marL="455613" lvl="1" indent="-227013">
              <a:spcAft>
                <a:spcPts val="1200"/>
              </a:spcAft>
              <a:buFont typeface="Wingdings" charset="2"/>
              <a:buChar char="§"/>
            </a:pPr>
            <a:r>
              <a:rPr lang="en-US" sz="2400" b="1" dirty="0" smtClean="0">
                <a:solidFill>
                  <a:prstClr val="black"/>
                </a:solidFill>
                <a:latin typeface="Arial"/>
                <a:cs typeface="Arial"/>
              </a:rPr>
              <a:t>Phoneme </a:t>
            </a:r>
            <a:r>
              <a:rPr lang="en-US" sz="2400" b="1" dirty="0">
                <a:solidFill>
                  <a:prstClr val="black"/>
                </a:solidFill>
                <a:latin typeface="Arial"/>
                <a:cs typeface="Arial"/>
              </a:rPr>
              <a:t>alignments generated using </a:t>
            </a:r>
            <a:r>
              <a:rPr lang="en-US" sz="2400" b="1" dirty="0" smtClean="0">
                <a:solidFill>
                  <a:prstClr val="black"/>
                </a:solidFill>
                <a:latin typeface="Arial"/>
                <a:cs typeface="Arial"/>
              </a:rPr>
              <a:t>HTK</a:t>
            </a:r>
          </a:p>
        </p:txBody>
      </p:sp>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Phone Classification: Experimental Design</a:t>
            </a:r>
            <a:endParaRPr lang="en-US"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42772567"/>
              </p:ext>
            </p:extLst>
          </p:nvPr>
        </p:nvGraphicFramePr>
        <p:xfrm>
          <a:off x="304597" y="3276599"/>
          <a:ext cx="8534603" cy="3200399"/>
        </p:xfrm>
        <a:graphic>
          <a:graphicData uri="http://schemas.openxmlformats.org/drawingml/2006/table">
            <a:tbl>
              <a:tblPr firstRow="1" bandRow="1">
                <a:tableStyleId>{5C22544A-7EE6-4342-B048-85BDC9FD1C3A}</a:tableStyleId>
              </a:tblPr>
              <a:tblGrid>
                <a:gridCol w="2667348"/>
                <a:gridCol w="5867255"/>
              </a:tblGrid>
              <a:tr h="423492">
                <a:tc>
                  <a:txBody>
                    <a:bodyPr/>
                    <a:lstStyle/>
                    <a:p>
                      <a:pPr algn="ctr"/>
                      <a:r>
                        <a:rPr lang="en-US" sz="1800" b="1" dirty="0" smtClean="0">
                          <a:latin typeface="Arial" pitchFamily="34" charset="0"/>
                          <a:cs typeface="Arial" pitchFamily="34" charset="0"/>
                        </a:rPr>
                        <a:t>Corpus</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Description</a:t>
                      </a:r>
                      <a:endParaRPr lang="en-US" sz="1800" b="1" dirty="0">
                        <a:latin typeface="Arial" pitchFamily="34" charset="0"/>
                        <a:cs typeface="Arial" pitchFamily="34" charset="0"/>
                      </a:endParaRPr>
                    </a:p>
                  </a:txBody>
                  <a:tcPr/>
                </a:tc>
              </a:tr>
              <a:tr h="539536">
                <a:tc>
                  <a:txBody>
                    <a:bodyPr/>
                    <a:lstStyle/>
                    <a:p>
                      <a:pPr algn="ctr"/>
                      <a:r>
                        <a:rPr lang="en-US" sz="1800" b="1" dirty="0" smtClean="0">
                          <a:latin typeface="Arial" pitchFamily="34" charset="0"/>
                          <a:cs typeface="Arial" pitchFamily="34" charset="0"/>
                        </a:rPr>
                        <a:t>TIMIT</a:t>
                      </a:r>
                      <a:endParaRPr lang="en-US" sz="1800" b="1" dirty="0">
                        <a:latin typeface="Arial" pitchFamily="34" charset="0"/>
                        <a:cs typeface="Arial" pitchFamily="34" charset="0"/>
                      </a:endParaRPr>
                    </a:p>
                  </a:txBody>
                  <a:tcPr anchor="ctr"/>
                </a:tc>
                <a:tc>
                  <a:txBody>
                    <a:bodyPr/>
                    <a:lstStyle/>
                    <a:p>
                      <a:pPr marL="0" indent="236538">
                        <a:buFont typeface="Arial" pitchFamily="34" charset="0"/>
                        <a:buChar char="•"/>
                      </a:pPr>
                      <a:r>
                        <a:rPr lang="en-US" sz="1800" b="0" dirty="0" smtClean="0">
                          <a:latin typeface="Arial" pitchFamily="34" charset="0"/>
                          <a:cs typeface="Arial" pitchFamily="34" charset="0"/>
                        </a:rPr>
                        <a:t>Studio recorded, read speech</a:t>
                      </a:r>
                    </a:p>
                    <a:p>
                      <a:pPr marL="0" marR="0" lvl="1" indent="2365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latin typeface="Arial" pitchFamily="34" charset="0"/>
                          <a:cs typeface="Arial" pitchFamily="34" charset="0"/>
                        </a:rPr>
                        <a:t>630 speakers, ~130,000 phones </a:t>
                      </a:r>
                    </a:p>
                    <a:p>
                      <a:pPr marL="0" marR="0" lvl="1" indent="2365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latin typeface="Arial" pitchFamily="34" charset="0"/>
                          <a:cs typeface="Arial" pitchFamily="34" charset="0"/>
                        </a:rPr>
                        <a:t>39 phoneme labels</a:t>
                      </a:r>
                    </a:p>
                  </a:txBody>
                  <a:tcPr/>
                </a:tc>
              </a:tr>
              <a:tr h="931254">
                <a:tc>
                  <a:txBody>
                    <a:bodyPr/>
                    <a:lstStyle/>
                    <a:p>
                      <a:pPr algn="ctr"/>
                      <a:r>
                        <a:rPr lang="en-US" b="1" dirty="0" smtClean="0"/>
                        <a:t>CALLHOME </a:t>
                      </a:r>
                    </a:p>
                    <a:p>
                      <a:pPr algn="ctr"/>
                      <a:r>
                        <a:rPr lang="en-US" b="1" dirty="0" smtClean="0"/>
                        <a:t>English (CH-E)</a:t>
                      </a:r>
                      <a:endParaRPr lang="en-US" b="1" dirty="0"/>
                    </a:p>
                  </a:txBody>
                  <a:tcPr anchor="ctr"/>
                </a:tc>
                <a:tc>
                  <a:txBody>
                    <a:bodyPr/>
                    <a:lstStyle/>
                    <a:p>
                      <a:pPr marL="0" lvl="1" indent="228600">
                        <a:spcAft>
                          <a:spcPts val="0"/>
                        </a:spcAft>
                        <a:buFont typeface="Arial" pitchFamily="34" charset="0"/>
                        <a:buChar char="•"/>
                      </a:pPr>
                      <a:r>
                        <a:rPr lang="en-US" sz="1800" b="0" dirty="0" smtClean="0">
                          <a:latin typeface="Arial"/>
                          <a:cs typeface="Arial"/>
                        </a:rPr>
                        <a:t>Spontaneous, conversational telephone speech</a:t>
                      </a:r>
                    </a:p>
                    <a:p>
                      <a:pPr marL="0" lvl="1" indent="228600">
                        <a:spcAft>
                          <a:spcPts val="0"/>
                        </a:spcAft>
                        <a:buFont typeface="Arial" pitchFamily="34" charset="0"/>
                        <a:buChar char="•"/>
                      </a:pPr>
                      <a:r>
                        <a:rPr lang="en-US" sz="1800" b="0" dirty="0" smtClean="0">
                          <a:latin typeface="Arial"/>
                          <a:cs typeface="Arial"/>
                        </a:rPr>
                        <a:t>120 conversations, ~293,000 training samples </a:t>
                      </a:r>
                    </a:p>
                    <a:p>
                      <a:pPr marL="0" lvl="1" indent="228600">
                        <a:spcAft>
                          <a:spcPts val="0"/>
                        </a:spcAft>
                        <a:buFont typeface="Arial" pitchFamily="34" charset="0"/>
                        <a:buChar char="•"/>
                      </a:pPr>
                      <a:r>
                        <a:rPr lang="en-US" sz="1800" b="0" dirty="0" smtClean="0">
                          <a:latin typeface="Arial"/>
                          <a:cs typeface="Arial"/>
                        </a:rPr>
                        <a:t>42 phoneme labels</a:t>
                      </a:r>
                    </a:p>
                  </a:txBody>
                  <a:tcPr/>
                </a:tc>
              </a:tr>
              <a:tr h="931254">
                <a:tc>
                  <a:txBody>
                    <a:bodyPr/>
                    <a:lstStyle/>
                    <a:p>
                      <a:pPr algn="ctr"/>
                      <a:r>
                        <a:rPr lang="en-US" b="1" dirty="0" smtClean="0"/>
                        <a:t>CALLHOME </a:t>
                      </a:r>
                    </a:p>
                    <a:p>
                      <a:pPr algn="ctr"/>
                      <a:r>
                        <a:rPr lang="en-US" b="1" dirty="0" smtClean="0"/>
                        <a:t>Mandarin</a:t>
                      </a:r>
                      <a:r>
                        <a:rPr lang="en-US" b="1" baseline="0" dirty="0" smtClean="0"/>
                        <a:t> (CH-M)</a:t>
                      </a:r>
                      <a:endParaRPr lang="en-US" b="1" dirty="0"/>
                    </a:p>
                  </a:txBody>
                  <a:tcPr anchor="ctr"/>
                </a:tc>
                <a:tc>
                  <a:txBody>
                    <a:bodyPr/>
                    <a:lstStyle/>
                    <a:p>
                      <a:pPr marL="0" lvl="1" indent="236538">
                        <a:spcAft>
                          <a:spcPts val="0"/>
                        </a:spcAft>
                        <a:buFont typeface="Arial" pitchFamily="34" charset="0"/>
                        <a:buChar char="•"/>
                      </a:pPr>
                      <a:r>
                        <a:rPr lang="en-US" sz="1800" b="0" dirty="0" smtClean="0">
                          <a:latin typeface="Arial"/>
                          <a:cs typeface="Arial"/>
                        </a:rPr>
                        <a:t>Spontaneous,</a:t>
                      </a:r>
                      <a:r>
                        <a:rPr lang="en-US" sz="1800" b="0" baseline="0" dirty="0" smtClean="0">
                          <a:latin typeface="Arial"/>
                          <a:cs typeface="Arial"/>
                        </a:rPr>
                        <a:t> c</a:t>
                      </a:r>
                      <a:r>
                        <a:rPr lang="en-US" sz="1800" b="0" dirty="0" smtClean="0">
                          <a:latin typeface="Arial"/>
                          <a:cs typeface="Arial"/>
                        </a:rPr>
                        <a:t>onversational telephone speech</a:t>
                      </a:r>
                    </a:p>
                    <a:p>
                      <a:pPr marL="0" lvl="1" indent="236538">
                        <a:spcAft>
                          <a:spcPts val="0"/>
                        </a:spcAft>
                        <a:buFont typeface="Arial" pitchFamily="34" charset="0"/>
                        <a:buChar char="•"/>
                      </a:pPr>
                      <a:r>
                        <a:rPr lang="en-US" sz="1800" b="0" dirty="0" smtClean="0">
                          <a:latin typeface="Arial"/>
                          <a:cs typeface="Arial"/>
                        </a:rPr>
                        <a:t>120 conversations, ~250,000 training samples </a:t>
                      </a:r>
                    </a:p>
                    <a:p>
                      <a:pPr marL="0" lvl="1" indent="236538">
                        <a:spcAft>
                          <a:spcPts val="0"/>
                        </a:spcAft>
                        <a:buFont typeface="Arial" pitchFamily="34" charset="0"/>
                        <a:buChar char="•"/>
                      </a:pPr>
                      <a:r>
                        <a:rPr lang="en-US" sz="1800" b="0" dirty="0" smtClean="0">
                          <a:latin typeface="Arial"/>
                          <a:cs typeface="Arial"/>
                        </a:rPr>
                        <a:t>92 phoneme labels</a:t>
                      </a:r>
                      <a:endParaRPr lang="en-US" dirty="0"/>
                    </a:p>
                  </a:txBody>
                  <a:tcPr/>
                </a:tc>
              </a:tr>
            </a:tbl>
          </a:graphicData>
        </a:graphic>
      </p:graphicFrame>
    </p:spTree>
    <p:extLst>
      <p:ext uri="{BB962C8B-B14F-4D97-AF65-F5344CB8AC3E}">
        <p14:creationId xmlns:p14="http://schemas.microsoft.com/office/powerpoint/2010/main" val="29374852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Phone Classification: Error Rate Comparison</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761263500"/>
              </p:ext>
            </p:extLst>
          </p:nvPr>
        </p:nvGraphicFramePr>
        <p:xfrm>
          <a:off x="152400" y="1481316"/>
          <a:ext cx="4326171" cy="2209799"/>
        </p:xfrm>
        <a:graphic>
          <a:graphicData uri="http://schemas.openxmlformats.org/drawingml/2006/table">
            <a:tbl>
              <a:tblPr firstRow="1" bandRow="1">
                <a:tableStyleId>{5C22544A-7EE6-4342-B048-85BDC9FD1C3A}</a:tableStyleId>
              </a:tblPr>
              <a:tblGrid>
                <a:gridCol w="1442057"/>
                <a:gridCol w="1442057"/>
                <a:gridCol w="1442057"/>
              </a:tblGrid>
              <a:tr h="57131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Algorithm</a:t>
                      </a: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Best Error Rate: CH-E</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Avg. k</a:t>
                      </a:r>
                      <a:r>
                        <a:rPr lang="en-US" sz="1800" b="1" baseline="0" dirty="0" smtClean="0">
                          <a:solidFill>
                            <a:schemeClr val="tx1"/>
                          </a:solidFill>
                          <a:latin typeface="Arial" pitchFamily="34" charset="0"/>
                          <a:ea typeface="Calibri"/>
                          <a:cs typeface="Arial" pitchFamily="34" charset="0"/>
                        </a:rPr>
                        <a:t> per Phoneme</a:t>
                      </a:r>
                      <a:endParaRPr lang="en-US" sz="1800" b="1" dirty="0">
                        <a:solidFill>
                          <a:schemeClr val="tx1"/>
                        </a:solidFill>
                        <a:latin typeface="Arial" pitchFamily="34" charset="0"/>
                        <a:ea typeface="Calibri"/>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96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GMM</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58.41%</a:t>
                      </a: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128</a:t>
                      </a:r>
                    </a:p>
                  </a:txBody>
                  <a:tcPr marL="68580" marR="68580" marT="0" marB="0" anchor="ctr">
                    <a:lnR w="12700" cap="flat" cmpd="sng" algn="ctr">
                      <a:solidFill>
                        <a:schemeClr val="tx1"/>
                      </a:solidFill>
                      <a:prstDash val="solid"/>
                      <a:round/>
                      <a:headEnd type="none" w="med" len="med"/>
                      <a:tailEnd type="none" w="med" len="med"/>
                    </a:lnR>
                  </a:tcPr>
                </a:tc>
              </a:tr>
              <a:tr h="4096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AVDPM</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56.65%</a:t>
                      </a:r>
                      <a:endParaRPr lang="en-US" sz="1800" b="1" dirty="0">
                        <a:solidFill>
                          <a:schemeClr val="tx1"/>
                        </a:solidFill>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3.45</a:t>
                      </a:r>
                      <a:endParaRPr lang="en-US" sz="1800" b="1" dirty="0">
                        <a:solidFill>
                          <a:schemeClr val="tx1"/>
                        </a:solidFill>
                        <a:latin typeface="Arial" pitchFamily="34" charset="0"/>
                        <a:ea typeface="Calibri"/>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tcPr>
                </a:tc>
              </a:tr>
              <a:tr h="4096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CVSB</a:t>
                      </a: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56.54%</a:t>
                      </a:r>
                      <a:endParaRPr lang="en-US" sz="1800" b="1" dirty="0">
                        <a:solidFill>
                          <a:schemeClr val="tx1"/>
                        </a:solidFill>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11.60</a:t>
                      </a:r>
                      <a:endParaRPr lang="en-US" sz="1800" b="1" dirty="0">
                        <a:solidFill>
                          <a:schemeClr val="tx1"/>
                        </a:solidFill>
                        <a:latin typeface="Arial" pitchFamily="34" charset="0"/>
                        <a:ea typeface="Calibri"/>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tcPr>
                </a:tc>
              </a:tr>
              <a:tr h="4096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CDP</a:t>
                      </a: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57.14%</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27.93</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6" name="Rectangle 15"/>
          <p:cNvSpPr/>
          <p:nvPr/>
        </p:nvSpPr>
        <p:spPr>
          <a:xfrm>
            <a:off x="914400" y="1035784"/>
            <a:ext cx="2725971" cy="369332"/>
          </a:xfrm>
          <a:prstGeom prst="rect">
            <a:avLst/>
          </a:prstGeom>
        </p:spPr>
        <p:txBody>
          <a:bodyPr wrap="square" lIns="0" tIns="0" rIns="0" bIns="0">
            <a:spAutoFit/>
          </a:bodyPr>
          <a:lstStyle/>
          <a:p>
            <a:pPr marL="342900" indent="-342900" algn="ctr">
              <a:spcAft>
                <a:spcPts val="1200"/>
              </a:spcAft>
            </a:pPr>
            <a:r>
              <a:rPr lang="en-US" sz="2400" b="1" dirty="0" smtClean="0">
                <a:latin typeface="Arial"/>
                <a:cs typeface="Arial"/>
              </a:rPr>
              <a:t>CH-E</a:t>
            </a:r>
          </a:p>
        </p:txBody>
      </p:sp>
      <p:graphicFrame>
        <p:nvGraphicFramePr>
          <p:cNvPr id="19" name="Table 18"/>
          <p:cNvGraphicFramePr>
            <a:graphicFrameLocks noGrp="1"/>
          </p:cNvGraphicFramePr>
          <p:nvPr>
            <p:extLst>
              <p:ext uri="{D42A27DB-BD31-4B8C-83A1-F6EECF244321}">
                <p14:modId xmlns:p14="http://schemas.microsoft.com/office/powerpoint/2010/main" val="469139522"/>
              </p:ext>
            </p:extLst>
          </p:nvPr>
        </p:nvGraphicFramePr>
        <p:xfrm>
          <a:off x="4665429" y="1481316"/>
          <a:ext cx="4326171" cy="2209799"/>
        </p:xfrm>
        <a:graphic>
          <a:graphicData uri="http://schemas.openxmlformats.org/drawingml/2006/table">
            <a:tbl>
              <a:tblPr firstRow="1" bandRow="1">
                <a:tableStyleId>{5C22544A-7EE6-4342-B048-85BDC9FD1C3A}</a:tableStyleId>
              </a:tblPr>
              <a:tblGrid>
                <a:gridCol w="1442057"/>
                <a:gridCol w="1442057"/>
                <a:gridCol w="1442057"/>
              </a:tblGrid>
              <a:tr h="57131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Algorithm</a:t>
                      </a: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Best Error Rate: CH-M</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Avg. k</a:t>
                      </a:r>
                      <a:r>
                        <a:rPr lang="en-US" sz="1800" b="1" baseline="0" dirty="0" smtClean="0">
                          <a:solidFill>
                            <a:schemeClr val="tx1"/>
                          </a:solidFill>
                          <a:latin typeface="Arial" pitchFamily="34" charset="0"/>
                          <a:ea typeface="Calibri"/>
                          <a:cs typeface="Arial" pitchFamily="34" charset="0"/>
                        </a:rPr>
                        <a:t> per Phoneme</a:t>
                      </a:r>
                      <a:endParaRPr lang="en-US" sz="1800" b="1" dirty="0">
                        <a:solidFill>
                          <a:schemeClr val="tx1"/>
                        </a:solidFill>
                        <a:latin typeface="Arial" pitchFamily="34" charset="0"/>
                        <a:ea typeface="Calibri"/>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96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GMM</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62.65%</a:t>
                      </a: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64</a:t>
                      </a:r>
                    </a:p>
                  </a:txBody>
                  <a:tcPr marL="68580" marR="68580" marT="0" marB="0" anchor="ctr">
                    <a:lnR w="12700" cap="flat" cmpd="sng" algn="ctr">
                      <a:solidFill>
                        <a:schemeClr val="tx1"/>
                      </a:solidFill>
                      <a:prstDash val="solid"/>
                      <a:round/>
                      <a:headEnd type="none" w="med" len="med"/>
                      <a:tailEnd type="none" w="med" len="med"/>
                    </a:lnR>
                  </a:tcPr>
                </a:tc>
              </a:tr>
              <a:tr h="4096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AVDPM</a:t>
                      </a: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62.59%</a:t>
                      </a:r>
                      <a:endParaRPr lang="en-US" sz="1800" b="1" dirty="0">
                        <a:solidFill>
                          <a:schemeClr val="tx1"/>
                        </a:solidFill>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2.15</a:t>
                      </a:r>
                      <a:endParaRPr lang="en-US" sz="1800" b="1" dirty="0">
                        <a:solidFill>
                          <a:schemeClr val="tx1"/>
                        </a:solidFill>
                        <a:latin typeface="Arial" pitchFamily="34" charset="0"/>
                        <a:ea typeface="Calibri"/>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tcPr>
                </a:tc>
              </a:tr>
              <a:tr h="4096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CVSB</a:t>
                      </a: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63.08%</a:t>
                      </a:r>
                      <a:endParaRPr lang="en-US" sz="1800" b="1" dirty="0">
                        <a:solidFill>
                          <a:schemeClr val="tx1"/>
                        </a:solidFill>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3.86</a:t>
                      </a:r>
                      <a:endParaRPr lang="en-US" sz="1800" b="1" dirty="0">
                        <a:solidFill>
                          <a:schemeClr val="tx1"/>
                        </a:solidFill>
                        <a:latin typeface="Arial" pitchFamily="34" charset="0"/>
                        <a:ea typeface="Calibri"/>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tcPr>
                </a:tc>
              </a:tr>
              <a:tr h="4096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800" b="1" dirty="0" smtClean="0">
                          <a:solidFill>
                            <a:schemeClr val="tx1"/>
                          </a:solidFill>
                          <a:latin typeface="Arial" pitchFamily="34" charset="0"/>
                          <a:ea typeface="Calibri"/>
                          <a:cs typeface="Arial" pitchFamily="34" charset="0"/>
                        </a:rPr>
                        <a:t>CDP</a:t>
                      </a: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62.89%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9.45</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0" name="Rectangle 19"/>
          <p:cNvSpPr/>
          <p:nvPr/>
        </p:nvSpPr>
        <p:spPr>
          <a:xfrm>
            <a:off x="5427429" y="1024116"/>
            <a:ext cx="2725971" cy="369332"/>
          </a:xfrm>
          <a:prstGeom prst="rect">
            <a:avLst/>
          </a:prstGeom>
        </p:spPr>
        <p:txBody>
          <a:bodyPr wrap="square" lIns="0" tIns="0" rIns="0" bIns="0">
            <a:spAutoFit/>
          </a:bodyPr>
          <a:lstStyle/>
          <a:p>
            <a:pPr marL="342900" indent="-342900" algn="ctr">
              <a:spcAft>
                <a:spcPts val="1200"/>
              </a:spcAft>
            </a:pPr>
            <a:r>
              <a:rPr lang="en-US" sz="2400" b="1" dirty="0" smtClean="0">
                <a:latin typeface="Arial"/>
                <a:cs typeface="Arial"/>
              </a:rPr>
              <a:t>CH-M</a:t>
            </a:r>
          </a:p>
        </p:txBody>
      </p:sp>
      <p:sp>
        <p:nvSpPr>
          <p:cNvPr id="21" name="Rectangle 20"/>
          <p:cNvSpPr/>
          <p:nvPr/>
        </p:nvSpPr>
        <p:spPr>
          <a:xfrm>
            <a:off x="227012" y="3919716"/>
            <a:ext cx="8702586" cy="1261884"/>
          </a:xfrm>
          <a:prstGeom prst="rect">
            <a:avLst/>
          </a:prstGeom>
        </p:spPr>
        <p:txBody>
          <a:bodyPr wrap="square" lIns="0" tIns="0" rIns="0" bIns="0">
            <a:spAutoFit/>
          </a:bodyPr>
          <a:lstStyle/>
          <a:p>
            <a:pPr marL="236538" indent="-236538">
              <a:spcAft>
                <a:spcPts val="1200"/>
              </a:spcAft>
              <a:buFont typeface="Arial" pitchFamily="34" charset="0"/>
              <a:buChar char="•"/>
            </a:pPr>
            <a:r>
              <a:rPr lang="en-US" sz="2400" b="1" dirty="0" smtClean="0">
                <a:latin typeface="Arial"/>
                <a:cs typeface="Arial"/>
              </a:rPr>
              <a:t>AVDPM, CVSB, &amp; CDP have comparable results to GMMs</a:t>
            </a:r>
          </a:p>
          <a:p>
            <a:pPr marL="236538" indent="-236538">
              <a:spcAft>
                <a:spcPts val="1200"/>
              </a:spcAft>
              <a:buFont typeface="Arial" pitchFamily="34" charset="0"/>
              <a:buChar char="•"/>
            </a:pPr>
            <a:r>
              <a:rPr lang="en-US" sz="2400" b="1" dirty="0" smtClean="0">
                <a:latin typeface="Arial"/>
                <a:cs typeface="Arial"/>
              </a:rPr>
              <a:t>AVDPM, CVSB, &amp; CDP require significantly fewer parameters than GMMs</a:t>
            </a:r>
            <a:endParaRPr lang="en-US" sz="2400" b="1" dirty="0">
              <a:latin typeface="Arial"/>
              <a:cs typeface="Arial"/>
            </a:endParaRPr>
          </a:p>
        </p:txBody>
      </p:sp>
    </p:spTree>
    <p:extLst>
      <p:ext uri="{BB962C8B-B14F-4D97-AF65-F5344CB8AC3E}">
        <p14:creationId xmlns:p14="http://schemas.microsoft.com/office/powerpoint/2010/main" val="18633117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96" y="3117232"/>
            <a:ext cx="8679584" cy="3354765"/>
          </a:xfrm>
          <a:prstGeom prst="rect">
            <a:avLst/>
          </a:prstGeom>
        </p:spPr>
        <p:txBody>
          <a:bodyPr wrap="square">
            <a:spAutoFit/>
          </a:bodyPr>
          <a:lstStyle/>
          <a:p>
            <a:pPr marL="231775" indent="-231775">
              <a:spcAft>
                <a:spcPts val="1200"/>
              </a:spcAft>
              <a:buFont typeface="Arial" pitchFamily="34" charset="0"/>
              <a:buChar char="•"/>
            </a:pPr>
            <a:r>
              <a:rPr lang="en-US" sz="2400" b="1" dirty="0" smtClean="0">
                <a:latin typeface="Arial"/>
                <a:cs typeface="Arial"/>
              </a:rPr>
              <a:t>Goal is to approach speaker dependent performance using speaker independent models and a limited number of mapping parameters.</a:t>
            </a:r>
          </a:p>
          <a:p>
            <a:pPr marL="231775" indent="-231775">
              <a:spcAft>
                <a:spcPts val="1200"/>
              </a:spcAft>
              <a:buFont typeface="Arial" pitchFamily="34" charset="0"/>
              <a:buChar char="•"/>
            </a:pPr>
            <a:r>
              <a:rPr lang="en-US" sz="2400" b="1" dirty="0" smtClean="0">
                <a:latin typeface="Arial"/>
                <a:cs typeface="Arial"/>
              </a:rPr>
              <a:t>The </a:t>
            </a:r>
            <a:r>
              <a:rPr lang="en-US" sz="2400" b="1" dirty="0">
                <a:latin typeface="Arial"/>
                <a:cs typeface="Arial"/>
              </a:rPr>
              <a:t>classical solution is to use a binary regression </a:t>
            </a:r>
            <a:r>
              <a:rPr lang="en-US" sz="2400" b="1" dirty="0" smtClean="0">
                <a:latin typeface="Arial"/>
                <a:cs typeface="Arial"/>
              </a:rPr>
              <a:t>tree of transforms constructed </a:t>
            </a:r>
            <a:r>
              <a:rPr lang="en-US" sz="2400" b="1" dirty="0">
                <a:latin typeface="Arial"/>
                <a:cs typeface="Arial"/>
              </a:rPr>
              <a:t>using </a:t>
            </a:r>
            <a:r>
              <a:rPr lang="en-US" sz="2400" b="1" dirty="0" smtClean="0">
                <a:latin typeface="Arial"/>
                <a:cs typeface="Arial"/>
              </a:rPr>
              <a:t>a Maximum </a:t>
            </a:r>
            <a:r>
              <a:rPr lang="en-US" sz="2400" b="1" dirty="0">
                <a:latin typeface="Arial"/>
                <a:cs typeface="Arial"/>
              </a:rPr>
              <a:t>Likelihood Linear Regression (MLLR</a:t>
            </a:r>
            <a:r>
              <a:rPr lang="en-US" sz="2400" b="1" dirty="0" smtClean="0">
                <a:latin typeface="Arial"/>
                <a:cs typeface="Arial"/>
              </a:rPr>
              <a:t>) approach.</a:t>
            </a:r>
          </a:p>
          <a:p>
            <a:pPr marL="231775" indent="-231775">
              <a:spcAft>
                <a:spcPts val="1200"/>
              </a:spcAft>
              <a:buFont typeface="Arial" pitchFamily="34" charset="0"/>
              <a:buChar char="•"/>
            </a:pPr>
            <a:r>
              <a:rPr lang="en-US" sz="2400" b="1" dirty="0" smtClean="0">
                <a:latin typeface="Arial"/>
                <a:cs typeface="Arial"/>
              </a:rPr>
              <a:t>Transformation matrices are clustered using a centroid splitting approach. </a:t>
            </a:r>
            <a:endParaRPr lang="en-US" sz="2400" b="1" dirty="0">
              <a:latin typeface="Arial"/>
              <a:cs typeface="Aria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49"/>
          <a:stretch/>
        </p:blipFill>
        <p:spPr bwMode="auto">
          <a:xfrm>
            <a:off x="1537141" y="633320"/>
            <a:ext cx="6035350" cy="233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920"/>
            <a:ext cx="9144000" cy="393234"/>
          </a:xfrm>
          <a:prstGeom prst="rect">
            <a:avLst/>
          </a:prstGeom>
        </p:spPr>
        <p:txBody>
          <a:bodyPr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Speaker Adaptation: Transform Clustering</a:t>
            </a:r>
            <a:endParaRPr lang="en-US" dirty="0"/>
          </a:p>
        </p:txBody>
      </p:sp>
    </p:spTree>
    <p:extLst>
      <p:ext uri="{BB962C8B-B14F-4D97-AF65-F5344CB8AC3E}">
        <p14:creationId xmlns:p14="http://schemas.microsoft.com/office/powerpoint/2010/main" val="36798242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012" y="686656"/>
            <a:ext cx="8662477" cy="6155532"/>
          </a:xfrm>
          <a:prstGeom prst="rect">
            <a:avLst/>
          </a:prstGeom>
        </p:spPr>
        <p:txBody>
          <a:bodyPr wrap="square">
            <a:spAutoFit/>
          </a:bodyPr>
          <a:lstStyle/>
          <a:p>
            <a:pPr marL="230188" indent="-230188">
              <a:spcAft>
                <a:spcPts val="1200"/>
              </a:spcAft>
              <a:buFont typeface="Arial" pitchFamily="34" charset="0"/>
              <a:buChar char="•"/>
            </a:pPr>
            <a:r>
              <a:rPr lang="en-US" b="1" dirty="0">
                <a:latin typeface="Arial"/>
                <a:cs typeface="Arial"/>
              </a:rPr>
              <a:t>Experiments </a:t>
            </a:r>
            <a:r>
              <a:rPr lang="en-US" b="1" dirty="0" smtClean="0">
                <a:latin typeface="Arial"/>
                <a:cs typeface="Arial"/>
              </a:rPr>
              <a:t>used DARPA’s</a:t>
            </a:r>
            <a:br>
              <a:rPr lang="en-US" b="1" dirty="0" smtClean="0">
                <a:latin typeface="Arial"/>
                <a:cs typeface="Arial"/>
              </a:rPr>
            </a:br>
            <a:r>
              <a:rPr lang="en-US" b="1" dirty="0" smtClean="0">
                <a:latin typeface="Arial"/>
                <a:cs typeface="Arial"/>
              </a:rPr>
              <a:t>Resource </a:t>
            </a:r>
            <a:r>
              <a:rPr lang="en-US" b="1" dirty="0">
                <a:latin typeface="Arial"/>
                <a:cs typeface="Arial"/>
              </a:rPr>
              <a:t>Management (RM</a:t>
            </a:r>
            <a:r>
              <a:rPr lang="en-US" b="1" dirty="0" smtClean="0">
                <a:latin typeface="Arial"/>
                <a:cs typeface="Arial"/>
              </a:rPr>
              <a:t>)</a:t>
            </a:r>
            <a:br>
              <a:rPr lang="en-US" b="1" dirty="0" smtClean="0">
                <a:latin typeface="Arial"/>
                <a:cs typeface="Arial"/>
              </a:rPr>
            </a:br>
            <a:r>
              <a:rPr lang="en-US" b="1" dirty="0" smtClean="0">
                <a:latin typeface="Arial"/>
                <a:cs typeface="Arial"/>
              </a:rPr>
              <a:t>corpus (~1000 word vocabulary).</a:t>
            </a:r>
            <a:endParaRPr lang="en-US" b="1" dirty="0">
              <a:latin typeface="Arial"/>
              <a:cs typeface="Arial"/>
            </a:endParaRPr>
          </a:p>
          <a:p>
            <a:pPr marL="230188" indent="-230188">
              <a:spcAft>
                <a:spcPts val="1200"/>
              </a:spcAft>
              <a:buFont typeface="Arial" pitchFamily="34" charset="0"/>
              <a:buChar char="•"/>
            </a:pPr>
            <a:r>
              <a:rPr lang="en-US" b="1" dirty="0">
                <a:latin typeface="Arial"/>
                <a:cs typeface="Arial"/>
              </a:rPr>
              <a:t>Monophone models </a:t>
            </a:r>
            <a:r>
              <a:rPr lang="en-US" b="1" dirty="0" smtClean="0">
                <a:latin typeface="Arial"/>
                <a:cs typeface="Arial"/>
              </a:rPr>
              <a:t>used a </a:t>
            </a:r>
            <a:br>
              <a:rPr lang="en-US" b="1" dirty="0" smtClean="0">
                <a:latin typeface="Arial"/>
                <a:cs typeface="Arial"/>
              </a:rPr>
            </a:br>
            <a:r>
              <a:rPr lang="en-US" b="1" dirty="0" smtClean="0">
                <a:latin typeface="Arial"/>
                <a:cs typeface="Arial"/>
              </a:rPr>
              <a:t>single </a:t>
            </a:r>
            <a:r>
              <a:rPr lang="en-US" b="1" dirty="0">
                <a:latin typeface="Arial"/>
                <a:cs typeface="Arial"/>
              </a:rPr>
              <a:t>Gaussian mixture model.</a:t>
            </a:r>
          </a:p>
          <a:p>
            <a:pPr marL="230188" indent="-230188">
              <a:spcAft>
                <a:spcPts val="1200"/>
              </a:spcAft>
              <a:buFont typeface="Arial" pitchFamily="34" charset="0"/>
              <a:buChar char="•"/>
            </a:pPr>
            <a:r>
              <a:rPr lang="en-US" b="1" dirty="0">
                <a:latin typeface="Arial"/>
                <a:cs typeface="Arial"/>
              </a:rPr>
              <a:t>12 different speakers </a:t>
            </a:r>
            <a:r>
              <a:rPr lang="en-US" b="1" dirty="0" smtClean="0">
                <a:latin typeface="Arial"/>
                <a:cs typeface="Arial"/>
              </a:rPr>
              <a:t>with</a:t>
            </a:r>
            <a:br>
              <a:rPr lang="en-US" b="1" dirty="0" smtClean="0">
                <a:latin typeface="Arial"/>
                <a:cs typeface="Arial"/>
              </a:rPr>
            </a:br>
            <a:r>
              <a:rPr lang="en-US" b="1" dirty="0" smtClean="0">
                <a:latin typeface="Arial"/>
                <a:cs typeface="Arial"/>
              </a:rPr>
              <a:t>600 </a:t>
            </a:r>
            <a:r>
              <a:rPr lang="en-US" b="1" dirty="0">
                <a:latin typeface="Arial"/>
                <a:cs typeface="Arial"/>
              </a:rPr>
              <a:t>training </a:t>
            </a:r>
            <a:r>
              <a:rPr lang="en-US" b="1" dirty="0" smtClean="0">
                <a:latin typeface="Arial"/>
                <a:cs typeface="Arial"/>
              </a:rPr>
              <a:t>utterances</a:t>
            </a:r>
            <a:br>
              <a:rPr lang="en-US" b="1" dirty="0" smtClean="0">
                <a:latin typeface="Arial"/>
                <a:cs typeface="Arial"/>
              </a:rPr>
            </a:br>
            <a:r>
              <a:rPr lang="en-US" b="1" dirty="0" smtClean="0">
                <a:latin typeface="Arial"/>
                <a:cs typeface="Arial"/>
              </a:rPr>
              <a:t>per speaker.</a:t>
            </a:r>
            <a:endParaRPr lang="en-US" b="1" dirty="0">
              <a:latin typeface="Arial"/>
              <a:cs typeface="Arial"/>
            </a:endParaRPr>
          </a:p>
          <a:p>
            <a:pPr marL="230188" indent="-230188">
              <a:spcAft>
                <a:spcPts val="1200"/>
              </a:spcAft>
              <a:buFont typeface="Arial" pitchFamily="34" charset="0"/>
              <a:buChar char="•"/>
            </a:pPr>
            <a:r>
              <a:rPr lang="en-US" b="1" dirty="0" smtClean="0">
                <a:latin typeface="Arial"/>
                <a:cs typeface="Arial"/>
              </a:rPr>
              <a:t>Word error rate (WER) is reduced</a:t>
            </a:r>
            <a:br>
              <a:rPr lang="en-US" b="1" dirty="0" smtClean="0">
                <a:latin typeface="Arial"/>
                <a:cs typeface="Arial"/>
              </a:rPr>
            </a:br>
            <a:r>
              <a:rPr lang="en-US" b="1" dirty="0" smtClean="0">
                <a:latin typeface="Arial"/>
                <a:cs typeface="Arial"/>
              </a:rPr>
              <a:t>by more than 10%.</a:t>
            </a:r>
          </a:p>
          <a:p>
            <a:pPr marL="230188" indent="-230188">
              <a:spcAft>
                <a:spcPts val="1200"/>
              </a:spcAft>
              <a:buFont typeface="Arial" pitchFamily="34" charset="0"/>
              <a:buChar char="•"/>
            </a:pPr>
            <a:r>
              <a:rPr lang="en-US" b="1" dirty="0" smtClean="0">
                <a:latin typeface="Arial"/>
                <a:cs typeface="Arial"/>
              </a:rPr>
              <a:t>The individual speaker error rates generally </a:t>
            </a:r>
            <a:br>
              <a:rPr lang="en-US" b="1" dirty="0" smtClean="0">
                <a:latin typeface="Arial"/>
                <a:cs typeface="Arial"/>
              </a:rPr>
            </a:br>
            <a:r>
              <a:rPr lang="en-US" b="1" dirty="0" smtClean="0">
                <a:latin typeface="Arial"/>
                <a:cs typeface="Arial"/>
              </a:rPr>
              <a:t>follow the same trend as the average behavior.</a:t>
            </a:r>
          </a:p>
          <a:p>
            <a:pPr marL="230188" indent="-230188">
              <a:spcAft>
                <a:spcPts val="1200"/>
              </a:spcAft>
              <a:buFont typeface="Arial" pitchFamily="34" charset="0"/>
              <a:buChar char="•"/>
            </a:pPr>
            <a:r>
              <a:rPr lang="en-US" b="1" dirty="0" smtClean="0">
                <a:latin typeface="Arial"/>
                <a:cs typeface="Arial"/>
              </a:rPr>
              <a:t>DPM </a:t>
            </a:r>
            <a:r>
              <a:rPr lang="en-US" b="1" dirty="0">
                <a:latin typeface="Arial"/>
                <a:cs typeface="Arial"/>
              </a:rPr>
              <a:t>finds </a:t>
            </a:r>
            <a:r>
              <a:rPr lang="en-US" b="1" dirty="0" smtClean="0">
                <a:latin typeface="Arial"/>
                <a:cs typeface="Arial"/>
              </a:rPr>
              <a:t>an average of 6 clusters</a:t>
            </a:r>
            <a:br>
              <a:rPr lang="en-US" b="1" dirty="0" smtClean="0">
                <a:latin typeface="Arial"/>
                <a:cs typeface="Arial"/>
              </a:rPr>
            </a:br>
            <a:r>
              <a:rPr lang="en-US" b="1" dirty="0" smtClean="0">
                <a:latin typeface="Arial"/>
                <a:cs typeface="Arial"/>
              </a:rPr>
              <a:t>in </a:t>
            </a:r>
            <a:r>
              <a:rPr lang="en-US" b="1" dirty="0">
                <a:latin typeface="Arial"/>
                <a:cs typeface="Arial"/>
              </a:rPr>
              <a:t>the </a:t>
            </a:r>
            <a:r>
              <a:rPr lang="en-US" b="1" dirty="0" smtClean="0">
                <a:latin typeface="Arial"/>
                <a:cs typeface="Arial"/>
              </a:rPr>
              <a:t>data while the </a:t>
            </a:r>
            <a:r>
              <a:rPr lang="en-US" b="1" dirty="0">
                <a:latin typeface="Arial"/>
                <a:cs typeface="Arial"/>
              </a:rPr>
              <a:t>regression tree finds only 2 clusters.</a:t>
            </a:r>
          </a:p>
          <a:p>
            <a:pPr marL="230188" indent="-230188">
              <a:spcAft>
                <a:spcPts val="1200"/>
              </a:spcAft>
              <a:buFont typeface="Arial" pitchFamily="34" charset="0"/>
              <a:buChar char="•"/>
            </a:pPr>
            <a:r>
              <a:rPr lang="en-US" b="1" dirty="0">
                <a:latin typeface="Arial"/>
                <a:cs typeface="Arial"/>
              </a:rPr>
              <a:t>The resulting clusters resemble broad phonetic classes (e.g., </a:t>
            </a:r>
            <a:r>
              <a:rPr lang="en-US" b="1" dirty="0" smtClean="0">
                <a:latin typeface="Arial"/>
                <a:cs typeface="Arial"/>
              </a:rPr>
              <a:t>distributions </a:t>
            </a:r>
            <a:r>
              <a:rPr lang="en-US" b="1" dirty="0">
                <a:latin typeface="Arial"/>
                <a:cs typeface="Arial"/>
              </a:rPr>
              <a:t>related to </a:t>
            </a:r>
            <a:r>
              <a:rPr lang="en-US" b="1" dirty="0" smtClean="0">
                <a:latin typeface="Arial"/>
                <a:cs typeface="Arial"/>
              </a:rPr>
              <a:t>the phonemes </a:t>
            </a:r>
            <a:r>
              <a:rPr lang="en-US" b="1" dirty="0">
                <a:latin typeface="Arial"/>
                <a:cs typeface="Arial"/>
              </a:rPr>
              <a:t>“w” and “r</a:t>
            </a:r>
            <a:r>
              <a:rPr lang="en-US" b="1" dirty="0" smtClean="0">
                <a:latin typeface="Arial"/>
                <a:cs typeface="Arial"/>
              </a:rPr>
              <a:t>”, which </a:t>
            </a:r>
            <a:r>
              <a:rPr lang="en-US" b="1" dirty="0">
                <a:latin typeface="Arial"/>
                <a:cs typeface="Arial"/>
              </a:rPr>
              <a:t>are both </a:t>
            </a:r>
            <a:r>
              <a:rPr lang="en-US" b="1" dirty="0" smtClean="0">
                <a:latin typeface="Arial"/>
                <a:cs typeface="Arial"/>
              </a:rPr>
              <a:t>liquids, are </a:t>
            </a:r>
            <a:r>
              <a:rPr lang="en-US" b="1" dirty="0">
                <a:latin typeface="Arial"/>
                <a:cs typeface="Arial"/>
              </a:rPr>
              <a:t>in the same cluster</a:t>
            </a:r>
            <a:r>
              <a:rPr lang="en-US" b="1" dirty="0" smtClean="0">
                <a:latin typeface="Arial"/>
                <a:cs typeface="Arial"/>
              </a:rPr>
              <a:t>.</a:t>
            </a:r>
            <a:endParaRPr lang="en-US" b="1" dirty="0">
              <a:latin typeface="Arial"/>
              <a:cs typeface="Arial"/>
            </a:endParaRPr>
          </a:p>
          <a:p>
            <a:pPr>
              <a:spcAft>
                <a:spcPts val="1200"/>
              </a:spcAft>
            </a:pPr>
            <a:endParaRPr lang="en-US" b="1" dirty="0">
              <a:latin typeface="Arial"/>
              <a:cs typeface="Arial"/>
            </a:endParaRPr>
          </a:p>
        </p:txBody>
      </p:sp>
      <p:pic>
        <p:nvPicPr>
          <p:cNvPr id="6" name="Picture 5"/>
          <p:cNvPicPr preferRelativeResize="0">
            <a:picLocks noChangeAspect="1"/>
          </p:cNvPicPr>
          <p:nvPr/>
        </p:nvPicPr>
        <p:blipFill rotWithShape="1">
          <a:blip r:embed="rId2">
            <a:extLst>
              <a:ext uri="{28A0092B-C50C-407E-A947-70E740481C1C}">
                <a14:useLocalDpi xmlns:a14="http://schemas.microsoft.com/office/drawing/2010/main" val="0"/>
              </a:ext>
            </a:extLst>
          </a:blip>
          <a:srcRect l="7089" r="26759"/>
          <a:stretch/>
        </p:blipFill>
        <p:spPr bwMode="auto">
          <a:xfrm>
            <a:off x="4265129" y="537757"/>
            <a:ext cx="4878871" cy="3555787"/>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Speaker Adaptation: Monophone Results</a:t>
            </a:r>
            <a:endParaRPr lang="en-US" dirty="0"/>
          </a:p>
        </p:txBody>
      </p:sp>
    </p:spTree>
    <p:extLst>
      <p:ext uri="{BB962C8B-B14F-4D97-AF65-F5344CB8AC3E}">
        <p14:creationId xmlns:p14="http://schemas.microsoft.com/office/powerpoint/2010/main" val="41771688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a:t>
            </a:r>
            <a:endParaRPr lang="en-US" dirty="0"/>
          </a:p>
        </p:txBody>
      </p:sp>
      <p:sp>
        <p:nvSpPr>
          <p:cNvPr id="3" name="TextBox 2"/>
          <p:cNvSpPr txBox="1"/>
          <p:nvPr/>
        </p:nvSpPr>
        <p:spPr>
          <a:xfrm>
            <a:off x="248772" y="798736"/>
            <a:ext cx="8680826" cy="5416869"/>
          </a:xfrm>
          <a:prstGeom prst="rect">
            <a:avLst/>
          </a:prstGeom>
          <a:noFill/>
        </p:spPr>
        <p:txBody>
          <a:bodyPr wrap="square" lIns="0" tIns="0" rIns="0" bIns="0" rtlCol="0">
            <a:spAutoFit/>
          </a:bodyPr>
          <a:lstStyle/>
          <a:p>
            <a:pPr>
              <a:spcAft>
                <a:spcPts val="1200"/>
              </a:spcAft>
            </a:pPr>
            <a:r>
              <a:rPr lang="en-US" b="1" dirty="0">
                <a:latin typeface="Arial"/>
                <a:cs typeface="Arial"/>
              </a:rPr>
              <a:t>Balancing unique acoustic or linguistic characteristics, such as a speaker's identity and accent, with general behaviors that describe aggregate behavior, is one of the great challenges in applying nonparametric Bayesian approaches to human language technology applications. The goal of Bayesian analysis is to reduce the uncertainty about unobserved variables by combining prior knowledge with observations. A fundamental limitation of any statistical model, including Bayesian approaches, is the inability of the model to learn new </a:t>
            </a:r>
            <a:r>
              <a:rPr lang="en-US" b="1" dirty="0" smtClean="0">
                <a:latin typeface="Arial"/>
                <a:cs typeface="Arial"/>
              </a:rPr>
              <a:t>structures.</a:t>
            </a:r>
          </a:p>
          <a:p>
            <a:r>
              <a:rPr lang="en-US" b="1" dirty="0" smtClean="0">
                <a:latin typeface="Arial"/>
                <a:cs typeface="Arial"/>
              </a:rPr>
              <a:t>Nonparametric </a:t>
            </a:r>
            <a:r>
              <a:rPr lang="en-US" b="1" dirty="0">
                <a:latin typeface="Arial"/>
                <a:cs typeface="Arial"/>
              </a:rPr>
              <a:t>Bayesian methods are a popular alternative because we do not fix the complexity a priori (e.g. the number of mixture components in a mixture model) and instead place a prior over the complexity. This prior usually biases the system towards sparse or low complexity solutions. Models can adapt to new data encountered during the training process without distorting the modalities learned on the previously seen data </a:t>
            </a:r>
            <a:r>
              <a:rPr lang="en-US" b="1" dirty="0" smtClean="0">
                <a:latin typeface="Arial"/>
                <a:cs typeface="Arial"/>
              </a:rPr>
              <a:t>— </a:t>
            </a:r>
            <a:r>
              <a:rPr lang="en-US" b="1" dirty="0">
                <a:latin typeface="Arial"/>
                <a:cs typeface="Arial"/>
              </a:rPr>
              <a:t>a key issue in generalization. In this talk we discuss our recent work in applying these techniques to the speech recognition problem and demonstrate that we can achieve improved performance and reduced complexity. For example, on speaker adaptation and speech segmentation tasks, we have achieved a 10% relative reduction in error rates at comparable levels of complexity. </a:t>
            </a:r>
          </a:p>
        </p:txBody>
      </p:sp>
    </p:spTree>
    <p:extLst>
      <p:ext uri="{BB962C8B-B14F-4D97-AF65-F5344CB8AC3E}">
        <p14:creationId xmlns:p14="http://schemas.microsoft.com/office/powerpoint/2010/main" val="23255298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Speaker Adaptation: Crossword </a:t>
            </a:r>
            <a:r>
              <a:rPr lang="en-US" dirty="0" err="1" smtClean="0"/>
              <a:t>Triphone</a:t>
            </a:r>
            <a:r>
              <a:rPr lang="en-US" dirty="0" smtClean="0"/>
              <a:t> Results</a:t>
            </a:r>
            <a:endParaRPr lang="en-US" dirty="0"/>
          </a:p>
        </p:txBody>
      </p:sp>
      <p:pic>
        <p:nvPicPr>
          <p:cNvPr id="3"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969" y="4051560"/>
            <a:ext cx="3732155" cy="2412979"/>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preferRelativeResize="0">
            <a:picLocks noChangeAspect="1"/>
          </p:cNvPicPr>
          <p:nvPr/>
        </p:nvPicPr>
        <p:blipFill rotWithShape="1">
          <a:blip r:embed="rId3">
            <a:extLst>
              <a:ext uri="{28A0092B-C50C-407E-A947-70E740481C1C}">
                <a14:useLocalDpi xmlns:a14="http://schemas.microsoft.com/office/drawing/2010/main" val="0"/>
              </a:ext>
            </a:extLst>
          </a:blip>
          <a:srcRect l="9280" t="4905" r="38991"/>
          <a:stretch/>
        </p:blipFill>
        <p:spPr bwMode="auto">
          <a:xfrm>
            <a:off x="174484" y="706646"/>
            <a:ext cx="4309448" cy="3051017"/>
          </a:xfrm>
          <a:prstGeom prst="rect">
            <a:avLst/>
          </a:prstGeom>
          <a:ln w="12700">
            <a:solidFill>
              <a:schemeClr val="accent2"/>
            </a:solidFill>
          </a:ln>
          <a:effectLst>
            <a:outerShdw blurRad="292100" dist="139700" dir="2700000" algn="tl" rotWithShape="0">
              <a:srgbClr val="B4CFFC">
                <a:alpha val="99000"/>
              </a:srgbClr>
            </a:outerShdw>
          </a:effectLst>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5" name="Rectangle 4"/>
          <p:cNvSpPr/>
          <p:nvPr/>
        </p:nvSpPr>
        <p:spPr>
          <a:xfrm>
            <a:off x="4738653" y="1065452"/>
            <a:ext cx="4241471" cy="1969770"/>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Crossword </a:t>
            </a:r>
            <a:r>
              <a:rPr lang="en-US" b="1" dirty="0">
                <a:latin typeface="Arial"/>
                <a:cs typeface="Arial"/>
              </a:rPr>
              <a:t>triphone models use a single Gaussian mixture model.</a:t>
            </a:r>
          </a:p>
          <a:p>
            <a:pPr marL="228600" indent="-228600">
              <a:spcAft>
                <a:spcPts val="1200"/>
              </a:spcAft>
              <a:buFont typeface="Arial" pitchFamily="34" charset="0"/>
              <a:buChar char="•"/>
            </a:pPr>
            <a:r>
              <a:rPr lang="en-US" b="1" dirty="0" smtClean="0">
                <a:latin typeface="Arial"/>
                <a:cs typeface="Arial"/>
              </a:rPr>
              <a:t>Individual speaker error rates follow the same trend.</a:t>
            </a:r>
          </a:p>
          <a:p>
            <a:pPr marL="228600" indent="-228600">
              <a:spcAft>
                <a:spcPts val="1200"/>
              </a:spcAft>
              <a:buFont typeface="Arial" pitchFamily="34" charset="0"/>
              <a:buChar char="•"/>
            </a:pPr>
            <a:r>
              <a:rPr lang="en-US" b="1" dirty="0" smtClean="0">
                <a:latin typeface="Arial"/>
                <a:cs typeface="Arial"/>
              </a:rPr>
              <a:t>The number of clusters per speaker did not vary significantly.</a:t>
            </a:r>
            <a:endParaRPr lang="en-US" b="1" dirty="0">
              <a:latin typeface="Arial"/>
              <a:cs typeface="Arial"/>
            </a:endParaRPr>
          </a:p>
        </p:txBody>
      </p:sp>
      <p:sp>
        <p:nvSpPr>
          <p:cNvPr id="6" name="Rectangle 5"/>
          <p:cNvSpPr/>
          <p:nvPr/>
        </p:nvSpPr>
        <p:spPr>
          <a:xfrm>
            <a:off x="174484" y="4146027"/>
            <a:ext cx="4309448" cy="2092881"/>
          </a:xfrm>
          <a:prstGeom prst="rect">
            <a:avLst/>
          </a:prstGeom>
        </p:spPr>
        <p:txBody>
          <a:bodyPr wrap="square" lIns="0" tIns="0" rIns="0" bIns="0">
            <a:spAutoFit/>
          </a:bodyPr>
          <a:lstStyle/>
          <a:p>
            <a:pPr marL="230188" indent="-230188">
              <a:spcAft>
                <a:spcPts val="1200"/>
              </a:spcAft>
              <a:buFont typeface="Arial" pitchFamily="34" charset="0"/>
              <a:buChar char="•"/>
            </a:pPr>
            <a:r>
              <a:rPr lang="en-US" b="1" dirty="0" smtClean="0">
                <a:latin typeface="Arial"/>
                <a:cs typeface="Arial"/>
              </a:rPr>
              <a:t>The </a:t>
            </a:r>
            <a:r>
              <a:rPr lang="en-US" b="1" dirty="0">
                <a:latin typeface="Arial"/>
                <a:cs typeface="Arial"/>
              </a:rPr>
              <a:t>clusters generated using DPM have acoustically and phonetically meaningful interpretations.</a:t>
            </a:r>
          </a:p>
          <a:p>
            <a:pPr marL="230188" indent="-230188">
              <a:spcAft>
                <a:spcPts val="1200"/>
              </a:spcAft>
              <a:buFont typeface="Arial" pitchFamily="34" charset="0"/>
              <a:buChar char="•"/>
            </a:pPr>
            <a:r>
              <a:rPr lang="en-US" b="1" dirty="0">
                <a:latin typeface="Arial"/>
                <a:cs typeface="Arial"/>
              </a:rPr>
              <a:t>ADVP works better for moderate amounts of data while CDP and CSB work better for larger amounts of data</a:t>
            </a:r>
            <a:r>
              <a:rPr lang="en-US" b="1" dirty="0" smtClean="0">
                <a:latin typeface="Arial"/>
                <a:cs typeface="Arial"/>
              </a:rPr>
              <a:t>.</a:t>
            </a:r>
            <a:endParaRPr lang="en-US" dirty="0"/>
          </a:p>
        </p:txBody>
      </p:sp>
    </p:spTree>
    <p:extLst>
      <p:ext uri="{BB962C8B-B14F-4D97-AF65-F5344CB8AC3E}">
        <p14:creationId xmlns:p14="http://schemas.microsoft.com/office/powerpoint/2010/main" val="3963484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996" y="3717396"/>
            <a:ext cx="8862304" cy="2616101"/>
          </a:xfrm>
          <a:prstGeom prst="rect">
            <a:avLst/>
          </a:prstGeom>
        </p:spPr>
        <p:txBody>
          <a:bodyPr wrap="square">
            <a:spAutoFit/>
          </a:bodyPr>
          <a:lstStyle/>
          <a:p>
            <a:pPr marL="231775" indent="-231775">
              <a:spcAft>
                <a:spcPts val="1200"/>
              </a:spcAft>
              <a:buFont typeface="Arial" pitchFamily="34" charset="0"/>
              <a:buChar char="•"/>
            </a:pPr>
            <a:r>
              <a:rPr lang="en-US" sz="2400" b="1" dirty="0" smtClean="0">
                <a:latin typeface="Arial"/>
                <a:cs typeface="Arial"/>
              </a:rPr>
              <a:t>Approach: compare automatically derived segmentations to manual TIMIT segmentations</a:t>
            </a:r>
          </a:p>
          <a:p>
            <a:pPr marL="231775" indent="-231775">
              <a:spcAft>
                <a:spcPts val="1200"/>
              </a:spcAft>
              <a:buFont typeface="Arial" pitchFamily="34" charset="0"/>
              <a:buChar char="•"/>
            </a:pPr>
            <a:r>
              <a:rPr lang="en-US" sz="2400" b="1" dirty="0" smtClean="0">
                <a:latin typeface="Arial"/>
                <a:cs typeface="Arial"/>
              </a:rPr>
              <a:t>Use measures of within-class and out-of-class similarities.</a:t>
            </a:r>
          </a:p>
          <a:p>
            <a:pPr marL="231775" indent="-231775">
              <a:spcAft>
                <a:spcPts val="1200"/>
              </a:spcAft>
              <a:buFont typeface="Arial" pitchFamily="34" charset="0"/>
              <a:buChar char="•"/>
            </a:pPr>
            <a:r>
              <a:rPr lang="en-US" sz="2400" b="1" dirty="0" smtClean="0">
                <a:latin typeface="Arial"/>
                <a:cs typeface="Arial"/>
              </a:rPr>
              <a:t>Automatically derive the units through the intrinsic HDP clustering process.</a:t>
            </a:r>
          </a:p>
        </p:txBody>
      </p:sp>
      <p:sp>
        <p:nvSpPr>
          <p:cNvPr id="5" name="Title 1"/>
          <p:cNvSpPr txBox="1">
            <a:spLocks/>
          </p:cNvSpPr>
          <p:nvPr/>
        </p:nvSpPr>
        <p:spPr>
          <a:xfrm>
            <a:off x="0" y="920"/>
            <a:ext cx="9144000" cy="393234"/>
          </a:xfrm>
          <a:prstGeom prst="rect">
            <a:avLst/>
          </a:prstGeom>
        </p:spPr>
        <p:txBody>
          <a:bodyPr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Speech Segmentation: Finding Acoustic Units</a:t>
            </a:r>
            <a:endParaRPr lang="en-US" dirty="0"/>
          </a:p>
        </p:txBody>
      </p:sp>
      <p:pic>
        <p:nvPicPr>
          <p:cNvPr id="8" name="Picture 7"/>
          <p:cNvPicPr/>
          <p:nvPr/>
        </p:nvPicPr>
        <p:blipFill rotWithShape="1">
          <a:blip r:embed="rId2">
            <a:extLst>
              <a:ext uri="{28A0092B-C50C-407E-A947-70E740481C1C}">
                <a14:useLocalDpi xmlns:a14="http://schemas.microsoft.com/office/drawing/2010/main" val="0"/>
              </a:ext>
            </a:extLst>
          </a:blip>
          <a:srcRect l="7155" r="6947"/>
          <a:stretch/>
        </p:blipFill>
        <p:spPr bwMode="auto">
          <a:xfrm>
            <a:off x="1497964" y="699134"/>
            <a:ext cx="5829935" cy="2882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93779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920"/>
            <a:ext cx="9144000" cy="393234"/>
          </a:xfrm>
          <a:prstGeom prst="rect">
            <a:avLst/>
          </a:prstGeom>
        </p:spPr>
        <p:txBody>
          <a:bodyPr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Speech Segmentation: Results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54404284"/>
              </p:ext>
            </p:extLst>
          </p:nvPr>
        </p:nvGraphicFramePr>
        <p:xfrm>
          <a:off x="1676400" y="781050"/>
          <a:ext cx="5791201" cy="1854200"/>
        </p:xfrm>
        <a:graphic>
          <a:graphicData uri="http://schemas.openxmlformats.org/drawingml/2006/table">
            <a:tbl>
              <a:tblPr firstRow="1" bandRow="1">
                <a:tableStyleId>{5C22544A-7EE6-4342-B048-85BDC9FD1C3A}</a:tableStyleId>
              </a:tblPr>
              <a:tblGrid>
                <a:gridCol w="2832100"/>
                <a:gridCol w="838200"/>
                <a:gridCol w="1155700"/>
                <a:gridCol w="965201"/>
              </a:tblGrid>
              <a:tr h="370840">
                <a:tc>
                  <a:txBody>
                    <a:bodyPr/>
                    <a:lstStyle/>
                    <a:p>
                      <a:pPr marL="0" marR="0" algn="ctr">
                        <a:spcBef>
                          <a:spcPts val="0"/>
                        </a:spcBef>
                        <a:spcAft>
                          <a:spcPts val="0"/>
                        </a:spcAft>
                      </a:pPr>
                      <a:r>
                        <a:rPr lang="en-US" sz="1800" b="1" i="0" dirty="0">
                          <a:solidFill>
                            <a:srgbClr val="800000"/>
                          </a:solidFill>
                          <a:effectLst/>
                          <a:latin typeface="Arial"/>
                          <a:ea typeface="Times New Roman"/>
                          <a:cs typeface="Arial"/>
                        </a:rPr>
                        <a:t>Algorithm</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b="1" i="0" dirty="0">
                          <a:solidFill>
                            <a:srgbClr val="800000"/>
                          </a:solidFill>
                          <a:effectLst/>
                          <a:latin typeface="Arial"/>
                          <a:ea typeface="Times New Roman"/>
                          <a:cs typeface="Arial"/>
                        </a:rPr>
                        <a:t>Recall</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b="1" i="0">
                          <a:solidFill>
                            <a:srgbClr val="800000"/>
                          </a:solidFill>
                          <a:effectLst/>
                          <a:latin typeface="Arial"/>
                          <a:ea typeface="Times New Roman"/>
                          <a:cs typeface="Arial"/>
                        </a:rPr>
                        <a:t>Precision</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b="1" i="0" dirty="0">
                          <a:solidFill>
                            <a:srgbClr val="800000"/>
                          </a:solidFill>
                          <a:effectLst/>
                          <a:latin typeface="Arial"/>
                          <a:ea typeface="Times New Roman"/>
                          <a:cs typeface="Arial"/>
                        </a:rPr>
                        <a:t>F-score</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r h="370840">
                <a:tc>
                  <a:txBody>
                    <a:bodyPr/>
                    <a:lstStyle/>
                    <a:p>
                      <a:pPr marL="0" marR="0" algn="l">
                        <a:spcBef>
                          <a:spcPts val="0"/>
                        </a:spcBef>
                        <a:spcAft>
                          <a:spcPts val="0"/>
                        </a:spcAft>
                      </a:pPr>
                      <a:r>
                        <a:rPr lang="en-US" sz="1800" b="1" i="0" dirty="0" err="1">
                          <a:effectLst/>
                          <a:latin typeface="Arial"/>
                          <a:ea typeface="Times New Roman"/>
                          <a:cs typeface="Arial"/>
                        </a:rPr>
                        <a:t>Dusan</a:t>
                      </a:r>
                      <a:r>
                        <a:rPr lang="en-US" sz="1800" b="1" i="0" dirty="0">
                          <a:effectLst/>
                          <a:latin typeface="Arial"/>
                          <a:ea typeface="Times New Roman"/>
                          <a:cs typeface="Arial"/>
                        </a:rPr>
                        <a:t> &amp; Rabiner (2006</a:t>
                      </a:r>
                      <a:r>
                        <a:rPr lang="en-US" sz="1800" b="1" i="0" dirty="0" smtClean="0">
                          <a:effectLst/>
                          <a:latin typeface="Arial"/>
                          <a:ea typeface="Times New Roman"/>
                          <a:cs typeface="Arial"/>
                        </a:rPr>
                        <a:t>)</a:t>
                      </a:r>
                      <a:endParaRPr lang="en-US" sz="1800" b="1" i="0" dirty="0">
                        <a:effectLst/>
                        <a:latin typeface="Arial"/>
                        <a:ea typeface="Times New Roman"/>
                        <a:cs typeface="Arial"/>
                      </a:endParaRP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75.2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66.8</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70.8</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i="0" dirty="0" err="1">
                          <a:effectLst/>
                          <a:latin typeface="Arial"/>
                          <a:ea typeface="Times New Roman"/>
                          <a:cs typeface="Arial"/>
                        </a:rPr>
                        <a:t>Qiao</a:t>
                      </a:r>
                      <a:r>
                        <a:rPr lang="en-US" sz="1800" b="1" i="0" dirty="0">
                          <a:effectLst/>
                          <a:latin typeface="Arial"/>
                          <a:ea typeface="Times New Roman"/>
                          <a:cs typeface="Arial"/>
                        </a:rPr>
                        <a:t> et al. (2008</a:t>
                      </a:r>
                      <a:r>
                        <a:rPr lang="en-US" sz="1800" b="1" i="0" dirty="0" smtClean="0">
                          <a:effectLst/>
                          <a:latin typeface="Arial"/>
                          <a:ea typeface="Times New Roman"/>
                          <a:cs typeface="Arial"/>
                        </a:rPr>
                        <a:t>)</a:t>
                      </a:r>
                      <a:endParaRPr lang="en-US" sz="1800" b="1" i="0" dirty="0">
                        <a:effectLst/>
                        <a:latin typeface="Arial"/>
                        <a:ea typeface="Times New Roman"/>
                        <a:cs typeface="Arial"/>
                      </a:endParaRP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77.5</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76.9</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i="0" dirty="0">
                          <a:effectLst/>
                          <a:latin typeface="Arial"/>
                          <a:ea typeface="Times New Roman"/>
                          <a:cs typeface="Arial"/>
                        </a:rPr>
                        <a:t>Lee &amp; Glass (2012</a:t>
                      </a:r>
                      <a:r>
                        <a:rPr lang="en-US" sz="1800" b="1" i="0" dirty="0" smtClean="0">
                          <a:effectLst/>
                          <a:latin typeface="Arial"/>
                          <a:ea typeface="Times New Roman"/>
                          <a:cs typeface="Arial"/>
                        </a:rPr>
                        <a:t>)</a:t>
                      </a:r>
                      <a:endParaRPr lang="en-US" sz="1800" b="1" i="0" dirty="0">
                        <a:effectLst/>
                        <a:latin typeface="Arial"/>
                        <a:ea typeface="Times New Roman"/>
                        <a:cs typeface="Arial"/>
                      </a:endParaRP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76.2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76.4</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i="0">
                          <a:effectLst/>
                          <a:latin typeface="Arial"/>
                          <a:ea typeface="Times New Roman"/>
                          <a:cs typeface="Arial"/>
                        </a:rPr>
                        <a:t>HDP-HMM</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86.5</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68.5</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76.6</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3687330"/>
              </p:ext>
            </p:extLst>
          </p:nvPr>
        </p:nvGraphicFramePr>
        <p:xfrm>
          <a:off x="1321198" y="2837180"/>
          <a:ext cx="6501605" cy="2882900"/>
        </p:xfrm>
        <a:graphic>
          <a:graphicData uri="http://schemas.openxmlformats.org/drawingml/2006/table">
            <a:tbl>
              <a:tblPr firstRow="1" bandRow="1">
                <a:tableStyleId>{5C22544A-7EE6-4342-B048-85BDC9FD1C3A}</a:tableStyleId>
              </a:tblPr>
              <a:tblGrid>
                <a:gridCol w="2120900"/>
                <a:gridCol w="1054100"/>
                <a:gridCol w="1866900"/>
                <a:gridCol w="1459705"/>
              </a:tblGrid>
              <a:tr h="657860">
                <a:tc>
                  <a:txBody>
                    <a:bodyPr/>
                    <a:lstStyle/>
                    <a:p>
                      <a:pPr marL="0" marR="0" algn="ctr">
                        <a:spcBef>
                          <a:spcPts val="0"/>
                        </a:spcBef>
                        <a:spcAft>
                          <a:spcPts val="0"/>
                        </a:spcAft>
                      </a:pPr>
                      <a:r>
                        <a:rPr lang="en-US" sz="1800" b="1" dirty="0">
                          <a:solidFill>
                            <a:srgbClr val="800000"/>
                          </a:solidFill>
                          <a:effectLst/>
                          <a:latin typeface="Arial"/>
                          <a:ea typeface="Times New Roman"/>
                          <a:cs typeface="Arial"/>
                        </a:rPr>
                        <a:t>Experiment</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err="1">
                          <a:solidFill>
                            <a:srgbClr val="800000"/>
                          </a:solidFill>
                          <a:effectLst/>
                          <a:latin typeface="Arial"/>
                          <a:ea typeface="Times New Roman"/>
                          <a:cs typeface="Arial"/>
                        </a:rPr>
                        <a:t>Params</a:t>
                      </a:r>
                      <a:r>
                        <a:rPr lang="en-US" sz="1800" b="1" dirty="0">
                          <a:solidFill>
                            <a:srgbClr val="800000"/>
                          </a:solidFill>
                          <a:effectLst/>
                          <a:latin typeface="Arial"/>
                          <a:ea typeface="Times New Roman"/>
                          <a:cs typeface="Arial"/>
                        </a:rPr>
                        <a:t>.</a:t>
                      </a:r>
                    </a:p>
                    <a:p>
                      <a:pPr marL="0" marR="0" algn="ctr">
                        <a:spcBef>
                          <a:spcPts val="0"/>
                        </a:spcBef>
                        <a:spcAft>
                          <a:spcPts val="0"/>
                        </a:spcAft>
                      </a:pPr>
                      <a:r>
                        <a:rPr lang="en-US" sz="1800" b="1" dirty="0">
                          <a:solidFill>
                            <a:srgbClr val="800000"/>
                          </a:solidFill>
                          <a:effectLst/>
                          <a:latin typeface="Arial"/>
                          <a:ea typeface="Times New Roman"/>
                          <a:cs typeface="Arial"/>
                        </a:rPr>
                        <a:t>(N</a:t>
                      </a:r>
                      <a:r>
                        <a:rPr lang="en-US" sz="1800" b="1" baseline="-25000" dirty="0">
                          <a:solidFill>
                            <a:srgbClr val="800000"/>
                          </a:solidFill>
                          <a:effectLst/>
                          <a:latin typeface="Arial"/>
                          <a:ea typeface="Times New Roman"/>
                          <a:cs typeface="Arial"/>
                        </a:rPr>
                        <a:t>s</a:t>
                      </a:r>
                      <a:r>
                        <a:rPr lang="en-US" sz="1800" b="1" dirty="0">
                          <a:solidFill>
                            <a:srgbClr val="800000"/>
                          </a:solidFill>
                          <a:effectLst/>
                          <a:latin typeface="Arial"/>
                          <a:ea typeface="Times New Roman"/>
                          <a:cs typeface="Arial"/>
                        </a:rPr>
                        <a:t> / </a:t>
                      </a:r>
                      <a:r>
                        <a:rPr lang="en-US" sz="1800" b="1" dirty="0" err="1">
                          <a:solidFill>
                            <a:srgbClr val="800000"/>
                          </a:solidFill>
                          <a:effectLst/>
                          <a:latin typeface="Arial"/>
                          <a:ea typeface="Times New Roman"/>
                          <a:cs typeface="Arial"/>
                        </a:rPr>
                        <a:t>N</a:t>
                      </a:r>
                      <a:r>
                        <a:rPr lang="en-US" sz="1800" b="1" baseline="-25000" dirty="0" err="1">
                          <a:solidFill>
                            <a:srgbClr val="800000"/>
                          </a:solidFill>
                          <a:effectLst/>
                          <a:latin typeface="Arial"/>
                          <a:ea typeface="Times New Roman"/>
                          <a:cs typeface="Arial"/>
                        </a:rPr>
                        <a:t>c</a:t>
                      </a:r>
                      <a:r>
                        <a:rPr lang="en-US" sz="1800" b="1" dirty="0">
                          <a:solidFill>
                            <a:srgbClr val="800000"/>
                          </a:solidFill>
                          <a:effectLst/>
                          <a:latin typeface="Arial"/>
                          <a:ea typeface="Times New Roman"/>
                          <a:cs typeface="Arial"/>
                        </a:rPr>
                        <a:t>)</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solidFill>
                            <a:srgbClr val="800000"/>
                          </a:solidFill>
                          <a:effectLst/>
                          <a:latin typeface="Arial"/>
                          <a:ea typeface="Times New Roman"/>
                          <a:cs typeface="Arial"/>
                        </a:rPr>
                        <a:t>Manual</a:t>
                      </a:r>
                      <a:br>
                        <a:rPr lang="en-US" sz="1800" b="1" dirty="0">
                          <a:solidFill>
                            <a:srgbClr val="800000"/>
                          </a:solidFill>
                          <a:effectLst/>
                          <a:latin typeface="Arial"/>
                          <a:ea typeface="Times New Roman"/>
                          <a:cs typeface="Arial"/>
                        </a:rPr>
                      </a:br>
                      <a:r>
                        <a:rPr lang="en-US" sz="1800" b="1" dirty="0">
                          <a:solidFill>
                            <a:srgbClr val="800000"/>
                          </a:solidFill>
                          <a:effectLst/>
                          <a:latin typeface="Arial"/>
                          <a:ea typeface="Times New Roman"/>
                          <a:cs typeface="Arial"/>
                        </a:rPr>
                        <a:t>Segmentations</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solidFill>
                            <a:srgbClr val="800000"/>
                          </a:solidFill>
                          <a:effectLst/>
                          <a:latin typeface="Arial"/>
                          <a:ea typeface="Times New Roman"/>
                          <a:cs typeface="Arial"/>
                        </a:rPr>
                        <a:t>HDP-HMM</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=1, L=1</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70/70</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(0.82,0.73)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=1, L=2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33/33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(0.77,0.73)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=1, L=3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23/23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(0.75,0.72)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=5, L=1</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55/139</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(0.90,0.72)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=5, L=2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53/73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(0.87,0.72)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=5, L=3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43/51</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(0.83,0.72)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0" name="Rectangle 9"/>
          <p:cNvSpPr/>
          <p:nvPr/>
        </p:nvSpPr>
        <p:spPr>
          <a:xfrm>
            <a:off x="141996" y="5876396"/>
            <a:ext cx="8679584" cy="646331"/>
          </a:xfrm>
          <a:prstGeom prst="rect">
            <a:avLst/>
          </a:prstGeom>
        </p:spPr>
        <p:txBody>
          <a:bodyPr wrap="square">
            <a:spAutoFit/>
          </a:bodyPr>
          <a:lstStyle/>
          <a:p>
            <a:pPr marL="231775" indent="-231775">
              <a:spcAft>
                <a:spcPts val="1200"/>
              </a:spcAft>
              <a:buFont typeface="Arial" pitchFamily="34" charset="0"/>
              <a:buChar char="•"/>
            </a:pPr>
            <a:r>
              <a:rPr lang="en-US" b="1" dirty="0" smtClean="0">
                <a:latin typeface="Arial"/>
                <a:cs typeface="Arial"/>
              </a:rPr>
              <a:t>HDP-HMM automatically finds acoustic units consistent with the manual segmentations (out-of-class similarities are comparable).</a:t>
            </a:r>
          </a:p>
        </p:txBody>
      </p:sp>
    </p:spTree>
    <p:extLst>
      <p:ext uri="{BB962C8B-B14F-4D97-AF65-F5344CB8AC3E}">
        <p14:creationId xmlns:p14="http://schemas.microsoft.com/office/powerpoint/2010/main" val="32593779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smtClean="0">
                <a:solidFill>
                  <a:srgbClr val="000000"/>
                </a:solidFill>
                <a:latin typeface="Arial"/>
                <a:cs typeface="Arial"/>
              </a:rPr>
              <a:t>Summary and Future Directions</a:t>
            </a:r>
            <a:endParaRPr lang="en-US" sz="2400" b="1" dirty="0">
              <a:solidFill>
                <a:srgbClr val="000000"/>
              </a:solidFill>
              <a:latin typeface="Arial"/>
              <a:cs typeface="Arial"/>
            </a:endParaRPr>
          </a:p>
        </p:txBody>
      </p:sp>
      <p:sp>
        <p:nvSpPr>
          <p:cNvPr id="114691" name="Text Box 3"/>
          <p:cNvSpPr txBox="1">
            <a:spLocks noChangeArrowheads="1"/>
          </p:cNvSpPr>
          <p:nvPr/>
        </p:nvSpPr>
        <p:spPr bwMode="auto">
          <a:xfrm>
            <a:off x="259080" y="633047"/>
            <a:ext cx="8610600" cy="6586417"/>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2400" b="1" dirty="0" smtClean="0">
                <a:latin typeface="Arial"/>
                <a:cs typeface="Arial"/>
              </a:rPr>
              <a:t>A nonparametric </a:t>
            </a:r>
            <a:r>
              <a:rPr lang="en-US" sz="2400" b="1" dirty="0">
                <a:latin typeface="Arial"/>
                <a:cs typeface="Arial"/>
              </a:rPr>
              <a:t>Bayesian framework provides two important </a:t>
            </a:r>
            <a:r>
              <a:rPr lang="en-US" sz="2400" b="1" dirty="0" smtClean="0">
                <a:latin typeface="Arial"/>
                <a:cs typeface="Arial"/>
              </a:rPr>
              <a:t>features:</a:t>
            </a:r>
            <a:endParaRPr lang="en-US" sz="2400" b="1" dirty="0">
              <a:latin typeface="Arial"/>
              <a:cs typeface="Arial"/>
            </a:endParaRPr>
          </a:p>
          <a:p>
            <a:pPr marL="574675" indent="-347663">
              <a:spcAft>
                <a:spcPts val="600"/>
              </a:spcAft>
              <a:buFont typeface="Wingdings" charset="2"/>
              <a:buChar char="Ø"/>
            </a:pPr>
            <a:r>
              <a:rPr lang="en-US" sz="2400" b="1" dirty="0">
                <a:latin typeface="Arial"/>
                <a:cs typeface="Arial"/>
              </a:rPr>
              <a:t>c</a:t>
            </a:r>
            <a:r>
              <a:rPr lang="en-US" sz="2400" b="1" dirty="0" smtClean="0">
                <a:latin typeface="Arial"/>
                <a:cs typeface="Arial"/>
              </a:rPr>
              <a:t>omplexity of the model grows with the data;</a:t>
            </a:r>
          </a:p>
          <a:p>
            <a:pPr marL="574675" indent="-347663">
              <a:spcAft>
                <a:spcPts val="1200"/>
              </a:spcAft>
              <a:buFont typeface="Wingdings" charset="2"/>
              <a:buChar char="Ø"/>
            </a:pPr>
            <a:r>
              <a:rPr lang="en-US" sz="2400" b="1" dirty="0">
                <a:latin typeface="Arial"/>
                <a:cs typeface="Arial"/>
              </a:rPr>
              <a:t>a</a:t>
            </a:r>
            <a:r>
              <a:rPr lang="en-US" sz="2400" b="1" dirty="0" smtClean="0">
                <a:latin typeface="Arial"/>
                <a:cs typeface="Arial"/>
              </a:rPr>
              <a:t>utomatic discovery of acoustic units can be used to find better acoustic models.</a:t>
            </a:r>
          </a:p>
          <a:p>
            <a:pPr marL="231775" indent="-231775">
              <a:spcAft>
                <a:spcPts val="600"/>
              </a:spcAft>
              <a:buFont typeface="Arial" pitchFamily="34" charset="0"/>
              <a:buChar char="•"/>
            </a:pPr>
            <a:r>
              <a:rPr lang="en-US" sz="2400" b="1" dirty="0" smtClean="0">
                <a:latin typeface="Arial"/>
                <a:cs typeface="Arial"/>
              </a:rPr>
              <a:t>Performance on limited tasks is promising.</a:t>
            </a:r>
          </a:p>
          <a:p>
            <a:pPr marL="231775" indent="-231775">
              <a:spcAft>
                <a:spcPts val="600"/>
              </a:spcAft>
              <a:buFont typeface="Arial" pitchFamily="34" charset="0"/>
              <a:buChar char="•"/>
            </a:pPr>
            <a:r>
              <a:rPr lang="en-US" sz="2400" b="1" dirty="0" smtClean="0">
                <a:latin typeface="Arial"/>
                <a:cs typeface="Arial"/>
              </a:rPr>
              <a:t>Our future goal is to use </a:t>
            </a:r>
            <a:r>
              <a:rPr lang="en-US" sz="2400" b="1" dirty="0">
                <a:latin typeface="Arial"/>
                <a:cs typeface="Arial"/>
              </a:rPr>
              <a:t>hierarchical nonparametric </a:t>
            </a:r>
            <a:r>
              <a:rPr lang="en-US" sz="2400" b="1" dirty="0" smtClean="0">
                <a:latin typeface="Arial"/>
                <a:cs typeface="Arial"/>
              </a:rPr>
              <a:t>approaches (</a:t>
            </a:r>
            <a:r>
              <a:rPr lang="en-US" sz="2400" b="1" dirty="0">
                <a:latin typeface="Arial"/>
                <a:cs typeface="Arial"/>
              </a:rPr>
              <a:t>e.g</a:t>
            </a:r>
            <a:r>
              <a:rPr lang="en-US" sz="2400" b="1" dirty="0" smtClean="0">
                <a:latin typeface="Arial"/>
                <a:cs typeface="Arial"/>
              </a:rPr>
              <a:t>., HDP</a:t>
            </a:r>
            <a:r>
              <a:rPr lang="en-US" sz="2400" b="1" dirty="0">
                <a:latin typeface="Arial"/>
                <a:cs typeface="Arial"/>
              </a:rPr>
              <a:t>-HMMs</a:t>
            </a:r>
            <a:r>
              <a:rPr lang="en-US" sz="2400" b="1" dirty="0" smtClean="0">
                <a:latin typeface="Arial"/>
                <a:cs typeface="Arial"/>
              </a:rPr>
              <a:t>) for acoustic models:</a:t>
            </a:r>
          </a:p>
          <a:p>
            <a:pPr marL="574675" indent="-347663">
              <a:spcAft>
                <a:spcPts val="600"/>
              </a:spcAft>
              <a:buFont typeface="Wingdings" charset="2"/>
              <a:buChar char="Ø"/>
            </a:pPr>
            <a:r>
              <a:rPr lang="en-US" sz="2400" b="1" dirty="0">
                <a:latin typeface="Arial"/>
                <a:cs typeface="Arial"/>
              </a:rPr>
              <a:t>a</a:t>
            </a:r>
            <a:r>
              <a:rPr lang="en-US" sz="2400" b="1" dirty="0" smtClean="0">
                <a:latin typeface="Arial"/>
                <a:cs typeface="Arial"/>
              </a:rPr>
              <a:t>coustic units are derived from a pool of shared distributions with arbitrary topologies;</a:t>
            </a:r>
          </a:p>
          <a:p>
            <a:pPr marL="574675" indent="-347663">
              <a:spcAft>
                <a:spcPts val="600"/>
              </a:spcAft>
              <a:buFont typeface="Wingdings" charset="2"/>
              <a:buChar char="Ø"/>
            </a:pPr>
            <a:r>
              <a:rPr lang="en-US" sz="2400" b="1" dirty="0">
                <a:latin typeface="Arial"/>
                <a:cs typeface="Arial"/>
              </a:rPr>
              <a:t>m</a:t>
            </a:r>
            <a:r>
              <a:rPr lang="en-US" sz="2400" b="1" dirty="0" smtClean="0">
                <a:latin typeface="Arial"/>
                <a:cs typeface="Arial"/>
              </a:rPr>
              <a:t>odels have arbitrary numbers of states, which in turn have arbitrary number of mixture components;</a:t>
            </a:r>
          </a:p>
          <a:p>
            <a:pPr marL="574675" indent="-347663">
              <a:spcAft>
                <a:spcPts val="600"/>
              </a:spcAft>
              <a:buFont typeface="Wingdings" charset="2"/>
              <a:buChar char="Ø"/>
            </a:pPr>
            <a:r>
              <a:rPr lang="en-US" sz="2400" b="1" dirty="0" smtClean="0">
                <a:latin typeface="Arial"/>
                <a:cs typeface="Arial"/>
              </a:rPr>
              <a:t>nonparametric </a:t>
            </a:r>
            <a:r>
              <a:rPr lang="en-US" sz="2400" b="1" dirty="0">
                <a:latin typeface="Arial"/>
                <a:cs typeface="Arial"/>
              </a:rPr>
              <a:t>Bayesian </a:t>
            </a:r>
            <a:r>
              <a:rPr lang="en-US" sz="2400" b="1" dirty="0" smtClean="0">
                <a:latin typeface="Arial"/>
                <a:cs typeface="Arial"/>
              </a:rPr>
              <a:t>approaches are also used to segment data and discover new acoustic units.</a:t>
            </a:r>
            <a:endParaRPr lang="en-US" sz="2400" b="1" dirty="0">
              <a:latin typeface="Arial"/>
              <a:cs typeface="Arial"/>
            </a:endParaRPr>
          </a:p>
          <a:p>
            <a:pPr marL="231775" indent="-231775">
              <a:spcAft>
                <a:spcPts val="600"/>
              </a:spcAft>
              <a:buFont typeface="Arial" pitchFamily="34" charset="0"/>
              <a:buChar char="•"/>
            </a:pPr>
            <a:endParaRPr lang="en-US" sz="2400" b="1" dirty="0">
              <a:latin typeface="Arial"/>
              <a:cs typeface="Arial"/>
            </a:endParaRPr>
          </a:p>
          <a:p>
            <a:pPr marL="231775" indent="-231775">
              <a:spcAft>
                <a:spcPts val="600"/>
              </a:spcAft>
              <a:buFont typeface="Arial" pitchFamily="34" charset="0"/>
              <a:buChar char="•"/>
            </a:pPr>
            <a:endParaRPr lang="en-US" sz="1800" b="1" dirty="0" smtClean="0"/>
          </a:p>
        </p:txBody>
      </p:sp>
    </p:spTree>
    <p:extLst>
      <p:ext uri="{BB962C8B-B14F-4D97-AF65-F5344CB8AC3E}">
        <p14:creationId xmlns:p14="http://schemas.microsoft.com/office/powerpoint/2010/main" val="2004857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a:solidFill>
                  <a:srgbClr val="000000"/>
                </a:solidFill>
                <a:latin typeface="Arial"/>
                <a:cs typeface="Arial"/>
              </a:rPr>
              <a:t>Brief </a:t>
            </a:r>
            <a:r>
              <a:rPr lang="en-US" sz="2400" b="1" dirty="0" smtClean="0">
                <a:solidFill>
                  <a:srgbClr val="000000"/>
                </a:solidFill>
                <a:latin typeface="Arial"/>
                <a:cs typeface="Arial"/>
              </a:rPr>
              <a:t>Bibliography of Related Research</a:t>
            </a:r>
            <a:endParaRPr lang="en-US" sz="2400" b="1" dirty="0">
              <a:solidFill>
                <a:srgbClr val="000000"/>
              </a:solidFill>
              <a:latin typeface="Arial"/>
              <a:cs typeface="Arial"/>
            </a:endParaRPr>
          </a:p>
        </p:txBody>
      </p:sp>
      <p:sp>
        <p:nvSpPr>
          <p:cNvPr id="6" name="Rectangle 109"/>
          <p:cNvSpPr txBox="1">
            <a:spLocks noChangeArrowheads="1"/>
          </p:cNvSpPr>
          <p:nvPr/>
        </p:nvSpPr>
        <p:spPr>
          <a:xfrm>
            <a:off x="190939" y="638628"/>
            <a:ext cx="8694738" cy="5844721"/>
          </a:xfrm>
          <a:prstGeom prst="rect">
            <a:avLst/>
          </a:prstGeom>
          <a:noFill/>
          <a:ln/>
        </p:spPr>
        <p:txBody>
          <a:bodyPr lIns="0" tIns="0" rIns="0" bIns="0"/>
          <a:lstStyle/>
          <a:p>
            <a:pPr marL="228600" indent="-228600">
              <a:spcAft>
                <a:spcPts val="600"/>
              </a:spcAft>
            </a:pPr>
            <a:r>
              <a:rPr lang="en-US" b="1" dirty="0" smtClean="0">
                <a:latin typeface="Arial"/>
                <a:cs typeface="Arial"/>
              </a:rPr>
              <a:t>Harati</a:t>
            </a:r>
            <a:r>
              <a:rPr lang="en-US" b="1" dirty="0">
                <a:latin typeface="Arial"/>
                <a:cs typeface="Arial"/>
              </a:rPr>
              <a:t>, A., Picone, J., &amp; Sobel, M. (2013). Speech Segmentation Using Hierarchical Dirichlet </a:t>
            </a:r>
            <a:r>
              <a:rPr lang="en-US" b="1" dirty="0" smtClean="0">
                <a:latin typeface="Arial"/>
                <a:cs typeface="Arial"/>
              </a:rPr>
              <a:t>Processes. Submitted to the IEEE </a:t>
            </a:r>
            <a:r>
              <a:rPr lang="en-US" b="1" dirty="0">
                <a:latin typeface="Arial"/>
                <a:cs typeface="Arial"/>
              </a:rPr>
              <a:t>International Conference on Acoustics, Speech and Signal </a:t>
            </a:r>
            <a:r>
              <a:rPr lang="en-US" b="1" dirty="0" smtClean="0">
                <a:latin typeface="Arial"/>
                <a:cs typeface="Arial"/>
              </a:rPr>
              <a:t>Processing. </a:t>
            </a:r>
            <a:r>
              <a:rPr lang="en-US" b="1" dirty="0">
                <a:latin typeface="Arial"/>
                <a:cs typeface="Arial"/>
              </a:rPr>
              <a:t>Vancouver, Canada. </a:t>
            </a:r>
            <a:endParaRPr lang="en-US" b="1" dirty="0" smtClean="0">
              <a:latin typeface="Arial"/>
              <a:cs typeface="Arial"/>
            </a:endParaRPr>
          </a:p>
          <a:p>
            <a:pPr marL="228600" indent="-228600">
              <a:spcAft>
                <a:spcPts val="600"/>
              </a:spcAft>
            </a:pPr>
            <a:r>
              <a:rPr lang="en-US" b="1" dirty="0">
                <a:latin typeface="Arial"/>
                <a:cs typeface="Arial"/>
              </a:rPr>
              <a:t>Harati, A. (2013). </a:t>
            </a:r>
            <a:r>
              <a:rPr lang="en-US" b="1" i="1" dirty="0">
                <a:latin typeface="Arial"/>
                <a:cs typeface="Arial"/>
              </a:rPr>
              <a:t>Non-Parametric Bayesian Approaches for Acoustic Modeling</a:t>
            </a:r>
            <a:r>
              <a:rPr lang="en-US" b="1" dirty="0">
                <a:latin typeface="Arial"/>
                <a:cs typeface="Arial"/>
              </a:rPr>
              <a:t>. Department of Electrical and Computer Engineering, Temple University, Philadelphia, Pennsylvania, USA</a:t>
            </a:r>
            <a:r>
              <a:rPr lang="en-US" b="1" dirty="0" smtClean="0">
                <a:latin typeface="Arial"/>
                <a:cs typeface="Arial"/>
              </a:rPr>
              <a:t>.</a:t>
            </a:r>
          </a:p>
          <a:p>
            <a:pPr marL="228600" indent="-228600">
              <a:spcAft>
                <a:spcPts val="600"/>
              </a:spcAft>
            </a:pPr>
            <a:r>
              <a:rPr lang="en-US" b="1" dirty="0" smtClean="0">
                <a:latin typeface="Arial"/>
                <a:cs typeface="Arial"/>
              </a:rPr>
              <a:t>Harati</a:t>
            </a:r>
            <a:r>
              <a:rPr lang="en-US" b="1" dirty="0">
                <a:latin typeface="Arial"/>
                <a:cs typeface="Arial"/>
              </a:rPr>
              <a:t>, A., Picone, J., &amp; Sobel, M. (2012). Applications of Dirichlet Process Mixtures to Speaker Adaptation. </a:t>
            </a:r>
            <a:r>
              <a:rPr lang="en-US" b="1" i="1" dirty="0">
                <a:latin typeface="Arial"/>
                <a:cs typeface="Arial"/>
              </a:rPr>
              <a:t>Proceedings of the IEEE International Conference on Acoustics, Speech and Signal Processing</a:t>
            </a:r>
            <a:r>
              <a:rPr lang="en-US" b="1" dirty="0">
                <a:latin typeface="Arial"/>
                <a:cs typeface="Arial"/>
              </a:rPr>
              <a:t> (pp. 4321–4324). </a:t>
            </a:r>
            <a:r>
              <a:rPr lang="en-US" b="1" dirty="0" smtClean="0">
                <a:latin typeface="Arial"/>
                <a:cs typeface="Arial"/>
              </a:rPr>
              <a:t>Kyoto, Japan.</a:t>
            </a:r>
          </a:p>
          <a:p>
            <a:pPr marL="228600" indent="-228600">
              <a:spcAft>
                <a:spcPts val="600"/>
              </a:spcAft>
            </a:pPr>
            <a:r>
              <a:rPr lang="en-US" b="1" dirty="0" smtClean="0">
                <a:latin typeface="Arial"/>
                <a:cs typeface="Arial"/>
              </a:rPr>
              <a:t>Steinberg, J. (</a:t>
            </a:r>
            <a:r>
              <a:rPr lang="en-US" b="1" dirty="0">
                <a:latin typeface="Arial"/>
                <a:cs typeface="Arial"/>
              </a:rPr>
              <a:t>2013). </a:t>
            </a:r>
            <a:r>
              <a:rPr lang="en-US" b="1" i="1" dirty="0">
                <a:latin typeface="Arial"/>
                <a:cs typeface="Arial"/>
              </a:rPr>
              <a:t>A Comparative Analysis of Bayesian Nonparametric Variational Inference Algorithms For Speech </a:t>
            </a:r>
            <a:r>
              <a:rPr lang="en-US" b="1" i="1" dirty="0" smtClean="0">
                <a:latin typeface="Arial"/>
                <a:cs typeface="Arial"/>
              </a:rPr>
              <a:t>Recognition</a:t>
            </a:r>
            <a:r>
              <a:rPr lang="en-US" b="1" dirty="0" smtClean="0">
                <a:latin typeface="Arial"/>
                <a:cs typeface="Arial"/>
              </a:rPr>
              <a:t>. </a:t>
            </a:r>
            <a:r>
              <a:rPr lang="en-US" b="1" dirty="0">
                <a:latin typeface="Arial"/>
                <a:cs typeface="Arial"/>
              </a:rPr>
              <a:t>Department of Electrical and Computer Engineering, Temple University, Philadelphia, Pennsylvania, USA</a:t>
            </a:r>
            <a:r>
              <a:rPr lang="en-US" b="1" dirty="0" smtClean="0">
                <a:latin typeface="Arial"/>
                <a:cs typeface="Arial"/>
              </a:rPr>
              <a:t>.</a:t>
            </a:r>
          </a:p>
          <a:p>
            <a:pPr marL="228600" indent="-228600">
              <a:spcAft>
                <a:spcPts val="600"/>
              </a:spcAft>
            </a:pPr>
            <a:r>
              <a:rPr lang="en-US" b="1" dirty="0">
                <a:latin typeface="Arial"/>
                <a:cs typeface="Arial"/>
              </a:rPr>
              <a:t>Fox, E., Sudderth, E., Jordan, M., &amp; Willsky, A. (2011). A Sticky HDP-HMM with Application to Speaker Diarization. </a:t>
            </a:r>
            <a:r>
              <a:rPr lang="en-US" b="1" i="1" dirty="0">
                <a:latin typeface="Arial"/>
                <a:cs typeface="Arial"/>
              </a:rPr>
              <a:t>The </a:t>
            </a:r>
            <a:r>
              <a:rPr lang="en-US" b="1" i="1" dirty="0" err="1">
                <a:latin typeface="Arial"/>
                <a:cs typeface="Arial"/>
              </a:rPr>
              <a:t>Annalas</a:t>
            </a:r>
            <a:r>
              <a:rPr lang="en-US" b="1" i="1" dirty="0">
                <a:latin typeface="Arial"/>
                <a:cs typeface="Arial"/>
              </a:rPr>
              <a:t> of Applied Statistics</a:t>
            </a:r>
            <a:r>
              <a:rPr lang="en-US" b="1" dirty="0">
                <a:latin typeface="Arial"/>
                <a:cs typeface="Arial"/>
              </a:rPr>
              <a:t>, 5(2A), 1020–1056. </a:t>
            </a:r>
            <a:endParaRPr lang="en-US" b="1" dirty="0" smtClean="0">
              <a:latin typeface="Arial"/>
              <a:cs typeface="Arial"/>
            </a:endParaRPr>
          </a:p>
          <a:p>
            <a:pPr marL="228600" indent="-228600">
              <a:spcAft>
                <a:spcPts val="600"/>
              </a:spcAft>
            </a:pPr>
            <a:r>
              <a:rPr lang="en-US" b="1" dirty="0">
                <a:latin typeface="Arial"/>
                <a:cs typeface="Arial"/>
              </a:rPr>
              <a:t>Sudderth, E. (2006). </a:t>
            </a:r>
            <a:r>
              <a:rPr lang="en-US" b="1" i="1" dirty="0">
                <a:latin typeface="Arial"/>
                <a:cs typeface="Arial"/>
              </a:rPr>
              <a:t>Graphical Models for Visual Object Recognition and Tracking</a:t>
            </a:r>
            <a:r>
              <a:rPr lang="en-US" b="1" dirty="0">
                <a:latin typeface="Arial"/>
                <a:cs typeface="Arial"/>
              </a:rPr>
              <a:t>. Massachusetts Institute of Technology, Boston, </a:t>
            </a:r>
            <a:r>
              <a:rPr lang="en-US" b="1" dirty="0" smtClean="0">
                <a:latin typeface="Arial"/>
                <a:cs typeface="Arial"/>
              </a:rPr>
              <a:t>MA, </a:t>
            </a:r>
            <a:r>
              <a:rPr lang="en-US" b="1" dirty="0">
                <a:latin typeface="Arial"/>
                <a:cs typeface="Arial"/>
              </a:rPr>
              <a:t>USA.</a:t>
            </a:r>
          </a:p>
          <a:p>
            <a:pPr>
              <a:spcAft>
                <a:spcPts val="600"/>
              </a:spcAft>
            </a:pPr>
            <a:endParaRPr lang="en-US" b="1" dirty="0">
              <a:latin typeface="Arial"/>
              <a:cs typeface="Arial"/>
            </a:endParaRPr>
          </a:p>
          <a:p>
            <a:pPr>
              <a:spcAft>
                <a:spcPts val="600"/>
              </a:spcAft>
            </a:pPr>
            <a:endParaRPr lang="en-US" b="1" dirty="0">
              <a:latin typeface="Arial"/>
              <a:cs typeface="Arial"/>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40195456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sz="2400" b="1" dirty="0" smtClean="0">
                <a:latin typeface="Arial"/>
                <a:cs typeface="Arial"/>
              </a:rPr>
              <a:t>Biography</a:t>
            </a:r>
            <a:endParaRPr lang="en-US" sz="2400" b="1" dirty="0">
              <a:latin typeface="Arial"/>
              <a:cs typeface="Arial"/>
            </a:endParaRPr>
          </a:p>
        </p:txBody>
      </p:sp>
      <p:sp>
        <p:nvSpPr>
          <p:cNvPr id="41" name="Text Box 3"/>
          <p:cNvSpPr txBox="1">
            <a:spLocks noChangeArrowheads="1"/>
          </p:cNvSpPr>
          <p:nvPr/>
        </p:nvSpPr>
        <p:spPr bwMode="auto">
          <a:xfrm>
            <a:off x="223838" y="703386"/>
            <a:ext cx="7269162" cy="1970882"/>
          </a:xfrm>
          <a:prstGeom prst="rect">
            <a:avLst/>
          </a:prstGeom>
          <a:noFill/>
          <a:ln w="9525">
            <a:noFill/>
            <a:miter lim="800000"/>
            <a:headEnd/>
            <a:tailEnd/>
          </a:ln>
          <a:effectLst/>
        </p:spPr>
        <p:txBody>
          <a:bodyPr lIns="0" tIns="0" rIns="0" bIns="0"/>
          <a:lstStyle/>
          <a:p>
            <a:pPr>
              <a:spcAft>
                <a:spcPts val="1200"/>
              </a:spcAft>
              <a:tabLst>
                <a:tab pos="3376613" algn="r"/>
              </a:tabLst>
            </a:pPr>
            <a:r>
              <a:rPr lang="en-US" b="1" dirty="0" smtClean="0">
                <a:latin typeface="Arial"/>
                <a:cs typeface="Arial"/>
              </a:rPr>
              <a:t>Joseph </a:t>
            </a:r>
            <a:r>
              <a:rPr lang="en-US" b="1" dirty="0">
                <a:latin typeface="Arial"/>
                <a:cs typeface="Arial"/>
              </a:rPr>
              <a:t>Picone received his Ph.D. in Electrical Engineering in </a:t>
            </a:r>
            <a:r>
              <a:rPr lang="en-US" b="1" dirty="0" smtClean="0">
                <a:latin typeface="Arial"/>
                <a:cs typeface="Arial"/>
              </a:rPr>
              <a:t>1983</a:t>
            </a:r>
            <a:br>
              <a:rPr lang="en-US" b="1" dirty="0" smtClean="0">
                <a:latin typeface="Arial"/>
                <a:cs typeface="Arial"/>
              </a:rPr>
            </a:br>
            <a:r>
              <a:rPr lang="en-US" b="1" dirty="0" smtClean="0">
                <a:latin typeface="Arial"/>
                <a:cs typeface="Arial"/>
              </a:rPr>
              <a:t>from </a:t>
            </a:r>
            <a:r>
              <a:rPr lang="en-US" b="1" dirty="0">
                <a:latin typeface="Arial"/>
                <a:cs typeface="Arial"/>
              </a:rPr>
              <a:t>the Illinois Institute of Technology. He is currently a professor </a:t>
            </a:r>
            <a:r>
              <a:rPr lang="en-US" b="1" dirty="0" smtClean="0">
                <a:latin typeface="Arial"/>
                <a:cs typeface="Arial"/>
              </a:rPr>
              <a:t/>
            </a:r>
            <a:br>
              <a:rPr lang="en-US" b="1" dirty="0" smtClean="0">
                <a:latin typeface="Arial"/>
                <a:cs typeface="Arial"/>
              </a:rPr>
            </a:br>
            <a:r>
              <a:rPr lang="en-US" b="1" dirty="0">
                <a:latin typeface="Arial"/>
                <a:cs typeface="Arial"/>
              </a:rPr>
              <a:t>in the Department of Electrical and Computer Engineering at </a:t>
            </a:r>
            <a:br>
              <a:rPr lang="en-US" b="1" dirty="0">
                <a:latin typeface="Arial"/>
                <a:cs typeface="Arial"/>
              </a:rPr>
            </a:br>
            <a:r>
              <a:rPr lang="en-US" b="1" dirty="0">
                <a:latin typeface="Arial"/>
                <a:cs typeface="Arial"/>
              </a:rPr>
              <a:t>Temple University. </a:t>
            </a:r>
            <a:r>
              <a:rPr lang="en-US" b="1" dirty="0" smtClean="0">
                <a:latin typeface="Arial"/>
                <a:cs typeface="Arial"/>
              </a:rPr>
              <a:t>He has spent </a:t>
            </a:r>
            <a:r>
              <a:rPr lang="en-US" b="1" dirty="0">
                <a:latin typeface="Arial"/>
                <a:cs typeface="Arial"/>
              </a:rPr>
              <a:t>significant portions of his career in </a:t>
            </a:r>
            <a:r>
              <a:rPr lang="en-US" b="1" dirty="0" smtClean="0">
                <a:latin typeface="Arial"/>
                <a:cs typeface="Arial"/>
              </a:rPr>
              <a:t>academia (MS State), research (Texas Instruments, AT&amp;T) </a:t>
            </a:r>
            <a:r>
              <a:rPr lang="en-US" b="1" dirty="0">
                <a:latin typeface="Arial"/>
                <a:cs typeface="Arial"/>
              </a:rPr>
              <a:t>and the </a:t>
            </a:r>
            <a:r>
              <a:rPr lang="en-US" b="1" dirty="0" smtClean="0">
                <a:latin typeface="Arial"/>
                <a:cs typeface="Arial"/>
              </a:rPr>
              <a:t>government (NSA), </a:t>
            </a:r>
            <a:r>
              <a:rPr lang="en-US" b="1" dirty="0">
                <a:latin typeface="Arial"/>
                <a:cs typeface="Arial"/>
              </a:rPr>
              <a:t>giving him a very balanced perspective on </a:t>
            </a:r>
            <a:r>
              <a:rPr lang="en-US" b="1" dirty="0" smtClean="0">
                <a:latin typeface="Arial"/>
                <a:cs typeface="Arial"/>
              </a:rPr>
              <a:t>the challenges of building sustainable R</a:t>
            </a:r>
            <a:r>
              <a:rPr lang="en-US" b="1" dirty="0">
                <a:latin typeface="Arial"/>
                <a:cs typeface="Arial"/>
              </a:rPr>
              <a:t>&amp;</a:t>
            </a:r>
            <a:r>
              <a:rPr lang="en-US" b="1" dirty="0" smtClean="0">
                <a:latin typeface="Arial"/>
                <a:cs typeface="Arial"/>
              </a:rPr>
              <a:t>D programs. </a:t>
            </a:r>
            <a:endParaRPr lang="en-US" b="1" dirty="0">
              <a:latin typeface="Arial"/>
              <a:cs typeface="Arial"/>
            </a:endParaRPr>
          </a:p>
        </p:txBody>
      </p:sp>
      <p:pic>
        <p:nvPicPr>
          <p:cNvPr id="2" name="Picture 1">
            <a:hlinkClick r:id="rId2"/>
          </p:cNvPr>
          <p:cNvPicPr>
            <a:picLocks noChangeAspect="1"/>
          </p:cNvPicPr>
          <p:nvPr/>
        </p:nvPicPr>
        <p:blipFill>
          <a:blip r:embed="rId3"/>
          <a:stretch>
            <a:fillRect/>
          </a:stretch>
        </p:blipFill>
        <p:spPr>
          <a:xfrm>
            <a:off x="7775575" y="817685"/>
            <a:ext cx="1144588" cy="1716882"/>
          </a:xfrm>
          <a:prstGeom prst="rect">
            <a:avLst/>
          </a:prstGeom>
          <a:ln>
            <a:noFill/>
          </a:ln>
          <a:effectLst>
            <a:outerShdw blurRad="292100" dist="139700" dir="2700000" algn="tl" rotWithShape="0">
              <a:srgbClr val="333333">
                <a:alpha val="65000"/>
              </a:srgbClr>
            </a:outerShdw>
          </a:effectLst>
        </p:spPr>
      </p:pic>
      <p:sp>
        <p:nvSpPr>
          <p:cNvPr id="5" name="Text Box 3"/>
          <p:cNvSpPr txBox="1">
            <a:spLocks noChangeArrowheads="1"/>
          </p:cNvSpPr>
          <p:nvPr/>
        </p:nvSpPr>
        <p:spPr bwMode="auto">
          <a:xfrm>
            <a:off x="2451099" y="3060701"/>
            <a:ext cx="6469063" cy="1739899"/>
          </a:xfrm>
          <a:prstGeom prst="rect">
            <a:avLst/>
          </a:prstGeom>
          <a:noFill/>
          <a:ln w="9525">
            <a:noFill/>
            <a:miter lim="800000"/>
            <a:headEnd/>
            <a:tailEnd/>
          </a:ln>
          <a:effectLst/>
        </p:spPr>
        <p:txBody>
          <a:bodyPr lIns="0" tIns="0" rIns="0" bIns="0"/>
          <a:lstStyle/>
          <a:p>
            <a:pPr>
              <a:spcAft>
                <a:spcPts val="1200"/>
              </a:spcAft>
              <a:tabLst>
                <a:tab pos="3376613" algn="r"/>
              </a:tabLst>
            </a:pPr>
            <a:r>
              <a:rPr lang="en-US" b="1" dirty="0">
                <a:latin typeface="Arial"/>
                <a:cs typeface="Arial"/>
              </a:rPr>
              <a:t>His primary research interests are machine learning approaches to acoustic modeling in speech recognition. </a:t>
            </a:r>
            <a:r>
              <a:rPr lang="en-US" b="1" dirty="0" smtClean="0">
                <a:latin typeface="Arial"/>
                <a:cs typeface="Arial"/>
              </a:rPr>
              <a:t>For almost 20 years, his </a:t>
            </a:r>
            <a:r>
              <a:rPr lang="en-US" b="1" dirty="0">
                <a:latin typeface="Arial"/>
                <a:cs typeface="Arial"/>
              </a:rPr>
              <a:t>research group </a:t>
            </a:r>
            <a:r>
              <a:rPr lang="en-US" b="1" dirty="0" smtClean="0">
                <a:latin typeface="Arial"/>
                <a:cs typeface="Arial"/>
              </a:rPr>
              <a:t>has been known </a:t>
            </a:r>
            <a:r>
              <a:rPr lang="en-US" b="1" dirty="0">
                <a:latin typeface="Arial"/>
                <a:cs typeface="Arial"/>
              </a:rPr>
              <a:t>for producing many innovative open source materials for signal processing including a public domain speech recognition system (see </a:t>
            </a:r>
            <a:r>
              <a:rPr lang="en-US" b="1" i="1" dirty="0" smtClean="0">
                <a:latin typeface="Arial"/>
                <a:cs typeface="Arial"/>
              </a:rPr>
              <a:t>www.isip.piconepress.com).</a:t>
            </a:r>
            <a:endParaRPr lang="en-US" b="1" dirty="0" smtClean="0">
              <a:latin typeface="Arial"/>
              <a:cs typeface="Arial"/>
            </a:endParaRPr>
          </a:p>
        </p:txBody>
      </p:sp>
      <p:pic>
        <p:nvPicPr>
          <p:cNvPr id="3" name="Picture 2" descr="Screen Shot 2013-03-03 at 12.18.35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124200"/>
            <a:ext cx="1703943" cy="1536700"/>
          </a:xfrm>
          <a:prstGeom prst="rect">
            <a:avLst/>
          </a:prstGeom>
          <a:ln>
            <a:noFill/>
          </a:ln>
          <a:effectLst>
            <a:outerShdw blurRad="292100" dist="139700" dir="2700000" algn="tl" rotWithShape="0">
              <a:srgbClr val="333333">
                <a:alpha val="65000"/>
              </a:srgbClr>
            </a:outerShdw>
          </a:effectLst>
        </p:spPr>
      </p:pic>
      <p:sp>
        <p:nvSpPr>
          <p:cNvPr id="7" name="Text Box 3"/>
          <p:cNvSpPr txBox="1">
            <a:spLocks noChangeArrowheads="1"/>
          </p:cNvSpPr>
          <p:nvPr/>
        </p:nvSpPr>
        <p:spPr bwMode="auto">
          <a:xfrm>
            <a:off x="227013" y="5065484"/>
            <a:ext cx="6376987" cy="1328966"/>
          </a:xfrm>
          <a:prstGeom prst="rect">
            <a:avLst/>
          </a:prstGeom>
          <a:noFill/>
          <a:ln w="9525">
            <a:noFill/>
            <a:miter lim="800000"/>
            <a:headEnd/>
            <a:tailEnd/>
          </a:ln>
          <a:effectLst/>
        </p:spPr>
        <p:txBody>
          <a:bodyPr lIns="0" tIns="0" rIns="0" bIns="0"/>
          <a:lstStyle/>
          <a:p>
            <a:pPr>
              <a:spcAft>
                <a:spcPts val="1200"/>
              </a:spcAft>
              <a:tabLst>
                <a:tab pos="3376613" algn="r"/>
              </a:tabLst>
            </a:pPr>
            <a:r>
              <a:rPr lang="en-US" b="1" dirty="0" smtClean="0">
                <a:latin typeface="Arial"/>
                <a:cs typeface="Arial"/>
              </a:rPr>
              <a:t>Dr. </a:t>
            </a:r>
            <a:r>
              <a:rPr lang="en-US" b="1" dirty="0" err="1" smtClean="0">
                <a:latin typeface="Arial"/>
                <a:cs typeface="Arial"/>
              </a:rPr>
              <a:t>Picone’s</a:t>
            </a:r>
            <a:r>
              <a:rPr lang="en-US" b="1" dirty="0" smtClean="0">
                <a:latin typeface="Arial"/>
                <a:cs typeface="Arial"/>
              </a:rPr>
              <a:t> research funding sources over the years have included NSF, DoD, DARPA as well as the private sector. Dr</a:t>
            </a:r>
            <a:r>
              <a:rPr lang="en-US" b="1" dirty="0">
                <a:latin typeface="Arial"/>
                <a:cs typeface="Arial"/>
              </a:rPr>
              <a:t>. Picone is a Senior Member of the IEEE, holds several patents in </a:t>
            </a:r>
            <a:r>
              <a:rPr lang="en-US" b="1" dirty="0" smtClean="0">
                <a:latin typeface="Arial"/>
                <a:cs typeface="Arial"/>
              </a:rPr>
              <a:t>human language technology, </a:t>
            </a:r>
            <a:r>
              <a:rPr lang="en-US" b="1" dirty="0">
                <a:latin typeface="Arial"/>
                <a:cs typeface="Arial"/>
              </a:rPr>
              <a:t>and has been active in several professional societies related to </a:t>
            </a:r>
            <a:r>
              <a:rPr lang="en-US" b="1" dirty="0" smtClean="0">
                <a:latin typeface="Arial"/>
                <a:cs typeface="Arial"/>
              </a:rPr>
              <a:t>HLT.</a:t>
            </a:r>
            <a:endParaRPr lang="en-US" sz="1800" b="1" dirty="0" smtClean="0">
              <a:latin typeface="Arial"/>
              <a:cs typeface="Arial"/>
            </a:endParaRPr>
          </a:p>
        </p:txBody>
      </p:sp>
      <p:pic>
        <p:nvPicPr>
          <p:cNvPr id="6" name="Picture 5" descr="Screen Shot 2013-03-03 at 12.39.39 PM.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1786" y="5200650"/>
            <a:ext cx="1848377"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01538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52400"/>
            <a:ext cx="8686800" cy="1524000"/>
          </a:xfrm>
          <a:prstGeom prst="rect">
            <a:avLst/>
          </a:prstGeom>
          <a:ln>
            <a:solidFill>
              <a:schemeClr val="tx1"/>
            </a:solidFill>
          </a:ln>
        </p:spPr>
        <p:txBody>
          <a:bodyPr/>
          <a:lstStyle/>
          <a:p>
            <a:pPr defTabSz="914400">
              <a:spcBef>
                <a:spcPct val="50000"/>
              </a:spcBef>
              <a:spcAft>
                <a:spcPct val="50000"/>
              </a:spcAft>
              <a:defRPr/>
            </a:pPr>
            <a:r>
              <a:rPr lang="en-US" sz="2800" b="1" dirty="0" smtClean="0">
                <a:solidFill>
                  <a:srgbClr val="892034"/>
                </a:solidFill>
                <a:latin typeface="Calibri"/>
              </a:rPr>
              <a:t>Information and Signal Processing</a:t>
            </a:r>
            <a:r>
              <a:rPr lang="en-US" sz="2800" b="1" dirty="0" smtClean="0">
                <a:solidFill>
                  <a:prstClr val="black"/>
                </a:solidFill>
                <a:latin typeface="Calibri"/>
              </a:rPr>
              <a:t/>
            </a:r>
            <a:br>
              <a:rPr lang="en-US" sz="2800" b="1" dirty="0" smtClean="0">
                <a:solidFill>
                  <a:prstClr val="black"/>
                </a:solidFill>
                <a:latin typeface="Calibri"/>
              </a:rPr>
            </a:br>
            <a:r>
              <a:rPr lang="en-US" sz="900" b="1" dirty="0" smtClean="0">
                <a:solidFill>
                  <a:prstClr val="black"/>
                </a:solidFill>
                <a:latin typeface="Calibri"/>
              </a:rPr>
              <a:t/>
            </a:r>
            <a:br>
              <a:rPr lang="en-US" sz="900" b="1" dirty="0" smtClean="0">
                <a:solidFill>
                  <a:prstClr val="black"/>
                </a:solidFill>
                <a:latin typeface="Calibri"/>
              </a:rPr>
            </a:br>
            <a:r>
              <a:rPr lang="en-US" sz="900" b="1" dirty="0" smtClean="0">
                <a:solidFill>
                  <a:prstClr val="black"/>
                </a:solidFill>
                <a:latin typeface="Calibri"/>
              </a:rPr>
              <a:t/>
            </a:r>
            <a:br>
              <a:rPr lang="en-US" sz="900" b="1" dirty="0" smtClean="0">
                <a:solidFill>
                  <a:prstClr val="black"/>
                </a:solidFill>
                <a:latin typeface="Calibri"/>
              </a:rPr>
            </a:br>
            <a:r>
              <a:rPr lang="en-US" sz="1400" b="1" dirty="0" smtClean="0">
                <a:solidFill>
                  <a:srgbClr val="333399"/>
                </a:solidFill>
                <a:latin typeface="Calibri"/>
              </a:rPr>
              <a:t>Mission:</a:t>
            </a:r>
            <a:r>
              <a:rPr lang="en-US" sz="1400" b="1" dirty="0" smtClean="0">
                <a:solidFill>
                  <a:prstClr val="black"/>
                </a:solidFill>
                <a:latin typeface="Calibri"/>
              </a:rPr>
              <a:t> </a:t>
            </a:r>
            <a:r>
              <a:rPr lang="en-US" sz="1400" b="1" dirty="0" smtClean="0">
                <a:solidFill>
                  <a:srgbClr val="892034"/>
                </a:solidFill>
                <a:latin typeface="Calibri"/>
              </a:rPr>
              <a:t>Automated extraction and organization of information using advanced statistical</a:t>
            </a:r>
            <a:br>
              <a:rPr lang="en-US" sz="1400" b="1" dirty="0" smtClean="0">
                <a:solidFill>
                  <a:srgbClr val="892034"/>
                </a:solidFill>
                <a:latin typeface="Calibri"/>
              </a:rPr>
            </a:br>
            <a:r>
              <a:rPr lang="en-US" sz="1400" b="1" dirty="0" smtClean="0">
                <a:solidFill>
                  <a:srgbClr val="892034"/>
                </a:solidFill>
                <a:latin typeface="Calibri"/>
              </a:rPr>
              <a:t>models t</a:t>
            </a:r>
            <a:r>
              <a:rPr lang="en-US" sz="1400" b="1" dirty="0" smtClean="0">
                <a:solidFill>
                  <a:srgbClr val="892034"/>
                </a:solidFill>
                <a:latin typeface="Calibri"/>
                <a:cs typeface="Times New Roman" pitchFamily="18" charset="0"/>
              </a:rPr>
              <a:t>o fundamentally advance the level of integration, density, intelligence and performance </a:t>
            </a:r>
            <a:br>
              <a:rPr lang="en-US" sz="1400" b="1" dirty="0" smtClean="0">
                <a:solidFill>
                  <a:srgbClr val="892034"/>
                </a:solidFill>
                <a:latin typeface="Calibri"/>
                <a:cs typeface="Times New Roman" pitchFamily="18" charset="0"/>
              </a:rPr>
            </a:br>
            <a:r>
              <a:rPr lang="en-US" sz="1400" b="1" dirty="0" smtClean="0">
                <a:solidFill>
                  <a:srgbClr val="892034"/>
                </a:solidFill>
                <a:latin typeface="Calibri"/>
                <a:cs typeface="Times New Roman" pitchFamily="18" charset="0"/>
              </a:rPr>
              <a:t>of electronic systems. Application areas include speech recognition, speech enhancement and biological systems.</a:t>
            </a:r>
            <a:r>
              <a:rPr lang="en-US" sz="1400" b="1" dirty="0" smtClean="0">
                <a:solidFill>
                  <a:prstClr val="black"/>
                </a:solidFill>
                <a:latin typeface="Calibri"/>
                <a:cs typeface="Times New Roman" pitchFamily="18" charset="0"/>
              </a:rPr>
              <a:t> </a:t>
            </a:r>
            <a:br>
              <a:rPr lang="en-US" sz="1400" b="1" dirty="0" smtClean="0">
                <a:solidFill>
                  <a:prstClr val="black"/>
                </a:solidFill>
                <a:latin typeface="Calibri"/>
                <a:cs typeface="Times New Roman" pitchFamily="18" charset="0"/>
              </a:rPr>
            </a:br>
            <a:endParaRPr lang="en-US" sz="1400" b="1" dirty="0" smtClean="0">
              <a:solidFill>
                <a:prstClr val="black"/>
              </a:solidFill>
              <a:latin typeface="Calibri"/>
              <a:cs typeface="Times New Roman" pitchFamily="18" charset="0"/>
            </a:endParaRPr>
          </a:p>
        </p:txBody>
      </p:sp>
      <p:sp>
        <p:nvSpPr>
          <p:cNvPr id="3" name="Rectangle 5"/>
          <p:cNvSpPr>
            <a:spLocks noChangeArrowheads="1"/>
          </p:cNvSpPr>
          <p:nvPr/>
        </p:nvSpPr>
        <p:spPr bwMode="auto">
          <a:xfrm>
            <a:off x="4572000" y="1895475"/>
            <a:ext cx="4343400" cy="2173288"/>
          </a:xfrm>
          <a:prstGeom prst="rect">
            <a:avLst/>
          </a:prstGeom>
          <a:noFill/>
          <a:ln w="9525">
            <a:solidFill>
              <a:schemeClr val="tx1"/>
            </a:solidFill>
            <a:miter lim="800000"/>
            <a:headEnd/>
            <a:tailEnd/>
          </a:ln>
          <a:effectLst/>
        </p:spPr>
        <p:txBody>
          <a:bodyPr/>
          <a:lstStyle/>
          <a:p>
            <a:pPr defTabSz="914400" fontAlgn="base">
              <a:spcAft>
                <a:spcPts val="1200"/>
              </a:spcAft>
            </a:pPr>
            <a:r>
              <a:rPr lang="en-US" sz="1600" b="1" dirty="0">
                <a:solidFill>
                  <a:srgbClr val="333399"/>
                </a:solidFill>
                <a:latin typeface="Arial" charset="0"/>
              </a:rPr>
              <a:t>Impact:</a:t>
            </a:r>
          </a:p>
          <a:p>
            <a:pPr marL="230188" lvl="1" indent="-115888" defTabSz="914400" fontAlgn="base">
              <a:spcBef>
                <a:spcPct val="0"/>
              </a:spcBef>
              <a:spcAft>
                <a:spcPct val="50000"/>
              </a:spcAft>
              <a:buFontTx/>
              <a:buChar char="•"/>
            </a:pPr>
            <a:r>
              <a:rPr lang="en-US" sz="1200" b="1" dirty="0">
                <a:solidFill>
                  <a:srgbClr val="892034"/>
                </a:solidFill>
                <a:latin typeface="Arial" charset="0"/>
              </a:rPr>
              <a:t>Real-time information extraction from large audio resources such as the Internet</a:t>
            </a:r>
          </a:p>
          <a:p>
            <a:pPr marL="230188" lvl="1" indent="-115888" defTabSz="914400" fontAlgn="base">
              <a:spcBef>
                <a:spcPct val="0"/>
              </a:spcBef>
              <a:spcAft>
                <a:spcPct val="50000"/>
              </a:spcAft>
              <a:buFontTx/>
              <a:buChar char="•"/>
            </a:pPr>
            <a:r>
              <a:rPr lang="en-US" sz="1200" b="1" dirty="0">
                <a:solidFill>
                  <a:srgbClr val="892034"/>
                </a:solidFill>
                <a:latin typeface="Arial" charset="0"/>
              </a:rPr>
              <a:t>Intelligence gathering and automated processing</a:t>
            </a:r>
          </a:p>
          <a:p>
            <a:pPr marL="230188" lvl="1" indent="-115888" defTabSz="914400" fontAlgn="base">
              <a:spcBef>
                <a:spcPct val="0"/>
              </a:spcBef>
              <a:spcAft>
                <a:spcPct val="50000"/>
              </a:spcAft>
              <a:buFontTx/>
              <a:buChar char="•"/>
            </a:pPr>
            <a:r>
              <a:rPr lang="en-US" sz="1200" b="1" dirty="0" smtClean="0">
                <a:solidFill>
                  <a:srgbClr val="892034"/>
                </a:solidFill>
                <a:latin typeface="Arial" charset="0"/>
              </a:rPr>
              <a:t>Next </a:t>
            </a:r>
            <a:r>
              <a:rPr lang="en-US" sz="1200" b="1" dirty="0">
                <a:solidFill>
                  <a:srgbClr val="892034"/>
                </a:solidFill>
                <a:latin typeface="Arial" charset="0"/>
              </a:rPr>
              <a:t>generation biometrics based on </a:t>
            </a:r>
            <a:r>
              <a:rPr lang="en-US" sz="1200" b="1" dirty="0" smtClean="0">
                <a:solidFill>
                  <a:srgbClr val="892034"/>
                </a:solidFill>
                <a:latin typeface="Arial" charset="0"/>
              </a:rPr>
              <a:t>nonparametric statistical models</a:t>
            </a:r>
          </a:p>
          <a:p>
            <a:pPr marL="230188" lvl="1" indent="-115888" defTabSz="914400" fontAlgn="base">
              <a:spcBef>
                <a:spcPct val="0"/>
              </a:spcBef>
              <a:spcAft>
                <a:spcPct val="50000"/>
              </a:spcAft>
              <a:buFontTx/>
              <a:buChar char="•"/>
            </a:pPr>
            <a:r>
              <a:rPr lang="en-US" sz="1200" b="1" dirty="0" smtClean="0">
                <a:solidFill>
                  <a:srgbClr val="892034"/>
                </a:solidFill>
                <a:latin typeface="Arial" charset="0"/>
              </a:rPr>
              <a:t>Rapid generation of high performance systems in new domains involving untranscribed big data</a:t>
            </a:r>
            <a:endParaRPr lang="en-US" sz="1200" b="1" dirty="0">
              <a:solidFill>
                <a:srgbClr val="892034"/>
              </a:solidFill>
              <a:latin typeface="Arial" charset="0"/>
            </a:endParaRPr>
          </a:p>
        </p:txBody>
      </p:sp>
      <p:sp>
        <p:nvSpPr>
          <p:cNvPr id="4" name="Rectangle 6"/>
          <p:cNvSpPr>
            <a:spLocks noChangeArrowheads="1"/>
          </p:cNvSpPr>
          <p:nvPr/>
        </p:nvSpPr>
        <p:spPr bwMode="auto">
          <a:xfrm>
            <a:off x="228600" y="4068763"/>
            <a:ext cx="4343400" cy="2606675"/>
          </a:xfrm>
          <a:prstGeom prst="rect">
            <a:avLst/>
          </a:prstGeom>
          <a:noFill/>
          <a:ln w="9525">
            <a:solidFill>
              <a:schemeClr val="tx1"/>
            </a:solidFill>
            <a:miter lim="800000"/>
            <a:headEnd/>
            <a:tailEnd/>
          </a:ln>
          <a:effectLst/>
        </p:spPr>
        <p:txBody>
          <a:bodyPr/>
          <a:lstStyle/>
          <a:p>
            <a:pPr defTabSz="914400" fontAlgn="base">
              <a:spcAft>
                <a:spcPts val="1200"/>
              </a:spcAft>
            </a:pPr>
            <a:r>
              <a:rPr lang="en-US" sz="1200" dirty="0">
                <a:solidFill>
                  <a:prstClr val="black"/>
                </a:solidFill>
                <a:latin typeface="Arial" charset="0"/>
              </a:rPr>
              <a:t> </a:t>
            </a:r>
            <a:r>
              <a:rPr lang="en-US" sz="1600" b="1" dirty="0">
                <a:solidFill>
                  <a:srgbClr val="333399"/>
                </a:solidFill>
                <a:latin typeface="Arial" charset="0"/>
              </a:rPr>
              <a:t>Expertise:</a:t>
            </a:r>
          </a:p>
          <a:p>
            <a:pPr marL="230188" lvl="1" indent="-115888" defTabSz="914400" fontAlgn="base">
              <a:spcBef>
                <a:spcPct val="0"/>
              </a:spcBef>
              <a:spcAft>
                <a:spcPct val="50000"/>
              </a:spcAft>
              <a:buFontTx/>
              <a:buChar char="•"/>
            </a:pPr>
            <a:r>
              <a:rPr lang="en-US" sz="1200" b="1" dirty="0" smtClean="0">
                <a:solidFill>
                  <a:prstClr val="black"/>
                </a:solidFill>
                <a:latin typeface="Arial" charset="0"/>
              </a:rPr>
              <a:t>Statistical modeling of time-varying data sources in human language, imaging and bioinformatics</a:t>
            </a:r>
          </a:p>
          <a:p>
            <a:pPr marL="230188" lvl="1" indent="-115888" defTabSz="914400" fontAlgn="base">
              <a:spcBef>
                <a:spcPct val="0"/>
              </a:spcBef>
              <a:spcAft>
                <a:spcPct val="50000"/>
              </a:spcAft>
              <a:buFontTx/>
              <a:buChar char="•"/>
            </a:pPr>
            <a:r>
              <a:rPr lang="en-US" sz="1200" b="1" dirty="0" smtClean="0">
                <a:solidFill>
                  <a:prstClr val="black"/>
                </a:solidFill>
                <a:latin typeface="Arial" charset="0"/>
              </a:rPr>
              <a:t>Speech, speaker and language identification for defense and commercial applications</a:t>
            </a:r>
            <a:endParaRPr lang="en-US" sz="1200" b="1" dirty="0">
              <a:solidFill>
                <a:prstClr val="black"/>
              </a:solidFill>
              <a:latin typeface="Arial" charset="0"/>
            </a:endParaRPr>
          </a:p>
          <a:p>
            <a:pPr marL="230188" lvl="1" indent="-115888" defTabSz="914400" fontAlgn="base">
              <a:spcBef>
                <a:spcPct val="0"/>
              </a:spcBef>
              <a:spcAft>
                <a:spcPct val="50000"/>
              </a:spcAft>
              <a:buFontTx/>
              <a:buChar char="•"/>
            </a:pPr>
            <a:r>
              <a:rPr lang="en-US" sz="1200" b="1" dirty="0">
                <a:solidFill>
                  <a:prstClr val="black"/>
                </a:solidFill>
                <a:latin typeface="Arial" charset="0"/>
              </a:rPr>
              <a:t>Metadata extraction for enhanced </a:t>
            </a:r>
            <a:r>
              <a:rPr lang="en-US" sz="1200" b="1" dirty="0" smtClean="0">
                <a:solidFill>
                  <a:prstClr val="black"/>
                </a:solidFill>
                <a:latin typeface="Arial" charset="0"/>
              </a:rPr>
              <a:t>understanding</a:t>
            </a:r>
            <a:br>
              <a:rPr lang="en-US" sz="1200" b="1" dirty="0" smtClean="0">
                <a:solidFill>
                  <a:prstClr val="black"/>
                </a:solidFill>
                <a:latin typeface="Arial" charset="0"/>
              </a:rPr>
            </a:br>
            <a:r>
              <a:rPr lang="en-US" sz="1200" b="1" dirty="0" smtClean="0">
                <a:solidFill>
                  <a:prstClr val="black"/>
                </a:solidFill>
                <a:latin typeface="Arial" charset="0"/>
              </a:rPr>
              <a:t>and improved semantic representations</a:t>
            </a:r>
            <a:endParaRPr lang="en-US" sz="1200" b="1" dirty="0">
              <a:solidFill>
                <a:prstClr val="black"/>
              </a:solidFill>
              <a:latin typeface="Arial" charset="0"/>
            </a:endParaRPr>
          </a:p>
          <a:p>
            <a:pPr marL="230188" lvl="1" indent="-115888" defTabSz="914400" fontAlgn="base">
              <a:spcBef>
                <a:spcPct val="0"/>
              </a:spcBef>
              <a:spcAft>
                <a:spcPct val="50000"/>
              </a:spcAft>
              <a:buFontTx/>
              <a:buChar char="•"/>
            </a:pPr>
            <a:r>
              <a:rPr lang="en-US" sz="1200" b="1" dirty="0">
                <a:solidFill>
                  <a:prstClr val="black"/>
                </a:solidFill>
                <a:latin typeface="Arial" charset="0"/>
              </a:rPr>
              <a:t>Intelligent systems and machine learning</a:t>
            </a:r>
          </a:p>
          <a:p>
            <a:pPr marL="230188" lvl="1" indent="-115888" defTabSz="914400" fontAlgn="base">
              <a:spcBef>
                <a:spcPct val="0"/>
              </a:spcBef>
              <a:spcAft>
                <a:spcPct val="50000"/>
              </a:spcAft>
              <a:buFontTx/>
              <a:buChar char="•"/>
            </a:pPr>
            <a:r>
              <a:rPr lang="en-US" sz="1200" b="1" dirty="0" smtClean="0">
                <a:solidFill>
                  <a:prstClr val="black"/>
                </a:solidFill>
                <a:latin typeface="Arial" charset="0"/>
              </a:rPr>
              <a:t>Data-driven and corpus-based methodologies utilizing big data resources</a:t>
            </a:r>
            <a:endParaRPr lang="en-US" sz="1200" b="1" dirty="0">
              <a:solidFill>
                <a:prstClr val="black"/>
              </a:solidFill>
              <a:latin typeface="Arial" charset="0"/>
            </a:endParaRPr>
          </a:p>
        </p:txBody>
      </p:sp>
      <p:pic>
        <p:nvPicPr>
          <p:cNvPr id="250882" name="Picture 2">
            <a:hlinkClick r:id="rId2"/>
          </p:cNvPr>
          <p:cNvPicPr>
            <a:picLocks noChangeAspect="1" noChangeArrowheads="1"/>
          </p:cNvPicPr>
          <p:nvPr/>
        </p:nvPicPr>
        <p:blipFill>
          <a:blip r:embed="rId3" cstate="print"/>
          <a:srcRect/>
          <a:stretch>
            <a:fillRect/>
          </a:stretch>
        </p:blipFill>
        <p:spPr bwMode="auto">
          <a:xfrm>
            <a:off x="7980218" y="249382"/>
            <a:ext cx="838257" cy="838257"/>
          </a:xfrm>
          <a:prstGeom prst="rect">
            <a:avLst/>
          </a:prstGeom>
          <a:noFill/>
          <a:ln w="9525">
            <a:noFill/>
            <a:miter lim="800000"/>
            <a:headEnd/>
            <a:tailEnd/>
          </a:ln>
        </p:spPr>
      </p:pic>
      <p:sp>
        <p:nvSpPr>
          <p:cNvPr id="9" name="Rectangle 5"/>
          <p:cNvSpPr>
            <a:spLocks noChangeArrowheads="1"/>
          </p:cNvSpPr>
          <p:nvPr/>
        </p:nvSpPr>
        <p:spPr bwMode="auto">
          <a:xfrm>
            <a:off x="228600" y="1895475"/>
            <a:ext cx="4343400" cy="2173288"/>
          </a:xfrm>
          <a:prstGeom prst="rect">
            <a:avLst/>
          </a:prstGeom>
          <a:noFill/>
          <a:ln w="9525">
            <a:solidFill>
              <a:schemeClr val="tx1"/>
            </a:solidFill>
            <a:miter lim="800000"/>
            <a:headEnd/>
            <a:tailEnd/>
          </a:ln>
          <a:effectLst/>
        </p:spPr>
        <p:txBody>
          <a:bodyPr/>
          <a:lstStyle/>
          <a:p>
            <a:pPr defTabSz="914400" fontAlgn="base">
              <a:spcAft>
                <a:spcPts val="1200"/>
              </a:spcAft>
            </a:pPr>
            <a:endParaRPr lang="en-US" sz="1200" b="1" dirty="0">
              <a:solidFill>
                <a:srgbClr val="892034"/>
              </a:solidFill>
              <a:latin typeface="Arial" charset="0"/>
            </a:endParaRPr>
          </a:p>
        </p:txBody>
      </p:sp>
      <p:pic>
        <p:nvPicPr>
          <p:cNvPr id="10" name="Picture 50" descr="x"/>
          <p:cNvPicPr>
            <a:picLocks noChangeArrowheads="1"/>
          </p:cNvPicPr>
          <p:nvPr/>
        </p:nvPicPr>
        <p:blipFill>
          <a:blip r:embed="rId4"/>
          <a:srcRect l="9944" t="4834" r="10153" b="3784"/>
          <a:stretch>
            <a:fillRect/>
          </a:stretch>
        </p:blipFill>
        <p:spPr bwMode="auto">
          <a:xfrm>
            <a:off x="320266" y="1989139"/>
            <a:ext cx="1343117" cy="1541461"/>
          </a:xfrm>
          <a:prstGeom prst="rect">
            <a:avLst/>
          </a:prstGeom>
          <a:ln>
            <a:noFill/>
          </a:ln>
          <a:effectLst>
            <a:outerShdw blurRad="292100" dist="139700" dir="2700000" algn="tl" rotWithShape="0">
              <a:srgbClr val="333333">
                <a:alpha val="65000"/>
              </a:srgbClr>
            </a:outerShdw>
          </a:effectLst>
        </p:spPr>
      </p:pic>
      <p:pic>
        <p:nvPicPr>
          <p:cNvPr id="11" name="Picture 3">
            <a:hlinkClick r:id="rId5"/>
          </p:cNvPr>
          <p:cNvPicPr>
            <a:picLocks noChangeArrowheads="1"/>
          </p:cNvPicPr>
          <p:nvPr/>
        </p:nvPicPr>
        <p:blipFill>
          <a:blip r:embed="rId6"/>
          <a:srcRect/>
          <a:stretch>
            <a:fillRect/>
          </a:stretch>
        </p:blipFill>
        <p:spPr bwMode="auto">
          <a:xfrm>
            <a:off x="1663383" y="2192339"/>
            <a:ext cx="1397317" cy="1541461"/>
          </a:xfrm>
          <a:prstGeom prst="rect">
            <a:avLst/>
          </a:prstGeom>
          <a:ln>
            <a:noFill/>
          </a:ln>
          <a:effectLst>
            <a:outerShdw blurRad="292100" dist="139700" dir="2700000" algn="tl" rotWithShape="0">
              <a:srgbClr val="333333">
                <a:alpha val="65000"/>
              </a:srgbClr>
            </a:outerShdw>
          </a:effectLst>
        </p:spPr>
      </p:pic>
      <p:pic>
        <p:nvPicPr>
          <p:cNvPr id="14" name="Picture 3"/>
          <p:cNvPicPr>
            <a:picLocks noChangeArrowheads="1"/>
          </p:cNvPicPr>
          <p:nvPr/>
        </p:nvPicPr>
        <p:blipFill>
          <a:blip r:embed="rId7"/>
          <a:srcRect l="2394" r="2839" b="1461"/>
          <a:stretch>
            <a:fillRect/>
          </a:stretch>
        </p:blipFill>
        <p:spPr bwMode="auto">
          <a:xfrm>
            <a:off x="3060700" y="2382839"/>
            <a:ext cx="1400046" cy="1541461"/>
          </a:xfrm>
          <a:prstGeom prst="rect">
            <a:avLst/>
          </a:prstGeom>
          <a:ln>
            <a:noFill/>
          </a:ln>
          <a:effectLst>
            <a:outerShdw blurRad="292100" dist="139700" dir="2700000" algn="tl" rotWithShape="0">
              <a:srgbClr val="333333">
                <a:alpha val="65000"/>
              </a:srgbClr>
            </a:outerShdw>
          </a:effectLst>
        </p:spPr>
      </p:pic>
      <p:pic>
        <p:nvPicPr>
          <p:cNvPr id="13" name="Picture 12" descr="Screen Shot 2013-03-03 at 1.59.1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5575" y="4159558"/>
            <a:ext cx="2882900" cy="1591528"/>
          </a:xfrm>
          <a:prstGeom prst="rect">
            <a:avLst/>
          </a:prstGeom>
          <a:ln>
            <a:noFill/>
          </a:ln>
          <a:effectLst>
            <a:outerShdw blurRad="292100" dist="139700" dir="2700000" algn="tl" rotWithShape="0">
              <a:srgbClr val="333333">
                <a:alpha val="65000"/>
              </a:srgbClr>
            </a:outerShdw>
          </a:effectLst>
        </p:spPr>
      </p:pic>
      <p:sp>
        <p:nvSpPr>
          <p:cNvPr id="16" name="Rectangle 5"/>
          <p:cNvSpPr>
            <a:spLocks noChangeArrowheads="1"/>
          </p:cNvSpPr>
          <p:nvPr/>
        </p:nvSpPr>
        <p:spPr bwMode="auto">
          <a:xfrm>
            <a:off x="4570413" y="4068762"/>
            <a:ext cx="4343400" cy="2606675"/>
          </a:xfrm>
          <a:prstGeom prst="rect">
            <a:avLst/>
          </a:prstGeom>
          <a:noFill/>
          <a:ln w="9525">
            <a:solidFill>
              <a:schemeClr val="tx1"/>
            </a:solidFill>
            <a:miter lim="800000"/>
            <a:headEnd/>
            <a:tailEnd/>
          </a:ln>
          <a:effectLst/>
        </p:spPr>
        <p:txBody>
          <a:bodyPr/>
          <a:lstStyle/>
          <a:p>
            <a:pPr defTabSz="914400" fontAlgn="base">
              <a:spcAft>
                <a:spcPts val="1200"/>
              </a:spcAft>
            </a:pPr>
            <a:endParaRPr lang="en-US" sz="1200" b="1" dirty="0">
              <a:solidFill>
                <a:srgbClr val="892034"/>
              </a:solidFill>
              <a:latin typeface="Arial" charset="0"/>
            </a:endParaRPr>
          </a:p>
        </p:txBody>
      </p:sp>
      <p:pic>
        <p:nvPicPr>
          <p:cNvPr id="8" name="Picture 36" descr="screen1"/>
          <p:cNvPicPr>
            <a:picLocks noChangeAspect="1" noChangeArrowheads="1"/>
          </p:cNvPicPr>
          <p:nvPr/>
        </p:nvPicPr>
        <p:blipFill>
          <a:blip r:embed="rId9" cstate="print"/>
          <a:srcRect b="12000"/>
          <a:stretch>
            <a:fillRect/>
          </a:stretch>
        </p:blipFill>
        <p:spPr bwMode="auto">
          <a:xfrm>
            <a:off x="6120716" y="4846459"/>
            <a:ext cx="2677718" cy="1694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73328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3-03 at 2.12.24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6" y="147399"/>
            <a:ext cx="9073768" cy="6563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97112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053" y="720427"/>
            <a:ext cx="6551199" cy="5832365"/>
          </a:xfrm>
          <a:prstGeom prst="rect">
            <a:avLst/>
          </a:prstGeom>
          <a:noFill/>
        </p:spPr>
        <p:txBody>
          <a:bodyPr wrap="square" lIns="0" tIns="0" rIns="0" bIns="0" rtlCol="0">
            <a:spAutoFit/>
          </a:bodyPr>
          <a:lstStyle/>
          <a:p>
            <a:pPr marL="285750" indent="-285750">
              <a:spcAft>
                <a:spcPts val="600"/>
              </a:spcAft>
              <a:buFont typeface="Arial"/>
              <a:buChar char="•"/>
            </a:pPr>
            <a:r>
              <a:rPr lang="en-US" sz="2400" b="1" dirty="0" smtClean="0">
                <a:solidFill>
                  <a:prstClr val="black"/>
                </a:solidFill>
                <a:latin typeface="Arial"/>
                <a:cs typeface="Arial"/>
              </a:rPr>
              <a:t>A generative approach to clustering:</a:t>
            </a:r>
          </a:p>
          <a:p>
            <a:pPr marL="800100" lvl="1" indent="-342900">
              <a:spcAft>
                <a:spcPts val="2400"/>
              </a:spcAft>
              <a:buFont typeface="Wingdings" charset="2"/>
              <a:buChar char="§"/>
            </a:pPr>
            <a:r>
              <a:rPr lang="en-US" sz="2400" b="1" dirty="0" smtClean="0">
                <a:solidFill>
                  <a:prstClr val="black"/>
                </a:solidFill>
                <a:latin typeface="Arial"/>
                <a:cs typeface="Arial"/>
              </a:rPr>
              <a:t>Randomly pick one of K clusters</a:t>
            </a:r>
          </a:p>
          <a:p>
            <a:pPr marL="800100" lvl="1" indent="-342900">
              <a:buFont typeface="Wingdings" charset="2"/>
              <a:buChar char="§"/>
            </a:pPr>
            <a:endParaRPr lang="en-US" sz="2400" b="1" dirty="0" smtClean="0">
              <a:solidFill>
                <a:prstClr val="black"/>
              </a:solidFill>
              <a:latin typeface="Arial"/>
              <a:cs typeface="Arial"/>
            </a:endParaRPr>
          </a:p>
          <a:p>
            <a:pPr marL="800100" lvl="1" indent="-342900">
              <a:spcAft>
                <a:spcPts val="600"/>
              </a:spcAft>
              <a:buFont typeface="Wingdings" charset="2"/>
              <a:buChar char="§"/>
            </a:pPr>
            <a:r>
              <a:rPr lang="en-US" sz="2400" b="1" dirty="0" smtClean="0">
                <a:solidFill>
                  <a:prstClr val="black"/>
                </a:solidFill>
                <a:latin typeface="Arial"/>
                <a:cs typeface="Arial"/>
              </a:rPr>
              <a:t>Generate a data point from a parametric model of this cluster</a:t>
            </a:r>
          </a:p>
          <a:p>
            <a:pPr marL="800100" lvl="1" indent="-342900">
              <a:spcAft>
                <a:spcPts val="1200"/>
              </a:spcAft>
              <a:buFont typeface="Wingdings" charset="2"/>
              <a:buChar char="§"/>
            </a:pPr>
            <a:r>
              <a:rPr lang="en-US" sz="2400" b="1" dirty="0" smtClean="0">
                <a:solidFill>
                  <a:prstClr val="black"/>
                </a:solidFill>
                <a:latin typeface="Arial"/>
                <a:cs typeface="Arial"/>
              </a:rPr>
              <a:t>Repeat for N &gt;&gt; K data points</a:t>
            </a:r>
          </a:p>
          <a:p>
            <a:pPr marL="342900" indent="-342900">
              <a:spcAft>
                <a:spcPts val="9000"/>
              </a:spcAft>
              <a:buFont typeface="Arial"/>
              <a:buChar char="•"/>
            </a:pPr>
            <a:r>
              <a:rPr lang="en-US" sz="2400" b="1" dirty="0" smtClean="0">
                <a:solidFill>
                  <a:prstClr val="black"/>
                </a:solidFill>
                <a:latin typeface="Arial"/>
                <a:cs typeface="Arial"/>
              </a:rPr>
              <a:t>Probabilities of each generated data point:</a:t>
            </a:r>
            <a:endParaRPr lang="en-US" sz="2400" b="1" dirty="0">
              <a:solidFill>
                <a:prstClr val="black"/>
              </a:solidFill>
              <a:latin typeface="Arial"/>
              <a:cs typeface="Arial"/>
            </a:endParaRPr>
          </a:p>
          <a:p>
            <a:pPr marL="342900" indent="-342900">
              <a:buFont typeface="Arial"/>
              <a:buChar char="•"/>
            </a:pPr>
            <a:r>
              <a:rPr lang="en-US" sz="2400" b="1" dirty="0" smtClean="0">
                <a:solidFill>
                  <a:prstClr val="black"/>
                </a:solidFill>
                <a:latin typeface="Arial"/>
                <a:cs typeface="Arial"/>
              </a:rPr>
              <a:t>Each data point can be regarded as being generated from a discrete distribution over the model parameters.</a:t>
            </a:r>
          </a:p>
          <a:p>
            <a:pPr marL="342900" indent="-342900">
              <a:buFont typeface="Arial"/>
              <a:buChar char="•"/>
            </a:pPr>
            <a:endParaRPr lang="en-US" sz="2400" b="1" dirty="0">
              <a:solidFill>
                <a:prstClr val="black"/>
              </a:solidFill>
              <a:latin typeface="Arial"/>
              <a:cs typeface="Arial"/>
            </a:endParaRPr>
          </a:p>
        </p:txBody>
      </p:sp>
      <p:sp>
        <p:nvSpPr>
          <p:cNvPr id="9"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Appendix: Generative Models</a:t>
            </a:r>
            <a:endParaRPr lang="en-US" dirty="0">
              <a:solidFill>
                <a:prstClr val="black"/>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203928149"/>
              </p:ext>
            </p:extLst>
          </p:nvPr>
        </p:nvGraphicFramePr>
        <p:xfrm>
          <a:off x="1496463" y="1503856"/>
          <a:ext cx="2378883" cy="658440"/>
        </p:xfrm>
        <a:graphic>
          <a:graphicData uri="http://schemas.openxmlformats.org/presentationml/2006/ole">
            <mc:AlternateContent xmlns:mc="http://schemas.openxmlformats.org/markup-compatibility/2006">
              <mc:Choice xmlns:v="urn:schemas-microsoft-com:vml" Requires="v">
                <p:oleObj spid="_x0000_s13383" name="Equation" r:id="rId3" imgW="1562040" imgH="431640" progId="Equation.DSMT4">
                  <p:embed/>
                </p:oleObj>
              </mc:Choice>
              <mc:Fallback>
                <p:oleObj name="Equation" r:id="rId3" imgW="156204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463" y="1503856"/>
                        <a:ext cx="2378883" cy="658440"/>
                      </a:xfrm>
                      <a:prstGeom prst="rect">
                        <a:avLst/>
                      </a:prstGeom>
                      <a:noFill/>
                      <a:ln>
                        <a:noFill/>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05887171"/>
              </p:ext>
            </p:extLst>
          </p:nvPr>
        </p:nvGraphicFramePr>
        <p:xfrm>
          <a:off x="1496463" y="3983446"/>
          <a:ext cx="3246356" cy="890429"/>
        </p:xfrm>
        <a:graphic>
          <a:graphicData uri="http://schemas.openxmlformats.org/presentationml/2006/ole">
            <mc:AlternateContent xmlns:mc="http://schemas.openxmlformats.org/markup-compatibility/2006">
              <mc:Choice xmlns:v="urn:schemas-microsoft-com:vml" Requires="v">
                <p:oleObj spid="_x0000_s13384" name="Equation" r:id="rId5" imgW="2222280" imgH="609480" progId="Equation.DSMT4">
                  <p:embed/>
                </p:oleObj>
              </mc:Choice>
              <mc:Fallback>
                <p:oleObj name="Equation" r:id="rId5" imgW="2222280" imgH="609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6463" y="3983446"/>
                        <a:ext cx="3246356" cy="890429"/>
                      </a:xfrm>
                      <a:prstGeom prst="rect">
                        <a:avLst/>
                      </a:prstGeom>
                      <a:noFill/>
                      <a:ln>
                        <a:noFill/>
                      </a:ln>
                      <a:extLst/>
                    </p:spPr>
                  </p:pic>
                </p:oleObj>
              </mc:Fallback>
            </mc:AlternateContent>
          </a:graphicData>
        </a:graphic>
      </p:graphicFrame>
      <p:pic>
        <p:nvPicPr>
          <p:cNvPr id="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8252" y="1098935"/>
            <a:ext cx="204142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630368318"/>
              </p:ext>
            </p:extLst>
          </p:nvPr>
        </p:nvGraphicFramePr>
        <p:xfrm>
          <a:off x="7382856" y="4558684"/>
          <a:ext cx="1308100" cy="1495425"/>
        </p:xfrm>
        <a:graphic>
          <a:graphicData uri="http://schemas.openxmlformats.org/presentationml/2006/ole">
            <mc:AlternateContent xmlns:mc="http://schemas.openxmlformats.org/markup-compatibility/2006">
              <mc:Choice xmlns:v="urn:schemas-microsoft-com:vml" Requires="v">
                <p:oleObj spid="_x0000_s13385" name="Equation" r:id="rId8" imgW="1155600" imgH="1320480" progId="Equation.DSMT4">
                  <p:embed/>
                </p:oleObj>
              </mc:Choice>
              <mc:Fallback>
                <p:oleObj name="Equation" r:id="rId8" imgW="1155600" imgH="1320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2856" y="4558684"/>
                        <a:ext cx="1308100" cy="14954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784171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spcBef>
                <a:spcPct val="0"/>
              </a:spcBef>
            </a:pPr>
            <a:endParaRPr lang="en-US" sz="2400">
              <a:solidFill>
                <a:srgbClr val="FFFFCC"/>
              </a:solidFill>
              <a:latin typeface="Calibri"/>
            </a:endParaRPr>
          </a:p>
        </p:txBody>
      </p:sp>
      <p:sp>
        <p:nvSpPr>
          <p:cNvPr id="2" name="Rectangle 1"/>
          <p:cNvSpPr/>
          <p:nvPr/>
        </p:nvSpPr>
        <p:spPr>
          <a:xfrm>
            <a:off x="248773" y="872195"/>
            <a:ext cx="8549892" cy="5262979"/>
          </a:xfrm>
          <a:prstGeom prst="rect">
            <a:avLst/>
          </a:prstGeom>
        </p:spPr>
        <p:txBody>
          <a:bodyPr wrap="square" lIns="0" tIns="0" rIns="0" bIns="0">
            <a:spAutoFit/>
          </a:bodyPr>
          <a:lstStyle/>
          <a:p>
            <a:pPr marL="222250" indent="-222250">
              <a:spcAft>
                <a:spcPts val="1200"/>
              </a:spcAft>
              <a:buFont typeface="Arial"/>
              <a:buChar char="•"/>
            </a:pPr>
            <a:r>
              <a:rPr lang="en-US" sz="2400" b="1" dirty="0">
                <a:solidFill>
                  <a:prstClr val="black"/>
                </a:solidFill>
                <a:latin typeface="Arial"/>
                <a:cs typeface="Arial"/>
              </a:rPr>
              <a:t>In Bayesian </a:t>
            </a:r>
            <a:r>
              <a:rPr lang="en-US" sz="2400" b="1" dirty="0" smtClean="0">
                <a:solidFill>
                  <a:prstClr val="black"/>
                </a:solidFill>
                <a:latin typeface="Arial"/>
                <a:cs typeface="Arial"/>
              </a:rPr>
              <a:t>model-based </a:t>
            </a:r>
            <a:br>
              <a:rPr lang="en-US" sz="2400" b="1" dirty="0" smtClean="0">
                <a:solidFill>
                  <a:prstClr val="black"/>
                </a:solidFill>
                <a:latin typeface="Arial"/>
                <a:cs typeface="Arial"/>
              </a:rPr>
            </a:br>
            <a:r>
              <a:rPr lang="en-US" sz="2400" b="1" dirty="0" smtClean="0">
                <a:solidFill>
                  <a:prstClr val="black"/>
                </a:solidFill>
                <a:latin typeface="Arial"/>
                <a:cs typeface="Arial"/>
              </a:rPr>
              <a:t>clustering, a prior is placed</a:t>
            </a:r>
            <a:br>
              <a:rPr lang="en-US" sz="2400" b="1" dirty="0" smtClean="0">
                <a:solidFill>
                  <a:prstClr val="black"/>
                </a:solidFill>
                <a:latin typeface="Arial"/>
                <a:cs typeface="Arial"/>
              </a:rPr>
            </a:br>
            <a:r>
              <a:rPr lang="en-US" sz="2400" b="1" dirty="0">
                <a:solidFill>
                  <a:prstClr val="black"/>
                </a:solidFill>
                <a:latin typeface="Arial"/>
                <a:cs typeface="Arial"/>
              </a:rPr>
              <a:t>on the model parameters.</a:t>
            </a:r>
          </a:p>
          <a:p>
            <a:pPr marL="222250" indent="-222250">
              <a:spcAft>
                <a:spcPts val="1200"/>
              </a:spcAft>
              <a:buFont typeface="Arial"/>
              <a:buChar char="•"/>
            </a:pPr>
            <a:r>
              <a:rPr lang="el-GR" sz="2400" b="1" dirty="0">
                <a:solidFill>
                  <a:prstClr val="black"/>
                </a:solidFill>
                <a:latin typeface="Arial"/>
                <a:cs typeface="Arial"/>
              </a:rPr>
              <a:t>Θ</a:t>
            </a:r>
            <a:r>
              <a:rPr lang="en-US" sz="2400" b="1" dirty="0">
                <a:solidFill>
                  <a:prstClr val="black"/>
                </a:solidFill>
                <a:latin typeface="Arial"/>
                <a:cs typeface="Arial"/>
              </a:rPr>
              <a:t> is model specific; usually </a:t>
            </a:r>
            <a:r>
              <a:rPr lang="en-US" sz="2400" b="1" dirty="0" smtClean="0">
                <a:solidFill>
                  <a:prstClr val="black"/>
                </a:solidFill>
                <a:latin typeface="Arial"/>
                <a:cs typeface="Arial"/>
              </a:rPr>
              <a:t/>
            </a:r>
            <a:br>
              <a:rPr lang="en-US" sz="2400" b="1" dirty="0" smtClean="0">
                <a:solidFill>
                  <a:prstClr val="black"/>
                </a:solidFill>
                <a:latin typeface="Arial"/>
                <a:cs typeface="Arial"/>
              </a:rPr>
            </a:br>
            <a:r>
              <a:rPr lang="en-US" sz="2400" b="1" dirty="0" smtClean="0">
                <a:solidFill>
                  <a:prstClr val="black"/>
                </a:solidFill>
                <a:latin typeface="Arial"/>
                <a:cs typeface="Arial"/>
              </a:rPr>
              <a:t>we </a:t>
            </a:r>
            <a:r>
              <a:rPr lang="en-US" sz="2400" b="1" dirty="0">
                <a:solidFill>
                  <a:prstClr val="black"/>
                </a:solidFill>
                <a:latin typeface="Arial"/>
                <a:cs typeface="Arial"/>
              </a:rPr>
              <a:t>use a conjugate prior.</a:t>
            </a:r>
          </a:p>
          <a:p>
            <a:pPr marL="222250" indent="-222250">
              <a:spcAft>
                <a:spcPts val="1200"/>
              </a:spcAft>
              <a:buFont typeface="Arial"/>
              <a:buChar char="•"/>
            </a:pPr>
            <a:r>
              <a:rPr lang="en-US" sz="2400" b="1" dirty="0" smtClean="0">
                <a:solidFill>
                  <a:prstClr val="black"/>
                </a:solidFill>
                <a:latin typeface="Arial"/>
                <a:cs typeface="Arial"/>
              </a:rPr>
              <a:t>For Gaussian distributions, </a:t>
            </a:r>
            <a:br>
              <a:rPr lang="en-US" sz="2400" b="1" dirty="0" smtClean="0">
                <a:solidFill>
                  <a:prstClr val="black"/>
                </a:solidFill>
                <a:latin typeface="Arial"/>
                <a:cs typeface="Arial"/>
              </a:rPr>
            </a:br>
            <a:r>
              <a:rPr lang="en-US" sz="2400" b="1" dirty="0" smtClean="0">
                <a:solidFill>
                  <a:prstClr val="black"/>
                </a:solidFill>
                <a:latin typeface="Arial"/>
                <a:cs typeface="Arial"/>
              </a:rPr>
              <a:t>this is a normal</a:t>
            </a:r>
            <a:r>
              <a:rPr lang="en-US" sz="2400" b="1" dirty="0">
                <a:solidFill>
                  <a:prstClr val="black"/>
                </a:solidFill>
                <a:latin typeface="Arial"/>
                <a:cs typeface="Arial"/>
              </a:rPr>
              <a:t>-inverse </a:t>
            </a:r>
            <a:r>
              <a:rPr lang="en-US" sz="2400" b="1" dirty="0" smtClean="0">
                <a:solidFill>
                  <a:prstClr val="black"/>
                </a:solidFill>
                <a:latin typeface="Arial"/>
                <a:cs typeface="Arial"/>
              </a:rPr>
              <a:t/>
            </a:r>
            <a:br>
              <a:rPr lang="en-US" sz="2400" b="1" dirty="0" smtClean="0">
                <a:solidFill>
                  <a:prstClr val="black"/>
                </a:solidFill>
                <a:latin typeface="Arial"/>
                <a:cs typeface="Arial"/>
              </a:rPr>
            </a:br>
            <a:r>
              <a:rPr lang="en-US" sz="2400" b="1" dirty="0" smtClean="0">
                <a:solidFill>
                  <a:prstClr val="black"/>
                </a:solidFill>
                <a:latin typeface="Arial"/>
                <a:cs typeface="Arial"/>
              </a:rPr>
              <a:t>gamma </a:t>
            </a:r>
            <a:r>
              <a:rPr lang="en-US" sz="2400" b="1" dirty="0">
                <a:solidFill>
                  <a:prstClr val="black"/>
                </a:solidFill>
                <a:latin typeface="Arial"/>
                <a:cs typeface="Arial"/>
              </a:rPr>
              <a:t>distribution. We name </a:t>
            </a:r>
            <a:r>
              <a:rPr lang="en-US" sz="2400" b="1" dirty="0" smtClean="0">
                <a:solidFill>
                  <a:prstClr val="black"/>
                </a:solidFill>
                <a:latin typeface="Arial"/>
                <a:cs typeface="Arial"/>
              </a:rPr>
              <a:t/>
            </a:r>
            <a:br>
              <a:rPr lang="en-US" sz="2400" b="1" dirty="0" smtClean="0">
                <a:solidFill>
                  <a:prstClr val="black"/>
                </a:solidFill>
                <a:latin typeface="Arial"/>
                <a:cs typeface="Arial"/>
              </a:rPr>
            </a:br>
            <a:r>
              <a:rPr lang="en-US" sz="2400" b="1" dirty="0" smtClean="0">
                <a:solidFill>
                  <a:prstClr val="black"/>
                </a:solidFill>
                <a:latin typeface="Arial"/>
                <a:cs typeface="Arial"/>
              </a:rPr>
              <a:t>this </a:t>
            </a:r>
            <a:r>
              <a:rPr lang="en-US" sz="2400" b="1" dirty="0">
                <a:solidFill>
                  <a:prstClr val="black"/>
                </a:solidFill>
                <a:latin typeface="Arial"/>
                <a:cs typeface="Arial"/>
              </a:rPr>
              <a:t>prior </a:t>
            </a:r>
            <a:r>
              <a:rPr lang="en-US" sz="2400" b="1" dirty="0" smtClean="0">
                <a:solidFill>
                  <a:prstClr val="black"/>
                </a:solidFill>
                <a:latin typeface="Arial"/>
                <a:cs typeface="Arial"/>
              </a:rPr>
              <a:t>G</a:t>
            </a:r>
            <a:r>
              <a:rPr lang="en-US" sz="2400" b="1" baseline="-25000" dirty="0" smtClean="0">
                <a:solidFill>
                  <a:prstClr val="black"/>
                </a:solidFill>
                <a:latin typeface="Arial"/>
                <a:cs typeface="Arial"/>
              </a:rPr>
              <a:t>0</a:t>
            </a:r>
            <a:r>
              <a:rPr lang="en-US" sz="2400" b="1" dirty="0">
                <a:solidFill>
                  <a:prstClr val="black"/>
                </a:solidFill>
                <a:latin typeface="Arial"/>
                <a:cs typeface="Arial"/>
              </a:rPr>
              <a:t> </a:t>
            </a:r>
            <a:r>
              <a:rPr lang="en-US" sz="2400" b="1" dirty="0" smtClean="0">
                <a:solidFill>
                  <a:prstClr val="black"/>
                </a:solidFill>
                <a:latin typeface="Arial"/>
                <a:cs typeface="Arial"/>
              </a:rPr>
              <a:t>(for </a:t>
            </a:r>
            <a:r>
              <a:rPr lang="el-GR" sz="2400" b="1" dirty="0" smtClean="0">
                <a:solidFill>
                  <a:prstClr val="black"/>
                </a:solidFill>
                <a:latin typeface="Arial"/>
                <a:cs typeface="Arial"/>
              </a:rPr>
              <a:t>Θ</a:t>
            </a:r>
            <a:r>
              <a:rPr lang="en-US" sz="2400" b="1" dirty="0" smtClean="0">
                <a:solidFill>
                  <a:prstClr val="black"/>
                </a:solidFill>
                <a:latin typeface="Arial"/>
                <a:cs typeface="Arial"/>
              </a:rPr>
              <a:t>).</a:t>
            </a:r>
            <a:endParaRPr lang="en-US" sz="2400" b="1" dirty="0">
              <a:solidFill>
                <a:prstClr val="black"/>
              </a:solidFill>
              <a:latin typeface="Arial"/>
              <a:cs typeface="Arial"/>
            </a:endParaRPr>
          </a:p>
          <a:p>
            <a:pPr marL="222250" indent="-222250">
              <a:spcAft>
                <a:spcPts val="1200"/>
              </a:spcAft>
              <a:buFont typeface="Arial"/>
              <a:buChar char="•"/>
            </a:pPr>
            <a:r>
              <a:rPr lang="en-US" sz="2400" b="1" dirty="0">
                <a:solidFill>
                  <a:prstClr val="black"/>
                </a:solidFill>
                <a:latin typeface="Arial"/>
                <a:cs typeface="Arial"/>
              </a:rPr>
              <a:t>The prior on </a:t>
            </a:r>
            <a:r>
              <a:rPr lang="el-GR" sz="2400" b="1" dirty="0">
                <a:solidFill>
                  <a:prstClr val="black"/>
                </a:solidFill>
                <a:latin typeface="Arial"/>
                <a:cs typeface="Arial"/>
              </a:rPr>
              <a:t>π</a:t>
            </a:r>
            <a:r>
              <a:rPr lang="en-US" sz="2400" b="1" dirty="0">
                <a:solidFill>
                  <a:prstClr val="black"/>
                </a:solidFill>
                <a:latin typeface="Arial"/>
                <a:cs typeface="Arial"/>
              </a:rPr>
              <a:t> is multinomial </a:t>
            </a:r>
            <a:r>
              <a:rPr lang="en-US" sz="2400" b="1" dirty="0" smtClean="0">
                <a:solidFill>
                  <a:prstClr val="black"/>
                </a:solidFill>
                <a:latin typeface="Arial"/>
                <a:cs typeface="Arial"/>
              </a:rPr>
              <a:t/>
            </a:r>
            <a:br>
              <a:rPr lang="en-US" sz="2400" b="1" dirty="0" smtClean="0">
                <a:solidFill>
                  <a:prstClr val="black"/>
                </a:solidFill>
                <a:latin typeface="Arial"/>
                <a:cs typeface="Arial"/>
              </a:rPr>
            </a:br>
            <a:r>
              <a:rPr lang="en-US" sz="2400" b="1" dirty="0" smtClean="0">
                <a:solidFill>
                  <a:prstClr val="black"/>
                </a:solidFill>
                <a:latin typeface="Arial"/>
                <a:cs typeface="Arial"/>
              </a:rPr>
              <a:t>and </a:t>
            </a:r>
            <a:r>
              <a:rPr lang="en-US" sz="2400" b="1" dirty="0">
                <a:solidFill>
                  <a:prstClr val="black"/>
                </a:solidFill>
                <a:latin typeface="Arial"/>
                <a:cs typeface="Arial"/>
              </a:rPr>
              <a:t>therefore we use a symmetric </a:t>
            </a:r>
            <a:r>
              <a:rPr lang="en-US" sz="2400" b="1" dirty="0" smtClean="0">
                <a:solidFill>
                  <a:prstClr val="black"/>
                </a:solidFill>
                <a:latin typeface="Arial"/>
                <a:cs typeface="Arial"/>
              </a:rPr>
              <a:t/>
            </a:r>
            <a:br>
              <a:rPr lang="en-US" sz="2400" b="1" dirty="0" smtClean="0">
                <a:solidFill>
                  <a:prstClr val="black"/>
                </a:solidFill>
                <a:latin typeface="Arial"/>
                <a:cs typeface="Arial"/>
              </a:rPr>
            </a:br>
            <a:r>
              <a:rPr lang="en-US" sz="2400" b="1" dirty="0" smtClean="0">
                <a:solidFill>
                  <a:prstClr val="black"/>
                </a:solidFill>
                <a:latin typeface="Arial"/>
                <a:cs typeface="Arial"/>
              </a:rPr>
              <a:t>Dirichlet </a:t>
            </a:r>
            <a:r>
              <a:rPr lang="en-US" sz="2400" b="1" dirty="0">
                <a:solidFill>
                  <a:prstClr val="black"/>
                </a:solidFill>
                <a:latin typeface="Arial"/>
                <a:cs typeface="Arial"/>
              </a:rPr>
              <a:t>distribution as its prior with concentration parameter </a:t>
            </a:r>
            <a:r>
              <a:rPr lang="el-GR" sz="2400" b="1" dirty="0">
                <a:solidFill>
                  <a:prstClr val="black"/>
                </a:solidFill>
                <a:latin typeface="Arial"/>
                <a:cs typeface="Arial"/>
              </a:rPr>
              <a:t>α</a:t>
            </a:r>
            <a:r>
              <a:rPr lang="en-US" sz="2400" b="1" baseline="-25000" dirty="0">
                <a:solidFill>
                  <a:prstClr val="black"/>
                </a:solidFill>
                <a:latin typeface="Arial"/>
                <a:cs typeface="Arial"/>
              </a:rPr>
              <a:t>0</a:t>
            </a:r>
            <a:r>
              <a:rPr lang="en-US" sz="2400" b="1" dirty="0">
                <a:solidFill>
                  <a:prstClr val="black"/>
                </a:solidFill>
                <a:latin typeface="Arial"/>
                <a:cs typeface="Arial"/>
              </a:rPr>
              <a:t> .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398" y="923533"/>
            <a:ext cx="3882332" cy="399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a:t>
            </a:r>
            <a:r>
              <a:rPr lang="en-US" dirty="0" smtClean="0">
                <a:solidFill>
                  <a:prstClr val="black"/>
                </a:solidFill>
              </a:rPr>
              <a:t>Bayesian Clustering</a:t>
            </a:r>
            <a:endParaRPr lang="en-US" dirty="0">
              <a:solidFill>
                <a:prstClr val="black"/>
              </a:solidFill>
            </a:endParaRPr>
          </a:p>
        </p:txBody>
      </p:sp>
    </p:spTree>
    <p:extLst>
      <p:ext uri="{BB962C8B-B14F-4D97-AF65-F5344CB8AC3E}">
        <p14:creationId xmlns:p14="http://schemas.microsoft.com/office/powerpoint/2010/main" val="13064669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830" y="743664"/>
            <a:ext cx="8680826" cy="6032420"/>
          </a:xfrm>
          <a:prstGeom prst="rect">
            <a:avLst/>
          </a:prstGeom>
          <a:noFill/>
        </p:spPr>
        <p:txBody>
          <a:bodyPr wrap="square" lIns="0" tIns="0" rIns="0" bIns="0" rtlCol="0">
            <a:spAutoFit/>
          </a:bodyPr>
          <a:lstStyle/>
          <a:p>
            <a:pPr marL="228600" indent="-228600">
              <a:spcAft>
                <a:spcPts val="21600"/>
              </a:spcAft>
              <a:buFont typeface="Arial" pitchFamily="34" charset="0"/>
              <a:buChar char="•"/>
            </a:pPr>
            <a:r>
              <a:rPr lang="en-US" sz="2400" b="1" dirty="0" smtClean="0">
                <a:solidFill>
                  <a:prstClr val="black"/>
                </a:solidFill>
                <a:latin typeface="Arial"/>
                <a:cs typeface="Arial"/>
              </a:rPr>
              <a:t>A set of data is generated from multiple distributions but it is unclear how many.</a:t>
            </a:r>
          </a:p>
          <a:p>
            <a:pPr marL="465138" lvl="2" indent="-241300">
              <a:spcAft>
                <a:spcPts val="1200"/>
              </a:spcAft>
              <a:buFont typeface="Wingdings" pitchFamily="2" charset="2"/>
              <a:buChar char="§"/>
            </a:pPr>
            <a:r>
              <a:rPr lang="en-US" sz="2400" b="1" dirty="0" smtClean="0">
                <a:solidFill>
                  <a:prstClr val="black"/>
                </a:solidFill>
                <a:latin typeface="Arial"/>
                <a:cs typeface="Arial"/>
              </a:rPr>
              <a:t>Parametric methods assume the number of distributions is known a priori</a:t>
            </a:r>
          </a:p>
          <a:p>
            <a:pPr marL="465138" lvl="4" indent="-241300">
              <a:spcAft>
                <a:spcPts val="1200"/>
              </a:spcAft>
              <a:buFont typeface="Wingdings" pitchFamily="2" charset="2"/>
              <a:buChar char="§"/>
            </a:pPr>
            <a:r>
              <a:rPr lang="en-US" sz="2400" b="1" dirty="0" smtClean="0">
                <a:solidFill>
                  <a:prstClr val="black"/>
                </a:solidFill>
                <a:latin typeface="Arial"/>
                <a:cs typeface="Arial"/>
              </a:rPr>
              <a:t>Nonparametric methods learn the number of distributions from the data, e.g. a model of a distribution of distributions</a:t>
            </a:r>
          </a:p>
          <a:p>
            <a:pPr marL="292608" lvl="2" indent="-292608">
              <a:spcAft>
                <a:spcPts val="1200"/>
              </a:spcAft>
              <a:buFont typeface="Arial" pitchFamily="34" charset="0"/>
              <a:buChar char="•"/>
            </a:pPr>
            <a:endParaRPr lang="en-US" sz="2400" b="1" dirty="0" smtClean="0">
              <a:solidFill>
                <a:prstClr val="black"/>
              </a:solidFill>
              <a:latin typeface="Arial"/>
              <a:cs typeface="Arial"/>
            </a:endParaRPr>
          </a:p>
        </p:txBody>
      </p:sp>
      <p:sp>
        <p:nvSpPr>
          <p:cNvPr id="2" name="Title 1"/>
          <p:cNvSpPr>
            <a:spLocks noGrp="1"/>
          </p:cNvSpPr>
          <p:nvPr>
            <p:ph type="title"/>
          </p:nvPr>
        </p:nvSpPr>
        <p:spPr/>
        <p:txBody>
          <a:bodyPr>
            <a:noAutofit/>
          </a:bodyPr>
          <a:lstStyle/>
          <a:p>
            <a:r>
              <a:rPr lang="en-US" dirty="0" smtClean="0"/>
              <a:t>The Motivating Problem – A Speech Processing Perspective</a:t>
            </a:r>
            <a:endParaRPr lang="en-US" dirty="0"/>
          </a:p>
        </p:txBody>
      </p:sp>
      <p:pic>
        <p:nvPicPr>
          <p:cNvPr id="16386" name="Picture 2" descr="http://withfriendship.com/images/h/38896/cs-434-machine-learning.gif">
            <a:hlinkClick r:id="rId3"/>
          </p:cNvPr>
          <p:cNvPicPr>
            <a:picLocks noChangeAspect="1" noChangeArrowheads="1"/>
          </p:cNvPicPr>
          <p:nvPr/>
        </p:nvPicPr>
        <p:blipFill>
          <a:blip r:embed="rId4"/>
          <a:srcRect/>
          <a:stretch>
            <a:fillRect/>
          </a:stretch>
        </p:blipFill>
        <p:spPr bwMode="auto">
          <a:xfrm>
            <a:off x="3419841" y="1511966"/>
            <a:ext cx="2329136" cy="2225582"/>
          </a:xfrm>
          <a:prstGeom prst="rect">
            <a:avLst/>
          </a:prstGeom>
          <a:noFill/>
        </p:spPr>
      </p:pic>
    </p:spTree>
    <p:extLst>
      <p:ext uri="{BB962C8B-B14F-4D97-AF65-F5344CB8AC3E}">
        <p14:creationId xmlns:p14="http://schemas.microsoft.com/office/powerpoint/2010/main" val="26058204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744996"/>
            <a:ext cx="8700998" cy="5647700"/>
          </a:xfrm>
          <a:prstGeom prst="rect">
            <a:avLst/>
          </a:prstGeom>
        </p:spPr>
        <p:txBody>
          <a:bodyPr wrap="square" lIns="0" tIns="0" rIns="0" bIns="0">
            <a:spAutoFit/>
          </a:bodyPr>
          <a:lstStyle/>
          <a:p>
            <a:pPr marL="228600" indent="-228600">
              <a:spcAft>
                <a:spcPts val="1200"/>
              </a:spcAft>
              <a:buFont typeface="Arial" pitchFamily="34" charset="0"/>
              <a:buChar char="•"/>
            </a:pPr>
            <a:r>
              <a:rPr lang="en-US" sz="2400" b="1" dirty="0">
                <a:latin typeface="Arial"/>
                <a:cs typeface="Arial"/>
              </a:rPr>
              <a:t>Collapsed Variational Stick Breaking (CVSB)</a:t>
            </a:r>
          </a:p>
          <a:p>
            <a:pPr marL="455613" lvl="1" indent="-227013">
              <a:spcAft>
                <a:spcPts val="600"/>
              </a:spcAft>
              <a:buFont typeface="Wingdings" charset="2"/>
              <a:buChar char="§"/>
            </a:pPr>
            <a:r>
              <a:rPr lang="en-US" sz="2400" b="1" dirty="0" smtClean="0">
                <a:latin typeface="Arial"/>
                <a:cs typeface="Arial"/>
              </a:rPr>
              <a:t>Truncates the DPM to a maximum</a:t>
            </a:r>
            <a:br>
              <a:rPr lang="en-US" sz="2400" b="1" dirty="0" smtClean="0">
                <a:latin typeface="Arial"/>
                <a:cs typeface="Arial"/>
              </a:rPr>
            </a:br>
            <a:r>
              <a:rPr lang="en-US" sz="2400" b="1" dirty="0" smtClean="0">
                <a:latin typeface="Arial"/>
                <a:cs typeface="Arial"/>
              </a:rPr>
              <a:t>of </a:t>
            </a:r>
            <a:r>
              <a:rPr lang="en-US" sz="2400" b="1" i="1" dirty="0" smtClean="0">
                <a:latin typeface="Arial"/>
                <a:cs typeface="Arial"/>
              </a:rPr>
              <a:t>K</a:t>
            </a:r>
            <a:r>
              <a:rPr lang="en-US" sz="2400" b="1" dirty="0" smtClean="0">
                <a:latin typeface="Arial"/>
                <a:cs typeface="Arial"/>
              </a:rPr>
              <a:t> clusters and marginalizes </a:t>
            </a:r>
            <a:br>
              <a:rPr lang="en-US" sz="2400" b="1" dirty="0" smtClean="0">
                <a:latin typeface="Arial"/>
                <a:cs typeface="Arial"/>
              </a:rPr>
            </a:br>
            <a:r>
              <a:rPr lang="en-US" sz="2400" b="1" dirty="0" smtClean="0">
                <a:latin typeface="Arial"/>
                <a:cs typeface="Arial"/>
              </a:rPr>
              <a:t>out mixture weights</a:t>
            </a:r>
          </a:p>
          <a:p>
            <a:pPr marL="455613" lvl="1" indent="-227013">
              <a:spcAft>
                <a:spcPts val="600"/>
              </a:spcAft>
              <a:buFont typeface="Wingdings" charset="2"/>
              <a:buChar char="§"/>
            </a:pPr>
            <a:r>
              <a:rPr lang="en-US" sz="2400" b="1" dirty="0" smtClean="0">
                <a:latin typeface="Arial"/>
                <a:cs typeface="Arial"/>
              </a:rPr>
              <a:t>Creates a finite DP</a:t>
            </a:r>
          </a:p>
          <a:p>
            <a:pPr marL="228600" indent="-228600">
              <a:spcBef>
                <a:spcPts val="1200"/>
              </a:spcBef>
              <a:spcAft>
                <a:spcPts val="1200"/>
              </a:spcAft>
              <a:buFont typeface="Arial" pitchFamily="34" charset="0"/>
              <a:buChar char="•"/>
            </a:pPr>
            <a:r>
              <a:rPr lang="en-US" sz="2400" b="1" dirty="0">
                <a:latin typeface="Arial"/>
                <a:cs typeface="Arial"/>
              </a:rPr>
              <a:t>Collapsed Dirichlet Priors (CDP)</a:t>
            </a:r>
          </a:p>
          <a:p>
            <a:pPr marL="455613" lvl="1" indent="-227013">
              <a:spcAft>
                <a:spcPts val="600"/>
              </a:spcAft>
              <a:buFont typeface="Wingdings" charset="2"/>
              <a:buChar char="§"/>
            </a:pPr>
            <a:r>
              <a:rPr lang="en-US" sz="2400" b="1" dirty="0" smtClean="0">
                <a:latin typeface="Arial"/>
                <a:cs typeface="Arial"/>
              </a:rPr>
              <a:t>Truncates the DPM to a maximum</a:t>
            </a:r>
            <a:br>
              <a:rPr lang="en-US" sz="2400" b="1" dirty="0" smtClean="0">
                <a:latin typeface="Arial"/>
                <a:cs typeface="Arial"/>
              </a:rPr>
            </a:br>
            <a:r>
              <a:rPr lang="en-US" sz="2400" b="1" dirty="0" smtClean="0">
                <a:latin typeface="Arial"/>
                <a:cs typeface="Arial"/>
              </a:rPr>
              <a:t>of </a:t>
            </a:r>
            <a:r>
              <a:rPr lang="en-US" sz="2400" b="1" i="1" dirty="0" smtClean="0">
                <a:latin typeface="Arial"/>
                <a:cs typeface="Arial"/>
              </a:rPr>
              <a:t>K</a:t>
            </a:r>
            <a:r>
              <a:rPr lang="en-US" sz="2400" b="1" dirty="0" smtClean="0">
                <a:latin typeface="Arial"/>
                <a:cs typeface="Arial"/>
              </a:rPr>
              <a:t> clusters and marginalizes </a:t>
            </a:r>
            <a:br>
              <a:rPr lang="en-US" sz="2400" b="1" dirty="0" smtClean="0">
                <a:latin typeface="Arial"/>
                <a:cs typeface="Arial"/>
              </a:rPr>
            </a:br>
            <a:r>
              <a:rPr lang="en-US" sz="2400" b="1" dirty="0" smtClean="0">
                <a:latin typeface="Arial"/>
                <a:cs typeface="Arial"/>
              </a:rPr>
              <a:t>out mixture weights</a:t>
            </a:r>
          </a:p>
          <a:p>
            <a:pPr marL="455613" lvl="1" indent="-227013">
              <a:spcAft>
                <a:spcPts val="600"/>
              </a:spcAft>
              <a:buFont typeface="Wingdings" charset="2"/>
              <a:buChar char="§"/>
            </a:pPr>
            <a:r>
              <a:rPr lang="en-US" sz="2400" b="1" dirty="0" smtClean="0">
                <a:latin typeface="Arial"/>
                <a:cs typeface="Arial"/>
              </a:rPr>
              <a:t>Assigns cluster size with a </a:t>
            </a:r>
          </a:p>
          <a:p>
            <a:pPr marL="455613" lvl="1" indent="-227013">
              <a:spcAft>
                <a:spcPts val="600"/>
              </a:spcAft>
            </a:pPr>
            <a:r>
              <a:rPr lang="en-US" sz="2400" b="1" dirty="0" smtClean="0">
                <a:latin typeface="Arial"/>
                <a:cs typeface="Arial"/>
              </a:rPr>
              <a:t>	symmetric prior</a:t>
            </a:r>
          </a:p>
          <a:p>
            <a:pPr marL="455613" lvl="1" indent="-227013">
              <a:spcAft>
                <a:spcPts val="600"/>
              </a:spcAft>
              <a:buFont typeface="Wingdings" charset="2"/>
              <a:buChar char="§"/>
            </a:pPr>
            <a:r>
              <a:rPr lang="en-US" sz="2400" b="1" dirty="0" smtClean="0">
                <a:latin typeface="Arial"/>
                <a:cs typeface="Arial"/>
              </a:rPr>
              <a:t>Creates many small clusters </a:t>
            </a:r>
            <a:br>
              <a:rPr lang="en-US" sz="2400" b="1" dirty="0" smtClean="0">
                <a:latin typeface="Arial"/>
                <a:cs typeface="Arial"/>
              </a:rPr>
            </a:br>
            <a:r>
              <a:rPr lang="en-US" sz="2400" b="1" dirty="0" smtClean="0">
                <a:latin typeface="Arial"/>
                <a:cs typeface="Arial"/>
              </a:rPr>
              <a:t>that can later be collapsed</a:t>
            </a:r>
            <a:endParaRPr lang="en-US" sz="2400" b="1" dirty="0">
              <a:latin typeface="Arial"/>
              <a:cs typeface="Arial"/>
            </a:endParaRPr>
          </a:p>
        </p:txBody>
      </p:sp>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a:t>
            </a:r>
            <a:r>
              <a:rPr lang="en-US" dirty="0" smtClean="0"/>
              <a:t>Variational Inference Algorithms</a:t>
            </a:r>
            <a:endParaRPr lang="en-US" dirty="0">
              <a:solidFill>
                <a:srgbClr val="FFFF00"/>
              </a:solidFill>
            </a:endParaRPr>
          </a:p>
        </p:txBody>
      </p:sp>
      <p:pic>
        <p:nvPicPr>
          <p:cNvPr id="4" name="Picture 2"/>
          <p:cNvPicPr>
            <a:picLocks noChangeAspect="1" noChangeArrowheads="1"/>
          </p:cNvPicPr>
          <p:nvPr/>
        </p:nvPicPr>
        <p:blipFill rotWithShape="1">
          <a:blip r:embed="rId3"/>
          <a:srcRect l="50197"/>
          <a:stretch/>
        </p:blipFill>
        <p:spPr bwMode="auto">
          <a:xfrm>
            <a:off x="5943600" y="3962400"/>
            <a:ext cx="2907781" cy="2353722"/>
          </a:xfrm>
          <a:prstGeom prst="rect">
            <a:avLst/>
          </a:prstGeom>
          <a:noFill/>
          <a:ln w="9525">
            <a:noFill/>
            <a:miter lim="800000"/>
            <a:headEnd/>
            <a:tailEnd/>
          </a:ln>
        </p:spPr>
      </p:pic>
      <p:sp>
        <p:nvSpPr>
          <p:cNvPr id="5" name="TextBox 4"/>
          <p:cNvSpPr txBox="1"/>
          <p:nvPr/>
        </p:nvSpPr>
        <p:spPr>
          <a:xfrm>
            <a:off x="7162800" y="6248400"/>
            <a:ext cx="595035" cy="369332"/>
          </a:xfrm>
          <a:prstGeom prst="rect">
            <a:avLst/>
          </a:prstGeom>
          <a:noFill/>
        </p:spPr>
        <p:txBody>
          <a:bodyPr wrap="none" rtlCol="0">
            <a:spAutoFit/>
          </a:bodyPr>
          <a:lstStyle/>
          <a:p>
            <a:r>
              <a:rPr lang="en-US" b="1" dirty="0" smtClean="0">
                <a:latin typeface="Arial" pitchFamily="34" charset="0"/>
                <a:cs typeface="Arial" pitchFamily="34" charset="0"/>
              </a:rPr>
              <a:t>[ 4 ]</a:t>
            </a:r>
            <a:endParaRPr lang="en-US" b="1" dirty="0">
              <a:latin typeface="Arial" pitchFamily="34" charset="0"/>
              <a:cs typeface="Arial" pitchFamily="34" charset="0"/>
            </a:endParaRPr>
          </a:p>
        </p:txBody>
      </p:sp>
      <p:pic>
        <p:nvPicPr>
          <p:cNvPr id="6" name="Picture 2"/>
          <p:cNvPicPr>
            <a:picLocks noChangeAspect="1" noChangeArrowheads="1"/>
          </p:cNvPicPr>
          <p:nvPr/>
        </p:nvPicPr>
        <p:blipFill rotWithShape="1">
          <a:blip r:embed="rId3"/>
          <a:srcRect r="49250"/>
          <a:stretch/>
        </p:blipFill>
        <p:spPr bwMode="auto">
          <a:xfrm>
            <a:off x="5867400" y="1295400"/>
            <a:ext cx="2963032" cy="2353722"/>
          </a:xfrm>
          <a:prstGeom prst="rect">
            <a:avLst/>
          </a:prstGeom>
          <a:noFill/>
          <a:ln w="9525">
            <a:noFill/>
            <a:miter lim="800000"/>
            <a:headEnd/>
            <a:tailEnd/>
          </a:ln>
        </p:spPr>
      </p:pic>
    </p:spTree>
    <p:extLst>
      <p:ext uri="{BB962C8B-B14F-4D97-AF65-F5344CB8AC3E}">
        <p14:creationId xmlns:p14="http://schemas.microsoft.com/office/powerpoint/2010/main" val="42669535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a:t>
            </a:r>
            <a:r>
              <a:rPr lang="en-US" dirty="0" smtClean="0">
                <a:solidFill>
                  <a:prstClr val="black"/>
                </a:solidFill>
              </a:rPr>
              <a:t>Finite Mixture Distributions</a:t>
            </a:r>
            <a:endParaRPr lang="en-US"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05697967"/>
              </p:ext>
            </p:extLst>
          </p:nvPr>
        </p:nvGraphicFramePr>
        <p:xfrm>
          <a:off x="972720" y="3533532"/>
          <a:ext cx="3187995" cy="2892699"/>
        </p:xfrm>
        <a:graphic>
          <a:graphicData uri="http://schemas.openxmlformats.org/presentationml/2006/ole">
            <mc:AlternateContent xmlns:mc="http://schemas.openxmlformats.org/markup-compatibility/2006">
              <mc:Choice xmlns:v="urn:schemas-microsoft-com:vml" Requires="v">
                <p:oleObj spid="_x0000_s17435" name="Equation" r:id="rId3" imgW="2197080" imgH="1993680" progId="Equation.DSMT4">
                  <p:embed/>
                </p:oleObj>
              </mc:Choice>
              <mc:Fallback>
                <p:oleObj name="Equation" r:id="rId3" imgW="2197080" imgH="1993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20" y="3533532"/>
                        <a:ext cx="3187995" cy="2892699"/>
                      </a:xfrm>
                      <a:prstGeom prst="rect">
                        <a:avLst/>
                      </a:prstGeom>
                      <a:noFill/>
                      <a:ln>
                        <a:noFill/>
                      </a:ln>
                      <a:extLst/>
                    </p:spPr>
                  </p:pic>
                </p:oleObj>
              </mc:Fallback>
            </mc:AlternateContent>
          </a:graphicData>
        </a:graphic>
      </p:graphicFrame>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8742" y="3295791"/>
            <a:ext cx="3045834" cy="313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4026" y="706955"/>
            <a:ext cx="8798665" cy="2062103"/>
          </a:xfrm>
          <a:prstGeom prst="rect">
            <a:avLst/>
          </a:prstGeom>
          <a:noFill/>
        </p:spPr>
        <p:txBody>
          <a:bodyPr wrap="square" rtlCol="0">
            <a:spAutoFit/>
          </a:bodyPr>
          <a:lstStyle/>
          <a:p>
            <a:pPr marL="222250" indent="-222250">
              <a:spcAft>
                <a:spcPts val="1200"/>
              </a:spcAft>
              <a:buFont typeface="Arial"/>
              <a:buChar char="•"/>
            </a:pPr>
            <a:r>
              <a:rPr lang="en-US" b="1" dirty="0" smtClean="0">
                <a:solidFill>
                  <a:prstClr val="black"/>
                </a:solidFill>
                <a:latin typeface="Arial"/>
                <a:cs typeface="Arial"/>
              </a:rPr>
              <a:t>A generative Bayesian finite mixture model is somewhat similar to a graphical model.</a:t>
            </a:r>
          </a:p>
          <a:p>
            <a:pPr marL="222250" indent="-222250">
              <a:spcAft>
                <a:spcPts val="1200"/>
              </a:spcAft>
              <a:buFont typeface="Arial"/>
              <a:buChar char="•"/>
            </a:pPr>
            <a:r>
              <a:rPr lang="en-US" b="1" dirty="0" smtClean="0">
                <a:solidFill>
                  <a:prstClr val="black"/>
                </a:solidFill>
                <a:latin typeface="Arial"/>
                <a:cs typeface="Arial"/>
              </a:rPr>
              <a:t>Parameters and mixing proportions are sampled from G</a:t>
            </a:r>
            <a:r>
              <a:rPr lang="en-US" b="1" baseline="-25000" dirty="0" smtClean="0">
                <a:solidFill>
                  <a:prstClr val="black"/>
                </a:solidFill>
                <a:latin typeface="Arial"/>
                <a:cs typeface="Arial"/>
              </a:rPr>
              <a:t>0</a:t>
            </a:r>
            <a:r>
              <a:rPr lang="en-US" b="1" dirty="0" smtClean="0">
                <a:solidFill>
                  <a:prstClr val="black"/>
                </a:solidFill>
                <a:latin typeface="Arial"/>
                <a:cs typeface="Arial"/>
              </a:rPr>
              <a:t> and the Dirichlet distribution respectively.</a:t>
            </a:r>
          </a:p>
          <a:p>
            <a:pPr marL="222250" indent="-222250">
              <a:spcAft>
                <a:spcPts val="1200"/>
              </a:spcAft>
              <a:buFont typeface="Arial"/>
              <a:buChar char="•"/>
            </a:pPr>
            <a:r>
              <a:rPr lang="el-GR" b="1" dirty="0" smtClean="0">
                <a:solidFill>
                  <a:prstClr val="black"/>
                </a:solidFill>
                <a:latin typeface="Arial"/>
                <a:cs typeface="Arial"/>
              </a:rPr>
              <a:t>Θ</a:t>
            </a:r>
            <a:r>
              <a:rPr lang="en-US" b="1" baseline="-25000" dirty="0" err="1" smtClean="0">
                <a:solidFill>
                  <a:prstClr val="black"/>
                </a:solidFill>
                <a:latin typeface="Arial"/>
                <a:cs typeface="Arial"/>
              </a:rPr>
              <a:t>i</a:t>
            </a:r>
            <a:r>
              <a:rPr lang="en-US" b="1" dirty="0" smtClean="0">
                <a:solidFill>
                  <a:prstClr val="black"/>
                </a:solidFill>
                <a:latin typeface="Arial"/>
                <a:cs typeface="Arial"/>
              </a:rPr>
              <a:t> </a:t>
            </a:r>
            <a:r>
              <a:rPr lang="en-US" b="1" dirty="0" smtClean="0">
                <a:solidFill>
                  <a:prstClr val="black"/>
                </a:solidFill>
                <a:latin typeface="Arial"/>
                <a:cs typeface="Arial"/>
                <a:sym typeface="Mathematica1"/>
              </a:rPr>
              <a:t>is sampled from G, and each data point x</a:t>
            </a:r>
            <a:r>
              <a:rPr lang="en-US" b="1" baseline="-25000" dirty="0" smtClean="0">
                <a:solidFill>
                  <a:prstClr val="black"/>
                </a:solidFill>
                <a:latin typeface="Arial"/>
                <a:cs typeface="Arial"/>
                <a:sym typeface="Mathematica1"/>
              </a:rPr>
              <a:t>i</a:t>
            </a:r>
            <a:r>
              <a:rPr lang="en-US" b="1" dirty="0" smtClean="0">
                <a:solidFill>
                  <a:prstClr val="black"/>
                </a:solidFill>
                <a:latin typeface="Arial"/>
                <a:cs typeface="Arial"/>
                <a:sym typeface="Mathematica1"/>
              </a:rPr>
              <a:t> is sampled from a corresponding probability distribution (e.g. Gaussian).</a:t>
            </a:r>
            <a:endParaRPr lang="en-US" b="1" dirty="0">
              <a:solidFill>
                <a:prstClr val="black"/>
              </a:solidFill>
              <a:latin typeface="Arial"/>
              <a:cs typeface="Arial"/>
            </a:endParaRPr>
          </a:p>
        </p:txBody>
      </p:sp>
    </p:spTree>
    <p:extLst>
      <p:ext uri="{BB962C8B-B14F-4D97-AF65-F5344CB8AC3E}">
        <p14:creationId xmlns:p14="http://schemas.microsoft.com/office/powerpoint/2010/main" val="29218125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a:lnSpc>
                <a:spcPct val="90000"/>
              </a:lnSpc>
              <a:spcBef>
                <a:spcPct val="20000"/>
              </a:spcBef>
              <a:spcAft>
                <a:spcPct val="0"/>
              </a:spcAft>
            </a:pPr>
            <a:endParaRPr lang="en-US" sz="2400" dirty="0">
              <a:solidFill>
                <a:prstClr val="black"/>
              </a:solidFill>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dirty="0">
              <a:solidFill>
                <a:prstClr val="black"/>
              </a:solidFill>
              <a:latin typeface="Calibri"/>
            </a:endParaRPr>
          </a:p>
        </p:txBody>
      </p:sp>
      <p:sp>
        <p:nvSpPr>
          <p:cNvPr id="2" name="Rectangle 1"/>
          <p:cNvSpPr/>
          <p:nvPr/>
        </p:nvSpPr>
        <p:spPr>
          <a:xfrm>
            <a:off x="228601" y="817966"/>
            <a:ext cx="5640966" cy="3785652"/>
          </a:xfrm>
          <a:prstGeom prst="rect">
            <a:avLst/>
          </a:prstGeom>
        </p:spPr>
        <p:txBody>
          <a:bodyPr wrap="square">
            <a:spAutoFit/>
          </a:bodyPr>
          <a:lstStyle/>
          <a:p>
            <a:pPr marL="228600" indent="-228600">
              <a:buFont typeface="Arial" pitchFamily="34" charset="0"/>
              <a:buChar char="•"/>
            </a:pPr>
            <a:r>
              <a:rPr lang="en-US" sz="2400" b="1" dirty="0">
                <a:solidFill>
                  <a:prstClr val="black"/>
                </a:solidFill>
                <a:latin typeface="Arial"/>
                <a:cs typeface="Arial"/>
              </a:rPr>
              <a:t>How to determine K?</a:t>
            </a:r>
          </a:p>
          <a:p>
            <a:pPr marL="571500" lvl="1" indent="-285750">
              <a:buFont typeface="Courier New" pitchFamily="49" charset="0"/>
              <a:buChar char="o"/>
            </a:pPr>
            <a:r>
              <a:rPr lang="en-US" sz="2400" b="1" dirty="0">
                <a:solidFill>
                  <a:prstClr val="black"/>
                </a:solidFill>
                <a:latin typeface="Arial"/>
                <a:cs typeface="Arial"/>
              </a:rPr>
              <a:t>Using model comparison methods.</a:t>
            </a:r>
          </a:p>
          <a:p>
            <a:pPr marL="571500" lvl="1" indent="-285750">
              <a:buFont typeface="Courier New" pitchFamily="49" charset="0"/>
              <a:buChar char="o"/>
            </a:pPr>
            <a:r>
              <a:rPr lang="en-US" sz="2400" b="1" dirty="0">
                <a:solidFill>
                  <a:prstClr val="black"/>
                </a:solidFill>
                <a:latin typeface="Arial"/>
                <a:cs typeface="Arial"/>
              </a:rPr>
              <a:t>Going nonparametric. </a:t>
            </a:r>
            <a:endParaRPr lang="en-US" sz="2400" b="1" dirty="0" smtClean="0">
              <a:solidFill>
                <a:prstClr val="black"/>
              </a:solidFill>
              <a:latin typeface="Arial"/>
              <a:cs typeface="Arial"/>
            </a:endParaRPr>
          </a:p>
          <a:p>
            <a:pPr marL="914400" lvl="1" indent="-457200">
              <a:buFont typeface="Courier New" pitchFamily="49" charset="0"/>
              <a:buChar char="o"/>
            </a:pPr>
            <a:endParaRPr lang="en-US" sz="2400" b="1" dirty="0">
              <a:solidFill>
                <a:prstClr val="black"/>
              </a:solidFill>
              <a:latin typeface="Arial"/>
              <a:cs typeface="Arial"/>
            </a:endParaRPr>
          </a:p>
          <a:p>
            <a:pPr marL="228600" indent="-228600">
              <a:buFont typeface="Arial" pitchFamily="34" charset="0"/>
              <a:buChar char="•"/>
            </a:pPr>
            <a:r>
              <a:rPr lang="en-US" sz="2400" b="1" dirty="0">
                <a:solidFill>
                  <a:prstClr val="black"/>
                </a:solidFill>
                <a:latin typeface="Arial"/>
                <a:cs typeface="Arial"/>
              </a:rPr>
              <a:t>If we let </a:t>
            </a:r>
            <a:r>
              <a:rPr lang="en-US" sz="2400" b="1" dirty="0" smtClean="0">
                <a:solidFill>
                  <a:prstClr val="black"/>
                </a:solidFill>
                <a:latin typeface="Arial"/>
                <a:cs typeface="Arial"/>
              </a:rPr>
              <a:t>K</a:t>
            </a:r>
            <a:r>
              <a:rPr lang="en-US" sz="2400" b="1" dirty="0" smtClean="0">
                <a:solidFill>
                  <a:prstClr val="black"/>
                </a:solidFill>
                <a:latin typeface="Wingdings"/>
                <a:ea typeface="Wingdings"/>
                <a:cs typeface="Wingdings"/>
                <a:sym typeface="Wingdings"/>
              </a:rPr>
              <a:t></a:t>
            </a:r>
            <a:r>
              <a:rPr lang="en-US" sz="2400" b="1" dirty="0" smtClean="0">
                <a:solidFill>
                  <a:prstClr val="black"/>
                </a:solidFill>
                <a:latin typeface="Arial"/>
                <a:cs typeface="Arial"/>
                <a:sym typeface="Mathematica1"/>
              </a:rPr>
              <a:t>∞, can </a:t>
            </a:r>
            <a:r>
              <a:rPr lang="en-US" sz="2400" b="1" dirty="0">
                <a:solidFill>
                  <a:prstClr val="black"/>
                </a:solidFill>
                <a:latin typeface="Arial"/>
                <a:cs typeface="Arial"/>
                <a:sym typeface="Mathematica1"/>
              </a:rPr>
              <a:t>we obtain a nonparametric model? What is the definition of G in this case</a:t>
            </a:r>
            <a:r>
              <a:rPr lang="en-US" sz="2400" b="1" dirty="0" smtClean="0">
                <a:solidFill>
                  <a:prstClr val="black"/>
                </a:solidFill>
                <a:latin typeface="Arial"/>
                <a:cs typeface="Arial"/>
                <a:sym typeface="Mathematica1"/>
              </a:rPr>
              <a:t>?</a:t>
            </a:r>
          </a:p>
          <a:p>
            <a:pPr marL="457200" indent="-457200">
              <a:buFont typeface="Arial" pitchFamily="34" charset="0"/>
              <a:buChar char="•"/>
            </a:pPr>
            <a:endParaRPr lang="en-US" sz="2400" b="1" dirty="0">
              <a:solidFill>
                <a:prstClr val="black"/>
              </a:solidFill>
              <a:latin typeface="Arial"/>
              <a:cs typeface="Arial"/>
              <a:sym typeface="Mathematica1"/>
            </a:endParaRPr>
          </a:p>
          <a:p>
            <a:pPr marL="228600" indent="-228600">
              <a:buFont typeface="Arial" pitchFamily="34" charset="0"/>
              <a:buChar char="•"/>
            </a:pPr>
            <a:r>
              <a:rPr lang="en-US" sz="2400" b="1" dirty="0">
                <a:solidFill>
                  <a:prstClr val="black"/>
                </a:solidFill>
                <a:latin typeface="Arial"/>
                <a:cs typeface="Arial"/>
                <a:sym typeface="Mathematica1"/>
              </a:rPr>
              <a:t>The answer is </a:t>
            </a:r>
            <a:r>
              <a:rPr lang="en-US" sz="2400" b="1" dirty="0" smtClean="0">
                <a:solidFill>
                  <a:prstClr val="black"/>
                </a:solidFill>
                <a:latin typeface="Arial"/>
                <a:cs typeface="Arial"/>
                <a:sym typeface="Mathematica1"/>
              </a:rPr>
              <a:t>a Dirichlet </a:t>
            </a:r>
            <a:r>
              <a:rPr lang="en-US" sz="2400" b="1" dirty="0">
                <a:solidFill>
                  <a:prstClr val="black"/>
                </a:solidFill>
                <a:latin typeface="Arial"/>
                <a:cs typeface="Arial"/>
                <a:sym typeface="Mathematica1"/>
              </a:rPr>
              <a:t>Process.</a:t>
            </a:r>
          </a:p>
        </p:txBody>
      </p:sp>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a:t>
            </a:r>
            <a:r>
              <a:rPr lang="en-US" dirty="0" smtClean="0">
                <a:solidFill>
                  <a:prstClr val="black"/>
                </a:solidFill>
              </a:rPr>
              <a:t>Finite Mixture Distributions</a:t>
            </a:r>
            <a:endParaRPr lang="en-US" dirty="0">
              <a:solidFill>
                <a:prstClr val="black"/>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566" y="948906"/>
            <a:ext cx="3045834" cy="313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74" y="4900613"/>
            <a:ext cx="4807509" cy="120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5356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prstClr val="black"/>
                </a:solidFill>
              </a:rPr>
              <a:t>Appendix: </a:t>
            </a:r>
            <a:r>
              <a:rPr lang="en-US" dirty="0" smtClean="0">
                <a:solidFill>
                  <a:prstClr val="black"/>
                </a:solidFill>
              </a:rPr>
              <a:t>Stick Breaking</a:t>
            </a:r>
            <a:endParaRPr lang="en-US" dirty="0"/>
          </a:p>
        </p:txBody>
      </p:sp>
      <p:sp>
        <p:nvSpPr>
          <p:cNvPr id="3" name="TextBox 2"/>
          <p:cNvSpPr txBox="1"/>
          <p:nvPr/>
        </p:nvSpPr>
        <p:spPr>
          <a:xfrm>
            <a:off x="228600" y="798736"/>
            <a:ext cx="8686800" cy="2308324"/>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Why use Dirichlet process mixtures (DPMs)?</a:t>
            </a:r>
          </a:p>
          <a:p>
            <a:pPr marL="800100" lvl="1" indent="-342900">
              <a:spcAft>
                <a:spcPts val="1200"/>
              </a:spcAft>
              <a:buFont typeface="Wingdings" pitchFamily="2" charset="2"/>
              <a:buChar char="§"/>
            </a:pPr>
            <a:r>
              <a:rPr lang="en-US" sz="2400" b="1" dirty="0" smtClean="0">
                <a:latin typeface="Arial"/>
                <a:cs typeface="Arial"/>
              </a:rPr>
              <a:t>Goal: Automatically determine an optimal # of mixture components for each phoneme model</a:t>
            </a:r>
          </a:p>
          <a:p>
            <a:pPr marL="800100" lvl="1" indent="-342900">
              <a:spcAft>
                <a:spcPts val="1200"/>
              </a:spcAft>
              <a:buFont typeface="Wingdings" pitchFamily="2" charset="2"/>
              <a:buChar char="§"/>
            </a:pPr>
            <a:r>
              <a:rPr lang="en-US" sz="2400" b="1" dirty="0" smtClean="0">
                <a:latin typeface="Arial"/>
                <a:cs typeface="Arial"/>
              </a:rPr>
              <a:t>DPMs generate priors needed to solve this problem!</a:t>
            </a:r>
          </a:p>
          <a:p>
            <a:pPr marL="228600" indent="-228600">
              <a:spcAft>
                <a:spcPts val="1200"/>
              </a:spcAft>
              <a:buFont typeface="Arial" pitchFamily="34" charset="0"/>
              <a:buChar char="•"/>
            </a:pPr>
            <a:r>
              <a:rPr lang="en-US" sz="2400" b="1" dirty="0" smtClean="0">
                <a:latin typeface="Arial"/>
                <a:cs typeface="Arial"/>
              </a:rPr>
              <a:t>What is “Stick Breaking”?</a:t>
            </a:r>
          </a:p>
        </p:txBody>
      </p:sp>
      <p:sp>
        <p:nvSpPr>
          <p:cNvPr id="4" name="Rectangle 3"/>
          <p:cNvSpPr/>
          <p:nvPr/>
        </p:nvSpPr>
        <p:spPr>
          <a:xfrm>
            <a:off x="69509" y="3058337"/>
            <a:ext cx="8769691" cy="4247317"/>
          </a:xfrm>
          <a:prstGeom prst="rect">
            <a:avLst/>
          </a:prstGeom>
        </p:spPr>
        <p:txBody>
          <a:bodyPr wrap="square" lIns="0" tIns="0" rIns="0" bIns="0">
            <a:spAutoFit/>
          </a:bodyPr>
          <a:lstStyle/>
          <a:p>
            <a:pPr marL="222250" indent="-222250">
              <a:buFont typeface="Arial"/>
              <a:buChar char="•"/>
            </a:pPr>
            <a:endParaRPr lang="en-US" sz="2400" b="1" dirty="0" smtClean="0">
              <a:latin typeface="Arial"/>
              <a:cs typeface="Arial"/>
            </a:endParaRPr>
          </a:p>
          <a:p>
            <a:pPr marL="222250" indent="-222250">
              <a:buFont typeface="Arial"/>
              <a:buChar char="•"/>
            </a:pPr>
            <a:endParaRPr lang="en-US" sz="2400" b="1" dirty="0" smtClean="0">
              <a:latin typeface="Arial"/>
              <a:cs typeface="Arial"/>
            </a:endParaRPr>
          </a:p>
          <a:p>
            <a:endParaRPr lang="en-US" sz="2400" b="1" dirty="0" smtClean="0"/>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sz="1200" b="1" dirty="0" smtClean="0">
              <a:latin typeface="Arial" pitchFamily="34" charset="0"/>
              <a:cs typeface="Arial" pitchFamily="34" charset="0"/>
            </a:endParaRPr>
          </a:p>
          <a:p>
            <a:pPr algn="just"/>
            <a:r>
              <a:rPr lang="en-US" b="1" dirty="0" smtClean="0">
                <a:latin typeface="Arial" pitchFamily="34" charset="0"/>
                <a:cs typeface="Arial" pitchFamily="34" charset="0"/>
              </a:rPr>
              <a:t>Step 1:</a:t>
            </a:r>
            <a:r>
              <a:rPr lang="en-US" dirty="0" smtClean="0">
                <a:latin typeface="Arial" pitchFamily="34" charset="0"/>
                <a:cs typeface="Arial" pitchFamily="34" charset="0"/>
              </a:rPr>
              <a:t> Let p</a:t>
            </a:r>
            <a:r>
              <a:rPr lang="en-US" baseline="-25000" dirty="0" smtClean="0">
                <a:latin typeface="Arial" pitchFamily="34" charset="0"/>
                <a:cs typeface="Arial" pitchFamily="34" charset="0"/>
              </a:rPr>
              <a:t>1</a:t>
            </a:r>
            <a:r>
              <a:rPr lang="en-US" dirty="0" smtClean="0">
                <a:latin typeface="Arial" pitchFamily="34" charset="0"/>
                <a:cs typeface="Arial" pitchFamily="34" charset="0"/>
              </a:rPr>
              <a:t> = θ</a:t>
            </a:r>
            <a:r>
              <a:rPr lang="en-US" baseline="-25000" dirty="0" smtClean="0">
                <a:latin typeface="Arial" pitchFamily="34" charset="0"/>
                <a:cs typeface="Arial" pitchFamily="34" charset="0"/>
              </a:rPr>
              <a:t>1</a:t>
            </a:r>
            <a:r>
              <a:rPr lang="en-US" dirty="0" smtClean="0">
                <a:latin typeface="Arial" pitchFamily="34" charset="0"/>
                <a:cs typeface="Arial" pitchFamily="34" charset="0"/>
              </a:rPr>
              <a:t>. Thus the stick, now has a length of 1- θ</a:t>
            </a:r>
            <a:r>
              <a:rPr lang="en-US" baseline="-25000" dirty="0" smtClean="0">
                <a:latin typeface="Arial" pitchFamily="34" charset="0"/>
                <a:cs typeface="Arial" pitchFamily="34" charset="0"/>
              </a:rPr>
              <a:t>1</a:t>
            </a:r>
            <a:r>
              <a:rPr lang="en-US" dirty="0" smtClean="0">
                <a:latin typeface="Arial" pitchFamily="34" charset="0"/>
                <a:cs typeface="Arial" pitchFamily="34" charset="0"/>
              </a:rPr>
              <a:t>.</a:t>
            </a:r>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Step 2:</a:t>
            </a:r>
            <a:r>
              <a:rPr lang="en-US" dirty="0" smtClean="0">
                <a:latin typeface="Arial" pitchFamily="34" charset="0"/>
                <a:cs typeface="Arial" pitchFamily="34" charset="0"/>
              </a:rPr>
              <a:t> Break off a fraction of the remaining stick, </a:t>
            </a:r>
            <a:r>
              <a:rPr lang="en-US" i="1" dirty="0" smtClean="0">
                <a:latin typeface="Arial" pitchFamily="34" charset="0"/>
                <a:cs typeface="Arial" pitchFamily="34" charset="0"/>
              </a:rPr>
              <a:t>θ</a:t>
            </a:r>
            <a:r>
              <a:rPr lang="en-US" i="1" baseline="-25000" dirty="0" smtClean="0">
                <a:latin typeface="Arial" pitchFamily="34" charset="0"/>
                <a:cs typeface="Arial" pitchFamily="34" charset="0"/>
              </a:rPr>
              <a:t>2</a:t>
            </a:r>
            <a:r>
              <a:rPr lang="en-US" dirty="0" smtClean="0">
                <a:latin typeface="Arial" pitchFamily="34" charset="0"/>
                <a:cs typeface="Arial" pitchFamily="34" charset="0"/>
              </a:rPr>
              <a:t>. Now, </a:t>
            </a:r>
            <a:r>
              <a:rPr lang="en-US" i="1" dirty="0" smtClean="0">
                <a:latin typeface="Arial" pitchFamily="34" charset="0"/>
                <a:cs typeface="Arial" pitchFamily="34" charset="0"/>
              </a:rPr>
              <a:t>p</a:t>
            </a:r>
            <a:r>
              <a:rPr lang="en-US" i="1" baseline="-25000" dirty="0" smtClean="0">
                <a:latin typeface="Arial" pitchFamily="34" charset="0"/>
                <a:cs typeface="Arial" pitchFamily="34" charset="0"/>
              </a:rPr>
              <a:t>2 </a:t>
            </a:r>
            <a:r>
              <a:rPr lang="en-US" i="1" dirty="0" smtClean="0">
                <a:latin typeface="Arial" pitchFamily="34" charset="0"/>
                <a:cs typeface="Arial" pitchFamily="34" charset="0"/>
              </a:rPr>
              <a:t>= θ</a:t>
            </a:r>
            <a:r>
              <a:rPr lang="en-US" i="1" baseline="-25000" dirty="0" smtClean="0">
                <a:latin typeface="Arial" pitchFamily="34" charset="0"/>
                <a:cs typeface="Arial" pitchFamily="34" charset="0"/>
              </a:rPr>
              <a:t>2</a:t>
            </a:r>
            <a:r>
              <a:rPr lang="en-US" i="1" dirty="0" smtClean="0">
                <a:latin typeface="Arial" pitchFamily="34" charset="0"/>
                <a:cs typeface="Arial" pitchFamily="34" charset="0"/>
              </a:rPr>
              <a:t>(1-θ</a:t>
            </a:r>
            <a:r>
              <a:rPr lang="en-US" i="1" baseline="-25000" dirty="0" smtClean="0">
                <a:latin typeface="Arial" pitchFamily="34" charset="0"/>
                <a:cs typeface="Arial" pitchFamily="34" charset="0"/>
              </a:rPr>
              <a:t>1</a:t>
            </a:r>
            <a:r>
              <a:rPr lang="en-US" i="1" dirty="0" smtClean="0">
                <a:latin typeface="Arial" pitchFamily="34" charset="0"/>
                <a:cs typeface="Arial" pitchFamily="34" charset="0"/>
              </a:rPr>
              <a:t>)</a:t>
            </a:r>
            <a:r>
              <a:rPr lang="en-US" dirty="0" smtClean="0">
                <a:latin typeface="Arial" pitchFamily="34" charset="0"/>
                <a:cs typeface="Arial" pitchFamily="34" charset="0"/>
              </a:rPr>
              <a:t> and the length of the remaining stick is </a:t>
            </a:r>
            <a:r>
              <a:rPr lang="en-US" i="1" dirty="0" smtClean="0">
                <a:latin typeface="Arial" pitchFamily="34" charset="0"/>
                <a:cs typeface="Arial" pitchFamily="34" charset="0"/>
              </a:rPr>
              <a:t>(1-θ</a:t>
            </a:r>
            <a:r>
              <a:rPr lang="en-US" i="1" baseline="-25000" dirty="0" smtClean="0">
                <a:latin typeface="Arial" pitchFamily="34" charset="0"/>
                <a:cs typeface="Arial" pitchFamily="34" charset="0"/>
              </a:rPr>
              <a:t>1</a:t>
            </a:r>
            <a:r>
              <a:rPr lang="en-US" i="1" dirty="0" smtClean="0">
                <a:latin typeface="Arial" pitchFamily="34" charset="0"/>
                <a:cs typeface="Arial" pitchFamily="34" charset="0"/>
              </a:rPr>
              <a:t>)(1-θ</a:t>
            </a:r>
            <a:r>
              <a:rPr lang="en-US" i="1" baseline="-25000" dirty="0" smtClean="0">
                <a:latin typeface="Arial" pitchFamily="34" charset="0"/>
                <a:cs typeface="Arial" pitchFamily="34" charset="0"/>
              </a:rPr>
              <a:t>2</a:t>
            </a:r>
            <a:r>
              <a:rPr lang="en-US" i="1" dirty="0" smtClean="0">
                <a:latin typeface="Arial" pitchFamily="34" charset="0"/>
                <a:cs typeface="Arial" pitchFamily="34" charset="0"/>
              </a:rPr>
              <a:t>)</a:t>
            </a:r>
            <a:r>
              <a:rPr lang="en-US" dirty="0" smtClean="0">
                <a:latin typeface="Arial" pitchFamily="34" charset="0"/>
                <a:cs typeface="Arial" pitchFamily="34" charset="0"/>
              </a:rPr>
              <a:t>. If this is repeated </a:t>
            </a:r>
            <a:r>
              <a:rPr lang="en-US" i="1" dirty="0" smtClean="0">
                <a:latin typeface="Arial" pitchFamily="34" charset="0"/>
                <a:cs typeface="Arial" pitchFamily="34" charset="0"/>
              </a:rPr>
              <a:t>k</a:t>
            </a:r>
            <a:r>
              <a:rPr lang="en-US" dirty="0" smtClean="0">
                <a:latin typeface="Arial" pitchFamily="34" charset="0"/>
                <a:cs typeface="Arial" pitchFamily="34" charset="0"/>
              </a:rPr>
              <a:t> times, then the remaining stick's length and corresponding weight is:</a:t>
            </a:r>
          </a:p>
          <a:p>
            <a:endParaRPr lang="en-US" b="1" dirty="0" smtClean="0">
              <a:latin typeface="Arial" pitchFamily="34" charset="0"/>
              <a:cs typeface="Arial" pitchFamily="34" charset="0"/>
            </a:endParaRPr>
          </a:p>
          <a:p>
            <a:endParaRPr lang="en-US" sz="2000" b="1" dirty="0" smtClean="0">
              <a:latin typeface="Arial" pitchFamily="34" charset="0"/>
              <a:cs typeface="Arial" pitchFamily="34" charset="0"/>
            </a:endParaRPr>
          </a:p>
          <a:p>
            <a:pPr marL="222250" indent="-222250">
              <a:buFont typeface="Arial"/>
              <a:buChar char="•"/>
            </a:pPr>
            <a:endParaRPr lang="en-US" sz="2000" b="1" dirty="0" smtClean="0">
              <a:latin typeface="Arial" pitchFamily="34" charset="0"/>
              <a:cs typeface="Arial" pitchFamily="34" charset="0"/>
            </a:endParaRPr>
          </a:p>
          <a:p>
            <a:pPr marL="222250" indent="-222250">
              <a:buFont typeface="Arial"/>
              <a:buChar char="•"/>
            </a:pPr>
            <a:endParaRPr lang="en-US" sz="2000" b="1" dirty="0">
              <a:latin typeface="Arial" pitchFamily="34" charset="0"/>
              <a:cs typeface="Arial" pitchFamily="34" charset="0"/>
            </a:endParaRPr>
          </a:p>
        </p:txBody>
      </p:sp>
      <p:sp>
        <p:nvSpPr>
          <p:cNvPr id="12" name="Rectangle 11"/>
          <p:cNvSpPr/>
          <p:nvPr/>
        </p:nvSpPr>
        <p:spPr>
          <a:xfrm>
            <a:off x="1755996" y="3581400"/>
            <a:ext cx="5591908" cy="1230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755996" y="3827590"/>
            <a:ext cx="3792395" cy="1230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755996" y="4099430"/>
            <a:ext cx="2620108" cy="1230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755996" y="4374923"/>
            <a:ext cx="1749204" cy="1230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548391" y="3827590"/>
            <a:ext cx="1799514" cy="12309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376104" y="4099430"/>
            <a:ext cx="1160584" cy="12309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3505200" y="4374923"/>
            <a:ext cx="870904" cy="12309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248400" y="3950683"/>
            <a:ext cx="397866" cy="369332"/>
          </a:xfrm>
          <a:prstGeom prst="rect">
            <a:avLst/>
          </a:prstGeom>
          <a:noFill/>
        </p:spPr>
        <p:txBody>
          <a:bodyPr wrap="none" rtlCol="0">
            <a:spAutoFit/>
          </a:bodyPr>
          <a:lstStyle/>
          <a:p>
            <a:r>
              <a:rPr lang="el-GR" dirty="0" smtClean="0">
                <a:latin typeface="Arial" pitchFamily="34" charset="0"/>
                <a:cs typeface="Arial" pitchFamily="34" charset="0"/>
              </a:rPr>
              <a:t>θ</a:t>
            </a:r>
            <a:r>
              <a:rPr lang="en-US" baseline="-25000" dirty="0" smtClean="0">
                <a:latin typeface="Arial" pitchFamily="34" charset="0"/>
                <a:cs typeface="Arial" pitchFamily="34" charset="0"/>
              </a:rPr>
              <a:t>1</a:t>
            </a:r>
            <a:endParaRPr lang="en-US" baseline="-25000" dirty="0">
              <a:latin typeface="Arial" pitchFamily="34" charset="0"/>
              <a:cs typeface="Arial" pitchFamily="34" charset="0"/>
            </a:endParaRPr>
          </a:p>
        </p:txBody>
      </p:sp>
      <p:sp>
        <p:nvSpPr>
          <p:cNvPr id="23" name="TextBox 22"/>
          <p:cNvSpPr txBox="1"/>
          <p:nvPr/>
        </p:nvSpPr>
        <p:spPr>
          <a:xfrm>
            <a:off x="4724400" y="4222523"/>
            <a:ext cx="397866" cy="369332"/>
          </a:xfrm>
          <a:prstGeom prst="rect">
            <a:avLst/>
          </a:prstGeom>
          <a:noFill/>
        </p:spPr>
        <p:txBody>
          <a:bodyPr wrap="none" rtlCol="0">
            <a:spAutoFit/>
          </a:bodyPr>
          <a:lstStyle/>
          <a:p>
            <a:r>
              <a:rPr lang="el-GR" dirty="0" smtClean="0">
                <a:latin typeface="Arial" pitchFamily="34" charset="0"/>
                <a:cs typeface="Arial" pitchFamily="34" charset="0"/>
              </a:rPr>
              <a:t>θ</a:t>
            </a:r>
            <a:r>
              <a:rPr lang="en-US" baseline="-25000" dirty="0" smtClean="0">
                <a:latin typeface="Arial" pitchFamily="34" charset="0"/>
                <a:cs typeface="Arial" pitchFamily="34" charset="0"/>
              </a:rPr>
              <a:t>2</a:t>
            </a:r>
            <a:endParaRPr lang="en-US" baseline="-25000" dirty="0">
              <a:latin typeface="Arial" pitchFamily="34" charset="0"/>
              <a:cs typeface="Arial" pitchFamily="34" charset="0"/>
            </a:endParaRPr>
          </a:p>
        </p:txBody>
      </p:sp>
      <p:sp>
        <p:nvSpPr>
          <p:cNvPr id="24" name="TextBox 23"/>
          <p:cNvSpPr txBox="1"/>
          <p:nvPr/>
        </p:nvSpPr>
        <p:spPr>
          <a:xfrm>
            <a:off x="3733800" y="4495800"/>
            <a:ext cx="386644" cy="369332"/>
          </a:xfrm>
          <a:prstGeom prst="rect">
            <a:avLst/>
          </a:prstGeom>
          <a:noFill/>
        </p:spPr>
        <p:txBody>
          <a:bodyPr wrap="none" rtlCol="0">
            <a:spAutoFit/>
          </a:bodyPr>
          <a:lstStyle/>
          <a:p>
            <a:r>
              <a:rPr lang="el-GR" dirty="0" smtClean="0"/>
              <a:t>θ</a:t>
            </a:r>
            <a:r>
              <a:rPr lang="en-US" baseline="-25000" dirty="0" smtClean="0"/>
              <a:t>3</a:t>
            </a:r>
            <a:endParaRPr lang="en-US" baseline="-25000" dirty="0"/>
          </a:p>
        </p:txBody>
      </p:sp>
      <p:cxnSp>
        <p:nvCxnSpPr>
          <p:cNvPr id="8" name="Straight Connector 7"/>
          <p:cNvCxnSpPr/>
          <p:nvPr/>
        </p:nvCxnSpPr>
        <p:spPr>
          <a:xfrm>
            <a:off x="1755996" y="3391554"/>
            <a:ext cx="5591908" cy="175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755996" y="3286044"/>
            <a:ext cx="0" cy="2461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347904" y="3286043"/>
            <a:ext cx="0" cy="2461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76104" y="3039807"/>
            <a:ext cx="768159" cy="369332"/>
          </a:xfrm>
          <a:prstGeom prst="rect">
            <a:avLst/>
          </a:prstGeom>
          <a:noFill/>
        </p:spPr>
        <p:txBody>
          <a:bodyPr wrap="none" rtlCol="0">
            <a:spAutoFit/>
          </a:bodyPr>
          <a:lstStyle/>
          <a:p>
            <a:r>
              <a:rPr lang="en-US" dirty="0" smtClean="0">
                <a:latin typeface="Arial" pitchFamily="34" charset="0"/>
                <a:cs typeface="Arial" pitchFamily="34" charset="0"/>
              </a:rPr>
              <a:t>DP~1</a:t>
            </a:r>
            <a:endParaRPr lang="en-US" dirty="0">
              <a:latin typeface="Arial" pitchFamily="34" charset="0"/>
              <a:cs typeface="Arial" pitchFamily="34" charset="0"/>
            </a:endParaRPr>
          </a:p>
        </p:txBody>
      </p:sp>
      <p:graphicFrame>
        <p:nvGraphicFramePr>
          <p:cNvPr id="25" name="Object 47"/>
          <p:cNvGraphicFramePr>
            <a:graphicFrameLocks noChangeAspect="1"/>
          </p:cNvGraphicFramePr>
          <p:nvPr>
            <p:extLst>
              <p:ext uri="{D42A27DB-BD31-4B8C-83A1-F6EECF244321}">
                <p14:modId xmlns:p14="http://schemas.microsoft.com/office/powerpoint/2010/main" val="3654226782"/>
              </p:ext>
            </p:extLst>
          </p:nvPr>
        </p:nvGraphicFramePr>
        <p:xfrm>
          <a:off x="2514600" y="6127750"/>
          <a:ext cx="1892300" cy="425450"/>
        </p:xfrm>
        <a:graphic>
          <a:graphicData uri="http://schemas.openxmlformats.org/presentationml/2006/ole">
            <mc:AlternateContent xmlns:mc="http://schemas.openxmlformats.org/markup-compatibility/2006">
              <mc:Choice xmlns:v="urn:schemas-microsoft-com:vml" Requires="v">
                <p:oleObj spid="_x0000_s22551" name="Equation" r:id="rId4" imgW="1295280" imgH="291960" progId="Equation.3">
                  <p:embed/>
                </p:oleObj>
              </mc:Choice>
              <mc:Fallback>
                <p:oleObj name="Equation" r:id="rId4" imgW="1295280" imgH="291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127750"/>
                        <a:ext cx="189230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8"/>
          <p:cNvGraphicFramePr>
            <a:graphicFrameLocks noChangeAspect="1"/>
          </p:cNvGraphicFramePr>
          <p:nvPr>
            <p:extLst>
              <p:ext uri="{D42A27DB-BD31-4B8C-83A1-F6EECF244321}">
                <p14:modId xmlns:p14="http://schemas.microsoft.com/office/powerpoint/2010/main" val="3377125797"/>
              </p:ext>
            </p:extLst>
          </p:nvPr>
        </p:nvGraphicFramePr>
        <p:xfrm>
          <a:off x="4610467" y="6110165"/>
          <a:ext cx="1781175" cy="425450"/>
        </p:xfrm>
        <a:graphic>
          <a:graphicData uri="http://schemas.openxmlformats.org/presentationml/2006/ole">
            <mc:AlternateContent xmlns:mc="http://schemas.openxmlformats.org/markup-compatibility/2006">
              <mc:Choice xmlns:v="urn:schemas-microsoft-com:vml" Requires="v">
                <p:oleObj spid="_x0000_s22552" name="Equation" r:id="rId6" imgW="1218960" imgH="291960" progId="Equation.DSMT4">
                  <p:embed/>
                </p:oleObj>
              </mc:Choice>
              <mc:Fallback>
                <p:oleObj name="Equation" r:id="rId6" imgW="1218960" imgH="291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467" y="6110165"/>
                        <a:ext cx="1781175"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71828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012" y="744997"/>
            <a:ext cx="8702586" cy="4431983"/>
          </a:xfrm>
          <a:prstGeom prst="rect">
            <a:avLst/>
          </a:prstGeom>
        </p:spPr>
        <p:txBody>
          <a:bodyPr wrap="square" lIns="0" tIns="0" rIns="0" bIns="0">
            <a:spAutoFit/>
          </a:bodyPr>
          <a:lstStyle/>
          <a:p>
            <a:pPr marL="342900" indent="-342900">
              <a:spcAft>
                <a:spcPts val="1200"/>
              </a:spcAft>
              <a:buFont typeface="Arial" pitchFamily="34" charset="0"/>
              <a:buChar char="•"/>
            </a:pPr>
            <a:r>
              <a:rPr lang="en-US" sz="2400" b="1" dirty="0">
                <a:solidFill>
                  <a:prstClr val="black"/>
                </a:solidFill>
                <a:latin typeface="Arial"/>
                <a:cs typeface="Arial"/>
              </a:rPr>
              <a:t>Stick-breaking construction </a:t>
            </a:r>
            <a:r>
              <a:rPr lang="en-US" sz="2400" b="1" dirty="0" smtClean="0">
                <a:solidFill>
                  <a:prstClr val="black"/>
                </a:solidFill>
                <a:latin typeface="Arial"/>
                <a:cs typeface="Arial"/>
              </a:rPr>
              <a:t/>
            </a:r>
            <a:br>
              <a:rPr lang="en-US" sz="2400" b="1" dirty="0" smtClean="0">
                <a:solidFill>
                  <a:prstClr val="black"/>
                </a:solidFill>
                <a:latin typeface="Arial"/>
                <a:cs typeface="Arial"/>
              </a:rPr>
            </a:br>
            <a:r>
              <a:rPr lang="en-US" sz="2400" b="1" dirty="0" smtClean="0">
                <a:solidFill>
                  <a:prstClr val="black"/>
                </a:solidFill>
                <a:latin typeface="Arial"/>
                <a:cs typeface="Arial"/>
              </a:rPr>
              <a:t>represents </a:t>
            </a:r>
            <a:r>
              <a:rPr lang="en-US" sz="2400" b="1" dirty="0">
                <a:solidFill>
                  <a:prstClr val="black"/>
                </a:solidFill>
                <a:latin typeface="Arial"/>
                <a:cs typeface="Arial"/>
              </a:rPr>
              <a:t>a DP explicitly: </a:t>
            </a:r>
          </a:p>
          <a:p>
            <a:pPr marL="800100" lvl="1" indent="-342900">
              <a:spcAft>
                <a:spcPts val="1200"/>
              </a:spcAft>
              <a:buFont typeface="Wingdings" charset="2"/>
              <a:buChar char="§"/>
            </a:pPr>
            <a:r>
              <a:rPr lang="en-US" sz="2400" b="1" dirty="0">
                <a:solidFill>
                  <a:prstClr val="black"/>
                </a:solidFill>
                <a:latin typeface="Arial"/>
                <a:cs typeface="Arial"/>
              </a:rPr>
              <a:t>Consider a stick with </a:t>
            </a:r>
            <a:r>
              <a:rPr lang="en-US" sz="2400" b="1" dirty="0" smtClean="0">
                <a:solidFill>
                  <a:prstClr val="black"/>
                </a:solidFill>
                <a:latin typeface="Arial"/>
                <a:cs typeface="Arial"/>
              </a:rPr>
              <a:t/>
            </a:r>
            <a:br>
              <a:rPr lang="en-US" sz="2400" b="1" dirty="0" smtClean="0">
                <a:solidFill>
                  <a:prstClr val="black"/>
                </a:solidFill>
                <a:latin typeface="Arial"/>
                <a:cs typeface="Arial"/>
              </a:rPr>
            </a:br>
            <a:r>
              <a:rPr lang="en-US" sz="2400" b="1" dirty="0" smtClean="0">
                <a:solidFill>
                  <a:prstClr val="black"/>
                </a:solidFill>
                <a:latin typeface="Arial"/>
                <a:cs typeface="Arial"/>
              </a:rPr>
              <a:t>length </a:t>
            </a:r>
            <a:r>
              <a:rPr lang="en-US" sz="2400" b="1" dirty="0">
                <a:solidFill>
                  <a:prstClr val="black"/>
                </a:solidFill>
                <a:latin typeface="Arial"/>
                <a:cs typeface="Arial"/>
              </a:rPr>
              <a:t>one. </a:t>
            </a:r>
          </a:p>
          <a:p>
            <a:pPr marL="800100" lvl="1" indent="-342900">
              <a:spcAft>
                <a:spcPts val="1200"/>
              </a:spcAft>
              <a:buFont typeface="Wingdings" charset="2"/>
              <a:buChar char="§"/>
            </a:pPr>
            <a:r>
              <a:rPr lang="en-US" sz="2400" b="1" dirty="0">
                <a:solidFill>
                  <a:prstClr val="black"/>
                </a:solidFill>
                <a:latin typeface="Arial"/>
                <a:cs typeface="Arial"/>
              </a:rPr>
              <a:t>At each step, the stick is broken. The broken part is assigned as the weight of corresponding atom in DP. </a:t>
            </a:r>
          </a:p>
          <a:p>
            <a:pPr marL="342900" indent="-342900">
              <a:buFont typeface="Arial" pitchFamily="34" charset="0"/>
              <a:buChar char="•"/>
            </a:pPr>
            <a:endParaRPr lang="en-US" dirty="0">
              <a:solidFill>
                <a:prstClr val="black"/>
              </a:solidFill>
              <a:latin typeface="Calibri"/>
            </a:endParaRPr>
          </a:p>
          <a:p>
            <a:pPr marL="342900" indent="-342900">
              <a:buFont typeface="Arial" pitchFamily="34" charset="0"/>
              <a:buChar char="•"/>
            </a:pPr>
            <a:endParaRPr lang="en-US" dirty="0">
              <a:solidFill>
                <a:prstClr val="black"/>
              </a:solidFill>
              <a:latin typeface="Calibri"/>
            </a:endParaRPr>
          </a:p>
          <a:p>
            <a:pPr marL="342900" indent="-342900">
              <a:buFont typeface="Arial" pitchFamily="34" charset="0"/>
              <a:buChar char="•"/>
            </a:pPr>
            <a:endParaRPr lang="en-US" dirty="0">
              <a:solidFill>
                <a:prstClr val="black"/>
              </a:solidFill>
              <a:latin typeface="Calibri"/>
            </a:endParaRPr>
          </a:p>
          <a:p>
            <a:endParaRPr lang="en-US" dirty="0">
              <a:solidFill>
                <a:prstClr val="black"/>
              </a:solidFill>
              <a:latin typeface="Calibri"/>
            </a:endParaRPr>
          </a:p>
          <a:p>
            <a:pPr marL="342900" indent="-342900">
              <a:buFont typeface="Arial" pitchFamily="34" charset="0"/>
              <a:buChar char="•"/>
            </a:pPr>
            <a:endParaRPr lang="en-US" dirty="0">
              <a:solidFill>
                <a:prstClr val="black"/>
              </a:solidFill>
              <a:latin typeface="Calibri"/>
            </a:endParaRPr>
          </a:p>
          <a:p>
            <a:pPr marL="342900" indent="-342900">
              <a:buFont typeface="Arial" pitchFamily="34" charset="0"/>
              <a:buChar char="•"/>
            </a:pPr>
            <a:r>
              <a:rPr lang="en-US" sz="2400" b="1" dirty="0">
                <a:solidFill>
                  <a:prstClr val="black"/>
                </a:solidFill>
                <a:latin typeface="Arial"/>
                <a:cs typeface="Arial"/>
              </a:rPr>
              <a:t>If </a:t>
            </a:r>
            <a:r>
              <a:rPr lang="en-US" sz="2400" b="1" dirty="0" smtClean="0">
                <a:solidFill>
                  <a:prstClr val="black"/>
                </a:solidFill>
                <a:latin typeface="Arial"/>
                <a:cs typeface="Arial"/>
              </a:rPr>
              <a:t>π</a:t>
            </a:r>
            <a:r>
              <a:rPr lang="en-US" sz="2400" b="1" dirty="0" smtClean="0">
                <a:solidFill>
                  <a:prstClr val="black"/>
                </a:solidFill>
                <a:latin typeface="Arial"/>
                <a:cs typeface="Arial"/>
                <a:sym typeface="Mathematica1"/>
              </a:rPr>
              <a:t> </a:t>
            </a:r>
            <a:r>
              <a:rPr lang="en-US" sz="2400" b="1" dirty="0">
                <a:solidFill>
                  <a:prstClr val="black"/>
                </a:solidFill>
                <a:latin typeface="Arial"/>
                <a:cs typeface="Arial"/>
                <a:sym typeface="Mathematica1"/>
              </a:rPr>
              <a:t>is distributed as above we write: </a:t>
            </a:r>
            <a:endParaRPr lang="en-US" sz="2400" b="1" dirty="0">
              <a:solidFill>
                <a:prstClr val="black"/>
              </a:solidFill>
              <a:latin typeface="Arial"/>
              <a:cs typeface="Aria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765035541"/>
              </p:ext>
            </p:extLst>
          </p:nvPr>
        </p:nvGraphicFramePr>
        <p:xfrm>
          <a:off x="1130285" y="3445284"/>
          <a:ext cx="1467227" cy="749916"/>
        </p:xfrm>
        <a:graphic>
          <a:graphicData uri="http://schemas.openxmlformats.org/presentationml/2006/ole">
            <mc:AlternateContent xmlns:mc="http://schemas.openxmlformats.org/markup-compatibility/2006">
              <mc:Choice xmlns:v="urn:schemas-microsoft-com:vml" Requires="v">
                <p:oleObj spid="_x0000_s18481" name="Equation" r:id="rId3" imgW="1143000" imgH="583920" progId="Equation.3">
                  <p:embed/>
                </p:oleObj>
              </mc:Choice>
              <mc:Fallback>
                <p:oleObj name="Equation" r:id="rId3" imgW="114300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285" y="3445284"/>
                        <a:ext cx="1467227" cy="749916"/>
                      </a:xfrm>
                      <a:prstGeom prst="rect">
                        <a:avLst/>
                      </a:prstGeom>
                      <a:noFill/>
                      <a:ln>
                        <a:noFill/>
                      </a:ln>
                    </p:spPr>
                  </p:pic>
                </p:oleObj>
              </mc:Fallback>
            </mc:AlternateContent>
          </a:graphicData>
        </a:graphic>
      </p:graphicFrame>
      <p:pic>
        <p:nvPicPr>
          <p:cNvPr id="9" name="Picture 20"/>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3000"/>
                    </a14:imgEffect>
                  </a14:imgLayer>
                </a14:imgProps>
              </a:ext>
              <a:ext uri="{28A0092B-C50C-407E-A947-70E740481C1C}">
                <a14:useLocalDpi xmlns:a14="http://schemas.microsoft.com/office/drawing/2010/main" val="0"/>
              </a:ext>
            </a:extLst>
          </a:blip>
          <a:srcRect l="36030"/>
          <a:stretch/>
        </p:blipFill>
        <p:spPr bwMode="auto">
          <a:xfrm>
            <a:off x="5158481" y="574775"/>
            <a:ext cx="3771117" cy="145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Object 9"/>
          <p:cNvGraphicFramePr>
            <a:graphicFrameLocks noChangeAspect="1"/>
          </p:cNvGraphicFramePr>
          <p:nvPr>
            <p:extLst>
              <p:ext uri="{D42A27DB-BD31-4B8C-83A1-F6EECF244321}">
                <p14:modId xmlns:p14="http://schemas.microsoft.com/office/powerpoint/2010/main" val="1223647118"/>
              </p:ext>
            </p:extLst>
          </p:nvPr>
        </p:nvGraphicFramePr>
        <p:xfrm>
          <a:off x="6211198" y="4346886"/>
          <a:ext cx="1518920" cy="1475522"/>
        </p:xfrm>
        <a:graphic>
          <a:graphicData uri="http://schemas.openxmlformats.org/presentationml/2006/ole">
            <mc:AlternateContent xmlns:mc="http://schemas.openxmlformats.org/markup-compatibility/2006">
              <mc:Choice xmlns:v="urn:schemas-microsoft-com:vml" Requires="v">
                <p:oleObj spid="_x0000_s18482" name="Equation" r:id="rId7" imgW="888840" imgH="863280" progId="Equation.DSMT4">
                  <p:embed/>
                </p:oleObj>
              </mc:Choice>
              <mc:Fallback>
                <p:oleObj name="Equation" r:id="rId7" imgW="888840" imgH="863280" progId="Equation.DSMT4">
                  <p:embed/>
                  <p:pic>
                    <p:nvPicPr>
                      <p:cNvPr id="0" name=""/>
                      <p:cNvPicPr/>
                      <p:nvPr/>
                    </p:nvPicPr>
                    <p:blipFill>
                      <a:blip r:embed="rId8"/>
                      <a:stretch>
                        <a:fillRect/>
                      </a:stretch>
                    </p:blipFill>
                    <p:spPr>
                      <a:xfrm>
                        <a:off x="6211198" y="4346886"/>
                        <a:ext cx="1518920" cy="1475522"/>
                      </a:xfrm>
                      <a:prstGeom prst="rect">
                        <a:avLst/>
                      </a:prstGeom>
                    </p:spPr>
                  </p:pic>
                </p:oleObj>
              </mc:Fallback>
            </mc:AlternateContent>
          </a:graphicData>
        </a:graphic>
      </p:graphicFrame>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a:t>
            </a:r>
            <a:r>
              <a:rPr lang="en-US" dirty="0" smtClean="0">
                <a:solidFill>
                  <a:prstClr val="black"/>
                </a:solidFill>
              </a:rPr>
              <a:t>Stick-Breaking Prior</a:t>
            </a:r>
            <a:endParaRPr lang="en-US" dirty="0">
              <a:solidFill>
                <a:prstClr val="black"/>
              </a:solidFill>
            </a:endParaRPr>
          </a:p>
        </p:txBody>
      </p:sp>
    </p:spTree>
    <p:extLst>
      <p:ext uri="{BB962C8B-B14F-4D97-AF65-F5344CB8AC3E}">
        <p14:creationId xmlns:p14="http://schemas.microsoft.com/office/powerpoint/2010/main" val="13726718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8336" y="4057611"/>
            <a:ext cx="8868875" cy="2215991"/>
          </a:xfrm>
          <a:prstGeom prst="rect">
            <a:avLst/>
          </a:prstGeom>
          <a:noFill/>
        </p:spPr>
        <p:txBody>
          <a:bodyPr wrap="square" rtlCol="0">
            <a:spAutoFit/>
          </a:bodyPr>
          <a:lstStyle/>
          <a:p>
            <a:pPr marL="293688" indent="-293688">
              <a:buFont typeface="Arial"/>
              <a:buChar char="•"/>
            </a:pPr>
            <a:r>
              <a:rPr lang="en-US" sz="2400" b="1" dirty="0" smtClean="0">
                <a:latin typeface="Arial"/>
                <a:cs typeface="Arial"/>
              </a:rPr>
              <a:t>Properties of Dirichlet Distributions</a:t>
            </a:r>
          </a:p>
          <a:p>
            <a:pPr marL="750888" lvl="1" indent="-293688">
              <a:buFont typeface="Arial"/>
              <a:buChar char="•"/>
            </a:pPr>
            <a:r>
              <a:rPr lang="en-US" sz="2400" b="1" dirty="0" smtClean="0">
                <a:latin typeface="Arial"/>
                <a:cs typeface="Arial"/>
              </a:rPr>
              <a:t>Agglomerative Property (Joining)</a:t>
            </a:r>
          </a:p>
          <a:p>
            <a:pPr marL="750888" lvl="1" indent="-293688">
              <a:buFont typeface="Arial"/>
              <a:buChar char="•"/>
            </a:pPr>
            <a:endParaRPr lang="en-US" sz="2400" b="1" dirty="0" smtClean="0">
              <a:latin typeface="Arial"/>
              <a:cs typeface="Arial"/>
            </a:endParaRPr>
          </a:p>
          <a:p>
            <a:pPr marL="750888" lvl="1" indent="-293688">
              <a:buFont typeface="Arial"/>
              <a:buChar char="•"/>
            </a:pPr>
            <a:endParaRPr lang="en-US" sz="2400" b="1" dirty="0" smtClean="0">
              <a:latin typeface="Arial"/>
              <a:cs typeface="Arial"/>
            </a:endParaRPr>
          </a:p>
          <a:p>
            <a:pPr marL="750888" lvl="1" indent="-293688">
              <a:buFont typeface="Arial"/>
              <a:buChar char="•"/>
            </a:pPr>
            <a:r>
              <a:rPr lang="en-US" sz="2400" b="1" dirty="0" smtClean="0">
                <a:latin typeface="Arial"/>
                <a:cs typeface="Arial"/>
              </a:rPr>
              <a:t>Decimative Property (Splitting)</a:t>
            </a:r>
          </a:p>
          <a:p>
            <a:endParaRPr lang="en-US" dirty="0"/>
          </a:p>
        </p:txBody>
      </p:sp>
      <p:sp>
        <p:nvSpPr>
          <p:cNvPr id="3" name="TextBox 2"/>
          <p:cNvSpPr txBox="1"/>
          <p:nvPr/>
        </p:nvSpPr>
        <p:spPr>
          <a:xfrm>
            <a:off x="228605" y="795096"/>
            <a:ext cx="8640270" cy="3323987"/>
          </a:xfrm>
          <a:prstGeom prst="rect">
            <a:avLst/>
          </a:prstGeom>
          <a:noFill/>
          <a:ln w="9525">
            <a:noFill/>
          </a:ln>
        </p:spPr>
        <p:txBody>
          <a:bodyPr wrap="square" lIns="0" tIns="0" rIns="0" bIns="0" rtlCol="0">
            <a:spAutoFit/>
          </a:bodyPr>
          <a:lstStyle/>
          <a:p>
            <a:pPr marL="293688" indent="-293688">
              <a:buFont typeface="Arial"/>
              <a:buChar char="•"/>
            </a:pPr>
            <a:r>
              <a:rPr lang="en-US" sz="2400" b="1" dirty="0" smtClean="0">
                <a:latin typeface="Arial"/>
                <a:cs typeface="Arial"/>
              </a:rPr>
              <a:t>Dirichlet Distribution</a:t>
            </a:r>
          </a:p>
          <a:p>
            <a:pPr marL="293688" indent="-293688"/>
            <a:endParaRPr lang="en-US" sz="2400" b="1" dirty="0" smtClean="0">
              <a:latin typeface="Arial"/>
              <a:cs typeface="Arial"/>
            </a:endParaRPr>
          </a:p>
          <a:p>
            <a:pPr marL="293688" indent="-293688">
              <a:buFont typeface="Arial"/>
              <a:buChar char="•"/>
            </a:pPr>
            <a:endParaRPr lang="en-US" sz="2400" b="1" dirty="0" smtClean="0">
              <a:latin typeface="Arial"/>
              <a:cs typeface="Arial"/>
            </a:endParaRPr>
          </a:p>
          <a:p>
            <a:pPr marL="293688" indent="-293688">
              <a:buFont typeface="Arial"/>
              <a:buChar char="•"/>
            </a:pPr>
            <a:endParaRPr lang="en-US" sz="2400" b="1" dirty="0" smtClean="0">
              <a:latin typeface="Arial"/>
              <a:cs typeface="Arial"/>
            </a:endParaRPr>
          </a:p>
          <a:p>
            <a:pPr marL="293688" indent="-293688">
              <a:buFont typeface="Arial"/>
              <a:buChar char="•"/>
            </a:pPr>
            <a:endParaRPr lang="en-US" sz="2400" b="1" dirty="0" smtClean="0">
              <a:latin typeface="Arial"/>
              <a:cs typeface="Arial"/>
            </a:endParaRPr>
          </a:p>
          <a:p>
            <a:pPr marL="293688" indent="-293688">
              <a:buFont typeface="Arial"/>
              <a:buChar char="•"/>
            </a:pPr>
            <a:endParaRPr lang="en-US" sz="2400" b="1" dirty="0" smtClean="0">
              <a:latin typeface="Arial"/>
              <a:cs typeface="Arial"/>
            </a:endParaRPr>
          </a:p>
          <a:p>
            <a:pPr marL="293688" indent="-293688">
              <a:buFont typeface="Arial"/>
              <a:buChar char="•"/>
            </a:pPr>
            <a:endParaRPr lang="en-US" sz="2400" b="1" dirty="0" smtClean="0">
              <a:latin typeface="Arial"/>
              <a:cs typeface="Arial"/>
            </a:endParaRPr>
          </a:p>
          <a:p>
            <a:pPr marL="293688" indent="-293688">
              <a:buFont typeface="Arial"/>
              <a:buChar char="•"/>
            </a:pPr>
            <a:endParaRPr lang="en-US" sz="2400" b="1" dirty="0" smtClean="0">
              <a:latin typeface="Arial"/>
              <a:cs typeface="Arial"/>
            </a:endParaRPr>
          </a:p>
          <a:p>
            <a:pPr marL="293688" indent="-293688"/>
            <a:endParaRPr lang="en-US" sz="2400" b="1" dirty="0" smtClean="0">
              <a:latin typeface="Arial"/>
              <a:cs typeface="Arial"/>
            </a:endParaRPr>
          </a:p>
        </p:txBody>
      </p:sp>
      <p:sp>
        <p:nvSpPr>
          <p:cNvPr id="2" name="Title 1"/>
          <p:cNvSpPr>
            <a:spLocks noGrp="1"/>
          </p:cNvSpPr>
          <p:nvPr>
            <p:ph type="title"/>
          </p:nvPr>
        </p:nvSpPr>
        <p:spPr/>
        <p:txBody>
          <a:bodyPr>
            <a:noAutofit/>
          </a:bodyPr>
          <a:lstStyle/>
          <a:p>
            <a:r>
              <a:rPr lang="en-US" dirty="0">
                <a:solidFill>
                  <a:prstClr val="black"/>
                </a:solidFill>
              </a:rPr>
              <a:t>Appendix: </a:t>
            </a:r>
            <a:r>
              <a:rPr lang="en-US" dirty="0" smtClean="0"/>
              <a:t>Dirichlet Distributions</a:t>
            </a:r>
            <a:endParaRPr lang="en-US" dirty="0"/>
          </a:p>
        </p:txBody>
      </p:sp>
      <p:graphicFrame>
        <p:nvGraphicFramePr>
          <p:cNvPr id="111625" name="Object 2"/>
          <p:cNvGraphicFramePr>
            <a:graphicFrameLocks noChangeAspect="1"/>
          </p:cNvGraphicFramePr>
          <p:nvPr/>
        </p:nvGraphicFramePr>
        <p:xfrm>
          <a:off x="453703" y="1339503"/>
          <a:ext cx="3327269" cy="690639"/>
        </p:xfrm>
        <a:graphic>
          <a:graphicData uri="http://schemas.openxmlformats.org/presentationml/2006/ole">
            <mc:AlternateContent xmlns:mc="http://schemas.openxmlformats.org/markup-compatibility/2006">
              <mc:Choice xmlns:v="urn:schemas-microsoft-com:vml" Requires="v">
                <p:oleObj spid="_x0000_s10462" name="Equation" r:id="rId4" imgW="2387141" imgH="494956" progId="Equation.3">
                  <p:embed/>
                </p:oleObj>
              </mc:Choice>
              <mc:Fallback>
                <p:oleObj name="Equation" r:id="rId4" imgW="2387141" imgH="49495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03" y="1339503"/>
                        <a:ext cx="3327269" cy="690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8" name="Object 6"/>
          <p:cNvGraphicFramePr>
            <a:graphicFrameLocks noChangeAspect="1"/>
          </p:cNvGraphicFramePr>
          <p:nvPr/>
        </p:nvGraphicFramePr>
        <p:xfrm>
          <a:off x="970362" y="2687348"/>
          <a:ext cx="2085044" cy="460295"/>
        </p:xfrm>
        <a:graphic>
          <a:graphicData uri="http://schemas.openxmlformats.org/presentationml/2006/ole">
            <mc:AlternateContent xmlns:mc="http://schemas.openxmlformats.org/markup-compatibility/2006">
              <mc:Choice xmlns:v="urn:schemas-microsoft-com:vml" Requires="v">
                <p:oleObj spid="_x0000_s10463" name="Equation" r:id="rId6" imgW="1053847" imgH="228738" progId="Equation.3">
                  <p:embed/>
                </p:oleObj>
              </mc:Choice>
              <mc:Fallback>
                <p:oleObj name="Equation" r:id="rId6" imgW="1053847" imgH="22873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362" y="2687348"/>
                        <a:ext cx="2085044" cy="460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30" name="Object 3"/>
          <p:cNvGraphicFramePr>
            <a:graphicFrameLocks noChangeAspect="1"/>
          </p:cNvGraphicFramePr>
          <p:nvPr/>
        </p:nvGraphicFramePr>
        <p:xfrm>
          <a:off x="1480307" y="4988047"/>
          <a:ext cx="4885319" cy="382710"/>
        </p:xfrm>
        <a:graphic>
          <a:graphicData uri="http://schemas.openxmlformats.org/presentationml/2006/ole">
            <mc:AlternateContent xmlns:mc="http://schemas.openxmlformats.org/markup-compatibility/2006">
              <mc:Choice xmlns:v="urn:schemas-microsoft-com:vml" Requires="v">
                <p:oleObj spid="_x0000_s10464" name="Equation" r:id="rId8" imgW="2920678" imgH="228738" progId="Equation.3">
                  <p:embed/>
                </p:oleObj>
              </mc:Choice>
              <mc:Fallback>
                <p:oleObj name="Equation" r:id="rId8" imgW="2920678" imgH="22873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0307" y="4988047"/>
                        <a:ext cx="4885319" cy="382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32" name="Object 3"/>
          <p:cNvGraphicFramePr>
            <a:graphicFrameLocks noChangeAspect="1"/>
          </p:cNvGraphicFramePr>
          <p:nvPr>
            <p:extLst>
              <p:ext uri="{D42A27DB-BD31-4B8C-83A1-F6EECF244321}">
                <p14:modId xmlns:p14="http://schemas.microsoft.com/office/powerpoint/2010/main" val="232483813"/>
              </p:ext>
            </p:extLst>
          </p:nvPr>
        </p:nvGraphicFramePr>
        <p:xfrm>
          <a:off x="1497013" y="6000750"/>
          <a:ext cx="5205412" cy="382588"/>
        </p:xfrm>
        <a:graphic>
          <a:graphicData uri="http://schemas.openxmlformats.org/presentationml/2006/ole">
            <mc:AlternateContent xmlns:mc="http://schemas.openxmlformats.org/markup-compatibility/2006">
              <mc:Choice xmlns:v="urn:schemas-microsoft-com:vml" Requires="v">
                <p:oleObj spid="_x0000_s10465" name="Equation" r:id="rId10" imgW="3110834" imgH="228738" progId="Equation.DSMT4">
                  <p:embed/>
                </p:oleObj>
              </mc:Choice>
              <mc:Fallback>
                <p:oleObj name="Equation" r:id="rId10" imgW="3110834" imgH="228738"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7013" y="6000750"/>
                        <a:ext cx="5205412"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33" name="Object 3"/>
          <p:cNvGraphicFramePr>
            <a:graphicFrameLocks noChangeAspect="1"/>
          </p:cNvGraphicFramePr>
          <p:nvPr>
            <p:extLst>
              <p:ext uri="{D42A27DB-BD31-4B8C-83A1-F6EECF244321}">
                <p14:modId xmlns:p14="http://schemas.microsoft.com/office/powerpoint/2010/main" val="1661636167"/>
              </p:ext>
            </p:extLst>
          </p:nvPr>
        </p:nvGraphicFramePr>
        <p:xfrm>
          <a:off x="7036776" y="6000750"/>
          <a:ext cx="1147763" cy="361950"/>
        </p:xfrm>
        <a:graphic>
          <a:graphicData uri="http://schemas.openxmlformats.org/presentationml/2006/ole">
            <mc:AlternateContent xmlns:mc="http://schemas.openxmlformats.org/markup-compatibility/2006">
              <mc:Choice xmlns:v="urn:schemas-microsoft-com:vml" Requires="v">
                <p:oleObj spid="_x0000_s10466" name="Equation" r:id="rId12" imgW="685249" imgH="215931" progId="Equation.DSMT4">
                  <p:embed/>
                </p:oleObj>
              </mc:Choice>
              <mc:Fallback>
                <p:oleObj name="Equation" r:id="rId12" imgW="685249" imgH="21593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6776" y="6000750"/>
                        <a:ext cx="114776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9970" y="808886"/>
            <a:ext cx="4718906" cy="31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1634" name="Object 6"/>
          <p:cNvGraphicFramePr>
            <a:graphicFrameLocks noChangeAspect="1"/>
          </p:cNvGraphicFramePr>
          <p:nvPr/>
        </p:nvGraphicFramePr>
        <p:xfrm>
          <a:off x="959633" y="2151063"/>
          <a:ext cx="2095773" cy="460375"/>
        </p:xfrm>
        <a:graphic>
          <a:graphicData uri="http://schemas.openxmlformats.org/presentationml/2006/ole">
            <mc:AlternateContent xmlns:mc="http://schemas.openxmlformats.org/markup-compatibility/2006">
              <mc:Choice xmlns:v="urn:schemas-microsoft-com:vml" Requires="v">
                <p:oleObj spid="_x0000_s10467" name="Equation" r:id="rId15" imgW="977785" imgH="228738" progId="Equation.DSMT4">
                  <p:embed/>
                </p:oleObj>
              </mc:Choice>
              <mc:Fallback>
                <p:oleObj name="Equation" r:id="rId15" imgW="977785" imgH="228738"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9633" y="2151063"/>
                        <a:ext cx="209577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453703" y="5388342"/>
            <a:ext cx="8057251" cy="1097280"/>
          </a:xfrm>
          <a:prstGeom prst="rect">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6793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11625"/>
                                        </p:tgtEl>
                                        <p:attrNameLst>
                                          <p:attrName>style.visibility</p:attrName>
                                        </p:attrNameLst>
                                      </p:cBhvr>
                                      <p:to>
                                        <p:strVal val="visible"/>
                                      </p:to>
                                    </p:set>
                                    <p:animEffect transition="in" filter="blinds(horizontal)">
                                      <p:cBhvr>
                                        <p:cTn id="10" dur="500"/>
                                        <p:tgtEl>
                                          <p:spTgt spid="111625"/>
                                        </p:tgtEl>
                                      </p:cBhvr>
                                    </p:animEffect>
                                  </p:childTnLst>
                                </p:cTn>
                              </p:par>
                              <p:par>
                                <p:cTn id="11" presetID="3" presetClass="entr" presetSubtype="10" fill="hold" nodeType="withEffect">
                                  <p:stCondLst>
                                    <p:cond delay="0"/>
                                  </p:stCondLst>
                                  <p:childTnLst>
                                    <p:set>
                                      <p:cBhvr>
                                        <p:cTn id="12" dur="1" fill="hold">
                                          <p:stCondLst>
                                            <p:cond delay="0"/>
                                          </p:stCondLst>
                                        </p:cTn>
                                        <p:tgtEl>
                                          <p:spTgt spid="111634"/>
                                        </p:tgtEl>
                                        <p:attrNameLst>
                                          <p:attrName>style.visibility</p:attrName>
                                        </p:attrNameLst>
                                      </p:cBhvr>
                                      <p:to>
                                        <p:strVal val="visible"/>
                                      </p:to>
                                    </p:set>
                                    <p:animEffect transition="in" filter="blinds(horizontal)">
                                      <p:cBhvr>
                                        <p:cTn id="13" dur="500"/>
                                        <p:tgtEl>
                                          <p:spTgt spid="111634"/>
                                        </p:tgtEl>
                                      </p:cBhvr>
                                    </p:animEffect>
                                  </p:childTnLst>
                                </p:cTn>
                              </p:par>
                              <p:par>
                                <p:cTn id="14" presetID="3" presetClass="entr" presetSubtype="10" fill="hold" nodeType="withEffect">
                                  <p:stCondLst>
                                    <p:cond delay="0"/>
                                  </p:stCondLst>
                                  <p:childTnLst>
                                    <p:set>
                                      <p:cBhvr>
                                        <p:cTn id="15" dur="1" fill="hold">
                                          <p:stCondLst>
                                            <p:cond delay="0"/>
                                          </p:stCondLst>
                                        </p:cTn>
                                        <p:tgtEl>
                                          <p:spTgt spid="111628"/>
                                        </p:tgtEl>
                                        <p:attrNameLst>
                                          <p:attrName>style.visibility</p:attrName>
                                        </p:attrNameLst>
                                      </p:cBhvr>
                                      <p:to>
                                        <p:strVal val="visible"/>
                                      </p:to>
                                    </p:set>
                                    <p:animEffect transition="in" filter="blinds(horizontal)">
                                      <p:cBhvr>
                                        <p:cTn id="16" dur="500"/>
                                        <p:tgtEl>
                                          <p:spTgt spid="11162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1630"/>
                                        </p:tgtEl>
                                        <p:attrNameLst>
                                          <p:attrName>style.visibility</p:attrName>
                                        </p:attrNameLst>
                                      </p:cBhvr>
                                      <p:to>
                                        <p:strVal val="visible"/>
                                      </p:to>
                                    </p:set>
                                    <p:animEffect transition="in" filter="blinds(horizontal)">
                                      <p:cBhvr>
                                        <p:cTn id="21" dur="500"/>
                                        <p:tgtEl>
                                          <p:spTgt spid="111630"/>
                                        </p:tgtEl>
                                      </p:cBhvr>
                                    </p:animEffect>
                                  </p:childTnLst>
                                </p:cTn>
                              </p:par>
                              <p:par>
                                <p:cTn id="22" presetID="3" presetClass="entr" presetSubtype="10" fill="hold" nodeType="withEffect">
                                  <p:stCondLst>
                                    <p:cond delay="0"/>
                                  </p:stCondLst>
                                  <p:childTnLst>
                                    <p:set>
                                      <p:cBhvr>
                                        <p:cTn id="23" dur="1" fill="hold">
                                          <p:stCondLst>
                                            <p:cond delay="0"/>
                                          </p:stCondLst>
                                        </p:cTn>
                                        <p:tgtEl>
                                          <p:spTgt spid="111632"/>
                                        </p:tgtEl>
                                        <p:attrNameLst>
                                          <p:attrName>style.visibility</p:attrName>
                                        </p:attrNameLst>
                                      </p:cBhvr>
                                      <p:to>
                                        <p:strVal val="visible"/>
                                      </p:to>
                                    </p:set>
                                    <p:animEffect transition="in" filter="blinds(horizontal)">
                                      <p:cBhvr>
                                        <p:cTn id="24" dur="500"/>
                                        <p:tgtEl>
                                          <p:spTgt spid="1116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par>
                                <p:cTn id="28" presetID="3" presetClass="entr" presetSubtype="10" fill="hold" nodeType="withEffect">
                                  <p:stCondLst>
                                    <p:cond delay="0"/>
                                  </p:stCondLst>
                                  <p:childTnLst>
                                    <p:set>
                                      <p:cBhvr>
                                        <p:cTn id="29" dur="1" fill="hold">
                                          <p:stCondLst>
                                            <p:cond delay="0"/>
                                          </p:stCondLst>
                                        </p:cTn>
                                        <p:tgtEl>
                                          <p:spTgt spid="111633"/>
                                        </p:tgtEl>
                                        <p:attrNameLst>
                                          <p:attrName>style.visibility</p:attrName>
                                        </p:attrNameLst>
                                      </p:cBhvr>
                                      <p:to>
                                        <p:strVal val="visible"/>
                                      </p:to>
                                    </p:set>
                                    <p:animEffect transition="in" filter="blinds(horizontal)">
                                      <p:cBhvr>
                                        <p:cTn id="30" dur="500"/>
                                        <p:tgtEl>
                                          <p:spTgt spid="11163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22" y="734221"/>
            <a:ext cx="8246853" cy="5478423"/>
          </a:xfrm>
          <a:prstGeom prst="rect">
            <a:avLst/>
          </a:prstGeom>
        </p:spPr>
        <p:txBody>
          <a:bodyPr wrap="square" lIns="0" tIns="0" rIns="0" bIns="0">
            <a:spAutoFit/>
          </a:bodyPr>
          <a:lstStyle/>
          <a:p>
            <a:pPr marL="342900" indent="-342900">
              <a:buFont typeface="Arial" pitchFamily="34" charset="0"/>
              <a:buChar char="•"/>
            </a:pPr>
            <a:r>
              <a:rPr lang="en-US" b="1" dirty="0">
                <a:solidFill>
                  <a:prstClr val="black"/>
                </a:solidFill>
                <a:latin typeface="Arial"/>
                <a:cs typeface="Arial"/>
              </a:rPr>
              <a:t>A Dirichlet Process (DP) is a random probability </a:t>
            </a:r>
            <a:r>
              <a:rPr lang="en-US" b="1" dirty="0" smtClean="0">
                <a:solidFill>
                  <a:prstClr val="black"/>
                </a:solidFill>
                <a:latin typeface="Arial"/>
                <a:cs typeface="Arial"/>
              </a:rPr>
              <a:t>measure over </a:t>
            </a:r>
            <a:r>
              <a:rPr lang="en-US" b="1" dirty="0">
                <a:solidFill>
                  <a:prstClr val="black"/>
                </a:solidFill>
                <a:latin typeface="Arial"/>
                <a:cs typeface="Arial"/>
              </a:rPr>
              <a:t>(</a:t>
            </a:r>
            <a:r>
              <a:rPr lang="el-GR" b="1" dirty="0">
                <a:solidFill>
                  <a:prstClr val="black"/>
                </a:solidFill>
                <a:latin typeface="Arial"/>
                <a:cs typeface="Arial"/>
              </a:rPr>
              <a:t>Φ</a:t>
            </a:r>
            <a:r>
              <a:rPr lang="en-US" b="1" dirty="0">
                <a:solidFill>
                  <a:prstClr val="black"/>
                </a:solidFill>
                <a:latin typeface="Arial"/>
                <a:cs typeface="Arial"/>
              </a:rPr>
              <a:t>,</a:t>
            </a:r>
            <a:r>
              <a:rPr lang="el-GR" b="1" dirty="0">
                <a:solidFill>
                  <a:prstClr val="black"/>
                </a:solidFill>
                <a:latin typeface="Arial"/>
                <a:cs typeface="Arial"/>
              </a:rPr>
              <a:t>Σ</a:t>
            </a:r>
            <a:r>
              <a:rPr lang="en-US" b="1" dirty="0">
                <a:solidFill>
                  <a:prstClr val="black"/>
                </a:solidFill>
                <a:latin typeface="Arial"/>
                <a:cs typeface="Arial"/>
              </a:rPr>
              <a:t>)  such that for any  measurable partition over </a:t>
            </a:r>
            <a:r>
              <a:rPr lang="el-GR" b="1" dirty="0" smtClean="0">
                <a:solidFill>
                  <a:prstClr val="black"/>
                </a:solidFill>
                <a:latin typeface="Arial"/>
                <a:cs typeface="Arial"/>
              </a:rPr>
              <a:t>Φ</a:t>
            </a:r>
            <a:r>
              <a:rPr lang="en-US" b="1" dirty="0" smtClean="0">
                <a:solidFill>
                  <a:prstClr val="black"/>
                </a:solidFill>
                <a:latin typeface="Arial"/>
                <a:cs typeface="Arial"/>
              </a:rPr>
              <a:t> we  have</a:t>
            </a:r>
          </a:p>
          <a:p>
            <a:endParaRPr lang="en-US" sz="2000" dirty="0">
              <a:solidFill>
                <a:prstClr val="black"/>
              </a:solidFill>
              <a:latin typeface="Calibri"/>
            </a:endParaRPr>
          </a:p>
          <a:p>
            <a:pPr marL="342900" indent="-342900">
              <a:buFont typeface="Arial" pitchFamily="34" charset="0"/>
              <a:buChar char="•"/>
            </a:pPr>
            <a:endParaRPr lang="en-US" sz="2000" dirty="0" smtClean="0">
              <a:solidFill>
                <a:prstClr val="black"/>
              </a:solidFill>
              <a:latin typeface="Calibri"/>
            </a:endParaRPr>
          </a:p>
          <a:p>
            <a:pPr marL="342900" indent="-342900">
              <a:buFont typeface="Arial" pitchFamily="34" charset="0"/>
              <a:buChar char="•"/>
            </a:pPr>
            <a:endParaRPr lang="en-US" sz="2000" dirty="0">
              <a:solidFill>
                <a:prstClr val="black"/>
              </a:solidFill>
              <a:latin typeface="Calibri"/>
            </a:endParaRPr>
          </a:p>
          <a:p>
            <a:pPr marL="342900" indent="-342900">
              <a:buFont typeface="Arial" pitchFamily="34" charset="0"/>
              <a:buChar char="•"/>
            </a:pPr>
            <a:endParaRPr lang="en-US" sz="2000" dirty="0" smtClean="0">
              <a:solidFill>
                <a:prstClr val="black"/>
              </a:solidFill>
              <a:latin typeface="Calibri"/>
            </a:endParaRPr>
          </a:p>
          <a:p>
            <a:pPr marL="342900" indent="-342900">
              <a:buFont typeface="Arial" pitchFamily="34" charset="0"/>
              <a:buChar char="•"/>
            </a:pPr>
            <a:endParaRPr lang="en-US" sz="2000" dirty="0">
              <a:solidFill>
                <a:prstClr val="black"/>
              </a:solidFill>
              <a:latin typeface="Calibri"/>
            </a:endParaRPr>
          </a:p>
          <a:p>
            <a:pPr marL="342900" indent="-342900">
              <a:buFont typeface="Arial" pitchFamily="34" charset="0"/>
              <a:buChar char="•"/>
            </a:pPr>
            <a:endParaRPr lang="en-US" sz="2000" dirty="0" smtClean="0">
              <a:solidFill>
                <a:prstClr val="black"/>
              </a:solidFill>
              <a:latin typeface="Calibri"/>
            </a:endParaRPr>
          </a:p>
          <a:p>
            <a:pPr marL="342900" indent="-342900">
              <a:buFont typeface="Arial" pitchFamily="34" charset="0"/>
              <a:buChar char="•"/>
            </a:pPr>
            <a:endParaRPr lang="en-US" sz="2000" dirty="0">
              <a:solidFill>
                <a:prstClr val="black"/>
              </a:solidFill>
              <a:latin typeface="Calibri"/>
            </a:endParaRPr>
          </a:p>
          <a:p>
            <a:pPr marL="342900" indent="-342900">
              <a:buFont typeface="Arial" pitchFamily="34" charset="0"/>
              <a:buChar char="•"/>
            </a:pPr>
            <a:endParaRPr lang="en-US" sz="2000" dirty="0" smtClean="0">
              <a:solidFill>
                <a:prstClr val="black"/>
              </a:solidFill>
              <a:latin typeface="Calibri"/>
            </a:endParaRPr>
          </a:p>
          <a:p>
            <a:pPr marL="342900" indent="-342900">
              <a:buFont typeface="Arial" pitchFamily="34" charset="0"/>
              <a:buChar char="•"/>
            </a:pPr>
            <a:endParaRPr lang="en-US" sz="2000" dirty="0" smtClean="0">
              <a:solidFill>
                <a:prstClr val="black"/>
              </a:solidFill>
              <a:latin typeface="Calibri"/>
            </a:endParaRPr>
          </a:p>
          <a:p>
            <a:pPr marL="342900" indent="-342900">
              <a:buFont typeface="Arial" pitchFamily="34" charset="0"/>
              <a:buChar char="•"/>
            </a:pPr>
            <a:endParaRPr lang="en-US" sz="2000" dirty="0">
              <a:solidFill>
                <a:prstClr val="black"/>
              </a:solidFill>
              <a:latin typeface="Calibri"/>
            </a:endParaRPr>
          </a:p>
          <a:p>
            <a:pPr marL="342900" indent="-342900">
              <a:spcAft>
                <a:spcPts val="1200"/>
              </a:spcAft>
              <a:buFont typeface="Arial" pitchFamily="34" charset="0"/>
              <a:buChar char="•"/>
            </a:pPr>
            <a:r>
              <a:rPr lang="en-US" b="1" dirty="0" smtClean="0">
                <a:solidFill>
                  <a:prstClr val="black"/>
                </a:solidFill>
                <a:latin typeface="Arial"/>
                <a:cs typeface="Arial"/>
              </a:rPr>
              <a:t>DP </a:t>
            </a:r>
            <a:r>
              <a:rPr lang="en-US" b="1" dirty="0">
                <a:solidFill>
                  <a:prstClr val="black"/>
                </a:solidFill>
                <a:latin typeface="Arial"/>
                <a:cs typeface="Arial"/>
              </a:rPr>
              <a:t>has two </a:t>
            </a:r>
            <a:r>
              <a:rPr lang="en-US" b="1" dirty="0" smtClean="0">
                <a:solidFill>
                  <a:prstClr val="black"/>
                </a:solidFill>
                <a:latin typeface="Arial"/>
                <a:cs typeface="Arial"/>
              </a:rPr>
              <a:t>parameters: the base </a:t>
            </a:r>
            <a:r>
              <a:rPr lang="en-US" b="1" dirty="0">
                <a:solidFill>
                  <a:prstClr val="black"/>
                </a:solidFill>
                <a:latin typeface="Arial"/>
                <a:cs typeface="Arial"/>
              </a:rPr>
              <a:t>distribution (G</a:t>
            </a:r>
            <a:r>
              <a:rPr lang="en-US" b="1" baseline="-25000" dirty="0">
                <a:solidFill>
                  <a:prstClr val="black"/>
                </a:solidFill>
                <a:latin typeface="Arial"/>
                <a:cs typeface="Arial"/>
              </a:rPr>
              <a:t>0</a:t>
            </a:r>
            <a:r>
              <a:rPr lang="en-US" b="1" dirty="0">
                <a:solidFill>
                  <a:prstClr val="black"/>
                </a:solidFill>
                <a:latin typeface="Arial"/>
                <a:cs typeface="Arial"/>
              </a:rPr>
              <a:t>) </a:t>
            </a:r>
            <a:r>
              <a:rPr lang="en-US" b="1" dirty="0" smtClean="0">
                <a:solidFill>
                  <a:prstClr val="black"/>
                </a:solidFill>
                <a:latin typeface="Arial"/>
                <a:cs typeface="Arial"/>
              </a:rPr>
              <a:t>functions similar to a mean, and α </a:t>
            </a:r>
            <a:r>
              <a:rPr lang="en-US" b="1" dirty="0" smtClean="0">
                <a:solidFill>
                  <a:prstClr val="black"/>
                </a:solidFill>
                <a:latin typeface="Arial"/>
                <a:cs typeface="Arial"/>
                <a:sym typeface="Mathematica1"/>
              </a:rPr>
              <a:t>is </a:t>
            </a:r>
            <a:r>
              <a:rPr lang="en-US" b="1" dirty="0">
                <a:solidFill>
                  <a:prstClr val="black"/>
                </a:solidFill>
                <a:latin typeface="Arial"/>
                <a:cs typeface="Arial"/>
                <a:sym typeface="Mathematica1"/>
              </a:rPr>
              <a:t>the concentration parameter (inverse of the variance). </a:t>
            </a:r>
            <a:endParaRPr lang="en-US" b="1" dirty="0">
              <a:solidFill>
                <a:prstClr val="black"/>
              </a:solidFill>
              <a:latin typeface="Arial"/>
              <a:cs typeface="Arial"/>
            </a:endParaRPr>
          </a:p>
          <a:p>
            <a:pPr marL="342900" indent="-342900">
              <a:spcAft>
                <a:spcPts val="1200"/>
              </a:spcAft>
              <a:buFont typeface="Arial" pitchFamily="34" charset="0"/>
              <a:buChar char="•"/>
            </a:pPr>
            <a:r>
              <a:rPr lang="en-US" b="1" dirty="0">
                <a:solidFill>
                  <a:prstClr val="black"/>
                </a:solidFill>
                <a:latin typeface="Arial"/>
                <a:cs typeface="Arial"/>
              </a:rPr>
              <a:t>We write :</a:t>
            </a:r>
          </a:p>
          <a:p>
            <a:pPr marL="342900" indent="-342900">
              <a:spcAft>
                <a:spcPts val="1200"/>
              </a:spcAft>
              <a:buFont typeface="Arial" pitchFamily="34" charset="0"/>
              <a:buChar char="•"/>
            </a:pPr>
            <a:r>
              <a:rPr lang="en-US" b="1" dirty="0">
                <a:solidFill>
                  <a:prstClr val="black"/>
                </a:solidFill>
                <a:latin typeface="Arial"/>
                <a:cs typeface="Arial"/>
              </a:rPr>
              <a:t>DP is discrete with probability </a:t>
            </a:r>
            <a:r>
              <a:rPr lang="en-US" b="1" dirty="0" smtClean="0">
                <a:solidFill>
                  <a:prstClr val="black"/>
                </a:solidFill>
                <a:latin typeface="Arial"/>
                <a:cs typeface="Arial"/>
              </a:rPr>
              <a:t>one:</a:t>
            </a:r>
          </a:p>
          <a:p>
            <a:pPr marL="342900" indent="-342900">
              <a:buFont typeface="Arial" pitchFamily="34" charset="0"/>
              <a:buChar char="•"/>
            </a:pPr>
            <a:endParaRPr lang="en-US" dirty="0">
              <a:solidFill>
                <a:prstClr val="black"/>
              </a:solidFill>
              <a:latin typeface="Calibri"/>
            </a:endParaRPr>
          </a:p>
        </p:txBody>
      </p:sp>
      <p:pic>
        <p:nvPicPr>
          <p:cNvPr id="5" name="Picture 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649332" y="1325490"/>
            <a:ext cx="5716945" cy="59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787" y="1921832"/>
            <a:ext cx="3853367" cy="195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692106" y="4992271"/>
            <a:ext cx="1719362" cy="40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100000"/>
                    </a14:imgEffect>
                    <a14:imgEffect>
                      <a14:brightnessContrast bright="-1000" contrast="3000"/>
                    </a14:imgEffect>
                  </a14:imgLayer>
                </a14:imgProps>
              </a:ext>
              <a:ext uri="{28A0092B-C50C-407E-A947-70E740481C1C}">
                <a14:useLocalDpi xmlns:a14="http://schemas.microsoft.com/office/drawing/2010/main" val="0"/>
              </a:ext>
            </a:extLst>
          </a:blip>
          <a:srcRect/>
          <a:stretch>
            <a:fillRect/>
          </a:stretch>
        </p:blipFill>
        <p:spPr bwMode="auto">
          <a:xfrm>
            <a:off x="4545566" y="5230320"/>
            <a:ext cx="2354577" cy="92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Dirichlet </a:t>
            </a:r>
            <a:r>
              <a:rPr lang="en-US" dirty="0" smtClean="0">
                <a:solidFill>
                  <a:prstClr val="black"/>
                </a:solidFill>
              </a:rPr>
              <a:t>Processes</a:t>
            </a:r>
            <a:endParaRPr lang="en-US" dirty="0">
              <a:solidFill>
                <a:prstClr val="black"/>
              </a:solidFill>
            </a:endParaRPr>
          </a:p>
        </p:txBody>
      </p:sp>
    </p:spTree>
    <p:extLst>
      <p:ext uri="{BB962C8B-B14F-4D97-AF65-F5344CB8AC3E}">
        <p14:creationId xmlns:p14="http://schemas.microsoft.com/office/powerpoint/2010/main" val="29403559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Dirichlet </a:t>
            </a:r>
            <a:r>
              <a:rPr lang="en-US" dirty="0" smtClean="0">
                <a:solidFill>
                  <a:prstClr val="black"/>
                </a:solidFill>
              </a:rPr>
              <a:t>Process Mixture (DPM)</a:t>
            </a:r>
            <a:endParaRPr lang="en-US" dirty="0">
              <a:solidFill>
                <a:prstClr val="black"/>
              </a:solidFill>
            </a:endParaRPr>
          </a:p>
        </p:txBody>
      </p:sp>
      <p:sp>
        <p:nvSpPr>
          <p:cNvPr id="9" name="Text Box 298"/>
          <p:cNvSpPr txBox="1">
            <a:spLocks noChangeArrowheads="1"/>
          </p:cNvSpPr>
          <p:nvPr/>
        </p:nvSpPr>
        <p:spPr bwMode="auto">
          <a:xfrm>
            <a:off x="3033713" y="1862138"/>
            <a:ext cx="4070350" cy="366712"/>
          </a:xfrm>
          <a:prstGeom prst="rect">
            <a:avLst/>
          </a:prstGeom>
          <a:noFill/>
          <a:ln w="9525">
            <a:noFill/>
            <a:miter lim="800000"/>
            <a:headEnd/>
            <a:tailEnd/>
          </a:ln>
          <a:effectLst/>
        </p:spPr>
        <p:txBody>
          <a:bodyPr>
            <a:spAutoFit/>
          </a:bodyPr>
          <a:lstStyle/>
          <a:p>
            <a:pPr>
              <a:spcBef>
                <a:spcPct val="50000"/>
              </a:spcBef>
            </a:pPr>
            <a:endParaRPr lang="en-US">
              <a:solidFill>
                <a:prstClr val="black"/>
              </a:solidFill>
              <a:latin typeface="Calibri"/>
            </a:endParaRPr>
          </a:p>
        </p:txBody>
      </p:sp>
      <p:sp>
        <p:nvSpPr>
          <p:cNvPr id="10" name="Rectangle 9"/>
          <p:cNvSpPr/>
          <p:nvPr/>
        </p:nvSpPr>
        <p:spPr>
          <a:xfrm>
            <a:off x="227015" y="824715"/>
            <a:ext cx="5206686" cy="1538883"/>
          </a:xfrm>
          <a:prstGeom prst="rect">
            <a:avLst/>
          </a:prstGeom>
        </p:spPr>
        <p:txBody>
          <a:bodyPr wrap="square" lIns="0" tIns="0" rIns="0" bIns="0">
            <a:spAutoFit/>
          </a:bodyPr>
          <a:lstStyle/>
          <a:p>
            <a:pPr marL="222250" indent="-222250">
              <a:spcAft>
                <a:spcPts val="1200"/>
              </a:spcAft>
              <a:buFont typeface="Arial" pitchFamily="34" charset="0"/>
              <a:buChar char="•"/>
            </a:pPr>
            <a:r>
              <a:rPr lang="en-US" b="1" dirty="0">
                <a:solidFill>
                  <a:prstClr val="black"/>
                </a:solidFill>
                <a:latin typeface="Arial"/>
                <a:cs typeface="Arial"/>
              </a:rPr>
              <a:t>DPs are discrete with probability one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so </a:t>
            </a:r>
            <a:r>
              <a:rPr lang="en-US" b="1" dirty="0">
                <a:solidFill>
                  <a:prstClr val="black"/>
                </a:solidFill>
                <a:latin typeface="Arial"/>
                <a:cs typeface="Arial"/>
              </a:rPr>
              <a:t>they cannot be used as a prior on continues densities. </a:t>
            </a:r>
          </a:p>
          <a:p>
            <a:pPr marL="222250" indent="-222250">
              <a:spcAft>
                <a:spcPts val="1200"/>
              </a:spcAft>
              <a:buFont typeface="Arial" pitchFamily="34" charset="0"/>
              <a:buChar char="•"/>
            </a:pPr>
            <a:r>
              <a:rPr lang="en-US" b="1" dirty="0">
                <a:solidFill>
                  <a:prstClr val="black"/>
                </a:solidFill>
                <a:latin typeface="Arial"/>
                <a:cs typeface="Arial"/>
              </a:rPr>
              <a:t>However, we can draw </a:t>
            </a:r>
            <a:r>
              <a:rPr lang="en-US" b="1" dirty="0" smtClean="0">
                <a:solidFill>
                  <a:prstClr val="black"/>
                </a:solidFill>
                <a:latin typeface="Arial"/>
                <a:cs typeface="Arial"/>
              </a:rPr>
              <a:t>a parameter </a:t>
            </a:r>
            <a:r>
              <a:rPr lang="en-US" b="1" dirty="0">
                <a:solidFill>
                  <a:prstClr val="black"/>
                </a:solidFill>
                <a:latin typeface="Arial"/>
                <a:cs typeface="Arial"/>
              </a:rPr>
              <a:t>of a mixture model from a draw from a DP.</a:t>
            </a:r>
          </a:p>
        </p:txBody>
      </p:sp>
      <p:graphicFrame>
        <p:nvGraphicFramePr>
          <p:cNvPr id="11" name="Object 10"/>
          <p:cNvGraphicFramePr>
            <a:graphicFrameLocks noChangeAspect="1"/>
          </p:cNvGraphicFramePr>
          <p:nvPr>
            <p:extLst>
              <p:ext uri="{D42A27DB-BD31-4B8C-83A1-F6EECF244321}">
                <p14:modId xmlns:p14="http://schemas.microsoft.com/office/powerpoint/2010/main" val="2173651812"/>
              </p:ext>
            </p:extLst>
          </p:nvPr>
        </p:nvGraphicFramePr>
        <p:xfrm>
          <a:off x="5433701" y="787294"/>
          <a:ext cx="1981200" cy="1492780"/>
        </p:xfrm>
        <a:graphic>
          <a:graphicData uri="http://schemas.openxmlformats.org/presentationml/2006/ole">
            <mc:AlternateContent xmlns:mc="http://schemas.openxmlformats.org/markup-compatibility/2006">
              <mc:Choice xmlns:v="urn:schemas-microsoft-com:vml" Requires="v">
                <p:oleObj spid="_x0000_s19483" name="Equation" r:id="rId3" imgW="876300" imgH="660400" progId="Equation.DSMT4">
                  <p:embed/>
                </p:oleObj>
              </mc:Choice>
              <mc:Fallback>
                <p:oleObj name="Equation" r:id="rId3" imgW="876300" imgH="660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701" y="787294"/>
                        <a:ext cx="1981200" cy="1492780"/>
                      </a:xfrm>
                      <a:prstGeom prst="rect">
                        <a:avLst/>
                      </a:prstGeom>
                      <a:noFill/>
                      <a:ln>
                        <a:noFill/>
                      </a:ln>
                      <a:extLst/>
                    </p:spPr>
                  </p:pic>
                </p:oleObj>
              </mc:Fallback>
            </mc:AlternateContent>
          </a:graphicData>
        </a:graphic>
      </p:graphicFrame>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753" y="542945"/>
            <a:ext cx="1199345" cy="206930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extBox 12"/>
          <p:cNvSpPr txBox="1"/>
          <p:nvPr/>
        </p:nvSpPr>
        <p:spPr>
          <a:xfrm>
            <a:off x="227015" y="2620501"/>
            <a:ext cx="8203508" cy="3831819"/>
          </a:xfrm>
          <a:prstGeom prst="rect">
            <a:avLst/>
          </a:prstGeom>
          <a:noFill/>
        </p:spPr>
        <p:txBody>
          <a:bodyPr wrap="square" lIns="0" tIns="0" rIns="0" bIns="0" rtlCol="0">
            <a:spAutoFit/>
          </a:bodyPr>
          <a:lstStyle/>
          <a:p>
            <a:pPr marL="222250" indent="-222250">
              <a:spcAft>
                <a:spcPts val="600"/>
              </a:spcAft>
              <a:buFont typeface="Arial" pitchFamily="34" charset="0"/>
              <a:buChar char="•"/>
            </a:pPr>
            <a:r>
              <a:rPr lang="en-US" b="1" dirty="0" smtClean="0">
                <a:solidFill>
                  <a:prstClr val="black"/>
                </a:solidFill>
                <a:latin typeface="Arial"/>
                <a:cs typeface="Arial"/>
              </a:rPr>
              <a:t>This model is similar to the finite model, with the difference that G is sampled from a DP and therefore has infinite atoms. </a:t>
            </a:r>
          </a:p>
          <a:p>
            <a:pPr marL="222250" indent="-222250">
              <a:spcAft>
                <a:spcPts val="600"/>
              </a:spcAft>
              <a:buFont typeface="Arial" pitchFamily="34" charset="0"/>
              <a:buChar char="•"/>
            </a:pPr>
            <a:r>
              <a:rPr lang="en-US" b="1" dirty="0" smtClean="0">
                <a:solidFill>
                  <a:prstClr val="black"/>
                </a:solidFill>
                <a:latin typeface="Arial"/>
                <a:cs typeface="Arial"/>
              </a:rPr>
              <a:t>One way of understanding this model is by imagining a Chinese restaurant with infinite number of tables. The first customer (x</a:t>
            </a:r>
            <a:r>
              <a:rPr lang="en-US" b="1" baseline="-25000" dirty="0" smtClean="0">
                <a:solidFill>
                  <a:prstClr val="black"/>
                </a:solidFill>
                <a:latin typeface="Arial"/>
                <a:cs typeface="Arial"/>
              </a:rPr>
              <a:t>1</a:t>
            </a:r>
            <a:r>
              <a:rPr lang="en-US" b="1" dirty="0" smtClean="0">
                <a:solidFill>
                  <a:prstClr val="black"/>
                </a:solidFill>
                <a:latin typeface="Arial"/>
                <a:cs typeface="Arial"/>
              </a:rPr>
              <a:t>) sits at table one. Other customers, either sit in one of the tables already occupied or  initiate their own table.</a:t>
            </a:r>
          </a:p>
          <a:p>
            <a:pPr marL="222250" indent="-222250">
              <a:spcAft>
                <a:spcPts val="600"/>
              </a:spcAft>
              <a:buFont typeface="Arial" pitchFamily="34" charset="0"/>
              <a:buChar char="•"/>
            </a:pPr>
            <a:r>
              <a:rPr lang="en-US" b="1" dirty="0" smtClean="0">
                <a:solidFill>
                  <a:prstClr val="black"/>
                </a:solidFill>
                <a:latin typeface="Arial"/>
                <a:cs typeface="Arial"/>
              </a:rPr>
              <a:t>In this metaphor, each table corresponds to a cluster.  This “sitting process”  is governed by a Dirichlet process. Customers sit at tables with a probability proportional to the people around them and initiates a new table with probability proportional to </a:t>
            </a:r>
            <a:r>
              <a:rPr lang="el-GR" b="1" dirty="0" smtClean="0">
                <a:solidFill>
                  <a:prstClr val="black"/>
                </a:solidFill>
                <a:latin typeface="Arial"/>
                <a:cs typeface="Arial"/>
              </a:rPr>
              <a:t>α</a:t>
            </a:r>
            <a:r>
              <a:rPr lang="en-US" b="1" dirty="0" smtClean="0">
                <a:solidFill>
                  <a:prstClr val="black"/>
                </a:solidFill>
                <a:latin typeface="Arial"/>
                <a:cs typeface="Arial"/>
              </a:rPr>
              <a:t>. </a:t>
            </a:r>
          </a:p>
          <a:p>
            <a:pPr marL="222250" indent="-222250">
              <a:spcAft>
                <a:spcPts val="600"/>
              </a:spcAft>
              <a:buFont typeface="Arial" pitchFamily="34" charset="0"/>
              <a:buChar char="•"/>
            </a:pPr>
            <a:r>
              <a:rPr lang="en-US" b="1" dirty="0" smtClean="0">
                <a:solidFill>
                  <a:prstClr val="black"/>
                </a:solidFill>
                <a:latin typeface="Arial"/>
                <a:cs typeface="Arial"/>
              </a:rPr>
              <a:t>The result is a model that number of </a:t>
            </a:r>
            <a:br>
              <a:rPr lang="en-US" b="1" dirty="0" smtClean="0">
                <a:solidFill>
                  <a:prstClr val="black"/>
                </a:solidFill>
                <a:latin typeface="Arial"/>
                <a:cs typeface="Arial"/>
              </a:rPr>
            </a:br>
            <a:r>
              <a:rPr lang="en-US" b="1" dirty="0" smtClean="0">
                <a:solidFill>
                  <a:prstClr val="black"/>
                </a:solidFill>
                <a:latin typeface="Arial"/>
                <a:cs typeface="Arial"/>
              </a:rPr>
              <a:t>clusters grow logarithmically with</a:t>
            </a:r>
            <a:br>
              <a:rPr lang="en-US" b="1" dirty="0" smtClean="0">
                <a:solidFill>
                  <a:prstClr val="black"/>
                </a:solidFill>
                <a:latin typeface="Arial"/>
                <a:cs typeface="Arial"/>
              </a:rPr>
            </a:br>
            <a:r>
              <a:rPr lang="en-US" b="1" dirty="0" smtClean="0">
                <a:solidFill>
                  <a:prstClr val="black"/>
                </a:solidFill>
                <a:latin typeface="Arial"/>
                <a:cs typeface="Arial"/>
              </a:rPr>
              <a:t>the amount of data.</a:t>
            </a:r>
            <a:endParaRPr lang="en-US" b="1" dirty="0">
              <a:solidFill>
                <a:prstClr val="black"/>
              </a:solidFill>
              <a:latin typeface="Arial"/>
              <a:cs typeface="Arial"/>
            </a:endParaRPr>
          </a:p>
        </p:txBody>
      </p:sp>
      <p:pic>
        <p:nvPicPr>
          <p:cNvPr id="1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036" y="5685322"/>
            <a:ext cx="3167062" cy="64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528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prstClr val="black"/>
                </a:solidFill>
              </a:rPr>
              <a:t>Appendix: </a:t>
            </a:r>
            <a:r>
              <a:rPr lang="en-US" dirty="0" smtClean="0"/>
              <a:t>Inference Algorithms</a:t>
            </a:r>
            <a:endParaRPr lang="en-US" dirty="0"/>
          </a:p>
        </p:txBody>
      </p:sp>
      <p:sp>
        <p:nvSpPr>
          <p:cNvPr id="3" name="TextBox 2"/>
          <p:cNvSpPr txBox="1"/>
          <p:nvPr/>
        </p:nvSpPr>
        <p:spPr>
          <a:xfrm>
            <a:off x="220400" y="703251"/>
            <a:ext cx="8679585" cy="6001644"/>
          </a:xfrm>
          <a:prstGeom prst="rect">
            <a:avLst/>
          </a:prstGeom>
          <a:noFill/>
        </p:spPr>
        <p:txBody>
          <a:bodyPr wrap="square" lIns="0" tIns="0" rIns="0" bIns="0" rtlCol="0">
            <a:spAutoFit/>
          </a:bodyPr>
          <a:lstStyle/>
          <a:p>
            <a:pPr marL="230188" lvl="1" indent="-230188">
              <a:spcAft>
                <a:spcPts val="600"/>
              </a:spcAft>
              <a:buFont typeface="Arial"/>
              <a:buChar char="•"/>
            </a:pPr>
            <a:r>
              <a:rPr lang="en-US" b="1" dirty="0" smtClean="0">
                <a:latin typeface="Arial"/>
                <a:cs typeface="Arial"/>
              </a:rPr>
              <a:t>In a Bayesian framework, parameters and variables are treated as random variables; and the goal of analysis is to find the posterior distribution for these variables</a:t>
            </a:r>
            <a:r>
              <a:rPr lang="en-US" b="1" dirty="0">
                <a:latin typeface="Arial"/>
                <a:cs typeface="Arial"/>
              </a:rPr>
              <a:t>.</a:t>
            </a:r>
            <a:endParaRPr lang="en-US" b="1" dirty="0" smtClean="0">
              <a:latin typeface="Arial"/>
              <a:cs typeface="Arial"/>
            </a:endParaRPr>
          </a:p>
          <a:p>
            <a:pPr marL="230188" lvl="1" indent="-230188">
              <a:spcAft>
                <a:spcPts val="600"/>
              </a:spcAft>
              <a:buFont typeface="Arial"/>
              <a:buChar char="•"/>
            </a:pPr>
            <a:r>
              <a:rPr lang="en-US" b="1" dirty="0" smtClean="0">
                <a:latin typeface="Arial"/>
                <a:cs typeface="Arial"/>
              </a:rPr>
              <a:t>Posterior distributions cannot be computed analytically; instead we use a variety of Markov Chain Monte Carlo (MCMC) sampling or variational methods.</a:t>
            </a:r>
          </a:p>
          <a:p>
            <a:pPr marL="230188" lvl="1" indent="-230188">
              <a:spcAft>
                <a:spcPts val="600"/>
              </a:spcAft>
              <a:buFont typeface="Arial"/>
              <a:buChar char="•"/>
            </a:pPr>
            <a:r>
              <a:rPr lang="en-US" b="1" dirty="0" smtClean="0">
                <a:latin typeface="Arial"/>
                <a:cs typeface="Arial"/>
              </a:rPr>
              <a:t>Computational concerns currently favor variational methods. For example, </a:t>
            </a:r>
            <a:r>
              <a:rPr lang="en-US" b="1" dirty="0" smtClean="0">
                <a:solidFill>
                  <a:srgbClr val="333399"/>
                </a:solidFill>
                <a:latin typeface="Arial"/>
                <a:cs typeface="Arial"/>
              </a:rPr>
              <a:t>Accelerated Variational Dirichlet Process Mixtures </a:t>
            </a:r>
            <a:r>
              <a:rPr lang="en-US" b="1" dirty="0" smtClean="0">
                <a:latin typeface="Arial"/>
                <a:cs typeface="Arial"/>
              </a:rPr>
              <a:t>(AVDP) incorporates a </a:t>
            </a:r>
            <a:br>
              <a:rPr lang="en-US" b="1" dirty="0" smtClean="0">
                <a:latin typeface="Arial"/>
                <a:cs typeface="Arial"/>
              </a:rPr>
            </a:br>
            <a:r>
              <a:rPr lang="en-US" b="1" dirty="0" err="1" smtClean="0">
                <a:latin typeface="Arial"/>
                <a:cs typeface="Arial"/>
              </a:rPr>
              <a:t>kd</a:t>
            </a:r>
            <a:r>
              <a:rPr lang="en-US" b="1" dirty="0" smtClean="0">
                <a:latin typeface="Arial"/>
                <a:cs typeface="Arial"/>
              </a:rPr>
              <a:t>-</a:t>
            </a:r>
            <a:r>
              <a:rPr lang="en-US" b="1" dirty="0">
                <a:latin typeface="Arial"/>
                <a:cs typeface="Arial"/>
              </a:rPr>
              <a:t>tree </a:t>
            </a:r>
            <a:r>
              <a:rPr lang="en-US" b="1" dirty="0" smtClean="0">
                <a:latin typeface="Arial"/>
                <a:cs typeface="Arial"/>
              </a:rPr>
              <a:t>to accelerate convergence. This</a:t>
            </a:r>
            <a:r>
              <a:rPr lang="en-US" b="1" dirty="0">
                <a:latin typeface="Arial"/>
                <a:cs typeface="Arial"/>
              </a:rPr>
              <a:t> algorithm also use a particular form of truncation in which  we assume the variational  </a:t>
            </a:r>
            <a:r>
              <a:rPr lang="en-US" b="1" dirty="0" smtClean="0">
                <a:latin typeface="Arial"/>
                <a:cs typeface="Arial"/>
              </a:rPr>
              <a:t>distributions are fixed </a:t>
            </a:r>
            <a:r>
              <a:rPr lang="en-US" b="1" dirty="0">
                <a:latin typeface="Arial"/>
                <a:cs typeface="Arial"/>
              </a:rPr>
              <a:t>to their prior after a certain level of truncation.</a:t>
            </a:r>
            <a:endParaRPr lang="en-US" b="1" dirty="0" smtClean="0">
              <a:latin typeface="Arial"/>
              <a:cs typeface="Arial"/>
            </a:endParaRPr>
          </a:p>
          <a:p>
            <a:pPr marL="230188" lvl="1" indent="-230188">
              <a:spcAft>
                <a:spcPts val="600"/>
              </a:spcAft>
              <a:buFont typeface="Arial"/>
              <a:buChar char="•"/>
            </a:pPr>
            <a:r>
              <a:rPr lang="en-US" b="1" dirty="0" smtClean="0">
                <a:latin typeface="Arial"/>
                <a:cs typeface="Arial"/>
              </a:rPr>
              <a:t>In </a:t>
            </a:r>
            <a:r>
              <a:rPr lang="en-US" b="1" dirty="0">
                <a:solidFill>
                  <a:srgbClr val="333399"/>
                </a:solidFill>
                <a:latin typeface="Arial"/>
                <a:cs typeface="Arial"/>
              </a:rPr>
              <a:t>Collapsed Variational Stick Breaking (CVSB</a:t>
            </a:r>
            <a:r>
              <a:rPr lang="en-US" b="1" dirty="0" smtClean="0">
                <a:solidFill>
                  <a:srgbClr val="333399"/>
                </a:solidFill>
                <a:latin typeface="Arial"/>
                <a:cs typeface="Arial"/>
              </a:rPr>
              <a:t>)</a:t>
            </a:r>
            <a:r>
              <a:rPr lang="en-US" b="1" dirty="0" smtClean="0">
                <a:latin typeface="Arial"/>
                <a:cs typeface="Arial"/>
              </a:rPr>
              <a:t>, we integrate out the mixture weights. Results are comparable to Gibbs sampling.</a:t>
            </a:r>
          </a:p>
          <a:p>
            <a:pPr marL="230188" lvl="1" indent="-230188">
              <a:spcAft>
                <a:spcPts val="600"/>
              </a:spcAft>
              <a:buFont typeface="Arial"/>
              <a:buChar char="•"/>
            </a:pPr>
            <a:r>
              <a:rPr lang="en-US" b="1" dirty="0" smtClean="0">
                <a:latin typeface="Arial"/>
                <a:cs typeface="Arial"/>
              </a:rPr>
              <a:t>In </a:t>
            </a:r>
            <a:r>
              <a:rPr lang="en-US" b="1" dirty="0" smtClean="0">
                <a:solidFill>
                  <a:srgbClr val="333399"/>
                </a:solidFill>
                <a:latin typeface="Arial"/>
                <a:cs typeface="Arial"/>
              </a:rPr>
              <a:t>Collapsed Dirichlet Priors (CDP)</a:t>
            </a:r>
            <a:r>
              <a:rPr lang="en-US" b="1" dirty="0" smtClean="0">
                <a:latin typeface="Arial"/>
                <a:cs typeface="Arial"/>
              </a:rPr>
              <a:t>, we use a finite </a:t>
            </a:r>
            <a:r>
              <a:rPr lang="en-US" b="1" dirty="0">
                <a:latin typeface="Arial"/>
                <a:cs typeface="Arial"/>
              </a:rPr>
              <a:t>symmetric Dirichlet distribution approximation of </a:t>
            </a:r>
            <a:r>
              <a:rPr lang="en-US" b="1" dirty="0" smtClean="0">
                <a:latin typeface="Arial"/>
                <a:cs typeface="Arial"/>
              </a:rPr>
              <a:t>a Dirichlet </a:t>
            </a:r>
            <a:r>
              <a:rPr lang="en-US" b="1" dirty="0">
                <a:latin typeface="Arial"/>
                <a:cs typeface="Arial"/>
              </a:rPr>
              <a:t>process. For this algorithm, we have to specify the size of Dirichlet distribution. Its performance is also comparable to Gibbs sampler</a:t>
            </a:r>
            <a:r>
              <a:rPr lang="en-US" b="1" dirty="0" smtClean="0">
                <a:latin typeface="Arial"/>
                <a:cs typeface="Arial"/>
              </a:rPr>
              <a:t>.</a:t>
            </a:r>
          </a:p>
          <a:p>
            <a:pPr marL="230188" lvl="1" indent="-230188">
              <a:spcAft>
                <a:spcPts val="600"/>
              </a:spcAft>
              <a:buFont typeface="Arial"/>
              <a:buChar char="•"/>
            </a:pPr>
            <a:r>
              <a:rPr lang="en-US" b="1" dirty="0" smtClean="0">
                <a:latin typeface="Arial"/>
                <a:cs typeface="Arial"/>
              </a:rPr>
              <a:t>All three approaches are freely available in MATLAB. This is still an active area of research.</a:t>
            </a:r>
          </a:p>
          <a:p>
            <a:pPr marL="0" lvl="1">
              <a:spcAft>
                <a:spcPts val="600"/>
              </a:spcAft>
            </a:pPr>
            <a:endParaRPr lang="en-US" b="1" dirty="0" smtClean="0">
              <a:latin typeface="Arial"/>
              <a:cs typeface="Arial"/>
            </a:endParaRPr>
          </a:p>
        </p:txBody>
      </p:sp>
    </p:spTree>
    <p:extLst>
      <p:ext uri="{BB962C8B-B14F-4D97-AF65-F5344CB8AC3E}">
        <p14:creationId xmlns:p14="http://schemas.microsoft.com/office/powerpoint/2010/main" val="282579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896" y="803536"/>
            <a:ext cx="8668629" cy="5632311"/>
          </a:xfrm>
          <a:prstGeom prst="rect">
            <a:avLst/>
          </a:prstGeom>
        </p:spPr>
        <p:txBody>
          <a:bodyPr wrap="square" lIns="0" tIns="0" rIns="0" bIns="0">
            <a:spAutoFit/>
          </a:bodyPr>
          <a:lstStyle/>
          <a:p>
            <a:pPr marL="230188" indent="-230188">
              <a:spcAft>
                <a:spcPts val="600"/>
              </a:spcAft>
              <a:buFont typeface="Arial"/>
              <a:buChar char="•"/>
            </a:pPr>
            <a:r>
              <a:rPr lang="en-US" sz="2400" b="1" dirty="0" smtClean="0">
                <a:latin typeface="Arial"/>
                <a:cs typeface="Arial"/>
              </a:rPr>
              <a:t>Train </a:t>
            </a:r>
            <a:r>
              <a:rPr lang="en-US" sz="2400" b="1" dirty="0">
                <a:latin typeface="Arial"/>
                <a:cs typeface="Arial"/>
              </a:rPr>
              <a:t>speaker independent (SI) </a:t>
            </a:r>
            <a:r>
              <a:rPr lang="en-US" sz="2400" b="1" dirty="0" smtClean="0">
                <a:latin typeface="Arial"/>
                <a:cs typeface="Arial"/>
              </a:rPr>
              <a:t>model.</a:t>
            </a:r>
          </a:p>
          <a:p>
            <a:pPr marL="230188" indent="-230188">
              <a:spcAft>
                <a:spcPts val="600"/>
              </a:spcAft>
              <a:buFont typeface="Arial"/>
              <a:buChar char="•"/>
            </a:pPr>
            <a:r>
              <a:rPr lang="en-US" sz="2400" b="1" dirty="0" smtClean="0">
                <a:latin typeface="Arial"/>
                <a:cs typeface="Arial"/>
              </a:rPr>
              <a:t>Collect </a:t>
            </a:r>
            <a:r>
              <a:rPr lang="en-US" sz="2400" b="1" dirty="0">
                <a:latin typeface="Arial"/>
                <a:cs typeface="Arial"/>
              </a:rPr>
              <a:t>all mixture components and their frequencies of </a:t>
            </a:r>
            <a:r>
              <a:rPr lang="en-US" sz="2400" b="1" dirty="0" smtClean="0">
                <a:latin typeface="Arial"/>
                <a:cs typeface="Arial"/>
              </a:rPr>
              <a:t>occurrence (to regenerate samples based on frequencies).</a:t>
            </a:r>
          </a:p>
          <a:p>
            <a:pPr marL="230188" indent="-230188">
              <a:spcAft>
                <a:spcPts val="600"/>
              </a:spcAft>
              <a:buFont typeface="Arial"/>
              <a:buChar char="•"/>
            </a:pPr>
            <a:r>
              <a:rPr lang="en-US" sz="2400" b="1" dirty="0" smtClean="0">
                <a:latin typeface="Arial"/>
                <a:cs typeface="Arial"/>
              </a:rPr>
              <a:t>Generate </a:t>
            </a:r>
            <a:r>
              <a:rPr lang="en-US" sz="2400" b="1" dirty="0">
                <a:latin typeface="Arial"/>
                <a:cs typeface="Arial"/>
              </a:rPr>
              <a:t>samples </a:t>
            </a:r>
            <a:r>
              <a:rPr lang="en-US" sz="2400" b="1" dirty="0" smtClean="0">
                <a:latin typeface="Arial"/>
                <a:cs typeface="Arial"/>
              </a:rPr>
              <a:t>from each Gaussian mixture component </a:t>
            </a:r>
            <a:r>
              <a:rPr lang="en-US" sz="2400" b="1" dirty="0">
                <a:latin typeface="Arial"/>
                <a:cs typeface="Arial"/>
              </a:rPr>
              <a:t>and cluster them using a DPM </a:t>
            </a:r>
            <a:r>
              <a:rPr lang="en-US" sz="2400" b="1" dirty="0" smtClean="0">
                <a:latin typeface="Arial"/>
                <a:cs typeface="Arial"/>
              </a:rPr>
              <a:t>model.</a:t>
            </a:r>
          </a:p>
          <a:p>
            <a:pPr marL="230188" indent="-230188">
              <a:spcAft>
                <a:spcPts val="600"/>
              </a:spcAft>
              <a:buFont typeface="Arial"/>
              <a:buChar char="•"/>
            </a:pPr>
            <a:r>
              <a:rPr lang="en-US" sz="2400" b="1" dirty="0">
                <a:latin typeface="Arial"/>
                <a:cs typeface="Arial"/>
              </a:rPr>
              <a:t>Cluster generated samples based on DPM model and using an inference algorithm.</a:t>
            </a:r>
          </a:p>
          <a:p>
            <a:pPr marL="230188" indent="-230188">
              <a:spcAft>
                <a:spcPts val="600"/>
              </a:spcAft>
              <a:buFont typeface="Arial"/>
              <a:buChar char="•"/>
            </a:pPr>
            <a:r>
              <a:rPr lang="en-US" sz="2400" b="1" dirty="0" smtClean="0">
                <a:latin typeface="Arial"/>
                <a:cs typeface="Arial"/>
              </a:rPr>
              <a:t>Construct </a:t>
            </a:r>
            <a:r>
              <a:rPr lang="en-US" sz="2400" b="1" dirty="0">
                <a:latin typeface="Arial"/>
                <a:cs typeface="Arial"/>
              </a:rPr>
              <a:t>a </a:t>
            </a:r>
            <a:r>
              <a:rPr lang="en-US" sz="2400" b="1" dirty="0" smtClean="0">
                <a:latin typeface="Arial"/>
                <a:cs typeface="Arial"/>
              </a:rPr>
              <a:t>bottom-up merging of clusters into a tree structure using DPM and a Euclidean distance measure.</a:t>
            </a:r>
          </a:p>
          <a:p>
            <a:pPr marL="230188" indent="-230188">
              <a:spcAft>
                <a:spcPts val="600"/>
              </a:spcAft>
              <a:buFont typeface="Arial"/>
              <a:buChar char="•"/>
            </a:pPr>
            <a:r>
              <a:rPr lang="en-US" sz="2400" b="1" dirty="0" smtClean="0">
                <a:latin typeface="Arial"/>
                <a:cs typeface="Arial"/>
              </a:rPr>
              <a:t>Assign distributions to clusters using </a:t>
            </a:r>
            <a:r>
              <a:rPr lang="en-US" sz="2400" b="1" dirty="0">
                <a:latin typeface="Arial"/>
                <a:cs typeface="Arial"/>
              </a:rPr>
              <a:t>a majority vote </a:t>
            </a:r>
            <a:r>
              <a:rPr lang="en-US" sz="2400" b="1" dirty="0" smtClean="0">
                <a:latin typeface="Arial"/>
                <a:cs typeface="Arial"/>
              </a:rPr>
              <a:t>scheme.</a:t>
            </a:r>
          </a:p>
          <a:p>
            <a:pPr marL="230188" indent="-230188">
              <a:spcAft>
                <a:spcPts val="600"/>
              </a:spcAft>
              <a:buFont typeface="Arial"/>
              <a:buChar char="•"/>
            </a:pPr>
            <a:r>
              <a:rPr lang="en-US" sz="2400" b="1" dirty="0" smtClean="0">
                <a:latin typeface="Arial"/>
                <a:cs typeface="Arial"/>
              </a:rPr>
              <a:t>Compute a transformation </a:t>
            </a:r>
            <a:r>
              <a:rPr lang="en-US" sz="2400" b="1" dirty="0">
                <a:latin typeface="Arial"/>
                <a:cs typeface="Arial"/>
              </a:rPr>
              <a:t>matrix </a:t>
            </a:r>
            <a:r>
              <a:rPr lang="en-US" sz="2400" b="1" dirty="0" smtClean="0">
                <a:latin typeface="Arial"/>
                <a:cs typeface="Arial"/>
              </a:rPr>
              <a:t>using ML for each cluster of Gaussian mixture components (only means).</a:t>
            </a:r>
          </a:p>
        </p:txBody>
      </p:sp>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a:t>
            </a:r>
            <a:r>
              <a:rPr lang="en-US" dirty="0" smtClean="0"/>
              <a:t>Integrating DPM into a Speaker Adaptation System</a:t>
            </a:r>
            <a:endParaRPr lang="en-US" dirty="0"/>
          </a:p>
        </p:txBody>
      </p:sp>
    </p:spTree>
    <p:extLst>
      <p:ext uri="{BB962C8B-B14F-4D97-AF65-F5344CB8AC3E}">
        <p14:creationId xmlns:p14="http://schemas.microsoft.com/office/powerpoint/2010/main" val="71060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62" y="731591"/>
            <a:ext cx="8640270" cy="6617195"/>
          </a:xfrm>
          <a:prstGeom prst="rect">
            <a:avLst/>
          </a:prstGeom>
          <a:noFill/>
        </p:spPr>
        <p:txBody>
          <a:bodyPr wrap="square" lIns="0" tIns="0" rIns="0" bIns="0" rtlCol="0">
            <a:spAutoFit/>
          </a:bodyPr>
          <a:lstStyle/>
          <a:p>
            <a:pPr marL="230188" indent="-230188">
              <a:spcAft>
                <a:spcPts val="1200"/>
              </a:spcAft>
              <a:buFont typeface="Arial"/>
              <a:buChar char="•"/>
            </a:pPr>
            <a:r>
              <a:rPr lang="en-US" sz="2400" b="1" dirty="0" smtClean="0">
                <a:latin typeface="Arial"/>
                <a:cs typeface="Arial"/>
              </a:rPr>
              <a:t>Generalization of any data-driven</a:t>
            </a:r>
            <a:br>
              <a:rPr lang="en-US" sz="2400" b="1" dirty="0" smtClean="0">
                <a:latin typeface="Arial"/>
                <a:cs typeface="Arial"/>
              </a:rPr>
            </a:br>
            <a:r>
              <a:rPr lang="en-US" sz="2400" b="1" dirty="0" smtClean="0">
                <a:latin typeface="Arial"/>
                <a:cs typeface="Arial"/>
              </a:rPr>
              <a:t>statistical model is a challenge.</a:t>
            </a:r>
          </a:p>
          <a:p>
            <a:pPr marL="230188" indent="-230188">
              <a:spcAft>
                <a:spcPts val="1200"/>
              </a:spcAft>
              <a:buFont typeface="Arial"/>
              <a:buChar char="•"/>
            </a:pPr>
            <a:r>
              <a:rPr lang="en-US" sz="2400" b="1" dirty="0" smtClean="0">
                <a:latin typeface="Arial"/>
                <a:cs typeface="Arial"/>
              </a:rPr>
              <a:t>How many degrees of freedom?</a:t>
            </a:r>
          </a:p>
          <a:p>
            <a:pPr marL="230188" indent="-230188">
              <a:spcAft>
                <a:spcPts val="1200"/>
              </a:spcAft>
              <a:buFont typeface="Arial"/>
              <a:buChar char="•"/>
            </a:pPr>
            <a:r>
              <a:rPr lang="en-US" sz="2400" b="1" dirty="0">
                <a:latin typeface="Arial"/>
                <a:cs typeface="Arial"/>
              </a:rPr>
              <a:t>Solution: Infer complexity from </a:t>
            </a:r>
            <a:br>
              <a:rPr lang="en-US" sz="2400" b="1" dirty="0">
                <a:latin typeface="Arial"/>
                <a:cs typeface="Arial"/>
              </a:rPr>
            </a:br>
            <a:r>
              <a:rPr lang="en-US" sz="2400" b="1" dirty="0" smtClean="0">
                <a:latin typeface="Arial"/>
                <a:cs typeface="Arial"/>
              </a:rPr>
              <a:t>the </a:t>
            </a:r>
            <a:r>
              <a:rPr lang="en-US" sz="2400" b="1" dirty="0">
                <a:latin typeface="Arial"/>
                <a:cs typeface="Arial"/>
              </a:rPr>
              <a:t>data </a:t>
            </a:r>
            <a:r>
              <a:rPr lang="en-US" sz="2400" b="1" dirty="0">
                <a:solidFill>
                  <a:srgbClr val="000090"/>
                </a:solidFill>
                <a:latin typeface="Arial"/>
                <a:cs typeface="Arial"/>
              </a:rPr>
              <a:t>(nonparametric model</a:t>
            </a:r>
            <a:r>
              <a:rPr lang="en-US" sz="2400" b="1" dirty="0" smtClean="0">
                <a:solidFill>
                  <a:srgbClr val="000090"/>
                </a:solidFill>
                <a:latin typeface="Arial"/>
                <a:cs typeface="Arial"/>
              </a:rPr>
              <a:t>)</a:t>
            </a:r>
            <a:r>
              <a:rPr lang="en-US" sz="2400" b="1" dirty="0" smtClean="0">
                <a:latin typeface="Arial"/>
                <a:cs typeface="Arial"/>
              </a:rPr>
              <a:t>.</a:t>
            </a:r>
          </a:p>
          <a:p>
            <a:pPr marL="230188" indent="-230188">
              <a:spcAft>
                <a:spcPts val="1200"/>
              </a:spcAft>
              <a:buFont typeface="Arial"/>
              <a:buChar char="•"/>
            </a:pPr>
            <a:r>
              <a:rPr lang="en-US" sz="2400" b="1" dirty="0">
                <a:latin typeface="Arial"/>
                <a:cs typeface="Arial"/>
              </a:rPr>
              <a:t>Clustering algorithms tend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not to preserve perceptually</a:t>
            </a:r>
            <a:br>
              <a:rPr lang="en-US" sz="2400" b="1" dirty="0" smtClean="0">
                <a:latin typeface="Arial"/>
                <a:cs typeface="Arial"/>
              </a:rPr>
            </a:br>
            <a:r>
              <a:rPr lang="en-US" sz="2400" b="1" dirty="0" smtClean="0">
                <a:latin typeface="Arial"/>
                <a:cs typeface="Arial"/>
              </a:rPr>
              <a:t>meaningful differences.</a:t>
            </a:r>
            <a:endParaRPr lang="en-US" sz="2400" b="1" dirty="0">
              <a:latin typeface="Arial"/>
              <a:cs typeface="Arial"/>
            </a:endParaRPr>
          </a:p>
          <a:p>
            <a:pPr marL="230188" indent="-230188">
              <a:spcAft>
                <a:spcPts val="1200"/>
              </a:spcAft>
              <a:buFont typeface="Arial"/>
              <a:buChar char="•"/>
            </a:pPr>
            <a:r>
              <a:rPr lang="en-US" sz="2400" b="1" dirty="0">
                <a:latin typeface="Arial"/>
                <a:cs typeface="Arial"/>
              </a:rPr>
              <a:t>Prior knowledge can mitigate this (e.g., gender</a:t>
            </a:r>
            <a:r>
              <a:rPr lang="en-US" sz="2400" b="1" dirty="0" smtClean="0">
                <a:latin typeface="Arial"/>
                <a:cs typeface="Arial"/>
              </a:rPr>
              <a:t>).</a:t>
            </a:r>
          </a:p>
          <a:p>
            <a:pPr marL="230188" indent="-230188">
              <a:spcAft>
                <a:spcPts val="1200"/>
              </a:spcAft>
              <a:buFont typeface="Arial"/>
              <a:buChar char="•"/>
            </a:pPr>
            <a:r>
              <a:rPr lang="en-US" sz="2400" b="1" dirty="0" smtClean="0">
                <a:latin typeface="Arial"/>
                <a:cs typeface="Arial"/>
              </a:rPr>
              <a:t>Models </a:t>
            </a:r>
            <a:r>
              <a:rPr lang="en-US" sz="2400" b="1" dirty="0">
                <a:latin typeface="Arial"/>
                <a:cs typeface="Arial"/>
              </a:rPr>
              <a:t>should utilize all of the available data and incorporate it as prior </a:t>
            </a:r>
            <a:r>
              <a:rPr lang="en-US" sz="2400" b="1" dirty="0" smtClean="0">
                <a:latin typeface="Arial"/>
                <a:cs typeface="Arial"/>
              </a:rPr>
              <a:t>knowledge </a:t>
            </a:r>
            <a:r>
              <a:rPr lang="en-US" sz="2400" b="1" dirty="0" smtClean="0">
                <a:solidFill>
                  <a:srgbClr val="000090"/>
                </a:solidFill>
                <a:latin typeface="Arial"/>
                <a:cs typeface="Arial"/>
              </a:rPr>
              <a:t>(Bayesian)</a:t>
            </a:r>
            <a:r>
              <a:rPr lang="en-US" sz="2400" b="1" dirty="0" smtClean="0">
                <a:latin typeface="Arial"/>
                <a:cs typeface="Arial"/>
              </a:rPr>
              <a:t>.</a:t>
            </a:r>
            <a:endParaRPr lang="en-US" sz="2400" b="1" dirty="0">
              <a:latin typeface="Arial"/>
              <a:cs typeface="Arial"/>
            </a:endParaRPr>
          </a:p>
          <a:p>
            <a:pPr marL="230188" indent="-230188">
              <a:spcAft>
                <a:spcPts val="1200"/>
              </a:spcAft>
              <a:buFont typeface="Arial"/>
              <a:buChar char="•"/>
            </a:pPr>
            <a:r>
              <a:rPr lang="en-US" sz="2400" b="1" dirty="0">
                <a:latin typeface="Arial"/>
                <a:cs typeface="Arial"/>
              </a:rPr>
              <a:t>Our goal is to apply </a:t>
            </a:r>
            <a:r>
              <a:rPr lang="en-US" sz="2400" b="1" dirty="0">
                <a:solidFill>
                  <a:srgbClr val="000090"/>
                </a:solidFill>
                <a:latin typeface="Arial"/>
                <a:cs typeface="Arial"/>
              </a:rPr>
              <a:t>nonparametric Bayesian methods </a:t>
            </a:r>
            <a:r>
              <a:rPr lang="en-US" sz="2400" b="1" dirty="0">
                <a:latin typeface="Arial"/>
                <a:cs typeface="Arial"/>
              </a:rPr>
              <a:t>to acoustic processing of speech.</a:t>
            </a:r>
          </a:p>
          <a:p>
            <a:pPr marL="285750" indent="-285750">
              <a:buFont typeface="Arial"/>
              <a:buChar char="•"/>
            </a:pPr>
            <a:endParaRPr lang="en-US" sz="2400" b="1" dirty="0">
              <a:latin typeface="Arial"/>
              <a:cs typeface="Arial"/>
            </a:endParaRPr>
          </a:p>
          <a:p>
            <a:pPr marL="285750" indent="-285750">
              <a:spcAft>
                <a:spcPts val="600"/>
              </a:spcAft>
              <a:buFont typeface="Arial"/>
              <a:buChar char="•"/>
            </a:pPr>
            <a:endParaRPr lang="en-US" sz="2400" b="1" dirty="0">
              <a:latin typeface="Arial"/>
              <a:cs typeface="Arial"/>
            </a:endParaRPr>
          </a:p>
        </p:txBody>
      </p:sp>
      <p:pic>
        <p:nvPicPr>
          <p:cNvPr id="9" name="Picture 8" descr="MC9004326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032" y="1309513"/>
            <a:ext cx="914400" cy="914400"/>
          </a:xfrm>
          <a:prstGeom prst="rect">
            <a:avLst/>
          </a:prstGeom>
        </p:spPr>
      </p:pic>
      <p:pic>
        <p:nvPicPr>
          <p:cNvPr id="7" name="Picture 6" descr="MC9004326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105" y="1309513"/>
            <a:ext cx="914400" cy="914400"/>
          </a:xfrm>
          <a:prstGeom prst="rect">
            <a:avLst/>
          </a:prstGeom>
        </p:spPr>
      </p:pic>
      <p:sp>
        <p:nvSpPr>
          <p:cNvPr id="2" name="Title 1"/>
          <p:cNvSpPr>
            <a:spLocks noGrp="1"/>
          </p:cNvSpPr>
          <p:nvPr>
            <p:ph type="title"/>
          </p:nvPr>
        </p:nvSpPr>
        <p:spPr/>
        <p:txBody>
          <a:bodyPr>
            <a:noAutofit/>
          </a:bodyPr>
          <a:lstStyle/>
          <a:p>
            <a:r>
              <a:rPr lang="en-US" dirty="0" smtClean="0"/>
              <a:t>Generalization and Complexity</a:t>
            </a:r>
            <a:endParaRPr lang="en-US" dirty="0"/>
          </a:p>
        </p:txBody>
      </p:sp>
      <p:pic>
        <p:nvPicPr>
          <p:cNvPr id="6" name="Picture 5" descr="MC9004316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447" y="621796"/>
            <a:ext cx="914400" cy="914400"/>
          </a:xfrm>
          <a:prstGeom prst="rect">
            <a:avLst/>
          </a:prstGeom>
        </p:spPr>
      </p:pic>
      <p:pic>
        <p:nvPicPr>
          <p:cNvPr id="8" name="Picture 7" descr="MC90043260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341" y="621796"/>
            <a:ext cx="914400" cy="914400"/>
          </a:xfrm>
          <a:prstGeom prst="rect">
            <a:avLst/>
          </a:prstGeom>
        </p:spPr>
      </p:pic>
      <p:pic>
        <p:nvPicPr>
          <p:cNvPr id="10" name="Picture 9" descr="MC90043262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4399" y="2339059"/>
            <a:ext cx="914400" cy="914400"/>
          </a:xfrm>
          <a:prstGeom prst="rect">
            <a:avLst/>
          </a:prstGeom>
        </p:spPr>
      </p:pic>
      <p:pic>
        <p:nvPicPr>
          <p:cNvPr id="11" name="Picture 10" descr="MC90043164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247" y="2329432"/>
            <a:ext cx="914400" cy="914400"/>
          </a:xfrm>
          <a:prstGeom prst="rect">
            <a:avLst/>
          </a:prstGeom>
        </p:spPr>
      </p:pic>
      <p:pic>
        <p:nvPicPr>
          <p:cNvPr id="12" name="Picture 11" descr="MC90043393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141" y="1613431"/>
            <a:ext cx="914400" cy="914400"/>
          </a:xfrm>
          <a:prstGeom prst="rect">
            <a:avLst/>
          </a:prstGeom>
        </p:spPr>
      </p:pic>
      <p:pic>
        <p:nvPicPr>
          <p:cNvPr id="13" name="Picture 12" descr="MC90043488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9036" y="2655248"/>
            <a:ext cx="914400" cy="914400"/>
          </a:xfrm>
          <a:prstGeom prst="rect">
            <a:avLst/>
          </a:prstGeom>
        </p:spPr>
      </p:pic>
    </p:spTree>
    <p:extLst>
      <p:ext uri="{BB962C8B-B14F-4D97-AF65-F5344CB8AC3E}">
        <p14:creationId xmlns:p14="http://schemas.microsoft.com/office/powerpoint/2010/main" val="3079901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37"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900" decel="100000" fill="hold"/>
                                        <p:tgtEl>
                                          <p:spTgt spid="11"/>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900" decel="100000" fill="hold"/>
                                        <p:tgtEl>
                                          <p:spTgt spid="1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par>
                                <p:cTn id="59" presetID="37"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900" decel="100000" fill="hold"/>
                                        <p:tgtEl>
                                          <p:spTgt spid="1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childTnLst>
                                </p:cTn>
                              </p:par>
                              <p:par>
                                <p:cTn id="69" presetID="37"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900" decel="100000" fill="hold"/>
                                        <p:tgtEl>
                                          <p:spTgt spid="13"/>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solidFill>
                  <a:prstClr val="black"/>
                </a:solidFill>
              </a:rPr>
              <a:t>Appendix: </a:t>
            </a:r>
            <a:r>
              <a:rPr lang="en-US" dirty="0" smtClean="0"/>
              <a:t>Experimental Setup — Feature Extraction</a:t>
            </a:r>
            <a:endParaRPr lang="en-US" dirty="0"/>
          </a:p>
        </p:txBody>
      </p:sp>
      <p:graphicFrame>
        <p:nvGraphicFramePr>
          <p:cNvPr id="66" name="Table 65"/>
          <p:cNvGraphicFramePr>
            <a:graphicFrameLocks noGrp="1"/>
          </p:cNvGraphicFramePr>
          <p:nvPr/>
        </p:nvGraphicFramePr>
        <p:xfrm>
          <a:off x="1669695" y="4328160"/>
          <a:ext cx="6210060" cy="853440"/>
        </p:xfrm>
        <a:graphic>
          <a:graphicData uri="http://schemas.openxmlformats.org/drawingml/2006/table">
            <a:tbl>
              <a:tblPr firstRow="1" bandRow="1">
                <a:tableStyleId>{69012ECD-51FC-41F1-AA8D-1B2483CD663E}</a:tableStyleId>
              </a:tblPr>
              <a:tblGrid>
                <a:gridCol w="860017"/>
                <a:gridCol w="5350043"/>
              </a:tblGrid>
              <a:tr h="142593">
                <a:tc>
                  <a:txBody>
                    <a:bodyPr/>
                    <a:lstStyle/>
                    <a:p>
                      <a:pPr algn="ctr"/>
                      <a:r>
                        <a:rPr lang="en-US" sz="800" b="1" dirty="0" smtClean="0"/>
                        <a:t>Window</a:t>
                      </a: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dirty="0" smtClean="0"/>
                        <a:t>39 MFCC</a:t>
                      </a:r>
                      <a:r>
                        <a:rPr lang="en-US" sz="800" b="1" baseline="0" dirty="0" smtClean="0"/>
                        <a:t> Features + Duration</a:t>
                      </a: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2593">
                <a:tc>
                  <a:txBody>
                    <a:bodyPr/>
                    <a:lstStyle/>
                    <a:p>
                      <a:pPr algn="ctr"/>
                      <a:r>
                        <a:rPr lang="en-US" sz="800" b="1" dirty="0" smtClean="0"/>
                        <a:t>F</a:t>
                      </a:r>
                      <a:r>
                        <a:rPr lang="en-US" sz="800" b="1" baseline="-25000" dirty="0" smtClean="0"/>
                        <a:t>1AVG</a:t>
                      </a:r>
                      <a:endParaRPr lang="en-US" sz="800"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dirty="0" smtClean="0"/>
                        <a:t>40 Features</a:t>
                      </a: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2593">
                <a:tc>
                  <a:txBody>
                    <a:bodyPr/>
                    <a:lstStyle/>
                    <a:p>
                      <a:pPr algn="ctr"/>
                      <a:r>
                        <a:rPr lang="en-US" sz="800" b="1" dirty="0" smtClean="0"/>
                        <a:t>F</a:t>
                      </a:r>
                      <a:r>
                        <a:rPr lang="en-US" sz="800" b="1" baseline="-25000" dirty="0" smtClean="0"/>
                        <a:t>2AVG</a:t>
                      </a:r>
                      <a:endParaRPr lang="en-US" sz="800"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40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2593">
                <a:tc>
                  <a:txBody>
                    <a:bodyPr/>
                    <a:lstStyle/>
                    <a:p>
                      <a:pPr algn="ctr"/>
                      <a:r>
                        <a:rPr lang="en-US" sz="800" b="1" dirty="0" smtClean="0"/>
                        <a:t>F</a:t>
                      </a:r>
                      <a:r>
                        <a:rPr lang="en-US" sz="800" b="1" baseline="-25000" dirty="0" smtClean="0"/>
                        <a:t>3AVG</a:t>
                      </a:r>
                      <a:endParaRPr lang="en-US" sz="800"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40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Group 77"/>
          <p:cNvGrpSpPr/>
          <p:nvPr/>
        </p:nvGrpSpPr>
        <p:grpSpPr>
          <a:xfrm>
            <a:off x="2895600" y="3752488"/>
            <a:ext cx="4132905" cy="499472"/>
            <a:chOff x="2907574" y="4428590"/>
            <a:chExt cx="4132905" cy="499472"/>
          </a:xfrm>
        </p:grpSpPr>
        <p:sp>
          <p:nvSpPr>
            <p:cNvPr id="64" name="TextBox 63"/>
            <p:cNvSpPr txBox="1"/>
            <p:nvPr/>
          </p:nvSpPr>
          <p:spPr>
            <a:xfrm>
              <a:off x="2907574" y="4494562"/>
              <a:ext cx="1898725" cy="369332"/>
            </a:xfrm>
            <a:prstGeom prst="rect">
              <a:avLst/>
            </a:prstGeom>
            <a:noFill/>
          </p:spPr>
          <p:txBody>
            <a:bodyPr wrap="none" rtlCol="0">
              <a:spAutoFit/>
            </a:bodyPr>
            <a:lstStyle/>
            <a:p>
              <a:r>
                <a:rPr lang="en-US" b="1" dirty="0" smtClean="0">
                  <a:latin typeface="Arial" pitchFamily="34" charset="0"/>
                  <a:cs typeface="Arial" pitchFamily="34" charset="0"/>
                </a:rPr>
                <a:t>3-4-3 Averaging</a:t>
              </a:r>
              <a:endParaRPr lang="en-US" b="1" dirty="0">
                <a:latin typeface="Arial" pitchFamily="34" charset="0"/>
                <a:cs typeface="Arial" pitchFamily="34" charset="0"/>
              </a:endParaRPr>
            </a:p>
          </p:txBody>
        </p:sp>
        <p:sp>
          <p:nvSpPr>
            <p:cNvPr id="71" name="TextBox 70"/>
            <p:cNvSpPr txBox="1"/>
            <p:nvPr/>
          </p:nvSpPr>
          <p:spPr>
            <a:xfrm>
              <a:off x="5099701" y="4562649"/>
              <a:ext cx="1940778" cy="276999"/>
            </a:xfrm>
            <a:prstGeom prst="rect">
              <a:avLst/>
            </a:prstGeom>
            <a:noFill/>
          </p:spPr>
          <p:txBody>
            <a:bodyPr wrap="square" rtlCol="0">
              <a:spAutoFit/>
            </a:bodyPr>
            <a:lstStyle/>
            <a:p>
              <a:r>
                <a:rPr lang="en-US" sz="1200" b="1" dirty="0" smtClean="0">
                  <a:latin typeface="Arial" pitchFamily="34" charset="0"/>
                  <a:cs typeface="Arial" pitchFamily="34" charset="0"/>
                </a:rPr>
                <a:t>3x40 Feature Matrix</a:t>
              </a:r>
              <a:endParaRPr lang="en-US" sz="1200" b="1" dirty="0">
                <a:latin typeface="Arial" pitchFamily="34" charset="0"/>
                <a:cs typeface="Arial" pitchFamily="34" charset="0"/>
              </a:endParaRPr>
            </a:p>
          </p:txBody>
        </p:sp>
        <p:sp>
          <p:nvSpPr>
            <p:cNvPr id="72" name="Down Arrow 71"/>
            <p:cNvSpPr/>
            <p:nvPr/>
          </p:nvSpPr>
          <p:spPr>
            <a:xfrm>
              <a:off x="4817321" y="4428590"/>
              <a:ext cx="202252" cy="4994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5" name="Left Brace 64"/>
          <p:cNvSpPr/>
          <p:nvPr/>
        </p:nvSpPr>
        <p:spPr>
          <a:xfrm rot="16200000">
            <a:off x="2209800" y="2057400"/>
            <a:ext cx="381000" cy="1447800"/>
          </a:xfrm>
          <a:prstGeom prst="leftBrace">
            <a:avLst>
              <a:gd name="adj1" fmla="val 3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7" name="Left Brace 66"/>
          <p:cNvSpPr/>
          <p:nvPr/>
        </p:nvSpPr>
        <p:spPr>
          <a:xfrm rot="16200000">
            <a:off x="4343400" y="1371600"/>
            <a:ext cx="381000" cy="2819400"/>
          </a:xfrm>
          <a:prstGeom prst="leftBrace">
            <a:avLst>
              <a:gd name="adj1" fmla="val 50833"/>
              <a:gd name="adj2" fmla="val 50000"/>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8" name="Left Brace 67"/>
          <p:cNvSpPr/>
          <p:nvPr/>
        </p:nvSpPr>
        <p:spPr>
          <a:xfrm rot="16200000">
            <a:off x="6705600" y="1828800"/>
            <a:ext cx="381000" cy="1905000"/>
          </a:xfrm>
          <a:prstGeom prst="leftBrace">
            <a:avLst>
              <a:gd name="adj1" fmla="val 42000"/>
              <a:gd name="adj2" fmla="val 50000"/>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9" name="TextBox 68"/>
          <p:cNvSpPr txBox="1"/>
          <p:nvPr/>
        </p:nvSpPr>
        <p:spPr>
          <a:xfrm>
            <a:off x="2057400" y="3048000"/>
            <a:ext cx="640625" cy="656590"/>
          </a:xfrm>
          <a:prstGeom prst="rect">
            <a:avLst/>
          </a:prstGeom>
          <a:noFill/>
        </p:spPr>
        <p:txBody>
          <a:bodyPr wrap="none" rtlCol="0">
            <a:spAutoFit/>
          </a:bodyPr>
          <a:lstStyle/>
          <a:p>
            <a:pPr algn="ctr"/>
            <a:r>
              <a:rPr lang="en-US" b="1" dirty="0" smtClean="0"/>
              <a:t>F</a:t>
            </a:r>
            <a:r>
              <a:rPr lang="en-US" b="1" baseline="-25000" dirty="0" smtClean="0"/>
              <a:t>1AVG</a:t>
            </a:r>
          </a:p>
          <a:p>
            <a:pPr algn="ctr"/>
            <a:r>
              <a:rPr lang="en-US" sz="1400" b="1" baseline="-25000" dirty="0" smtClean="0"/>
              <a:t>Round</a:t>
            </a:r>
          </a:p>
          <a:p>
            <a:pPr algn="ctr"/>
            <a:r>
              <a:rPr lang="en-US" sz="1400" b="1" baseline="-25000" dirty="0" smtClean="0"/>
              <a:t>Down</a:t>
            </a:r>
          </a:p>
        </p:txBody>
      </p:sp>
      <p:sp>
        <p:nvSpPr>
          <p:cNvPr id="70" name="Rectangle 69"/>
          <p:cNvSpPr/>
          <p:nvPr/>
        </p:nvSpPr>
        <p:spPr>
          <a:xfrm>
            <a:off x="4236175" y="3048000"/>
            <a:ext cx="640625" cy="656590"/>
          </a:xfrm>
          <a:prstGeom prst="rect">
            <a:avLst/>
          </a:prstGeom>
        </p:spPr>
        <p:txBody>
          <a:bodyPr wrap="none">
            <a:spAutoFit/>
          </a:bodyPr>
          <a:lstStyle/>
          <a:p>
            <a:pPr algn="ctr"/>
            <a:r>
              <a:rPr lang="en-US" b="1" dirty="0" smtClean="0"/>
              <a:t>F</a:t>
            </a:r>
            <a:r>
              <a:rPr lang="en-US" b="1" baseline="-25000" dirty="0" smtClean="0"/>
              <a:t>2AVG</a:t>
            </a:r>
          </a:p>
          <a:p>
            <a:pPr algn="ctr"/>
            <a:r>
              <a:rPr lang="en-US" sz="1400" b="1" baseline="-25000" dirty="0" smtClean="0"/>
              <a:t>Round</a:t>
            </a:r>
          </a:p>
          <a:p>
            <a:pPr algn="ctr"/>
            <a:r>
              <a:rPr lang="en-US" sz="1400" b="1" baseline="-25000" dirty="0" smtClean="0"/>
              <a:t>Up</a:t>
            </a:r>
          </a:p>
        </p:txBody>
      </p:sp>
      <p:sp>
        <p:nvSpPr>
          <p:cNvPr id="73" name="Rectangle 72"/>
          <p:cNvSpPr/>
          <p:nvPr/>
        </p:nvSpPr>
        <p:spPr>
          <a:xfrm>
            <a:off x="6629400" y="3124200"/>
            <a:ext cx="729559" cy="512961"/>
          </a:xfrm>
          <a:prstGeom prst="rect">
            <a:avLst/>
          </a:prstGeom>
        </p:spPr>
        <p:txBody>
          <a:bodyPr wrap="none">
            <a:spAutoFit/>
          </a:bodyPr>
          <a:lstStyle/>
          <a:p>
            <a:pPr algn="ctr"/>
            <a:r>
              <a:rPr lang="en-US" b="1" dirty="0" smtClean="0"/>
              <a:t>F</a:t>
            </a:r>
            <a:r>
              <a:rPr lang="en-US" b="1" baseline="-25000" dirty="0" smtClean="0"/>
              <a:t>3AVG</a:t>
            </a:r>
          </a:p>
          <a:p>
            <a:pPr algn="ctr"/>
            <a:r>
              <a:rPr lang="en-US" sz="1400" b="1" baseline="-25000" dirty="0" smtClean="0"/>
              <a:t>Remainder</a:t>
            </a:r>
            <a:endParaRPr lang="en-US" sz="1400" b="1" baseline="-25000" dirty="0"/>
          </a:p>
        </p:txBody>
      </p:sp>
      <p:sp>
        <p:nvSpPr>
          <p:cNvPr id="74" name="TextBox 73"/>
          <p:cNvSpPr txBox="1"/>
          <p:nvPr/>
        </p:nvSpPr>
        <p:spPr>
          <a:xfrm>
            <a:off x="304800" y="1295400"/>
            <a:ext cx="1102931"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Raw Audio</a:t>
            </a:r>
          </a:p>
          <a:p>
            <a:pPr algn="ctr"/>
            <a:r>
              <a:rPr lang="en-US" sz="1400" b="1" dirty="0" smtClean="0">
                <a:latin typeface="Arial" pitchFamily="34" charset="0"/>
                <a:cs typeface="Arial" pitchFamily="34" charset="0"/>
              </a:rPr>
              <a:t>Data</a:t>
            </a:r>
            <a:endParaRPr lang="en-US" sz="1400" b="1" dirty="0">
              <a:latin typeface="Arial" pitchFamily="34" charset="0"/>
              <a:cs typeface="Arial" pitchFamily="34" charset="0"/>
            </a:endParaRPr>
          </a:p>
        </p:txBody>
      </p:sp>
      <p:sp>
        <p:nvSpPr>
          <p:cNvPr id="75" name="TextBox 74"/>
          <p:cNvSpPr txBox="1"/>
          <p:nvPr/>
        </p:nvSpPr>
        <p:spPr>
          <a:xfrm>
            <a:off x="423046" y="1981200"/>
            <a:ext cx="872354" cy="523220"/>
          </a:xfrm>
          <a:prstGeom prst="rect">
            <a:avLst/>
          </a:prstGeom>
          <a:noFill/>
        </p:spPr>
        <p:txBody>
          <a:bodyPr wrap="none" rtlCol="0">
            <a:spAutoFit/>
          </a:bodyPr>
          <a:lstStyle/>
          <a:p>
            <a:pPr algn="ctr"/>
            <a:r>
              <a:rPr lang="en-US" sz="1400" b="1" dirty="0" smtClean="0">
                <a:latin typeface="Arial" pitchFamily="34" charset="0"/>
                <a:cs typeface="Arial" pitchFamily="34" charset="0"/>
              </a:rPr>
              <a:t>Frames/</a:t>
            </a:r>
          </a:p>
          <a:p>
            <a:pPr algn="ctr"/>
            <a:r>
              <a:rPr lang="en-US" sz="1400" b="1" dirty="0" smtClean="0">
                <a:latin typeface="Arial" pitchFamily="34" charset="0"/>
                <a:cs typeface="Arial" pitchFamily="34" charset="0"/>
              </a:rPr>
              <a:t>MFCCs</a:t>
            </a:r>
            <a:endParaRPr lang="en-US" sz="1400" b="1" dirty="0">
              <a:latin typeface="Arial" pitchFamily="34" charset="0"/>
              <a:cs typeface="Arial" pitchFamily="34" charset="0"/>
            </a:endParaRPr>
          </a:p>
        </p:txBody>
      </p:sp>
      <p:pic>
        <p:nvPicPr>
          <p:cNvPr id="114690" name="Picture 2">
            <a:hlinkClick r:id="rId3"/>
          </p:cNvPr>
          <p:cNvPicPr>
            <a:picLocks noChangeAspect="1" noChangeArrowheads="1"/>
          </p:cNvPicPr>
          <p:nvPr/>
        </p:nvPicPr>
        <p:blipFill>
          <a:blip r:embed="rId4"/>
          <a:srcRect l="20299" r="25970"/>
          <a:stretch>
            <a:fillRect/>
          </a:stretch>
        </p:blipFill>
        <p:spPr bwMode="auto">
          <a:xfrm>
            <a:off x="1676400" y="1143000"/>
            <a:ext cx="6172200" cy="838200"/>
          </a:xfrm>
          <a:prstGeom prst="rect">
            <a:avLst/>
          </a:prstGeom>
          <a:noFill/>
          <a:ln w="9525">
            <a:noFill/>
            <a:miter lim="800000"/>
            <a:headEnd/>
            <a:tailEnd/>
          </a:ln>
        </p:spPr>
      </p:pic>
      <p:grpSp>
        <p:nvGrpSpPr>
          <p:cNvPr id="146" name="Group 145"/>
          <p:cNvGrpSpPr/>
          <p:nvPr/>
        </p:nvGrpSpPr>
        <p:grpSpPr>
          <a:xfrm>
            <a:off x="1645920" y="2225040"/>
            <a:ext cx="6202680" cy="220129"/>
            <a:chOff x="1645920" y="2225040"/>
            <a:chExt cx="6202680" cy="220129"/>
          </a:xfrm>
        </p:grpSpPr>
        <p:cxnSp>
          <p:nvCxnSpPr>
            <p:cNvPr id="128" name="Straight Connector 9"/>
            <p:cNvCxnSpPr/>
            <p:nvPr/>
          </p:nvCxnSpPr>
          <p:spPr>
            <a:xfrm flipV="1">
              <a:off x="1645920" y="2225040"/>
              <a:ext cx="0" cy="220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
            <p:cNvCxnSpPr/>
            <p:nvPr/>
          </p:nvCxnSpPr>
          <p:spPr>
            <a:xfrm flipV="1">
              <a:off x="2167007" y="2225040"/>
              <a:ext cx="0" cy="220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2640473" y="2225040"/>
              <a:ext cx="0" cy="220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3113939" y="2225040"/>
              <a:ext cx="0" cy="220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3587405" y="2225040"/>
              <a:ext cx="0" cy="220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4060871" y="2225040"/>
              <a:ext cx="0" cy="220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flipV="1">
              <a:off x="6428202" y="2225040"/>
              <a:ext cx="0" cy="20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flipV="1">
              <a:off x="5937594" y="2225040"/>
              <a:ext cx="0" cy="20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0800000" flipV="1">
              <a:off x="5464128" y="2225040"/>
              <a:ext cx="0" cy="20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0800000" flipV="1">
              <a:off x="4990661" y="2225040"/>
              <a:ext cx="0" cy="20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0800000" flipV="1">
              <a:off x="4517195" y="2225040"/>
              <a:ext cx="0" cy="20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0800000" flipV="1">
              <a:off x="6901668" y="2225040"/>
              <a:ext cx="0" cy="20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0800000" flipV="1">
              <a:off x="7375134" y="2225040"/>
              <a:ext cx="0" cy="20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10800000" flipV="1">
              <a:off x="7848600" y="2225040"/>
              <a:ext cx="0" cy="20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1645920" y="2325624"/>
              <a:ext cx="6190488"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13860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ppt_x"/>
                                          </p:val>
                                        </p:tav>
                                        <p:tav tm="100000">
                                          <p:val>
                                            <p:strVal val="#ppt_x"/>
                                          </p:val>
                                        </p:tav>
                                      </p:tavLst>
                                    </p:anim>
                                    <p:anim calcmode="lin" valueType="num">
                                      <p:cBhvr additive="base">
                                        <p:cTn id="8" dur="500" fill="hold"/>
                                        <p:tgtEl>
                                          <p:spTgt spid="1146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fill="hold"/>
                                        <p:tgtEl>
                                          <p:spTgt spid="75"/>
                                        </p:tgtEl>
                                        <p:attrNameLst>
                                          <p:attrName>ppt_x</p:attrName>
                                        </p:attrNameLst>
                                      </p:cBhvr>
                                      <p:tavLst>
                                        <p:tav tm="0">
                                          <p:val>
                                            <p:strVal val="#ppt_x"/>
                                          </p:val>
                                        </p:tav>
                                        <p:tav tm="100000">
                                          <p:val>
                                            <p:strVal val="#ppt_x"/>
                                          </p:val>
                                        </p:tav>
                                      </p:tavLst>
                                    </p:anim>
                                    <p:anim calcmode="lin" valueType="num">
                                      <p:cBhvr additive="base">
                                        <p:cTn id="18" dur="500" fill="hold"/>
                                        <p:tgtEl>
                                          <p:spTgt spid="7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6"/>
                                        </p:tgtEl>
                                        <p:attrNameLst>
                                          <p:attrName>style.visibility</p:attrName>
                                        </p:attrNameLst>
                                      </p:cBhvr>
                                      <p:to>
                                        <p:strVal val="visible"/>
                                      </p:to>
                                    </p:set>
                                    <p:anim calcmode="lin" valueType="num">
                                      <p:cBhvr additive="base">
                                        <p:cTn id="21" dur="500" fill="hold"/>
                                        <p:tgtEl>
                                          <p:spTgt spid="146"/>
                                        </p:tgtEl>
                                        <p:attrNameLst>
                                          <p:attrName>ppt_x</p:attrName>
                                        </p:attrNameLst>
                                      </p:cBhvr>
                                      <p:tavLst>
                                        <p:tav tm="0">
                                          <p:val>
                                            <p:strVal val="#ppt_x"/>
                                          </p:val>
                                        </p:tav>
                                        <p:tav tm="100000">
                                          <p:val>
                                            <p:strVal val="#ppt_x"/>
                                          </p:val>
                                        </p:tav>
                                      </p:tavLst>
                                    </p:anim>
                                    <p:anim calcmode="lin" valueType="num">
                                      <p:cBhvr additive="base">
                                        <p:cTn id="22"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ppt_x"/>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ppt_x"/>
                                          </p:val>
                                        </p:tav>
                                        <p:tav tm="100000">
                                          <p:val>
                                            <p:strVal val="#ppt_x"/>
                                          </p:val>
                                        </p:tav>
                                      </p:tavLst>
                                    </p:anim>
                                    <p:anim calcmode="lin" valueType="num">
                                      <p:cBhvr additive="base">
                                        <p:cTn id="44" dur="500" fill="hold"/>
                                        <p:tgtEl>
                                          <p:spTgt spid="6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fill="hold"/>
                                        <p:tgtEl>
                                          <p:spTgt spid="66"/>
                                        </p:tgtEl>
                                        <p:attrNameLst>
                                          <p:attrName>ppt_x</p:attrName>
                                        </p:attrNameLst>
                                      </p:cBhvr>
                                      <p:tavLst>
                                        <p:tav tm="0">
                                          <p:val>
                                            <p:strVal val="#ppt_x"/>
                                          </p:val>
                                        </p:tav>
                                        <p:tav tm="100000">
                                          <p:val>
                                            <p:strVal val="#ppt_x"/>
                                          </p:val>
                                        </p:tav>
                                      </p:tavLst>
                                    </p:anim>
                                    <p:anim calcmode="lin" valueType="num">
                                      <p:cBhvr additive="base">
                                        <p:cTn id="5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69" grpId="0"/>
      <p:bldP spid="70"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906" y="704224"/>
            <a:ext cx="8769691" cy="5416867"/>
          </a:xfrm>
          <a:prstGeom prst="rect">
            <a:avLst/>
          </a:prstGeom>
        </p:spPr>
        <p:txBody>
          <a:bodyPr wrap="square" lIns="0" tIns="0" rIns="0" bIns="0">
            <a:spAutoFit/>
          </a:bodyPr>
          <a:lstStyle/>
          <a:p>
            <a:pPr marL="222250" indent="-222250">
              <a:buFont typeface="Arial"/>
              <a:buChar char="•"/>
            </a:pPr>
            <a:r>
              <a:rPr lang="en-US" sz="2400" b="1" dirty="0">
                <a:latin typeface="Arial"/>
                <a:cs typeface="Arial"/>
              </a:rPr>
              <a:t>Bayes </a:t>
            </a:r>
            <a:r>
              <a:rPr lang="en-US" sz="2400" b="1" dirty="0" smtClean="0">
                <a:latin typeface="Arial"/>
                <a:cs typeface="Arial"/>
              </a:rPr>
              <a:t>Rule:</a:t>
            </a:r>
            <a:endParaRPr lang="en-US" sz="2400" b="1" dirty="0">
              <a:latin typeface="Arial"/>
              <a:cs typeface="Arial"/>
            </a:endParaRPr>
          </a:p>
          <a:p>
            <a:endParaRPr lang="en-US" b="1" dirty="0">
              <a:latin typeface="Arial"/>
              <a:cs typeface="Arial"/>
            </a:endParaRPr>
          </a:p>
          <a:p>
            <a:endParaRPr lang="en-US" b="1" dirty="0" smtClean="0">
              <a:latin typeface="Arial"/>
              <a:cs typeface="Arial"/>
            </a:endParaRPr>
          </a:p>
          <a:p>
            <a:endParaRPr lang="en-US" b="1" dirty="0">
              <a:latin typeface="Arial"/>
              <a:cs typeface="Arial"/>
            </a:endParaRPr>
          </a:p>
          <a:p>
            <a:endParaRPr lang="en-US" b="1" dirty="0" smtClean="0">
              <a:latin typeface="Arial"/>
              <a:cs typeface="Arial"/>
            </a:endParaRPr>
          </a:p>
          <a:p>
            <a:pPr marL="222250" indent="-222250">
              <a:spcAft>
                <a:spcPts val="1200"/>
              </a:spcAft>
              <a:buFont typeface="Arial"/>
              <a:buChar char="•"/>
            </a:pPr>
            <a:r>
              <a:rPr lang="en-US" sz="2400" b="1" dirty="0" smtClean="0">
                <a:latin typeface="Arial"/>
                <a:cs typeface="Arial"/>
              </a:rPr>
              <a:t>Bayesian </a:t>
            </a:r>
            <a:r>
              <a:rPr lang="en-US" sz="2400" b="1" dirty="0">
                <a:latin typeface="Arial"/>
                <a:cs typeface="Arial"/>
              </a:rPr>
              <a:t>methods are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sensitive to the choice</a:t>
            </a:r>
            <a:br>
              <a:rPr lang="en-US" sz="2400" b="1" dirty="0" smtClean="0">
                <a:latin typeface="Arial"/>
                <a:cs typeface="Arial"/>
              </a:rPr>
            </a:br>
            <a:r>
              <a:rPr lang="en-US" sz="2400" b="1" dirty="0" smtClean="0">
                <a:latin typeface="Arial"/>
                <a:cs typeface="Arial"/>
              </a:rPr>
              <a:t>of</a:t>
            </a:r>
            <a:r>
              <a:rPr lang="en-US" sz="2400" b="1" dirty="0">
                <a:latin typeface="Arial"/>
                <a:cs typeface="Arial"/>
              </a:rPr>
              <a:t> </a:t>
            </a:r>
            <a:r>
              <a:rPr lang="en-US" sz="2400" b="1" dirty="0" smtClean="0">
                <a:latin typeface="Arial"/>
                <a:cs typeface="Arial"/>
              </a:rPr>
              <a:t>a prior.</a:t>
            </a:r>
          </a:p>
          <a:p>
            <a:pPr marL="222250" indent="-222250">
              <a:spcAft>
                <a:spcPts val="1200"/>
              </a:spcAft>
              <a:buFont typeface="Arial"/>
              <a:buChar char="•"/>
            </a:pPr>
            <a:r>
              <a:rPr lang="en-US" sz="2400" b="1" dirty="0" smtClean="0">
                <a:latin typeface="Arial"/>
                <a:cs typeface="Arial"/>
              </a:rPr>
              <a:t>Prior </a:t>
            </a:r>
            <a:r>
              <a:rPr lang="en-US" sz="2400" b="1" dirty="0">
                <a:latin typeface="Arial"/>
                <a:cs typeface="Arial"/>
              </a:rPr>
              <a:t>should reflect t</a:t>
            </a:r>
            <a:r>
              <a:rPr lang="en-US" sz="2400" b="1" dirty="0" smtClean="0">
                <a:latin typeface="Arial"/>
                <a:cs typeface="Arial"/>
              </a:rPr>
              <a:t>he beliefs </a:t>
            </a:r>
            <a:r>
              <a:rPr lang="en-US" sz="2400" b="1" dirty="0">
                <a:latin typeface="Arial"/>
                <a:cs typeface="Arial"/>
              </a:rPr>
              <a:t>about the </a:t>
            </a:r>
            <a:r>
              <a:rPr lang="en-US" sz="2400" b="1" dirty="0" smtClean="0">
                <a:latin typeface="Arial"/>
                <a:cs typeface="Arial"/>
              </a:rPr>
              <a:t>model.</a:t>
            </a:r>
          </a:p>
          <a:p>
            <a:pPr marL="222250" indent="-222250">
              <a:spcAft>
                <a:spcPts val="1200"/>
              </a:spcAft>
              <a:buFont typeface="Arial"/>
              <a:buChar char="•"/>
            </a:pPr>
            <a:r>
              <a:rPr lang="en-US" sz="2400" b="1" dirty="0" smtClean="0">
                <a:latin typeface="Arial"/>
                <a:cs typeface="Arial"/>
              </a:rPr>
              <a:t>Inflexible priors (and </a:t>
            </a:r>
            <a:r>
              <a:rPr lang="en-US" sz="2400" b="1" dirty="0">
                <a:latin typeface="Arial"/>
                <a:cs typeface="Arial"/>
              </a:rPr>
              <a:t>models</a:t>
            </a:r>
            <a:r>
              <a:rPr lang="en-US" sz="2400" b="1" dirty="0" smtClean="0">
                <a:latin typeface="Arial"/>
                <a:cs typeface="Arial"/>
              </a:rPr>
              <a:t>) lead </a:t>
            </a:r>
            <a:r>
              <a:rPr lang="en-US" sz="2400" b="1" dirty="0">
                <a:latin typeface="Arial"/>
                <a:cs typeface="Arial"/>
              </a:rPr>
              <a:t>to wrong </a:t>
            </a:r>
            <a:r>
              <a:rPr lang="en-US" sz="2400" b="1" dirty="0" smtClean="0">
                <a:latin typeface="Arial"/>
                <a:cs typeface="Arial"/>
              </a:rPr>
              <a:t>conclusions.</a:t>
            </a:r>
          </a:p>
          <a:p>
            <a:pPr marL="222250" indent="-222250">
              <a:spcAft>
                <a:spcPts val="1200"/>
              </a:spcAft>
              <a:buFont typeface="Arial"/>
              <a:buChar char="•"/>
            </a:pPr>
            <a:r>
              <a:rPr lang="en-US" sz="2400" b="1" dirty="0" smtClean="0">
                <a:latin typeface="Arial"/>
                <a:cs typeface="Arial"/>
              </a:rPr>
              <a:t>Nonparametric </a:t>
            </a:r>
            <a:r>
              <a:rPr lang="en-US" sz="2400" b="1" dirty="0">
                <a:latin typeface="Arial"/>
                <a:cs typeface="Arial"/>
              </a:rPr>
              <a:t>models are very </a:t>
            </a:r>
            <a:r>
              <a:rPr lang="en-US" sz="2400" b="1" dirty="0" smtClean="0">
                <a:latin typeface="Arial"/>
                <a:cs typeface="Arial"/>
              </a:rPr>
              <a:t>flexible — the </a:t>
            </a:r>
            <a:r>
              <a:rPr lang="en-US" sz="2400" b="1" dirty="0">
                <a:latin typeface="Arial"/>
                <a:cs typeface="Arial"/>
              </a:rPr>
              <a:t>number of parameters can grow </a:t>
            </a:r>
            <a:r>
              <a:rPr lang="en-US" sz="2400" b="1" dirty="0" smtClean="0">
                <a:latin typeface="Arial"/>
                <a:cs typeface="Arial"/>
              </a:rPr>
              <a:t>with </a:t>
            </a:r>
            <a:r>
              <a:rPr lang="en-US" sz="2400" b="1" dirty="0">
                <a:latin typeface="Arial"/>
                <a:cs typeface="Arial"/>
              </a:rPr>
              <a:t>the amount of </a:t>
            </a:r>
            <a:r>
              <a:rPr lang="en-US" sz="2400" b="1" dirty="0" smtClean="0">
                <a:latin typeface="Arial"/>
                <a:cs typeface="Arial"/>
              </a:rPr>
              <a:t>data.</a:t>
            </a:r>
          </a:p>
          <a:p>
            <a:pPr marL="222250" indent="-222250">
              <a:spcAft>
                <a:spcPts val="1200"/>
              </a:spcAft>
              <a:buFont typeface="Arial"/>
              <a:buChar char="•"/>
            </a:pPr>
            <a:r>
              <a:rPr lang="en-US" sz="2400" b="1" dirty="0" smtClean="0">
                <a:latin typeface="Arial"/>
                <a:cs typeface="Arial"/>
              </a:rPr>
              <a:t>Common applications: clustering, regression, language modeling, natural language processing</a:t>
            </a:r>
            <a:endParaRPr lang="en-US" sz="2400" b="1" dirty="0">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4518784"/>
              </p:ext>
            </p:extLst>
          </p:nvPr>
        </p:nvGraphicFramePr>
        <p:xfrm>
          <a:off x="811213" y="1125538"/>
          <a:ext cx="2293937" cy="927100"/>
        </p:xfrm>
        <a:graphic>
          <a:graphicData uri="http://schemas.openxmlformats.org/presentationml/2006/ole">
            <mc:AlternateContent xmlns:mc="http://schemas.openxmlformats.org/markup-compatibility/2006">
              <mc:Choice xmlns:v="urn:schemas-microsoft-com:vml" Requires="v">
                <p:oleObj spid="_x0000_s1115" name="Equation" r:id="rId3" imgW="1193800" imgH="482600" progId="Equation.DSMT4">
                  <p:embed/>
                </p:oleObj>
              </mc:Choice>
              <mc:Fallback>
                <p:oleObj name="Equation" r:id="rId3" imgW="1193800" imgH="482600" progId="Equation.DSMT4">
                  <p:embed/>
                  <p:pic>
                    <p:nvPicPr>
                      <p:cNvPr id="0" name=""/>
                      <p:cNvPicPr>
                        <a:picLocks noChangeAspect="1" noChangeArrowheads="1"/>
                      </p:cNvPicPr>
                      <p:nvPr/>
                    </p:nvPicPr>
                    <p:blipFill>
                      <a:blip r:embed="rId4"/>
                      <a:srcRect/>
                      <a:stretch>
                        <a:fillRect/>
                      </a:stretch>
                    </p:blipFill>
                    <p:spPr bwMode="auto">
                      <a:xfrm>
                        <a:off x="811213" y="1125538"/>
                        <a:ext cx="2293937" cy="927100"/>
                      </a:xfrm>
                      <a:prstGeom prst="rect">
                        <a:avLst/>
                      </a:prstGeom>
                      <a:noFill/>
                      <a:ln>
                        <a:noFill/>
                      </a:ln>
                      <a:extLst/>
                    </p:spPr>
                  </p:pic>
                </p:oleObj>
              </mc:Fallback>
            </mc:AlternateContent>
          </a:graphicData>
        </a:graphic>
      </p:graphicFrame>
      <p:pic>
        <p:nvPicPr>
          <p:cNvPr id="7" name="Picture 6"/>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7492" r="5008"/>
          <a:stretch/>
        </p:blipFill>
        <p:spPr bwMode="auto">
          <a:xfrm>
            <a:off x="4145647" y="990117"/>
            <a:ext cx="4823229" cy="2086727"/>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Bayesian Approaches</a:t>
            </a:r>
            <a:endParaRPr lang="en-US" dirty="0"/>
          </a:p>
        </p:txBody>
      </p:sp>
    </p:spTree>
    <p:extLst>
      <p:ext uri="{BB962C8B-B14F-4D97-AF65-F5344CB8AC3E}">
        <p14:creationId xmlns:p14="http://schemas.microsoft.com/office/powerpoint/2010/main" val="4259636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Parametric vs. Nonparametric Models</a:t>
            </a:r>
            <a:endParaRPr lang="en-US"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536410352"/>
              </p:ext>
            </p:extLst>
          </p:nvPr>
        </p:nvGraphicFramePr>
        <p:xfrm>
          <a:off x="228600" y="914400"/>
          <a:ext cx="8704438" cy="3652495"/>
        </p:xfrm>
        <a:graphic>
          <a:graphicData uri="http://schemas.openxmlformats.org/drawingml/2006/table">
            <a:tbl>
              <a:tblPr firstRow="1" bandRow="1">
                <a:tableStyleId>{5C22544A-7EE6-4342-B048-85BDC9FD1C3A}</a:tableStyleId>
              </a:tblPr>
              <a:tblGrid>
                <a:gridCol w="4352219"/>
                <a:gridCol w="4352219"/>
              </a:tblGrid>
              <a:tr h="911848">
                <a:tc>
                  <a:txBody>
                    <a:bodyPr/>
                    <a:lstStyle/>
                    <a:p>
                      <a:pPr algn="ctr"/>
                      <a:r>
                        <a:rPr lang="en-US" sz="2400" dirty="0" smtClean="0">
                          <a:latin typeface="Arial" pitchFamily="34" charset="0"/>
                          <a:cs typeface="Arial" pitchFamily="34" charset="0"/>
                        </a:rPr>
                        <a:t>Parametric</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Nonparametric</a:t>
                      </a:r>
                      <a:endParaRPr lang="en-US" sz="2400" dirty="0">
                        <a:latin typeface="Arial" pitchFamily="34" charset="0"/>
                        <a:cs typeface="Arial" pitchFamily="34" charset="0"/>
                      </a:endParaRPr>
                    </a:p>
                  </a:txBody>
                  <a:tcPr anchor="ctr"/>
                </a:tc>
              </a:tr>
              <a:tr h="911848">
                <a:tc>
                  <a:txBody>
                    <a:bodyPr/>
                    <a:lstStyle/>
                    <a:p>
                      <a:pPr marL="228600" indent="-228600" algn="l">
                        <a:buFont typeface="Arial" pitchFamily="34" charset="0"/>
                        <a:buChar char="•"/>
                      </a:pPr>
                      <a:r>
                        <a:rPr lang="en-US" b="1" dirty="0" smtClean="0">
                          <a:latin typeface="Arial" pitchFamily="34" charset="0"/>
                          <a:cs typeface="Arial" pitchFamily="34" charset="0"/>
                        </a:rPr>
                        <a:t>Requires a</a:t>
                      </a:r>
                      <a:r>
                        <a:rPr lang="en-US" b="1" baseline="0" dirty="0" smtClean="0">
                          <a:latin typeface="Arial" pitchFamily="34" charset="0"/>
                          <a:cs typeface="Arial" pitchFamily="34" charset="0"/>
                        </a:rPr>
                        <a:t> priori assumptions about data structure</a:t>
                      </a:r>
                    </a:p>
                  </a:txBody>
                  <a:tcPr anchor="ctr"/>
                </a:tc>
                <a:tc>
                  <a:txBody>
                    <a:bodyPr/>
                    <a:lstStyle/>
                    <a:p>
                      <a:pPr marL="228600" indent="-228600" algn="l">
                        <a:buFont typeface="Arial" pitchFamily="34" charset="0"/>
                        <a:buChar char="•"/>
                      </a:pPr>
                      <a:r>
                        <a:rPr lang="en-US" b="1" dirty="0" smtClean="0">
                          <a:latin typeface="Arial" pitchFamily="34" charset="0"/>
                          <a:cs typeface="Arial" pitchFamily="34" charset="0"/>
                        </a:rPr>
                        <a:t>Do not</a:t>
                      </a:r>
                      <a:r>
                        <a:rPr lang="en-US" b="1" baseline="0" dirty="0" smtClean="0">
                          <a:latin typeface="Arial" pitchFamily="34" charset="0"/>
                          <a:cs typeface="Arial" pitchFamily="34" charset="0"/>
                        </a:rPr>
                        <a:t> require a priori assumptions about data structure</a:t>
                      </a:r>
                    </a:p>
                  </a:txBody>
                  <a:tcPr anchor="ctr"/>
                </a:tc>
              </a:tr>
              <a:tr h="911848">
                <a:tc>
                  <a:txBody>
                    <a:bodyPr/>
                    <a:lstStyle/>
                    <a:p>
                      <a:pPr marL="228600" indent="-228600" algn="l">
                        <a:buFont typeface="Arial" pitchFamily="34" charset="0"/>
                        <a:buChar char="•"/>
                      </a:pPr>
                      <a:r>
                        <a:rPr lang="en-US" b="1" dirty="0" smtClean="0">
                          <a:latin typeface="Arial" pitchFamily="34" charset="0"/>
                          <a:cs typeface="Arial" pitchFamily="34" charset="0"/>
                        </a:rPr>
                        <a:t>Underlying structure is approximated with a limited number of </a:t>
                      </a:r>
                      <a:r>
                        <a:rPr lang="en-US" sz="1800" b="1" kern="1200" dirty="0" smtClean="0">
                          <a:solidFill>
                            <a:schemeClr val="dk1"/>
                          </a:solidFill>
                          <a:latin typeface="Arial" pitchFamily="34" charset="0"/>
                          <a:ea typeface="+mn-ea"/>
                          <a:cs typeface="Arial" pitchFamily="34" charset="0"/>
                        </a:rPr>
                        <a:t>mixtures</a:t>
                      </a:r>
                    </a:p>
                  </a:txBody>
                  <a:tcPr anchor="ctr"/>
                </a:tc>
                <a:tc>
                  <a:txBody>
                    <a:bodyPr/>
                    <a:lstStyle/>
                    <a:p>
                      <a:pPr marL="228600" indent="-228600" algn="l">
                        <a:buFont typeface="Arial" pitchFamily="34" charset="0"/>
                        <a:buChar char="•"/>
                      </a:pPr>
                      <a:r>
                        <a:rPr lang="en-US" b="1" baseline="0" dirty="0" smtClean="0">
                          <a:latin typeface="Arial" pitchFamily="34" charset="0"/>
                          <a:cs typeface="Arial" pitchFamily="34" charset="0"/>
                        </a:rPr>
                        <a:t>Underlying structure is learned from data</a:t>
                      </a:r>
                    </a:p>
                  </a:txBody>
                  <a:tcPr anchor="ctr"/>
                </a:tc>
              </a:tr>
              <a:tr h="911848">
                <a:tc>
                  <a:txBody>
                    <a:bodyPr/>
                    <a:lstStyle/>
                    <a:p>
                      <a:pPr marL="228600" marR="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latin typeface="Arial" pitchFamily="34" charset="0"/>
                          <a:cs typeface="Arial" pitchFamily="34" charset="0"/>
                        </a:rPr>
                        <a:t>Number of mixtures is rigidly set</a:t>
                      </a:r>
                    </a:p>
                  </a:txBody>
                  <a:tcPr anchor="ctr"/>
                </a:tc>
                <a:tc>
                  <a:txBody>
                    <a:bodyPr/>
                    <a:lstStyle/>
                    <a:p>
                      <a:pPr marL="228600" indent="-228600" algn="l">
                        <a:buFont typeface="Arial" pitchFamily="34" charset="0"/>
                        <a:buChar char="•"/>
                      </a:pPr>
                      <a:r>
                        <a:rPr lang="en-US" b="1" baseline="0" dirty="0" smtClean="0">
                          <a:latin typeface="Arial" pitchFamily="34" charset="0"/>
                          <a:cs typeface="Arial" pitchFamily="34" charset="0"/>
                        </a:rPr>
                        <a:t>Number of mixtures can evolve</a:t>
                      </a:r>
                      <a:endParaRPr lang="en-US" b="1" baseline="0" dirty="0" smtClean="0">
                        <a:latin typeface="Arial" pitchFamily="34" charset="0"/>
                        <a:cs typeface="Arial" pitchFamily="34" charset="0"/>
                        <a:sym typeface="Wingdings" pitchFamily="2" charset="2"/>
                      </a:endParaRPr>
                    </a:p>
                    <a:p>
                      <a:pPr marL="465138" indent="-241300" algn="l">
                        <a:buFont typeface="Wingdings"/>
                        <a:buChar char="à"/>
                      </a:pPr>
                      <a:r>
                        <a:rPr lang="en-US" b="1" baseline="0" dirty="0" smtClean="0">
                          <a:latin typeface="Arial" pitchFamily="34" charset="0"/>
                          <a:cs typeface="Arial" pitchFamily="34" charset="0"/>
                          <a:sym typeface="Wingdings" pitchFamily="2" charset="2"/>
                        </a:rPr>
                        <a:t> Distributions of distributions</a:t>
                      </a:r>
                    </a:p>
                    <a:p>
                      <a:pPr marL="465138" indent="-241300" algn="l">
                        <a:buFont typeface="Wingdings"/>
                        <a:buChar char="à"/>
                      </a:pPr>
                      <a:r>
                        <a:rPr lang="en-US" b="1" baseline="0" dirty="0" smtClean="0">
                          <a:latin typeface="Arial" pitchFamily="34" charset="0"/>
                          <a:cs typeface="Arial" pitchFamily="34" charset="0"/>
                          <a:sym typeface="Wingdings" pitchFamily="2" charset="2"/>
                        </a:rPr>
                        <a:t> Needs a prior!</a:t>
                      </a:r>
                      <a:endParaRPr lang="en-US" b="1" baseline="0" dirty="0" smtClean="0">
                        <a:latin typeface="Arial" pitchFamily="34" charset="0"/>
                        <a:cs typeface="Arial" pitchFamily="34" charset="0"/>
                      </a:endParaRPr>
                    </a:p>
                  </a:txBody>
                  <a:tcPr anchor="ctr"/>
                </a:tc>
              </a:tr>
            </a:tbl>
          </a:graphicData>
        </a:graphic>
      </p:graphicFrame>
      <p:sp>
        <p:nvSpPr>
          <p:cNvPr id="15" name="TextBox 14"/>
          <p:cNvSpPr txBox="1"/>
          <p:nvPr/>
        </p:nvSpPr>
        <p:spPr>
          <a:xfrm>
            <a:off x="228600" y="4724400"/>
            <a:ext cx="8640270" cy="738664"/>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Complex models frequently require inference algorithms for approximation!</a:t>
            </a:r>
          </a:p>
        </p:txBody>
      </p:sp>
    </p:spTree>
    <p:extLst>
      <p:ext uri="{BB962C8B-B14F-4D97-AF65-F5344CB8AC3E}">
        <p14:creationId xmlns:p14="http://schemas.microsoft.com/office/powerpoint/2010/main" val="21064699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Taxonomy of Nonparametric Models</a:t>
            </a:r>
            <a:endParaRPr lang="en-US" dirty="0"/>
          </a:p>
        </p:txBody>
      </p:sp>
      <p:sp>
        <p:nvSpPr>
          <p:cNvPr id="3" name="TextBox 2"/>
          <p:cNvSpPr txBox="1"/>
          <p:nvPr/>
        </p:nvSpPr>
        <p:spPr>
          <a:xfrm>
            <a:off x="-80211" y="4812631"/>
            <a:ext cx="8680826" cy="1846659"/>
          </a:xfrm>
          <a:prstGeom prst="rect">
            <a:avLst/>
          </a:prstGeom>
          <a:noFill/>
        </p:spPr>
        <p:txBody>
          <a:bodyPr wrap="square" lIns="0" tIns="0" rIns="0" bIns="0" rtlCol="0">
            <a:spAutoFit/>
          </a:bodyPr>
          <a:lstStyle/>
          <a:p>
            <a:pPr algn="ctr">
              <a:buFont typeface="Arial" pitchFamily="34" charset="0"/>
              <a:buChar char="•"/>
            </a:pPr>
            <a:endParaRPr lang="en-US" sz="2000" b="1" dirty="0" smtClean="0">
              <a:latin typeface="Arial"/>
              <a:cs typeface="Arial"/>
            </a:endParaRPr>
          </a:p>
          <a:p>
            <a:pPr algn="ctr">
              <a:buFont typeface="Arial" pitchFamily="34" charset="0"/>
              <a:buChar char="•"/>
            </a:pPr>
            <a:endParaRPr lang="en-US" sz="2000" b="1" dirty="0" smtClean="0">
              <a:latin typeface="Arial"/>
              <a:cs typeface="Arial"/>
            </a:endParaRPr>
          </a:p>
          <a:p>
            <a:pPr algn="ctr">
              <a:buFont typeface="Arial" pitchFamily="34" charset="0"/>
              <a:buChar char="•"/>
            </a:pPr>
            <a:endParaRPr lang="en-US" sz="2000" b="1" dirty="0" smtClean="0">
              <a:latin typeface="Arial"/>
              <a:cs typeface="Arial"/>
            </a:endParaRPr>
          </a:p>
          <a:p>
            <a:pPr algn="ctr">
              <a:buFont typeface="Arial" pitchFamily="34" charset="0"/>
              <a:buChar char="•"/>
            </a:pPr>
            <a:endParaRPr lang="en-US" sz="2000" b="1" dirty="0" smtClean="0">
              <a:latin typeface="Arial"/>
              <a:cs typeface="Arial"/>
            </a:endParaRPr>
          </a:p>
          <a:p>
            <a:pPr lvl="1" algn="ctr"/>
            <a:endParaRPr lang="en-US" sz="2000" b="1" dirty="0" smtClean="0">
              <a:latin typeface="Arial"/>
              <a:cs typeface="Arial"/>
            </a:endParaRPr>
          </a:p>
          <a:p>
            <a:pPr algn="ctr"/>
            <a:r>
              <a:rPr lang="en-US" sz="2000" b="1" dirty="0" smtClean="0">
                <a:latin typeface="Arial"/>
                <a:cs typeface="Arial"/>
              </a:rPr>
              <a:t> </a:t>
            </a:r>
            <a:endParaRPr lang="en-US" sz="2000" b="1" dirty="0">
              <a:latin typeface="Arial"/>
              <a:cs typeface="Arial"/>
            </a:endParaRPr>
          </a:p>
        </p:txBody>
      </p:sp>
      <p:sp>
        <p:nvSpPr>
          <p:cNvPr id="33" name="TextBox 32"/>
          <p:cNvSpPr txBox="1"/>
          <p:nvPr/>
        </p:nvSpPr>
        <p:spPr>
          <a:xfrm>
            <a:off x="228600" y="5261813"/>
            <a:ext cx="8686800"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Inference algorithms are needed to approximate</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these infinitely complex models</a:t>
            </a:r>
            <a:endParaRPr lang="en-US" sz="2400" b="1" dirty="0">
              <a:latin typeface="Arial" pitchFamily="34" charset="0"/>
              <a:cs typeface="Arial" pitchFamily="34" charset="0"/>
            </a:endParaRPr>
          </a:p>
        </p:txBody>
      </p:sp>
      <p:sp>
        <p:nvSpPr>
          <p:cNvPr id="34" name="Rectangle 33"/>
          <p:cNvSpPr/>
          <p:nvPr/>
        </p:nvSpPr>
        <p:spPr>
          <a:xfrm>
            <a:off x="1784867" y="1279695"/>
            <a:ext cx="5502768" cy="619939"/>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smtClean="0"/>
              <a:t>Nonparametric Bayesian Models</a:t>
            </a:r>
            <a:endParaRPr lang="en-US" sz="2400" b="1" i="1" dirty="0"/>
          </a:p>
        </p:txBody>
      </p:sp>
      <p:sp>
        <p:nvSpPr>
          <p:cNvPr id="36" name="Rectangle 35"/>
          <p:cNvSpPr/>
          <p:nvPr/>
        </p:nvSpPr>
        <p:spPr>
          <a:xfrm>
            <a:off x="768684" y="2266189"/>
            <a:ext cx="1672234" cy="6199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Regression</a:t>
            </a:r>
            <a:endParaRPr lang="en-US" b="1" dirty="0"/>
          </a:p>
        </p:txBody>
      </p:sp>
      <p:sp>
        <p:nvSpPr>
          <p:cNvPr id="37" name="Rectangle 36"/>
          <p:cNvSpPr/>
          <p:nvPr/>
        </p:nvSpPr>
        <p:spPr>
          <a:xfrm>
            <a:off x="3687375" y="2254045"/>
            <a:ext cx="1672234" cy="6199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Density Estimation</a:t>
            </a:r>
            <a:endParaRPr lang="en-US" b="1" dirty="0"/>
          </a:p>
        </p:txBody>
      </p:sp>
      <p:sp>
        <p:nvSpPr>
          <p:cNvPr id="39" name="Rectangle 38"/>
          <p:cNvSpPr/>
          <p:nvPr/>
        </p:nvSpPr>
        <p:spPr>
          <a:xfrm>
            <a:off x="6606066" y="2266189"/>
            <a:ext cx="1672234" cy="6199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Survival Analysis</a:t>
            </a:r>
            <a:endParaRPr lang="en-US" b="1" dirty="0"/>
          </a:p>
        </p:txBody>
      </p:sp>
      <p:sp>
        <p:nvSpPr>
          <p:cNvPr id="40" name="Rectangle 39"/>
          <p:cNvSpPr/>
          <p:nvPr/>
        </p:nvSpPr>
        <p:spPr>
          <a:xfrm>
            <a:off x="304800"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Neural Networks</a:t>
            </a:r>
            <a:endParaRPr lang="en-US" sz="1600" dirty="0">
              <a:solidFill>
                <a:schemeClr val="tx1"/>
              </a:solidFill>
            </a:endParaRPr>
          </a:p>
        </p:txBody>
      </p:sp>
      <p:sp>
        <p:nvSpPr>
          <p:cNvPr id="42" name="Rectangle 41"/>
          <p:cNvSpPr/>
          <p:nvPr/>
        </p:nvSpPr>
        <p:spPr>
          <a:xfrm>
            <a:off x="1762327"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Wavelet-Based Modeling</a:t>
            </a:r>
            <a:endParaRPr lang="en-US" sz="1600" dirty="0">
              <a:solidFill>
                <a:schemeClr val="tx1"/>
              </a:solidFill>
            </a:endParaRPr>
          </a:p>
        </p:txBody>
      </p:sp>
      <p:sp>
        <p:nvSpPr>
          <p:cNvPr id="43" name="Rectangle 42"/>
          <p:cNvSpPr/>
          <p:nvPr/>
        </p:nvSpPr>
        <p:spPr>
          <a:xfrm>
            <a:off x="317500"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lIns="0" rIns="0" rtlCol="0" anchor="ctr"/>
          <a:lstStyle/>
          <a:p>
            <a:pPr lvl="0" algn="ctr"/>
            <a:r>
              <a:rPr lang="en-US" sz="1600" dirty="0" smtClean="0">
                <a:solidFill>
                  <a:schemeClr val="tx1"/>
                </a:solidFill>
              </a:rPr>
              <a:t>Multivariate Regression</a:t>
            </a:r>
            <a:endParaRPr lang="en-US" sz="1600" dirty="0">
              <a:solidFill>
                <a:schemeClr val="tx1"/>
              </a:solidFill>
            </a:endParaRPr>
          </a:p>
        </p:txBody>
      </p:sp>
      <p:sp>
        <p:nvSpPr>
          <p:cNvPr id="45" name="Rectangle 44"/>
          <p:cNvSpPr/>
          <p:nvPr/>
        </p:nvSpPr>
        <p:spPr>
          <a:xfrm>
            <a:off x="1765300"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Spline Models</a:t>
            </a:r>
            <a:endParaRPr lang="en-US" sz="1600" dirty="0">
              <a:solidFill>
                <a:schemeClr val="tx1"/>
              </a:solidFill>
            </a:endParaRPr>
          </a:p>
        </p:txBody>
      </p:sp>
      <p:sp>
        <p:nvSpPr>
          <p:cNvPr id="46" name="Rectangle 45"/>
          <p:cNvSpPr/>
          <p:nvPr/>
        </p:nvSpPr>
        <p:spPr>
          <a:xfrm>
            <a:off x="3219854"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Dirichlet Processes</a:t>
            </a:r>
            <a:endParaRPr lang="en-US" sz="1600" dirty="0">
              <a:solidFill>
                <a:schemeClr val="tx1"/>
              </a:solidFill>
            </a:endParaRPr>
          </a:p>
        </p:txBody>
      </p:sp>
      <p:sp>
        <p:nvSpPr>
          <p:cNvPr id="48" name="Rectangle 47"/>
          <p:cNvSpPr/>
          <p:nvPr/>
        </p:nvSpPr>
        <p:spPr>
          <a:xfrm>
            <a:off x="6157336"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Neutral to the Right Processes</a:t>
            </a:r>
            <a:endParaRPr lang="en-US" sz="1600" dirty="0">
              <a:solidFill>
                <a:schemeClr val="tx1"/>
              </a:solidFill>
            </a:endParaRPr>
          </a:p>
        </p:txBody>
      </p:sp>
      <p:sp>
        <p:nvSpPr>
          <p:cNvPr id="49" name="Rectangle 48"/>
          <p:cNvSpPr/>
          <p:nvPr/>
        </p:nvSpPr>
        <p:spPr>
          <a:xfrm>
            <a:off x="7605136"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Dependent Increments</a:t>
            </a:r>
            <a:endParaRPr lang="en-US" sz="1600" dirty="0">
              <a:solidFill>
                <a:schemeClr val="tx1"/>
              </a:solidFill>
            </a:endParaRPr>
          </a:p>
        </p:txBody>
      </p:sp>
      <p:sp>
        <p:nvSpPr>
          <p:cNvPr id="51" name="Rectangle 50"/>
          <p:cNvSpPr/>
          <p:nvPr/>
        </p:nvSpPr>
        <p:spPr>
          <a:xfrm>
            <a:off x="7592436"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Competing Risks</a:t>
            </a:r>
            <a:endParaRPr lang="en-US" sz="1600" dirty="0">
              <a:solidFill>
                <a:schemeClr val="tx1"/>
              </a:solidFill>
            </a:endParaRPr>
          </a:p>
        </p:txBody>
      </p:sp>
      <p:sp>
        <p:nvSpPr>
          <p:cNvPr id="52" name="Rectangle 51"/>
          <p:cNvSpPr/>
          <p:nvPr/>
        </p:nvSpPr>
        <p:spPr>
          <a:xfrm>
            <a:off x="6134908"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lIns="0" rIns="0" rtlCol="0" anchor="ctr"/>
          <a:lstStyle/>
          <a:p>
            <a:pPr lvl="0" algn="ctr"/>
            <a:r>
              <a:rPr lang="en-US" sz="1600" dirty="0" smtClean="0">
                <a:solidFill>
                  <a:schemeClr val="tx1"/>
                </a:solidFill>
              </a:rPr>
              <a:t>Proportional Hazards</a:t>
            </a:r>
            <a:endParaRPr lang="en-US" sz="1600" dirty="0">
              <a:solidFill>
                <a:schemeClr val="tx1"/>
              </a:solidFill>
            </a:endParaRPr>
          </a:p>
        </p:txBody>
      </p:sp>
      <p:cxnSp>
        <p:nvCxnSpPr>
          <p:cNvPr id="54" name="Straight Connector 53"/>
          <p:cNvCxnSpPr>
            <a:stCxn id="36" idx="2"/>
            <a:endCxn id="40" idx="0"/>
          </p:cNvCxnSpPr>
          <p:nvPr/>
        </p:nvCxnSpPr>
        <p:spPr>
          <a:xfrm flipH="1">
            <a:off x="890082" y="2886128"/>
            <a:ext cx="714719" cy="340127"/>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2"/>
            <a:endCxn id="42" idx="0"/>
          </p:cNvCxnSpPr>
          <p:nvPr/>
        </p:nvCxnSpPr>
        <p:spPr>
          <a:xfrm>
            <a:off x="1604801" y="2886128"/>
            <a:ext cx="742808" cy="340127"/>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36" idx="2"/>
            <a:endCxn id="43" idx="3"/>
          </p:cNvCxnSpPr>
          <p:nvPr/>
        </p:nvCxnSpPr>
        <p:spPr>
          <a:xfrm flipH="1">
            <a:off x="1488064" y="2886128"/>
            <a:ext cx="116737" cy="1863695"/>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36" idx="2"/>
            <a:endCxn id="45" idx="1"/>
          </p:cNvCxnSpPr>
          <p:nvPr/>
        </p:nvCxnSpPr>
        <p:spPr>
          <a:xfrm>
            <a:off x="1604801" y="2886128"/>
            <a:ext cx="160499" cy="1863695"/>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39" idx="2"/>
            <a:endCxn id="52" idx="0"/>
          </p:cNvCxnSpPr>
          <p:nvPr/>
        </p:nvCxnSpPr>
        <p:spPr>
          <a:xfrm flipH="1">
            <a:off x="6720190" y="2886128"/>
            <a:ext cx="721993" cy="340127"/>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39" idx="2"/>
            <a:endCxn id="51" idx="0"/>
          </p:cNvCxnSpPr>
          <p:nvPr/>
        </p:nvCxnSpPr>
        <p:spPr>
          <a:xfrm>
            <a:off x="7442183" y="2886128"/>
            <a:ext cx="735535" cy="340127"/>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2"/>
            <a:endCxn id="48" idx="3"/>
          </p:cNvCxnSpPr>
          <p:nvPr/>
        </p:nvCxnSpPr>
        <p:spPr>
          <a:xfrm flipH="1">
            <a:off x="7327900" y="2886128"/>
            <a:ext cx="114283" cy="1863695"/>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39" idx="2"/>
            <a:endCxn id="49" idx="1"/>
          </p:cNvCxnSpPr>
          <p:nvPr/>
        </p:nvCxnSpPr>
        <p:spPr>
          <a:xfrm>
            <a:off x="7442183" y="2886128"/>
            <a:ext cx="162953" cy="1863695"/>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37" idx="2"/>
            <a:endCxn id="46" idx="0"/>
          </p:cNvCxnSpPr>
          <p:nvPr/>
        </p:nvCxnSpPr>
        <p:spPr>
          <a:xfrm flipH="1">
            <a:off x="3805136" y="2873984"/>
            <a:ext cx="718356" cy="352271"/>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4" idx="2"/>
            <a:endCxn id="36" idx="0"/>
          </p:cNvCxnSpPr>
          <p:nvPr/>
        </p:nvCxnSpPr>
        <p:spPr>
          <a:xfrm flipH="1">
            <a:off x="1604801" y="1899634"/>
            <a:ext cx="2931450" cy="366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34" idx="2"/>
            <a:endCxn id="37" idx="0"/>
          </p:cNvCxnSpPr>
          <p:nvPr/>
        </p:nvCxnSpPr>
        <p:spPr>
          <a:xfrm flipH="1">
            <a:off x="4523492" y="1899634"/>
            <a:ext cx="12759" cy="35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4" idx="2"/>
            <a:endCxn id="39" idx="0"/>
          </p:cNvCxnSpPr>
          <p:nvPr/>
        </p:nvCxnSpPr>
        <p:spPr>
          <a:xfrm>
            <a:off x="4536251" y="1899634"/>
            <a:ext cx="2905932" cy="366555"/>
          </a:xfrm>
          <a:prstGeom prst="line">
            <a:avLst/>
          </a:prstGeom>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3063268" y="2971800"/>
            <a:ext cx="1457932" cy="1315692"/>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3223636"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Pitman Process</a:t>
            </a:r>
            <a:endParaRPr lang="en-US" sz="1600" dirty="0">
              <a:solidFill>
                <a:schemeClr val="tx1"/>
              </a:solidFill>
            </a:endParaRPr>
          </a:p>
        </p:txBody>
      </p:sp>
      <p:sp>
        <p:nvSpPr>
          <p:cNvPr id="72" name="Rectangle 71"/>
          <p:cNvSpPr/>
          <p:nvPr/>
        </p:nvSpPr>
        <p:spPr>
          <a:xfrm>
            <a:off x="4677381"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Hierarchical Dirichlet Process</a:t>
            </a:r>
            <a:endParaRPr lang="en-US" sz="1600" dirty="0">
              <a:solidFill>
                <a:schemeClr val="tx1"/>
              </a:solidFill>
            </a:endParaRPr>
          </a:p>
        </p:txBody>
      </p:sp>
      <p:sp>
        <p:nvSpPr>
          <p:cNvPr id="73" name="Rectangle 72"/>
          <p:cNvSpPr/>
          <p:nvPr/>
        </p:nvSpPr>
        <p:spPr>
          <a:xfrm>
            <a:off x="4696836"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Dynamic Models</a:t>
            </a:r>
            <a:endParaRPr lang="en-US" sz="1600" dirty="0">
              <a:solidFill>
                <a:schemeClr val="tx1"/>
              </a:solidFill>
            </a:endParaRPr>
          </a:p>
        </p:txBody>
      </p:sp>
      <p:cxnSp>
        <p:nvCxnSpPr>
          <p:cNvPr id="74" name="Straight Connector 73"/>
          <p:cNvCxnSpPr>
            <a:stCxn id="37" idx="2"/>
            <a:endCxn id="72" idx="0"/>
          </p:cNvCxnSpPr>
          <p:nvPr/>
        </p:nvCxnSpPr>
        <p:spPr>
          <a:xfrm>
            <a:off x="4523492" y="2873984"/>
            <a:ext cx="739171" cy="352271"/>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37" idx="2"/>
            <a:endCxn id="73" idx="1"/>
          </p:cNvCxnSpPr>
          <p:nvPr/>
        </p:nvCxnSpPr>
        <p:spPr>
          <a:xfrm>
            <a:off x="4523492" y="2873984"/>
            <a:ext cx="173344" cy="1875839"/>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37" idx="2"/>
            <a:endCxn id="71" idx="3"/>
          </p:cNvCxnSpPr>
          <p:nvPr/>
        </p:nvCxnSpPr>
        <p:spPr>
          <a:xfrm flipH="1">
            <a:off x="4394200" y="2873984"/>
            <a:ext cx="129292" cy="1875839"/>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9426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5" y="633710"/>
            <a:ext cx="8640270" cy="5786199"/>
          </a:xfrm>
          <a:prstGeom prst="rect">
            <a:avLst/>
          </a:prstGeom>
          <a:noFill/>
        </p:spPr>
        <p:txBody>
          <a:bodyPr wrap="square" lIns="0" tIns="0" rIns="0" bIns="0" rtlCol="0">
            <a:spAutoFit/>
          </a:bodyPr>
          <a:lstStyle/>
          <a:p>
            <a:pPr marL="293688" indent="-293688">
              <a:spcAft>
                <a:spcPts val="22200"/>
              </a:spcAft>
              <a:buFont typeface="Arial"/>
              <a:buChar char="•"/>
            </a:pPr>
            <a:r>
              <a:rPr lang="en-US" sz="2400" b="1" dirty="0" smtClean="0">
                <a:latin typeface="Arial"/>
                <a:cs typeface="Arial"/>
              </a:rPr>
              <a:t>Functional form:</a:t>
            </a:r>
          </a:p>
          <a:p>
            <a:pPr marL="800100" lvl="1" indent="-342900">
              <a:spcAft>
                <a:spcPts val="12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800100" lvl="1" indent="-342900">
              <a:spcAft>
                <a:spcPts val="1200"/>
              </a:spcAft>
              <a:buFont typeface="Wingdings" charset="2"/>
              <a:buChar char="§"/>
            </a:pPr>
            <a:r>
              <a:rPr lang="el-GR" b="1" dirty="0" smtClean="0">
                <a:latin typeface="Arial" pitchFamily="34" charset="0"/>
                <a:cs typeface="Arial" pitchFamily="34" charset="0"/>
              </a:rPr>
              <a:t>α</a:t>
            </a:r>
            <a:r>
              <a:rPr lang="en-US" b="1" dirty="0" smtClean="0">
                <a:latin typeface="Arial" pitchFamily="34" charset="0"/>
                <a:cs typeface="Arial" pitchFamily="34" charset="0"/>
              </a:rPr>
              <a:t>: a concentration parameter</a:t>
            </a:r>
          </a:p>
          <a:p>
            <a:pPr marL="342900" indent="-342900">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a:p>
            <a:pPr marL="342900" indent="-342900">
              <a:spcAft>
                <a:spcPts val="1200"/>
              </a:spcAft>
              <a:buFont typeface="Arial"/>
              <a:buChar char="•"/>
            </a:pPr>
            <a:r>
              <a:rPr lang="en-US" sz="2400" b="1" dirty="0" err="1" smtClean="0">
                <a:latin typeface="Arial" pitchFamily="34" charset="0"/>
                <a:cs typeface="Arial" pitchFamily="34" charset="0"/>
              </a:rPr>
              <a:t>Conjugacy</a:t>
            </a:r>
            <a:r>
              <a:rPr lang="en-US" sz="2400" b="1" dirty="0" smtClean="0">
                <a:latin typeface="Arial" pitchFamily="34" charset="0"/>
                <a:cs typeface="Arial" pitchFamily="34" charset="0"/>
              </a:rPr>
              <a:t>: Allows a posterior to remain in the same family of distributions as the prior.</a:t>
            </a:r>
            <a:endParaRPr lang="en-US" sz="2400" b="1" dirty="0" smtClean="0">
              <a:latin typeface="Arial"/>
              <a:cs typeface="Arial"/>
            </a:endParaRPr>
          </a:p>
        </p:txBody>
      </p:sp>
      <p:sp>
        <p:nvSpPr>
          <p:cNvPr id="2" name="Title 1"/>
          <p:cNvSpPr>
            <a:spLocks noGrp="1"/>
          </p:cNvSpPr>
          <p:nvPr>
            <p:ph type="title"/>
          </p:nvPr>
        </p:nvSpPr>
        <p:spPr/>
        <p:txBody>
          <a:bodyPr>
            <a:noAutofit/>
          </a:bodyPr>
          <a:lstStyle/>
          <a:p>
            <a:r>
              <a:rPr lang="en-US" dirty="0" smtClean="0"/>
              <a:t>Dirichlet Distributions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9751686"/>
              </p:ext>
            </p:extLst>
          </p:nvPr>
        </p:nvGraphicFramePr>
        <p:xfrm>
          <a:off x="1855788" y="1908714"/>
          <a:ext cx="2055812" cy="444500"/>
        </p:xfrm>
        <a:graphic>
          <a:graphicData uri="http://schemas.openxmlformats.org/presentationml/2006/ole">
            <mc:AlternateContent xmlns:mc="http://schemas.openxmlformats.org/markup-compatibility/2006">
              <mc:Choice xmlns:v="urn:schemas-microsoft-com:vml" Requires="v">
                <p:oleObj spid="_x0000_s9488" name="Equation" r:id="rId4" imgW="1041120" imgH="228600" progId="Equation.3">
                  <p:embed/>
                </p:oleObj>
              </mc:Choice>
              <mc:Fallback>
                <p:oleObj name="Equation" r:id="rId4" imgW="10411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5788" y="1908714"/>
                        <a:ext cx="2055812" cy="444500"/>
                      </a:xfrm>
                      <a:prstGeom prst="rect">
                        <a:avLst/>
                      </a:prstGeom>
                      <a:noFill/>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3607235277"/>
              </p:ext>
            </p:extLst>
          </p:nvPr>
        </p:nvGraphicFramePr>
        <p:xfrm>
          <a:off x="2439042" y="2431735"/>
          <a:ext cx="777875" cy="450850"/>
        </p:xfrm>
        <a:graphic>
          <a:graphicData uri="http://schemas.openxmlformats.org/presentationml/2006/ole">
            <mc:AlternateContent xmlns:mc="http://schemas.openxmlformats.org/markup-compatibility/2006">
              <mc:Choice xmlns:v="urn:schemas-microsoft-com:vml" Requires="v">
                <p:oleObj spid="_x0000_s9489" name="Equation" r:id="rId6" imgW="393302" imgH="228600" progId="Equation.3">
                  <p:embed/>
                </p:oleObj>
              </mc:Choice>
              <mc:Fallback>
                <p:oleObj name="Equation" r:id="rId6" imgW="393302"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9042" y="2431735"/>
                        <a:ext cx="777875" cy="450850"/>
                      </a:xfrm>
                      <a:prstGeom prst="rect">
                        <a:avLst/>
                      </a:prstGeom>
                      <a:noFill/>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1413492113"/>
              </p:ext>
            </p:extLst>
          </p:nvPr>
        </p:nvGraphicFramePr>
        <p:xfrm>
          <a:off x="2175150" y="2945328"/>
          <a:ext cx="1304925" cy="576263"/>
        </p:xfrm>
        <a:graphic>
          <a:graphicData uri="http://schemas.openxmlformats.org/presentationml/2006/ole">
            <mc:AlternateContent xmlns:mc="http://schemas.openxmlformats.org/markup-compatibility/2006">
              <mc:Choice xmlns:v="urn:schemas-microsoft-com:vml" Requires="v">
                <p:oleObj spid="_x0000_s9490" name="Equation" r:id="rId8" imgW="660308" imgH="292123" progId="Equation.3">
                  <p:embed/>
                </p:oleObj>
              </mc:Choice>
              <mc:Fallback>
                <p:oleObj name="Equation" r:id="rId8" imgW="660308" imgH="29212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5150" y="2945328"/>
                        <a:ext cx="1304925" cy="576263"/>
                      </a:xfrm>
                      <a:prstGeom prst="rect">
                        <a:avLst/>
                      </a:prstGeom>
                      <a:noFill/>
                    </p:spPr>
                  </p:pic>
                </p:oleObj>
              </mc:Fallback>
            </mc:AlternateContent>
          </a:graphicData>
        </a:graphic>
      </p:graphicFrame>
      <p:graphicFrame>
        <p:nvGraphicFramePr>
          <p:cNvPr id="40966" name="Object 6"/>
          <p:cNvGraphicFramePr>
            <a:graphicFrameLocks noChangeAspect="1"/>
          </p:cNvGraphicFramePr>
          <p:nvPr>
            <p:extLst>
              <p:ext uri="{D42A27DB-BD31-4B8C-83A1-F6EECF244321}">
                <p14:modId xmlns:p14="http://schemas.microsoft.com/office/powerpoint/2010/main" val="3486531639"/>
              </p:ext>
            </p:extLst>
          </p:nvPr>
        </p:nvGraphicFramePr>
        <p:xfrm>
          <a:off x="4764088" y="1896014"/>
          <a:ext cx="2195512" cy="444500"/>
        </p:xfrm>
        <a:graphic>
          <a:graphicData uri="http://schemas.openxmlformats.org/presentationml/2006/ole">
            <mc:AlternateContent xmlns:mc="http://schemas.openxmlformats.org/markup-compatibility/2006">
              <mc:Choice xmlns:v="urn:schemas-microsoft-com:vml" Requires="v">
                <p:oleObj spid="_x0000_s9491" name="Equation" r:id="rId10" imgW="1117440" imgH="228600" progId="Equation.3">
                  <p:embed/>
                </p:oleObj>
              </mc:Choice>
              <mc:Fallback>
                <p:oleObj name="Equation" r:id="rId10" imgW="11174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4088" y="1896014"/>
                        <a:ext cx="2195512" cy="444500"/>
                      </a:xfrm>
                      <a:prstGeom prst="rect">
                        <a:avLst/>
                      </a:prstGeom>
                      <a:noFill/>
                    </p:spPr>
                  </p:pic>
                </p:oleObj>
              </mc:Fallback>
            </mc:AlternateContent>
          </a:graphicData>
        </a:graphic>
      </p:graphicFrame>
      <p:graphicFrame>
        <p:nvGraphicFramePr>
          <p:cNvPr id="40967" name="Object 7"/>
          <p:cNvGraphicFramePr>
            <a:graphicFrameLocks noChangeAspect="1"/>
          </p:cNvGraphicFramePr>
          <p:nvPr>
            <p:extLst>
              <p:ext uri="{D42A27DB-BD31-4B8C-83A1-F6EECF244321}">
                <p14:modId xmlns:p14="http://schemas.microsoft.com/office/powerpoint/2010/main" val="2763200096"/>
              </p:ext>
            </p:extLst>
          </p:nvPr>
        </p:nvGraphicFramePr>
        <p:xfrm>
          <a:off x="5486675" y="2401245"/>
          <a:ext cx="803275" cy="450850"/>
        </p:xfrm>
        <a:graphic>
          <a:graphicData uri="http://schemas.openxmlformats.org/presentationml/2006/ole">
            <mc:AlternateContent xmlns:mc="http://schemas.openxmlformats.org/markup-compatibility/2006">
              <mc:Choice xmlns:v="urn:schemas-microsoft-com:vml" Requires="v">
                <p:oleObj spid="_x0000_s9492" name="Equation" r:id="rId12" imgW="405972" imgH="228600" progId="Equation.3">
                  <p:embed/>
                </p:oleObj>
              </mc:Choice>
              <mc:Fallback>
                <p:oleObj name="Equation" r:id="rId12" imgW="405972"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675" y="2401245"/>
                        <a:ext cx="803275" cy="450850"/>
                      </a:xfrm>
                      <a:prstGeom prst="rect">
                        <a:avLst/>
                      </a:prstGeom>
                      <a:noFill/>
                    </p:spPr>
                  </p:pic>
                </p:oleObj>
              </mc:Fallback>
            </mc:AlternateContent>
          </a:graphicData>
        </a:graphic>
      </p:graphicFrame>
      <p:graphicFrame>
        <p:nvGraphicFramePr>
          <p:cNvPr id="40968" name="Object 8"/>
          <p:cNvGraphicFramePr>
            <a:graphicFrameLocks noChangeAspect="1"/>
          </p:cNvGraphicFramePr>
          <p:nvPr>
            <p:extLst>
              <p:ext uri="{D42A27DB-BD31-4B8C-83A1-F6EECF244321}">
                <p14:modId xmlns:p14="http://schemas.microsoft.com/office/powerpoint/2010/main" val="4182853887"/>
              </p:ext>
            </p:extLst>
          </p:nvPr>
        </p:nvGraphicFramePr>
        <p:xfrm>
          <a:off x="5110438" y="2895626"/>
          <a:ext cx="1555750" cy="576262"/>
        </p:xfrm>
        <a:graphic>
          <a:graphicData uri="http://schemas.openxmlformats.org/presentationml/2006/ole">
            <mc:AlternateContent xmlns:mc="http://schemas.openxmlformats.org/markup-compatibility/2006">
              <mc:Choice xmlns:v="urn:schemas-microsoft-com:vml" Requires="v">
                <p:oleObj spid="_x0000_s9493" name="Equation" r:id="rId14" imgW="787078" imgH="292123" progId="Equation.DSMT4">
                  <p:embed/>
                </p:oleObj>
              </mc:Choice>
              <mc:Fallback>
                <p:oleObj name="Equation" r:id="rId14" imgW="787078" imgH="292123"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0438" y="2895626"/>
                        <a:ext cx="1555750" cy="57626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7605824"/>
              </p:ext>
            </p:extLst>
          </p:nvPr>
        </p:nvGraphicFramePr>
        <p:xfrm>
          <a:off x="2351088" y="902691"/>
          <a:ext cx="4068762" cy="844550"/>
        </p:xfrm>
        <a:graphic>
          <a:graphicData uri="http://schemas.openxmlformats.org/presentationml/2006/ole">
            <mc:AlternateContent xmlns:mc="http://schemas.openxmlformats.org/markup-compatibility/2006">
              <mc:Choice xmlns:v="urn:schemas-microsoft-com:vml" Requires="v">
                <p:oleObj spid="_x0000_s9494" name="Equation" r:id="rId16" imgW="2387141" imgH="494956" progId="Equation.3">
                  <p:embed/>
                </p:oleObj>
              </mc:Choice>
              <mc:Fallback>
                <p:oleObj name="Equation" r:id="rId16" imgW="2387141" imgH="494956"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51088" y="902691"/>
                        <a:ext cx="4068762" cy="844550"/>
                      </a:xfrm>
                      <a:prstGeom prst="rect">
                        <a:avLst/>
                      </a:prstGeom>
                      <a:noFill/>
                    </p:spPr>
                  </p:pic>
                </p:oleObj>
              </mc:Fallback>
            </mc:AlternateContent>
          </a:graphicData>
        </a:graphic>
      </p:graphicFrame>
    </p:spTree>
    <p:extLst>
      <p:ext uri="{BB962C8B-B14F-4D97-AF65-F5344CB8AC3E}">
        <p14:creationId xmlns:p14="http://schemas.microsoft.com/office/powerpoint/2010/main" val="11228954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5" y="795096"/>
            <a:ext cx="8640270" cy="738664"/>
          </a:xfrm>
          <a:prstGeom prst="rect">
            <a:avLst/>
          </a:prstGeom>
          <a:noFill/>
        </p:spPr>
        <p:txBody>
          <a:bodyPr wrap="square" lIns="0" tIns="0" rIns="0" bIns="0" rtlCol="0">
            <a:spAutoFit/>
          </a:bodyPr>
          <a:lstStyle/>
          <a:p>
            <a:pPr marL="293688" indent="-293688">
              <a:buFont typeface="Arial"/>
              <a:buChar char="•"/>
            </a:pPr>
            <a:r>
              <a:rPr lang="en-US" sz="2400" b="1" dirty="0" smtClean="0">
                <a:latin typeface="Arial"/>
                <a:cs typeface="Arial"/>
              </a:rPr>
              <a:t>A Dirichlet Process is a Dirichlet distribution split infinitely many times</a:t>
            </a:r>
          </a:p>
        </p:txBody>
      </p:sp>
      <p:sp>
        <p:nvSpPr>
          <p:cNvPr id="2" name="Title 1"/>
          <p:cNvSpPr>
            <a:spLocks noGrp="1"/>
          </p:cNvSpPr>
          <p:nvPr>
            <p:ph type="title"/>
          </p:nvPr>
        </p:nvSpPr>
        <p:spPr/>
        <p:txBody>
          <a:bodyPr>
            <a:noAutofit/>
          </a:bodyPr>
          <a:lstStyle/>
          <a:p>
            <a:r>
              <a:rPr lang="en-US" dirty="0" smtClean="0"/>
              <a:t>Dirichlet Processes (DPs)</a:t>
            </a:r>
            <a:endParaRPr lang="en-US" dirty="0"/>
          </a:p>
        </p:txBody>
      </p:sp>
      <p:graphicFrame>
        <p:nvGraphicFramePr>
          <p:cNvPr id="16" name="Object 15"/>
          <p:cNvGraphicFramePr>
            <a:graphicFrameLocks noChangeAspect="1"/>
          </p:cNvGraphicFramePr>
          <p:nvPr/>
        </p:nvGraphicFramePr>
        <p:xfrm>
          <a:off x="1545715" y="2047088"/>
          <a:ext cx="3967163" cy="452437"/>
        </p:xfrm>
        <a:graphic>
          <a:graphicData uri="http://schemas.openxmlformats.org/presentationml/2006/ole">
            <mc:AlternateContent xmlns:mc="http://schemas.openxmlformats.org/markup-compatibility/2006">
              <mc:Choice xmlns:v="urn:schemas-microsoft-com:vml" Requires="v">
                <p:oleObj spid="_x0000_s11450" name="Equation" r:id="rId4" imgW="1892185" imgH="216061" progId="Equation.3">
                  <p:embed/>
                </p:oleObj>
              </mc:Choice>
              <mc:Fallback>
                <p:oleObj name="Equation" r:id="rId4" imgW="1892185" imgH="21606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715" y="2047088"/>
                        <a:ext cx="3967163"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5" name="Object 11"/>
          <p:cNvGraphicFramePr>
            <a:graphicFrameLocks noChangeAspect="1"/>
          </p:cNvGraphicFramePr>
          <p:nvPr/>
        </p:nvGraphicFramePr>
        <p:xfrm>
          <a:off x="2342028" y="1621638"/>
          <a:ext cx="2157412" cy="425450"/>
        </p:xfrm>
        <a:graphic>
          <a:graphicData uri="http://schemas.openxmlformats.org/presentationml/2006/ole">
            <mc:AlternateContent xmlns:mc="http://schemas.openxmlformats.org/markup-compatibility/2006">
              <mc:Choice xmlns:v="urn:schemas-microsoft-com:vml" Requires="v">
                <p:oleObj spid="_x0000_s11451" name="Equation" r:id="rId6" imgW="1028493" imgH="203384" progId="Equation.3">
                  <p:embed/>
                </p:oleObj>
              </mc:Choice>
              <mc:Fallback>
                <p:oleObj name="Equation" r:id="rId6" imgW="1028493" imgH="20338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2028" y="1621638"/>
                        <a:ext cx="2157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9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1996" name="Object 12"/>
          <p:cNvGraphicFramePr>
            <a:graphicFrameLocks noChangeAspect="1"/>
          </p:cNvGraphicFramePr>
          <p:nvPr/>
        </p:nvGraphicFramePr>
        <p:xfrm>
          <a:off x="383053" y="2482620"/>
          <a:ext cx="6469062" cy="904875"/>
        </p:xfrm>
        <a:graphic>
          <a:graphicData uri="http://schemas.openxmlformats.org/presentationml/2006/ole">
            <mc:AlternateContent xmlns:mc="http://schemas.openxmlformats.org/markup-compatibility/2006">
              <mc:Choice xmlns:v="urn:schemas-microsoft-com:vml" Requires="v">
                <p:oleObj spid="_x0000_s11452" name="Equation" r:id="rId8" imgW="3085480" imgH="431570" progId="Equation.3">
                  <p:embed/>
                </p:oleObj>
              </mc:Choice>
              <mc:Fallback>
                <p:oleObj name="Equation" r:id="rId8" imgW="3085480" imgH="43157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053" y="2482620"/>
                        <a:ext cx="6469062"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3"/>
          <p:cNvGraphicFramePr>
            <a:graphicFrameLocks noChangeAspect="1"/>
          </p:cNvGraphicFramePr>
          <p:nvPr/>
        </p:nvGraphicFramePr>
        <p:xfrm>
          <a:off x="7035307" y="2412280"/>
          <a:ext cx="1868738" cy="512396"/>
        </p:xfrm>
        <a:graphic>
          <a:graphicData uri="http://schemas.openxmlformats.org/presentationml/2006/ole">
            <mc:AlternateContent xmlns:mc="http://schemas.openxmlformats.org/markup-compatibility/2006">
              <mc:Choice xmlns:v="urn:schemas-microsoft-com:vml" Requires="v">
                <p:oleObj spid="_x0000_s11453" name="Equation" r:id="rId10" imgW="787078" imgH="216061" progId="Equation.3">
                  <p:embed/>
                </p:oleObj>
              </mc:Choice>
              <mc:Fallback>
                <p:oleObj name="Equation" r:id="rId10" imgW="787078" imgH="21606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5307" y="2412280"/>
                        <a:ext cx="1868738" cy="51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41998" name="Object 14"/>
          <p:cNvGraphicFramePr>
            <a:graphicFrameLocks noChangeAspect="1"/>
          </p:cNvGraphicFramePr>
          <p:nvPr/>
        </p:nvGraphicFramePr>
        <p:xfrm>
          <a:off x="7218730" y="1911080"/>
          <a:ext cx="1536700" cy="512763"/>
        </p:xfrm>
        <a:graphic>
          <a:graphicData uri="http://schemas.openxmlformats.org/presentationml/2006/ole">
            <mc:AlternateContent xmlns:mc="http://schemas.openxmlformats.org/markup-compatibility/2006">
              <mc:Choice xmlns:v="urn:schemas-microsoft-com:vml" Requires="v">
                <p:oleObj spid="_x0000_s11454" name="Equation" r:id="rId12" imgW="647241" imgH="215931" progId="Equation.DSMT4">
                  <p:embed/>
                </p:oleObj>
              </mc:Choice>
              <mc:Fallback>
                <p:oleObj name="Equation" r:id="rId12" imgW="647241" imgH="21593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8730" y="1911080"/>
                        <a:ext cx="15367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3" name="Straight Arrow Connector 12"/>
          <p:cNvCxnSpPr/>
          <p:nvPr/>
        </p:nvCxnSpPr>
        <p:spPr>
          <a:xfrm flipH="1" flipV="1">
            <a:off x="1315453" y="3387495"/>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331495" y="5534523"/>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a:off x="1331495" y="4948986"/>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444817" y="4628145"/>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46" name="Rectangle 45"/>
          <p:cNvSpPr/>
          <p:nvPr/>
        </p:nvSpPr>
        <p:spPr>
          <a:xfrm>
            <a:off x="1331495" y="5173577"/>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47" name="Rectangle 46"/>
          <p:cNvSpPr/>
          <p:nvPr/>
        </p:nvSpPr>
        <p:spPr>
          <a:xfrm>
            <a:off x="2452839" y="4892839"/>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48" name="Rectangle 47"/>
          <p:cNvSpPr/>
          <p:nvPr/>
        </p:nvSpPr>
        <p:spPr>
          <a:xfrm>
            <a:off x="1323475" y="5085343"/>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49" name="Rectangle 48"/>
          <p:cNvSpPr/>
          <p:nvPr/>
        </p:nvSpPr>
        <p:spPr>
          <a:xfrm>
            <a:off x="3022331" y="4339391"/>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50" name="Rectangle 49"/>
          <p:cNvSpPr/>
          <p:nvPr/>
        </p:nvSpPr>
        <p:spPr>
          <a:xfrm>
            <a:off x="1876925" y="5253789"/>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51" name="Rectangle 50"/>
          <p:cNvSpPr/>
          <p:nvPr/>
        </p:nvSpPr>
        <p:spPr>
          <a:xfrm>
            <a:off x="2467275" y="4519861"/>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2" name="Rectangle 51"/>
          <p:cNvSpPr/>
          <p:nvPr/>
        </p:nvSpPr>
        <p:spPr>
          <a:xfrm>
            <a:off x="1305827" y="5434255"/>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3" name="Rectangle 52"/>
          <p:cNvSpPr/>
          <p:nvPr/>
        </p:nvSpPr>
        <p:spPr>
          <a:xfrm>
            <a:off x="3036767" y="3693699"/>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4" name="Rectangle 53"/>
          <p:cNvSpPr/>
          <p:nvPr/>
        </p:nvSpPr>
        <p:spPr>
          <a:xfrm>
            <a:off x="1891361" y="5297903"/>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5" name="Rectangle 54"/>
          <p:cNvSpPr/>
          <p:nvPr/>
        </p:nvSpPr>
        <p:spPr>
          <a:xfrm>
            <a:off x="1602605" y="4704345"/>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6" name="Rectangle 55"/>
          <p:cNvSpPr/>
          <p:nvPr/>
        </p:nvSpPr>
        <p:spPr>
          <a:xfrm>
            <a:off x="2172097" y="5482387"/>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7" name="Rectangle 56"/>
          <p:cNvSpPr/>
          <p:nvPr/>
        </p:nvSpPr>
        <p:spPr>
          <a:xfrm>
            <a:off x="2748011" y="5249773"/>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8" name="Rectangle 57"/>
          <p:cNvSpPr/>
          <p:nvPr/>
        </p:nvSpPr>
        <p:spPr>
          <a:xfrm>
            <a:off x="3333545" y="4969039"/>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60" name="Right Arrow 59"/>
          <p:cNvSpPr/>
          <p:nvPr/>
        </p:nvSpPr>
        <p:spPr>
          <a:xfrm>
            <a:off x="4451314" y="4628145"/>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flipH="1" flipV="1">
            <a:off x="5791200" y="339551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807242" y="554254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8005011" y="3693699"/>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7611983" y="4904871"/>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275101" y="5233731"/>
            <a:ext cx="0" cy="3088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6914157" y="4912893"/>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6577275" y="543425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20585" y="5744054"/>
            <a:ext cx="8640270" cy="738664"/>
          </a:xfrm>
          <a:prstGeom prst="rect">
            <a:avLst/>
          </a:prstGeom>
          <a:noFill/>
        </p:spPr>
        <p:txBody>
          <a:bodyPr wrap="square" lIns="0" tIns="0" rIns="0" bIns="0" rtlCol="0">
            <a:spAutoFit/>
          </a:bodyPr>
          <a:lstStyle/>
          <a:p>
            <a:pPr marL="293688" indent="-293688">
              <a:buFont typeface="Arial"/>
              <a:buChar char="•"/>
            </a:pPr>
            <a:r>
              <a:rPr lang="en-US" sz="2400" b="1" dirty="0" smtClean="0">
                <a:latin typeface="Arial"/>
                <a:cs typeface="Arial"/>
              </a:rPr>
              <a:t>These discrete probabilities are used as a prior for our infinite mixture model</a:t>
            </a:r>
          </a:p>
        </p:txBody>
      </p:sp>
    </p:spTree>
    <p:extLst>
      <p:ext uri="{BB962C8B-B14F-4D97-AF65-F5344CB8AC3E}">
        <p14:creationId xmlns:p14="http://schemas.microsoft.com/office/powerpoint/2010/main" val="558242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linds(horizontal)">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linds(horizontal)">
                                      <p:cBhvr>
                                        <p:cTn id="26" dur="500"/>
                                        <p:tgtEl>
                                          <p:spTgt spid="4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linds(horizontal)">
                                      <p:cBhvr>
                                        <p:cTn id="29" dur="500"/>
                                        <p:tgtEl>
                                          <p:spTgt spid="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linds(horizontal)">
                                      <p:cBhvr>
                                        <p:cTn id="32" dur="500"/>
                                        <p:tgtEl>
                                          <p:spTgt spid="5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linds(horizontal)">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blinds(horizontal)">
                                      <p:cBhvr>
                                        <p:cTn id="40" dur="500"/>
                                        <p:tgtEl>
                                          <p:spTgt spid="5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blinds(horizontal)">
                                      <p:cBhvr>
                                        <p:cTn id="43" dur="500"/>
                                        <p:tgtEl>
                                          <p:spTgt spid="5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linds(horizontal)">
                                      <p:cBhvr>
                                        <p:cTn id="46" dur="500"/>
                                        <p:tgtEl>
                                          <p:spTgt spid="5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linds(horizontal)">
                                      <p:cBhvr>
                                        <p:cTn id="49" dur="500"/>
                                        <p:tgtEl>
                                          <p:spTgt spid="5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blinds(horizontal)">
                                      <p:cBhvr>
                                        <p:cTn id="55" dur="500"/>
                                        <p:tgtEl>
                                          <p:spTgt spid="5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linds(horizontal)">
                                      <p:cBhvr>
                                        <p:cTn id="58" dur="500"/>
                                        <p:tgtEl>
                                          <p:spTgt spid="5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linds(horizontal)">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blinds(horizontal)">
                                      <p:cBhvr>
                                        <p:cTn id="66" dur="500"/>
                                        <p:tgtEl>
                                          <p:spTgt spid="62"/>
                                        </p:tgtEl>
                                      </p:cBhvr>
                                    </p:animEffect>
                                  </p:childTnLst>
                                </p:cTn>
                              </p:par>
                              <p:par>
                                <p:cTn id="67" presetID="3" presetClass="entr" presetSubtype="1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blinds(horizontal)">
                                      <p:cBhvr>
                                        <p:cTn id="69" dur="500"/>
                                        <p:tgtEl>
                                          <p:spTgt spid="61"/>
                                        </p:tgtEl>
                                      </p:cBhvr>
                                    </p:animEffect>
                                  </p:childTnLst>
                                </p:cTn>
                              </p:par>
                              <p:par>
                                <p:cTn id="70" presetID="3" presetClass="entr" presetSubtype="1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blinds(horizontal)">
                                      <p:cBhvr>
                                        <p:cTn id="72" dur="500"/>
                                        <p:tgtEl>
                                          <p:spTgt spid="64"/>
                                        </p:tgtEl>
                                      </p:cBhvr>
                                    </p:animEffect>
                                  </p:childTnLst>
                                </p:cTn>
                              </p:par>
                              <p:par>
                                <p:cTn id="73" presetID="3" presetClass="entr" presetSubtype="1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blinds(horizontal)">
                                      <p:cBhvr>
                                        <p:cTn id="75" dur="500"/>
                                        <p:tgtEl>
                                          <p:spTgt spid="65"/>
                                        </p:tgtEl>
                                      </p:cBhvr>
                                    </p:animEffect>
                                  </p:childTnLst>
                                </p:cTn>
                              </p:par>
                              <p:par>
                                <p:cTn id="76" presetID="3" presetClass="entr" presetSubtype="10" fill="hold"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blinds(horizontal)">
                                      <p:cBhvr>
                                        <p:cTn id="78" dur="500"/>
                                        <p:tgtEl>
                                          <p:spTgt spid="67"/>
                                        </p:tgtEl>
                                      </p:cBhvr>
                                    </p:animEffect>
                                  </p:childTnLst>
                                </p:cTn>
                              </p:par>
                              <p:par>
                                <p:cTn id="79" presetID="3" presetClass="entr" presetSubtype="10" fill="hold" nodeType="with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blinds(horizontal)">
                                      <p:cBhvr>
                                        <p:cTn id="81" dur="500"/>
                                        <p:tgtEl>
                                          <p:spTgt spid="69"/>
                                        </p:tgtEl>
                                      </p:cBhvr>
                                    </p:animEffect>
                                  </p:childTnLst>
                                </p:cTn>
                              </p:par>
                              <p:par>
                                <p:cTn id="82" presetID="3" presetClass="entr" presetSubtype="10"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blinds(horizontal)">
                                      <p:cBhvr>
                                        <p:cTn id="84" dur="500"/>
                                        <p:tgtEl>
                                          <p:spTgt spid="70"/>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linds(horizontal)">
                                      <p:cBhvr>
                                        <p:cTn id="87" dur="500"/>
                                        <p:tgtEl>
                                          <p:spTgt spid="60"/>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blinds(horizontal)">
                                      <p:cBhvr>
                                        <p:cTn id="9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P spid="74" grpId="0"/>
    </p:bld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945</TotalTime>
  <Words>3076</Words>
  <Application>Microsoft Macintosh PowerPoint</Application>
  <PresentationFormat>On-screen Show (4:3)</PresentationFormat>
  <Paragraphs>475</Paragraphs>
  <Slides>40</Slides>
  <Notes>18</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40</vt:i4>
      </vt:variant>
    </vt:vector>
  </HeadingPairs>
  <TitlesOfParts>
    <vt:vector size="49" baseType="lpstr">
      <vt:lpstr>ISIP Content Slide</vt:lpstr>
      <vt:lpstr>ISIP Title Slide</vt:lpstr>
      <vt:lpstr>1_ISIP Content Slide</vt:lpstr>
      <vt:lpstr>Custom Design</vt:lpstr>
      <vt:lpstr>2_ISIP Content Slide</vt:lpstr>
      <vt:lpstr>1_ISIP Title Slide</vt:lpstr>
      <vt:lpstr>3_ISIP Content Slide</vt:lpstr>
      <vt:lpstr>4_ISIP Content Slide</vt:lpstr>
      <vt:lpstr>Equation</vt:lpstr>
      <vt:lpstr>PowerPoint Presentation</vt:lpstr>
      <vt:lpstr>Abstract</vt:lpstr>
      <vt:lpstr>The Motivating Problem – A Speech Processing Perspective</vt:lpstr>
      <vt:lpstr>Generalization and Complexity</vt:lpstr>
      <vt:lpstr>PowerPoint Presentation</vt:lpstr>
      <vt:lpstr>Parametric vs. Nonparametric Models</vt:lpstr>
      <vt:lpstr>Taxonomy of Nonparametric Models</vt:lpstr>
      <vt:lpstr>Dirichlet Distributions</vt:lpstr>
      <vt:lpstr>Dirichlet Processes (DPs)</vt:lpstr>
      <vt:lpstr>PowerPoint Presentation</vt:lpstr>
      <vt:lpstr>PowerPoint Presentation</vt:lpstr>
      <vt:lpstr>PowerPoint Presentation</vt:lpstr>
      <vt:lpstr>PowerPoint Presentation</vt:lpstr>
      <vt:lpstr>Applications: Speech Processing</vt:lpstr>
      <vt:lpstr>Statistical Methods in Speech Recognition</vt:lpstr>
      <vt:lpstr>PowerPoint Presentation</vt:lpstr>
      <vt:lpstr>PowerPoint Presentation</vt:lpstr>
      <vt:lpstr>PowerPoint Presentation</vt:lpstr>
      <vt:lpstr>PowerPoint Presentation</vt:lpstr>
      <vt:lpstr>Speaker Adaptation: Crossword Triphone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Stick Breaking</vt:lpstr>
      <vt:lpstr>PowerPoint Presentation</vt:lpstr>
      <vt:lpstr>Appendix: Dirichlet Distributions</vt:lpstr>
      <vt:lpstr>PowerPoint Presentation</vt:lpstr>
      <vt:lpstr>PowerPoint Presentation</vt:lpstr>
      <vt:lpstr>Appendix: Inference Algorithms</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101</cp:revision>
  <dcterms:created xsi:type="dcterms:W3CDTF">2012-05-05T20:20:58Z</dcterms:created>
  <dcterms:modified xsi:type="dcterms:W3CDTF">2013-03-05T14:38:15Z</dcterms:modified>
</cp:coreProperties>
</file>