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20" r:id="rId3"/>
    <p:sldId id="321" r:id="rId4"/>
    <p:sldId id="322" r:id="rId5"/>
    <p:sldId id="323" r:id="rId6"/>
    <p:sldId id="318" r:id="rId7"/>
    <p:sldId id="317" r:id="rId8"/>
    <p:sldId id="314" r:id="rId9"/>
    <p:sldId id="316" r:id="rId10"/>
    <p:sldId id="325" r:id="rId11"/>
    <p:sldId id="279" r:id="rId12"/>
    <p:sldId id="280" r:id="rId13"/>
    <p:sldId id="281" r:id="rId14"/>
    <p:sldId id="282" r:id="rId15"/>
    <p:sldId id="283" r:id="rId16"/>
    <p:sldId id="315" r:id="rId17"/>
    <p:sldId id="284" r:id="rId18"/>
    <p:sldId id="285" r:id="rId19"/>
    <p:sldId id="286" r:id="rId20"/>
    <p:sldId id="300" r:id="rId21"/>
    <p:sldId id="326" r:id="rId22"/>
    <p:sldId id="329" r:id="rId23"/>
    <p:sldId id="276" r:id="rId24"/>
    <p:sldId id="275" r:id="rId25"/>
    <p:sldId id="274" r:id="rId26"/>
    <p:sldId id="273" r:id="rId27"/>
    <p:sldId id="272" r:id="rId28"/>
    <p:sldId id="310" r:id="rId29"/>
    <p:sldId id="311" r:id="rId30"/>
    <p:sldId id="327" r:id="rId31"/>
    <p:sldId id="330" r:id="rId32"/>
    <p:sldId id="32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yad Obeid" initials="I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FBEF-FC10-1A49-AA4D-F4A1F06ABE71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E576-9EC0-0D44-ABF9-F5FC76B0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0D1AF-CEA8-274B-B8F8-EFEC22329CFD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E576-9EC0-0D44-ABF9-F5FC76B03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E576-9EC0-0D44-ABF9-F5FC76B03D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C5FA5-A474-7849-9EF9-823C72265F6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22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AF7714-5D37-844D-889E-136D07A5D960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23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0B12AF-AC61-6B4C-B6B2-5EB65A4EB4A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24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798DE-97C1-CD42-881F-37A626EA5FE3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25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4F80FA-07E7-4B4D-8238-B33E96375991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26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25EE06-664E-3944-A296-2879CBEEE265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27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9E8CA-2A50-F14C-BEAA-C31225835E48}" type="slidenum">
              <a:rPr lang="en-US"/>
              <a:pPr/>
              <a:t>4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22F94-BB2A-D143-95DF-13ECC85E6E6E}" type="slidenum">
              <a:rPr lang="en-US"/>
              <a:pPr/>
              <a:t>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E5A0-AD25-AB4C-B4C3-277BE2EF5D0D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Big Data in Biomedical Engineering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20" y="3917681"/>
            <a:ext cx="7209368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Iyad Obeid, PhD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November 7, 2014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Temple University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Neural Engineering Data Consortium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iobeid@temple.edu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231" y="5109665"/>
            <a:ext cx="2097289" cy="1446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3" y="5109664"/>
            <a:ext cx="1241498" cy="1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2" b="522"/>
          <a:stretch/>
        </p:blipFill>
        <p:spPr>
          <a:xfrm>
            <a:off x="1286046" y="1417638"/>
            <a:ext cx="6599821" cy="5166293"/>
          </a:xfrm>
        </p:spPr>
      </p:pic>
    </p:spTree>
    <p:extLst>
      <p:ext uri="{BB962C8B-B14F-4D97-AF65-F5344CB8AC3E}">
        <p14:creationId xmlns:p14="http://schemas.microsoft.com/office/powerpoint/2010/main" val="276925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Decade of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$200M spent by NIH &amp; NSF alone on “neural engineering” and “brain computer interfaces”</a:t>
            </a:r>
          </a:p>
          <a:p>
            <a:r>
              <a:rPr lang="en-US" dirty="0" smtClean="0"/>
              <a:t>Significant additional investment from DARPA, military, state, international agencies</a:t>
            </a:r>
          </a:p>
          <a:p>
            <a:r>
              <a:rPr lang="en-US" dirty="0" smtClean="0"/>
              <a:t>Over 1,700 peer review journal papers</a:t>
            </a:r>
            <a:endParaRPr lang="en-US" dirty="0"/>
          </a:p>
          <a:p>
            <a:r>
              <a:rPr lang="en-US" dirty="0" smtClean="0"/>
              <a:t>Conferences, book chapters,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Excellent academic output</a:t>
            </a:r>
          </a:p>
        </p:txBody>
      </p:sp>
    </p:spTree>
    <p:extLst>
      <p:ext uri="{BB962C8B-B14F-4D97-AF65-F5344CB8AC3E}">
        <p14:creationId xmlns:p14="http://schemas.microsoft.com/office/powerpoint/2010/main" val="73682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to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Relatively little commercial technology development</a:t>
            </a:r>
          </a:p>
          <a:p>
            <a:r>
              <a:rPr lang="en-US" dirty="0" smtClean="0"/>
              <a:t>Relatively little translation from well-controlled lab environments into general use</a:t>
            </a:r>
          </a:p>
          <a:p>
            <a:endParaRPr lang="en-US" dirty="0" smtClean="0"/>
          </a:p>
          <a:p>
            <a:r>
              <a:rPr lang="en-US" dirty="0" smtClean="0"/>
              <a:t>Signal processing isn’t sufficiently robust</a:t>
            </a:r>
          </a:p>
          <a:p>
            <a:pPr lvl="1"/>
            <a:r>
              <a:rPr lang="en-US" dirty="0" smtClean="0"/>
              <a:t>Insufficient training data</a:t>
            </a:r>
          </a:p>
          <a:p>
            <a:r>
              <a:rPr lang="en-US" dirty="0" smtClean="0"/>
              <a:t>Lack of common benchmarks</a:t>
            </a:r>
          </a:p>
          <a:p>
            <a:pPr lvl="1"/>
            <a:r>
              <a:rPr lang="en-US" dirty="0" smtClean="0"/>
              <a:t>Need for community standards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Is there a better way of investing resources?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Funding Model</a:t>
            </a:r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911432" y="1455147"/>
            <a:ext cx="7153218" cy="4873170"/>
            <a:chOff x="18042889" y="16996827"/>
            <a:chExt cx="7153218" cy="4873170"/>
          </a:xfrm>
        </p:grpSpPr>
        <p:sp>
          <p:nvSpPr>
            <p:cNvPr id="195" name="Rectangle 194"/>
            <p:cNvSpPr/>
            <p:nvPr/>
          </p:nvSpPr>
          <p:spPr>
            <a:xfrm>
              <a:off x="18042889" y="16996827"/>
              <a:ext cx="1036697" cy="486697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Funding Agencies</a:t>
              </a: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19261934" y="16996827"/>
              <a:ext cx="5934173" cy="1263480"/>
              <a:chOff x="2035446" y="1595490"/>
              <a:chExt cx="5934173" cy="126348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PI</a:t>
                </a:r>
              </a:p>
            </p:txBody>
          </p:sp>
          <p:grpSp>
            <p:nvGrpSpPr>
              <p:cNvPr id="222" name="Group 221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226" name="Group 225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30" name="Up Arrow 229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 rot="16200000">
                    <a:off x="198436" y="3431546"/>
                    <a:ext cx="176077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Research Question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28" name="Up Arrow 227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 rot="5400000">
                    <a:off x="800804" y="3431552"/>
                    <a:ext cx="65969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Money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23" name="Rectangle 222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Data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Methods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Results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261933" y="18801672"/>
              <a:ext cx="5934173" cy="1263480"/>
              <a:chOff x="2035446" y="1595490"/>
              <a:chExt cx="5934173" cy="126348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PI</a:t>
                </a: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19" name="Up Arrow 218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>
                    <a:lin ang="0" scaled="0"/>
                  </a:gra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 rot="16200000">
                    <a:off x="198436" y="3431546"/>
                    <a:ext cx="176077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Research Question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6" name="Group 215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17" name="Up Arrow 216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>
                    <a:lin ang="0" scaled="0"/>
                  </a:gra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 rot="5400000">
                    <a:off x="800806" y="3431551"/>
                    <a:ext cx="65969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Money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12" name="Rectangle 211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Data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Methods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Results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19261932" y="20606517"/>
              <a:ext cx="5934173" cy="1263480"/>
              <a:chOff x="2035446" y="1595490"/>
              <a:chExt cx="5934173" cy="1263480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PI</a:t>
                </a:r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08" name="Up Arrow 207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>
                    <a:lin ang="0" scaled="0"/>
                  </a:gra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9" name="TextBox 208"/>
                  <p:cNvSpPr txBox="1"/>
                  <p:nvPr/>
                </p:nvSpPr>
                <p:spPr>
                  <a:xfrm rot="16200000" flipH="1">
                    <a:off x="198437" y="3431546"/>
                    <a:ext cx="176077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Research Question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05" name="Group 204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206" name="Up Arrow 205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>
                    <a:lin ang="0" scaled="0"/>
                  </a:gra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7" name="TextBox 206"/>
                  <p:cNvSpPr txBox="1"/>
                  <p:nvPr/>
                </p:nvSpPr>
                <p:spPr>
                  <a:xfrm rot="5400000">
                    <a:off x="800806" y="3431551"/>
                    <a:ext cx="65969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800" dirty="0" smtClean="0">
                        <a:solidFill>
                          <a:srgbClr val="000000"/>
                        </a:solidFill>
                      </a:rPr>
                      <a:t>Money</a:t>
                    </a:r>
                    <a:endParaRPr lang="en-US" sz="18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01" name="Rectangle 200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Data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Methods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</a:rPr>
                  <a:t>Results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15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Existing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PI creates own data using own protocol to answer own question</a:t>
            </a:r>
          </a:p>
          <a:p>
            <a:r>
              <a:rPr lang="en-US" dirty="0" smtClean="0"/>
              <a:t>Practically impossible to generate sufficient data to adequately capture signal variability under a variety of experimental conditions</a:t>
            </a:r>
          </a:p>
          <a:p>
            <a:r>
              <a:rPr lang="en-US" dirty="0" smtClean="0"/>
              <a:t>Lack of common benchmarks</a:t>
            </a:r>
          </a:p>
          <a:p>
            <a:r>
              <a:rPr lang="en-US" dirty="0" smtClean="0"/>
              <a:t>Hard/impossible to cross-validate results or compare results between groups</a:t>
            </a:r>
          </a:p>
          <a:p>
            <a:r>
              <a:rPr lang="en-US" dirty="0" smtClean="0"/>
              <a:t>All of these factors impede progress!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6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Signal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and NSF Data Sharing Policy</a:t>
            </a:r>
          </a:p>
          <a:p>
            <a:r>
              <a:rPr lang="en-US" dirty="0" err="1" smtClean="0"/>
              <a:t>Physionet</a:t>
            </a:r>
            <a:endParaRPr lang="en-US" dirty="0" smtClean="0"/>
          </a:p>
          <a:p>
            <a:r>
              <a:rPr lang="en-US" dirty="0" smtClean="0"/>
              <a:t>CRCNS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953735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953735"/>
                </a:solidFill>
              </a:rPr>
              <a:t>These are good, but they do not address the lack of </a:t>
            </a:r>
            <a:r>
              <a:rPr lang="en-US" b="1" i="1" dirty="0" smtClean="0">
                <a:solidFill>
                  <a:srgbClr val="953735"/>
                </a:solidFill>
              </a:rPr>
              <a:t>massive datasets</a:t>
            </a:r>
            <a:r>
              <a:rPr lang="en-US" i="1" dirty="0" smtClean="0">
                <a:solidFill>
                  <a:srgbClr val="953735"/>
                </a:solidFill>
              </a:rPr>
              <a:t> collected on </a:t>
            </a:r>
            <a:r>
              <a:rPr lang="en-US" b="1" i="1" dirty="0" smtClean="0">
                <a:solidFill>
                  <a:srgbClr val="953735"/>
                </a:solidFill>
              </a:rPr>
              <a:t>common protocols</a:t>
            </a:r>
            <a:endParaRPr lang="en-US" i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2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just “warehousing” archival data</a:t>
            </a:r>
          </a:p>
          <a:p>
            <a:r>
              <a:rPr lang="en-US" dirty="0" smtClean="0"/>
              <a:t>Can the data drive the research?</a:t>
            </a:r>
          </a:p>
          <a:p>
            <a:r>
              <a:rPr lang="en-US" dirty="0" smtClean="0"/>
              <a:t>Can basic scientific discovery be accelerated by intelligently designing big data resources?</a:t>
            </a:r>
          </a:p>
          <a:p>
            <a:r>
              <a:rPr lang="en-US" dirty="0" smtClean="0"/>
              <a:t>Can scientific discovery be made more cost effective?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Model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4419" y="1091363"/>
            <a:ext cx="8686800" cy="5090175"/>
            <a:chOff x="23294824" y="26047011"/>
            <a:chExt cx="6515622" cy="3817937"/>
          </a:xfrm>
        </p:grpSpPr>
        <p:grpSp>
          <p:nvGrpSpPr>
            <p:cNvPr id="5" name="Group 4"/>
            <p:cNvGrpSpPr/>
            <p:nvPr/>
          </p:nvGrpSpPr>
          <p:grpSpPr>
            <a:xfrm>
              <a:off x="27391236" y="27752266"/>
              <a:ext cx="2419210" cy="2110496"/>
              <a:chOff x="4202411" y="3916781"/>
              <a:chExt cx="2419210" cy="211049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202411" y="3916781"/>
                <a:ext cx="1140368" cy="630936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02411" y="4664549"/>
                <a:ext cx="1140368" cy="630936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02411" y="5402620"/>
                <a:ext cx="1140368" cy="62465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481253" y="3916781"/>
                <a:ext cx="1140368" cy="630936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81253" y="4663618"/>
                <a:ext cx="1140368" cy="62309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1253" y="5402619"/>
                <a:ext cx="1140368" cy="62465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Unfunded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PI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313112" y="27840157"/>
              <a:ext cx="2526631" cy="2024791"/>
              <a:chOff x="227256" y="4004672"/>
              <a:chExt cx="2526631" cy="2024791"/>
            </a:xfrm>
            <a:effectLst/>
          </p:grpSpPr>
          <p:sp>
            <p:nvSpPr>
              <p:cNvPr id="18" name="Rectangle 17"/>
              <p:cNvSpPr/>
              <p:nvPr/>
            </p:nvSpPr>
            <p:spPr>
              <a:xfrm>
                <a:off x="227256" y="4004672"/>
                <a:ext cx="2526631" cy="2024791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Neural Engineering Data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Consortium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162" y="4664549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latin typeface="Calibri"/>
                  </a:rPr>
                  <a:t>Data Design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3162" y="5070734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chemeClr val="bg1"/>
                    </a:solidFill>
                    <a:latin typeface="Calibri"/>
                  </a:rPr>
                  <a:t>Data Generation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3449018" y="29312404"/>
              <a:ext cx="2254818" cy="353845"/>
            </a:xfrm>
            <a:prstGeom prst="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Results Scoring</a:t>
              </a:r>
            </a:p>
          </p:txBody>
        </p:sp>
        <p:sp>
          <p:nvSpPr>
            <p:cNvPr id="8" name="Down Arrow 7"/>
            <p:cNvSpPr/>
            <p:nvPr/>
          </p:nvSpPr>
          <p:spPr>
            <a:xfrm rot="5400000">
              <a:off x="26221323" y="28414058"/>
              <a:ext cx="670902" cy="1583937"/>
            </a:xfrm>
            <a:prstGeom prst="downArrow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Results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5839743" y="26772475"/>
              <a:ext cx="3730058" cy="487728"/>
            </a:xfrm>
            <a:prstGeom prst="chevron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Research Questions</a:t>
              </a:r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728108" y="26995387"/>
              <a:ext cx="1036697" cy="6871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Funding Agencies</a:t>
              </a:r>
            </a:p>
          </p:txBody>
        </p:sp>
        <p:sp>
          <p:nvSpPr>
            <p:cNvPr id="11" name="Circular Arrow 10"/>
            <p:cNvSpPr/>
            <p:nvPr/>
          </p:nvSpPr>
          <p:spPr>
            <a:xfrm rot="2335699">
              <a:off x="24554594" y="26064785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5400000">
              <a:off x="26221322" y="27778800"/>
              <a:ext cx="670902" cy="158393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Fees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26442958" y="28204633"/>
              <a:ext cx="670902" cy="139604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24179821" y="26190582"/>
              <a:ext cx="961759" cy="43866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Calibri"/>
                </a:rPr>
                <a:t>Industry</a:t>
              </a:r>
            </a:p>
          </p:txBody>
        </p:sp>
        <p:sp>
          <p:nvSpPr>
            <p:cNvPr id="15" name="Circular Arrow 14"/>
            <p:cNvSpPr/>
            <p:nvPr/>
          </p:nvSpPr>
          <p:spPr>
            <a:xfrm rot="18634041">
              <a:off x="23418558" y="25923277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23391052" y="26673439"/>
              <a:ext cx="685800" cy="6858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PI</a:t>
              </a:r>
            </a:p>
          </p:txBody>
        </p:sp>
        <p:sp>
          <p:nvSpPr>
            <p:cNvPr id="17" name="Circular Arrow 16"/>
            <p:cNvSpPr/>
            <p:nvPr/>
          </p:nvSpPr>
          <p:spPr>
            <a:xfrm rot="10800000">
              <a:off x="23689273" y="26774396"/>
              <a:ext cx="1227099" cy="9778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251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84000"/>
                  </a:schemeClr>
                </a:gs>
                <a:gs pos="80000">
                  <a:schemeClr val="accent1">
                    <a:shade val="93000"/>
                    <a:satMod val="130000"/>
                    <a:alpha val="84000"/>
                  </a:schemeClr>
                </a:gs>
                <a:gs pos="100000">
                  <a:schemeClr val="accent1">
                    <a:shade val="94000"/>
                    <a:satMod val="135000"/>
                    <a:alpha val="84000"/>
                  </a:schemeClr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58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Neural Engineering Data Consortium</a:t>
            </a:r>
            <a:br>
              <a:rPr lang="en-US" sz="3600" dirty="0" smtClean="0"/>
            </a:br>
            <a:r>
              <a:rPr lang="en-US" sz="3600" i="1" dirty="0" err="1">
                <a:solidFill>
                  <a:srgbClr val="953735"/>
                </a:solidFill>
              </a:rPr>
              <a:t>www.nedcdata.org</a:t>
            </a:r>
            <a:r>
              <a:rPr lang="en-US" sz="3600" i="1" dirty="0">
                <a:solidFill>
                  <a:srgbClr val="953735"/>
                </a:solidFill>
              </a:rPr>
              <a:t/>
            </a:r>
            <a:br>
              <a:rPr lang="en-US" sz="3600" i="1" dirty="0">
                <a:solidFill>
                  <a:srgbClr val="953735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Serves the community (not vice versa)</a:t>
            </a:r>
          </a:p>
          <a:p>
            <a:r>
              <a:rPr lang="en-US" dirty="0" smtClean="0"/>
              <a:t>Focuses community on common problems</a:t>
            </a:r>
          </a:p>
          <a:p>
            <a:r>
              <a:rPr lang="en-US" dirty="0" smtClean="0"/>
              <a:t>Drives algorithm development</a:t>
            </a:r>
          </a:p>
          <a:p>
            <a:r>
              <a:rPr lang="en-US" dirty="0" smtClean="0"/>
              <a:t>Improves amount and quality of data</a:t>
            </a:r>
          </a:p>
          <a:p>
            <a:r>
              <a:rPr lang="en-US" dirty="0" smtClean="0"/>
              <a:t>Validates performance claims</a:t>
            </a:r>
          </a:p>
          <a:p>
            <a:r>
              <a:rPr lang="en-US" dirty="0" smtClean="0"/>
              <a:t>Tiered membership fees</a:t>
            </a:r>
          </a:p>
          <a:p>
            <a:r>
              <a:rPr lang="en-US" dirty="0"/>
              <a:t>Promotes “technology that works”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953735"/>
                </a:solidFill>
              </a:rPr>
              <a:t>Does not preclude PI’s individual work!</a:t>
            </a:r>
          </a:p>
        </p:txBody>
      </p:sp>
    </p:spTree>
    <p:extLst>
      <p:ext uri="{BB962C8B-B14F-4D97-AF65-F5344CB8AC3E}">
        <p14:creationId xmlns:p14="http://schemas.microsoft.com/office/powerpoint/2010/main" val="31191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Engineering Data Consortium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0657" y="1826669"/>
            <a:ext cx="2531533" cy="1893426"/>
            <a:chOff x="14413557" y="30275599"/>
            <a:chExt cx="2531533" cy="1893426"/>
          </a:xfrm>
        </p:grpSpPr>
        <p:sp>
          <p:nvSpPr>
            <p:cNvPr id="8" name="Rectangle 7"/>
            <p:cNvSpPr/>
            <p:nvPr/>
          </p:nvSpPr>
          <p:spPr>
            <a:xfrm>
              <a:off x="14413557" y="30275599"/>
              <a:ext cx="2531533" cy="189342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Board of Directors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85691" y="31138604"/>
              <a:ext cx="1673509" cy="3538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Academia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85691" y="31586430"/>
              <a:ext cx="1673509" cy="3538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Industry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785691" y="30690779"/>
              <a:ext cx="1673509" cy="3538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Funding Groups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2190" y="1826669"/>
            <a:ext cx="2531533" cy="1893426"/>
            <a:chOff x="14413557" y="30275599"/>
            <a:chExt cx="2531533" cy="1893426"/>
          </a:xfrm>
        </p:grpSpPr>
        <p:sp>
          <p:nvSpPr>
            <p:cNvPr id="13" name="Rectangle 12"/>
            <p:cNvSpPr/>
            <p:nvPr/>
          </p:nvSpPr>
          <p:spPr>
            <a:xfrm>
              <a:off x="14413557" y="30275599"/>
              <a:ext cx="2531533" cy="189342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Operations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85691" y="31138604"/>
              <a:ext cx="1673509" cy="3538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External Grants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785691" y="31586430"/>
              <a:ext cx="1673509" cy="3538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Business </a:t>
              </a:r>
              <a:r>
                <a:rPr lang="en-US" sz="1800" dirty="0" err="1" smtClean="0">
                  <a:solidFill>
                    <a:schemeClr val="bg1"/>
                  </a:solidFill>
                  <a:latin typeface="Calibri"/>
                </a:rPr>
                <a:t>Mgr</a:t>
              </a:r>
              <a:endParaRPr lang="en-US" sz="1800" dirty="0" smtClean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785691" y="30690779"/>
              <a:ext cx="1673509" cy="3538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Director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3010" y="1826669"/>
            <a:ext cx="2531533" cy="1893426"/>
            <a:chOff x="5150351" y="27844474"/>
            <a:chExt cx="2531533" cy="1893426"/>
          </a:xfrm>
        </p:grpSpPr>
        <p:sp>
          <p:nvSpPr>
            <p:cNvPr id="18" name="Rectangle 17"/>
            <p:cNvSpPr/>
            <p:nvPr/>
          </p:nvSpPr>
          <p:spPr>
            <a:xfrm>
              <a:off x="5150351" y="27844474"/>
              <a:ext cx="2531533" cy="189342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 Design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88708" y="28300288"/>
              <a:ext cx="2254818" cy="3538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tx1"/>
                  </a:solidFill>
                  <a:latin typeface="Calibri"/>
                </a:rPr>
                <a:t>Scientists &amp; Engineers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88708" y="28707815"/>
              <a:ext cx="2254818" cy="3538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tx1"/>
                  </a:solidFill>
                  <a:latin typeface="Calibri"/>
                </a:rPr>
                <a:t>Statisticians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88708" y="29115341"/>
              <a:ext cx="2254818" cy="3538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tx1"/>
                  </a:solidFill>
                  <a:latin typeface="Calibri"/>
                </a:rPr>
                <a:t>Study Designers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1477" y="3720095"/>
            <a:ext cx="2531533" cy="1893426"/>
            <a:chOff x="5150351" y="29817010"/>
            <a:chExt cx="2531533" cy="1893426"/>
          </a:xfrm>
        </p:grpSpPr>
        <p:sp>
          <p:nvSpPr>
            <p:cNvPr id="28" name="Rectangle 27"/>
            <p:cNvSpPr/>
            <p:nvPr/>
          </p:nvSpPr>
          <p:spPr>
            <a:xfrm>
              <a:off x="5150351" y="29817010"/>
              <a:ext cx="2531533" cy="189342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 Annotation &amp; Archives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88708" y="30434238"/>
              <a:ext cx="2254818" cy="3538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Software Developers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288708" y="30847681"/>
              <a:ext cx="2254818" cy="3538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Scientists &amp; Engineers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88708" y="31261123"/>
              <a:ext cx="2254818" cy="3538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Calibri"/>
                </a:rPr>
                <a:t>Archivists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03009" y="3720095"/>
            <a:ext cx="2531533" cy="1893426"/>
            <a:chOff x="8105218" y="29817010"/>
            <a:chExt cx="2531533" cy="1893426"/>
          </a:xfrm>
        </p:grpSpPr>
        <p:sp>
          <p:nvSpPr>
            <p:cNvPr id="33" name="Rectangle 32"/>
            <p:cNvSpPr/>
            <p:nvPr/>
          </p:nvSpPr>
          <p:spPr>
            <a:xfrm>
              <a:off x="8105218" y="29817010"/>
              <a:ext cx="2531533" cy="189342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 Delivery and Support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243575" y="30522433"/>
              <a:ext cx="2254818" cy="3538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IT Personnel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43575" y="30934174"/>
              <a:ext cx="2254818" cy="3538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Technical Support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0657" y="3720097"/>
            <a:ext cx="2531533" cy="1893426"/>
            <a:chOff x="8105218" y="27827344"/>
            <a:chExt cx="2531533" cy="1770257"/>
          </a:xfrm>
        </p:grpSpPr>
        <p:sp>
          <p:nvSpPr>
            <p:cNvPr id="37" name="Rectangle 36"/>
            <p:cNvSpPr/>
            <p:nvPr/>
          </p:nvSpPr>
          <p:spPr>
            <a:xfrm>
              <a:off x="8105218" y="27827344"/>
              <a:ext cx="2531533" cy="177025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Data Collection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43575" y="28300288"/>
              <a:ext cx="2254818" cy="3538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Technicians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43575" y="28707814"/>
              <a:ext cx="2254818" cy="3538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Graduate Students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43575" y="29115341"/>
              <a:ext cx="2254818" cy="3538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Medical Staff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 </a:t>
            </a:r>
            <a:r>
              <a:rPr lang="en-US" dirty="0"/>
              <a:t>Machine Interfaces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Systems that </a:t>
            </a:r>
            <a:r>
              <a:rPr lang="en-US" dirty="0">
                <a:solidFill>
                  <a:srgbClr val="953735"/>
                </a:solidFill>
              </a:rPr>
              <a:t>bridge</a:t>
            </a:r>
            <a:r>
              <a:rPr lang="en-US" dirty="0">
                <a:solidFill>
                  <a:srgbClr val="FFD200"/>
                </a:solidFill>
              </a:rPr>
              <a:t> </a:t>
            </a:r>
            <a:r>
              <a:rPr lang="en-US" dirty="0"/>
              <a:t>biological tissue with electronic circuits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Characterized by the flow of </a:t>
            </a:r>
            <a:r>
              <a:rPr lang="en-US" dirty="0">
                <a:solidFill>
                  <a:srgbClr val="953735"/>
                </a:solidFill>
              </a:rPr>
              <a:t>information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Direction of information flow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towards the brain - </a:t>
            </a:r>
            <a:r>
              <a:rPr lang="en-US" dirty="0">
                <a:solidFill>
                  <a:srgbClr val="953735"/>
                </a:solidFill>
              </a:rPr>
              <a:t>cochlear implant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Out from the brain - </a:t>
            </a:r>
            <a:r>
              <a:rPr lang="en-US" dirty="0" err="1">
                <a:solidFill>
                  <a:srgbClr val="953735"/>
                </a:solidFill>
              </a:rPr>
              <a:t>neuroprosthesis</a:t>
            </a:r>
            <a:endParaRPr lang="en-US" dirty="0">
              <a:solidFill>
                <a:srgbClr val="953735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Bi-directional - </a:t>
            </a:r>
            <a:r>
              <a:rPr lang="en-US" dirty="0">
                <a:solidFill>
                  <a:srgbClr val="953735"/>
                </a:solidFill>
              </a:rPr>
              <a:t>closed loop </a:t>
            </a:r>
            <a:r>
              <a:rPr lang="en-US" dirty="0" err="1">
                <a:solidFill>
                  <a:srgbClr val="953735"/>
                </a:solidFill>
              </a:rPr>
              <a:t>neuroprosthesis</a:t>
            </a:r>
            <a:endParaRPr lang="en-US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TUH-EEG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476"/>
            <a:ext cx="8688388" cy="533132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Goal: Release 20,000+ clinical EEG recordings from Temple University Hospital (2002-2013)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Includes physician EEG reports and patient medical histories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Released as free public resource</a:t>
            </a:r>
          </a:p>
        </p:txBody>
      </p:sp>
    </p:spTree>
    <p:extLst>
      <p:ext uri="{BB962C8B-B14F-4D97-AF65-F5344CB8AC3E}">
        <p14:creationId xmlns:p14="http://schemas.microsoft.com/office/powerpoint/2010/main" val="202158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TUH-EEG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476"/>
            <a:ext cx="8688388" cy="533132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53735"/>
                </a:solidFill>
              </a:rPr>
              <a:t>Task 1:</a:t>
            </a:r>
            <a:r>
              <a:rPr lang="en-US" dirty="0"/>
              <a:t> Software Infrastructure and Development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convert data from proprietary formats to an open standard (EDF)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53735"/>
                </a:solidFill>
              </a:rPr>
              <a:t>Task 2:</a:t>
            </a:r>
            <a:r>
              <a:rPr lang="en-US" dirty="0"/>
              <a:t> Data Capture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copy files from 1500+ CDs and </a:t>
            </a:r>
            <a:r>
              <a:rPr lang="en-US" dirty="0" smtClean="0"/>
              <a:t>DVDs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953735"/>
                </a:solidFill>
              </a:rPr>
              <a:t>Task 3:</a:t>
            </a:r>
            <a:r>
              <a:rPr lang="en-US" dirty="0" smtClean="0"/>
              <a:t> Release Generation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Deidentify</a:t>
            </a:r>
            <a:r>
              <a:rPr lang="en-US" dirty="0" smtClean="0"/>
              <a:t>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Resolve </a:t>
            </a:r>
            <a:r>
              <a:rPr lang="en-US" dirty="0"/>
              <a:t>physician reports and </a:t>
            </a:r>
            <a:r>
              <a:rPr lang="en-US" dirty="0" smtClean="0"/>
              <a:t>EEGs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Clean </a:t>
            </a:r>
            <a:r>
              <a:rPr lang="en-US" dirty="0"/>
              <a:t>up data</a:t>
            </a:r>
          </a:p>
        </p:txBody>
      </p:sp>
    </p:spTree>
    <p:extLst>
      <p:ext uri="{BB962C8B-B14F-4D97-AF65-F5344CB8AC3E}">
        <p14:creationId xmlns:p14="http://schemas.microsoft.com/office/powerpoint/2010/main" val="250542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587503" y="223020"/>
            <a:ext cx="7980362" cy="923925"/>
          </a:xfrm>
        </p:spPr>
        <p:txBody>
          <a:bodyPr>
            <a:normAutofit fontScale="90000"/>
          </a:bodyPr>
          <a:lstStyle/>
          <a:p>
            <a:r>
              <a:rPr lang="en-US" dirty="0"/>
              <a:t>Task 1: Software and Infrastructure Development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225424" y="1120775"/>
            <a:ext cx="5706223" cy="2076637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 smtClean="0"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Inventory the data (EEGs and physician reports)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Develop a process to convert data to an open format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Develop a process to deidentify the data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Gain necessary system accesses to the source forms of the reports</a:t>
            </a:r>
            <a:endParaRPr lang="en-US" sz="1800" dirty="0">
              <a:cs typeface="Tahoma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6125881" y="1200150"/>
            <a:ext cx="2786343" cy="168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5425" y="3257176"/>
            <a:ext cx="8610600" cy="31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eaLnBrk="0" hangingPunc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395288" indent="-1714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eaLnBrk="0" hangingPunct="0">
              <a:spcBef>
                <a:spcPct val="20000"/>
              </a:spcBef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1800" b="1" dirty="0" smtClean="0">
                <a:latin typeface="+mn-lt"/>
              </a:rPr>
              <a:t>Status and Issues: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Efforts to automate .e to .</a:t>
            </a:r>
            <a:r>
              <a:rPr lang="en-US" sz="1800" b="0" dirty="0" err="1" smtClean="0">
                <a:latin typeface="+mn-lt"/>
              </a:rPr>
              <a:t>edf</a:t>
            </a:r>
            <a:r>
              <a:rPr lang="en-US" sz="1800" b="0" dirty="0" smtClean="0">
                <a:latin typeface="+mn-lt"/>
              </a:rPr>
              <a:t> conversion failed due to incompatibilities between Nicolet’s </a:t>
            </a:r>
            <a:r>
              <a:rPr lang="en-US" sz="1800" b="0" dirty="0" err="1" smtClean="0">
                <a:latin typeface="+mn-lt"/>
              </a:rPr>
              <a:t>NicVue</a:t>
            </a:r>
            <a:r>
              <a:rPr lang="en-US" sz="1800" b="0" dirty="0" smtClean="0">
                <a:latin typeface="+mn-lt"/>
              </a:rPr>
              <a:t> program and ‘hotkeys’ technology.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Accessing physician reports required access to 5 different hospital databases and cutting through lots of red tape (e.g., it took months to get access to the primary reporting system).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No automated methods for pulling reports from the back-end database.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EDF files were not “to spec” according to open source “</a:t>
            </a:r>
            <a:r>
              <a:rPr lang="en-US" sz="1800" b="0" dirty="0" err="1" smtClean="0">
                <a:latin typeface="+mn-lt"/>
              </a:rPr>
              <a:t>EDFlib</a:t>
            </a:r>
            <a:r>
              <a:rPr lang="en-US" sz="1800" b="0" dirty="0" smtClean="0">
                <a:latin typeface="+mn-lt"/>
              </a:rPr>
              <a:t>” so additional EDF conversion software had to be written.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Patient information appears in EDF annotations.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69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>
          <a:xfrm>
            <a:off x="593690" y="297367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2: Data Capture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225425" y="1146175"/>
            <a:ext cx="8715375" cy="5332413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Copy data from media to disk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Convert EEG files to EDF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Capture Physician Reports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1800" dirty="0" smtClean="0">
                <a:cs typeface="Tahoma" charset="0"/>
              </a:rPr>
              <a:t>Label Generation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 smtClean="0">
                <a:cs typeface="Tahoma" charset="0"/>
              </a:rPr>
              <a:t>Status and Issues:</a:t>
            </a:r>
            <a:endParaRPr lang="en-US" sz="1800" b="1" dirty="0">
              <a:cs typeface="Tahom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22,000+ EEG sessions have been captured from 1570+ CDs/DVDs.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Approximately 15% of the media were defective and needed multiple reads or some form of repair.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cs typeface="Tahoma" charset="0"/>
              </a:rPr>
              <a:t>Raw data occupies about 2 </a:t>
            </a:r>
            <a:r>
              <a:rPr lang="en-US" sz="1800" dirty="0" err="1" smtClean="0">
                <a:cs typeface="Tahoma" charset="0"/>
              </a:rPr>
              <a:t>TBytes</a:t>
            </a:r>
            <a:r>
              <a:rPr lang="en-US" sz="1800" dirty="0" smtClean="0">
                <a:cs typeface="Tahoma" charset="0"/>
              </a:rPr>
              <a:t> of space including video files.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Conversions </a:t>
            </a:r>
            <a:r>
              <a:rPr lang="en-US" sz="1800" dirty="0" smtClean="0">
                <a:cs typeface="Tahoma" charset="0"/>
              </a:rPr>
              <a:t>to EDF averaged </a:t>
            </a:r>
            <a:r>
              <a:rPr lang="en-US" sz="1800" dirty="0">
                <a:cs typeface="Tahoma" charset="0"/>
              </a:rPr>
              <a:t>1 file per minute with most of the time spent writing data to disk. The process generates three files: an EEG file in EDF format, an impedance report, and a test report that contains preliminary findings</a:t>
            </a:r>
            <a:r>
              <a:rPr lang="en-US" sz="1800" dirty="0" smtClean="0">
                <a:cs typeface="Tahoma" charset="0"/>
              </a:rPr>
              <a:t>.</a:t>
            </a:r>
          </a:p>
          <a:p>
            <a:pPr>
              <a:defRPr/>
            </a:pPr>
            <a:r>
              <a:rPr lang="en-US" sz="1800" dirty="0" smtClean="0">
                <a:cs typeface="Tahoma" charset="0"/>
              </a:rPr>
              <a:t>Multiple EDF files per session due to the way physicians annotate EEGs.</a:t>
            </a:r>
            <a:endParaRPr lang="en-US" sz="1800" dirty="0"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046"/>
          <a:stretch/>
        </p:blipFill>
        <p:spPr>
          <a:xfrm>
            <a:off x="3524295" y="1549690"/>
            <a:ext cx="5224650" cy="137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5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5425" y="1104900"/>
            <a:ext cx="3121399" cy="34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Number of Sessions: </a:t>
            </a:r>
            <a:r>
              <a:rPr lang="en-US" sz="1800" b="0" dirty="0" smtClean="0">
                <a:latin typeface="+mn-lt"/>
                <a:cs typeface="Tahoma" charset="0"/>
              </a:rPr>
              <a:t>22,000+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Number of Patients: </a:t>
            </a:r>
            <a:r>
              <a:rPr lang="en-US" sz="1800" b="0" dirty="0" smtClean="0">
                <a:latin typeface="+mn-lt"/>
                <a:cs typeface="Tahoma" charset="0"/>
              </a:rPr>
              <a:t>~15,000 (one patient has 42 EEG sessions)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Age: </a:t>
            </a:r>
            <a:r>
              <a:rPr lang="en-US" sz="1800" b="0" dirty="0" smtClean="0">
                <a:latin typeface="+mn-lt"/>
                <a:cs typeface="Tahoma" charset="0"/>
              </a:rPr>
              <a:t>16 years to 90+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Sampling: </a:t>
            </a:r>
            <a:r>
              <a:rPr lang="en-US" sz="1800" b="0" dirty="0" smtClean="0">
                <a:latin typeface="+mn-lt"/>
                <a:cs typeface="Tahoma" charset="0"/>
              </a:rPr>
              <a:t>16-bit data sampled at 250 Hz, 256 Hz or 512 Hz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Number of Channels:</a:t>
            </a:r>
            <a:br>
              <a:rPr lang="en-US" sz="1800" dirty="0" smtClean="0">
                <a:latin typeface="+mn-lt"/>
                <a:cs typeface="Tahoma" charset="0"/>
              </a:rPr>
            </a:br>
            <a:r>
              <a:rPr lang="en-US" sz="1800" b="0" dirty="0" smtClean="0">
                <a:latin typeface="+mn-lt"/>
                <a:cs typeface="Tahoma" charset="0"/>
              </a:rPr>
              <a:t>variable</a:t>
            </a:r>
            <a:endParaRPr lang="en-US" sz="1800" b="0" dirty="0">
              <a:latin typeface="+mn-lt"/>
              <a:cs typeface="Tahoma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93196" y="183963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2: </a:t>
            </a:r>
            <a:r>
              <a:rPr lang="en-US" sz="4000" dirty="0" smtClean="0"/>
              <a:t>TUH-EEG at a Glance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20061" y="1107888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+mn-lt"/>
                <a:cs typeface="Tahoma" charset="0"/>
              </a:rPr>
              <a:t>Number of </a:t>
            </a:r>
            <a:r>
              <a:rPr lang="en-US" sz="1800" dirty="0">
                <a:latin typeface="+mn-lt"/>
                <a:cs typeface="Tahoma" charset="0"/>
              </a:rPr>
              <a:t>C</a:t>
            </a:r>
            <a:r>
              <a:rPr lang="en-US" sz="1800" dirty="0" smtClean="0">
                <a:latin typeface="+mn-lt"/>
                <a:cs typeface="Tahoma" charset="0"/>
              </a:rPr>
              <a:t>hannels: </a:t>
            </a:r>
            <a:r>
              <a:rPr lang="en-US" sz="1800" b="0" dirty="0" smtClean="0">
                <a:latin typeface="+mn-lt"/>
                <a:cs typeface="Tahoma" charset="0"/>
              </a:rPr>
              <a:t>ranges from [28, 129] (one annotation channel per EDF file) </a:t>
            </a:r>
            <a:endParaRPr lang="en-US" sz="1800" b="0" dirty="0">
              <a:latin typeface="+mn-lt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8" y="1857889"/>
            <a:ext cx="4541210" cy="378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08108" y="5846863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0" dirty="0" smtClean="0">
                <a:latin typeface="+mn-lt"/>
                <a:cs typeface="Tahoma" charset="0"/>
              </a:rPr>
              <a:t>Over 90% of the alternate channel assignments can be mapped to the 10-20 configuration.</a:t>
            </a:r>
            <a:endParaRPr lang="en-US" sz="1800" b="0" dirty="0">
              <a:latin typeface="+mn-lt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81819" y="99122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2: </a:t>
            </a:r>
            <a:r>
              <a:rPr lang="en-US" sz="4000" dirty="0" smtClean="0"/>
              <a:t>Physician Reports</a:t>
            </a:r>
            <a:endParaRPr lang="en-US" sz="40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2250" y="1082675"/>
            <a:ext cx="4138613" cy="5332413"/>
          </a:xfrm>
        </p:spPr>
        <p:txBody>
          <a:bodyPr lIns="0" tIns="0" rIns="0" bIns="0">
            <a:normAutofit/>
          </a:bodyPr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/>
              <a:t>Two Types of Reports: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b="1" dirty="0"/>
              <a:t>Preliminary Report:</a:t>
            </a:r>
            <a:r>
              <a:rPr lang="en-US" sz="1800" dirty="0"/>
              <a:t> contains a summary diagnosis (usually in a spreadsheet format).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b="1" dirty="0"/>
              <a:t>EEG Report: </a:t>
            </a:r>
            <a:r>
              <a:rPr lang="en-US" sz="1800" dirty="0"/>
              <a:t>the final “signed off” report that triggers billing.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/>
              <a:t>Inconsistent </a:t>
            </a:r>
            <a:r>
              <a:rPr lang="en-US" sz="1800" b="1" dirty="0"/>
              <a:t>Report Formats: </a:t>
            </a:r>
            <a:r>
              <a:rPr lang="en-US" sz="1800" dirty="0"/>
              <a:t>The format of reporting has changed several times over the past 12 </a:t>
            </a:r>
            <a:r>
              <a:rPr lang="en-US" sz="1800" dirty="0" smtClean="0"/>
              <a:t>years.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/>
              <a:t>Report Databases: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err="1" smtClean="0"/>
              <a:t>MedQuist</a:t>
            </a:r>
            <a:r>
              <a:rPr lang="en-US" sz="1800" dirty="0" smtClean="0"/>
              <a:t> (MS Word .rtf)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Alpha (</a:t>
            </a:r>
            <a:r>
              <a:rPr lang="en-US" sz="1800" dirty="0" err="1" smtClean="0"/>
              <a:t>OCR’ed</a:t>
            </a:r>
            <a:r>
              <a:rPr lang="en-US" sz="1800" dirty="0" smtClean="0"/>
              <a:t> .</a:t>
            </a:r>
            <a:r>
              <a:rPr lang="en-US" sz="1800" dirty="0" err="1" smtClean="0"/>
              <a:t>pdf</a:t>
            </a:r>
            <a:r>
              <a:rPr lang="en-US" sz="1800" dirty="0" smtClean="0"/>
              <a:t>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EPIC (text)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Physician’s Email (MS Word .doc)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smtClean="0"/>
              <a:t>Hardcopies (</a:t>
            </a:r>
            <a:r>
              <a:rPr lang="en-US" sz="1800" dirty="0" err="1" smtClean="0"/>
              <a:t>OCR’ed</a:t>
            </a:r>
            <a:r>
              <a:rPr lang="en-US" sz="1800" dirty="0" smtClean="0"/>
              <a:t> </a:t>
            </a:r>
            <a:r>
              <a:rPr lang="en-US" sz="1800" dirty="0" err="1" smtClean="0"/>
              <a:t>pdf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63" y="678406"/>
            <a:ext cx="4767338" cy="61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81819" y="638098"/>
            <a:ext cx="7980362" cy="923925"/>
          </a:xfrm>
        </p:spPr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smtClean="0"/>
              <a:t>2: </a:t>
            </a:r>
            <a:r>
              <a:rPr lang="en-US" dirty="0"/>
              <a:t>Challenges </a:t>
            </a:r>
            <a:r>
              <a:rPr lang="en-US" dirty="0" smtClean="0"/>
              <a:t>and Technical Risks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27012" y="1980972"/>
            <a:ext cx="8689975" cy="4400008"/>
          </a:xfrm>
        </p:spPr>
        <p:txBody>
          <a:bodyPr lIns="0" tIns="0" rIns="0" bIns="0">
            <a:noAutofit/>
          </a:bodyPr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/>
              <a:t>Missing Physician Reports: </a:t>
            </a:r>
            <a:endParaRPr lang="en-US" sz="1800" b="1" dirty="0" smtClean="0"/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 smtClean="0"/>
              <a:t>It </a:t>
            </a:r>
            <a:r>
              <a:rPr lang="en-US" sz="1800" dirty="0"/>
              <a:t>is unclear how many EEG reports in the standard format will be recovered from the hospital </a:t>
            </a:r>
            <a:r>
              <a:rPr lang="en-US" sz="1800" dirty="0" smtClean="0"/>
              <a:t>databases.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 smtClean="0"/>
              <a:t>Coverage for 2013 was good – less than 5% of the EEG Reports were missing (and we are still trying to locate these working with hospital staff).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 smtClean="0"/>
              <a:t>Coverage pre-2009 could be problematic. 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 smtClean="0"/>
              <a:t>Our </a:t>
            </a:r>
            <a:r>
              <a:rPr lang="en-US" sz="1800" dirty="0"/>
              <a:t>backup strategy is to use data available from preliminary reports, which contain basic classifications of normal/abnormal and when abnormal, a preliminary diagnosis</a:t>
            </a:r>
            <a:r>
              <a:rPr lang="en-US" sz="1800" dirty="0" smtClean="0"/>
              <a:t>.</a:t>
            </a:r>
            <a:endParaRPr lang="en-US" sz="1800" dirty="0"/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/>
              <a:t>OCR of Physician Reports: </a:t>
            </a:r>
            <a:endParaRPr lang="en-US" sz="1800" b="1" dirty="0" smtClean="0"/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/>
              <a:t>The scanned images are noisy, resulting in OCR errors. 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1800" dirty="0"/>
              <a:t>Takes 2 to 3 minutes per image to manually correct.</a:t>
            </a:r>
          </a:p>
        </p:txBody>
      </p:sp>
    </p:spTree>
    <p:extLst>
      <p:ext uri="{BB962C8B-B14F-4D97-AF65-F5344CB8AC3E}">
        <p14:creationId xmlns:p14="http://schemas.microsoft.com/office/powerpoint/2010/main" val="38803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>
          <a:xfrm>
            <a:off x="581819" y="222250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3: Release Generation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228599" y="1449736"/>
            <a:ext cx="8689975" cy="3778948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1800" b="1" dirty="0" smtClean="0"/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/>
              <a:t>Deidentify and randomly sequence files so patient information can’t be traced.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/>
              <a:t>Quality control to verify the integrity of the data.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/>
              <a:t>Release data incrementally to the community for feedback.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1800" b="1" dirty="0" smtClean="0"/>
              <a:t>Status and Issues: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/>
              <a:t>Patient’s name can appear in the annotations and must be redacted; format is unpredictable.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/>
              <a:t>Initially, we will only release standard 20-minute EEGs. Long-term monitoring or ambulatory EEGs</a:t>
            </a:r>
            <a:r>
              <a:rPr lang="en-US" sz="1800" dirty="0"/>
              <a:t> </a:t>
            </a:r>
            <a:r>
              <a:rPr lang="en-US" sz="1800" dirty="0" smtClean="0"/>
              <a:t>will be released separately once we understand the data.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/>
              <a:t>Regularization of the physician reports.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744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6116"/>
            <a:ext cx="8656638" cy="53313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22,000+ EEG signals online and growing</a:t>
            </a:r>
            <a:br>
              <a:rPr lang="en-US" sz="2400" dirty="0" smtClean="0"/>
            </a:br>
            <a:r>
              <a:rPr lang="en-US" sz="2400" dirty="0" smtClean="0"/>
              <a:t>(about 3,000 per year).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Approximately 2,000 EEGs from 2012 and 2013 have been resolved and prepared for </a:t>
            </a:r>
            <a:r>
              <a:rPr lang="en-US" sz="2400" dirty="0" err="1" smtClean="0"/>
              <a:t>deidentification</a:t>
            </a:r>
            <a:r>
              <a:rPr lang="en-US" sz="2400" dirty="0" smtClean="0"/>
              <a:t>/release.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Anticipated pilot release in January 2014.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Need community feedback on the value of the data and the preferred formats for the reports.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Expect additional incremental releases through 2Q’2014.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Acquired 1,400 more EEGs from the last half of </a:t>
            </a:r>
            <a:r>
              <a:rPr lang="en-US" sz="2400" dirty="0" smtClean="0"/>
              <a:t>2013 (newer data is can be processed much faster).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6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953735"/>
                </a:solidFill>
              </a:rPr>
              <a:t>General: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This project would not have been possible without leveraging three funding sources.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Community interest is high, but willingness to fund is low.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953735"/>
                </a:solidFill>
              </a:rPr>
              <a:t>Project Specific: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Recovering the EEG signal data was challenging due to software incompatibilities and media problems.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Recovering the EEG reports is proving to be challenging due to the primitive state of the hospital record system.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Making the data truly useful to machine learning researchers will require additional data clean up, particularly with linking reports to specific EEG activity.</a:t>
            </a:r>
          </a:p>
        </p:txBody>
      </p:sp>
    </p:spTree>
    <p:extLst>
      <p:ext uri="{BB962C8B-B14F-4D97-AF65-F5344CB8AC3E}">
        <p14:creationId xmlns:p14="http://schemas.microsoft.com/office/powerpoint/2010/main" val="328457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/>
          </a:bodyPr>
          <a:lstStyle/>
          <a:p>
            <a:r>
              <a:rPr lang="en-US"/>
              <a:t>Acquire neural signals</a:t>
            </a:r>
          </a:p>
          <a:p>
            <a:pPr lvl="1"/>
            <a:r>
              <a:rPr lang="en-US"/>
              <a:t>Electroencephalogram (EEG)</a:t>
            </a:r>
          </a:p>
          <a:p>
            <a:pPr lvl="1"/>
            <a:r>
              <a:rPr lang="en-US"/>
              <a:t>Electrocorticogram (ECoG)</a:t>
            </a:r>
          </a:p>
          <a:p>
            <a:pPr lvl="1"/>
            <a:r>
              <a:rPr lang="en-US"/>
              <a:t>Cortical electrodes (single / multi unit and LFPs)</a:t>
            </a:r>
          </a:p>
          <a:p>
            <a:pPr lvl="1"/>
            <a:r>
              <a:rPr lang="en-US"/>
              <a:t>Peripheral nerves</a:t>
            </a:r>
          </a:p>
          <a:p>
            <a:pPr lvl="1"/>
            <a:r>
              <a:rPr lang="en-US"/>
              <a:t>Electromyogram (EMG)</a:t>
            </a:r>
          </a:p>
          <a:p>
            <a:r>
              <a:rPr lang="en-US"/>
              <a:t>Derive / Estimate neural intent signal</a:t>
            </a:r>
          </a:p>
          <a:p>
            <a:pPr lvl="1"/>
            <a:r>
              <a:rPr lang="en-US"/>
              <a:t>Kinematic variable</a:t>
            </a:r>
          </a:p>
          <a:p>
            <a:pPr lvl="1"/>
            <a:r>
              <a:rPr lang="en-US"/>
              <a:t>Static variable</a:t>
            </a:r>
          </a:p>
        </p:txBody>
      </p:sp>
    </p:spTree>
    <p:extLst>
      <p:ext uri="{BB962C8B-B14F-4D97-AF65-F5344CB8AC3E}">
        <p14:creationId xmlns:p14="http://schemas.microsoft.com/office/powerpoint/2010/main" val="387955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Interpretation of EEGs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TUH-EEG big data resource to train machine learning systems for EEG interpretation</a:t>
            </a:r>
          </a:p>
          <a:p>
            <a:r>
              <a:rPr lang="en-US" dirty="0" smtClean="0"/>
              <a:t>Assist neurologists (esp. w/ long rec’s)</a:t>
            </a:r>
          </a:p>
          <a:p>
            <a:r>
              <a:rPr lang="en-US" dirty="0" smtClean="0"/>
              <a:t>Potentially missed diagnoses</a:t>
            </a:r>
          </a:p>
          <a:p>
            <a:r>
              <a:rPr lang="en-US" dirty="0" smtClean="0"/>
              <a:t>Smaller regional hospitals lacking adequate neurology staff</a:t>
            </a:r>
          </a:p>
        </p:txBody>
      </p:sp>
    </p:spTree>
    <p:extLst>
      <p:ext uri="{BB962C8B-B14F-4D97-AF65-F5344CB8AC3E}">
        <p14:creationId xmlns:p14="http://schemas.microsoft.com/office/powerpoint/2010/main" val="90159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e_logo_sp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9" y="1771911"/>
            <a:ext cx="7774878" cy="55645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7" y="2707267"/>
            <a:ext cx="1350640" cy="1573561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21" y="2707267"/>
            <a:ext cx="2010937" cy="201991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2" y="4838194"/>
            <a:ext cx="3139998" cy="160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517" y="4280828"/>
            <a:ext cx="1752600" cy="1955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3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survey!</a:t>
            </a:r>
          </a:p>
          <a:p>
            <a:r>
              <a:rPr lang="en-US" dirty="0" smtClean="0"/>
              <a:t>Use the data!</a:t>
            </a:r>
          </a:p>
          <a:p>
            <a:r>
              <a:rPr lang="en-US" dirty="0" smtClean="0"/>
              <a:t>www.nedcdata.org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Sources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Invasiveness</a:t>
            </a:r>
          </a:p>
          <a:p>
            <a:r>
              <a:rPr lang="en-US"/>
              <a:t>Ability to understand the neural code</a:t>
            </a:r>
          </a:p>
          <a:p>
            <a:r>
              <a:rPr lang="en-US"/>
              <a:t>Long-term stability of the recordings</a:t>
            </a:r>
          </a:p>
        </p:txBody>
      </p:sp>
      <p:pic>
        <p:nvPicPr>
          <p:cNvPr id="4" name="Picture 4" descr="eeg"/>
          <p:cNvPicPr>
            <a:picLocks noChangeAspect="1" noChangeArrowheads="1"/>
          </p:cNvPicPr>
          <p:nvPr/>
        </p:nvPicPr>
        <p:blipFill>
          <a:blip r:embed="rId3"/>
          <a:srcRect l="11301" r="8997"/>
          <a:stretch>
            <a:fillRect/>
          </a:stretch>
        </p:blipFill>
        <p:spPr bwMode="auto">
          <a:xfrm>
            <a:off x="457200" y="3695902"/>
            <a:ext cx="2550796" cy="2400300"/>
          </a:xfrm>
          <a:prstGeom prst="rect">
            <a:avLst/>
          </a:prstGeom>
          <a:noFill/>
          <a:ln w="38100" cap="flat" cmpd="sng" algn="ctr">
            <a:solidFill>
              <a:srgbClr val="F0AD00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7" name="Picture 10" descr="eco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8435" y="3886168"/>
            <a:ext cx="2151953" cy="2019769"/>
          </a:xfrm>
          <a:prstGeom prst="rect">
            <a:avLst/>
          </a:prstGeom>
          <a:noFill/>
          <a:ln w="38100" cap="flat" cmpd="sng" algn="ctr">
            <a:solidFill>
              <a:srgbClr val="F0AD00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8" name="Picture 15" descr="corticalelectrod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0827" y="3824255"/>
            <a:ext cx="2721525" cy="2143594"/>
          </a:xfrm>
          <a:prstGeom prst="rect">
            <a:avLst/>
          </a:prstGeom>
          <a:noFill/>
          <a:ln w="38100" cap="flat" cmpd="sng" algn="ctr">
            <a:solidFill>
              <a:srgbClr val="F0AD00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7115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Challenges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 </a:t>
            </a:r>
            <a:r>
              <a:rPr lang="en-US" sz="2800" dirty="0">
                <a:solidFill>
                  <a:srgbClr val="953735"/>
                </a:solidFill>
              </a:rPr>
              <a:t>Biocompatibility</a:t>
            </a:r>
            <a:r>
              <a:rPr lang="en-US" sz="2800" dirty="0">
                <a:solidFill>
                  <a:srgbClr val="FFD200"/>
                </a:solidFill>
              </a:rPr>
              <a:t> </a:t>
            </a:r>
            <a:r>
              <a:rPr lang="en-US" sz="2800" dirty="0"/>
              <a:t>of electrodes with neural tissue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953735"/>
                </a:solidFill>
              </a:rPr>
              <a:t>Acquiring and processing </a:t>
            </a:r>
            <a:r>
              <a:rPr lang="en-US" sz="2800" dirty="0"/>
              <a:t>multichannel signals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 Understanding the </a:t>
            </a:r>
            <a:r>
              <a:rPr lang="en-US" sz="2800" dirty="0">
                <a:solidFill>
                  <a:srgbClr val="953735"/>
                </a:solidFill>
              </a:rPr>
              <a:t>neural code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953735"/>
                </a:solidFill>
              </a:rPr>
              <a:t>Packaging</a:t>
            </a:r>
          </a:p>
          <a:p>
            <a:pPr lvl="1"/>
            <a:r>
              <a:rPr lang="en-US" sz="2400" dirty="0"/>
              <a:t>Heat dissipation</a:t>
            </a:r>
          </a:p>
          <a:p>
            <a:pPr lvl="1"/>
            <a:r>
              <a:rPr lang="en-US" sz="2400" dirty="0"/>
              <a:t>Power supply</a:t>
            </a:r>
          </a:p>
          <a:p>
            <a:pPr lvl="1"/>
            <a:r>
              <a:rPr lang="en-US" sz="2400" dirty="0"/>
              <a:t>Form factor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09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10-20 EEG System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pic>
        <p:nvPicPr>
          <p:cNvPr id="9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102" b="-4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952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Commercial EEG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 err="1" smtClean="0"/>
              <a:t>Emotiv</a:t>
            </a:r>
            <a:r>
              <a:rPr lang="en-US" dirty="0" smtClean="0"/>
              <a:t> Wireless Headset</a:t>
            </a:r>
            <a:endParaRPr lang="en-US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16" b="-184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3430" r="-13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09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Computer Interfaces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P300 Speller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Cursor Control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457200" y="2174875"/>
            <a:ext cx="4040188" cy="3951288"/>
          </a:xfrm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b="51360"/>
          <a:stretch/>
        </p:blipFill>
        <p:spPr bwMode="auto">
          <a:xfrm>
            <a:off x="4771393" y="2174875"/>
            <a:ext cx="4041775" cy="16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24"/>
          <a:stretch/>
        </p:blipFill>
        <p:spPr bwMode="auto">
          <a:xfrm>
            <a:off x="4761285" y="4147466"/>
            <a:ext cx="4051883" cy="16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61285" y="5831891"/>
            <a:ext cx="405188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i="1" dirty="0" err="1">
                <a:latin typeface="Arial" charset="0"/>
              </a:rPr>
              <a:t>Wolpaw</a:t>
            </a:r>
            <a:r>
              <a:rPr lang="en-GB" sz="1200" i="1" dirty="0">
                <a:latin typeface="Arial" charset="0"/>
              </a:rPr>
              <a:t> J R , and McFarland D J PNAS 2004;101:17849-17854</a:t>
            </a:r>
          </a:p>
        </p:txBody>
      </p:sp>
    </p:spTree>
    <p:extLst>
      <p:ext uri="{BB962C8B-B14F-4D97-AF65-F5344CB8AC3E}">
        <p14:creationId xmlns:p14="http://schemas.microsoft.com/office/powerpoint/2010/main" val="400526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P300 Signals</a:t>
            </a:r>
            <a:endParaRPr lang="en-US" baseline="-250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62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922</TotalTime>
  <Words>1431</Words>
  <Application>Microsoft Macintosh PowerPoint</Application>
  <PresentationFormat>On-screen Show (4:3)</PresentationFormat>
  <Paragraphs>276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Big Data in Biomedical Engineering</vt:lpstr>
      <vt:lpstr>Brain Machine Interfaces</vt:lpstr>
      <vt:lpstr>Signal Sources</vt:lpstr>
      <vt:lpstr>Signal Sources</vt:lpstr>
      <vt:lpstr>Key Challenges</vt:lpstr>
      <vt:lpstr>10-20 EEG System</vt:lpstr>
      <vt:lpstr>EEG</vt:lpstr>
      <vt:lpstr>Brain Computer Interfaces</vt:lpstr>
      <vt:lpstr>P300 Signals</vt:lpstr>
      <vt:lpstr>EEG</vt:lpstr>
      <vt:lpstr>A Decade of Progress</vt:lpstr>
      <vt:lpstr>Translation to Marketplace</vt:lpstr>
      <vt:lpstr>Existing Funding Model</vt:lpstr>
      <vt:lpstr>Limitations of Existing Model</vt:lpstr>
      <vt:lpstr>Neural Signal Databases</vt:lpstr>
      <vt:lpstr>Big Data Resources</vt:lpstr>
      <vt:lpstr>Alternative Model</vt:lpstr>
      <vt:lpstr>Neural Engineering Data Consortium www.nedcdata.org </vt:lpstr>
      <vt:lpstr>Neural Engineering Data Consortium</vt:lpstr>
      <vt:lpstr>TUH-EEG Database</vt:lpstr>
      <vt:lpstr>TUH-EEG Database</vt:lpstr>
      <vt:lpstr>Task 1: Software and Infrastructure Development</vt:lpstr>
      <vt:lpstr>Task 2: Data Capture</vt:lpstr>
      <vt:lpstr>Task 2: TUH-EEG at a Glance</vt:lpstr>
      <vt:lpstr>Task 2: Physician Reports</vt:lpstr>
      <vt:lpstr>Task 2: Challenges and Technical Risks</vt:lpstr>
      <vt:lpstr>Task 3: Release Generation</vt:lpstr>
      <vt:lpstr>Accomplishments and Results</vt:lpstr>
      <vt:lpstr>Observations</vt:lpstr>
      <vt:lpstr>Automatic Interpretation of EEGs</vt:lpstr>
      <vt:lpstr>Funding</vt:lpstr>
      <vt:lpstr>How to Help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 Neural Engineering</dc:title>
  <dc:creator>Iyad Obeid</dc:creator>
  <cp:lastModifiedBy>Iyad Obeid</cp:lastModifiedBy>
  <cp:revision>84</cp:revision>
  <dcterms:created xsi:type="dcterms:W3CDTF">2014-04-24T18:22:53Z</dcterms:created>
  <dcterms:modified xsi:type="dcterms:W3CDTF">2014-11-07T16:04:19Z</dcterms:modified>
</cp:coreProperties>
</file>