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28"/>
  </p:notesMasterIdLst>
  <p:handoutMasterIdLst>
    <p:handoutMasterId r:id="rId29"/>
  </p:handoutMasterIdLst>
  <p:sldIdLst>
    <p:sldId id="325" r:id="rId3"/>
    <p:sldId id="293" r:id="rId4"/>
    <p:sldId id="328" r:id="rId5"/>
    <p:sldId id="327" r:id="rId6"/>
    <p:sldId id="326" r:id="rId7"/>
    <p:sldId id="337" r:id="rId8"/>
    <p:sldId id="329" r:id="rId9"/>
    <p:sldId id="338" r:id="rId10"/>
    <p:sldId id="330" r:id="rId11"/>
    <p:sldId id="339" r:id="rId12"/>
    <p:sldId id="331" r:id="rId13"/>
    <p:sldId id="350" r:id="rId14"/>
    <p:sldId id="351" r:id="rId15"/>
    <p:sldId id="332" r:id="rId16"/>
    <p:sldId id="333" r:id="rId17"/>
    <p:sldId id="334" r:id="rId18"/>
    <p:sldId id="335" r:id="rId19"/>
    <p:sldId id="336" r:id="rId20"/>
    <p:sldId id="348" r:id="rId21"/>
    <p:sldId id="340" r:id="rId22"/>
    <p:sldId id="342" r:id="rId23"/>
    <p:sldId id="349" r:id="rId24"/>
    <p:sldId id="344" r:id="rId25"/>
    <p:sldId id="345" r:id="rId26"/>
    <p:sldId id="346" r:id="rId27"/>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2034"/>
    <a:srgbClr val="EAEAEA"/>
    <a:srgbClr val="C0C0C0"/>
    <a:srgbClr val="FFFFFF"/>
    <a:srgbClr val="EFF755"/>
    <a:srgbClr val="CC6600"/>
    <a:srgbClr val="6666FF"/>
    <a:srgbClr val="008000"/>
    <a:srgbClr val="000080"/>
    <a:srgbClr val="004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948" autoAdjust="0"/>
    <p:restoredTop sz="88350" autoAdjust="0"/>
  </p:normalViewPr>
  <p:slideViewPr>
    <p:cSldViewPr snapToGrid="0" showGuides="1">
      <p:cViewPr>
        <p:scale>
          <a:sx n="100" d="100"/>
          <a:sy n="100" d="100"/>
        </p:scale>
        <p:origin x="-906" y="192"/>
      </p:cViewPr>
      <p:guideLst>
        <p:guide orient="horz" pos="1584"/>
        <p:guide pos="561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4" d="100"/>
          <a:sy n="74" d="100"/>
        </p:scale>
        <p:origin x="-1836" y="-96"/>
      </p:cViewPr>
      <p:guideLst>
        <p:guide orient="horz" pos="3019"/>
        <p:guide pos="23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6.xml"/><Relationship Id="rId18" Type="http://schemas.openxmlformats.org/officeDocument/2006/relationships/slide" Target="slides/slide21.xml"/><Relationship Id="rId3" Type="http://schemas.openxmlformats.org/officeDocument/2006/relationships/slide" Target="slides/slide4.xml"/><Relationship Id="rId21" Type="http://schemas.openxmlformats.org/officeDocument/2006/relationships/slide" Target="slides/slide24.xml"/><Relationship Id="rId7" Type="http://schemas.openxmlformats.org/officeDocument/2006/relationships/slide" Target="slides/slide8.xml"/><Relationship Id="rId12" Type="http://schemas.openxmlformats.org/officeDocument/2006/relationships/slide" Target="slides/slide15.xml"/><Relationship Id="rId17" Type="http://schemas.openxmlformats.org/officeDocument/2006/relationships/slide" Target="slides/slide20.xml"/><Relationship Id="rId2" Type="http://schemas.openxmlformats.org/officeDocument/2006/relationships/slide" Target="slides/slide3.xml"/><Relationship Id="rId16" Type="http://schemas.openxmlformats.org/officeDocument/2006/relationships/slide" Target="slides/slide19.xml"/><Relationship Id="rId20" Type="http://schemas.openxmlformats.org/officeDocument/2006/relationships/slide" Target="slides/slide2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4.xml"/><Relationship Id="rId5" Type="http://schemas.openxmlformats.org/officeDocument/2006/relationships/slide" Target="slides/slide6.xml"/><Relationship Id="rId15" Type="http://schemas.openxmlformats.org/officeDocument/2006/relationships/slide" Target="slides/slide18.xml"/><Relationship Id="rId10" Type="http://schemas.openxmlformats.org/officeDocument/2006/relationships/slide" Target="slides/slide11.xml"/><Relationship Id="rId19" Type="http://schemas.openxmlformats.org/officeDocument/2006/relationships/slide" Target="slides/slide22.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7.xml"/><Relationship Id="rId22"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dirty="0">
                <a:latin typeface="Times New Roman" pitchFamily="18" charset="0"/>
                <a:cs typeface="+mn-cs"/>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dirty="0">
                <a:latin typeface="Times New Roman" pitchFamily="18" charset="0"/>
                <a:cs typeface="+mn-cs"/>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dirty="0">
                <a:latin typeface="Times New Roman" pitchFamily="18" charset="0"/>
                <a:cs typeface="+mn-cs"/>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a:latin typeface="Times New Roman" pitchFamily="18" charset="0"/>
                <a:cs typeface="+mn-cs"/>
              </a:defRPr>
            </a:lvl1pPr>
          </a:lstStyle>
          <a:p>
            <a:pPr>
              <a:defRPr/>
            </a:pPr>
            <a:fld id="{518189A4-C36B-4BD0-BD3E-E639FE8FE18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dirty="0">
                <a:latin typeface="Times New Roman" pitchFamily="18" charset="0"/>
                <a:cs typeface="+mn-cs"/>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dirty="0">
                <a:latin typeface="Times New Roman" pitchFamily="18" charset="0"/>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dirty="0">
                <a:latin typeface="Times New Roman" pitchFamily="18" charset="0"/>
                <a:cs typeface="+mn-cs"/>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a:latin typeface="Times New Roman" pitchFamily="18" charset="0"/>
                <a:cs typeface="+mn-cs"/>
              </a:defRPr>
            </a:lvl1pPr>
          </a:lstStyle>
          <a:p>
            <a:pPr>
              <a:defRPr/>
            </a:pPr>
            <a:fld id="{C5A2F125-7791-486A-A38B-336CE95317E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p>
        </p:txBody>
      </p:sp>
      <p:sp>
        <p:nvSpPr>
          <p:cNvPr id="28676" name="Slide Number Placeholder 3"/>
          <p:cNvSpPr>
            <a:spLocks noGrp="1"/>
          </p:cNvSpPr>
          <p:nvPr>
            <p:ph type="sldNum" sz="quarter" idx="5"/>
          </p:nvPr>
        </p:nvSpPr>
        <p:spPr>
          <a:noFill/>
        </p:spPr>
        <p:txBody>
          <a:bodyPr/>
          <a:lstStyle/>
          <a:p>
            <a:fld id="{F9FBED55-457A-43BE-A9FE-825817942942}" type="slidenum">
              <a:rPr lang="en-US" smtClean="0"/>
              <a:pPr/>
              <a:t>0</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D725223-D2F5-4505-BA00-5A4AE19D3D2C}" type="slidenum">
              <a:rPr lang="en-US" smtClean="0"/>
              <a:pPr/>
              <a:t>9</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412750" y="4554538"/>
            <a:ext cx="6550025" cy="4314825"/>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0645A47-01F6-48F1-8E42-29D487F9F20B}" type="slidenum">
              <a:rPr lang="en-US" smtClean="0"/>
              <a:pPr/>
              <a:t>10</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412750" y="4554538"/>
            <a:ext cx="6550025" cy="4314825"/>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B9C5112-D9EF-4FF6-9AEB-BF8E6CE2ED04}" type="slidenum">
              <a:rPr lang="en-US" smtClean="0"/>
              <a:pPr/>
              <a:t>13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412750" y="4554538"/>
            <a:ext cx="6550025" cy="4314825"/>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60C92C7-A73F-400D-B0A2-8A68C1888295}" type="slidenum">
              <a:rPr lang="en-US" smtClean="0"/>
              <a:pPr/>
              <a:t>14</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412750" y="4554538"/>
            <a:ext cx="6550025" cy="4314825"/>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FE00D66-BB9F-48F6-B105-1889832A7F9E}" type="slidenum">
              <a:rPr lang="en-US" smtClean="0"/>
              <a:pPr/>
              <a:t>15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412750" y="4554538"/>
            <a:ext cx="6550025" cy="4314825"/>
          </a:xfrm>
          <a:noFill/>
          <a:ln/>
        </p:spPr>
        <p:txBody>
          <a:bodyPr/>
          <a:lstStyle/>
          <a:p>
            <a:pPr eaLnBrk="1" hangingPunct="1"/>
            <a:r>
              <a:rPr lang="en-US" smtClean="0"/>
              <a:t>This slide seems really boring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DCA5DD9-BDDC-419D-BAC5-9358E738C40C}" type="slidenum">
              <a:rPr lang="en-US" smtClean="0"/>
              <a:pPr/>
              <a:t>16</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412750" y="4554538"/>
            <a:ext cx="6550025" cy="4314825"/>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717F995-E827-4C3D-8330-EC931F5C4E91}" type="slidenum">
              <a:rPr lang="en-US" smtClean="0"/>
              <a:pPr/>
              <a:t>17</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412750" y="4554538"/>
            <a:ext cx="6550025" cy="4314825"/>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5FBE5C5-C7A6-4F1F-B1BA-B9E06198E577}" type="slidenum">
              <a:rPr lang="en-US" smtClean="0"/>
              <a:pPr/>
              <a:t>18</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412750" y="4554538"/>
            <a:ext cx="6550025" cy="4314825"/>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9F52892-AF7C-41C9-B8F7-C2C630E4E2F3}" type="slidenum">
              <a:rPr lang="en-US" smtClean="0"/>
              <a:pPr/>
              <a:t>19</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412750" y="4554538"/>
            <a:ext cx="6550025" cy="4314825"/>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14F3AE9-B613-4603-B23A-CC5D2AE8443C}" type="slidenum">
              <a:rPr lang="en-US" smtClean="0"/>
              <a:pPr/>
              <a:t>20</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412750" y="4554538"/>
            <a:ext cx="6550025" cy="4314825"/>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9E36EED-689C-4E30-952F-C3D501787A56}" type="slidenum">
              <a:rPr lang="en-US" smtClean="0"/>
              <a:pPr/>
              <a:t>1</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412750" y="4554538"/>
            <a:ext cx="6550025" cy="4314825"/>
          </a:xfrm>
          <a:noFill/>
          <a:ln/>
        </p:spPr>
        <p:txBody>
          <a:bodyPr/>
          <a:lstStyle/>
          <a:p>
            <a:pPr eaLnBrk="1" hangingPunct="1"/>
            <a:r>
              <a:rPr lang="en-US" dirty="0" smtClean="0"/>
              <a:t>JP:</a:t>
            </a:r>
            <a:r>
              <a:rPr lang="en-US" baseline="0" dirty="0" smtClean="0"/>
              <a:t> You might think about creating more visual impact with bullets for your main conclusions and shortening some of the text.</a:t>
            </a:r>
          </a:p>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8E57F10-1D74-476E-94BF-A881ED460093}" type="slidenum">
              <a:rPr lang="en-US" smtClean="0"/>
              <a:pPr/>
              <a:t>21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412750" y="4554538"/>
            <a:ext cx="6550025" cy="4314825"/>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22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2750" y="4554538"/>
            <a:ext cx="6550025" cy="4314825"/>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322CA7A-9095-4F5F-AC7C-240B8F811258}" type="slidenum">
              <a:rPr lang="en-US" smtClean="0"/>
              <a:pPr/>
              <a:t>23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412750" y="4554538"/>
            <a:ext cx="6550025" cy="4314825"/>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D45F9B4-13AE-4BF4-BEA0-5477D74D39FB}" type="slidenum">
              <a:rPr lang="en-US" smtClean="0"/>
              <a:pPr/>
              <a:t>24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412750" y="4554538"/>
            <a:ext cx="6550025" cy="4314825"/>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4C1C3C9-CAD2-4BE5-B616-4C8B4A2A1A85}" type="slidenum">
              <a:rPr lang="en-US" smtClean="0"/>
              <a:pPr/>
              <a:t>2</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412750" y="4554538"/>
            <a:ext cx="6550025" cy="4314825"/>
          </a:xfrm>
          <a:noFill/>
          <a:ln/>
        </p:spPr>
        <p:txBody>
          <a:bodyPr/>
          <a:lstStyle/>
          <a:p>
            <a:pPr eaLnBrk="1" hangingPunct="1"/>
            <a:r>
              <a:rPr lang="en-US" dirty="0" smtClean="0"/>
              <a:t>Motivation for using nonlinear features. I wish I had a witty cartoon for this slide. </a:t>
            </a:r>
          </a:p>
          <a:p>
            <a:pPr eaLnBrk="1" hangingPunct="1"/>
            <a:endParaRPr lang="en-US" dirty="0" smtClean="0"/>
          </a:p>
          <a:p>
            <a:pPr eaLnBrk="1" hangingPunct="1"/>
            <a:r>
              <a:rPr lang="en-US" dirty="0" smtClean="0"/>
              <a:t>Comment: MIT-LL likes you to use the APA style</a:t>
            </a:r>
            <a:r>
              <a:rPr lang="en-US" baseline="0" dirty="0" smtClean="0"/>
              <a:t> of references, saying things like “Smith and Johnson showed…”</a:t>
            </a:r>
          </a:p>
          <a:p>
            <a:pPr eaLnBrk="1" hangingPunct="1"/>
            <a:endParaRPr lang="en-US" baseline="0" dirty="0" smtClean="0"/>
          </a:p>
          <a:p>
            <a:pPr eaLnBrk="1" hangingPunct="1"/>
            <a:r>
              <a:rPr lang="en-US" sz="1200" b="1" dirty="0" smtClean="0">
                <a:solidFill>
                  <a:schemeClr val="bg1"/>
                </a:solidFill>
              </a:rPr>
              <a:t>(maybe you need to state specifically what </a:t>
            </a:r>
            <a:r>
              <a:rPr lang="en-US" sz="1200" b="1" dirty="0" err="1" smtClean="0">
                <a:solidFill>
                  <a:schemeClr val="bg1"/>
                </a:solidFill>
              </a:rPr>
              <a:t>lowe</a:t>
            </a:r>
            <a:r>
              <a:rPr lang="en-US" sz="1200" b="1" dirty="0" smtClean="0">
                <a:solidFill>
                  <a:schemeClr val="bg1"/>
                </a:solidFill>
              </a:rPr>
              <a:t>-order and higher-order characteristics are???)</a:t>
            </a:r>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67C7001-214D-4A9A-97BF-94327AF92C84}" type="slidenum">
              <a:rPr lang="en-US" smtClean="0"/>
              <a:pPr/>
              <a:t>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12750" y="4554538"/>
            <a:ext cx="6550025" cy="4314825"/>
          </a:xfrm>
          <a:noFill/>
          <a:ln/>
        </p:spPr>
        <p:txBody>
          <a:bodyPr/>
          <a:lstStyle/>
          <a:p>
            <a:pPr eaLnBrk="1" hangingPunct="1"/>
            <a:r>
              <a:rPr lang="en-US" dirty="0" smtClean="0"/>
              <a:t>Maybe for</a:t>
            </a:r>
            <a:r>
              <a:rPr lang="en-US" baseline="0" dirty="0" smtClean="0"/>
              <a:t> this presentation you need to go to a more professional look with shaded boxes? Of course, this new version of </a:t>
            </a:r>
            <a:r>
              <a:rPr lang="en-US" baseline="0" dirty="0" err="1" smtClean="0"/>
              <a:t>ppt</a:t>
            </a:r>
            <a:r>
              <a:rPr lang="en-US" baseline="0" dirty="0" smtClean="0"/>
              <a:t> makes it really hard to do basic black fuzzy shading…</a:t>
            </a:r>
          </a:p>
          <a:p>
            <a:pPr eaLnBrk="1" hangingPunct="1"/>
            <a:endParaRPr lang="en-US" baseline="0" dirty="0" smtClean="0"/>
          </a:p>
          <a:p>
            <a:pPr eaLnBrk="1" hangingPunct="1"/>
            <a:r>
              <a:rPr lang="en-US" baseline="0" dirty="0" smtClean="0"/>
              <a:t> </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D46F1AA-8EB3-415B-99E1-F56523323C89}" type="slidenum">
              <a:rPr lang="en-US" smtClean="0"/>
              <a:pPr/>
              <a:t>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12750" y="4554538"/>
            <a:ext cx="6550025" cy="4314825"/>
          </a:xfrm>
          <a:noFill/>
          <a:ln/>
        </p:spPr>
        <p:txBody>
          <a:bodyPr/>
          <a:lstStyle/>
          <a:p>
            <a:pPr eaLnBrk="1" hangingPunct="1"/>
            <a:r>
              <a:rPr lang="en-US" dirty="0" smtClean="0"/>
              <a:t>-Simple intro to nonlinear features. Another block diagram? Is the figure in the block diagram too much?</a:t>
            </a:r>
          </a:p>
          <a:p>
            <a:pPr eaLnBrk="1" hangingPunct="1"/>
            <a:endParaRPr lang="en-US" dirty="0" smtClean="0"/>
          </a:p>
          <a:p>
            <a:pPr eaLnBrk="1" hangingPunct="1"/>
            <a:r>
              <a:rPr lang="en-US" dirty="0" smtClean="0"/>
              <a:t>JP: I think this looks good.</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9A16B57-7287-4AC1-94C6-20B4F24D8531}" type="slidenum">
              <a:rPr lang="en-US" smtClean="0"/>
              <a:pPr/>
              <a:t>5</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412750" y="4554538"/>
            <a:ext cx="6550025" cy="4314825"/>
          </a:xfrm>
          <a:noFill/>
          <a:ln/>
        </p:spPr>
        <p:txBody>
          <a:bodyPr/>
          <a:lstStyle/>
          <a:p>
            <a:pPr eaLnBrk="1" hangingPunct="1"/>
            <a:r>
              <a:rPr lang="en-US" smtClean="0"/>
              <a:t>I don’t like the position of the equations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187A861-0FF2-4B81-943F-AF57306EDEF6}" type="slidenum">
              <a:rPr lang="en-US" smtClean="0"/>
              <a:pPr/>
              <a:t>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412750" y="4554538"/>
            <a:ext cx="6550025" cy="4314825"/>
          </a:xfrm>
          <a:noFill/>
          <a:ln/>
        </p:spPr>
        <p:txBody>
          <a:bodyPr/>
          <a:lstStyle/>
          <a:p>
            <a:pPr eaLnBrk="1" hangingPunct="1"/>
            <a:r>
              <a:rPr lang="en-US" dirty="0" smtClean="0"/>
              <a:t>JP: This is a nice slide!</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F733E02-7748-4A80-8A85-0B4B005FD3B6}" type="slidenum">
              <a:rPr lang="en-US" smtClean="0"/>
              <a:pPr/>
              <a:t>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412750" y="4554538"/>
            <a:ext cx="6550025" cy="4314825"/>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7F17CA0-2F42-4EEF-854A-A59D42085F9B}" type="slidenum">
              <a:rPr lang="en-US" smtClean="0"/>
              <a:pPr/>
              <a:t>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412750" y="4554538"/>
            <a:ext cx="6550025" cy="4314825"/>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mn-cs"/>
              </a:defRPr>
            </a:lvl1pPr>
          </a:lstStyle>
          <a:p>
            <a:pPr>
              <a:defRPr/>
            </a:pPr>
            <a:fld id="{DFE9C593-7EC3-4EA4-9D68-3A9F080E6DDB}" type="datetimeFigureOut">
              <a:rPr lang="en-US"/>
              <a:pPr>
                <a:defRPr/>
              </a:pPr>
              <a:t>11/15/2008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dirty="0">
                <a:latin typeface="Arial" charset="0"/>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mn-cs"/>
              </a:defRPr>
            </a:lvl1pPr>
          </a:lstStyle>
          <a:p>
            <a:pPr>
              <a:defRPr/>
            </a:pPr>
            <a:fld id="{C99BB838-74F8-4846-8F9E-F8E1BAAF1F8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cs typeface="+mn-cs"/>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28" r:id="rId3"/>
    <p:sldLayoutId id="2147483716" r:id="rId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pitchFamily="34" charset="0"/>
        </a:defRPr>
      </a:lvl2pPr>
      <a:lvl3pPr algn="ctr" rtl="0" fontAlgn="base">
        <a:spcBef>
          <a:spcPct val="0"/>
        </a:spcBef>
        <a:spcAft>
          <a:spcPct val="0"/>
        </a:spcAft>
        <a:defRPr sz="4400">
          <a:solidFill>
            <a:schemeClr val="tx1"/>
          </a:solidFill>
          <a:latin typeface="Arial" pitchFamily="34" charset="0"/>
        </a:defRPr>
      </a:lvl3pPr>
      <a:lvl4pPr algn="ctr" rtl="0" fontAlgn="base">
        <a:spcBef>
          <a:spcPct val="0"/>
        </a:spcBef>
        <a:spcAft>
          <a:spcPct val="0"/>
        </a:spcAft>
        <a:defRPr sz="4400">
          <a:solidFill>
            <a:schemeClr val="tx1"/>
          </a:solidFill>
          <a:latin typeface="Arial" pitchFamily="34" charset="0"/>
        </a:defRPr>
      </a:lvl4pPr>
      <a:lvl5pPr algn="ctr" rtl="0" fontAlgn="base">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latin typeface="Arial" charset="0"/>
              <a:cs typeface="+mn-cs"/>
            </a:endParaRPr>
          </a:p>
        </p:txBody>
      </p:sp>
      <p:pic>
        <p:nvPicPr>
          <p:cNvPr id="614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150"/>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latin typeface="Arial" charset="0"/>
                <a:cs typeface="+mn-cs"/>
              </a:rPr>
              <a:t>Slide </a:t>
            </a:r>
            <a:fld id="{25982195-C18E-4A15-A64C-9980B2247BDA}" type="slidenum">
              <a:rPr lang="en-US" sz="1200" b="1">
                <a:solidFill>
                  <a:srgbClr val="892034"/>
                </a:solidFill>
                <a:latin typeface="Arial" charset="0"/>
                <a:cs typeface="+mn-cs"/>
              </a:rPr>
              <a:pPr>
                <a:spcBef>
                  <a:spcPct val="50000"/>
                </a:spcBef>
                <a:defRPr/>
              </a:pPr>
              <a:t>‹#›</a:t>
            </a:fld>
            <a:endParaRPr lang="en-US" sz="1200" b="1" dirty="0">
              <a:solidFill>
                <a:srgbClr val="892034"/>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rtl="0" fontAlgn="base">
        <a:spcBef>
          <a:spcPct val="0"/>
        </a:spcBef>
        <a:spcAft>
          <a:spcPct val="0"/>
        </a:spcAft>
        <a:defRPr sz="2400" b="1">
          <a:solidFill>
            <a:schemeClr val="tx1"/>
          </a:solidFill>
          <a:latin typeface="+mj-lt"/>
          <a:ea typeface="+mj-ea"/>
          <a:cs typeface="+mj-cs"/>
        </a:defRPr>
      </a:lvl1pPr>
      <a:lvl2pPr algn="ctr" rtl="0" fontAlgn="base">
        <a:spcBef>
          <a:spcPct val="0"/>
        </a:spcBef>
        <a:spcAft>
          <a:spcPct val="0"/>
        </a:spcAft>
        <a:defRPr sz="2400" b="1">
          <a:solidFill>
            <a:schemeClr val="tx1"/>
          </a:solidFill>
          <a:latin typeface="Arial" charset="0"/>
        </a:defRPr>
      </a:lvl2pPr>
      <a:lvl3pPr algn="ctr" rtl="0" fontAlgn="base">
        <a:spcBef>
          <a:spcPct val="0"/>
        </a:spcBef>
        <a:spcAft>
          <a:spcPct val="0"/>
        </a:spcAft>
        <a:defRPr sz="2400" b="1">
          <a:solidFill>
            <a:schemeClr val="tx1"/>
          </a:solidFill>
          <a:latin typeface="Arial" charset="0"/>
        </a:defRPr>
      </a:lvl3pPr>
      <a:lvl4pPr algn="ctr" rtl="0" fontAlgn="base">
        <a:spcBef>
          <a:spcPct val="0"/>
        </a:spcBef>
        <a:spcAft>
          <a:spcPct val="0"/>
        </a:spcAft>
        <a:defRPr sz="2400" b="1">
          <a:solidFill>
            <a:schemeClr val="tx1"/>
          </a:solidFill>
          <a:latin typeface="Arial" charset="0"/>
        </a:defRPr>
      </a:lvl4pPr>
      <a:lvl5pPr algn="ctr" rtl="0" fontAlgn="base">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sip.msstate.edu/publications/books/msstate_theses/2008/dynamic_invariant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notesSlide" Target="../notesSlides/notesSlide11.xml"/><Relationship Id="rId7" Type="http://schemas.openxmlformats.org/officeDocument/2006/relationships/image" Target="../media/image15.jpeg"/><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image" Target="../media/image14.jpeg"/><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11.xml"/><Relationship Id="rId4" Type="http://schemas.openxmlformats.org/officeDocument/2006/relationships/image" Target="../media/image24.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www.isip.msstate.edu/projects/speech/software/" TargetMode="External"/><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hyperlink" Target="http://www.isip.msstate.edu/projects/aurora" TargetMode="External"/><Relationship Id="rId5" Type="http://schemas.openxmlformats.org/officeDocument/2006/relationships/hyperlink" Target="http://www.isip.msstate.edu/projects/speech" TargetMode="Externa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6.xml"/><Relationship Id="rId7"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4.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image" Target="../media/image18.jpeg"/><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9"/>
          <p:cNvSpPr txBox="1">
            <a:spLocks noChangeArrowheads="1"/>
          </p:cNvSpPr>
          <p:nvPr/>
        </p:nvSpPr>
        <p:spPr bwMode="auto">
          <a:xfrm>
            <a:off x="409575" y="552450"/>
            <a:ext cx="8467725" cy="830263"/>
          </a:xfrm>
          <a:prstGeom prst="rect">
            <a:avLst/>
          </a:prstGeom>
          <a:noFill/>
          <a:ln w="9525">
            <a:noFill/>
            <a:miter lim="800000"/>
            <a:headEnd/>
            <a:tailEnd/>
          </a:ln>
        </p:spPr>
        <p:txBody>
          <a:bodyPr>
            <a:spAutoFit/>
          </a:bodyPr>
          <a:lstStyle/>
          <a:p>
            <a:pPr algn="ctr">
              <a:spcBef>
                <a:spcPct val="50000"/>
              </a:spcBef>
            </a:pPr>
            <a:r>
              <a:rPr lang="en-US" b="1">
                <a:solidFill>
                  <a:schemeClr val="accent2"/>
                </a:solidFill>
              </a:rPr>
              <a:t>NONLINEAR DYNAMIC INVARIANTS FOR CONTINUOUS SPEECH RECOGNITION</a:t>
            </a:r>
          </a:p>
        </p:txBody>
      </p:sp>
      <p:sp>
        <p:nvSpPr>
          <p:cNvPr id="8195" name="Rectangle 3"/>
          <p:cNvSpPr txBox="1">
            <a:spLocks noChangeArrowheads="1"/>
          </p:cNvSpPr>
          <p:nvPr/>
        </p:nvSpPr>
        <p:spPr bwMode="auto">
          <a:xfrm>
            <a:off x="557213" y="2590800"/>
            <a:ext cx="4287837" cy="2730500"/>
          </a:xfrm>
          <a:prstGeom prst="rect">
            <a:avLst/>
          </a:prstGeom>
          <a:noFill/>
          <a:ln w="9525">
            <a:noFill/>
            <a:miter lim="800000"/>
            <a:headEnd/>
            <a:tailEnd/>
          </a:ln>
        </p:spPr>
        <p:txBody>
          <a:bodyPr lIns="0" tIns="0" rIns="0" bIns="0"/>
          <a:lstStyle/>
          <a:p>
            <a:pPr marL="230188" indent="-230188">
              <a:lnSpc>
                <a:spcPct val="90000"/>
              </a:lnSpc>
            </a:pPr>
            <a:r>
              <a:rPr lang="en-US" sz="1600" b="1">
                <a:solidFill>
                  <a:schemeClr val="accent1"/>
                </a:solidFill>
              </a:rPr>
              <a:t>•	</a:t>
            </a:r>
            <a:r>
              <a:rPr lang="en-US" sz="1800" b="1">
                <a:solidFill>
                  <a:schemeClr val="accent1"/>
                </a:solidFill>
              </a:rPr>
              <a:t>Author:</a:t>
            </a:r>
          </a:p>
          <a:p>
            <a:pPr marL="230188" indent="-230188">
              <a:lnSpc>
                <a:spcPct val="90000"/>
              </a:lnSpc>
            </a:pPr>
            <a:r>
              <a:rPr lang="en-US" sz="1800" b="1"/>
              <a:t>	</a:t>
            </a:r>
            <a:r>
              <a:rPr lang="en-US" sz="1800" b="1">
                <a:solidFill>
                  <a:schemeClr val="hlink"/>
                </a:solidFill>
              </a:rPr>
              <a:t>Daniel May</a:t>
            </a:r>
          </a:p>
          <a:p>
            <a:pPr marL="230188" indent="-230188">
              <a:lnSpc>
                <a:spcPct val="90000"/>
              </a:lnSpc>
            </a:pPr>
            <a:r>
              <a:rPr lang="en-US" sz="1800" b="1">
                <a:solidFill>
                  <a:schemeClr val="accent2"/>
                </a:solidFill>
              </a:rPr>
              <a:t>	Mississippi State University</a:t>
            </a:r>
          </a:p>
          <a:p>
            <a:pPr marL="230188" indent="-230188">
              <a:lnSpc>
                <a:spcPct val="110000"/>
              </a:lnSpc>
            </a:pPr>
            <a:endParaRPr lang="en-US" sz="1800" b="1">
              <a:solidFill>
                <a:srgbClr val="00CC66"/>
              </a:solidFill>
            </a:endParaRPr>
          </a:p>
          <a:p>
            <a:pPr marL="230188" indent="-230188">
              <a:lnSpc>
                <a:spcPct val="90000"/>
              </a:lnSpc>
            </a:pPr>
            <a:r>
              <a:rPr lang="en-US" sz="1800" b="1">
                <a:solidFill>
                  <a:schemeClr val="accent1"/>
                </a:solidFill>
              </a:rPr>
              <a:t>•	Contact Information:</a:t>
            </a:r>
          </a:p>
          <a:p>
            <a:pPr marL="230188" indent="-230188">
              <a:lnSpc>
                <a:spcPct val="90000"/>
              </a:lnSpc>
            </a:pPr>
            <a:r>
              <a:rPr lang="en-US" sz="1800" b="1">
                <a:solidFill>
                  <a:schemeClr val="accent2"/>
                </a:solidFill>
              </a:rPr>
              <a:t>	1255 Louisville St. Apt 7</a:t>
            </a:r>
          </a:p>
          <a:p>
            <a:pPr marL="230188" indent="-230188">
              <a:lnSpc>
                <a:spcPct val="90000"/>
              </a:lnSpc>
            </a:pPr>
            <a:r>
              <a:rPr lang="en-US" sz="1800" b="1">
                <a:solidFill>
                  <a:schemeClr val="accent2"/>
                </a:solidFill>
              </a:rPr>
              <a:t>	Starkville, MS 39759</a:t>
            </a:r>
          </a:p>
          <a:p>
            <a:pPr marL="230188" indent="-230188">
              <a:lnSpc>
                <a:spcPct val="90000"/>
              </a:lnSpc>
            </a:pPr>
            <a:r>
              <a:rPr lang="en-US" sz="1800" b="1">
                <a:solidFill>
                  <a:schemeClr val="accent2"/>
                </a:solidFill>
              </a:rPr>
              <a:t>	Tel: 601-467-6573</a:t>
            </a:r>
          </a:p>
          <a:p>
            <a:pPr marL="230188" indent="-230188">
              <a:lnSpc>
                <a:spcPct val="80000"/>
              </a:lnSpc>
              <a:spcBef>
                <a:spcPct val="20000"/>
              </a:spcBef>
            </a:pPr>
            <a:r>
              <a:rPr lang="en-US" sz="1800" b="1">
                <a:solidFill>
                  <a:srgbClr val="00CC00"/>
                </a:solidFill>
              </a:rPr>
              <a:t>	</a:t>
            </a:r>
            <a:r>
              <a:rPr lang="en-US" sz="1800" b="1">
                <a:solidFill>
                  <a:schemeClr val="accent2"/>
                </a:solidFill>
              </a:rPr>
              <a:t>Email: MSUdom5@gmail.com</a:t>
            </a:r>
          </a:p>
          <a:p>
            <a:pPr marL="230188" indent="-230188">
              <a:lnSpc>
                <a:spcPct val="80000"/>
              </a:lnSpc>
              <a:spcBef>
                <a:spcPct val="20000"/>
              </a:spcBef>
            </a:pPr>
            <a:endParaRPr lang="en-US" sz="1800" b="1">
              <a:solidFill>
                <a:srgbClr val="49A4FF"/>
              </a:solidFill>
            </a:endParaRPr>
          </a:p>
        </p:txBody>
      </p:sp>
      <p:sp>
        <p:nvSpPr>
          <p:cNvPr id="8196" name="Text Box 31"/>
          <p:cNvSpPr txBox="1">
            <a:spLocks noChangeArrowheads="1"/>
          </p:cNvSpPr>
          <p:nvPr/>
        </p:nvSpPr>
        <p:spPr bwMode="auto">
          <a:xfrm>
            <a:off x="539750" y="5268913"/>
            <a:ext cx="8156575" cy="1052512"/>
          </a:xfrm>
          <a:prstGeom prst="rect">
            <a:avLst/>
          </a:prstGeom>
          <a:noFill/>
          <a:ln w="9525">
            <a:noFill/>
            <a:miter lim="800000"/>
            <a:headEnd/>
            <a:tailEnd/>
          </a:ln>
        </p:spPr>
        <p:txBody>
          <a:bodyPr lIns="0" tIns="0" rIns="0" bIns="0">
            <a:spAutoFit/>
          </a:bodyPr>
          <a:lstStyle/>
          <a:p>
            <a:pPr marL="230188" indent="-230188" defTabSz="909638">
              <a:lnSpc>
                <a:spcPct val="90000"/>
              </a:lnSpc>
              <a:spcBef>
                <a:spcPct val="20000"/>
              </a:spcBef>
            </a:pPr>
            <a:r>
              <a:rPr lang="en-US" sz="1800" b="1">
                <a:solidFill>
                  <a:schemeClr val="accent1"/>
                </a:solidFill>
              </a:rPr>
              <a:t>•	URL: </a:t>
            </a:r>
            <a:r>
              <a:rPr lang="en-US" sz="1800" b="1">
                <a:hlinkClick r:id="rId3"/>
              </a:rPr>
              <a:t>http://www.isip.msstate.edu/publications/books/msstate_theses/2008/dynamic_invariants</a:t>
            </a:r>
            <a:r>
              <a:rPr lang="en-US" sz="1800" b="1"/>
              <a:t> </a:t>
            </a:r>
          </a:p>
          <a:p>
            <a:pPr marL="230188" indent="-230188" defTabSz="909638">
              <a:lnSpc>
                <a:spcPct val="90000"/>
              </a:lnSpc>
              <a:spcBef>
                <a:spcPct val="20000"/>
              </a:spcBef>
            </a:pPr>
            <a:r>
              <a:rPr lang="en-US" sz="1800" b="1"/>
              <a:t>	</a:t>
            </a:r>
          </a:p>
        </p:txBody>
      </p:sp>
      <p:pic>
        <p:nvPicPr>
          <p:cNvPr id="8197" name="Picture 14" descr="title_v0.jpg"/>
          <p:cNvPicPr>
            <a:picLocks noChangeAspect="1"/>
          </p:cNvPicPr>
          <p:nvPr/>
        </p:nvPicPr>
        <p:blipFill>
          <a:blip r:embed="rId4"/>
          <a:srcRect/>
          <a:stretch>
            <a:fillRect/>
          </a:stretch>
        </p:blipFill>
        <p:spPr bwMode="auto">
          <a:xfrm>
            <a:off x="5453063" y="1604963"/>
            <a:ext cx="2320925" cy="1574800"/>
          </a:xfrm>
          <a:prstGeom prst="rect">
            <a:avLst/>
          </a:prstGeom>
          <a:noFill/>
          <a:ln w="25400">
            <a:solidFill>
              <a:schemeClr val="accent2"/>
            </a:solidFill>
            <a:miter lim="800000"/>
            <a:headEnd/>
            <a:tailEnd/>
          </a:ln>
          <a:effectLst>
            <a:outerShdw blurRad="114300" dist="76200" dir="2700000" algn="tl" rotWithShape="0">
              <a:prstClr val="black"/>
            </a:outerShdw>
          </a:effectLst>
        </p:spPr>
      </p:pic>
      <p:pic>
        <p:nvPicPr>
          <p:cNvPr id="8198" name="Picture 15" descr="aa_attractor.jpg"/>
          <p:cNvPicPr>
            <a:picLocks noChangeAspect="1"/>
          </p:cNvPicPr>
          <p:nvPr/>
        </p:nvPicPr>
        <p:blipFill>
          <a:blip r:embed="rId5"/>
          <a:srcRect/>
          <a:stretch>
            <a:fillRect/>
          </a:stretch>
        </p:blipFill>
        <p:spPr bwMode="auto">
          <a:xfrm>
            <a:off x="6702425" y="2944813"/>
            <a:ext cx="1965325" cy="1541462"/>
          </a:xfrm>
          <a:prstGeom prst="rect">
            <a:avLst/>
          </a:prstGeom>
          <a:noFill/>
          <a:ln w="25400">
            <a:solidFill>
              <a:schemeClr val="accent2"/>
            </a:solidFill>
            <a:miter lim="800000"/>
            <a:headEnd/>
            <a:tailEnd/>
          </a:ln>
          <a:effectLst>
            <a:outerShdw blurRad="114300" dist="76200" dir="2700000" algn="tl" rotWithShape="0">
              <a:prstClr val="black"/>
            </a:outerShdw>
          </a:effectLst>
        </p:spPr>
      </p:pic>
      <p:pic>
        <p:nvPicPr>
          <p:cNvPr id="8199" name="Picture 16" descr="true_lorenz.jpg"/>
          <p:cNvPicPr>
            <a:picLocks noChangeAspect="1"/>
          </p:cNvPicPr>
          <p:nvPr/>
        </p:nvPicPr>
        <p:blipFill>
          <a:blip r:embed="rId6"/>
          <a:srcRect/>
          <a:stretch>
            <a:fillRect/>
          </a:stretch>
        </p:blipFill>
        <p:spPr bwMode="auto">
          <a:xfrm>
            <a:off x="4906963" y="3624263"/>
            <a:ext cx="2198687" cy="1649412"/>
          </a:xfrm>
          <a:prstGeom prst="rect">
            <a:avLst/>
          </a:prstGeom>
          <a:noFill/>
          <a:ln w="25400">
            <a:solidFill>
              <a:schemeClr val="accent2"/>
            </a:solidFill>
            <a:miter lim="800000"/>
            <a:headEnd/>
            <a:tailEnd/>
          </a:ln>
          <a:effectLst>
            <a:outerShdw blurRad="114300" dist="76200" dir="2700000" algn="tl" rotWithShape="0">
              <a:prstClr val="black"/>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1433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1434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14341"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Fractal Dimension Examples</a:t>
            </a:r>
          </a:p>
        </p:txBody>
      </p:sp>
      <p:pic>
        <p:nvPicPr>
          <p:cNvPr id="14342" name="Picture 0" descr="aa_attractor.jpg"/>
          <p:cNvPicPr>
            <a:picLocks noChangeAspect="1" noChangeArrowheads="1"/>
          </p:cNvPicPr>
          <p:nvPr/>
        </p:nvPicPr>
        <p:blipFill>
          <a:blip r:embed="rId3"/>
          <a:srcRect/>
          <a:stretch>
            <a:fillRect/>
          </a:stretch>
        </p:blipFill>
        <p:spPr bwMode="auto">
          <a:xfrm>
            <a:off x="5549900" y="736600"/>
            <a:ext cx="3108325" cy="2768600"/>
          </a:xfrm>
          <a:prstGeom prst="rect">
            <a:avLst/>
          </a:prstGeom>
          <a:noFill/>
          <a:ln w="31750">
            <a:solidFill>
              <a:schemeClr val="accent2"/>
            </a:solidFill>
            <a:miter lim="800000"/>
            <a:headEnd/>
            <a:tailEnd/>
          </a:ln>
          <a:effectLst>
            <a:outerShdw blurRad="114300" dist="76200" dir="2700000" algn="tl" rotWithShape="0">
              <a:prstClr val="black"/>
            </a:outerShdw>
          </a:effectLst>
        </p:spPr>
      </p:pic>
      <p:pic>
        <p:nvPicPr>
          <p:cNvPr id="14343" name="Picture 2" descr="eh_attractor.jpg"/>
          <p:cNvPicPr>
            <a:picLocks noChangeAspect="1" noChangeArrowheads="1"/>
          </p:cNvPicPr>
          <p:nvPr/>
        </p:nvPicPr>
        <p:blipFill>
          <a:blip r:embed="rId4"/>
          <a:srcRect/>
          <a:stretch>
            <a:fillRect/>
          </a:stretch>
        </p:blipFill>
        <p:spPr bwMode="auto">
          <a:xfrm>
            <a:off x="5549900" y="3733800"/>
            <a:ext cx="3111500" cy="2565400"/>
          </a:xfrm>
          <a:prstGeom prst="rect">
            <a:avLst/>
          </a:prstGeom>
          <a:noFill/>
          <a:ln w="31750">
            <a:solidFill>
              <a:schemeClr val="accent2"/>
            </a:solidFill>
            <a:miter lim="800000"/>
            <a:headEnd/>
            <a:tailEnd/>
          </a:ln>
          <a:effectLst>
            <a:outerShdw blurRad="114300" dist="76200" dir="2700000" algn="tl" rotWithShape="0">
              <a:prstClr val="black"/>
            </a:outerShdw>
          </a:effectLst>
        </p:spPr>
      </p:pic>
      <p:sp>
        <p:nvSpPr>
          <p:cNvPr id="14344" name="Text Box 66"/>
          <p:cNvSpPr txBox="1">
            <a:spLocks noChangeArrowheads="1"/>
          </p:cNvSpPr>
          <p:nvPr/>
        </p:nvSpPr>
        <p:spPr bwMode="auto">
          <a:xfrm>
            <a:off x="247650" y="808038"/>
            <a:ext cx="5264150" cy="1495425"/>
          </a:xfrm>
          <a:prstGeom prst="rect">
            <a:avLst/>
          </a:prstGeom>
          <a:noFill/>
          <a:ln w="9525">
            <a:noFill/>
            <a:miter lim="800000"/>
            <a:headEnd/>
            <a:tailEnd/>
          </a:ln>
        </p:spPr>
        <p:txBody>
          <a:bodyPr lIns="0" tIns="0" rIns="0" bIns="0">
            <a:spAutoFit/>
          </a:bodyPr>
          <a:lstStyle/>
          <a:p>
            <a:pPr marL="230188" indent="-230188">
              <a:spcBef>
                <a:spcPct val="20000"/>
              </a:spcBef>
              <a:buFont typeface="Arial" pitchFamily="34" charset="0"/>
              <a:buChar char="•"/>
            </a:pPr>
            <a:r>
              <a:rPr lang="en-US" sz="1800" b="1" dirty="0">
                <a:solidFill>
                  <a:schemeClr val="bg1"/>
                </a:solidFill>
              </a:rPr>
              <a:t>Reconstructed attractor for phoneme /</a:t>
            </a:r>
            <a:r>
              <a:rPr lang="en-US" sz="1800" b="1" dirty="0" err="1">
                <a:solidFill>
                  <a:schemeClr val="bg1"/>
                </a:solidFill>
              </a:rPr>
              <a:t>aa</a:t>
            </a:r>
            <a:r>
              <a:rPr lang="en-US" sz="1800" b="1" dirty="0">
                <a:solidFill>
                  <a:schemeClr val="bg1"/>
                </a:solidFill>
              </a:rPr>
              <a:t>/.</a:t>
            </a:r>
          </a:p>
          <a:p>
            <a:pPr marL="230188" indent="-230188">
              <a:spcBef>
                <a:spcPct val="20000"/>
              </a:spcBef>
              <a:buFont typeface="Arial" pitchFamily="34" charset="0"/>
              <a:buChar char="•"/>
            </a:pPr>
            <a:r>
              <a:rPr lang="en-US" sz="1800" b="1" dirty="0">
                <a:solidFill>
                  <a:schemeClr val="bg1"/>
                </a:solidFill>
              </a:rPr>
              <a:t>Self similarity clearly visible in the symmetric shape of the attractor.</a:t>
            </a:r>
          </a:p>
          <a:p>
            <a:pPr marL="230188" indent="-230188">
              <a:spcBef>
                <a:spcPct val="20000"/>
              </a:spcBef>
              <a:buFont typeface="Arial" pitchFamily="34" charset="0"/>
              <a:buChar char="•"/>
            </a:pPr>
            <a:r>
              <a:rPr lang="en-US" sz="1800" b="1" dirty="0">
                <a:solidFill>
                  <a:schemeClr val="bg1"/>
                </a:solidFill>
              </a:rPr>
              <a:t>This attractor results in a correlation dimension of 0.88.</a:t>
            </a:r>
          </a:p>
        </p:txBody>
      </p:sp>
      <p:sp>
        <p:nvSpPr>
          <p:cNvPr id="14345" name="Text Box 66"/>
          <p:cNvSpPr txBox="1">
            <a:spLocks noChangeArrowheads="1"/>
          </p:cNvSpPr>
          <p:nvPr/>
        </p:nvSpPr>
        <p:spPr bwMode="auto">
          <a:xfrm>
            <a:off x="247650" y="3652838"/>
            <a:ext cx="5153406" cy="1772793"/>
          </a:xfrm>
          <a:prstGeom prst="rect">
            <a:avLst/>
          </a:prstGeom>
          <a:noFill/>
          <a:ln w="9525">
            <a:noFill/>
            <a:miter lim="800000"/>
            <a:headEnd/>
            <a:tailEnd/>
          </a:ln>
        </p:spPr>
        <p:txBody>
          <a:bodyPr wrap="square" lIns="0" tIns="0" rIns="0" bIns="0">
            <a:spAutoFit/>
          </a:bodyPr>
          <a:lstStyle/>
          <a:p>
            <a:pPr marL="230188" indent="-230188">
              <a:spcBef>
                <a:spcPct val="20000"/>
              </a:spcBef>
              <a:buFont typeface="Arial" pitchFamily="34" charset="0"/>
              <a:buChar char="•"/>
            </a:pPr>
            <a:r>
              <a:rPr lang="en-US" sz="1800" b="1" dirty="0">
                <a:solidFill>
                  <a:schemeClr val="bg1"/>
                </a:solidFill>
              </a:rPr>
              <a:t>Reconstructed attractor for phoneme /eh/.</a:t>
            </a:r>
          </a:p>
          <a:p>
            <a:pPr marL="230188" indent="-230188">
              <a:spcBef>
                <a:spcPct val="20000"/>
              </a:spcBef>
              <a:buFont typeface="Arial" pitchFamily="34" charset="0"/>
              <a:buChar char="•"/>
            </a:pPr>
            <a:r>
              <a:rPr lang="en-US" sz="1800" b="1" dirty="0">
                <a:solidFill>
                  <a:schemeClr val="bg1"/>
                </a:solidFill>
              </a:rPr>
              <a:t>Self-similarity not as obvious, but can be seen in the ‘jagged’ structures of the attractor. </a:t>
            </a:r>
          </a:p>
          <a:p>
            <a:pPr marL="230188" indent="-230188">
              <a:spcBef>
                <a:spcPct val="20000"/>
              </a:spcBef>
              <a:buFont typeface="Arial" pitchFamily="34" charset="0"/>
              <a:buChar char="•"/>
            </a:pPr>
            <a:r>
              <a:rPr lang="en-US" sz="1800" b="1" dirty="0">
                <a:solidFill>
                  <a:schemeClr val="bg1"/>
                </a:solidFill>
              </a:rPr>
              <a:t>This attractor results in a correlation dimension of 0.61.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Kolmogorov Entropy</a:t>
            </a:r>
          </a:p>
        </p:txBody>
      </p:sp>
      <p:sp>
        <p:nvSpPr>
          <p:cNvPr id="4101" name="Text Box 66"/>
          <p:cNvSpPr txBox="1">
            <a:spLocks noChangeArrowheads="1"/>
          </p:cNvSpPr>
          <p:nvPr/>
        </p:nvSpPr>
        <p:spPr bwMode="auto">
          <a:xfrm>
            <a:off x="247650" y="808038"/>
            <a:ext cx="8604250" cy="3157537"/>
          </a:xfrm>
          <a:prstGeom prst="rect">
            <a:avLst/>
          </a:prstGeom>
          <a:noFill/>
          <a:ln w="9525">
            <a:noFill/>
            <a:miter lim="800000"/>
            <a:headEnd/>
            <a:tailEnd/>
          </a:ln>
        </p:spPr>
        <p:txBody>
          <a:bodyPr lIns="0" tIns="0" rIns="0" bIns="0">
            <a:spAutoFit/>
          </a:bodyPr>
          <a:lstStyle/>
          <a:p>
            <a:pPr marL="230188" indent="-230188">
              <a:spcBef>
                <a:spcPct val="20000"/>
              </a:spcBef>
              <a:buFont typeface="Arial" pitchFamily="34" charset="0"/>
              <a:buChar char="•"/>
            </a:pPr>
            <a:r>
              <a:rPr lang="en-US" sz="1800" b="1" dirty="0">
                <a:solidFill>
                  <a:schemeClr val="bg1"/>
                </a:solidFill>
              </a:rPr>
              <a:t>Measures the average rate of information production of a dynamic </a:t>
            </a:r>
            <a:r>
              <a:rPr lang="en-US" sz="1800" b="1" dirty="0" smtClean="0">
                <a:solidFill>
                  <a:schemeClr val="bg1"/>
                </a:solidFill>
              </a:rPr>
              <a:t>system</a:t>
            </a:r>
            <a:endParaRPr lang="en-US" sz="1800" b="1" dirty="0">
              <a:solidFill>
                <a:schemeClr val="bg1"/>
              </a:solidFill>
            </a:endParaRPr>
          </a:p>
          <a:p>
            <a:pPr marL="230188" indent="-230188">
              <a:spcBef>
                <a:spcPct val="20000"/>
              </a:spcBef>
              <a:buFont typeface="Arial" pitchFamily="34" charset="0"/>
              <a:buChar char="•"/>
            </a:pPr>
            <a:r>
              <a:rPr lang="en-US" sz="1800" b="1" dirty="0">
                <a:solidFill>
                  <a:schemeClr val="bg1"/>
                </a:solidFill>
              </a:rPr>
              <a:t>Like Fractal Dimension, </a:t>
            </a:r>
            <a:r>
              <a:rPr lang="en-US" sz="1800" b="1" dirty="0" err="1">
                <a:solidFill>
                  <a:schemeClr val="bg1"/>
                </a:solidFill>
              </a:rPr>
              <a:t>Kolmogorov</a:t>
            </a:r>
            <a:r>
              <a:rPr lang="en-US" sz="1800" b="1" dirty="0">
                <a:solidFill>
                  <a:schemeClr val="bg1"/>
                </a:solidFill>
              </a:rPr>
              <a:t> entropy (</a:t>
            </a:r>
            <a:r>
              <a:rPr lang="en-US" sz="1800" i="1" dirty="0">
                <a:solidFill>
                  <a:schemeClr val="bg1"/>
                </a:solidFill>
                <a:latin typeface="Times New Roman" pitchFamily="18" charset="0"/>
                <a:cs typeface="Times New Roman" pitchFamily="18" charset="0"/>
              </a:rPr>
              <a:t>K</a:t>
            </a:r>
            <a:r>
              <a:rPr lang="en-US" sz="1800" i="1" baseline="-25000" dirty="0">
                <a:solidFill>
                  <a:schemeClr val="bg1"/>
                </a:solidFill>
                <a:latin typeface="Times New Roman" pitchFamily="18" charset="0"/>
                <a:cs typeface="Times New Roman" pitchFamily="18" charset="0"/>
              </a:rPr>
              <a:t>2</a:t>
            </a:r>
            <a:r>
              <a:rPr lang="en-US" sz="1800" b="1" dirty="0">
                <a:solidFill>
                  <a:schemeClr val="bg1"/>
                </a:solidFill>
              </a:rPr>
              <a:t>) is related to the correlation integral of the attractor:</a:t>
            </a:r>
          </a:p>
          <a:p>
            <a:pPr marL="230188" indent="-230188">
              <a:spcBef>
                <a:spcPct val="20000"/>
              </a:spcBef>
              <a:buFont typeface="Arial" pitchFamily="34" charset="0"/>
              <a:buChar char="•"/>
            </a:pPr>
            <a:endParaRPr lang="en-US" sz="1800" b="1" dirty="0">
              <a:solidFill>
                <a:schemeClr val="bg1"/>
              </a:solidFill>
            </a:endParaRPr>
          </a:p>
          <a:p>
            <a:pPr marL="230188" indent="-230188">
              <a:spcBef>
                <a:spcPct val="20000"/>
              </a:spcBef>
              <a:buFont typeface="Arial" pitchFamily="34" charset="0"/>
              <a:buChar char="•"/>
            </a:pPr>
            <a:endParaRPr lang="en-US" sz="1800" b="1" dirty="0">
              <a:solidFill>
                <a:schemeClr val="bg1"/>
              </a:solidFill>
            </a:endParaRPr>
          </a:p>
          <a:p>
            <a:pPr marL="230188" indent="-230188">
              <a:spcBef>
                <a:spcPct val="20000"/>
              </a:spcBef>
              <a:buFont typeface="Arial" pitchFamily="34" charset="0"/>
              <a:buChar char="•"/>
            </a:pPr>
            <a:r>
              <a:rPr lang="en-US" sz="1800" b="1" dirty="0">
                <a:solidFill>
                  <a:schemeClr val="bg1"/>
                </a:solidFill>
              </a:rPr>
              <a:t>The method used to estimate entropy is called correlation entropy and is defined by:</a:t>
            </a:r>
          </a:p>
          <a:p>
            <a:pPr marL="230188" indent="-230188">
              <a:spcBef>
                <a:spcPct val="20000"/>
              </a:spcBef>
              <a:buFont typeface="Arial" pitchFamily="34" charset="0"/>
              <a:buChar char="•"/>
            </a:pPr>
            <a:endParaRPr lang="en-US" sz="1800" b="1" dirty="0">
              <a:solidFill>
                <a:schemeClr val="bg1"/>
              </a:solidFill>
            </a:endParaRPr>
          </a:p>
          <a:p>
            <a:pPr marL="230188" indent="-230188">
              <a:spcBef>
                <a:spcPct val="20000"/>
              </a:spcBef>
            </a:pPr>
            <a:endParaRPr lang="en-US" sz="1800" b="1" dirty="0">
              <a:solidFill>
                <a:schemeClr val="bg1"/>
              </a:solidFill>
            </a:endParaRPr>
          </a:p>
          <a:p>
            <a:pPr marL="230188" indent="-230188">
              <a:spcBef>
                <a:spcPct val="20000"/>
              </a:spcBef>
              <a:buFont typeface="Arial" pitchFamily="34" charset="0"/>
              <a:buChar char="•"/>
            </a:pPr>
            <a:r>
              <a:rPr lang="en-US" sz="1800" b="1" dirty="0">
                <a:solidFill>
                  <a:schemeClr val="bg1"/>
                </a:solidFill>
              </a:rPr>
              <a:t>Examples:</a:t>
            </a:r>
          </a:p>
        </p:txBody>
      </p:sp>
      <p:sp>
        <p:nvSpPr>
          <p:cNvPr id="410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098" name="Object 1"/>
          <p:cNvGraphicFramePr>
            <a:graphicFrameLocks noChangeAspect="1"/>
          </p:cNvGraphicFramePr>
          <p:nvPr/>
        </p:nvGraphicFramePr>
        <p:xfrm>
          <a:off x="2962275" y="1730375"/>
          <a:ext cx="2878138" cy="614363"/>
        </p:xfrm>
        <a:graphic>
          <a:graphicData uri="http://schemas.openxmlformats.org/presentationml/2006/ole">
            <p:oleObj spid="_x0000_s4098" name="Equation" r:id="rId4" imgW="1815312" imgH="393529" progId="Equation.3">
              <p:embed/>
            </p:oleObj>
          </a:graphicData>
        </a:graphic>
      </p:graphicFrame>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099" name="Object 3"/>
          <p:cNvGraphicFramePr>
            <a:graphicFrameLocks noChangeAspect="1"/>
          </p:cNvGraphicFramePr>
          <p:nvPr/>
        </p:nvGraphicFramePr>
        <p:xfrm>
          <a:off x="3322638" y="2940050"/>
          <a:ext cx="1966912" cy="668338"/>
        </p:xfrm>
        <a:graphic>
          <a:graphicData uri="http://schemas.openxmlformats.org/presentationml/2006/ole">
            <p:oleObj spid="_x0000_s4099" name="Equation" r:id="rId5" imgW="1422400" imgH="482600" progId="Equation.3">
              <p:embed/>
            </p:oleObj>
          </a:graphicData>
        </a:graphic>
      </p:graphicFrame>
      <p:pic>
        <p:nvPicPr>
          <p:cNvPr id="4104" name="Picture 4" descr="m_attractor.jpg"/>
          <p:cNvPicPr>
            <a:picLocks noChangeAspect="1" noChangeArrowheads="1"/>
          </p:cNvPicPr>
          <p:nvPr/>
        </p:nvPicPr>
        <p:blipFill>
          <a:blip r:embed="rId6"/>
          <a:srcRect/>
          <a:stretch>
            <a:fillRect/>
          </a:stretch>
        </p:blipFill>
        <p:spPr bwMode="auto">
          <a:xfrm>
            <a:off x="954088" y="4484688"/>
            <a:ext cx="2211387" cy="1958975"/>
          </a:xfrm>
          <a:prstGeom prst="rect">
            <a:avLst/>
          </a:prstGeom>
          <a:noFill/>
          <a:ln w="31750">
            <a:solidFill>
              <a:schemeClr val="accent2"/>
            </a:solidFill>
            <a:miter lim="800000"/>
            <a:headEnd/>
            <a:tailEnd/>
          </a:ln>
          <a:effectLst>
            <a:outerShdw blurRad="114300" dist="76200" dir="2700000" algn="tl" rotWithShape="0">
              <a:prstClr val="black"/>
            </a:outerShdw>
          </a:effectLst>
        </p:spPr>
      </p:pic>
      <p:pic>
        <p:nvPicPr>
          <p:cNvPr id="4105" name="Picture 3" descr="f_attractor.jpg"/>
          <p:cNvPicPr>
            <a:picLocks noChangeAspect="1" noChangeArrowheads="1"/>
          </p:cNvPicPr>
          <p:nvPr/>
        </p:nvPicPr>
        <p:blipFill>
          <a:blip r:embed="rId7"/>
          <a:srcRect/>
          <a:stretch>
            <a:fillRect/>
          </a:stretch>
        </p:blipFill>
        <p:spPr bwMode="auto">
          <a:xfrm>
            <a:off x="3549650" y="4464050"/>
            <a:ext cx="2182813" cy="1974850"/>
          </a:xfrm>
          <a:prstGeom prst="rect">
            <a:avLst/>
          </a:prstGeom>
          <a:noFill/>
          <a:ln w="31750">
            <a:solidFill>
              <a:schemeClr val="accent2"/>
            </a:solidFill>
            <a:miter lim="800000"/>
            <a:headEnd/>
            <a:tailEnd/>
          </a:ln>
          <a:effectLst>
            <a:outerShdw blurRad="114300" dist="76200" dir="2700000" algn="tl" rotWithShape="0">
              <a:prstClr val="black"/>
            </a:outerShdw>
          </a:effectLst>
        </p:spPr>
      </p:pic>
      <p:sp>
        <p:nvSpPr>
          <p:cNvPr id="4106" name="Text Box 66"/>
          <p:cNvSpPr txBox="1">
            <a:spLocks noChangeArrowheads="1"/>
          </p:cNvSpPr>
          <p:nvPr/>
        </p:nvSpPr>
        <p:spPr bwMode="auto">
          <a:xfrm>
            <a:off x="946150" y="4170363"/>
            <a:ext cx="2317750" cy="276225"/>
          </a:xfrm>
          <a:prstGeom prst="rect">
            <a:avLst/>
          </a:prstGeom>
          <a:noFill/>
          <a:ln w="9525">
            <a:noFill/>
            <a:miter lim="800000"/>
            <a:headEnd/>
            <a:tailEnd/>
          </a:ln>
        </p:spPr>
        <p:txBody>
          <a:bodyPr lIns="0" tIns="0" rIns="0" bIns="0">
            <a:spAutoFit/>
          </a:bodyPr>
          <a:lstStyle/>
          <a:p>
            <a:pPr marL="230188" indent="-230188">
              <a:spcBef>
                <a:spcPct val="20000"/>
              </a:spcBef>
            </a:pPr>
            <a:r>
              <a:rPr lang="en-US" sz="1800" b="1">
                <a:solidFill>
                  <a:schemeClr val="bg1"/>
                </a:solidFill>
              </a:rPr>
              <a:t>Phoneme /m/ = 343.4 </a:t>
            </a:r>
          </a:p>
        </p:txBody>
      </p:sp>
      <p:sp>
        <p:nvSpPr>
          <p:cNvPr id="4107" name="Text Box 66"/>
          <p:cNvSpPr txBox="1">
            <a:spLocks noChangeArrowheads="1"/>
          </p:cNvSpPr>
          <p:nvPr/>
        </p:nvSpPr>
        <p:spPr bwMode="auto">
          <a:xfrm>
            <a:off x="3546475" y="4165600"/>
            <a:ext cx="2317750" cy="276225"/>
          </a:xfrm>
          <a:prstGeom prst="rect">
            <a:avLst/>
          </a:prstGeom>
          <a:noFill/>
          <a:ln w="9525">
            <a:noFill/>
            <a:miter lim="800000"/>
            <a:headEnd/>
            <a:tailEnd/>
          </a:ln>
        </p:spPr>
        <p:txBody>
          <a:bodyPr lIns="0" tIns="0" rIns="0" bIns="0">
            <a:spAutoFit/>
          </a:bodyPr>
          <a:lstStyle/>
          <a:p>
            <a:pPr marL="230188" indent="-230188">
              <a:spcBef>
                <a:spcPct val="20000"/>
              </a:spcBef>
            </a:pPr>
            <a:r>
              <a:rPr lang="en-US" sz="1800" b="1">
                <a:solidFill>
                  <a:schemeClr val="bg1"/>
                </a:solidFill>
              </a:rPr>
              <a:t>Phoneme /f/ = 964.6 </a:t>
            </a:r>
          </a:p>
        </p:txBody>
      </p:sp>
      <p:pic>
        <p:nvPicPr>
          <p:cNvPr id="4108" name="Picture 0" descr="aa_attractor.jpg"/>
          <p:cNvPicPr>
            <a:picLocks noChangeAspect="1" noChangeArrowheads="1"/>
          </p:cNvPicPr>
          <p:nvPr/>
        </p:nvPicPr>
        <p:blipFill>
          <a:blip r:embed="rId8"/>
          <a:srcRect/>
          <a:stretch>
            <a:fillRect/>
          </a:stretch>
        </p:blipFill>
        <p:spPr bwMode="auto">
          <a:xfrm>
            <a:off x="6119813" y="4443413"/>
            <a:ext cx="2217737" cy="2020887"/>
          </a:xfrm>
          <a:prstGeom prst="rect">
            <a:avLst/>
          </a:prstGeom>
          <a:noFill/>
          <a:ln w="31750">
            <a:solidFill>
              <a:schemeClr val="accent2"/>
            </a:solidFill>
            <a:miter lim="800000"/>
            <a:headEnd/>
            <a:tailEnd/>
          </a:ln>
          <a:effectLst>
            <a:outerShdw blurRad="114300" dist="76200" dir="2700000" algn="tl" rotWithShape="0">
              <a:prstClr val="black"/>
            </a:outerShdw>
          </a:effectLst>
        </p:spPr>
      </p:pic>
      <p:sp>
        <p:nvSpPr>
          <p:cNvPr id="4109" name="Text Box 66"/>
          <p:cNvSpPr txBox="1">
            <a:spLocks noChangeArrowheads="1"/>
          </p:cNvSpPr>
          <p:nvPr/>
        </p:nvSpPr>
        <p:spPr bwMode="auto">
          <a:xfrm>
            <a:off x="6078538" y="4140200"/>
            <a:ext cx="2317750" cy="277813"/>
          </a:xfrm>
          <a:prstGeom prst="rect">
            <a:avLst/>
          </a:prstGeom>
          <a:noFill/>
          <a:ln w="9525">
            <a:noFill/>
            <a:miter lim="800000"/>
            <a:headEnd/>
            <a:tailEnd/>
          </a:ln>
        </p:spPr>
        <p:txBody>
          <a:bodyPr lIns="0" tIns="0" rIns="0" bIns="0">
            <a:spAutoFit/>
          </a:bodyPr>
          <a:lstStyle/>
          <a:p>
            <a:pPr marL="230188" indent="-230188">
              <a:spcBef>
                <a:spcPct val="20000"/>
              </a:spcBef>
            </a:pPr>
            <a:r>
              <a:rPr lang="en-US" sz="1800" b="1">
                <a:solidFill>
                  <a:schemeClr val="bg1"/>
                </a:solidFill>
              </a:rPr>
              <a:t>Phoneme /aa/ = 666.0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227013" y="57150"/>
            <a:ext cx="74787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Measuring Dynamic Invariants of Speech Signals</a:t>
            </a:r>
            <a:endParaRPr lang="en-US" b="1" dirty="0">
              <a:solidFill>
                <a:schemeClr val="accent2"/>
              </a:solidFill>
            </a:endParaRPr>
          </a:p>
        </p:txBody>
      </p:sp>
      <p:pic>
        <p:nvPicPr>
          <p:cNvPr id="4" name="Picture 3" descr="ae_attractor.jpg"/>
          <p:cNvPicPr>
            <a:picLocks noChangeAspect="1"/>
          </p:cNvPicPr>
          <p:nvPr/>
        </p:nvPicPr>
        <p:blipFill>
          <a:blip r:embed="rId2"/>
          <a:stretch>
            <a:fillRect/>
          </a:stretch>
        </p:blipFill>
        <p:spPr>
          <a:xfrm>
            <a:off x="5167793" y="3767620"/>
            <a:ext cx="3236409" cy="2540497"/>
          </a:xfrm>
          <a:prstGeom prst="rect">
            <a:avLst/>
          </a:prstGeom>
          <a:ln>
            <a:solidFill>
              <a:srgbClr val="892034"/>
            </a:solidFill>
          </a:ln>
          <a:effectLst>
            <a:outerShdw blurRad="114300" dist="76200" dir="2700000" algn="tl" rotWithShape="0">
              <a:prstClr val="black"/>
            </a:outerShdw>
          </a:effectLst>
        </p:spPr>
      </p:pic>
      <p:pic>
        <p:nvPicPr>
          <p:cNvPr id="5" name="Picture 4" descr="sona.gif"/>
          <p:cNvPicPr>
            <a:picLocks noChangeAspect="1"/>
          </p:cNvPicPr>
          <p:nvPr/>
        </p:nvPicPr>
        <p:blipFill>
          <a:blip r:embed="rId3"/>
          <a:stretch>
            <a:fillRect/>
          </a:stretch>
        </p:blipFill>
        <p:spPr>
          <a:xfrm>
            <a:off x="380142" y="3616931"/>
            <a:ext cx="3261700" cy="1314665"/>
          </a:xfrm>
          <a:prstGeom prst="rect">
            <a:avLst/>
          </a:prstGeom>
          <a:ln>
            <a:solidFill>
              <a:srgbClr val="892034"/>
            </a:solidFill>
          </a:ln>
          <a:effectLst>
            <a:outerShdw blurRad="114300" dist="76200" dir="2700000" algn="tl" rotWithShape="0">
              <a:prstClr val="black"/>
            </a:outerShdw>
          </a:effectLst>
        </p:spPr>
      </p:pic>
      <p:pic>
        <p:nvPicPr>
          <p:cNvPr id="6" name="Picture 5" descr="vowel-waveform.gif"/>
          <p:cNvPicPr>
            <a:picLocks noChangeAspect="1"/>
          </p:cNvPicPr>
          <p:nvPr/>
        </p:nvPicPr>
        <p:blipFill>
          <a:blip r:embed="rId4"/>
          <a:stretch>
            <a:fillRect/>
          </a:stretch>
        </p:blipFill>
        <p:spPr>
          <a:xfrm>
            <a:off x="1319749" y="5465851"/>
            <a:ext cx="2356059" cy="897077"/>
          </a:xfrm>
          <a:prstGeom prst="rect">
            <a:avLst/>
          </a:prstGeom>
          <a:ln>
            <a:solidFill>
              <a:srgbClr val="892034"/>
            </a:solidFill>
          </a:ln>
          <a:effectLst>
            <a:outerShdw blurRad="114300" dist="76200" dir="2700000" algn="tl" rotWithShape="0">
              <a:prstClr val="black"/>
            </a:outerShdw>
          </a:effectLst>
        </p:spPr>
      </p:pic>
      <p:sp>
        <p:nvSpPr>
          <p:cNvPr id="7" name="Rectangle 6"/>
          <p:cNvSpPr/>
          <p:nvPr/>
        </p:nvSpPr>
        <p:spPr>
          <a:xfrm>
            <a:off x="1294543" y="3626776"/>
            <a:ext cx="61646" cy="1304819"/>
          </a:xfrm>
          <a:prstGeom prst="rect">
            <a:avLst/>
          </a:prstGeom>
          <a:solidFill>
            <a:schemeClr val="accent1">
              <a:alpha val="59000"/>
            </a:schemeClr>
          </a:solidFill>
          <a:ln>
            <a:solidFill>
              <a:srgbClr val="8920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rot="16200000" flipH="1">
            <a:off x="1016000" y="5181600"/>
            <a:ext cx="558800" cy="38100"/>
          </a:xfrm>
          <a:prstGeom prst="line">
            <a:avLst/>
          </a:prstGeom>
          <a:ln w="25400">
            <a:solidFill>
              <a:srgbClr val="89203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54476" y="4929882"/>
            <a:ext cx="2303124" cy="531118"/>
          </a:xfrm>
          <a:prstGeom prst="line">
            <a:avLst/>
          </a:prstGeom>
          <a:ln w="25400">
            <a:solidFill>
              <a:srgbClr val="89203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702050" y="6305550"/>
            <a:ext cx="1460500" cy="50800"/>
          </a:xfrm>
          <a:prstGeom prst="line">
            <a:avLst/>
          </a:prstGeom>
          <a:ln w="25400">
            <a:solidFill>
              <a:srgbClr val="89203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3573463" y="3890963"/>
            <a:ext cx="1698625" cy="1479550"/>
          </a:xfrm>
          <a:prstGeom prst="line">
            <a:avLst/>
          </a:prstGeom>
          <a:ln w="25400">
            <a:solidFill>
              <a:srgbClr val="892034"/>
            </a:solidFill>
          </a:ln>
        </p:spPr>
        <p:style>
          <a:lnRef idx="1">
            <a:schemeClr val="accent1"/>
          </a:lnRef>
          <a:fillRef idx="0">
            <a:schemeClr val="accent1"/>
          </a:fillRef>
          <a:effectRef idx="0">
            <a:schemeClr val="accent1"/>
          </a:effectRef>
          <a:fontRef idx="minor">
            <a:schemeClr val="tx1"/>
          </a:fontRef>
        </p:style>
      </p:cxnSp>
      <p:sp>
        <p:nvSpPr>
          <p:cNvPr id="28" name="Text Box 66"/>
          <p:cNvSpPr txBox="1">
            <a:spLocks noChangeArrowheads="1"/>
          </p:cNvSpPr>
          <p:nvPr/>
        </p:nvSpPr>
        <p:spPr bwMode="auto">
          <a:xfrm>
            <a:off x="247650" y="808038"/>
            <a:ext cx="8604250" cy="2492990"/>
          </a:xfrm>
          <a:prstGeom prst="rect">
            <a:avLst/>
          </a:prstGeom>
          <a:noFill/>
          <a:ln w="9525">
            <a:noFill/>
            <a:miter lim="800000"/>
            <a:headEnd/>
            <a:tailEnd/>
          </a:ln>
        </p:spPr>
        <p:txBody>
          <a:bodyPr lIns="0" tIns="0" rIns="0" bIns="0">
            <a:spAutoFit/>
          </a:bodyPr>
          <a:lstStyle/>
          <a:p>
            <a:pPr marL="230188" indent="-230188">
              <a:spcBef>
                <a:spcPct val="20000"/>
              </a:spcBef>
              <a:buFont typeface="Arial" pitchFamily="34" charset="0"/>
              <a:buChar char="•"/>
            </a:pPr>
            <a:r>
              <a:rPr lang="en-US" sz="1800" b="1" dirty="0" smtClean="0">
                <a:solidFill>
                  <a:schemeClr val="bg1"/>
                </a:solidFill>
              </a:rPr>
              <a:t>Dynamic invariants are estimated from segments of the speech </a:t>
            </a:r>
            <a:r>
              <a:rPr lang="en-US" sz="1800" b="1" dirty="0" smtClean="0">
                <a:solidFill>
                  <a:schemeClr val="bg1"/>
                </a:solidFill>
              </a:rPr>
              <a:t>signal</a:t>
            </a:r>
            <a:endParaRPr lang="en-US" sz="1800" b="1" dirty="0" smtClean="0">
              <a:solidFill>
                <a:schemeClr val="bg1"/>
              </a:solidFill>
            </a:endParaRPr>
          </a:p>
          <a:p>
            <a:pPr marL="230188" indent="-230188">
              <a:spcBef>
                <a:spcPct val="20000"/>
              </a:spcBef>
              <a:buFont typeface="Arial" pitchFamily="34" charset="0"/>
              <a:buChar char="•"/>
            </a:pPr>
            <a:endParaRPr lang="en-US" sz="1800" b="1" dirty="0" smtClean="0">
              <a:solidFill>
                <a:schemeClr val="bg1"/>
              </a:solidFill>
            </a:endParaRPr>
          </a:p>
          <a:p>
            <a:pPr marL="230188" indent="-230188">
              <a:spcBef>
                <a:spcPct val="20000"/>
              </a:spcBef>
              <a:buFont typeface="Arial" pitchFamily="34" charset="0"/>
              <a:buChar char="•"/>
            </a:pPr>
            <a:r>
              <a:rPr lang="en-US" sz="1800" b="1" dirty="0" smtClean="0">
                <a:solidFill>
                  <a:schemeClr val="bg1"/>
                </a:solidFill>
              </a:rPr>
              <a:t>These segments are aligned with the signal frames from which MFCCs are </a:t>
            </a:r>
            <a:r>
              <a:rPr lang="en-US" sz="1800" b="1" dirty="0" smtClean="0">
                <a:solidFill>
                  <a:schemeClr val="bg1"/>
                </a:solidFill>
              </a:rPr>
              <a:t>computed</a:t>
            </a:r>
            <a:endParaRPr lang="en-US" sz="1800" b="1" dirty="0" smtClean="0">
              <a:solidFill>
                <a:schemeClr val="bg1"/>
              </a:solidFill>
            </a:endParaRPr>
          </a:p>
          <a:p>
            <a:pPr marL="230188" indent="-230188">
              <a:spcBef>
                <a:spcPct val="20000"/>
              </a:spcBef>
              <a:buFont typeface="Arial" pitchFamily="34" charset="0"/>
              <a:buChar char="•"/>
            </a:pPr>
            <a:endParaRPr lang="en-US" sz="1800" b="1" dirty="0" smtClean="0">
              <a:solidFill>
                <a:schemeClr val="bg1"/>
              </a:solidFill>
            </a:endParaRPr>
          </a:p>
          <a:p>
            <a:pPr marL="230188" indent="-230188">
              <a:spcBef>
                <a:spcPct val="20000"/>
              </a:spcBef>
              <a:buFont typeface="Arial" pitchFamily="34" charset="0"/>
              <a:buChar char="•"/>
            </a:pPr>
            <a:r>
              <a:rPr lang="en-US" sz="1800" b="1" dirty="0" smtClean="0">
                <a:solidFill>
                  <a:schemeClr val="bg1"/>
                </a:solidFill>
              </a:rPr>
              <a:t>The length of the signal segment varies depending on which invariant is being </a:t>
            </a:r>
            <a:r>
              <a:rPr lang="en-US" sz="1800" b="1" dirty="0" smtClean="0">
                <a:solidFill>
                  <a:schemeClr val="bg1"/>
                </a:solidFill>
              </a:rPr>
              <a:t>estimated</a:t>
            </a:r>
            <a:endParaRPr lang="en-US" sz="1800" b="1" dirty="0" smtClean="0">
              <a:solidFill>
                <a:schemeClr val="bg1"/>
              </a:solidFill>
            </a:endParaRPr>
          </a:p>
          <a:p>
            <a:pPr marL="230188" indent="-230188">
              <a:spcBef>
                <a:spcPct val="20000"/>
              </a:spcBef>
              <a:buFont typeface="Arial" pitchFamily="34" charset="0"/>
              <a:buChar char="•"/>
            </a:pPr>
            <a:endParaRPr lang="en-US" sz="1800" b="1"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Experimentation Strategy</a:t>
            </a:r>
            <a:endParaRPr lang="en-US" b="1" dirty="0">
              <a:solidFill>
                <a:schemeClr val="accent2"/>
              </a:solidFill>
            </a:endParaRPr>
          </a:p>
        </p:txBody>
      </p:sp>
      <p:sp>
        <p:nvSpPr>
          <p:cNvPr id="4" name="Text Box 66"/>
          <p:cNvSpPr txBox="1">
            <a:spLocks noChangeArrowheads="1"/>
          </p:cNvSpPr>
          <p:nvPr/>
        </p:nvSpPr>
        <p:spPr bwMode="auto">
          <a:xfrm>
            <a:off x="247650" y="808038"/>
            <a:ext cx="8604250" cy="5096780"/>
          </a:xfrm>
          <a:prstGeom prst="rect">
            <a:avLst/>
          </a:prstGeom>
          <a:noFill/>
          <a:ln w="9525">
            <a:noFill/>
            <a:miter lim="800000"/>
            <a:headEnd/>
            <a:tailEnd/>
          </a:ln>
        </p:spPr>
        <p:txBody>
          <a:bodyPr lIns="0" tIns="0" rIns="0" bIns="0">
            <a:spAutoFit/>
          </a:bodyPr>
          <a:lstStyle/>
          <a:p>
            <a:pPr marL="230188" indent="-230188">
              <a:spcBef>
                <a:spcPct val="20000"/>
              </a:spcBef>
              <a:buFont typeface="Arial" pitchFamily="34" charset="0"/>
              <a:buChar char="•"/>
            </a:pPr>
            <a:r>
              <a:rPr lang="en-US" sz="1800" b="1" dirty="0" smtClean="0">
                <a:solidFill>
                  <a:schemeClr val="bg1"/>
                </a:solidFill>
              </a:rPr>
              <a:t>Use the WSJ-derived Aurora corpus for </a:t>
            </a:r>
            <a:r>
              <a:rPr lang="en-US" sz="1800" b="1" dirty="0" smtClean="0">
                <a:solidFill>
                  <a:schemeClr val="bg1"/>
                </a:solidFill>
              </a:rPr>
              <a:t>evaluations</a:t>
            </a:r>
            <a:endParaRPr lang="en-US" sz="1800" b="1" dirty="0" smtClean="0">
              <a:solidFill>
                <a:schemeClr val="bg1"/>
              </a:solidFill>
            </a:endParaRPr>
          </a:p>
          <a:p>
            <a:pPr marL="230188" indent="-230188">
              <a:spcBef>
                <a:spcPct val="20000"/>
              </a:spcBef>
              <a:buFont typeface="Arial" pitchFamily="34" charset="0"/>
              <a:buChar char="•"/>
            </a:pPr>
            <a:endParaRPr lang="en-US" sz="1800" b="1" dirty="0" smtClean="0">
              <a:solidFill>
                <a:schemeClr val="bg1"/>
              </a:solidFill>
            </a:endParaRPr>
          </a:p>
          <a:p>
            <a:pPr marL="230188" indent="-230188">
              <a:spcBef>
                <a:spcPct val="20000"/>
              </a:spcBef>
              <a:buFont typeface="Arial" pitchFamily="34" charset="0"/>
              <a:buChar char="•"/>
            </a:pPr>
            <a:r>
              <a:rPr lang="en-US" sz="1800" b="1" dirty="0" smtClean="0">
                <a:solidFill>
                  <a:schemeClr val="bg1"/>
                </a:solidFill>
              </a:rPr>
              <a:t>Perform a set of low-level phonetic classification experiments to better understand the effects of adding dynamic invariants to MFCC </a:t>
            </a:r>
            <a:r>
              <a:rPr lang="en-US" sz="1800" b="1" dirty="0" smtClean="0">
                <a:solidFill>
                  <a:schemeClr val="bg1"/>
                </a:solidFill>
              </a:rPr>
              <a:t>features</a:t>
            </a:r>
            <a:endParaRPr lang="en-US" sz="1800" b="1" dirty="0" smtClean="0">
              <a:solidFill>
                <a:schemeClr val="bg1"/>
              </a:solidFill>
            </a:endParaRPr>
          </a:p>
          <a:p>
            <a:pPr marL="230188" indent="-230188">
              <a:spcBef>
                <a:spcPct val="20000"/>
              </a:spcBef>
              <a:buFont typeface="Arial" pitchFamily="34" charset="0"/>
              <a:buChar char="•"/>
            </a:pPr>
            <a:endParaRPr lang="en-US" sz="1800" b="1" dirty="0" smtClean="0">
              <a:solidFill>
                <a:schemeClr val="bg1"/>
              </a:solidFill>
            </a:endParaRPr>
          </a:p>
          <a:p>
            <a:pPr marL="230188" indent="-230188">
              <a:spcBef>
                <a:spcPct val="20000"/>
              </a:spcBef>
              <a:buFont typeface="Arial" pitchFamily="34" charset="0"/>
              <a:buChar char="•"/>
            </a:pPr>
            <a:r>
              <a:rPr lang="en-US" sz="1800" b="1" dirty="0" smtClean="0">
                <a:solidFill>
                  <a:schemeClr val="bg1"/>
                </a:solidFill>
              </a:rPr>
              <a:t>Establish standard MFCC baseline </a:t>
            </a:r>
            <a:r>
              <a:rPr lang="en-US" sz="1800" b="1" dirty="0" smtClean="0">
                <a:solidFill>
                  <a:schemeClr val="bg1"/>
                </a:solidFill>
              </a:rPr>
              <a:t>performance</a:t>
            </a:r>
            <a:endParaRPr lang="en-US" sz="1800" b="1" dirty="0" smtClean="0">
              <a:solidFill>
                <a:schemeClr val="bg1"/>
              </a:solidFill>
            </a:endParaRPr>
          </a:p>
          <a:p>
            <a:pPr marL="230188" indent="-230188">
              <a:spcBef>
                <a:spcPct val="20000"/>
              </a:spcBef>
              <a:buFont typeface="Arial" pitchFamily="34" charset="0"/>
              <a:buChar char="•"/>
            </a:pPr>
            <a:endParaRPr lang="en-US" sz="1800" b="1" dirty="0" smtClean="0">
              <a:solidFill>
                <a:schemeClr val="bg1"/>
              </a:solidFill>
            </a:endParaRPr>
          </a:p>
          <a:p>
            <a:pPr marL="230188" indent="-230188">
              <a:spcBef>
                <a:spcPct val="20000"/>
              </a:spcBef>
              <a:buFont typeface="Arial" pitchFamily="34" charset="0"/>
              <a:buChar char="•"/>
            </a:pPr>
            <a:r>
              <a:rPr lang="en-US" sz="1800" b="1" dirty="0" smtClean="0">
                <a:solidFill>
                  <a:schemeClr val="bg1"/>
                </a:solidFill>
              </a:rPr>
              <a:t>Evaluate noise-free Aurora test set using MFCC/dynamic invariant </a:t>
            </a:r>
            <a:r>
              <a:rPr lang="en-US" sz="1800" b="1" dirty="0" smtClean="0">
                <a:solidFill>
                  <a:schemeClr val="bg1"/>
                </a:solidFill>
              </a:rPr>
              <a:t>combinations</a:t>
            </a:r>
            <a:endParaRPr lang="en-US" sz="1800" b="1" dirty="0" smtClean="0">
              <a:solidFill>
                <a:schemeClr val="bg1"/>
              </a:solidFill>
            </a:endParaRPr>
          </a:p>
          <a:p>
            <a:pPr marL="230188" indent="-230188">
              <a:spcBef>
                <a:spcPct val="20000"/>
              </a:spcBef>
              <a:buFont typeface="Arial" pitchFamily="34" charset="0"/>
              <a:buChar char="•"/>
            </a:pPr>
            <a:endParaRPr lang="en-US" sz="1800" b="1" dirty="0" smtClean="0">
              <a:solidFill>
                <a:schemeClr val="bg1"/>
              </a:solidFill>
            </a:endParaRPr>
          </a:p>
          <a:p>
            <a:pPr marL="230188" indent="-230188">
              <a:spcBef>
                <a:spcPct val="20000"/>
              </a:spcBef>
              <a:buFont typeface="Arial" pitchFamily="34" charset="0"/>
              <a:buChar char="•"/>
            </a:pPr>
            <a:r>
              <a:rPr lang="en-US" sz="1800" b="1" dirty="0" smtClean="0">
                <a:solidFill>
                  <a:schemeClr val="bg1"/>
                </a:solidFill>
              </a:rPr>
              <a:t>Evaluate mismatched Aurora test conditions using MFCC/dynamic invariant </a:t>
            </a:r>
            <a:r>
              <a:rPr lang="en-US" sz="1800" b="1" dirty="0" smtClean="0">
                <a:solidFill>
                  <a:schemeClr val="bg1"/>
                </a:solidFill>
              </a:rPr>
              <a:t>combinations</a:t>
            </a:r>
            <a:endParaRPr lang="en-US" sz="1800" b="1" dirty="0" smtClean="0">
              <a:solidFill>
                <a:schemeClr val="bg1"/>
              </a:solidFill>
            </a:endParaRPr>
          </a:p>
          <a:p>
            <a:pPr marL="230188" indent="-230188">
              <a:spcBef>
                <a:spcPct val="20000"/>
              </a:spcBef>
              <a:buFont typeface="Arial" pitchFamily="34" charset="0"/>
              <a:buChar char="•"/>
            </a:pPr>
            <a:endParaRPr lang="en-US" sz="1800" b="1" dirty="0" smtClean="0">
              <a:solidFill>
                <a:schemeClr val="bg1"/>
              </a:solidFill>
            </a:endParaRPr>
          </a:p>
          <a:p>
            <a:pPr marL="230188" indent="-230188">
              <a:spcBef>
                <a:spcPct val="20000"/>
              </a:spcBef>
              <a:buFont typeface="Arial" pitchFamily="34" charset="0"/>
              <a:buChar char="•"/>
            </a:pPr>
            <a:endParaRPr lang="en-US" sz="1800" b="1" dirty="0" smtClean="0">
              <a:solidFill>
                <a:schemeClr val="bg1"/>
              </a:solidFill>
            </a:endParaRPr>
          </a:p>
          <a:p>
            <a:pPr marL="230188" indent="-230188">
              <a:spcBef>
                <a:spcPct val="20000"/>
              </a:spcBef>
              <a:buFont typeface="Arial" pitchFamily="34" charset="0"/>
              <a:buChar char="•"/>
            </a:pPr>
            <a:endParaRPr lang="en-US" sz="1800" b="1" dirty="0" smtClean="0">
              <a:solidFill>
                <a:schemeClr val="bg1"/>
              </a:solidFill>
            </a:endParaRPr>
          </a:p>
          <a:p>
            <a:pPr marL="230188" indent="-230188">
              <a:spcBef>
                <a:spcPct val="20000"/>
              </a:spcBef>
              <a:buFont typeface="Arial" pitchFamily="34" charset="0"/>
              <a:buChar char="•"/>
            </a:pPr>
            <a:endParaRPr lang="en-US" sz="1800" b="1"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15363"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15364"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15365"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Aurora Corpus Description</a:t>
            </a:r>
          </a:p>
        </p:txBody>
      </p:sp>
      <p:sp>
        <p:nvSpPr>
          <p:cNvPr id="6" name="Rectangle 14"/>
          <p:cNvSpPr>
            <a:spLocks noChangeArrowheads="1"/>
          </p:cNvSpPr>
          <p:nvPr/>
        </p:nvSpPr>
        <p:spPr bwMode="auto">
          <a:xfrm>
            <a:off x="152400" y="719138"/>
            <a:ext cx="8726488" cy="3794125"/>
          </a:xfrm>
          <a:prstGeom prst="rect">
            <a:avLst/>
          </a:prstGeom>
          <a:noFill/>
          <a:ln w="9525">
            <a:noFill/>
            <a:miter lim="800000"/>
            <a:headEnd/>
            <a:tailEnd/>
          </a:ln>
          <a:effectLst/>
        </p:spPr>
        <p:txBody>
          <a:bodyPr/>
          <a:lstStyle/>
          <a:p>
            <a:pPr marL="225425" indent="-225425">
              <a:buFont typeface="Arial" pitchFamily="34" charset="0"/>
              <a:buChar char="•"/>
              <a:defRPr/>
            </a:pPr>
            <a:r>
              <a:rPr lang="en-US" sz="1800" b="1" dirty="0">
                <a:latin typeface="Arial" charset="0"/>
                <a:cs typeface="+mn-cs"/>
              </a:rPr>
              <a:t>Acoustic Training:</a:t>
            </a:r>
          </a:p>
          <a:p>
            <a:pPr marL="688975" lvl="1" indent="-231775">
              <a:buFontTx/>
              <a:buChar char="•"/>
              <a:defRPr/>
            </a:pPr>
            <a:r>
              <a:rPr lang="en-US" sz="1800" b="1" dirty="0">
                <a:solidFill>
                  <a:schemeClr val="bg1"/>
                </a:solidFill>
                <a:latin typeface="Arial" charset="0"/>
                <a:cs typeface="+mn-cs"/>
              </a:rPr>
              <a:t>Derived from 5000 word WSJ0 task</a:t>
            </a:r>
          </a:p>
          <a:p>
            <a:pPr marL="688975" lvl="1" indent="-231775">
              <a:buFontTx/>
              <a:buChar char="•"/>
              <a:defRPr/>
            </a:pPr>
            <a:r>
              <a:rPr lang="en-US" sz="1800" b="1" dirty="0">
                <a:solidFill>
                  <a:schemeClr val="bg1"/>
                </a:solidFill>
                <a:latin typeface="Arial" charset="0"/>
                <a:cs typeface="+mn-cs"/>
              </a:rPr>
              <a:t>16 kHz sample rate</a:t>
            </a:r>
          </a:p>
          <a:p>
            <a:pPr marL="688975" lvl="1" indent="-231775">
              <a:buFontTx/>
              <a:buChar char="•"/>
              <a:defRPr/>
            </a:pPr>
            <a:r>
              <a:rPr lang="en-US" sz="1800" b="1" dirty="0">
                <a:solidFill>
                  <a:schemeClr val="bg1"/>
                </a:solidFill>
                <a:latin typeface="Arial" charset="0"/>
                <a:cs typeface="+mn-cs"/>
              </a:rPr>
              <a:t>Recorded with </a:t>
            </a:r>
            <a:r>
              <a:rPr lang="en-US" sz="1800" b="1" dirty="0" err="1">
                <a:solidFill>
                  <a:schemeClr val="bg1"/>
                </a:solidFill>
                <a:latin typeface="Arial" charset="0"/>
                <a:cs typeface="+mn-cs"/>
              </a:rPr>
              <a:t>Sennheiser</a:t>
            </a:r>
            <a:r>
              <a:rPr lang="en-US" sz="1800" b="1" dirty="0">
                <a:solidFill>
                  <a:schemeClr val="bg1"/>
                </a:solidFill>
                <a:latin typeface="Arial" charset="0"/>
                <a:cs typeface="+mn-cs"/>
              </a:rPr>
              <a:t> microphone</a:t>
            </a:r>
          </a:p>
          <a:p>
            <a:pPr marL="688975" lvl="1" indent="-231775">
              <a:buFontTx/>
              <a:buChar char="•"/>
              <a:defRPr/>
            </a:pPr>
            <a:r>
              <a:rPr lang="en-US" sz="1800" b="1" dirty="0">
                <a:solidFill>
                  <a:schemeClr val="bg1"/>
                </a:solidFill>
                <a:latin typeface="Arial" charset="0"/>
                <a:cs typeface="+mn-cs"/>
              </a:rPr>
              <a:t>83 speakers</a:t>
            </a:r>
          </a:p>
          <a:p>
            <a:pPr marL="688975" lvl="1" indent="-231775">
              <a:buFontTx/>
              <a:buChar char="•"/>
              <a:defRPr/>
            </a:pPr>
            <a:r>
              <a:rPr lang="en-US" sz="1800" b="1" dirty="0">
                <a:solidFill>
                  <a:schemeClr val="bg1"/>
                </a:solidFill>
                <a:latin typeface="Arial" charset="0"/>
                <a:cs typeface="+mn-cs"/>
              </a:rPr>
              <a:t>7138 training utterances totaling in 14 hours of speech</a:t>
            </a:r>
          </a:p>
          <a:p>
            <a:pPr marL="800100" lvl="1" indent="-342900">
              <a:defRPr/>
            </a:pPr>
            <a:endParaRPr lang="en-US" sz="1800" b="1" dirty="0">
              <a:solidFill>
                <a:schemeClr val="bg1"/>
              </a:solidFill>
              <a:latin typeface="Arial" charset="0"/>
              <a:cs typeface="+mn-cs"/>
            </a:endParaRPr>
          </a:p>
          <a:p>
            <a:pPr marL="225425" indent="-225425">
              <a:spcBef>
                <a:spcPct val="50000"/>
              </a:spcBef>
              <a:buFont typeface="Arial" pitchFamily="34" charset="0"/>
              <a:buChar char="•"/>
              <a:defRPr/>
            </a:pPr>
            <a:r>
              <a:rPr lang="en-US" sz="1800" b="1" dirty="0">
                <a:latin typeface="Arial" charset="0"/>
                <a:cs typeface="+mn-cs"/>
              </a:rPr>
              <a:t>Development Sets:</a:t>
            </a:r>
          </a:p>
          <a:p>
            <a:pPr marL="688975" lvl="1" indent="-231775">
              <a:buFontTx/>
              <a:buChar char="•"/>
              <a:tabLst>
                <a:tab pos="688975" algn="l"/>
              </a:tabLst>
              <a:defRPr/>
            </a:pPr>
            <a:r>
              <a:rPr lang="en-US" sz="1800" b="1" dirty="0">
                <a:solidFill>
                  <a:schemeClr val="bg1"/>
                </a:solidFill>
                <a:latin typeface="Arial" charset="0"/>
                <a:cs typeface="+mn-cs"/>
              </a:rPr>
              <a:t>Derived from WSJ0 Evaluation and Development sets</a:t>
            </a:r>
          </a:p>
          <a:p>
            <a:pPr marL="688975" lvl="1" indent="-231775">
              <a:buFontTx/>
              <a:buChar char="•"/>
              <a:defRPr/>
            </a:pPr>
            <a:r>
              <a:rPr lang="en-US" sz="1800" b="1" dirty="0">
                <a:solidFill>
                  <a:schemeClr val="bg1"/>
                </a:solidFill>
                <a:latin typeface="Arial" charset="0"/>
                <a:cs typeface="+mn-cs"/>
              </a:rPr>
              <a:t>7 individual test sets recorded with </a:t>
            </a:r>
            <a:r>
              <a:rPr lang="en-US" sz="1800" b="1" dirty="0" err="1">
                <a:solidFill>
                  <a:schemeClr val="bg1"/>
                </a:solidFill>
                <a:latin typeface="Arial" charset="0"/>
                <a:cs typeface="+mn-cs"/>
              </a:rPr>
              <a:t>Sennheiser</a:t>
            </a:r>
            <a:r>
              <a:rPr lang="en-US" sz="1800" b="1" dirty="0">
                <a:solidFill>
                  <a:schemeClr val="bg1"/>
                </a:solidFill>
                <a:latin typeface="Arial" charset="0"/>
                <a:cs typeface="+mn-cs"/>
              </a:rPr>
              <a:t> microphone</a:t>
            </a:r>
          </a:p>
          <a:p>
            <a:pPr marL="688975" lvl="1" indent="-231775">
              <a:buFontTx/>
              <a:buChar char="•"/>
              <a:defRPr/>
            </a:pPr>
            <a:r>
              <a:rPr lang="en-US" sz="1800" b="1" dirty="0">
                <a:solidFill>
                  <a:schemeClr val="bg1"/>
                </a:solidFill>
                <a:latin typeface="Arial" charset="0"/>
                <a:cs typeface="+mn-cs"/>
              </a:rPr>
              <a:t>Clean set plus 6 sets with noise conditions</a:t>
            </a:r>
          </a:p>
          <a:p>
            <a:pPr marL="688975" lvl="1" indent="-231775">
              <a:buFontTx/>
              <a:buChar char="•"/>
              <a:defRPr/>
            </a:pPr>
            <a:r>
              <a:rPr lang="en-US" sz="1800" b="1" dirty="0">
                <a:solidFill>
                  <a:schemeClr val="bg1"/>
                </a:solidFill>
                <a:latin typeface="Arial" charset="0"/>
                <a:cs typeface="+mn-cs"/>
              </a:rPr>
              <a:t>Randomly chosen SNR between 5 and 15 dB for noisy sets</a:t>
            </a:r>
          </a:p>
          <a:p>
            <a:pPr marL="800100" lvl="1" indent="-342900">
              <a:buFontTx/>
              <a:buChar char="•"/>
              <a:defRPr/>
            </a:pPr>
            <a:endParaRPr lang="en-US" sz="1800" b="1" dirty="0">
              <a:solidFill>
                <a:schemeClr val="bg1"/>
              </a:solidFill>
              <a:latin typeface="Arial" charset="0"/>
              <a:cs typeface="+mn-cs"/>
            </a:endParaRPr>
          </a:p>
          <a:p>
            <a:pPr marL="342900" indent="-342900">
              <a:spcBef>
                <a:spcPct val="50000"/>
              </a:spcBef>
              <a:defRPr/>
            </a:pPr>
            <a:endParaRPr lang="en-US" sz="1800" b="1" dirty="0">
              <a:solidFill>
                <a:schemeClr val="bg1"/>
              </a:solidFill>
              <a:latin typeface="Arial" charset="0"/>
              <a:cs typeface="+mn-cs"/>
            </a:endParaRPr>
          </a:p>
        </p:txBody>
      </p:sp>
      <p:pic>
        <p:nvPicPr>
          <p:cNvPr id="15367" name="Picture 11" descr="1aurora"/>
          <p:cNvPicPr>
            <a:picLocks noChangeAspect="1" noChangeArrowheads="1"/>
          </p:cNvPicPr>
          <p:nvPr/>
        </p:nvPicPr>
        <p:blipFill>
          <a:blip r:embed="rId3"/>
          <a:srcRect/>
          <a:stretch>
            <a:fillRect/>
          </a:stretch>
        </p:blipFill>
        <p:spPr bwMode="auto">
          <a:xfrm>
            <a:off x="2733675" y="4837113"/>
            <a:ext cx="3668713" cy="912812"/>
          </a:xfrm>
          <a:prstGeom prst="rect">
            <a:avLst/>
          </a:prstGeom>
          <a:solidFill>
            <a:srgbClr val="00CC00"/>
          </a:solidFill>
          <a:ln w="38100">
            <a:solidFill>
              <a:schemeClr val="accent2"/>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16387"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16388"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16389"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Pilot Experiments</a:t>
            </a:r>
          </a:p>
        </p:txBody>
      </p:sp>
      <p:sp>
        <p:nvSpPr>
          <p:cNvPr id="6" name="Rectangle 14"/>
          <p:cNvSpPr>
            <a:spLocks noChangeArrowheads="1"/>
          </p:cNvSpPr>
          <p:nvPr/>
        </p:nvSpPr>
        <p:spPr bwMode="auto">
          <a:xfrm>
            <a:off x="152400" y="719138"/>
            <a:ext cx="8726488" cy="4900612"/>
          </a:xfrm>
          <a:prstGeom prst="rect">
            <a:avLst/>
          </a:prstGeom>
          <a:noFill/>
          <a:ln w="9525">
            <a:noFill/>
            <a:miter lim="800000"/>
            <a:headEnd/>
            <a:tailEnd/>
          </a:ln>
          <a:effectLst/>
        </p:spPr>
        <p:txBody>
          <a:bodyPr/>
          <a:lstStyle/>
          <a:p>
            <a:pPr marL="225425" indent="-225425">
              <a:buFont typeface="Arial" pitchFamily="34" charset="0"/>
              <a:buChar char="•"/>
              <a:defRPr/>
            </a:pPr>
            <a:r>
              <a:rPr lang="en-US" sz="1800" b="1" dirty="0">
                <a:latin typeface="Arial" charset="0"/>
                <a:cs typeface="+mn-cs"/>
              </a:rPr>
              <a:t>Phonetic classification experiments are used to assess the extent to which dynamic invariants are able to represent speech</a:t>
            </a: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r>
              <a:rPr lang="en-US" sz="1800" b="1" dirty="0">
                <a:latin typeface="Arial" charset="0"/>
                <a:cs typeface="+mn-cs"/>
              </a:rPr>
              <a:t>Each dynamic invariant is combined with the MFCC features to produce three new feature vectors.</a:t>
            </a: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r>
              <a:rPr lang="en-US" sz="1800" b="1" dirty="0">
                <a:solidFill>
                  <a:schemeClr val="bg1"/>
                </a:solidFill>
                <a:latin typeface="Arial" charset="0"/>
                <a:cs typeface="+mn-cs"/>
              </a:rPr>
              <a:t>Using time-alignments of the training data, a 16-mixture GMM is trained for each of the 40 phonemes present in the data</a:t>
            </a:r>
          </a:p>
          <a:p>
            <a:pPr marL="225425" indent="-225425">
              <a:buFont typeface="Arial" pitchFamily="34" charset="0"/>
              <a:buChar char="•"/>
              <a:defRPr/>
            </a:pPr>
            <a:endParaRPr lang="en-US" sz="1800" b="1" dirty="0">
              <a:solidFill>
                <a:schemeClr val="bg1"/>
              </a:solidFill>
              <a:latin typeface="Arial" charset="0"/>
              <a:cs typeface="+mn-cs"/>
            </a:endParaRPr>
          </a:p>
          <a:p>
            <a:pPr marL="225425" indent="-225425">
              <a:buFont typeface="Arial" pitchFamily="34" charset="0"/>
              <a:buChar char="•"/>
              <a:defRPr/>
            </a:pPr>
            <a:r>
              <a:rPr lang="en-US" sz="1800" b="1" dirty="0">
                <a:solidFill>
                  <a:schemeClr val="bg1"/>
                </a:solidFill>
                <a:latin typeface="Arial" charset="0"/>
                <a:cs typeface="+mn-cs"/>
              </a:rPr>
              <a:t>Signal frames of the training data are then each classified as one of the phonemes.</a:t>
            </a:r>
          </a:p>
          <a:p>
            <a:pPr marL="688975" lvl="1" indent="-231775">
              <a:buFontTx/>
              <a:buChar char="•"/>
              <a:defRPr/>
            </a:pPr>
            <a:endParaRPr lang="en-US" sz="1800" b="1" dirty="0">
              <a:solidFill>
                <a:schemeClr val="bg1"/>
              </a:solidFill>
              <a:latin typeface="Arial" charset="0"/>
              <a:cs typeface="+mn-cs"/>
            </a:endParaRPr>
          </a:p>
          <a:p>
            <a:pPr marL="342900" indent="-342900">
              <a:spcBef>
                <a:spcPct val="50000"/>
              </a:spcBef>
              <a:defRPr/>
            </a:pPr>
            <a:endParaRPr lang="en-US" sz="1800" b="1" dirty="0">
              <a:solidFill>
                <a:schemeClr val="bg1"/>
              </a:solidFill>
              <a:latin typeface="Arial" charset="0"/>
              <a:cs typeface="+mn-cs"/>
            </a:endParaRPr>
          </a:p>
        </p:txBody>
      </p:sp>
      <p:graphicFrame>
        <p:nvGraphicFramePr>
          <p:cNvPr id="7" name="Table 6"/>
          <p:cNvGraphicFramePr>
            <a:graphicFrameLocks noGrp="1"/>
          </p:cNvGraphicFramePr>
          <p:nvPr/>
        </p:nvGraphicFramePr>
        <p:xfrm>
          <a:off x="434975" y="4198938"/>
          <a:ext cx="3788077" cy="1645920"/>
        </p:xfrm>
        <a:graphic>
          <a:graphicData uri="http://schemas.openxmlformats.org/drawingml/2006/table">
            <a:tbl>
              <a:tblPr>
                <a:effectLst>
                  <a:outerShdw blurRad="114300" dist="76200" dir="2700000" algn="tl" rotWithShape="0">
                    <a:prstClr val="black"/>
                  </a:outerShdw>
                </a:effectLst>
              </a:tblPr>
              <a:tblGrid>
                <a:gridCol w="1124372"/>
                <a:gridCol w="922428"/>
                <a:gridCol w="818849"/>
                <a:gridCol w="922428"/>
              </a:tblGrid>
              <a:tr h="281626">
                <a:tc>
                  <a:txBody>
                    <a:bodyPr/>
                    <a:lstStyle/>
                    <a:p>
                      <a:pPr marL="0" marR="0" indent="0" algn="just">
                        <a:spcBef>
                          <a:spcPts val="0"/>
                        </a:spcBef>
                        <a:spcAft>
                          <a:spcPts val="0"/>
                        </a:spcAft>
                      </a:pP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200" b="1">
                          <a:latin typeface="Times New Roman"/>
                          <a:ea typeface="Times New Roman"/>
                        </a:rPr>
                        <a:t>Correlation</a:t>
                      </a:r>
                      <a:endParaRPr lang="en-US" sz="1200">
                        <a:latin typeface="Times New Roman"/>
                        <a:ea typeface="Times New Roman"/>
                      </a:endParaRPr>
                    </a:p>
                    <a:p>
                      <a:pPr marL="0" marR="0" indent="0" algn="ctr">
                        <a:spcBef>
                          <a:spcPts val="0"/>
                        </a:spcBef>
                        <a:spcAft>
                          <a:spcPts val="0"/>
                        </a:spcAft>
                      </a:pPr>
                      <a:r>
                        <a:rPr lang="en-US" sz="1200" b="1">
                          <a:latin typeface="Times New Roman"/>
                          <a:ea typeface="Times New Roman"/>
                        </a:rPr>
                        <a:t>Dimension</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200" b="1">
                          <a:latin typeface="Times New Roman"/>
                          <a:ea typeface="Times New Roman"/>
                        </a:rPr>
                        <a:t>Lyapunov Exponent</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200" b="1" dirty="0">
                          <a:latin typeface="Times New Roman"/>
                          <a:ea typeface="Times New Roman"/>
                        </a:rPr>
                        <a:t>Correlation</a:t>
                      </a:r>
                      <a:endParaRPr lang="en-US" sz="1200" dirty="0">
                        <a:latin typeface="Times New Roman"/>
                        <a:ea typeface="Times New Roman"/>
                      </a:endParaRPr>
                    </a:p>
                    <a:p>
                      <a:pPr marL="0" marR="0" indent="0" algn="ctr">
                        <a:spcBef>
                          <a:spcPts val="0"/>
                        </a:spcBef>
                        <a:spcAft>
                          <a:spcPts val="0"/>
                        </a:spcAft>
                      </a:pPr>
                      <a:r>
                        <a:rPr lang="en-US" sz="1200" b="1" dirty="0">
                          <a:latin typeface="Times New Roman"/>
                          <a:ea typeface="Times New Roman"/>
                        </a:rPr>
                        <a:t>Entropy</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0813">
                <a:tc>
                  <a:txBody>
                    <a:bodyPr/>
                    <a:lstStyle/>
                    <a:p>
                      <a:pPr marL="0" marR="0">
                        <a:spcBef>
                          <a:spcPts val="0"/>
                        </a:spcBef>
                        <a:spcAft>
                          <a:spcPts val="0"/>
                        </a:spcAft>
                      </a:pPr>
                      <a:r>
                        <a:rPr lang="en-US" sz="1200" b="1" dirty="0">
                          <a:latin typeface="Times New Roman"/>
                          <a:ea typeface="DejaVu LGC Sans"/>
                          <a:cs typeface="DejaVu LGC Sans"/>
                        </a:rPr>
                        <a:t>Affricates</a:t>
                      </a:r>
                      <a:endParaRPr lang="en-US" sz="1200" dirty="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latin typeface="Times New Roman"/>
                          <a:ea typeface="DejaVu LGC Sans"/>
                          <a:cs typeface="DejaVu LGC Sans"/>
                        </a:rPr>
                        <a:t>10.3%</a:t>
                      </a:r>
                      <a:endParaRPr lang="en-US" sz="1200" dirty="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2.9%</a:t>
                      </a:r>
                      <a:endParaRPr lang="en-US" sz="120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3.9%</a:t>
                      </a:r>
                      <a:endParaRPr lang="en-US" sz="120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0813">
                <a:tc>
                  <a:txBody>
                    <a:bodyPr/>
                    <a:lstStyle/>
                    <a:p>
                      <a:pPr marL="0" marR="0">
                        <a:spcBef>
                          <a:spcPts val="0"/>
                        </a:spcBef>
                        <a:spcAft>
                          <a:spcPts val="0"/>
                        </a:spcAft>
                      </a:pPr>
                      <a:r>
                        <a:rPr lang="en-US" sz="1200" b="1">
                          <a:latin typeface="Times New Roman"/>
                          <a:ea typeface="DejaVu LGC Sans"/>
                          <a:cs typeface="DejaVu LGC Sans"/>
                        </a:rPr>
                        <a:t>Stops</a:t>
                      </a:r>
                      <a:endParaRPr lang="en-US" sz="120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latin typeface="Times New Roman"/>
                          <a:ea typeface="DejaVu LGC Sans"/>
                          <a:cs typeface="DejaVu LGC Sans"/>
                        </a:rPr>
                        <a:t>3.6%</a:t>
                      </a:r>
                      <a:endParaRPr lang="en-US" sz="1200" dirty="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4.5%</a:t>
                      </a:r>
                      <a:endParaRPr lang="en-US" sz="120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4.2%</a:t>
                      </a:r>
                      <a:endParaRPr lang="en-US" sz="120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0813">
                <a:tc>
                  <a:txBody>
                    <a:bodyPr/>
                    <a:lstStyle/>
                    <a:p>
                      <a:pPr marL="0" marR="0">
                        <a:spcBef>
                          <a:spcPts val="0"/>
                        </a:spcBef>
                        <a:spcAft>
                          <a:spcPts val="0"/>
                        </a:spcAft>
                      </a:pPr>
                      <a:r>
                        <a:rPr lang="en-US" sz="1200" b="1">
                          <a:latin typeface="Times New Roman"/>
                          <a:ea typeface="DejaVu LGC Sans"/>
                          <a:cs typeface="DejaVu LGC Sans"/>
                        </a:rPr>
                        <a:t>Fricatives</a:t>
                      </a:r>
                      <a:endParaRPr lang="en-US" sz="120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latin typeface="Times New Roman"/>
                          <a:ea typeface="DejaVu LGC Sans"/>
                          <a:cs typeface="DejaVu LGC Sans"/>
                        </a:rPr>
                        <a:t>-2.2%</a:t>
                      </a:r>
                      <a:endParaRPr lang="en-US" sz="1200" dirty="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-0.6%</a:t>
                      </a:r>
                      <a:endParaRPr lang="en-US" sz="120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-1.1%</a:t>
                      </a:r>
                      <a:endParaRPr lang="en-US" sz="120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0813">
                <a:tc>
                  <a:txBody>
                    <a:bodyPr/>
                    <a:lstStyle/>
                    <a:p>
                      <a:pPr marL="0" marR="0">
                        <a:spcBef>
                          <a:spcPts val="0"/>
                        </a:spcBef>
                        <a:spcAft>
                          <a:spcPts val="0"/>
                        </a:spcAft>
                      </a:pPr>
                      <a:r>
                        <a:rPr lang="en-US" sz="1200" b="1">
                          <a:latin typeface="Times New Roman"/>
                          <a:ea typeface="DejaVu LGC Sans"/>
                          <a:cs typeface="DejaVu LGC Sans"/>
                        </a:rPr>
                        <a:t>Nasals</a:t>
                      </a:r>
                      <a:endParaRPr lang="en-US" sz="120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latin typeface="Times New Roman"/>
                          <a:ea typeface="DejaVu LGC Sans"/>
                          <a:cs typeface="DejaVu LGC Sans"/>
                        </a:rPr>
                        <a:t>-1.5%</a:t>
                      </a:r>
                      <a:endParaRPr lang="en-US" sz="1200" dirty="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latin typeface="Times New Roman"/>
                          <a:ea typeface="DejaVu LGC Sans"/>
                          <a:cs typeface="DejaVu LGC Sans"/>
                        </a:rPr>
                        <a:t>1.9%</a:t>
                      </a:r>
                      <a:endParaRPr lang="en-US" sz="1200" dirty="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0.2%</a:t>
                      </a:r>
                      <a:endParaRPr lang="en-US" sz="120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0813">
                <a:tc>
                  <a:txBody>
                    <a:bodyPr/>
                    <a:lstStyle/>
                    <a:p>
                      <a:pPr marL="0" marR="0">
                        <a:spcBef>
                          <a:spcPts val="0"/>
                        </a:spcBef>
                        <a:spcAft>
                          <a:spcPts val="0"/>
                        </a:spcAft>
                      </a:pPr>
                      <a:r>
                        <a:rPr lang="en-US" sz="1200" b="1">
                          <a:latin typeface="Times New Roman"/>
                          <a:ea typeface="DejaVu LGC Sans"/>
                          <a:cs typeface="DejaVu LGC Sans"/>
                        </a:rPr>
                        <a:t>Glides</a:t>
                      </a:r>
                      <a:endParaRPr lang="en-US" sz="120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-0.7%</a:t>
                      </a:r>
                      <a:endParaRPr lang="en-US" sz="120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latin typeface="Times New Roman"/>
                          <a:ea typeface="DejaVu LGC Sans"/>
                          <a:cs typeface="DejaVu LGC Sans"/>
                        </a:rPr>
                        <a:t>-0.1%</a:t>
                      </a:r>
                      <a:endParaRPr lang="en-US" sz="1200" dirty="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0.2%</a:t>
                      </a:r>
                      <a:endParaRPr lang="en-US" sz="120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0813">
                <a:tc>
                  <a:txBody>
                    <a:bodyPr/>
                    <a:lstStyle/>
                    <a:p>
                      <a:pPr marL="0" marR="0">
                        <a:spcBef>
                          <a:spcPts val="0"/>
                        </a:spcBef>
                        <a:spcAft>
                          <a:spcPts val="0"/>
                        </a:spcAft>
                      </a:pPr>
                      <a:r>
                        <a:rPr lang="en-US" sz="1200" b="1">
                          <a:latin typeface="Times New Roman"/>
                          <a:ea typeface="DejaVu LGC Sans"/>
                          <a:cs typeface="DejaVu LGC Sans"/>
                        </a:rPr>
                        <a:t>Vowels</a:t>
                      </a:r>
                      <a:endParaRPr lang="en-US" sz="120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0.4%</a:t>
                      </a:r>
                      <a:endParaRPr lang="en-US" sz="120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latin typeface="Times New Roman"/>
                          <a:ea typeface="DejaVu LGC Sans"/>
                          <a:cs typeface="DejaVu LGC Sans"/>
                        </a:rPr>
                        <a:t>0.4%</a:t>
                      </a:r>
                      <a:endParaRPr lang="en-US" sz="1200" dirty="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latin typeface="Times New Roman"/>
                          <a:ea typeface="DejaVu LGC Sans"/>
                          <a:cs typeface="DejaVu LGC Sans"/>
                        </a:rPr>
                        <a:t>1.1%</a:t>
                      </a:r>
                      <a:endParaRPr lang="en-US" sz="1200" dirty="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0813">
                <a:tc>
                  <a:txBody>
                    <a:bodyPr/>
                    <a:lstStyle/>
                    <a:p>
                      <a:pPr marL="0" marR="0">
                        <a:spcBef>
                          <a:spcPts val="0"/>
                        </a:spcBef>
                        <a:spcAft>
                          <a:spcPts val="0"/>
                        </a:spcAft>
                      </a:pPr>
                      <a:r>
                        <a:rPr lang="en-US" sz="1200" b="1">
                          <a:latin typeface="Times New Roman"/>
                          <a:ea typeface="DejaVu LGC Sans"/>
                          <a:cs typeface="DejaVu LGC Sans"/>
                        </a:rPr>
                        <a:t>Overall</a:t>
                      </a:r>
                      <a:endParaRPr lang="en-US" sz="120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1.7%</a:t>
                      </a:r>
                      <a:endParaRPr lang="en-US" sz="120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1.5%</a:t>
                      </a:r>
                      <a:endParaRPr lang="en-US" sz="120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latin typeface="Times New Roman"/>
                          <a:ea typeface="DejaVu LGC Sans"/>
                          <a:cs typeface="DejaVu LGC Sans"/>
                        </a:rPr>
                        <a:t>1.4%</a:t>
                      </a:r>
                      <a:endParaRPr lang="en-US" sz="1200" dirty="0">
                        <a:latin typeface="Nimbus Roman No9 L"/>
                        <a:ea typeface="DejaVu LGC Sans"/>
                        <a:cs typeface="DejaVu LGC San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6438" name="Text Box 66"/>
          <p:cNvSpPr txBox="1">
            <a:spLocks noChangeArrowheads="1"/>
          </p:cNvSpPr>
          <p:nvPr/>
        </p:nvSpPr>
        <p:spPr bwMode="auto">
          <a:xfrm>
            <a:off x="4551363" y="4129088"/>
            <a:ext cx="4222750" cy="2049462"/>
          </a:xfrm>
          <a:prstGeom prst="rect">
            <a:avLst/>
          </a:prstGeom>
          <a:noFill/>
          <a:ln w="9525">
            <a:noFill/>
            <a:miter lim="800000"/>
            <a:headEnd/>
            <a:tailEnd/>
          </a:ln>
        </p:spPr>
        <p:txBody>
          <a:bodyPr lIns="0" tIns="0" rIns="0" bIns="0">
            <a:spAutoFit/>
          </a:bodyPr>
          <a:lstStyle/>
          <a:p>
            <a:pPr marL="230188" indent="-230188">
              <a:spcBef>
                <a:spcPct val="20000"/>
              </a:spcBef>
              <a:buFont typeface="Arial" pitchFamily="34" charset="0"/>
              <a:buChar char="•"/>
            </a:pPr>
            <a:r>
              <a:rPr lang="en-US" sz="1800" b="1">
                <a:solidFill>
                  <a:schemeClr val="bg1"/>
                </a:solidFill>
              </a:rPr>
              <a:t>Each new feature vector resulted in an overall classification increase.</a:t>
            </a:r>
          </a:p>
          <a:p>
            <a:pPr marL="230188" indent="-230188">
              <a:spcBef>
                <a:spcPct val="20000"/>
              </a:spcBef>
              <a:buFont typeface="Arial" pitchFamily="34" charset="0"/>
              <a:buChar char="•"/>
            </a:pPr>
            <a:endParaRPr lang="en-US" sz="1800" b="1">
              <a:solidFill>
                <a:schemeClr val="bg1"/>
              </a:solidFill>
            </a:endParaRPr>
          </a:p>
          <a:p>
            <a:pPr marL="230188" indent="-230188">
              <a:spcBef>
                <a:spcPct val="20000"/>
              </a:spcBef>
              <a:buFont typeface="Arial" pitchFamily="34" charset="0"/>
              <a:buChar char="•"/>
            </a:pPr>
            <a:r>
              <a:rPr lang="en-US" sz="1800" b="1">
                <a:solidFill>
                  <a:schemeClr val="bg1"/>
                </a:solidFill>
              </a:rPr>
              <a:t>The results suggest that improvements can be expected for larger scale speech recognition experiments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17411"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1741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17413"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Continuous Speech Recognition Experiments</a:t>
            </a:r>
          </a:p>
        </p:txBody>
      </p:sp>
      <p:sp>
        <p:nvSpPr>
          <p:cNvPr id="6" name="Rectangle 14"/>
          <p:cNvSpPr>
            <a:spLocks noChangeArrowheads="1"/>
          </p:cNvSpPr>
          <p:nvPr/>
        </p:nvSpPr>
        <p:spPr bwMode="auto">
          <a:xfrm>
            <a:off x="152400" y="719138"/>
            <a:ext cx="8745538" cy="5610225"/>
          </a:xfrm>
          <a:prstGeom prst="rect">
            <a:avLst/>
          </a:prstGeom>
          <a:noFill/>
          <a:ln w="9525">
            <a:noFill/>
            <a:miter lim="800000"/>
            <a:headEnd/>
            <a:tailEnd/>
          </a:ln>
          <a:effectLst/>
        </p:spPr>
        <p:txBody>
          <a:bodyPr/>
          <a:lstStyle/>
          <a:p>
            <a:pPr marL="225425" indent="-225425">
              <a:buFont typeface="Arial" pitchFamily="34" charset="0"/>
              <a:buChar char="•"/>
              <a:defRPr/>
            </a:pPr>
            <a:r>
              <a:rPr lang="en-US" sz="1800" b="1" dirty="0">
                <a:latin typeface="Arial" charset="0"/>
                <a:cs typeface="+mn-cs"/>
              </a:rPr>
              <a:t>Baseline System</a:t>
            </a:r>
          </a:p>
          <a:p>
            <a:pPr marL="682625" lvl="1" indent="-225425">
              <a:buFont typeface="Arial" pitchFamily="34" charset="0"/>
              <a:buChar char="•"/>
              <a:defRPr/>
            </a:pPr>
            <a:r>
              <a:rPr lang="en-US" sz="1800" b="1" dirty="0">
                <a:latin typeface="Arial" charset="0"/>
                <a:cs typeface="+mn-cs"/>
              </a:rPr>
              <a:t>Adapted from previous Aurora Evaluation Experiments</a:t>
            </a:r>
          </a:p>
          <a:p>
            <a:pPr marL="682625" lvl="1" indent="-225425">
              <a:buFont typeface="Arial" pitchFamily="34" charset="0"/>
              <a:buChar char="•"/>
              <a:defRPr/>
            </a:pPr>
            <a:r>
              <a:rPr lang="en-US" sz="1800" b="1" dirty="0">
                <a:latin typeface="Arial" charset="0"/>
                <a:cs typeface="+mn-cs"/>
              </a:rPr>
              <a:t>Uses 39 dimension MFCC features</a:t>
            </a:r>
          </a:p>
          <a:p>
            <a:pPr marL="682625" lvl="1" indent="-225425">
              <a:buFont typeface="Arial" pitchFamily="34" charset="0"/>
              <a:buChar char="•"/>
              <a:defRPr/>
            </a:pPr>
            <a:r>
              <a:rPr lang="en-US" sz="1800" b="1" dirty="0">
                <a:latin typeface="Arial" charset="0"/>
                <a:cs typeface="+mn-cs"/>
              </a:rPr>
              <a:t>Uses state-tied 4-mixture cross-word </a:t>
            </a:r>
            <a:r>
              <a:rPr lang="en-US" sz="1800" b="1" dirty="0" err="1">
                <a:latin typeface="Arial" charset="0"/>
                <a:cs typeface="+mn-cs"/>
              </a:rPr>
              <a:t>triphone</a:t>
            </a:r>
            <a:r>
              <a:rPr lang="en-US" sz="1800" b="1" dirty="0">
                <a:latin typeface="Arial" charset="0"/>
                <a:cs typeface="+mn-cs"/>
              </a:rPr>
              <a:t> acoustic models</a:t>
            </a:r>
          </a:p>
          <a:p>
            <a:pPr marL="682625" lvl="1" indent="-225425">
              <a:buFont typeface="Arial" pitchFamily="34" charset="0"/>
              <a:buChar char="•"/>
              <a:defRPr/>
            </a:pPr>
            <a:r>
              <a:rPr lang="en-US" sz="1800" b="1" dirty="0">
                <a:latin typeface="Arial" charset="0"/>
                <a:cs typeface="+mn-cs"/>
              </a:rPr>
              <a:t>Model parameters estimated using Baum-Welch algorithm</a:t>
            </a:r>
          </a:p>
          <a:p>
            <a:pPr marL="682625" lvl="1" indent="-225425">
              <a:buFont typeface="Arial" pitchFamily="34" charset="0"/>
              <a:buChar char="•"/>
              <a:defRPr/>
            </a:pPr>
            <a:r>
              <a:rPr lang="en-US" sz="1800" b="1" dirty="0" err="1">
                <a:latin typeface="Arial" charset="0"/>
                <a:cs typeface="+mn-cs"/>
              </a:rPr>
              <a:t>Viterbi</a:t>
            </a:r>
            <a:r>
              <a:rPr lang="en-US" sz="1800" b="1" dirty="0">
                <a:latin typeface="Arial" charset="0"/>
                <a:cs typeface="+mn-cs"/>
              </a:rPr>
              <a:t> beam search used for evaluations </a:t>
            </a:r>
          </a:p>
          <a:p>
            <a:pPr marL="682625" lvl="1"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r>
              <a:rPr lang="en-US" sz="1800" b="1" dirty="0">
                <a:latin typeface="Arial" charset="0"/>
                <a:cs typeface="+mn-cs"/>
              </a:rPr>
              <a:t>Four different feature combinations were used for these evaluations and compared to the baseline:</a:t>
            </a: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r>
              <a:rPr lang="en-US" sz="1800" b="1" dirty="0">
                <a:latin typeface="Arial" charset="0"/>
                <a:cs typeface="+mn-cs"/>
              </a:rPr>
              <a:t>The statistical significance of the results for each experiment are also computed</a:t>
            </a:r>
            <a:br>
              <a:rPr lang="en-US" sz="1800" b="1" dirty="0">
                <a:latin typeface="Arial" charset="0"/>
                <a:cs typeface="+mn-cs"/>
              </a:rPr>
            </a:b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688975" lvl="1" indent="-231775">
              <a:defRPr/>
            </a:pPr>
            <a:endParaRPr lang="en-US" sz="1800" b="1" dirty="0">
              <a:solidFill>
                <a:schemeClr val="bg1"/>
              </a:solidFill>
              <a:latin typeface="Arial" charset="0"/>
              <a:cs typeface="+mn-cs"/>
            </a:endParaRPr>
          </a:p>
          <a:p>
            <a:pPr marL="342900" indent="-342900">
              <a:spcBef>
                <a:spcPct val="50000"/>
              </a:spcBef>
              <a:defRPr/>
            </a:pPr>
            <a:endParaRPr lang="en-US" sz="1800" b="1" dirty="0">
              <a:solidFill>
                <a:schemeClr val="bg1"/>
              </a:solidFill>
              <a:latin typeface="Arial" charset="0"/>
              <a:cs typeface="+mn-cs"/>
            </a:endParaRPr>
          </a:p>
        </p:txBody>
      </p:sp>
      <p:graphicFrame>
        <p:nvGraphicFramePr>
          <p:cNvPr id="8" name="Table 7"/>
          <p:cNvGraphicFramePr>
            <a:graphicFrameLocks noGrp="1"/>
          </p:cNvGraphicFramePr>
          <p:nvPr/>
        </p:nvGraphicFramePr>
        <p:xfrm>
          <a:off x="2547938" y="3397250"/>
          <a:ext cx="3986369" cy="2011680"/>
        </p:xfrm>
        <a:graphic>
          <a:graphicData uri="http://schemas.openxmlformats.org/drawingml/2006/table">
            <a:tbl>
              <a:tblPr/>
              <a:tblGrid>
                <a:gridCol w="1802965"/>
                <a:gridCol w="330819"/>
                <a:gridCol w="1852585"/>
              </a:tblGrid>
              <a:tr h="140344">
                <a:tc>
                  <a:txBody>
                    <a:bodyPr/>
                    <a:lstStyle/>
                    <a:p>
                      <a:pPr marL="0" marR="0" indent="0" algn="ctr">
                        <a:lnSpc>
                          <a:spcPct val="100000"/>
                        </a:lnSpc>
                        <a:spcBef>
                          <a:spcPts val="0"/>
                        </a:spcBef>
                        <a:spcAft>
                          <a:spcPts val="0"/>
                        </a:spcAft>
                      </a:pPr>
                      <a:r>
                        <a:rPr lang="en-US" sz="1200" b="1" dirty="0">
                          <a:latin typeface="Times New Roman"/>
                          <a:ea typeface="Times New Roman"/>
                        </a:rPr>
                        <a:t>Feature Set 1 (FS1)</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indent="0" algn="ctr">
                        <a:lnSpc>
                          <a:spcPct val="100000"/>
                        </a:lnSpc>
                        <a:spcBef>
                          <a:spcPts val="0"/>
                        </a:spcBef>
                        <a:spcAft>
                          <a:spcPts val="0"/>
                        </a:spcAft>
                      </a:pPr>
                      <a:r>
                        <a:rPr lang="en-US" sz="1200" b="1" dirty="0">
                          <a:latin typeface="Times New Roman"/>
                          <a:ea typeface="Times New Roman"/>
                        </a:rPr>
                        <a:t>Feature Set 2 (FS2)</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0344">
                <a:tc>
                  <a:txBody>
                    <a:bodyPr/>
                    <a:lstStyle/>
                    <a:p>
                      <a:pPr marL="0" marR="0" indent="0" algn="just">
                        <a:lnSpc>
                          <a:spcPct val="100000"/>
                        </a:lnSpc>
                        <a:spcBef>
                          <a:spcPts val="0"/>
                        </a:spcBef>
                        <a:spcAft>
                          <a:spcPts val="0"/>
                        </a:spcAft>
                      </a:pPr>
                      <a:r>
                        <a:rPr lang="en-US" sz="1200">
                          <a:latin typeface="Times New Roman"/>
                          <a:ea typeface="Times New Roman"/>
                        </a:rPr>
                        <a:t>MFCCs (39)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just">
                        <a:lnSpc>
                          <a:spcPct val="100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indent="0" algn="just">
                        <a:lnSpc>
                          <a:spcPct val="100000"/>
                        </a:lnSpc>
                        <a:spcBef>
                          <a:spcPts val="0"/>
                        </a:spcBef>
                        <a:spcAft>
                          <a:spcPts val="0"/>
                        </a:spcAft>
                      </a:pPr>
                      <a:r>
                        <a:rPr lang="en-US" sz="1200">
                          <a:latin typeface="Times New Roman"/>
                          <a:ea typeface="Times New Roman"/>
                        </a:rPr>
                        <a:t>MFCCs (39)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1792">
                <a:tc>
                  <a:txBody>
                    <a:bodyPr/>
                    <a:lstStyle/>
                    <a:p>
                      <a:pPr marL="0" marR="0" indent="0" algn="just">
                        <a:lnSpc>
                          <a:spcPct val="100000"/>
                        </a:lnSpc>
                        <a:spcBef>
                          <a:spcPts val="0"/>
                        </a:spcBef>
                        <a:spcAft>
                          <a:spcPts val="0"/>
                        </a:spcAft>
                      </a:pPr>
                      <a:r>
                        <a:rPr lang="en-US" sz="1200">
                          <a:latin typeface="Times New Roman"/>
                          <a:ea typeface="Times New Roman"/>
                        </a:rPr>
                        <a:t>Correlation Dimension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just">
                        <a:lnSpc>
                          <a:spcPct val="100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indent="0" algn="just">
                        <a:lnSpc>
                          <a:spcPct val="100000"/>
                        </a:lnSpc>
                        <a:spcBef>
                          <a:spcPts val="0"/>
                        </a:spcBef>
                        <a:spcAft>
                          <a:spcPts val="0"/>
                        </a:spcAft>
                      </a:pPr>
                      <a:r>
                        <a:rPr lang="en-US" sz="1200">
                          <a:latin typeface="Times New Roman"/>
                          <a:ea typeface="Times New Roman"/>
                        </a:rPr>
                        <a:t>Lyapunov Exponent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0344">
                <a:tc>
                  <a:txBody>
                    <a:bodyPr/>
                    <a:lstStyle/>
                    <a:p>
                      <a:pPr marL="0" marR="0" indent="0" algn="ctr">
                        <a:lnSpc>
                          <a:spcPct val="100000"/>
                        </a:lnSpc>
                        <a:spcBef>
                          <a:spcPts val="0"/>
                        </a:spcBef>
                        <a:spcAft>
                          <a:spcPts val="0"/>
                        </a:spcAft>
                      </a:pPr>
                      <a:r>
                        <a:rPr lang="en-US" sz="1200" b="1">
                          <a:latin typeface="Times New Roman"/>
                          <a:ea typeface="Times New Roman"/>
                        </a:rPr>
                        <a:t>40 Dimensions Total</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indent="0" algn="ctr">
                        <a:lnSpc>
                          <a:spcPct val="100000"/>
                        </a:lnSpc>
                        <a:spcBef>
                          <a:spcPts val="0"/>
                        </a:spcBef>
                        <a:spcAft>
                          <a:spcPts val="0"/>
                        </a:spcAft>
                      </a:pPr>
                      <a:r>
                        <a:rPr lang="en-US" sz="1200" b="1">
                          <a:latin typeface="Times New Roman"/>
                          <a:ea typeface="Times New Roman"/>
                        </a:rPr>
                        <a:t>40 Dimensions Total</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0344">
                <a:tc>
                  <a:txBody>
                    <a:bodyPr/>
                    <a:lstStyle/>
                    <a:p>
                      <a:pPr marL="0" marR="0" indent="0" algn="ctr">
                        <a:lnSpc>
                          <a:spcPct val="100000"/>
                        </a:lnSpc>
                        <a:spcBef>
                          <a:spcPts val="0"/>
                        </a:spcBef>
                        <a:spcAft>
                          <a:spcPts val="0"/>
                        </a:spcAft>
                      </a:pPr>
                      <a:endParaRPr lang="en-US" sz="12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endParaRPr lang="en-US" sz="1200">
                        <a:latin typeface="Times New Roman"/>
                        <a:ea typeface="Times New Roman"/>
                      </a:endParaRP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endParaRPr lang="en-US" sz="12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0344">
                <a:tc>
                  <a:txBody>
                    <a:bodyPr/>
                    <a:lstStyle/>
                    <a:p>
                      <a:pPr marL="0" marR="0" indent="0" algn="ctr">
                        <a:lnSpc>
                          <a:spcPct val="100000"/>
                        </a:lnSpc>
                        <a:spcBef>
                          <a:spcPts val="0"/>
                        </a:spcBef>
                        <a:spcAft>
                          <a:spcPts val="0"/>
                        </a:spcAft>
                      </a:pPr>
                      <a:r>
                        <a:rPr lang="en-US" sz="1200" b="1">
                          <a:latin typeface="Times New Roman"/>
                          <a:ea typeface="Times New Roman"/>
                        </a:rPr>
                        <a:t>Feature Set 3 (FS3)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indent="0" algn="ctr">
                        <a:lnSpc>
                          <a:spcPct val="100000"/>
                        </a:lnSpc>
                        <a:spcBef>
                          <a:spcPts val="0"/>
                        </a:spcBef>
                        <a:spcAft>
                          <a:spcPts val="0"/>
                        </a:spcAft>
                      </a:pPr>
                      <a:r>
                        <a:rPr lang="en-US" sz="1200" b="1">
                          <a:latin typeface="Times New Roman"/>
                          <a:ea typeface="Times New Roman"/>
                        </a:rPr>
                        <a:t>Feature Set 4 (FS4)</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0344">
                <a:tc>
                  <a:txBody>
                    <a:bodyPr/>
                    <a:lstStyle/>
                    <a:p>
                      <a:pPr marL="0" marR="0" indent="0" algn="l">
                        <a:lnSpc>
                          <a:spcPct val="100000"/>
                        </a:lnSpc>
                        <a:spcBef>
                          <a:spcPts val="0"/>
                        </a:spcBef>
                        <a:spcAft>
                          <a:spcPts val="0"/>
                        </a:spcAft>
                      </a:pPr>
                      <a:r>
                        <a:rPr lang="en-US" sz="1200">
                          <a:latin typeface="Times New Roman"/>
                          <a:ea typeface="Times New Roman"/>
                        </a:rPr>
                        <a:t>MFCCs (39)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ct val="100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indent="0" algn="l">
                        <a:lnSpc>
                          <a:spcPct val="100000"/>
                        </a:lnSpc>
                        <a:spcBef>
                          <a:spcPts val="0"/>
                        </a:spcBef>
                        <a:spcAft>
                          <a:spcPts val="0"/>
                        </a:spcAft>
                      </a:pPr>
                      <a:r>
                        <a:rPr lang="en-US" sz="1200">
                          <a:latin typeface="Times New Roman"/>
                          <a:ea typeface="Times New Roman"/>
                        </a:rPr>
                        <a:t>MFCCs (39)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1792">
                <a:tc rowSpan="3">
                  <a:txBody>
                    <a:bodyPr/>
                    <a:lstStyle/>
                    <a:p>
                      <a:pPr marL="0" marR="0" indent="0" algn="l">
                        <a:lnSpc>
                          <a:spcPct val="100000"/>
                        </a:lnSpc>
                        <a:spcBef>
                          <a:spcPts val="0"/>
                        </a:spcBef>
                        <a:spcAft>
                          <a:spcPts val="0"/>
                        </a:spcAft>
                      </a:pPr>
                      <a:r>
                        <a:rPr lang="en-US" sz="1200" dirty="0">
                          <a:latin typeface="Times New Roman"/>
                          <a:ea typeface="Times New Roman"/>
                        </a:rPr>
                        <a:t>Correlation Entropy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a:lnSpc>
                          <a:spcPct val="100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indent="0" algn="l">
                        <a:lnSpc>
                          <a:spcPct val="100000"/>
                        </a:lnSpc>
                        <a:spcBef>
                          <a:spcPts val="0"/>
                        </a:spcBef>
                        <a:spcAft>
                          <a:spcPts val="0"/>
                        </a:spcAft>
                      </a:pPr>
                      <a:r>
                        <a:rPr lang="en-US" sz="1200">
                          <a:latin typeface="Times New Roman"/>
                          <a:ea typeface="Times New Roman"/>
                        </a:rPr>
                        <a:t>Correlation Dimension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0344">
                <a:tc vMerge="1">
                  <a:txBody>
                    <a:bodyPr/>
                    <a:lstStyle/>
                    <a:p>
                      <a:endParaRPr lang="en-US"/>
                    </a:p>
                  </a:txBody>
                  <a:tcPr/>
                </a:tc>
                <a:tc>
                  <a:txBody>
                    <a:bodyPr/>
                    <a:lstStyle/>
                    <a:p>
                      <a:pPr marL="0" marR="0" indent="0" algn="l">
                        <a:lnSpc>
                          <a:spcPct val="100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indent="0" algn="l">
                        <a:lnSpc>
                          <a:spcPct val="100000"/>
                        </a:lnSpc>
                        <a:spcBef>
                          <a:spcPts val="0"/>
                        </a:spcBef>
                        <a:spcAft>
                          <a:spcPts val="0"/>
                        </a:spcAft>
                      </a:pPr>
                      <a:r>
                        <a:rPr lang="en-US" sz="1200" dirty="0" err="1">
                          <a:latin typeface="Times New Roman"/>
                          <a:ea typeface="Times New Roman"/>
                        </a:rPr>
                        <a:t>Lyapunov</a:t>
                      </a:r>
                      <a:r>
                        <a:rPr lang="en-US" sz="1200" dirty="0">
                          <a:latin typeface="Times New Roman"/>
                          <a:ea typeface="Times New Roman"/>
                        </a:rPr>
                        <a:t> Exponent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0344">
                <a:tc vMerge="1">
                  <a:txBody>
                    <a:bodyPr/>
                    <a:lstStyle/>
                    <a:p>
                      <a:endParaRPr lang="en-US"/>
                    </a:p>
                  </a:txBody>
                  <a:tcPr/>
                </a:tc>
                <a:tc>
                  <a:txBody>
                    <a:bodyPr/>
                    <a:lstStyle/>
                    <a:p>
                      <a:pPr marL="0" marR="0" indent="0" algn="l">
                        <a:lnSpc>
                          <a:spcPct val="100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indent="0" algn="l">
                        <a:lnSpc>
                          <a:spcPct val="100000"/>
                        </a:lnSpc>
                        <a:spcBef>
                          <a:spcPts val="0"/>
                        </a:spcBef>
                        <a:spcAft>
                          <a:spcPts val="0"/>
                        </a:spcAft>
                      </a:pPr>
                      <a:r>
                        <a:rPr lang="en-US" sz="1200">
                          <a:latin typeface="Times New Roman"/>
                          <a:ea typeface="Times New Roman"/>
                        </a:rPr>
                        <a:t>Correlation Entropy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0344">
                <a:tc>
                  <a:txBody>
                    <a:bodyPr/>
                    <a:lstStyle/>
                    <a:p>
                      <a:pPr marL="0" marR="0" indent="0" algn="ctr">
                        <a:lnSpc>
                          <a:spcPct val="100000"/>
                        </a:lnSpc>
                        <a:spcBef>
                          <a:spcPts val="0"/>
                        </a:spcBef>
                        <a:spcAft>
                          <a:spcPts val="0"/>
                        </a:spcAft>
                      </a:pPr>
                      <a:r>
                        <a:rPr lang="en-US" sz="1200" b="1">
                          <a:latin typeface="Times New Roman"/>
                          <a:ea typeface="Times New Roman"/>
                        </a:rPr>
                        <a:t>40 Dimensions Total</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indent="0" algn="ctr">
                        <a:lnSpc>
                          <a:spcPct val="100000"/>
                        </a:lnSpc>
                        <a:spcBef>
                          <a:spcPts val="0"/>
                        </a:spcBef>
                        <a:spcAft>
                          <a:spcPts val="0"/>
                        </a:spcAft>
                      </a:pPr>
                      <a:r>
                        <a:rPr lang="en-US" sz="1200" b="1" dirty="0">
                          <a:latin typeface="Times New Roman"/>
                          <a:ea typeface="Times New Roman"/>
                        </a:rPr>
                        <a:t>42 Dimensions Total</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18435"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18436"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18437"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Results for Clean Evaluation Sets</a:t>
            </a:r>
          </a:p>
        </p:txBody>
      </p:sp>
      <p:sp>
        <p:nvSpPr>
          <p:cNvPr id="6" name="Rectangle 14"/>
          <p:cNvSpPr>
            <a:spLocks noChangeArrowheads="1"/>
          </p:cNvSpPr>
          <p:nvPr/>
        </p:nvSpPr>
        <p:spPr bwMode="auto">
          <a:xfrm>
            <a:off x="152400" y="688975"/>
            <a:ext cx="5221288" cy="1109663"/>
          </a:xfrm>
          <a:prstGeom prst="rect">
            <a:avLst/>
          </a:prstGeom>
          <a:noFill/>
          <a:ln w="9525">
            <a:noFill/>
            <a:miter lim="800000"/>
            <a:headEnd/>
            <a:tailEnd/>
          </a:ln>
          <a:effectLst/>
        </p:spPr>
        <p:txBody>
          <a:bodyPr/>
          <a:lstStyle/>
          <a:p>
            <a:pPr marL="225425" indent="-225425">
              <a:buFont typeface="Arial" pitchFamily="34" charset="0"/>
              <a:buChar char="•"/>
              <a:defRPr/>
            </a:pPr>
            <a:r>
              <a:rPr lang="en-US" sz="1800" b="1" dirty="0">
                <a:latin typeface="Arial" charset="0"/>
                <a:cs typeface="+mn-cs"/>
              </a:rPr>
              <a:t>Each of the four feature sets resulted in a recognition accuracy increase for the clean evaluation set.</a:t>
            </a:r>
          </a:p>
          <a:p>
            <a:pPr marL="225425" indent="-225425">
              <a:defRPr/>
            </a:pPr>
            <a:r>
              <a:rPr lang="en-US" sz="1800" b="1" dirty="0">
                <a:latin typeface="Arial" charset="0"/>
                <a:cs typeface="+mn-cs"/>
              </a:rPr>
              <a:t/>
            </a:r>
            <a:br>
              <a:rPr lang="en-US" sz="1800" b="1" dirty="0">
                <a:latin typeface="Arial" charset="0"/>
                <a:cs typeface="+mn-cs"/>
              </a:rPr>
            </a:b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688975" lvl="1" indent="-231775">
              <a:defRPr/>
            </a:pPr>
            <a:endParaRPr lang="en-US" sz="1800" b="1" dirty="0">
              <a:solidFill>
                <a:schemeClr val="bg1"/>
              </a:solidFill>
              <a:latin typeface="Arial" charset="0"/>
              <a:cs typeface="+mn-cs"/>
            </a:endParaRPr>
          </a:p>
          <a:p>
            <a:pPr marL="342900" indent="-342900">
              <a:spcBef>
                <a:spcPct val="50000"/>
              </a:spcBef>
              <a:defRPr/>
            </a:pPr>
            <a:endParaRPr lang="en-US" sz="1800" b="1" dirty="0">
              <a:solidFill>
                <a:schemeClr val="bg1"/>
              </a:solidFill>
              <a:latin typeface="Arial" charset="0"/>
              <a:cs typeface="+mn-cs"/>
            </a:endParaRPr>
          </a:p>
        </p:txBody>
      </p:sp>
      <p:pic>
        <p:nvPicPr>
          <p:cNvPr id="18439" name="Picture 1" descr="clear_results"/>
          <p:cNvPicPr>
            <a:picLocks noChangeAspect="1" noChangeArrowheads="1"/>
          </p:cNvPicPr>
          <p:nvPr/>
        </p:nvPicPr>
        <p:blipFill>
          <a:blip r:embed="rId3"/>
          <a:srcRect/>
          <a:stretch>
            <a:fillRect/>
          </a:stretch>
        </p:blipFill>
        <p:spPr bwMode="auto">
          <a:xfrm>
            <a:off x="5249863" y="712788"/>
            <a:ext cx="3873500" cy="2903537"/>
          </a:xfrm>
          <a:prstGeom prst="rect">
            <a:avLst/>
          </a:prstGeom>
          <a:noFill/>
          <a:ln w="9525">
            <a:noFill/>
            <a:miter lim="800000"/>
            <a:headEnd/>
            <a:tailEnd/>
          </a:ln>
        </p:spPr>
      </p:pic>
      <p:graphicFrame>
        <p:nvGraphicFramePr>
          <p:cNvPr id="7" name="Table 6"/>
          <p:cNvGraphicFramePr>
            <a:graphicFrameLocks noGrp="1"/>
          </p:cNvGraphicFramePr>
          <p:nvPr/>
        </p:nvGraphicFramePr>
        <p:xfrm>
          <a:off x="300038" y="1925638"/>
          <a:ext cx="5029200" cy="1097280"/>
        </p:xfrm>
        <a:graphic>
          <a:graphicData uri="http://schemas.openxmlformats.org/drawingml/2006/table">
            <a:tbl>
              <a:tblPr>
                <a:effectLst>
                  <a:outerShdw blurRad="114300" dist="76200" dir="2700000" algn="tl" rotWithShape="0">
                    <a:prstClr val="black"/>
                  </a:outerShdw>
                </a:effectLst>
              </a:tblPr>
              <a:tblGrid>
                <a:gridCol w="1371600"/>
                <a:gridCol w="857250"/>
                <a:gridCol w="1257300"/>
                <a:gridCol w="1543050"/>
              </a:tblGrid>
              <a:tr h="165735">
                <a:tc>
                  <a:txBody>
                    <a:bodyPr/>
                    <a:lstStyle/>
                    <a:p>
                      <a:pPr marL="0" marR="0" indent="0" algn="just">
                        <a:spcBef>
                          <a:spcPts val="0"/>
                        </a:spcBef>
                        <a:spcAft>
                          <a:spcPts val="0"/>
                        </a:spcAft>
                      </a:pPr>
                      <a:r>
                        <a:rPr lang="en-US" sz="1200" b="1" dirty="0">
                          <a:latin typeface="Times New Roman"/>
                          <a:ea typeface="Times New Roman"/>
                        </a:rPr>
                        <a:t>Dynamic Invariant</a:t>
                      </a:r>
                      <a:endParaRPr lang="en-US" sz="900" dirty="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200" b="1">
                          <a:latin typeface="Times New Roman"/>
                          <a:ea typeface="Times New Roman"/>
                        </a:rPr>
                        <a:t>WER (%)</a:t>
                      </a:r>
                      <a:endParaRPr lang="en-US" sz="90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200" b="1">
                          <a:latin typeface="Times New Roman"/>
                          <a:ea typeface="Times New Roman"/>
                        </a:rPr>
                        <a:t>Improvement (%)</a:t>
                      </a:r>
                      <a:endParaRPr lang="en-US" sz="90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200" b="1" dirty="0">
                          <a:latin typeface="Times New Roman"/>
                          <a:ea typeface="Times New Roman"/>
                        </a:rPr>
                        <a:t>Significance Level (</a:t>
                      </a:r>
                      <a:r>
                        <a:rPr lang="en-US" sz="1200" b="1" i="1" dirty="0">
                          <a:latin typeface="Times New Roman"/>
                          <a:ea typeface="Times New Roman"/>
                        </a:rPr>
                        <a:t>p</a:t>
                      </a:r>
                      <a:r>
                        <a:rPr lang="en-US" sz="1200" b="1" dirty="0">
                          <a:latin typeface="Times New Roman"/>
                          <a:ea typeface="Times New Roman"/>
                        </a:rPr>
                        <a:t>)</a:t>
                      </a:r>
                      <a:endParaRPr lang="en-US" sz="9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5735">
                <a:tc>
                  <a:txBody>
                    <a:bodyPr/>
                    <a:lstStyle/>
                    <a:p>
                      <a:pPr marL="0" marR="0" indent="0" algn="just">
                        <a:spcBef>
                          <a:spcPts val="0"/>
                        </a:spcBef>
                        <a:spcAft>
                          <a:spcPts val="0"/>
                        </a:spcAft>
                      </a:pPr>
                      <a:r>
                        <a:rPr lang="en-US" sz="1200">
                          <a:latin typeface="Times New Roman"/>
                          <a:ea typeface="Times New Roman"/>
                        </a:rPr>
                        <a:t>Baseline (FS0)</a:t>
                      </a:r>
                      <a:endParaRPr lang="en-US" sz="90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pitchFamily="18" charset="0"/>
                          <a:ea typeface="DejaVu LGC Sans"/>
                          <a:cs typeface="Times New Roman" pitchFamily="18" charset="0"/>
                        </a:rPr>
                        <a:t>13.5</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pitchFamily="18" charset="0"/>
                          <a:ea typeface="DejaVu LGC Sans"/>
                          <a:cs typeface="Times New Roman" pitchFamily="18" charset="0"/>
                        </a:rPr>
                        <a:t>--</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pitchFamily="18" charset="0"/>
                          <a:ea typeface="DejaVu LGC Sans"/>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5735">
                <a:tc>
                  <a:txBody>
                    <a:bodyPr/>
                    <a:lstStyle/>
                    <a:p>
                      <a:pPr marL="0" marR="0" indent="0" algn="just">
                        <a:spcBef>
                          <a:spcPts val="0"/>
                        </a:spcBef>
                        <a:spcAft>
                          <a:spcPts val="0"/>
                        </a:spcAft>
                      </a:pPr>
                      <a:r>
                        <a:rPr lang="en-US" sz="1200">
                          <a:latin typeface="Times New Roman"/>
                          <a:ea typeface="Times New Roman"/>
                        </a:rPr>
                        <a:t>Feature Set 1 (FS1)</a:t>
                      </a:r>
                      <a:endParaRPr lang="en-US" sz="90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pitchFamily="18" charset="0"/>
                          <a:ea typeface="DejaVu LGC Sans"/>
                          <a:cs typeface="Times New Roman" pitchFamily="18" charset="0"/>
                        </a:rPr>
                        <a:t>12.2</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pitchFamily="18" charset="0"/>
                          <a:ea typeface="DejaVu LGC Sans"/>
                          <a:cs typeface="Times New Roman" pitchFamily="18" charset="0"/>
                        </a:rPr>
                        <a:t>9.6</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latin typeface="Times New Roman" pitchFamily="18" charset="0"/>
                          <a:ea typeface="DejaVu LGC Sans"/>
                          <a:cs typeface="Times New Roman" pitchFamily="18" charset="0"/>
                        </a:rPr>
                        <a:t>0.030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5735">
                <a:tc>
                  <a:txBody>
                    <a:bodyPr/>
                    <a:lstStyle/>
                    <a:p>
                      <a:pPr marL="0" marR="0" indent="0" algn="just">
                        <a:spcBef>
                          <a:spcPts val="0"/>
                        </a:spcBef>
                        <a:spcAft>
                          <a:spcPts val="0"/>
                        </a:spcAft>
                      </a:pPr>
                      <a:r>
                        <a:rPr lang="en-US" sz="1200">
                          <a:latin typeface="Times New Roman"/>
                          <a:ea typeface="Times New Roman"/>
                        </a:rPr>
                        <a:t>Feature Set 2 (FS2)</a:t>
                      </a:r>
                      <a:endParaRPr lang="en-US" sz="90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pitchFamily="18" charset="0"/>
                          <a:ea typeface="DejaVu LGC Sans"/>
                          <a:cs typeface="Times New Roman" pitchFamily="18" charset="0"/>
                        </a:rPr>
                        <a:t>12.5</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pitchFamily="18" charset="0"/>
                          <a:ea typeface="DejaVu LGC Sans"/>
                          <a:cs typeface="Times New Roman" pitchFamily="18" charset="0"/>
                        </a:rPr>
                        <a:t>7.4</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latin typeface="Times New Roman" pitchFamily="18" charset="0"/>
                          <a:ea typeface="DejaVu LGC Sans"/>
                          <a:cs typeface="Times New Roman" pitchFamily="18" charset="0"/>
                        </a:rPr>
                        <a:t>0.075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6210">
                <a:tc>
                  <a:txBody>
                    <a:bodyPr/>
                    <a:lstStyle/>
                    <a:p>
                      <a:pPr marL="0" marR="0" indent="0" algn="just">
                        <a:spcBef>
                          <a:spcPts val="0"/>
                        </a:spcBef>
                        <a:spcAft>
                          <a:spcPts val="0"/>
                        </a:spcAft>
                      </a:pPr>
                      <a:r>
                        <a:rPr lang="en-US" sz="1200">
                          <a:latin typeface="Times New Roman"/>
                          <a:ea typeface="Times New Roman"/>
                        </a:rPr>
                        <a:t>Feature Set 3 (FS3)</a:t>
                      </a:r>
                      <a:endParaRPr lang="en-US" sz="90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0" marR="0" algn="ctr">
                        <a:spcBef>
                          <a:spcPts val="0"/>
                        </a:spcBef>
                        <a:spcAft>
                          <a:spcPts val="0"/>
                        </a:spcAft>
                      </a:pPr>
                      <a:r>
                        <a:rPr lang="en-US" sz="1200">
                          <a:latin typeface="Times New Roman" pitchFamily="18" charset="0"/>
                          <a:ea typeface="DejaVu LGC Sans"/>
                          <a:cs typeface="Times New Roman" pitchFamily="18" charset="0"/>
                        </a:rPr>
                        <a:t>12.0</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0" marR="0" algn="ctr">
                        <a:spcBef>
                          <a:spcPts val="0"/>
                        </a:spcBef>
                        <a:spcAft>
                          <a:spcPts val="0"/>
                        </a:spcAft>
                      </a:pPr>
                      <a:r>
                        <a:rPr lang="en-US" sz="1200">
                          <a:latin typeface="Times New Roman" pitchFamily="18" charset="0"/>
                          <a:ea typeface="DejaVu LGC Sans"/>
                          <a:cs typeface="Times New Roman" pitchFamily="18" charset="0"/>
                        </a:rPr>
                        <a:t>11.1</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0" marR="0" algn="ctr">
                        <a:spcBef>
                          <a:spcPts val="0"/>
                        </a:spcBef>
                        <a:spcAft>
                          <a:spcPts val="0"/>
                        </a:spcAft>
                      </a:pPr>
                      <a:r>
                        <a:rPr lang="en-US" sz="1200" dirty="0">
                          <a:latin typeface="Times New Roman" pitchFamily="18" charset="0"/>
                          <a:ea typeface="DejaVu LGC Sans"/>
                          <a:cs typeface="Times New Roman" pitchFamily="18" charset="0"/>
                        </a:rPr>
                        <a:t>0.001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r>
              <a:tr h="165735">
                <a:tc>
                  <a:txBody>
                    <a:bodyPr/>
                    <a:lstStyle/>
                    <a:p>
                      <a:pPr marL="0" marR="0" indent="0" algn="just">
                        <a:spcBef>
                          <a:spcPts val="0"/>
                        </a:spcBef>
                        <a:spcAft>
                          <a:spcPts val="0"/>
                        </a:spcAft>
                      </a:pPr>
                      <a:r>
                        <a:rPr lang="en-US" sz="1200" dirty="0">
                          <a:latin typeface="Times New Roman"/>
                          <a:ea typeface="Times New Roman"/>
                        </a:rPr>
                        <a:t>Feature Set 4 (FS4)</a:t>
                      </a:r>
                      <a:endParaRPr lang="en-US" sz="900" dirty="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pitchFamily="18" charset="0"/>
                          <a:ea typeface="DejaVu LGC Sans"/>
                          <a:cs typeface="Times New Roman" pitchFamily="18" charset="0"/>
                        </a:rPr>
                        <a:t>12.8</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latin typeface="Times New Roman" pitchFamily="18" charset="0"/>
                          <a:ea typeface="DejaVu LGC Sans"/>
                          <a:cs typeface="Times New Roman" pitchFamily="18" charset="0"/>
                        </a:rPr>
                        <a:t>5.2</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latin typeface="Times New Roman" pitchFamily="18" charset="0"/>
                          <a:ea typeface="DejaVu LGC Sans"/>
                          <a:cs typeface="Times New Roman" pitchFamily="18" charset="0"/>
                        </a:rPr>
                        <a:t>0.267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9" name="Rectangle 14"/>
          <p:cNvSpPr>
            <a:spLocks noChangeArrowheads="1"/>
          </p:cNvSpPr>
          <p:nvPr/>
        </p:nvSpPr>
        <p:spPr bwMode="auto">
          <a:xfrm>
            <a:off x="150813" y="3816096"/>
            <a:ext cx="8458200" cy="2554542"/>
          </a:xfrm>
          <a:prstGeom prst="rect">
            <a:avLst/>
          </a:prstGeom>
          <a:noFill/>
          <a:ln w="9525">
            <a:noFill/>
            <a:miter lim="800000"/>
            <a:headEnd/>
            <a:tailEnd/>
          </a:ln>
          <a:effectLst/>
        </p:spPr>
        <p:txBody>
          <a:bodyPr/>
          <a:lstStyle/>
          <a:p>
            <a:pPr marL="225425" indent="-225425">
              <a:buFont typeface="Arial" pitchFamily="34" charset="0"/>
              <a:buChar char="•"/>
              <a:defRPr/>
            </a:pPr>
            <a:r>
              <a:rPr lang="en-US" sz="1800" b="1" dirty="0">
                <a:latin typeface="Arial" charset="0"/>
                <a:cs typeface="+mn-cs"/>
              </a:rPr>
              <a:t>Results with a significance level of 0.001 (0.1%) are considered to be statistically significant.</a:t>
            </a: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r>
              <a:rPr lang="en-US" sz="1800" b="1" dirty="0">
                <a:latin typeface="Arial" charset="0"/>
                <a:cs typeface="+mn-cs"/>
              </a:rPr>
              <a:t>Although each feature set saw a WER decrease, the improvement for FS3 was the only one found to be statistically significant with a relative improvement of 11% over the baseline system.</a:t>
            </a:r>
          </a:p>
          <a:p>
            <a:pPr marL="225425" indent="-225425">
              <a:buFont typeface="Arial" pitchFamily="34" charset="0"/>
              <a:buChar char="•"/>
              <a:defRPr/>
            </a:pPr>
            <a:endParaRPr lang="en-US" sz="1800" b="1" dirty="0">
              <a:latin typeface="Arial" charset="0"/>
              <a:cs typeface="+mn-cs"/>
            </a:endParaRPr>
          </a:p>
          <a:p>
            <a:pPr marL="225425" indent="-225425">
              <a:defRPr/>
            </a:pPr>
            <a:endParaRPr lang="en-US" sz="1800" b="1" dirty="0">
              <a:latin typeface="Arial" charset="0"/>
              <a:cs typeface="+mn-cs"/>
            </a:endParaRPr>
          </a:p>
          <a:p>
            <a:pPr marL="225425" indent="-225425">
              <a:defRPr/>
            </a:pPr>
            <a:r>
              <a:rPr lang="en-US" sz="1800" b="1" dirty="0">
                <a:latin typeface="Arial" charset="0"/>
                <a:cs typeface="+mn-cs"/>
              </a:rPr>
              <a:t/>
            </a:r>
            <a:br>
              <a:rPr lang="en-US" sz="1800" b="1" dirty="0">
                <a:latin typeface="Arial" charset="0"/>
                <a:cs typeface="+mn-cs"/>
              </a:rPr>
            </a:b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688975" lvl="1" indent="-231775">
              <a:defRPr/>
            </a:pPr>
            <a:endParaRPr lang="en-US" sz="1800" b="1" dirty="0">
              <a:solidFill>
                <a:schemeClr val="bg1"/>
              </a:solidFill>
              <a:latin typeface="Arial" charset="0"/>
              <a:cs typeface="+mn-cs"/>
            </a:endParaRPr>
          </a:p>
          <a:p>
            <a:pPr marL="342900" indent="-342900">
              <a:spcBef>
                <a:spcPct val="50000"/>
              </a:spcBef>
              <a:defRPr/>
            </a:pPr>
            <a:endParaRPr lang="en-US" sz="1800" b="1" dirty="0">
              <a:solidFill>
                <a:schemeClr val="bg1"/>
              </a:solidFill>
              <a:latin typeface="Arial" charset="0"/>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1945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1946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19461"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Results for Noisy Evaluation Sets</a:t>
            </a:r>
          </a:p>
        </p:txBody>
      </p:sp>
      <p:graphicFrame>
        <p:nvGraphicFramePr>
          <p:cNvPr id="6" name="Table 5"/>
          <p:cNvGraphicFramePr>
            <a:graphicFrameLocks noGrp="1"/>
          </p:cNvGraphicFramePr>
          <p:nvPr/>
        </p:nvGraphicFramePr>
        <p:xfrm>
          <a:off x="4273550" y="800100"/>
          <a:ext cx="4438275" cy="1292860"/>
        </p:xfrm>
        <a:graphic>
          <a:graphicData uri="http://schemas.openxmlformats.org/drawingml/2006/table">
            <a:tbl>
              <a:tblPr>
                <a:effectLst>
                  <a:outerShdw blurRad="114300" dist="76200" dir="2700000" algn="tl" rotWithShape="0">
                    <a:prstClr val="black"/>
                  </a:outerShdw>
                </a:effectLst>
              </a:tblPr>
              <a:tblGrid>
                <a:gridCol w="592751"/>
                <a:gridCol w="592751"/>
                <a:gridCol w="592751"/>
                <a:gridCol w="847039"/>
                <a:gridCol w="847039"/>
                <a:gridCol w="507989"/>
                <a:gridCol w="457955"/>
              </a:tblGrid>
              <a:tr h="165735">
                <a:tc rowSpan="2">
                  <a:txBody>
                    <a:bodyPr/>
                    <a:lstStyle/>
                    <a:p>
                      <a:pPr marL="0" marR="0" indent="182880" algn="just">
                        <a:spcBef>
                          <a:spcPts val="0"/>
                        </a:spcBef>
                        <a:spcAft>
                          <a:spcPts val="0"/>
                        </a:spcAft>
                      </a:pPr>
                      <a:endParaRPr lang="en-US" sz="120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marL="0" marR="0" indent="0" algn="ctr">
                        <a:spcBef>
                          <a:spcPts val="0"/>
                        </a:spcBef>
                        <a:spcAft>
                          <a:spcPts val="0"/>
                        </a:spcAft>
                      </a:pPr>
                      <a:r>
                        <a:rPr lang="en-US" sz="1200">
                          <a:latin typeface="Times New Roman"/>
                          <a:ea typeface="Times New Roman"/>
                        </a:rPr>
                        <a:t>WER (%)</a:t>
                      </a:r>
                      <a:endParaRPr lang="en-US" sz="90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5580">
                <a:tc vMerge="1">
                  <a:txBody>
                    <a:bodyPr/>
                    <a:lstStyle/>
                    <a:p>
                      <a:endParaRPr lang="en-US"/>
                    </a:p>
                  </a:txBody>
                  <a:tcPr/>
                </a:tc>
                <a:tc>
                  <a:txBody>
                    <a:bodyPr/>
                    <a:lstStyle/>
                    <a:p>
                      <a:pPr marL="0" marR="0" indent="0" algn="ctr">
                        <a:spcBef>
                          <a:spcPts val="0"/>
                        </a:spcBef>
                        <a:spcAft>
                          <a:spcPts val="0"/>
                        </a:spcAft>
                      </a:pPr>
                      <a:r>
                        <a:rPr lang="en-US" sz="1200">
                          <a:latin typeface="Times New Roman"/>
                          <a:ea typeface="Times New Roman"/>
                        </a:rPr>
                        <a:t>Airport</a:t>
                      </a:r>
                      <a:endParaRPr lang="en-US" sz="90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200">
                          <a:latin typeface="Times New Roman"/>
                          <a:ea typeface="Times New Roman"/>
                        </a:rPr>
                        <a:t>Babble</a:t>
                      </a:r>
                      <a:endParaRPr lang="en-US" sz="90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200">
                          <a:latin typeface="Times New Roman"/>
                          <a:ea typeface="Times New Roman"/>
                        </a:rPr>
                        <a:t>Car</a:t>
                      </a:r>
                      <a:endParaRPr lang="en-US" sz="90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200">
                          <a:latin typeface="Times New Roman"/>
                          <a:ea typeface="Times New Roman"/>
                        </a:rPr>
                        <a:t>Restaurant</a:t>
                      </a:r>
                      <a:endParaRPr lang="en-US" sz="90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200">
                          <a:latin typeface="Times New Roman"/>
                          <a:ea typeface="Times New Roman"/>
                        </a:rPr>
                        <a:t>Street</a:t>
                      </a:r>
                      <a:endParaRPr lang="en-US" sz="90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200">
                          <a:latin typeface="Times New Roman"/>
                          <a:ea typeface="Times New Roman"/>
                        </a:rPr>
                        <a:t>Train</a:t>
                      </a:r>
                      <a:endParaRPr lang="en-US" sz="90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1440">
                <a:tc>
                  <a:txBody>
                    <a:bodyPr/>
                    <a:lstStyle/>
                    <a:p>
                      <a:pPr marL="0" marR="0" algn="l">
                        <a:spcBef>
                          <a:spcPts val="0"/>
                        </a:spcBef>
                        <a:spcAft>
                          <a:spcPts val="0"/>
                        </a:spcAft>
                      </a:pPr>
                      <a:r>
                        <a:rPr lang="en-US" sz="1200">
                          <a:latin typeface="Times New Roman"/>
                          <a:ea typeface="DejaVu LGC Sans"/>
                          <a:cs typeface="DejaVu LGC Sans"/>
                        </a:rPr>
                        <a:t>Baseline</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53.0</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55.9</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57.3</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53.4</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61.5</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66.1</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4305">
                <a:tc>
                  <a:txBody>
                    <a:bodyPr/>
                    <a:lstStyle/>
                    <a:p>
                      <a:pPr marL="0" marR="0" algn="l">
                        <a:spcBef>
                          <a:spcPts val="0"/>
                        </a:spcBef>
                        <a:spcAft>
                          <a:spcPts val="0"/>
                        </a:spcAft>
                      </a:pPr>
                      <a:r>
                        <a:rPr lang="en-US" sz="1200">
                          <a:latin typeface="Times New Roman"/>
                          <a:ea typeface="DejaVu LGC Sans"/>
                          <a:cs typeface="DejaVu LGC Sans"/>
                        </a:rPr>
                        <a:t>FS1</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57.1</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59.1</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65.8</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55.7</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66.3</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69.6</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4305">
                <a:tc>
                  <a:txBody>
                    <a:bodyPr/>
                    <a:lstStyle/>
                    <a:p>
                      <a:pPr marL="0" marR="0" algn="l">
                        <a:spcBef>
                          <a:spcPts val="0"/>
                        </a:spcBef>
                        <a:spcAft>
                          <a:spcPts val="0"/>
                        </a:spcAft>
                      </a:pPr>
                      <a:r>
                        <a:rPr lang="en-US" sz="1200">
                          <a:latin typeface="Times New Roman"/>
                          <a:ea typeface="DejaVu LGC Sans"/>
                          <a:cs typeface="DejaVu LGC Sans"/>
                        </a:rPr>
                        <a:t>FS2</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56.8</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60.8</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60.5</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58.0</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66.7</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69.0</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5250">
                <a:tc>
                  <a:txBody>
                    <a:bodyPr/>
                    <a:lstStyle/>
                    <a:p>
                      <a:pPr marL="0" marR="0" algn="l">
                        <a:spcBef>
                          <a:spcPts val="0"/>
                        </a:spcBef>
                        <a:spcAft>
                          <a:spcPts val="0"/>
                        </a:spcAft>
                      </a:pPr>
                      <a:r>
                        <a:rPr lang="en-US" sz="1200">
                          <a:latin typeface="Times New Roman"/>
                          <a:ea typeface="DejaVu LGC Sans"/>
                          <a:cs typeface="DejaVu LGC Sans"/>
                        </a:rPr>
                        <a:t>FS3</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52.8</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56.8</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58.8</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52.7</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63.1</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65.7</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5250">
                <a:tc>
                  <a:txBody>
                    <a:bodyPr/>
                    <a:lstStyle/>
                    <a:p>
                      <a:pPr marL="0" marR="0" algn="l">
                        <a:spcBef>
                          <a:spcPts val="0"/>
                        </a:spcBef>
                        <a:spcAft>
                          <a:spcPts val="0"/>
                        </a:spcAft>
                      </a:pPr>
                      <a:r>
                        <a:rPr lang="en-US" sz="1200">
                          <a:latin typeface="Times New Roman"/>
                          <a:ea typeface="DejaVu LGC Sans"/>
                          <a:cs typeface="DejaVu LGC Sans"/>
                        </a:rPr>
                        <a:t>FS4</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58.6</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63.3</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72.5</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60.6</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70.8</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latin typeface="Times New Roman"/>
                          <a:ea typeface="DejaVu LGC Sans"/>
                          <a:cs typeface="DejaVu LGC Sans"/>
                        </a:rPr>
                        <a:t>72.5</a:t>
                      </a:r>
                      <a:endParaRPr lang="en-US" sz="1200" dirty="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7" name="Table 6"/>
          <p:cNvGraphicFramePr>
            <a:graphicFrameLocks noGrp="1"/>
          </p:cNvGraphicFramePr>
          <p:nvPr/>
        </p:nvGraphicFramePr>
        <p:xfrm>
          <a:off x="4281488" y="2247900"/>
          <a:ext cx="4114803" cy="1109980"/>
        </p:xfrm>
        <a:graphic>
          <a:graphicData uri="http://schemas.openxmlformats.org/drawingml/2006/table">
            <a:tbl>
              <a:tblPr>
                <a:effectLst>
                  <a:outerShdw blurRad="114300" dist="76200" dir="2700000" algn="tl" rotWithShape="0">
                    <a:prstClr val="black"/>
                  </a:outerShdw>
                </a:effectLst>
              </a:tblPr>
              <a:tblGrid>
                <a:gridCol w="549550"/>
                <a:gridCol w="549550"/>
                <a:gridCol w="549550"/>
                <a:gridCol w="785305"/>
                <a:gridCol w="785305"/>
                <a:gridCol w="470965"/>
                <a:gridCol w="424578"/>
              </a:tblGrid>
              <a:tr h="165735">
                <a:tc rowSpan="2">
                  <a:txBody>
                    <a:bodyPr/>
                    <a:lstStyle/>
                    <a:p>
                      <a:pPr marL="0" marR="0" indent="182880" algn="just">
                        <a:spcBef>
                          <a:spcPts val="0"/>
                        </a:spcBef>
                        <a:spcAft>
                          <a:spcPts val="0"/>
                        </a:spcAft>
                      </a:pPr>
                      <a:endParaRPr lang="en-US" sz="1200" dirty="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marL="0" marR="0" indent="0" algn="ctr">
                        <a:spcBef>
                          <a:spcPts val="0"/>
                        </a:spcBef>
                        <a:spcAft>
                          <a:spcPts val="0"/>
                        </a:spcAft>
                      </a:pPr>
                      <a:r>
                        <a:rPr lang="en-US" sz="1200" dirty="0">
                          <a:latin typeface="Times New Roman"/>
                          <a:ea typeface="Times New Roman"/>
                        </a:rPr>
                        <a:t>Relative Improvements (%)</a:t>
                      </a:r>
                      <a:endParaRPr lang="en-US" sz="900" dirty="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5580">
                <a:tc vMerge="1">
                  <a:txBody>
                    <a:bodyPr/>
                    <a:lstStyle/>
                    <a:p>
                      <a:endParaRPr lang="en-US"/>
                    </a:p>
                  </a:txBody>
                  <a:tcPr/>
                </a:tc>
                <a:tc>
                  <a:txBody>
                    <a:bodyPr/>
                    <a:lstStyle/>
                    <a:p>
                      <a:pPr marL="0" marR="0" indent="0" algn="ctr">
                        <a:spcBef>
                          <a:spcPts val="0"/>
                        </a:spcBef>
                        <a:spcAft>
                          <a:spcPts val="0"/>
                        </a:spcAft>
                      </a:pPr>
                      <a:r>
                        <a:rPr lang="en-US" sz="1200">
                          <a:latin typeface="Times New Roman"/>
                          <a:ea typeface="Times New Roman"/>
                        </a:rPr>
                        <a:t>Airport</a:t>
                      </a:r>
                      <a:endParaRPr lang="en-US" sz="90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200">
                          <a:latin typeface="Times New Roman"/>
                          <a:ea typeface="Times New Roman"/>
                        </a:rPr>
                        <a:t>Babble</a:t>
                      </a:r>
                      <a:endParaRPr lang="en-US" sz="90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200">
                          <a:latin typeface="Times New Roman"/>
                          <a:ea typeface="Times New Roman"/>
                        </a:rPr>
                        <a:t>Car</a:t>
                      </a:r>
                      <a:endParaRPr lang="en-US" sz="90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200">
                          <a:latin typeface="Times New Roman"/>
                          <a:ea typeface="Times New Roman"/>
                        </a:rPr>
                        <a:t>Restaurant</a:t>
                      </a:r>
                      <a:endParaRPr lang="en-US" sz="90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200">
                          <a:latin typeface="Times New Roman"/>
                          <a:ea typeface="Times New Roman"/>
                        </a:rPr>
                        <a:t>Street</a:t>
                      </a:r>
                      <a:endParaRPr lang="en-US" sz="90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spcBef>
                          <a:spcPts val="0"/>
                        </a:spcBef>
                        <a:spcAft>
                          <a:spcPts val="0"/>
                        </a:spcAft>
                      </a:pPr>
                      <a:r>
                        <a:rPr lang="en-US" sz="1200">
                          <a:latin typeface="Times New Roman"/>
                          <a:ea typeface="Times New Roman"/>
                        </a:rPr>
                        <a:t>Train</a:t>
                      </a:r>
                      <a:endParaRPr lang="en-US" sz="900">
                        <a:latin typeface="Times New Roman"/>
                        <a:ea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4305">
                <a:tc>
                  <a:txBody>
                    <a:bodyPr/>
                    <a:lstStyle/>
                    <a:p>
                      <a:pPr marL="0" marR="0" algn="l">
                        <a:spcBef>
                          <a:spcPts val="0"/>
                        </a:spcBef>
                        <a:spcAft>
                          <a:spcPts val="0"/>
                        </a:spcAft>
                      </a:pPr>
                      <a:r>
                        <a:rPr lang="en-US" sz="1200">
                          <a:latin typeface="Times New Roman"/>
                          <a:ea typeface="DejaVu LGC Sans"/>
                          <a:cs typeface="DejaVu LGC Sans"/>
                        </a:rPr>
                        <a:t>FS1</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latin typeface="Times New Roman"/>
                          <a:ea typeface="DejaVu LGC Sans"/>
                          <a:cs typeface="DejaVu LGC Sans"/>
                        </a:rPr>
                        <a:t>-7.7</a:t>
                      </a:r>
                      <a:endParaRPr lang="en-US" sz="1200" dirty="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-5.7</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-14.8</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-4.4</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-7.8</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-5.3</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4305">
                <a:tc>
                  <a:txBody>
                    <a:bodyPr/>
                    <a:lstStyle/>
                    <a:p>
                      <a:pPr marL="0" marR="0" algn="l">
                        <a:spcBef>
                          <a:spcPts val="0"/>
                        </a:spcBef>
                        <a:spcAft>
                          <a:spcPts val="0"/>
                        </a:spcAft>
                      </a:pPr>
                      <a:r>
                        <a:rPr lang="en-US" sz="1200">
                          <a:latin typeface="Times New Roman"/>
                          <a:ea typeface="DejaVu LGC Sans"/>
                          <a:cs typeface="DejaVu LGC Sans"/>
                        </a:rPr>
                        <a:t>FS2</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-7.2</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-8.8</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-5.6</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-8.6</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-8.5</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-4.4</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5250">
                <a:tc>
                  <a:txBody>
                    <a:bodyPr/>
                    <a:lstStyle/>
                    <a:p>
                      <a:pPr marL="0" marR="0" algn="l">
                        <a:spcBef>
                          <a:spcPts val="0"/>
                        </a:spcBef>
                        <a:spcAft>
                          <a:spcPts val="0"/>
                        </a:spcAft>
                      </a:pPr>
                      <a:r>
                        <a:rPr lang="en-US" sz="1200">
                          <a:latin typeface="Times New Roman"/>
                          <a:ea typeface="DejaVu LGC Sans"/>
                          <a:cs typeface="DejaVu LGC Sans"/>
                        </a:rPr>
                        <a:t>FS3</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latin typeface="Times New Roman"/>
                          <a:ea typeface="DejaVu LGC Sans"/>
                          <a:cs typeface="DejaVu LGC Sans"/>
                        </a:rPr>
                        <a:t>0.4</a:t>
                      </a:r>
                      <a:endParaRPr lang="en-US" sz="1200" dirty="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0" marR="0" algn="ctr">
                        <a:spcBef>
                          <a:spcPts val="0"/>
                        </a:spcBef>
                        <a:spcAft>
                          <a:spcPts val="0"/>
                        </a:spcAft>
                      </a:pPr>
                      <a:r>
                        <a:rPr lang="en-US" sz="1200" dirty="0">
                          <a:latin typeface="Times New Roman"/>
                          <a:ea typeface="DejaVu LGC Sans"/>
                          <a:cs typeface="DejaVu LGC Sans"/>
                        </a:rPr>
                        <a:t>-1.6</a:t>
                      </a:r>
                      <a:endParaRPr lang="en-US" sz="1200" dirty="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-2.6</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latin typeface="Times New Roman"/>
                          <a:ea typeface="DejaVu LGC Sans"/>
                          <a:cs typeface="DejaVu LGC Sans"/>
                        </a:rPr>
                        <a:t>1.3</a:t>
                      </a:r>
                      <a:endParaRPr lang="en-US" sz="1200" dirty="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0" marR="0" algn="ctr">
                        <a:spcBef>
                          <a:spcPts val="0"/>
                        </a:spcBef>
                        <a:spcAft>
                          <a:spcPts val="0"/>
                        </a:spcAft>
                      </a:pPr>
                      <a:r>
                        <a:rPr lang="en-US" sz="1200" dirty="0">
                          <a:latin typeface="Times New Roman"/>
                          <a:ea typeface="DejaVu LGC Sans"/>
                          <a:cs typeface="DejaVu LGC Sans"/>
                        </a:rPr>
                        <a:t>-2.6</a:t>
                      </a:r>
                      <a:endParaRPr lang="en-US" sz="1200" dirty="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latin typeface="Times New Roman"/>
                          <a:ea typeface="DejaVu LGC Sans"/>
                          <a:cs typeface="DejaVu LGC Sans"/>
                        </a:rPr>
                        <a:t>0.6</a:t>
                      </a:r>
                      <a:endParaRPr lang="en-US" sz="1200" dirty="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r>
              <a:tr h="95250">
                <a:tc>
                  <a:txBody>
                    <a:bodyPr/>
                    <a:lstStyle/>
                    <a:p>
                      <a:pPr marL="0" marR="0" algn="l">
                        <a:spcBef>
                          <a:spcPts val="0"/>
                        </a:spcBef>
                        <a:spcAft>
                          <a:spcPts val="0"/>
                        </a:spcAft>
                      </a:pPr>
                      <a:r>
                        <a:rPr lang="en-US" sz="1200">
                          <a:latin typeface="Times New Roman"/>
                          <a:ea typeface="DejaVu LGC Sans"/>
                          <a:cs typeface="DejaVu LGC Sans"/>
                        </a:rPr>
                        <a:t>FS4</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-10.6</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-13.2</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-26.5</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latin typeface="Times New Roman"/>
                          <a:ea typeface="DejaVu LGC Sans"/>
                          <a:cs typeface="DejaVu LGC Sans"/>
                        </a:rPr>
                        <a:t>-13.5</a:t>
                      </a:r>
                      <a:endParaRPr lang="en-US" sz="1200" dirty="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a:latin typeface="Times New Roman"/>
                          <a:ea typeface="DejaVu LGC Sans"/>
                          <a:cs typeface="DejaVu LGC Sans"/>
                        </a:rPr>
                        <a:t>-15.1</a:t>
                      </a:r>
                      <a:endParaRPr lang="en-US" sz="120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200" dirty="0">
                          <a:latin typeface="Times New Roman"/>
                          <a:ea typeface="DejaVu LGC Sans"/>
                          <a:cs typeface="DejaVu LGC Sans"/>
                        </a:rPr>
                        <a:t>-9.7</a:t>
                      </a:r>
                      <a:endParaRPr lang="en-US" sz="1200" dirty="0">
                        <a:latin typeface="Nimbus Roman No9 L"/>
                        <a:ea typeface="DejaVu LGC Sans"/>
                        <a:cs typeface="DejaVu LGC Sans"/>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Rectangle 14"/>
          <p:cNvSpPr>
            <a:spLocks noChangeArrowheads="1"/>
          </p:cNvSpPr>
          <p:nvPr/>
        </p:nvSpPr>
        <p:spPr bwMode="auto">
          <a:xfrm>
            <a:off x="152400" y="719138"/>
            <a:ext cx="4121150" cy="2651125"/>
          </a:xfrm>
          <a:prstGeom prst="rect">
            <a:avLst/>
          </a:prstGeom>
          <a:noFill/>
          <a:ln w="9525">
            <a:noFill/>
            <a:miter lim="800000"/>
            <a:headEnd/>
            <a:tailEnd/>
          </a:ln>
          <a:effectLst/>
        </p:spPr>
        <p:txBody>
          <a:bodyPr/>
          <a:lstStyle/>
          <a:p>
            <a:pPr marL="225425" indent="-225425">
              <a:buFont typeface="Arial" pitchFamily="34" charset="0"/>
              <a:buChar char="•"/>
              <a:defRPr/>
            </a:pPr>
            <a:r>
              <a:rPr lang="en-US" sz="1800" b="1" dirty="0">
                <a:latin typeface="Arial" charset="0"/>
                <a:cs typeface="+mn-cs"/>
              </a:rPr>
              <a:t>Most of the noisy evaluation sets resulted in a recognition accuracy decrease.</a:t>
            </a: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r>
              <a:rPr lang="en-US" sz="1800" b="1" dirty="0">
                <a:latin typeface="Arial" charset="0"/>
                <a:cs typeface="+mn-cs"/>
              </a:rPr>
              <a:t>FS3 resulted in a slight improvement for a few of the evaluation sets, but these improvements are not statistically significant</a:t>
            </a:r>
          </a:p>
          <a:p>
            <a:pPr marL="225425" indent="-225425">
              <a:defRPr/>
            </a:pPr>
            <a:r>
              <a:rPr lang="en-US" sz="1800" b="1" dirty="0">
                <a:latin typeface="Arial" charset="0"/>
                <a:cs typeface="+mn-cs"/>
              </a:rPr>
              <a:t/>
            </a:r>
            <a:br>
              <a:rPr lang="en-US" sz="1800" b="1" dirty="0">
                <a:latin typeface="Arial" charset="0"/>
                <a:cs typeface="+mn-cs"/>
              </a:rPr>
            </a:b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688975" lvl="1" indent="-231775">
              <a:defRPr/>
            </a:pPr>
            <a:endParaRPr lang="en-US" sz="1800" b="1" dirty="0">
              <a:solidFill>
                <a:schemeClr val="bg1"/>
              </a:solidFill>
              <a:latin typeface="Arial" charset="0"/>
              <a:cs typeface="+mn-cs"/>
            </a:endParaRPr>
          </a:p>
          <a:p>
            <a:pPr marL="342900" indent="-342900">
              <a:spcBef>
                <a:spcPct val="50000"/>
              </a:spcBef>
              <a:defRPr/>
            </a:pPr>
            <a:endParaRPr lang="en-US" sz="1800" b="1" dirty="0">
              <a:solidFill>
                <a:schemeClr val="bg1"/>
              </a:solidFill>
              <a:latin typeface="Arial" charset="0"/>
              <a:cs typeface="+mn-cs"/>
            </a:endParaRPr>
          </a:p>
        </p:txBody>
      </p:sp>
      <p:sp>
        <p:nvSpPr>
          <p:cNvPr id="9" name="Rectangle 14"/>
          <p:cNvSpPr>
            <a:spLocks noChangeArrowheads="1"/>
          </p:cNvSpPr>
          <p:nvPr/>
        </p:nvSpPr>
        <p:spPr bwMode="auto">
          <a:xfrm>
            <a:off x="161925" y="3513138"/>
            <a:ext cx="8582025" cy="2628900"/>
          </a:xfrm>
          <a:prstGeom prst="rect">
            <a:avLst/>
          </a:prstGeom>
          <a:noFill/>
          <a:ln w="9525">
            <a:noFill/>
            <a:miter lim="800000"/>
            <a:headEnd/>
            <a:tailEnd/>
          </a:ln>
          <a:effectLst/>
        </p:spPr>
        <p:txBody>
          <a:bodyPr/>
          <a:lstStyle/>
          <a:p>
            <a:pPr marL="225425" indent="-225425">
              <a:buFont typeface="Arial" pitchFamily="34" charset="0"/>
              <a:buChar char="•"/>
              <a:defRPr/>
            </a:pPr>
            <a:r>
              <a:rPr lang="en-US" sz="1800" b="1" dirty="0">
                <a:latin typeface="Arial" charset="0"/>
                <a:cs typeface="+mn-cs"/>
              </a:rPr>
              <a:t>The average relative performance decrease was around 7% for FS1 and FS2 and around 14% for FS4. </a:t>
            </a: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r>
              <a:rPr lang="en-US" sz="1800" b="1" dirty="0">
                <a:latin typeface="Arial" charset="0"/>
                <a:cs typeface="+mn-cs"/>
              </a:rPr>
              <a:t>The performance degradations seem to contradict the theory that dynamic invariants are noise-robust. </a:t>
            </a:r>
          </a:p>
          <a:p>
            <a:pPr marL="225425" indent="-225425">
              <a:buFont typeface="Arial" pitchFamily="34" charset="0"/>
              <a:buChar char="•"/>
              <a:defRPr/>
            </a:pPr>
            <a:endParaRPr lang="en-US" sz="1800" b="1" dirty="0">
              <a:latin typeface="Arial" charset="0"/>
              <a:cs typeface="+mn-cs"/>
            </a:endParaRPr>
          </a:p>
          <a:p>
            <a:pPr marL="225425" indent="-225425">
              <a:defRPr/>
            </a:pPr>
            <a:r>
              <a:rPr lang="en-US" sz="1800" b="1" dirty="0">
                <a:latin typeface="Arial" charset="0"/>
                <a:cs typeface="+mn-cs"/>
              </a:rPr>
              <a:t/>
            </a:r>
            <a:br>
              <a:rPr lang="en-US" sz="1800" b="1" dirty="0">
                <a:latin typeface="Arial" charset="0"/>
                <a:cs typeface="+mn-cs"/>
              </a:rPr>
            </a:b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688975" lvl="1" indent="-231775">
              <a:defRPr/>
            </a:pPr>
            <a:endParaRPr lang="en-US" sz="1800" b="1" dirty="0">
              <a:solidFill>
                <a:schemeClr val="bg1"/>
              </a:solidFill>
              <a:latin typeface="Arial" charset="0"/>
              <a:cs typeface="+mn-cs"/>
            </a:endParaRPr>
          </a:p>
          <a:p>
            <a:pPr marL="342900" indent="-342900">
              <a:spcBef>
                <a:spcPct val="50000"/>
              </a:spcBef>
              <a:defRPr/>
            </a:pPr>
            <a:endParaRPr lang="en-US" sz="1800" b="1" dirty="0">
              <a:solidFill>
                <a:schemeClr val="bg1"/>
              </a:solidFill>
              <a:latin typeface="Arial" charset="0"/>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20483"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20484"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20485"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Computational Issues</a:t>
            </a:r>
          </a:p>
        </p:txBody>
      </p:sp>
      <p:sp>
        <p:nvSpPr>
          <p:cNvPr id="8" name="Rectangle 14"/>
          <p:cNvSpPr>
            <a:spLocks noChangeArrowheads="1"/>
          </p:cNvSpPr>
          <p:nvPr/>
        </p:nvSpPr>
        <p:spPr bwMode="auto">
          <a:xfrm>
            <a:off x="152400" y="719138"/>
            <a:ext cx="8539163" cy="4252912"/>
          </a:xfrm>
          <a:prstGeom prst="rect">
            <a:avLst/>
          </a:prstGeom>
          <a:noFill/>
          <a:ln w="9525">
            <a:noFill/>
            <a:miter lim="800000"/>
            <a:headEnd/>
            <a:tailEnd/>
          </a:ln>
          <a:effectLst/>
        </p:spPr>
        <p:txBody>
          <a:bodyPr/>
          <a:lstStyle/>
          <a:p>
            <a:pPr marL="225425" indent="-225425">
              <a:buFont typeface="Arial" pitchFamily="34" charset="0"/>
              <a:buChar char="•"/>
              <a:defRPr/>
            </a:pPr>
            <a:r>
              <a:rPr lang="en-US" sz="1800" b="1" dirty="0">
                <a:latin typeface="Arial" charset="0"/>
                <a:cs typeface="+mn-cs"/>
              </a:rPr>
              <a:t>Extracting features from a phase space is computationally expensive.</a:t>
            </a: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r>
              <a:rPr lang="en-US" sz="1800" b="1" dirty="0">
                <a:latin typeface="Arial" charset="0"/>
                <a:cs typeface="+mn-cs"/>
              </a:rPr>
              <a:t>Computation methods require traversing the phase space many times and making computations for each state.</a:t>
            </a: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r>
              <a:rPr lang="en-US" sz="1800" b="1" dirty="0">
                <a:latin typeface="Arial" charset="0"/>
                <a:cs typeface="+mn-cs"/>
              </a:rPr>
              <a:t>Advanced phase space filtering methods increase computational costs significantly. </a:t>
            </a: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r>
              <a:rPr lang="en-US" sz="1800" b="1" dirty="0">
                <a:latin typeface="Arial" charset="0"/>
                <a:cs typeface="+mn-cs"/>
              </a:rPr>
              <a:t>Parallelizing the algorithm could cut computational costs.</a:t>
            </a:r>
          </a:p>
          <a:p>
            <a:pPr marL="225425" indent="-225425">
              <a:buFont typeface="Arial" pitchFamily="34" charset="0"/>
              <a:buChar char="•"/>
              <a:defRPr/>
            </a:pPr>
            <a:endParaRPr lang="en-US" sz="1800" b="1" dirty="0">
              <a:latin typeface="Arial" charset="0"/>
              <a:cs typeface="+mn-cs"/>
            </a:endParaRPr>
          </a:p>
          <a:p>
            <a:pPr marL="225425" indent="-225425">
              <a:buFont typeface="Arial" pitchFamily="34" charset="0"/>
              <a:buChar char="•"/>
              <a:defRPr/>
            </a:pPr>
            <a:r>
              <a:rPr lang="en-US" sz="1800" b="1" dirty="0">
                <a:latin typeface="Arial" charset="0"/>
                <a:cs typeface="+mn-cs"/>
              </a:rPr>
              <a:t>Further research should investigate and develop optimized algorithms for phase-space related computations.</a:t>
            </a:r>
          </a:p>
          <a:p>
            <a:pPr marL="225425" indent="-225425">
              <a:defRPr/>
            </a:pPr>
            <a:endParaRPr lang="en-US" sz="1800" b="1" dirty="0">
              <a:latin typeface="Arial" charset="0"/>
              <a:cs typeface="+mn-cs"/>
            </a:endParaRPr>
          </a:p>
          <a:p>
            <a:pPr marL="225425" indent="-225425">
              <a:defRPr/>
            </a:pPr>
            <a:endParaRPr lang="en-US" sz="1800" b="1" dirty="0">
              <a:latin typeface="Arial" charset="0"/>
              <a:cs typeface="+mn-cs"/>
            </a:endParaRPr>
          </a:p>
          <a:p>
            <a:pPr marL="225425" indent="-225425">
              <a:defRPr/>
            </a:pPr>
            <a:endParaRPr lang="en-US" sz="1800" b="1" dirty="0">
              <a:latin typeface="Arial" charset="0"/>
              <a:cs typeface="+mn-cs"/>
            </a:endParaRPr>
          </a:p>
          <a:p>
            <a:pPr marL="225425" indent="-225425">
              <a:defRPr/>
            </a:pPr>
            <a:r>
              <a:rPr lang="en-US" sz="1800" b="1" dirty="0">
                <a:latin typeface="Arial" charset="0"/>
                <a:cs typeface="+mn-cs"/>
              </a:rPr>
              <a:t/>
            </a:r>
            <a:br>
              <a:rPr lang="en-US" sz="1800" b="1" dirty="0">
                <a:latin typeface="Arial" charset="0"/>
                <a:cs typeface="+mn-cs"/>
              </a:rPr>
            </a:br>
            <a:endParaRPr lang="en-US" sz="1800" b="1" dirty="0">
              <a:latin typeface="Arial" charset="0"/>
              <a:cs typeface="+mn-cs"/>
            </a:endParaRPr>
          </a:p>
          <a:p>
            <a:pPr marL="225425" indent="-225425">
              <a:buFont typeface="Arial" pitchFamily="34" charset="0"/>
              <a:buChar char="•"/>
              <a:defRPr/>
            </a:pPr>
            <a:endParaRPr lang="en-US" sz="1800" b="1" dirty="0">
              <a:latin typeface="Arial" charset="0"/>
              <a:cs typeface="+mn-cs"/>
            </a:endParaRPr>
          </a:p>
          <a:p>
            <a:pPr marL="688975" lvl="1" indent="-231775">
              <a:defRPr/>
            </a:pPr>
            <a:endParaRPr lang="en-US" sz="1800" b="1" dirty="0">
              <a:solidFill>
                <a:schemeClr val="bg1"/>
              </a:solidFill>
              <a:latin typeface="Arial" charset="0"/>
              <a:cs typeface="+mn-cs"/>
            </a:endParaRPr>
          </a:p>
          <a:p>
            <a:pPr marL="342900" indent="-342900">
              <a:spcBef>
                <a:spcPct val="50000"/>
              </a:spcBef>
              <a:defRPr/>
            </a:pPr>
            <a:endParaRPr lang="en-US" sz="1800" b="1" dirty="0">
              <a:solidFill>
                <a:schemeClr val="bg1"/>
              </a:solidFill>
              <a:latin typeface="Arial" charset="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Abstract</a:t>
            </a:r>
          </a:p>
        </p:txBody>
      </p:sp>
      <p:sp>
        <p:nvSpPr>
          <p:cNvPr id="4" name="Text Box 4"/>
          <p:cNvSpPr txBox="1">
            <a:spLocks noChangeArrowheads="1"/>
          </p:cNvSpPr>
          <p:nvPr/>
        </p:nvSpPr>
        <p:spPr bwMode="auto">
          <a:xfrm>
            <a:off x="249238" y="657225"/>
            <a:ext cx="8664575" cy="5233988"/>
          </a:xfrm>
          <a:prstGeom prst="rect">
            <a:avLst/>
          </a:prstGeom>
          <a:noFill/>
          <a:ln w="9525">
            <a:noFill/>
            <a:miter lim="800000"/>
            <a:headEnd/>
            <a:tailEnd/>
          </a:ln>
        </p:spPr>
        <p:txBody>
          <a:bodyPr lIns="0" tIns="0" rIns="0" bIns="0"/>
          <a:lstStyle/>
          <a:p>
            <a:pPr algn="just">
              <a:buClr>
                <a:schemeClr val="hlink"/>
              </a:buClr>
              <a:buSzPct val="70000"/>
            </a:pPr>
            <a:r>
              <a:rPr lang="en-US" sz="1800" b="1" dirty="0">
                <a:solidFill>
                  <a:schemeClr val="accent1"/>
                </a:solidFill>
              </a:rPr>
              <a:t>In this work, nonlinear acoustic information is combined with traditional linear acoustic information in order to produce a noise-robust set of features for speech recognition. </a:t>
            </a:r>
            <a:r>
              <a:rPr lang="en-US" sz="1800" b="1" dirty="0"/>
              <a:t>Classical acoustic modeling techniques for speech recognition have relied on a standard assumption of linear acoustics where signal processing is primarily performed in the signal's frequency domain. While these conventional techniques have demonstrated good performance under controlled conditions, the performance of these systems suffers significant degradations when the acoustic data is contaminated with previously unseen noise. The objective of this thesis was to determine whether nonlinear dynamic invariants are able to boost speech recognition performance when combined with traditional acoustic features. Several sets of experiments are used to evaluate both clean and noisy speech data. </a:t>
            </a:r>
            <a:r>
              <a:rPr lang="en-US" sz="1800" b="1" dirty="0">
                <a:solidFill>
                  <a:schemeClr val="accent1"/>
                </a:solidFill>
              </a:rPr>
              <a:t>The invariants resulted in a maximum relative increase of 11.1% for the clean evaluation set. However, an average relative decrease of 7.6% was observed for the noise-contaminated evaluation sets.</a:t>
            </a:r>
            <a:r>
              <a:rPr lang="en-US" sz="1800" b="1" dirty="0"/>
              <a:t> The fact that recognition performance decreased with the use of dynamic invariants suggests that additional research is required for robust filtering of phase spaces constructed from noisy time-series.</a:t>
            </a:r>
            <a:endParaRPr lang="en-US" sz="1800" b="1" dirty="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21507"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21508"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21509"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Conclusions</a:t>
            </a:r>
          </a:p>
        </p:txBody>
      </p:sp>
      <p:sp>
        <p:nvSpPr>
          <p:cNvPr id="21510" name="Text Box 66"/>
          <p:cNvSpPr txBox="1">
            <a:spLocks noChangeArrowheads="1"/>
          </p:cNvSpPr>
          <p:nvPr/>
        </p:nvSpPr>
        <p:spPr bwMode="auto">
          <a:xfrm>
            <a:off x="247650" y="808038"/>
            <a:ext cx="8540750" cy="5872162"/>
          </a:xfrm>
          <a:prstGeom prst="rect">
            <a:avLst/>
          </a:prstGeom>
          <a:noFill/>
          <a:ln w="9525">
            <a:noFill/>
            <a:miter lim="800000"/>
            <a:headEnd/>
            <a:tailEnd/>
          </a:ln>
        </p:spPr>
        <p:txBody>
          <a:bodyPr lIns="0" tIns="0" rIns="0" bIns="0">
            <a:spAutoFit/>
          </a:bodyPr>
          <a:lstStyle/>
          <a:p>
            <a:pPr marL="230188" indent="-230188">
              <a:spcBef>
                <a:spcPct val="20000"/>
              </a:spcBef>
              <a:buFont typeface="Arial" pitchFamily="34" charset="0"/>
              <a:buChar char="•"/>
            </a:pPr>
            <a:r>
              <a:rPr lang="en-US" sz="1800" b="1">
                <a:solidFill>
                  <a:schemeClr val="bg1"/>
                </a:solidFill>
              </a:rPr>
              <a:t>The recognition performance improvements for the noise-free data suggest that nonlinear dynamic invariants can be combined with MFCCs to better model speech.</a:t>
            </a:r>
          </a:p>
          <a:p>
            <a:pPr marL="230188" indent="-230188">
              <a:spcBef>
                <a:spcPct val="20000"/>
              </a:spcBef>
              <a:buFont typeface="Arial" pitchFamily="34" charset="0"/>
              <a:buChar char="•"/>
            </a:pPr>
            <a:endParaRPr lang="en-US" sz="1800" b="1">
              <a:solidFill>
                <a:schemeClr val="bg1"/>
              </a:solidFill>
            </a:endParaRPr>
          </a:p>
          <a:p>
            <a:pPr marL="230188" indent="-230188">
              <a:spcBef>
                <a:spcPct val="20000"/>
              </a:spcBef>
              <a:buFont typeface="Arial" pitchFamily="34" charset="0"/>
              <a:buChar char="•"/>
            </a:pPr>
            <a:r>
              <a:rPr lang="en-US" sz="1800" b="1">
                <a:solidFill>
                  <a:schemeClr val="bg1"/>
                </a:solidFill>
              </a:rPr>
              <a:t>The use of correlation entropy resulted in the most significant performance increase with a relative improvement of 11% over the baseline.</a:t>
            </a:r>
          </a:p>
          <a:p>
            <a:pPr marL="230188" indent="-230188">
              <a:spcBef>
                <a:spcPct val="20000"/>
              </a:spcBef>
              <a:buFont typeface="Arial" pitchFamily="34" charset="0"/>
              <a:buChar char="•"/>
            </a:pPr>
            <a:endParaRPr lang="en-US" sz="1800" b="1">
              <a:solidFill>
                <a:schemeClr val="bg1"/>
              </a:solidFill>
            </a:endParaRPr>
          </a:p>
          <a:p>
            <a:pPr marL="230188" indent="-230188">
              <a:spcBef>
                <a:spcPct val="20000"/>
              </a:spcBef>
              <a:buFont typeface="Arial" pitchFamily="34" charset="0"/>
              <a:buChar char="•"/>
            </a:pPr>
            <a:r>
              <a:rPr lang="en-US" sz="1800" b="1">
                <a:solidFill>
                  <a:schemeClr val="bg1"/>
                </a:solidFill>
              </a:rPr>
              <a:t>Dynamic invariants did not improve the recognition results for the noisy evaluation sets, and in most cases, resulted in a performance decrease.</a:t>
            </a:r>
          </a:p>
          <a:p>
            <a:pPr marL="230188" indent="-230188">
              <a:spcBef>
                <a:spcPct val="20000"/>
              </a:spcBef>
              <a:buFont typeface="Arial" pitchFamily="34" charset="0"/>
              <a:buChar char="•"/>
            </a:pPr>
            <a:endParaRPr lang="en-US" sz="1800" b="1">
              <a:solidFill>
                <a:schemeClr val="bg1"/>
              </a:solidFill>
            </a:endParaRPr>
          </a:p>
          <a:p>
            <a:pPr marL="230188" indent="-230188">
              <a:spcBef>
                <a:spcPct val="20000"/>
              </a:spcBef>
              <a:buFont typeface="Arial" pitchFamily="34" charset="0"/>
              <a:buChar char="•"/>
            </a:pPr>
            <a:r>
              <a:rPr lang="en-US" sz="1800" b="1">
                <a:solidFill>
                  <a:schemeClr val="bg1"/>
                </a:solidFill>
              </a:rPr>
              <a:t>The use of correlation entropy resulted in a slight WER decrease for some of the noisy sets, but these were not significant.</a:t>
            </a:r>
          </a:p>
          <a:p>
            <a:pPr marL="230188" indent="-230188">
              <a:spcBef>
                <a:spcPct val="20000"/>
              </a:spcBef>
              <a:buFont typeface="Arial" pitchFamily="34" charset="0"/>
              <a:buChar char="•"/>
            </a:pPr>
            <a:endParaRPr lang="en-US" sz="1800" b="1">
              <a:solidFill>
                <a:schemeClr val="bg1"/>
              </a:solidFill>
            </a:endParaRPr>
          </a:p>
          <a:p>
            <a:pPr marL="230188" indent="-230188">
              <a:spcBef>
                <a:spcPct val="20000"/>
              </a:spcBef>
              <a:buFont typeface="Arial" pitchFamily="34" charset="0"/>
              <a:buChar char="•"/>
            </a:pPr>
            <a:r>
              <a:rPr lang="en-US" sz="1800" b="1">
                <a:solidFill>
                  <a:schemeClr val="bg1"/>
                </a:solidFill>
              </a:rPr>
              <a:t>It is likely that frame-based feature extraction method does not provide the algorithms with enough data to accurately estimate the invariants.</a:t>
            </a:r>
          </a:p>
          <a:p>
            <a:pPr marL="230188" indent="-230188">
              <a:spcBef>
                <a:spcPct val="20000"/>
              </a:spcBef>
              <a:buFont typeface="Arial" pitchFamily="34" charset="0"/>
              <a:buChar char="•"/>
            </a:pPr>
            <a:endParaRPr lang="en-US" sz="1800" b="1">
              <a:solidFill>
                <a:schemeClr val="bg1"/>
              </a:solidFill>
            </a:endParaRPr>
          </a:p>
          <a:p>
            <a:pPr marL="230188" indent="-230188">
              <a:spcBef>
                <a:spcPct val="20000"/>
              </a:spcBef>
              <a:buFont typeface="Arial" pitchFamily="34" charset="0"/>
              <a:buChar char="•"/>
            </a:pPr>
            <a:r>
              <a:rPr lang="en-US" sz="1800" b="1">
                <a:solidFill>
                  <a:schemeClr val="bg1"/>
                </a:solidFill>
              </a:rPr>
              <a:t>For noisy time series, more data is needed to accurately capture the dynamics of the reconstructed attractor.</a:t>
            </a:r>
          </a:p>
          <a:p>
            <a:pPr marL="230188" indent="-230188">
              <a:spcBef>
                <a:spcPct val="20000"/>
              </a:spcBef>
              <a:buFont typeface="Arial" pitchFamily="34" charset="0"/>
              <a:buChar char="•"/>
            </a:pPr>
            <a:endParaRPr lang="en-US" sz="1800" b="1">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22531"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2253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22533"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Future Work</a:t>
            </a:r>
          </a:p>
        </p:txBody>
      </p:sp>
      <p:sp>
        <p:nvSpPr>
          <p:cNvPr id="22534" name="Text Box 66"/>
          <p:cNvSpPr txBox="1">
            <a:spLocks noChangeArrowheads="1"/>
          </p:cNvSpPr>
          <p:nvPr/>
        </p:nvSpPr>
        <p:spPr bwMode="auto">
          <a:xfrm>
            <a:off x="247650" y="808038"/>
            <a:ext cx="8540750" cy="3433762"/>
          </a:xfrm>
          <a:prstGeom prst="rect">
            <a:avLst/>
          </a:prstGeom>
          <a:noFill/>
          <a:ln w="9525">
            <a:noFill/>
            <a:miter lim="800000"/>
            <a:headEnd/>
            <a:tailEnd/>
          </a:ln>
        </p:spPr>
        <p:txBody>
          <a:bodyPr lIns="0" tIns="0" rIns="0" bIns="0">
            <a:spAutoFit/>
          </a:bodyPr>
          <a:lstStyle/>
          <a:p>
            <a:pPr marL="230188" indent="-230188">
              <a:spcBef>
                <a:spcPct val="20000"/>
              </a:spcBef>
              <a:buFont typeface="Arial" pitchFamily="34" charset="0"/>
              <a:buChar char="•"/>
            </a:pPr>
            <a:r>
              <a:rPr lang="en-US" sz="1800" b="1">
                <a:solidFill>
                  <a:schemeClr val="bg1"/>
                </a:solidFill>
              </a:rPr>
              <a:t>While SVD embedding has been shown to reduce the effects of noise, it is not very effective for speech since the time-series used for phase space reconstruction is limited by the short frame length. Therefore, more research is required for the development of advanced phase space filtering techniques which can be used to post-process a reconstructed phase space and reduce the effects of noise on phase space dynamics.</a:t>
            </a:r>
          </a:p>
          <a:p>
            <a:pPr marL="230188" indent="-230188">
              <a:spcBef>
                <a:spcPct val="20000"/>
              </a:spcBef>
              <a:buFont typeface="Arial" pitchFamily="34" charset="0"/>
              <a:buChar char="•"/>
            </a:pPr>
            <a:endParaRPr lang="en-US" sz="1800" b="1">
              <a:solidFill>
                <a:schemeClr val="bg1"/>
              </a:solidFill>
            </a:endParaRPr>
          </a:p>
          <a:p>
            <a:pPr marL="230188" indent="-230188">
              <a:spcBef>
                <a:spcPct val="20000"/>
              </a:spcBef>
              <a:buFont typeface="Arial" pitchFamily="34" charset="0"/>
              <a:buChar char="•"/>
            </a:pPr>
            <a:r>
              <a:rPr lang="en-US" sz="1800" b="1">
                <a:solidFill>
                  <a:schemeClr val="bg1"/>
                </a:solidFill>
              </a:rPr>
              <a:t>Instead of computing values which describe the global behavior of the attractor, such as dynamic invariants, it may be beneficial to model the attractor itself. This would require a new type of statistical model and would provide a more complete description of the local dynamics within the attractor.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23555"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23556"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23557"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Other Related Interests</a:t>
            </a:r>
          </a:p>
        </p:txBody>
      </p:sp>
      <p:sp>
        <p:nvSpPr>
          <p:cNvPr id="23558" name="Text Box 66"/>
          <p:cNvSpPr txBox="1">
            <a:spLocks noChangeArrowheads="1"/>
          </p:cNvSpPr>
          <p:nvPr/>
        </p:nvSpPr>
        <p:spPr bwMode="auto">
          <a:xfrm>
            <a:off x="247650" y="808038"/>
            <a:ext cx="4690110" cy="2437590"/>
          </a:xfrm>
          <a:prstGeom prst="rect">
            <a:avLst/>
          </a:prstGeom>
          <a:noFill/>
          <a:ln w="9525">
            <a:noFill/>
            <a:miter lim="800000"/>
            <a:headEnd/>
            <a:tailEnd/>
          </a:ln>
        </p:spPr>
        <p:txBody>
          <a:bodyPr wrap="square" lIns="0" tIns="0" rIns="0" bIns="0">
            <a:spAutoFit/>
          </a:bodyPr>
          <a:lstStyle/>
          <a:p>
            <a:pPr marL="230188" indent="-230188">
              <a:spcBef>
                <a:spcPct val="20000"/>
              </a:spcBef>
              <a:buFont typeface="Arial" pitchFamily="34" charset="0"/>
              <a:buChar char="•"/>
            </a:pPr>
            <a:r>
              <a:rPr lang="en-US" sz="1800" b="1" dirty="0">
                <a:solidFill>
                  <a:schemeClr val="bg1"/>
                </a:solidFill>
              </a:rPr>
              <a:t>Advanced Acoustic Modeling </a:t>
            </a:r>
            <a:r>
              <a:rPr lang="en-US" sz="1800" b="1" dirty="0" smtClean="0">
                <a:solidFill>
                  <a:schemeClr val="bg1"/>
                </a:solidFill>
              </a:rPr>
              <a:t>Techniques</a:t>
            </a:r>
            <a:endParaRPr lang="en-US" sz="1800" b="1" dirty="0">
              <a:solidFill>
                <a:schemeClr val="bg1"/>
              </a:solidFill>
            </a:endParaRPr>
          </a:p>
          <a:p>
            <a:pPr marL="230188" indent="-230188">
              <a:spcBef>
                <a:spcPct val="20000"/>
              </a:spcBef>
              <a:buFont typeface="Arial" pitchFamily="34" charset="0"/>
              <a:buChar char="•"/>
            </a:pPr>
            <a:r>
              <a:rPr lang="en-US" sz="1800" b="1" dirty="0">
                <a:solidFill>
                  <a:schemeClr val="bg1"/>
                </a:solidFill>
              </a:rPr>
              <a:t>Spoken Term </a:t>
            </a:r>
            <a:r>
              <a:rPr lang="en-US" sz="1800" b="1" dirty="0" smtClean="0">
                <a:solidFill>
                  <a:schemeClr val="bg1"/>
                </a:solidFill>
              </a:rPr>
              <a:t>Detection</a:t>
            </a:r>
            <a:endParaRPr lang="en-US" sz="1800" b="1" dirty="0">
              <a:solidFill>
                <a:schemeClr val="bg1"/>
              </a:solidFill>
            </a:endParaRPr>
          </a:p>
          <a:p>
            <a:pPr marL="230188" indent="-230188">
              <a:spcBef>
                <a:spcPct val="20000"/>
              </a:spcBef>
              <a:buFont typeface="Arial" pitchFamily="34" charset="0"/>
              <a:buChar char="•"/>
            </a:pPr>
            <a:r>
              <a:rPr lang="en-US" sz="1800" b="1" dirty="0">
                <a:solidFill>
                  <a:schemeClr val="bg1"/>
                </a:solidFill>
              </a:rPr>
              <a:t>Speaker </a:t>
            </a:r>
            <a:r>
              <a:rPr lang="en-US" sz="1800" b="1" dirty="0" smtClean="0">
                <a:solidFill>
                  <a:schemeClr val="bg1"/>
                </a:solidFill>
              </a:rPr>
              <a:t>Recognition</a:t>
            </a:r>
            <a:endParaRPr lang="en-US" sz="1800" b="1" dirty="0">
              <a:solidFill>
                <a:schemeClr val="bg1"/>
              </a:solidFill>
            </a:endParaRPr>
          </a:p>
          <a:p>
            <a:pPr marL="230188" indent="-230188">
              <a:spcBef>
                <a:spcPct val="20000"/>
              </a:spcBef>
              <a:buFont typeface="Arial" pitchFamily="34" charset="0"/>
              <a:buChar char="•"/>
            </a:pPr>
            <a:r>
              <a:rPr lang="en-US" sz="1800" b="1" dirty="0">
                <a:solidFill>
                  <a:schemeClr val="bg1"/>
                </a:solidFill>
              </a:rPr>
              <a:t>Hardware Acceleration of Speech Recognition Applications (See LLNL Work</a:t>
            </a:r>
            <a:r>
              <a:rPr lang="en-US" sz="1800" b="1" dirty="0" smtClean="0">
                <a:solidFill>
                  <a:schemeClr val="bg1"/>
                </a:solidFill>
              </a:rPr>
              <a:t>)</a:t>
            </a:r>
            <a:endParaRPr lang="en-US" sz="1800" b="1" dirty="0">
              <a:solidFill>
                <a:schemeClr val="bg1"/>
              </a:solidFill>
            </a:endParaRPr>
          </a:p>
          <a:p>
            <a:pPr marL="230188" indent="-230188">
              <a:spcBef>
                <a:spcPct val="20000"/>
              </a:spcBef>
              <a:buFont typeface="Arial" pitchFamily="34" charset="0"/>
              <a:buChar char="•"/>
            </a:pPr>
            <a:r>
              <a:rPr lang="en-US" sz="1800" b="1" dirty="0">
                <a:solidFill>
                  <a:schemeClr val="bg1"/>
                </a:solidFill>
              </a:rPr>
              <a:t>Graphics and GPU Programming</a:t>
            </a:r>
          </a:p>
        </p:txBody>
      </p:sp>
      <p:pic>
        <p:nvPicPr>
          <p:cNvPr id="8" name="Picture 7" descr="eclipse.jpg"/>
          <p:cNvPicPr>
            <a:picLocks noChangeAspect="1"/>
          </p:cNvPicPr>
          <p:nvPr/>
        </p:nvPicPr>
        <p:blipFill>
          <a:blip r:embed="rId3"/>
          <a:stretch>
            <a:fillRect/>
          </a:stretch>
        </p:blipFill>
        <p:spPr>
          <a:xfrm>
            <a:off x="4511039" y="676162"/>
            <a:ext cx="4450924" cy="2676638"/>
          </a:xfrm>
          <a:prstGeom prst="rect">
            <a:avLst/>
          </a:prstGeom>
          <a:effectLst>
            <a:outerShdw blurRad="114300" dist="76200" dir="2700000" algn="tl" rotWithShape="0">
              <a:prstClr val="black"/>
            </a:outerShdw>
          </a:effectLst>
        </p:spPr>
      </p:pic>
      <p:pic>
        <p:nvPicPr>
          <p:cNvPr id="9" name="Picture 8" descr="digitizingdan.jpg"/>
          <p:cNvPicPr>
            <a:picLocks noChangeAspect="1"/>
          </p:cNvPicPr>
          <p:nvPr/>
        </p:nvPicPr>
        <p:blipFill>
          <a:blip r:embed="rId4"/>
          <a:stretch>
            <a:fillRect/>
          </a:stretch>
        </p:blipFill>
        <p:spPr>
          <a:xfrm>
            <a:off x="304800" y="3289656"/>
            <a:ext cx="5815584" cy="3229625"/>
          </a:xfrm>
          <a:prstGeom prst="rect">
            <a:avLst/>
          </a:prstGeom>
          <a:effectLst>
            <a:outerShdw blurRad="114300" dist="76200" dir="2700000" algn="tl" rotWithShape="0">
              <a:prstClr val="black"/>
            </a:outerShdw>
          </a:effectLst>
        </p:spPr>
      </p:pic>
      <p:pic>
        <p:nvPicPr>
          <p:cNvPr id="7" name="Picture 6" descr="frontpagescreen.jpg"/>
          <p:cNvPicPr>
            <a:picLocks noChangeAspect="1"/>
          </p:cNvPicPr>
          <p:nvPr/>
        </p:nvPicPr>
        <p:blipFill>
          <a:blip r:embed="rId5"/>
          <a:stretch>
            <a:fillRect/>
          </a:stretch>
        </p:blipFill>
        <p:spPr>
          <a:xfrm>
            <a:off x="4762940" y="2621279"/>
            <a:ext cx="3990916" cy="2997621"/>
          </a:xfrm>
          <a:prstGeom prst="rect">
            <a:avLst/>
          </a:prstGeom>
          <a:effectLst>
            <a:outerShdw blurRad="114300" dist="76200" dir="2700000" algn="tl" rotWithShape="0">
              <a:prstClr val="black"/>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24581"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Brief Bibliography</a:t>
            </a:r>
          </a:p>
        </p:txBody>
      </p:sp>
      <p:sp>
        <p:nvSpPr>
          <p:cNvPr id="6" name="Rectangle 109"/>
          <p:cNvSpPr txBox="1">
            <a:spLocks noChangeArrowheads="1"/>
          </p:cNvSpPr>
          <p:nvPr/>
        </p:nvSpPr>
        <p:spPr>
          <a:xfrm>
            <a:off x="219075" y="773113"/>
            <a:ext cx="8694738" cy="5376862"/>
          </a:xfrm>
          <a:prstGeom prst="rect">
            <a:avLst/>
          </a:prstGeom>
          <a:noFill/>
          <a:ln/>
        </p:spPr>
        <p:txBody>
          <a:bodyPr/>
          <a:lstStyle/>
          <a:p>
            <a:pPr marL="342900" indent="-342900">
              <a:spcBef>
                <a:spcPct val="50000"/>
              </a:spcBef>
              <a:spcAft>
                <a:spcPct val="50000"/>
              </a:spcAft>
              <a:buFontTx/>
              <a:buChar char="•"/>
              <a:defRPr/>
            </a:pPr>
            <a:r>
              <a:rPr lang="en-US" sz="1600" b="1" kern="0" dirty="0">
                <a:cs typeface="+mn-cs"/>
              </a:rPr>
              <a:t>A. Kumar and S. K. </a:t>
            </a:r>
            <a:r>
              <a:rPr lang="en-US" sz="1600" b="1" kern="0" dirty="0" err="1">
                <a:cs typeface="+mn-cs"/>
              </a:rPr>
              <a:t>Mullick</a:t>
            </a:r>
            <a:r>
              <a:rPr lang="en-US" sz="1600" b="1" kern="0" dirty="0">
                <a:cs typeface="+mn-cs"/>
              </a:rPr>
              <a:t>, “</a:t>
            </a:r>
            <a:r>
              <a:rPr lang="en-US" sz="1600" b="1" u="sng" kern="0" dirty="0">
                <a:solidFill>
                  <a:schemeClr val="accent2"/>
                </a:solidFill>
                <a:cs typeface="+mn-cs"/>
              </a:rPr>
              <a:t>Nonlinear Dynamical Analysis of Speech</a:t>
            </a:r>
            <a:r>
              <a:rPr lang="en-US" sz="1600" b="1" kern="0" dirty="0">
                <a:cs typeface="+mn-cs"/>
              </a:rPr>
              <a:t>,” </a:t>
            </a:r>
            <a:r>
              <a:rPr lang="en-US" sz="1600" b="1" i="1" kern="0" dirty="0">
                <a:cs typeface="+mn-cs"/>
              </a:rPr>
              <a:t>Journal of the Acoustical Society of America</a:t>
            </a:r>
            <a:r>
              <a:rPr lang="en-US" sz="1600" b="1" kern="0" dirty="0">
                <a:cs typeface="+mn-cs"/>
              </a:rPr>
              <a:t>, vol. 100, no. 1, pp. 615-629, July 1996.</a:t>
            </a:r>
          </a:p>
          <a:p>
            <a:pPr marL="342900" indent="-342900">
              <a:spcBef>
                <a:spcPct val="50000"/>
              </a:spcBef>
              <a:spcAft>
                <a:spcPct val="50000"/>
              </a:spcAft>
              <a:buFontTx/>
              <a:buChar char="•"/>
              <a:defRPr/>
            </a:pPr>
            <a:r>
              <a:rPr lang="en-US" sz="1600" b="1" kern="0" dirty="0">
                <a:cs typeface="+mn-cs"/>
              </a:rPr>
              <a:t>H. M. </a:t>
            </a:r>
            <a:r>
              <a:rPr lang="en-US" sz="1600" b="1" kern="0" dirty="0" err="1">
                <a:cs typeface="+mn-cs"/>
              </a:rPr>
              <a:t>Teager</a:t>
            </a:r>
            <a:r>
              <a:rPr lang="en-US" sz="1600" b="1" kern="0" dirty="0">
                <a:cs typeface="+mn-cs"/>
              </a:rPr>
              <a:t> and S. M. </a:t>
            </a:r>
            <a:r>
              <a:rPr lang="en-US" sz="1600" b="1" kern="0" dirty="0" err="1">
                <a:cs typeface="+mn-cs"/>
              </a:rPr>
              <a:t>Teager</a:t>
            </a:r>
            <a:r>
              <a:rPr lang="en-US" sz="1600" b="1" kern="0" dirty="0">
                <a:cs typeface="+mn-cs"/>
              </a:rPr>
              <a:t>, “</a:t>
            </a:r>
            <a:r>
              <a:rPr lang="en-US" sz="1600" b="1" u="sng" kern="0" dirty="0">
                <a:solidFill>
                  <a:schemeClr val="accent2"/>
                </a:solidFill>
                <a:cs typeface="+mn-cs"/>
              </a:rPr>
              <a:t>Evidence for Nonlinear Production Mechanisms in the Vocal Tract</a:t>
            </a:r>
            <a:r>
              <a:rPr lang="en-US" sz="1600" b="1" kern="0" dirty="0">
                <a:cs typeface="+mn-cs"/>
              </a:rPr>
              <a:t>,” </a:t>
            </a:r>
            <a:r>
              <a:rPr lang="en-US" sz="1600" b="1" i="1" kern="0" dirty="0">
                <a:cs typeface="+mn-cs"/>
              </a:rPr>
              <a:t>NATO Advanced Study Institute on Speech Production and Speech Modeling</a:t>
            </a:r>
            <a:r>
              <a:rPr lang="en-US" sz="1600" b="1" kern="0" dirty="0">
                <a:cs typeface="+mn-cs"/>
              </a:rPr>
              <a:t>, </a:t>
            </a:r>
            <a:r>
              <a:rPr lang="en-US" sz="1600" b="1" kern="0" dirty="0" err="1">
                <a:cs typeface="+mn-cs"/>
              </a:rPr>
              <a:t>Bonas</a:t>
            </a:r>
            <a:r>
              <a:rPr lang="en-US" sz="1600" b="1" kern="0" dirty="0">
                <a:cs typeface="+mn-cs"/>
              </a:rPr>
              <a:t>, France, pp. 241-261, July 1989.</a:t>
            </a:r>
          </a:p>
          <a:p>
            <a:pPr marL="342900" indent="-342900">
              <a:spcBef>
                <a:spcPct val="50000"/>
              </a:spcBef>
              <a:spcAft>
                <a:spcPct val="50000"/>
              </a:spcAft>
              <a:buFontTx/>
              <a:buChar char="•"/>
              <a:defRPr/>
            </a:pPr>
            <a:r>
              <a:rPr lang="en-US" sz="1600" b="1" kern="0" dirty="0" smtClean="0">
                <a:cs typeface="+mn-cs"/>
              </a:rPr>
              <a:t>V. </a:t>
            </a:r>
            <a:r>
              <a:rPr lang="en-US" sz="1600" b="1" kern="0" dirty="0" err="1" smtClean="0">
                <a:cs typeface="+mn-cs"/>
              </a:rPr>
              <a:t>Pitsikalis</a:t>
            </a:r>
            <a:r>
              <a:rPr lang="en-US" sz="1600" b="1" kern="0" dirty="0" smtClean="0">
                <a:cs typeface="+mn-cs"/>
              </a:rPr>
              <a:t> and P. Maragos, “</a:t>
            </a:r>
            <a:r>
              <a:rPr lang="en-US" sz="1600" b="1" u="sng" kern="0" dirty="0" smtClean="0">
                <a:solidFill>
                  <a:srgbClr val="892034"/>
                </a:solidFill>
                <a:cs typeface="+mn-cs"/>
              </a:rPr>
              <a:t>Filtered Dynamics and Fractal Dimensions for Noisy Speech Recognition</a:t>
            </a:r>
            <a:r>
              <a:rPr lang="en-US" sz="1600" b="1" kern="0" dirty="0" smtClean="0">
                <a:cs typeface="+mn-cs"/>
              </a:rPr>
              <a:t>,” </a:t>
            </a:r>
            <a:r>
              <a:rPr lang="en-US" sz="1600" b="1" i="1" kern="0" dirty="0" smtClean="0">
                <a:cs typeface="+mn-cs"/>
              </a:rPr>
              <a:t>IEEE Signal Processing Letters</a:t>
            </a:r>
            <a:r>
              <a:rPr lang="en-US" sz="1600" b="1" kern="0" dirty="0" smtClean="0">
                <a:cs typeface="+mn-cs"/>
              </a:rPr>
              <a:t>, vol. 13, no. 11, pp. 711-714, November 2006.</a:t>
            </a:r>
          </a:p>
          <a:p>
            <a:pPr marL="342900" indent="-342900">
              <a:spcBef>
                <a:spcPct val="50000"/>
              </a:spcBef>
              <a:spcAft>
                <a:spcPct val="50000"/>
              </a:spcAft>
              <a:buFontTx/>
              <a:buChar char="•"/>
              <a:defRPr/>
            </a:pPr>
            <a:r>
              <a:rPr lang="en-US" sz="1600" b="1" kern="0" dirty="0" smtClean="0">
                <a:cs typeface="+mn-cs"/>
              </a:rPr>
              <a:t>M</a:t>
            </a:r>
            <a:r>
              <a:rPr lang="en-US" sz="1600" b="1" kern="0" dirty="0">
                <a:cs typeface="+mn-cs"/>
              </a:rPr>
              <a:t>. Banbrook, G. </a:t>
            </a:r>
            <a:r>
              <a:rPr lang="en-US" sz="1600" b="1" kern="0" dirty="0" err="1">
                <a:cs typeface="+mn-cs"/>
              </a:rPr>
              <a:t>Ushaw</a:t>
            </a:r>
            <a:r>
              <a:rPr lang="en-US" sz="1600" b="1" kern="0" dirty="0">
                <a:cs typeface="+mn-cs"/>
              </a:rPr>
              <a:t>, and S. </a:t>
            </a:r>
            <a:r>
              <a:rPr lang="en-US" sz="1600" b="1" kern="0" dirty="0" err="1">
                <a:cs typeface="+mn-cs"/>
              </a:rPr>
              <a:t>McLaughland</a:t>
            </a:r>
            <a:r>
              <a:rPr lang="en-US" sz="1600" b="1" kern="0" dirty="0">
                <a:cs typeface="+mn-cs"/>
              </a:rPr>
              <a:t>, “</a:t>
            </a:r>
            <a:r>
              <a:rPr lang="en-US" sz="1600" b="1" u="sng" kern="0" dirty="0">
                <a:solidFill>
                  <a:schemeClr val="accent2"/>
                </a:solidFill>
                <a:cs typeface="+mn-cs"/>
              </a:rPr>
              <a:t>How to Extract Lyapunov Exponents from Short and Noisy Time Series</a:t>
            </a:r>
            <a:r>
              <a:rPr lang="en-US" sz="1600" b="1" kern="0" dirty="0">
                <a:cs typeface="+mn-cs"/>
              </a:rPr>
              <a:t>,” </a:t>
            </a:r>
            <a:r>
              <a:rPr lang="en-US" sz="1600" b="1" i="1" kern="0" dirty="0">
                <a:cs typeface="+mn-cs"/>
              </a:rPr>
              <a:t>IEEE Transactions on Signal Processing</a:t>
            </a:r>
            <a:r>
              <a:rPr lang="en-US" sz="1600" b="1" kern="0" dirty="0">
                <a:cs typeface="+mn-cs"/>
              </a:rPr>
              <a:t>, vol. 45, no. 5, pp. 1378-1382, May 1997.</a:t>
            </a:r>
          </a:p>
          <a:p>
            <a:pPr marL="342900" indent="-342900">
              <a:spcBef>
                <a:spcPct val="50000"/>
              </a:spcBef>
              <a:spcAft>
                <a:spcPct val="50000"/>
              </a:spcAft>
              <a:buFontTx/>
              <a:buChar char="•"/>
              <a:defRPr/>
            </a:pPr>
            <a:r>
              <a:rPr lang="en-US" sz="1600" b="1" kern="0" dirty="0">
                <a:cs typeface="+mn-cs"/>
              </a:rPr>
              <a:t>P. </a:t>
            </a:r>
            <a:r>
              <a:rPr lang="en-US" sz="1600" b="1" kern="0" dirty="0" err="1">
                <a:cs typeface="+mn-cs"/>
              </a:rPr>
              <a:t>Grassberger</a:t>
            </a:r>
            <a:r>
              <a:rPr lang="en-US" sz="1600" b="1" kern="0" dirty="0">
                <a:cs typeface="+mn-cs"/>
              </a:rPr>
              <a:t> and I. </a:t>
            </a:r>
            <a:r>
              <a:rPr lang="en-US" sz="1600" b="1" kern="0" dirty="0" err="1">
                <a:cs typeface="+mn-cs"/>
              </a:rPr>
              <a:t>Procaccia</a:t>
            </a:r>
            <a:r>
              <a:rPr lang="en-US" sz="1600" b="1" kern="0" dirty="0">
                <a:cs typeface="+mn-cs"/>
              </a:rPr>
              <a:t>, “</a:t>
            </a:r>
            <a:r>
              <a:rPr lang="en-US" sz="1600" b="1" u="sng" kern="0" dirty="0">
                <a:solidFill>
                  <a:schemeClr val="accent2"/>
                </a:solidFill>
                <a:cs typeface="+mn-cs"/>
              </a:rPr>
              <a:t>Estimation of the Kolmogorov Entropy from a Chaotic Signal</a:t>
            </a:r>
            <a:r>
              <a:rPr lang="en-US" sz="1600" b="1" kern="0" dirty="0">
                <a:cs typeface="+mn-cs"/>
              </a:rPr>
              <a:t>,” </a:t>
            </a:r>
            <a:r>
              <a:rPr lang="en-US" sz="1600" b="1" i="1" kern="0" dirty="0">
                <a:cs typeface="+mn-cs"/>
              </a:rPr>
              <a:t>Physical Review A</a:t>
            </a:r>
            <a:r>
              <a:rPr lang="en-US" sz="1600" b="1" kern="0" dirty="0">
                <a:cs typeface="+mn-cs"/>
              </a:rPr>
              <a:t>, vol. 28, no. 4, pp. 2591-2594, October 1983.</a:t>
            </a:r>
          </a:p>
          <a:p>
            <a:pPr marL="342900" indent="-342900">
              <a:spcBef>
                <a:spcPct val="50000"/>
              </a:spcBef>
              <a:spcAft>
                <a:spcPct val="50000"/>
              </a:spcAft>
              <a:buFontTx/>
              <a:buChar char="•"/>
              <a:defRPr/>
            </a:pPr>
            <a:r>
              <a:rPr lang="en-US" sz="1600" b="1" kern="0" dirty="0">
                <a:cs typeface="+mn-cs"/>
              </a:rPr>
              <a:t>H. F. V. </a:t>
            </a:r>
            <a:r>
              <a:rPr lang="en-US" sz="1600" b="1" kern="0" dirty="0" err="1">
                <a:cs typeface="+mn-cs"/>
              </a:rPr>
              <a:t>Boshoff</a:t>
            </a:r>
            <a:r>
              <a:rPr lang="en-US" sz="1600" b="1" kern="0" dirty="0">
                <a:cs typeface="+mn-cs"/>
              </a:rPr>
              <a:t> and M. </a:t>
            </a:r>
            <a:r>
              <a:rPr lang="en-US" sz="1600" b="1" kern="0" dirty="0" err="1">
                <a:cs typeface="+mn-cs"/>
              </a:rPr>
              <a:t>Grotepass</a:t>
            </a:r>
            <a:r>
              <a:rPr lang="en-US" sz="1600" b="1" kern="0" dirty="0">
                <a:cs typeface="+mn-cs"/>
              </a:rPr>
              <a:t>, “</a:t>
            </a:r>
            <a:r>
              <a:rPr lang="en-US" sz="1600" b="1" u="sng" kern="0" dirty="0">
                <a:solidFill>
                  <a:schemeClr val="accent2"/>
                </a:solidFill>
                <a:cs typeface="+mn-cs"/>
              </a:rPr>
              <a:t>The Fractal Dimension of Fricative Speech Sounds</a:t>
            </a:r>
            <a:r>
              <a:rPr lang="en-US" sz="1600" b="1" kern="0" dirty="0">
                <a:cs typeface="+mn-cs"/>
              </a:rPr>
              <a:t>,” </a:t>
            </a:r>
            <a:r>
              <a:rPr lang="en-US" sz="1600" b="1" i="1" kern="0" dirty="0">
                <a:cs typeface="+mn-cs"/>
              </a:rPr>
              <a:t>Proceedings of the South African Symposium on Communication and Signal Processing</a:t>
            </a:r>
            <a:r>
              <a:rPr lang="en-US" sz="1600" b="1" kern="0" dirty="0">
                <a:cs typeface="+mn-cs"/>
              </a:rPr>
              <a:t>, pp. 12-16, Pretoria, South Africa, August 1991.</a:t>
            </a:r>
          </a:p>
          <a:p>
            <a:pPr marL="342900" indent="-342900">
              <a:spcBef>
                <a:spcPct val="50000"/>
              </a:spcBef>
              <a:spcAft>
                <a:spcPct val="50000"/>
              </a:spcAft>
              <a:defRPr/>
            </a:pPr>
            <a:endParaRPr lang="en-US" sz="1600" b="1" kern="0" dirty="0">
              <a:cs typeface="+mn-cs"/>
            </a:endParaRPr>
          </a:p>
          <a:p>
            <a:pPr marL="342900" indent="-342900">
              <a:spcBef>
                <a:spcPct val="50000"/>
              </a:spcBef>
              <a:spcAft>
                <a:spcPct val="50000"/>
              </a:spcAft>
              <a:buFontTx/>
              <a:buChar char="•"/>
              <a:defRPr/>
            </a:pPr>
            <a:endParaRPr lang="en-US" sz="1600" b="1" kern="0" dirty="0">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25603"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25604"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25605"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Available Resources</a:t>
            </a:r>
          </a:p>
        </p:txBody>
      </p:sp>
      <p:grpSp>
        <p:nvGrpSpPr>
          <p:cNvPr id="2" name="Group 4"/>
          <p:cNvGrpSpPr>
            <a:grpSpLocks/>
          </p:cNvGrpSpPr>
          <p:nvPr/>
        </p:nvGrpSpPr>
        <p:grpSpPr bwMode="auto">
          <a:xfrm>
            <a:off x="149225" y="2501900"/>
            <a:ext cx="7240588" cy="2325688"/>
            <a:chOff x="94" y="1899"/>
            <a:chExt cx="4561" cy="1465"/>
          </a:xfrm>
        </p:grpSpPr>
        <p:pic>
          <p:nvPicPr>
            <p:cNvPr id="25610" name="Picture 5">
              <a:hlinkClick r:id="rId3"/>
            </p:cNvPr>
            <p:cNvPicPr>
              <a:picLocks noChangeAspect="1" noChangeArrowheads="1"/>
            </p:cNvPicPr>
            <p:nvPr/>
          </p:nvPicPr>
          <p:blipFill>
            <a:blip r:embed="rId4"/>
            <a:srcRect l="12523" t="12939" r="26996" b="12471"/>
            <a:stretch>
              <a:fillRect/>
            </a:stretch>
          </p:blipFill>
          <p:spPr bwMode="auto">
            <a:xfrm>
              <a:off x="3200" y="1929"/>
              <a:ext cx="1455" cy="1435"/>
            </a:xfrm>
            <a:prstGeom prst="rect">
              <a:avLst/>
            </a:prstGeom>
            <a:solidFill>
              <a:srgbClr val="00CC00"/>
            </a:solidFill>
            <a:ln w="38100">
              <a:solidFill>
                <a:schemeClr val="accent2"/>
              </a:solidFill>
              <a:miter lim="800000"/>
              <a:headEnd/>
              <a:tailEnd/>
            </a:ln>
          </p:spPr>
        </p:pic>
        <p:sp>
          <p:nvSpPr>
            <p:cNvPr id="25611" name="Text Box 6"/>
            <p:cNvSpPr txBox="1">
              <a:spLocks noChangeArrowheads="1"/>
            </p:cNvSpPr>
            <p:nvPr/>
          </p:nvSpPr>
          <p:spPr bwMode="auto">
            <a:xfrm>
              <a:off x="94" y="1899"/>
              <a:ext cx="2988" cy="826"/>
            </a:xfrm>
            <a:prstGeom prst="rect">
              <a:avLst/>
            </a:prstGeom>
            <a:noFill/>
            <a:ln w="9525">
              <a:noFill/>
              <a:miter lim="800000"/>
              <a:headEnd/>
              <a:tailEnd/>
            </a:ln>
          </p:spPr>
          <p:txBody>
            <a:bodyPr lIns="91429" tIns="45714" rIns="91429" bIns="45714">
              <a:spAutoFit/>
            </a:bodyPr>
            <a:lstStyle/>
            <a:p>
              <a:pPr marL="173038" indent="-173038">
                <a:spcBef>
                  <a:spcPct val="50000"/>
                </a:spcBef>
                <a:buFontTx/>
                <a:buChar char="•"/>
              </a:pPr>
              <a:r>
                <a:rPr lang="en-US" sz="2000" b="1">
                  <a:solidFill>
                    <a:schemeClr val="bg1"/>
                  </a:solidFill>
                  <a:hlinkClick r:id="rId5"/>
                </a:rPr>
                <a:t>Speech Recognition Toolkits</a:t>
              </a:r>
              <a:r>
                <a:rPr lang="en-US" sz="2000" b="1">
                  <a:solidFill>
                    <a:schemeClr val="bg1"/>
                  </a:solidFill>
                </a:rPr>
                <a:t>: compare front ends to standard approaches using a state of the art ASR toolkit</a:t>
              </a:r>
            </a:p>
          </p:txBody>
        </p:sp>
      </p:grpSp>
      <p:grpSp>
        <p:nvGrpSpPr>
          <p:cNvPr id="25607" name="Group 12"/>
          <p:cNvGrpSpPr>
            <a:grpSpLocks/>
          </p:cNvGrpSpPr>
          <p:nvPr/>
        </p:nvGrpSpPr>
        <p:grpSpPr bwMode="auto">
          <a:xfrm>
            <a:off x="161925" y="866775"/>
            <a:ext cx="8709025" cy="2205038"/>
            <a:chOff x="102" y="869"/>
            <a:chExt cx="5486" cy="1389"/>
          </a:xfrm>
        </p:grpSpPr>
        <p:sp>
          <p:nvSpPr>
            <p:cNvPr id="25608" name="Text Box 13"/>
            <p:cNvSpPr txBox="1">
              <a:spLocks noChangeArrowheads="1"/>
            </p:cNvSpPr>
            <p:nvPr/>
          </p:nvSpPr>
          <p:spPr bwMode="auto">
            <a:xfrm>
              <a:off x="102" y="869"/>
              <a:ext cx="3615" cy="834"/>
            </a:xfrm>
            <a:prstGeom prst="rect">
              <a:avLst/>
            </a:prstGeom>
            <a:noFill/>
            <a:ln w="9525">
              <a:noFill/>
              <a:miter lim="800000"/>
              <a:headEnd/>
              <a:tailEnd/>
            </a:ln>
          </p:spPr>
          <p:txBody>
            <a:bodyPr lIns="91429" tIns="45714" rIns="91429" bIns="45714">
              <a:spAutoFit/>
            </a:bodyPr>
            <a:lstStyle/>
            <a:p>
              <a:pPr marL="173038" indent="-173038">
                <a:spcBef>
                  <a:spcPct val="50000"/>
                </a:spcBef>
                <a:buFontTx/>
                <a:buChar char="•"/>
              </a:pPr>
              <a:r>
                <a:rPr lang="en-US" sz="2000" b="1">
                  <a:solidFill>
                    <a:schemeClr val="bg1"/>
                  </a:solidFill>
                  <a:hlinkClick r:id="rId6"/>
                </a:rPr>
                <a:t>Aurora Project Website</a:t>
              </a:r>
              <a:r>
                <a:rPr lang="en-US" sz="2000" b="1">
                  <a:solidFill>
                    <a:schemeClr val="bg1"/>
                  </a:solidFill>
                </a:rPr>
                <a:t>: recognition toolkit, multi-CPU scripts, database definitions, publications, and performance summary of the baseline MFCC front end</a:t>
              </a:r>
            </a:p>
          </p:txBody>
        </p:sp>
        <p:pic>
          <p:nvPicPr>
            <p:cNvPr id="25609" name="Picture 14" descr="aurora"/>
            <p:cNvPicPr>
              <a:picLocks noChangeAspect="1" noChangeArrowheads="1"/>
            </p:cNvPicPr>
            <p:nvPr/>
          </p:nvPicPr>
          <p:blipFill>
            <a:blip r:embed="rId7"/>
            <a:srcRect/>
            <a:stretch>
              <a:fillRect/>
            </a:stretch>
          </p:blipFill>
          <p:spPr bwMode="auto">
            <a:xfrm>
              <a:off x="3760" y="880"/>
              <a:ext cx="1828" cy="1378"/>
            </a:xfrm>
            <a:prstGeom prst="rect">
              <a:avLst/>
            </a:prstGeom>
            <a:solidFill>
              <a:srgbClr val="00CC00"/>
            </a:solidFill>
            <a:ln w="38100">
              <a:solidFill>
                <a:schemeClr val="accent2"/>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a:p>
        </p:txBody>
      </p:sp>
      <p:sp>
        <p:nvSpPr>
          <p:cNvPr id="26627"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a:p>
        </p:txBody>
      </p:sp>
      <p:sp>
        <p:nvSpPr>
          <p:cNvPr id="26628"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a:p>
        </p:txBody>
      </p:sp>
      <p:sp>
        <p:nvSpPr>
          <p:cNvPr id="26629"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Related Coursework</a:t>
            </a:r>
          </a:p>
        </p:txBody>
      </p:sp>
      <p:graphicFrame>
        <p:nvGraphicFramePr>
          <p:cNvPr id="7" name="Table 6"/>
          <p:cNvGraphicFramePr>
            <a:graphicFrameLocks noGrp="1"/>
          </p:cNvGraphicFramePr>
          <p:nvPr/>
        </p:nvGraphicFramePr>
        <p:xfrm>
          <a:off x="1266825" y="1397000"/>
          <a:ext cx="6808342" cy="3708400"/>
        </p:xfrm>
        <a:graphic>
          <a:graphicData uri="http://schemas.openxmlformats.org/drawingml/2006/table">
            <a:tbl>
              <a:tblPr firstRow="1" bandRow="1">
                <a:tableStyleId>{F5AB1C69-6EDB-4FF4-983F-18BD219EF322}</a:tableStyleId>
              </a:tblPr>
              <a:tblGrid>
                <a:gridCol w="2078094"/>
                <a:gridCol w="3222338"/>
                <a:gridCol w="1507910"/>
              </a:tblGrid>
              <a:tr h="370840">
                <a:tc>
                  <a:txBody>
                    <a:bodyPr/>
                    <a:lstStyle/>
                    <a:p>
                      <a:pPr algn="ctr"/>
                      <a:r>
                        <a:rPr lang="en-US" dirty="0" smtClean="0"/>
                        <a:t>Course</a:t>
                      </a:r>
                      <a:r>
                        <a:rPr lang="en-US" baseline="0" dirty="0" smtClean="0"/>
                        <a:t> Number</a:t>
                      </a:r>
                      <a:endParaRPr lang="en-US" dirty="0"/>
                    </a:p>
                  </a:txBody>
                  <a:tcPr>
                    <a:solidFill>
                      <a:schemeClr val="accent1">
                        <a:lumMod val="40000"/>
                        <a:lumOff val="60000"/>
                      </a:schemeClr>
                    </a:solidFill>
                  </a:tcPr>
                </a:tc>
                <a:tc>
                  <a:txBody>
                    <a:bodyPr/>
                    <a:lstStyle/>
                    <a:p>
                      <a:pPr algn="ctr"/>
                      <a:r>
                        <a:rPr lang="en-US" dirty="0" smtClean="0"/>
                        <a:t>Title</a:t>
                      </a:r>
                      <a:endParaRPr lang="en-US" dirty="0"/>
                    </a:p>
                  </a:txBody>
                  <a:tcPr>
                    <a:solidFill>
                      <a:schemeClr val="accent1">
                        <a:lumMod val="40000"/>
                        <a:lumOff val="60000"/>
                      </a:schemeClr>
                    </a:solidFill>
                  </a:tcPr>
                </a:tc>
                <a:tc>
                  <a:txBody>
                    <a:bodyPr/>
                    <a:lstStyle/>
                    <a:p>
                      <a:pPr algn="ctr"/>
                      <a:r>
                        <a:rPr lang="en-US" dirty="0" smtClean="0"/>
                        <a:t>Semester</a:t>
                      </a:r>
                      <a:endParaRPr lang="en-US" dirty="0"/>
                    </a:p>
                  </a:txBody>
                  <a:tcPr>
                    <a:solidFill>
                      <a:schemeClr val="accent1">
                        <a:lumMod val="40000"/>
                        <a:lumOff val="6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ECE 8453</a:t>
                      </a:r>
                    </a:p>
                  </a:txBody>
                  <a:tcPr anchor="ctr"/>
                </a:tc>
                <a:tc>
                  <a:txBody>
                    <a:bodyPr/>
                    <a:lstStyle/>
                    <a:p>
                      <a:r>
                        <a:rPr lang="en-US" dirty="0" smtClean="0"/>
                        <a:t>Intro to Wavelets</a:t>
                      </a:r>
                      <a:endParaRPr lang="en-US" dirty="0"/>
                    </a:p>
                  </a:txBody>
                  <a:tcPr anchor="ctr"/>
                </a:tc>
                <a:tc>
                  <a:txBody>
                    <a:bodyPr/>
                    <a:lstStyle/>
                    <a:p>
                      <a:r>
                        <a:rPr lang="en-US" dirty="0" smtClean="0"/>
                        <a:t>Fall 2005</a:t>
                      </a:r>
                      <a:endParaRPr lang="en-US" dirty="0"/>
                    </a:p>
                  </a:txBody>
                  <a:tcPr/>
                </a:tc>
              </a:tr>
              <a:tr h="370840">
                <a:tc>
                  <a:txBody>
                    <a:bodyPr/>
                    <a:lstStyle/>
                    <a:p>
                      <a:r>
                        <a:rPr lang="en-US" dirty="0" smtClean="0"/>
                        <a:t>ECE 8443</a:t>
                      </a:r>
                      <a:endParaRPr lang="en-US" dirty="0"/>
                    </a:p>
                  </a:txBody>
                  <a:tcPr/>
                </a:tc>
                <a:tc>
                  <a:txBody>
                    <a:bodyPr/>
                    <a:lstStyle/>
                    <a:p>
                      <a:r>
                        <a:rPr lang="en-US" dirty="0" smtClean="0"/>
                        <a:t>Pattern Recognition</a:t>
                      </a:r>
                      <a:endParaRPr lang="en-US" dirty="0"/>
                    </a:p>
                  </a:txBody>
                  <a:tcPr/>
                </a:tc>
                <a:tc>
                  <a:txBody>
                    <a:bodyPr/>
                    <a:lstStyle/>
                    <a:p>
                      <a:r>
                        <a:rPr lang="en-US" dirty="0" smtClean="0"/>
                        <a:t>Spring 2006</a:t>
                      </a:r>
                      <a:endParaRPr lang="en-US" dirty="0"/>
                    </a:p>
                  </a:txBody>
                  <a:tcPr/>
                </a:tc>
              </a:tr>
              <a:tr h="370840">
                <a:tc>
                  <a:txBody>
                    <a:bodyPr/>
                    <a:lstStyle/>
                    <a:p>
                      <a:r>
                        <a:rPr lang="en-US" dirty="0" smtClean="0"/>
                        <a:t>MA 6553</a:t>
                      </a:r>
                      <a:endParaRPr lang="en-US" dirty="0"/>
                    </a:p>
                  </a:txBody>
                  <a:tcPr/>
                </a:tc>
                <a:tc>
                  <a:txBody>
                    <a:bodyPr/>
                    <a:lstStyle/>
                    <a:p>
                      <a:r>
                        <a:rPr lang="en-US" dirty="0" smtClean="0"/>
                        <a:t>Prob. Random Processes</a:t>
                      </a:r>
                      <a:endParaRPr lang="en-US" dirty="0"/>
                    </a:p>
                  </a:txBody>
                  <a:tcPr/>
                </a:tc>
                <a:tc>
                  <a:txBody>
                    <a:bodyPr/>
                    <a:lstStyle/>
                    <a:p>
                      <a:r>
                        <a:rPr lang="en-US" dirty="0" smtClean="0"/>
                        <a:t>Spring 2006</a:t>
                      </a:r>
                      <a:endParaRPr lang="en-US" dirty="0"/>
                    </a:p>
                  </a:txBody>
                  <a:tcPr/>
                </a:tc>
              </a:tr>
              <a:tr h="370840">
                <a:tc>
                  <a:txBody>
                    <a:bodyPr/>
                    <a:lstStyle/>
                    <a:p>
                      <a:r>
                        <a:rPr lang="en-US" dirty="0" smtClean="0"/>
                        <a:t>ECE 8413</a:t>
                      </a:r>
                      <a:endParaRPr lang="en-US" dirty="0"/>
                    </a:p>
                  </a:txBody>
                  <a:tcPr/>
                </a:tc>
                <a:tc>
                  <a:txBody>
                    <a:bodyPr/>
                    <a:lstStyle/>
                    <a:p>
                      <a:r>
                        <a:rPr lang="en-US" dirty="0" smtClean="0"/>
                        <a:t>Dig. Spectral</a:t>
                      </a:r>
                      <a:r>
                        <a:rPr lang="en-US" baseline="0" dirty="0" smtClean="0"/>
                        <a:t> Analysis</a:t>
                      </a:r>
                      <a:endParaRPr lang="en-US" dirty="0"/>
                    </a:p>
                  </a:txBody>
                  <a:tcPr/>
                </a:tc>
                <a:tc>
                  <a:txBody>
                    <a:bodyPr/>
                    <a:lstStyle/>
                    <a:p>
                      <a:r>
                        <a:rPr lang="en-US" dirty="0" smtClean="0"/>
                        <a:t>Fall 2006</a:t>
                      </a:r>
                      <a:endParaRPr lang="en-US" dirty="0"/>
                    </a:p>
                  </a:txBody>
                  <a:tcPr/>
                </a:tc>
              </a:tr>
              <a:tr h="370840">
                <a:tc>
                  <a:txBody>
                    <a:bodyPr/>
                    <a:lstStyle/>
                    <a:p>
                      <a:r>
                        <a:rPr lang="en-US" dirty="0" smtClean="0"/>
                        <a:t>ECE 8803</a:t>
                      </a:r>
                      <a:endParaRPr lang="en-US" dirty="0"/>
                    </a:p>
                  </a:txBody>
                  <a:tcPr/>
                </a:tc>
                <a:tc>
                  <a:txBody>
                    <a:bodyPr/>
                    <a:lstStyle/>
                    <a:p>
                      <a:r>
                        <a:rPr lang="en-US" dirty="0" smtClean="0"/>
                        <a:t>Random Signals</a:t>
                      </a:r>
                      <a:r>
                        <a:rPr lang="en-US" baseline="0" dirty="0" smtClean="0"/>
                        <a:t> and Sys.</a:t>
                      </a:r>
                      <a:endParaRPr lang="en-US" dirty="0"/>
                    </a:p>
                  </a:txBody>
                  <a:tcPr/>
                </a:tc>
                <a:tc>
                  <a:txBody>
                    <a:bodyPr/>
                    <a:lstStyle/>
                    <a:p>
                      <a:r>
                        <a:rPr lang="en-US" dirty="0" smtClean="0"/>
                        <a:t>Fall 2006</a:t>
                      </a:r>
                      <a:endParaRPr lang="en-US" dirty="0"/>
                    </a:p>
                  </a:txBody>
                  <a:tcPr/>
                </a:tc>
              </a:tr>
              <a:tr h="370840">
                <a:tc>
                  <a:txBody>
                    <a:bodyPr/>
                    <a:lstStyle/>
                    <a:p>
                      <a:r>
                        <a:rPr lang="en-US" dirty="0" smtClean="0"/>
                        <a:t>MA 8913</a:t>
                      </a:r>
                      <a:endParaRPr lang="en-US" dirty="0"/>
                    </a:p>
                  </a:txBody>
                  <a:tcPr/>
                </a:tc>
                <a:tc>
                  <a:txBody>
                    <a:bodyPr/>
                    <a:lstStyle/>
                    <a:p>
                      <a:r>
                        <a:rPr lang="en-US" dirty="0" smtClean="0"/>
                        <a:t>Intro to Topology</a:t>
                      </a:r>
                      <a:endParaRPr lang="en-US" dirty="0"/>
                    </a:p>
                  </a:txBody>
                  <a:tcPr/>
                </a:tc>
                <a:tc>
                  <a:txBody>
                    <a:bodyPr/>
                    <a:lstStyle/>
                    <a:p>
                      <a:r>
                        <a:rPr lang="en-US" dirty="0" smtClean="0"/>
                        <a:t>Fall 2006</a:t>
                      </a:r>
                      <a:endParaRPr lang="en-US" dirty="0"/>
                    </a:p>
                  </a:txBody>
                  <a:tcPr/>
                </a:tc>
              </a:tr>
              <a:tr h="370840">
                <a:tc>
                  <a:txBody>
                    <a:bodyPr/>
                    <a:lstStyle/>
                    <a:p>
                      <a:r>
                        <a:rPr lang="en-US" dirty="0" smtClean="0"/>
                        <a:t>CSE 8833</a:t>
                      </a:r>
                      <a:endParaRPr lang="en-US" dirty="0"/>
                    </a:p>
                  </a:txBody>
                  <a:tcPr/>
                </a:tc>
                <a:tc>
                  <a:txBody>
                    <a:bodyPr/>
                    <a:lstStyle/>
                    <a:p>
                      <a:r>
                        <a:rPr lang="en-US" dirty="0" smtClean="0"/>
                        <a:t>Algorithms</a:t>
                      </a:r>
                      <a:endParaRPr lang="en-US" dirty="0"/>
                    </a:p>
                  </a:txBody>
                  <a:tcPr/>
                </a:tc>
                <a:tc>
                  <a:txBody>
                    <a:bodyPr/>
                    <a:lstStyle/>
                    <a:p>
                      <a:r>
                        <a:rPr lang="en-US" dirty="0" smtClean="0"/>
                        <a:t>Spring 2007</a:t>
                      </a:r>
                      <a:endParaRPr lang="en-US" dirty="0"/>
                    </a:p>
                  </a:txBody>
                  <a:tcPr/>
                </a:tc>
              </a:tr>
              <a:tr h="370840">
                <a:tc>
                  <a:txBody>
                    <a:bodyPr/>
                    <a:lstStyle/>
                    <a:p>
                      <a:r>
                        <a:rPr lang="en-US" dirty="0" smtClean="0"/>
                        <a:t>CSE</a:t>
                      </a:r>
                      <a:r>
                        <a:rPr lang="en-US" baseline="0" dirty="0" smtClean="0"/>
                        <a:t> </a:t>
                      </a:r>
                      <a:r>
                        <a:rPr lang="en-US" dirty="0" smtClean="0"/>
                        <a:t>6233</a:t>
                      </a:r>
                      <a:endParaRPr lang="en-US" dirty="0"/>
                    </a:p>
                  </a:txBody>
                  <a:tcPr/>
                </a:tc>
                <a:tc>
                  <a:txBody>
                    <a:bodyPr/>
                    <a:lstStyle/>
                    <a:p>
                      <a:r>
                        <a:rPr lang="en-US" dirty="0" smtClean="0"/>
                        <a:t>SW Arch &amp; Design</a:t>
                      </a:r>
                      <a:endParaRPr lang="en-US" dirty="0"/>
                    </a:p>
                  </a:txBody>
                  <a:tcPr/>
                </a:tc>
                <a:tc>
                  <a:txBody>
                    <a:bodyPr/>
                    <a:lstStyle/>
                    <a:p>
                      <a:r>
                        <a:rPr lang="en-US" dirty="0" smtClean="0"/>
                        <a:t>Fall 2007</a:t>
                      </a:r>
                      <a:endParaRPr lang="en-US" dirty="0"/>
                    </a:p>
                  </a:txBody>
                  <a:tcPr/>
                </a:tc>
              </a:tr>
              <a:tr h="370840">
                <a:tc>
                  <a:txBody>
                    <a:bodyPr/>
                    <a:lstStyle/>
                    <a:p>
                      <a:r>
                        <a:rPr lang="en-US" dirty="0" smtClean="0"/>
                        <a:t>CSE 6633</a:t>
                      </a:r>
                      <a:endParaRPr lang="en-US" dirty="0"/>
                    </a:p>
                  </a:txBody>
                  <a:tcPr/>
                </a:tc>
                <a:tc>
                  <a:txBody>
                    <a:bodyPr/>
                    <a:lstStyle/>
                    <a:p>
                      <a:r>
                        <a:rPr lang="en-US" dirty="0" smtClean="0"/>
                        <a:t>Artificial Intelligence</a:t>
                      </a:r>
                      <a:endParaRPr lang="en-US" dirty="0"/>
                    </a:p>
                  </a:txBody>
                  <a:tcPr/>
                </a:tc>
                <a:tc>
                  <a:txBody>
                    <a:bodyPr/>
                    <a:lstStyle/>
                    <a:p>
                      <a:r>
                        <a:rPr lang="en-US" dirty="0" smtClean="0"/>
                        <a:t>Fall 2007</a:t>
                      </a:r>
                      <a:endParaRPr lang="en-US"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Motivation</a:t>
            </a:r>
          </a:p>
        </p:txBody>
      </p:sp>
      <p:sp>
        <p:nvSpPr>
          <p:cNvPr id="10243" name="Text Box 66"/>
          <p:cNvSpPr txBox="1">
            <a:spLocks noChangeArrowheads="1"/>
          </p:cNvSpPr>
          <p:nvPr/>
        </p:nvSpPr>
        <p:spPr bwMode="auto">
          <a:xfrm>
            <a:off x="184356" y="634182"/>
            <a:ext cx="8731044" cy="4093428"/>
          </a:xfrm>
          <a:prstGeom prst="rect">
            <a:avLst/>
          </a:prstGeom>
          <a:noFill/>
          <a:ln w="9525">
            <a:noFill/>
            <a:miter lim="800000"/>
            <a:headEnd/>
            <a:tailEnd/>
          </a:ln>
        </p:spPr>
        <p:txBody>
          <a:bodyPr wrap="square" lIns="0" tIns="0" rIns="0" bIns="0">
            <a:spAutoFit/>
          </a:bodyPr>
          <a:lstStyle/>
          <a:p>
            <a:pPr marL="230188" indent="-230188">
              <a:spcBef>
                <a:spcPts val="0"/>
              </a:spcBef>
              <a:spcAft>
                <a:spcPts val="1200"/>
              </a:spcAft>
              <a:buFont typeface="Arial" pitchFamily="34" charset="0"/>
              <a:buChar char="•"/>
            </a:pPr>
            <a:r>
              <a:rPr lang="en-US" sz="1800" b="1" dirty="0">
                <a:solidFill>
                  <a:schemeClr val="bg1"/>
                </a:solidFill>
              </a:rPr>
              <a:t>Traditional MFCCs features capture the lower-order characteristics of the speech production process</a:t>
            </a:r>
            <a:r>
              <a:rPr lang="en-US" sz="1800" b="1" dirty="0" smtClean="0">
                <a:solidFill>
                  <a:schemeClr val="bg1"/>
                </a:solidFill>
              </a:rPr>
              <a:t>.</a:t>
            </a:r>
            <a:endParaRPr lang="en-US" sz="1800" b="1" dirty="0">
              <a:solidFill>
                <a:schemeClr val="bg1"/>
              </a:solidFill>
            </a:endParaRPr>
          </a:p>
          <a:p>
            <a:pPr marL="230188" indent="-230188">
              <a:spcBef>
                <a:spcPts val="0"/>
              </a:spcBef>
              <a:spcAft>
                <a:spcPts val="1200"/>
              </a:spcAft>
              <a:buFont typeface="Arial" pitchFamily="34" charset="0"/>
              <a:buChar char="•"/>
            </a:pPr>
            <a:r>
              <a:rPr lang="en-US" sz="1800" b="1" dirty="0">
                <a:solidFill>
                  <a:schemeClr val="bg1"/>
                </a:solidFill>
              </a:rPr>
              <a:t>Experimental evidence </a:t>
            </a:r>
            <a:r>
              <a:rPr lang="en-US" sz="1800" b="1" dirty="0" smtClean="0">
                <a:solidFill>
                  <a:schemeClr val="bg1"/>
                </a:solidFill>
              </a:rPr>
              <a:t>[</a:t>
            </a:r>
            <a:r>
              <a:rPr lang="en-US" sz="1800" b="1" dirty="0" err="1" smtClean="0">
                <a:solidFill>
                  <a:schemeClr val="bg1"/>
                </a:solidFill>
              </a:rPr>
              <a:t>Teager</a:t>
            </a:r>
            <a:r>
              <a:rPr lang="en-US" sz="1800" b="1" dirty="0" smtClean="0">
                <a:solidFill>
                  <a:schemeClr val="bg1"/>
                </a:solidFill>
              </a:rPr>
              <a:t> and </a:t>
            </a:r>
            <a:r>
              <a:rPr lang="en-US" sz="1800" b="1" dirty="0" err="1" smtClean="0">
                <a:solidFill>
                  <a:schemeClr val="bg1"/>
                </a:solidFill>
              </a:rPr>
              <a:t>Teager</a:t>
            </a:r>
            <a:r>
              <a:rPr lang="en-US" sz="1800" b="1" dirty="0" smtClean="0">
                <a:solidFill>
                  <a:schemeClr val="bg1"/>
                </a:solidFill>
              </a:rPr>
              <a:t>] has </a:t>
            </a:r>
            <a:r>
              <a:rPr lang="en-US" sz="1800" b="1" dirty="0">
                <a:solidFill>
                  <a:schemeClr val="bg1"/>
                </a:solidFill>
              </a:rPr>
              <a:t>suggested the existence of nonlinear mechanisms in the production of speech</a:t>
            </a:r>
            <a:r>
              <a:rPr lang="en-US" sz="1800" b="1" dirty="0" smtClean="0">
                <a:solidFill>
                  <a:schemeClr val="bg1"/>
                </a:solidFill>
              </a:rPr>
              <a:t>.</a:t>
            </a:r>
            <a:endParaRPr lang="en-US" sz="1800" b="1" dirty="0">
              <a:solidFill>
                <a:schemeClr val="bg1"/>
              </a:solidFill>
            </a:endParaRPr>
          </a:p>
          <a:p>
            <a:pPr marL="230188" indent="-230188">
              <a:spcBef>
                <a:spcPts val="0"/>
              </a:spcBef>
              <a:spcAft>
                <a:spcPts val="1200"/>
              </a:spcAft>
              <a:buFont typeface="Arial" pitchFamily="34" charset="0"/>
              <a:buChar char="•"/>
            </a:pPr>
            <a:r>
              <a:rPr lang="en-US" sz="1800" b="1" dirty="0">
                <a:solidFill>
                  <a:schemeClr val="bg1"/>
                </a:solidFill>
              </a:rPr>
              <a:t>Nonlinear dynamic invariants can describe these mechanisms and are able to discriminate between different types of speech</a:t>
            </a:r>
            <a:r>
              <a:rPr lang="en-US" sz="1800" b="1" dirty="0" smtClean="0">
                <a:solidFill>
                  <a:schemeClr val="bg1"/>
                </a:solidFill>
              </a:rPr>
              <a:t>.</a:t>
            </a:r>
            <a:endParaRPr lang="en-US" sz="1800" b="1" dirty="0">
              <a:solidFill>
                <a:schemeClr val="bg1"/>
              </a:solidFill>
            </a:endParaRPr>
          </a:p>
          <a:p>
            <a:pPr marL="230188" indent="-230188">
              <a:spcBef>
                <a:spcPts val="0"/>
              </a:spcBef>
              <a:spcAft>
                <a:spcPts val="1200"/>
              </a:spcAft>
              <a:buFont typeface="Arial" pitchFamily="34" charset="0"/>
              <a:buChar char="•"/>
            </a:pPr>
            <a:r>
              <a:rPr lang="en-US" sz="1800" b="1" dirty="0">
                <a:solidFill>
                  <a:schemeClr val="bg1"/>
                </a:solidFill>
              </a:rPr>
              <a:t>Dynamic invariants capture the higher-order information missed by traditional linear features</a:t>
            </a:r>
            <a:r>
              <a:rPr lang="en-US" sz="1800" b="1" dirty="0" smtClean="0">
                <a:solidFill>
                  <a:schemeClr val="bg1"/>
                </a:solidFill>
              </a:rPr>
              <a:t>.</a:t>
            </a:r>
            <a:endParaRPr lang="en-US" sz="1800" b="1" dirty="0">
              <a:solidFill>
                <a:schemeClr val="bg1"/>
              </a:solidFill>
            </a:endParaRPr>
          </a:p>
          <a:p>
            <a:pPr marL="230188" indent="-230188">
              <a:spcBef>
                <a:spcPts val="0"/>
              </a:spcBef>
              <a:spcAft>
                <a:spcPts val="1200"/>
              </a:spcAft>
              <a:buFont typeface="Arial" pitchFamily="34" charset="0"/>
              <a:buChar char="•"/>
            </a:pPr>
            <a:r>
              <a:rPr lang="en-US" sz="1800" b="1" dirty="0">
                <a:solidFill>
                  <a:schemeClr val="bg1"/>
                </a:solidFill>
              </a:rPr>
              <a:t>Research </a:t>
            </a:r>
            <a:r>
              <a:rPr lang="en-US" sz="1800" b="1" dirty="0" smtClean="0">
                <a:solidFill>
                  <a:schemeClr val="bg1"/>
                </a:solidFill>
              </a:rPr>
              <a:t>[</a:t>
            </a:r>
            <a:r>
              <a:rPr lang="en-US" sz="1800" b="1" dirty="0" err="1" smtClean="0">
                <a:solidFill>
                  <a:schemeClr val="bg1"/>
                </a:solidFill>
              </a:rPr>
              <a:t>Pitsikalis</a:t>
            </a:r>
            <a:r>
              <a:rPr lang="en-US" sz="1800" b="1" dirty="0" smtClean="0">
                <a:solidFill>
                  <a:schemeClr val="bg1"/>
                </a:solidFill>
              </a:rPr>
              <a:t> and Maragos] has </a:t>
            </a:r>
            <a:r>
              <a:rPr lang="en-US" sz="1800" b="1" dirty="0">
                <a:solidFill>
                  <a:schemeClr val="bg1"/>
                </a:solidFill>
              </a:rPr>
              <a:t>suggested that dynamic invariants are robust to previously unseen recording conditions</a:t>
            </a:r>
            <a:r>
              <a:rPr lang="en-US" sz="1800" b="1" dirty="0" smtClean="0">
                <a:solidFill>
                  <a:schemeClr val="bg1"/>
                </a:solidFill>
              </a:rPr>
              <a:t>.</a:t>
            </a:r>
            <a:endParaRPr lang="en-US" sz="1800" b="1" dirty="0">
              <a:solidFill>
                <a:schemeClr val="bg1"/>
              </a:solidFill>
            </a:endParaRPr>
          </a:p>
          <a:p>
            <a:pPr marL="230188" indent="-230188">
              <a:spcBef>
                <a:spcPts val="0"/>
              </a:spcBef>
              <a:spcAft>
                <a:spcPts val="1200"/>
              </a:spcAft>
              <a:buFont typeface="Arial" pitchFamily="34" charset="0"/>
              <a:buChar char="•"/>
            </a:pPr>
            <a:r>
              <a:rPr lang="en-US" sz="1800" b="1" dirty="0">
                <a:solidFill>
                  <a:schemeClr val="bg1"/>
                </a:solidFill>
              </a:rPr>
              <a:t>Combining dynamic invariants with MFCCs should produce a more robust feature </a:t>
            </a:r>
            <a:r>
              <a:rPr lang="en-US" sz="1800" b="1" dirty="0" smtClean="0">
                <a:solidFill>
                  <a:schemeClr val="bg1"/>
                </a:solidFill>
              </a:rPr>
              <a:t>vector for continuous speech recognition.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Traditional Features for Speech</a:t>
            </a:r>
          </a:p>
        </p:txBody>
      </p:sp>
      <p:grpSp>
        <p:nvGrpSpPr>
          <p:cNvPr id="11267" name="Group 28"/>
          <p:cNvGrpSpPr>
            <a:grpSpLocks/>
          </p:cNvGrpSpPr>
          <p:nvPr/>
        </p:nvGrpSpPr>
        <p:grpSpPr bwMode="auto">
          <a:xfrm>
            <a:off x="4689475" y="733425"/>
            <a:ext cx="4059238" cy="4859338"/>
            <a:chOff x="4473686" y="1038637"/>
            <a:chExt cx="4058417" cy="4858689"/>
          </a:xfrm>
        </p:grpSpPr>
        <p:sp>
          <p:nvSpPr>
            <p:cNvPr id="11269" name="Line 25"/>
            <p:cNvSpPr>
              <a:spLocks noChangeShapeType="1"/>
            </p:cNvSpPr>
            <p:nvPr/>
          </p:nvSpPr>
          <p:spPr bwMode="auto">
            <a:xfrm>
              <a:off x="7306297" y="4637815"/>
              <a:ext cx="1588" cy="593725"/>
            </a:xfrm>
            <a:prstGeom prst="line">
              <a:avLst/>
            </a:prstGeom>
            <a:noFill/>
            <a:ln w="38100">
              <a:solidFill>
                <a:schemeClr val="bg2"/>
              </a:solidFill>
              <a:round/>
              <a:headEnd/>
              <a:tailEnd type="triangle" w="med" len="med"/>
            </a:ln>
          </p:spPr>
          <p:txBody>
            <a:bodyPr/>
            <a:lstStyle/>
            <a:p>
              <a:endParaRPr lang="en-US"/>
            </a:p>
          </p:txBody>
        </p:sp>
        <p:sp>
          <p:nvSpPr>
            <p:cNvPr id="11270" name="Line 38"/>
            <p:cNvSpPr>
              <a:spLocks noChangeShapeType="1"/>
            </p:cNvSpPr>
            <p:nvPr/>
          </p:nvSpPr>
          <p:spPr bwMode="auto">
            <a:xfrm>
              <a:off x="7252322" y="1427987"/>
              <a:ext cx="0" cy="460375"/>
            </a:xfrm>
            <a:prstGeom prst="line">
              <a:avLst/>
            </a:prstGeom>
            <a:noFill/>
            <a:ln w="38100">
              <a:solidFill>
                <a:schemeClr val="bg2"/>
              </a:solidFill>
              <a:round/>
              <a:headEnd/>
              <a:tailEnd type="triangle" w="med" len="med"/>
            </a:ln>
          </p:spPr>
          <p:txBody>
            <a:bodyPr/>
            <a:lstStyle/>
            <a:p>
              <a:endParaRPr lang="en-US"/>
            </a:p>
          </p:txBody>
        </p:sp>
        <p:sp>
          <p:nvSpPr>
            <p:cNvPr id="11271" name="Line 39"/>
            <p:cNvSpPr>
              <a:spLocks noChangeShapeType="1"/>
            </p:cNvSpPr>
            <p:nvPr/>
          </p:nvSpPr>
          <p:spPr bwMode="auto">
            <a:xfrm>
              <a:off x="7268197" y="2621787"/>
              <a:ext cx="0" cy="403225"/>
            </a:xfrm>
            <a:prstGeom prst="line">
              <a:avLst/>
            </a:prstGeom>
            <a:noFill/>
            <a:ln w="38100">
              <a:solidFill>
                <a:schemeClr val="bg1"/>
              </a:solidFill>
              <a:round/>
              <a:headEnd/>
              <a:tailEnd type="triangle" w="med" len="med"/>
            </a:ln>
          </p:spPr>
          <p:txBody>
            <a:bodyPr/>
            <a:lstStyle/>
            <a:p>
              <a:endParaRPr lang="en-US"/>
            </a:p>
          </p:txBody>
        </p:sp>
        <p:sp>
          <p:nvSpPr>
            <p:cNvPr id="11272" name="Line 40"/>
            <p:cNvSpPr>
              <a:spLocks noChangeShapeType="1"/>
            </p:cNvSpPr>
            <p:nvPr/>
          </p:nvSpPr>
          <p:spPr bwMode="auto">
            <a:xfrm>
              <a:off x="5159997" y="1556574"/>
              <a:ext cx="2085975" cy="0"/>
            </a:xfrm>
            <a:prstGeom prst="line">
              <a:avLst/>
            </a:prstGeom>
            <a:noFill/>
            <a:ln w="38100">
              <a:solidFill>
                <a:schemeClr val="bg2"/>
              </a:solidFill>
              <a:round/>
              <a:headEnd/>
              <a:tailEnd/>
            </a:ln>
          </p:spPr>
          <p:txBody>
            <a:bodyPr/>
            <a:lstStyle/>
            <a:p>
              <a:endParaRPr lang="en-US"/>
            </a:p>
          </p:txBody>
        </p:sp>
        <p:sp>
          <p:nvSpPr>
            <p:cNvPr id="11273" name="Line 41"/>
            <p:cNvSpPr>
              <a:spLocks noChangeShapeType="1"/>
            </p:cNvSpPr>
            <p:nvPr/>
          </p:nvSpPr>
          <p:spPr bwMode="auto">
            <a:xfrm>
              <a:off x="5158410" y="1542287"/>
              <a:ext cx="0" cy="1463675"/>
            </a:xfrm>
            <a:prstGeom prst="line">
              <a:avLst/>
            </a:prstGeom>
            <a:noFill/>
            <a:ln w="38100">
              <a:solidFill>
                <a:schemeClr val="bg2"/>
              </a:solidFill>
              <a:round/>
              <a:headEnd/>
              <a:tailEnd type="triangle" w="med" len="med"/>
            </a:ln>
          </p:spPr>
          <p:txBody>
            <a:bodyPr/>
            <a:lstStyle/>
            <a:p>
              <a:endParaRPr lang="en-US"/>
            </a:p>
          </p:txBody>
        </p:sp>
        <p:sp>
          <p:nvSpPr>
            <p:cNvPr id="11274" name="Line 24"/>
            <p:cNvSpPr>
              <a:spLocks noChangeShapeType="1"/>
            </p:cNvSpPr>
            <p:nvPr/>
          </p:nvSpPr>
          <p:spPr bwMode="auto">
            <a:xfrm>
              <a:off x="7284072" y="3736212"/>
              <a:ext cx="0" cy="377825"/>
            </a:xfrm>
            <a:prstGeom prst="line">
              <a:avLst/>
            </a:prstGeom>
            <a:noFill/>
            <a:ln w="38100">
              <a:solidFill>
                <a:schemeClr val="bg2"/>
              </a:solidFill>
              <a:round/>
              <a:headEnd/>
              <a:tailEnd type="triangle" w="med" len="med"/>
            </a:ln>
          </p:spPr>
          <p:txBody>
            <a:bodyPr/>
            <a:lstStyle/>
            <a:p>
              <a:endParaRPr lang="en-US"/>
            </a:p>
          </p:txBody>
        </p:sp>
        <p:sp>
          <p:nvSpPr>
            <p:cNvPr id="11275" name="Text Box 26"/>
            <p:cNvSpPr txBox="1">
              <a:spLocks noChangeArrowheads="1"/>
            </p:cNvSpPr>
            <p:nvPr/>
          </p:nvSpPr>
          <p:spPr bwMode="auto">
            <a:xfrm>
              <a:off x="6461537" y="1038637"/>
              <a:ext cx="1660320" cy="369332"/>
            </a:xfrm>
            <a:prstGeom prst="rect">
              <a:avLst/>
            </a:prstGeom>
            <a:noFill/>
            <a:ln w="9525">
              <a:solidFill>
                <a:schemeClr val="accent2"/>
              </a:solidFill>
              <a:miter lim="800000"/>
              <a:headEnd/>
              <a:tailEnd/>
            </a:ln>
          </p:spPr>
          <p:txBody>
            <a:bodyPr>
              <a:spAutoFit/>
            </a:bodyPr>
            <a:lstStyle/>
            <a:p>
              <a:r>
                <a:rPr lang="en-US" sz="1800" b="1" dirty="0">
                  <a:solidFill>
                    <a:schemeClr val="bg1"/>
                  </a:solidFill>
                  <a:ea typeface="Arial Unicode MS" pitchFamily="34" charset="-128"/>
                  <a:cs typeface="Arial Unicode MS" pitchFamily="34" charset="-128"/>
                </a:rPr>
                <a:t>Input Speech</a:t>
              </a:r>
            </a:p>
          </p:txBody>
        </p:sp>
        <p:sp>
          <p:nvSpPr>
            <p:cNvPr id="11276" name="Line 33"/>
            <p:cNvSpPr>
              <a:spLocks noChangeShapeType="1"/>
            </p:cNvSpPr>
            <p:nvPr/>
          </p:nvSpPr>
          <p:spPr bwMode="auto">
            <a:xfrm>
              <a:off x="5188572" y="3640760"/>
              <a:ext cx="0" cy="1376362"/>
            </a:xfrm>
            <a:prstGeom prst="line">
              <a:avLst/>
            </a:prstGeom>
            <a:noFill/>
            <a:ln w="38100">
              <a:solidFill>
                <a:schemeClr val="bg2"/>
              </a:solidFill>
              <a:round/>
              <a:headEnd/>
              <a:tailEnd/>
            </a:ln>
          </p:spPr>
          <p:txBody>
            <a:bodyPr/>
            <a:lstStyle/>
            <a:p>
              <a:endParaRPr lang="en-US"/>
            </a:p>
          </p:txBody>
        </p:sp>
        <p:sp>
          <p:nvSpPr>
            <p:cNvPr id="11277" name="Line 34"/>
            <p:cNvSpPr>
              <a:spLocks noChangeShapeType="1"/>
            </p:cNvSpPr>
            <p:nvPr/>
          </p:nvSpPr>
          <p:spPr bwMode="auto">
            <a:xfrm>
              <a:off x="5182529" y="4997458"/>
              <a:ext cx="2105025" cy="0"/>
            </a:xfrm>
            <a:prstGeom prst="line">
              <a:avLst/>
            </a:prstGeom>
            <a:noFill/>
            <a:ln w="38100">
              <a:solidFill>
                <a:schemeClr val="bg2"/>
              </a:solidFill>
              <a:round/>
              <a:headEnd/>
              <a:tailEnd type="triangle" w="med" len="med"/>
            </a:ln>
          </p:spPr>
          <p:txBody>
            <a:bodyPr/>
            <a:lstStyle/>
            <a:p>
              <a:endParaRPr lang="en-US"/>
            </a:p>
          </p:txBody>
        </p:sp>
        <p:sp>
          <p:nvSpPr>
            <p:cNvPr id="16" name="Rectangle 20"/>
            <p:cNvSpPr>
              <a:spLocks noChangeArrowheads="1"/>
            </p:cNvSpPr>
            <p:nvPr/>
          </p:nvSpPr>
          <p:spPr bwMode="auto">
            <a:xfrm>
              <a:off x="6216408" y="3046557"/>
              <a:ext cx="2307758" cy="753961"/>
            </a:xfrm>
            <a:prstGeom prst="rect">
              <a:avLst/>
            </a:prstGeom>
            <a:solidFill>
              <a:schemeClr val="accent1">
                <a:lumMod val="20000"/>
                <a:lumOff val="80000"/>
              </a:schemeClr>
            </a:solidFill>
            <a:ln w="38100">
              <a:solidFill>
                <a:schemeClr val="accent2"/>
              </a:solidFill>
              <a:miter lim="800000"/>
              <a:headEnd/>
              <a:tailEnd/>
            </a:ln>
            <a:effectLst>
              <a:outerShdw blurRad="114300" dist="76200" dir="2700000" algn="tl" rotWithShape="0">
                <a:prstClr val="black"/>
              </a:outerShdw>
            </a:effectLst>
          </p:spPr>
          <p:txBody>
            <a:bodyPr wrap="none" anchor="ctr"/>
            <a:lstStyle/>
            <a:p>
              <a:pPr algn="ctr">
                <a:defRPr/>
              </a:pPr>
              <a:r>
                <a:rPr lang="en-US" sz="1800" b="1">
                  <a:solidFill>
                    <a:schemeClr val="bg1"/>
                  </a:solidFill>
                  <a:latin typeface="Arial" charset="0"/>
                  <a:ea typeface="Arial Unicode MS" pitchFamily="34" charset="-128"/>
                  <a:cs typeface="Arial Unicode MS" pitchFamily="34" charset="-128"/>
                </a:rPr>
                <a:t>Fourier Transf. </a:t>
              </a:r>
            </a:p>
            <a:p>
              <a:pPr algn="ctr">
                <a:defRPr/>
              </a:pPr>
              <a:r>
                <a:rPr lang="en-US" sz="1800" b="1">
                  <a:solidFill>
                    <a:schemeClr val="bg1"/>
                  </a:solidFill>
                  <a:latin typeface="Arial" charset="0"/>
                  <a:ea typeface="Arial Unicode MS" pitchFamily="34" charset="-128"/>
                  <a:cs typeface="Arial Unicode MS" pitchFamily="34" charset="-128"/>
                </a:rPr>
                <a:t>Analysis</a:t>
              </a:r>
            </a:p>
          </p:txBody>
        </p:sp>
        <p:sp>
          <p:nvSpPr>
            <p:cNvPr id="17" name="Rectangle 19"/>
            <p:cNvSpPr>
              <a:spLocks noChangeArrowheads="1"/>
            </p:cNvSpPr>
            <p:nvPr/>
          </p:nvSpPr>
          <p:spPr bwMode="auto">
            <a:xfrm>
              <a:off x="6238629" y="4114801"/>
              <a:ext cx="2285538" cy="711105"/>
            </a:xfrm>
            <a:prstGeom prst="rect">
              <a:avLst/>
            </a:prstGeom>
            <a:solidFill>
              <a:schemeClr val="accent1">
                <a:lumMod val="20000"/>
                <a:lumOff val="80000"/>
              </a:schemeClr>
            </a:solidFill>
            <a:ln w="38100">
              <a:solidFill>
                <a:schemeClr val="accent2"/>
              </a:solidFill>
              <a:miter lim="800000"/>
              <a:headEnd/>
              <a:tailEnd/>
            </a:ln>
            <a:effectLst>
              <a:outerShdw blurRad="114300" dist="76200" dir="2700000" algn="tl" rotWithShape="0">
                <a:prstClr val="black"/>
              </a:outerShdw>
            </a:effectLst>
          </p:spPr>
          <p:txBody>
            <a:bodyPr wrap="none" anchor="ctr"/>
            <a:lstStyle/>
            <a:p>
              <a:pPr algn="ctr">
                <a:defRPr/>
              </a:pPr>
              <a:r>
                <a:rPr lang="en-US" sz="1800" b="1" dirty="0" err="1">
                  <a:solidFill>
                    <a:schemeClr val="bg1"/>
                  </a:solidFill>
                  <a:latin typeface="Arial" charset="0"/>
                  <a:ea typeface="Arial Unicode MS" pitchFamily="34" charset="-128"/>
                  <a:cs typeface="Arial Unicode MS" pitchFamily="34" charset="-128"/>
                </a:rPr>
                <a:t>Cepstral</a:t>
              </a:r>
              <a:r>
                <a:rPr lang="en-US" sz="1800" b="1" dirty="0">
                  <a:solidFill>
                    <a:schemeClr val="bg1"/>
                  </a:solidFill>
                  <a:latin typeface="Arial" charset="0"/>
                  <a:ea typeface="Arial Unicode MS" pitchFamily="34" charset="-128"/>
                  <a:cs typeface="Arial Unicode MS" pitchFamily="34" charset="-128"/>
                </a:rPr>
                <a:t> </a:t>
              </a:r>
            </a:p>
            <a:p>
              <a:pPr algn="ctr">
                <a:defRPr/>
              </a:pPr>
              <a:r>
                <a:rPr lang="en-US" sz="1800" b="1" dirty="0">
                  <a:solidFill>
                    <a:schemeClr val="bg1"/>
                  </a:solidFill>
                  <a:latin typeface="Arial" charset="0"/>
                  <a:ea typeface="Arial Unicode MS" pitchFamily="34" charset="-128"/>
                  <a:cs typeface="Arial Unicode MS" pitchFamily="34" charset="-128"/>
                </a:rPr>
                <a:t>Analysis</a:t>
              </a:r>
            </a:p>
          </p:txBody>
        </p:sp>
        <p:sp>
          <p:nvSpPr>
            <p:cNvPr id="18" name="Rectangle 18"/>
            <p:cNvSpPr>
              <a:spLocks noChangeArrowheads="1"/>
            </p:cNvSpPr>
            <p:nvPr/>
          </p:nvSpPr>
          <p:spPr bwMode="auto">
            <a:xfrm>
              <a:off x="6213234" y="1983074"/>
              <a:ext cx="2287125" cy="739676"/>
            </a:xfrm>
            <a:prstGeom prst="rect">
              <a:avLst/>
            </a:prstGeom>
            <a:solidFill>
              <a:schemeClr val="accent1">
                <a:lumMod val="20000"/>
                <a:lumOff val="80000"/>
              </a:schemeClr>
            </a:solidFill>
            <a:ln w="38100">
              <a:solidFill>
                <a:schemeClr val="accent2"/>
              </a:solidFill>
              <a:miter lim="800000"/>
              <a:headEnd/>
              <a:tailEnd/>
            </a:ln>
            <a:effectLst>
              <a:outerShdw blurRad="114300" dist="76200" dir="2700000" algn="tl" rotWithShape="0">
                <a:prstClr val="black"/>
              </a:outerShdw>
            </a:effectLst>
          </p:spPr>
          <p:txBody>
            <a:bodyPr wrap="none" anchor="ctr"/>
            <a:lstStyle/>
            <a:p>
              <a:pPr algn="ctr">
                <a:defRPr/>
              </a:pPr>
              <a:r>
                <a:rPr lang="en-US" sz="1800" b="1" dirty="0">
                  <a:solidFill>
                    <a:schemeClr val="bg1"/>
                  </a:solidFill>
                  <a:latin typeface="Arial" charset="0"/>
                  <a:ea typeface="Arial Unicode MS" pitchFamily="34" charset="-128"/>
                  <a:cs typeface="Arial Unicode MS" pitchFamily="34" charset="-128"/>
                </a:rPr>
                <a:t>Zero-mean and</a:t>
              </a:r>
            </a:p>
            <a:p>
              <a:pPr algn="ctr">
                <a:defRPr/>
              </a:pPr>
              <a:r>
                <a:rPr lang="en-US" sz="1800" b="1" dirty="0">
                  <a:solidFill>
                    <a:schemeClr val="bg1"/>
                  </a:solidFill>
                  <a:latin typeface="Arial" charset="0"/>
                  <a:ea typeface="Arial Unicode MS" pitchFamily="34" charset="-128"/>
                  <a:cs typeface="Arial Unicode MS" pitchFamily="34" charset="-128"/>
                </a:rPr>
                <a:t>Pre-emphasis</a:t>
              </a:r>
            </a:p>
          </p:txBody>
        </p:sp>
        <p:sp>
          <p:nvSpPr>
            <p:cNvPr id="19" name="Rectangle 27"/>
            <p:cNvSpPr>
              <a:spLocks noChangeArrowheads="1"/>
            </p:cNvSpPr>
            <p:nvPr/>
          </p:nvSpPr>
          <p:spPr bwMode="auto">
            <a:xfrm>
              <a:off x="4473686" y="3048144"/>
              <a:ext cx="1369736" cy="684122"/>
            </a:xfrm>
            <a:prstGeom prst="rect">
              <a:avLst/>
            </a:prstGeom>
            <a:solidFill>
              <a:schemeClr val="accent1">
                <a:lumMod val="20000"/>
                <a:lumOff val="80000"/>
              </a:schemeClr>
            </a:solidFill>
            <a:ln w="38100">
              <a:solidFill>
                <a:schemeClr val="accent2"/>
              </a:solidFill>
              <a:miter lim="800000"/>
              <a:headEnd/>
              <a:tailEnd/>
            </a:ln>
            <a:effectLst>
              <a:outerShdw blurRad="114300" dist="76200" dir="2700000" algn="tl" rotWithShape="0">
                <a:prstClr val="black"/>
              </a:outerShdw>
            </a:effectLst>
          </p:spPr>
          <p:txBody>
            <a:bodyPr wrap="none" anchor="ctr"/>
            <a:lstStyle/>
            <a:p>
              <a:pPr algn="ctr">
                <a:defRPr/>
              </a:pPr>
              <a:r>
                <a:rPr lang="en-US" sz="1800" b="1">
                  <a:solidFill>
                    <a:schemeClr val="bg1"/>
                  </a:solidFill>
                  <a:latin typeface="Arial" charset="0"/>
                  <a:ea typeface="Arial Unicode MS" pitchFamily="34" charset="-128"/>
                  <a:cs typeface="Arial Unicode MS" pitchFamily="34" charset="-128"/>
                </a:rPr>
                <a:t>Energy</a:t>
              </a:r>
            </a:p>
          </p:txBody>
        </p:sp>
        <p:sp>
          <p:nvSpPr>
            <p:cNvPr id="21" name="Rectangle 68"/>
            <p:cNvSpPr>
              <a:spLocks noChangeArrowheads="1"/>
            </p:cNvSpPr>
            <p:nvPr/>
          </p:nvSpPr>
          <p:spPr bwMode="auto">
            <a:xfrm>
              <a:off x="6227519" y="5263998"/>
              <a:ext cx="2304584" cy="633328"/>
            </a:xfrm>
            <a:prstGeom prst="rect">
              <a:avLst/>
            </a:prstGeom>
            <a:solidFill>
              <a:schemeClr val="accent1">
                <a:lumMod val="20000"/>
                <a:lumOff val="80000"/>
              </a:schemeClr>
            </a:solidFill>
            <a:ln w="38100">
              <a:solidFill>
                <a:schemeClr val="accent2"/>
              </a:solidFill>
              <a:miter lim="800000"/>
              <a:headEnd/>
              <a:tailEnd/>
            </a:ln>
            <a:effectLst>
              <a:outerShdw blurRad="114300" dist="76200" dir="2700000" algn="l" rotWithShape="0">
                <a:prstClr val="black"/>
              </a:outerShdw>
            </a:effectLst>
          </p:spPr>
          <p:txBody>
            <a:bodyPr wrap="none" anchor="ctr"/>
            <a:lstStyle/>
            <a:p>
              <a:pPr algn="ctr">
                <a:defRPr/>
              </a:pPr>
              <a:r>
                <a:rPr lang="el-GR" sz="1800" b="1" dirty="0">
                  <a:solidFill>
                    <a:schemeClr val="bg1"/>
                  </a:solidFill>
                  <a:latin typeface="Arial" charset="0"/>
                  <a:ea typeface="Arial Unicode MS" pitchFamily="34" charset="-128"/>
                  <a:cs typeface="Arial Unicode MS" pitchFamily="34" charset="-128"/>
                </a:rPr>
                <a:t>Δ</a:t>
              </a:r>
              <a:r>
                <a:rPr lang="en-US" sz="1800" b="1" dirty="0">
                  <a:solidFill>
                    <a:schemeClr val="bg1"/>
                  </a:solidFill>
                  <a:latin typeface="Arial" charset="0"/>
                  <a:ea typeface="Arial Unicode MS" pitchFamily="34" charset="-128"/>
                  <a:cs typeface="Arial Unicode MS" pitchFamily="34" charset="-128"/>
                </a:rPr>
                <a:t> /</a:t>
              </a:r>
              <a:r>
                <a:rPr lang="el-GR" sz="1800" b="1" dirty="0">
                  <a:solidFill>
                    <a:schemeClr val="bg1"/>
                  </a:solidFill>
                  <a:latin typeface="Arial" charset="0"/>
                  <a:ea typeface="Arial Unicode MS" pitchFamily="34" charset="-128"/>
                  <a:cs typeface="Arial Unicode MS" pitchFamily="34" charset="-128"/>
                </a:rPr>
                <a:t> ΔΔ</a:t>
              </a:r>
              <a:endParaRPr lang="en-US" sz="1800" b="1" dirty="0">
                <a:solidFill>
                  <a:schemeClr val="bg1"/>
                </a:solidFill>
                <a:latin typeface="Arial" charset="0"/>
                <a:ea typeface="Arial Unicode MS" pitchFamily="34" charset="-128"/>
                <a:cs typeface="Arial Unicode MS" pitchFamily="34" charset="-128"/>
              </a:endParaRPr>
            </a:p>
          </p:txBody>
        </p:sp>
      </p:grpSp>
      <p:sp>
        <p:nvSpPr>
          <p:cNvPr id="11268" name="Text Box 66"/>
          <p:cNvSpPr txBox="1">
            <a:spLocks noChangeArrowheads="1"/>
          </p:cNvSpPr>
          <p:nvPr/>
        </p:nvSpPr>
        <p:spPr bwMode="auto">
          <a:xfrm>
            <a:off x="247650" y="808038"/>
            <a:ext cx="4500563" cy="4154487"/>
          </a:xfrm>
          <a:prstGeom prst="rect">
            <a:avLst/>
          </a:prstGeom>
          <a:noFill/>
          <a:ln w="9525">
            <a:noFill/>
            <a:miter lim="800000"/>
            <a:headEnd/>
            <a:tailEnd/>
          </a:ln>
        </p:spPr>
        <p:txBody>
          <a:bodyPr lIns="0" tIns="0" rIns="0" bIns="0">
            <a:spAutoFit/>
          </a:bodyPr>
          <a:lstStyle/>
          <a:p>
            <a:pPr marL="230188" indent="-230188">
              <a:spcBef>
                <a:spcPct val="20000"/>
              </a:spcBef>
              <a:buFont typeface="Arial" pitchFamily="34" charset="0"/>
              <a:buChar char="•"/>
            </a:pPr>
            <a:r>
              <a:rPr lang="en-US" sz="1800" b="1">
                <a:solidFill>
                  <a:schemeClr val="bg1"/>
                </a:solidFill>
              </a:rPr>
              <a:t>Traditional Linear Features</a:t>
            </a:r>
          </a:p>
          <a:p>
            <a:pPr marL="687388" lvl="1" indent="-230188">
              <a:spcBef>
                <a:spcPct val="20000"/>
              </a:spcBef>
              <a:buFontTx/>
              <a:buChar char="•"/>
            </a:pPr>
            <a:r>
              <a:rPr lang="en-US" sz="1800" b="1">
                <a:solidFill>
                  <a:schemeClr val="bg1"/>
                </a:solidFill>
              </a:rPr>
              <a:t>Based on the source-filter model</a:t>
            </a:r>
          </a:p>
          <a:p>
            <a:pPr marL="687388" lvl="1" indent="-230188">
              <a:spcBef>
                <a:spcPct val="20000"/>
              </a:spcBef>
              <a:buFontTx/>
              <a:buChar char="•"/>
            </a:pPr>
            <a:r>
              <a:rPr lang="en-US" sz="1800" b="1">
                <a:solidFill>
                  <a:schemeClr val="bg1"/>
                </a:solidFill>
              </a:rPr>
              <a:t>Model the vocal tract as a linear filter</a:t>
            </a:r>
          </a:p>
          <a:p>
            <a:pPr marL="687388" lvl="1" indent="-230188">
              <a:spcBef>
                <a:spcPct val="20000"/>
              </a:spcBef>
              <a:buFontTx/>
              <a:buChar char="•"/>
            </a:pPr>
            <a:r>
              <a:rPr lang="en-US" sz="1800" b="1">
                <a:solidFill>
                  <a:schemeClr val="bg1"/>
                </a:solidFill>
              </a:rPr>
              <a:t>Features are extracted from the frequency domain of the signal</a:t>
            </a:r>
          </a:p>
          <a:p>
            <a:pPr marL="687388" lvl="1" indent="-230188">
              <a:spcBef>
                <a:spcPct val="20000"/>
              </a:spcBef>
              <a:buFontTx/>
              <a:buChar char="•"/>
            </a:pPr>
            <a:endParaRPr lang="en-US" sz="1800" b="1">
              <a:solidFill>
                <a:schemeClr val="bg1"/>
              </a:solidFill>
            </a:endParaRPr>
          </a:p>
          <a:p>
            <a:pPr marL="230188" indent="-230188">
              <a:spcBef>
                <a:spcPct val="20000"/>
              </a:spcBef>
              <a:buFontTx/>
              <a:buChar char="•"/>
            </a:pPr>
            <a:r>
              <a:rPr lang="en-US" sz="1800" b="1">
                <a:solidFill>
                  <a:schemeClr val="bg1"/>
                </a:solidFill>
              </a:rPr>
              <a:t>Mel-Frequency Cepstral Coefficients</a:t>
            </a:r>
          </a:p>
          <a:p>
            <a:pPr marL="687388" lvl="1" indent="-230188">
              <a:spcBef>
                <a:spcPct val="20000"/>
              </a:spcBef>
              <a:buFontTx/>
              <a:buChar char="•"/>
            </a:pPr>
            <a:r>
              <a:rPr lang="en-US" sz="1800" b="1">
                <a:solidFill>
                  <a:schemeClr val="bg1"/>
                </a:solidFill>
              </a:rPr>
              <a:t>10 ms frame duration</a:t>
            </a:r>
          </a:p>
          <a:p>
            <a:pPr marL="687388" lvl="1" indent="-230188">
              <a:spcBef>
                <a:spcPct val="20000"/>
              </a:spcBef>
              <a:buFontTx/>
              <a:buChar char="•"/>
            </a:pPr>
            <a:r>
              <a:rPr lang="en-US" sz="1800" b="1">
                <a:solidFill>
                  <a:schemeClr val="bg1"/>
                </a:solidFill>
              </a:rPr>
              <a:t>25 ms Hamming window</a:t>
            </a:r>
          </a:p>
          <a:p>
            <a:pPr marL="687388" lvl="1" indent="-230188">
              <a:spcBef>
                <a:spcPct val="20000"/>
              </a:spcBef>
              <a:buFontTx/>
              <a:buChar char="•"/>
            </a:pPr>
            <a:r>
              <a:rPr lang="en-US" sz="1800" b="1">
                <a:solidFill>
                  <a:schemeClr val="bg1"/>
                </a:solidFill>
              </a:rPr>
              <a:t>Absolute energy</a:t>
            </a:r>
          </a:p>
          <a:p>
            <a:pPr marL="687388" lvl="1" indent="-230188">
              <a:spcBef>
                <a:spcPct val="20000"/>
              </a:spcBef>
              <a:buFontTx/>
              <a:buChar char="•"/>
            </a:pPr>
            <a:r>
              <a:rPr lang="en-US" sz="1800" b="1">
                <a:solidFill>
                  <a:schemeClr val="bg1"/>
                </a:solidFill>
              </a:rPr>
              <a:t>12 cepstral coefficients</a:t>
            </a:r>
          </a:p>
          <a:p>
            <a:pPr marL="687388" lvl="1" indent="-230188">
              <a:spcBef>
                <a:spcPct val="20000"/>
              </a:spcBef>
              <a:buFontTx/>
              <a:buChar char="•"/>
            </a:pPr>
            <a:r>
              <a:rPr lang="en-US" sz="1800" b="1">
                <a:solidFill>
                  <a:schemeClr val="bg1"/>
                </a:solidFill>
              </a:rPr>
              <a:t>First and second derivatives</a:t>
            </a:r>
            <a:endParaRPr lang="en-US" sz="1800"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
          <p:cNvSpPr txBox="1">
            <a:spLocks noChangeArrowheads="1"/>
          </p:cNvSpPr>
          <p:nvPr/>
        </p:nvSpPr>
        <p:spPr bwMode="auto">
          <a:xfrm>
            <a:off x="227013" y="57150"/>
            <a:ext cx="8612187"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Nonlinear Invariant Features for Speech</a:t>
            </a:r>
          </a:p>
        </p:txBody>
      </p:sp>
      <p:sp>
        <p:nvSpPr>
          <p:cNvPr id="12291" name="Text Box 66"/>
          <p:cNvSpPr txBox="1">
            <a:spLocks noChangeArrowheads="1"/>
          </p:cNvSpPr>
          <p:nvPr/>
        </p:nvSpPr>
        <p:spPr bwMode="auto">
          <a:xfrm>
            <a:off x="247650" y="808038"/>
            <a:ext cx="5683250" cy="5538787"/>
          </a:xfrm>
          <a:prstGeom prst="rect">
            <a:avLst/>
          </a:prstGeom>
          <a:noFill/>
          <a:ln w="9525">
            <a:noFill/>
            <a:miter lim="800000"/>
            <a:headEnd/>
            <a:tailEnd/>
          </a:ln>
        </p:spPr>
        <p:txBody>
          <a:bodyPr lIns="0" tIns="0" rIns="0" bIns="0">
            <a:spAutoFit/>
          </a:bodyPr>
          <a:lstStyle/>
          <a:p>
            <a:pPr marL="230188" indent="-230188">
              <a:spcBef>
                <a:spcPct val="20000"/>
              </a:spcBef>
              <a:buFont typeface="Arial" pitchFamily="34" charset="0"/>
              <a:buChar char="•"/>
            </a:pPr>
            <a:r>
              <a:rPr lang="en-US" sz="1800" b="1" dirty="0">
                <a:solidFill>
                  <a:schemeClr val="bg1"/>
                </a:solidFill>
              </a:rPr>
              <a:t>Dynamic Systems</a:t>
            </a:r>
          </a:p>
          <a:p>
            <a:pPr marL="687388" lvl="1" indent="-230188">
              <a:spcBef>
                <a:spcPct val="20000"/>
              </a:spcBef>
              <a:buFont typeface="Arial" pitchFamily="34" charset="0"/>
              <a:buChar char="•"/>
            </a:pPr>
            <a:r>
              <a:rPr lang="en-US" sz="1800" b="1" dirty="0">
                <a:solidFill>
                  <a:schemeClr val="bg1"/>
                </a:solidFill>
              </a:rPr>
              <a:t>Defined by a set of first-order ordinary differential equations.</a:t>
            </a:r>
          </a:p>
          <a:p>
            <a:pPr marL="687388" lvl="1" indent="-230188">
              <a:spcBef>
                <a:spcPct val="20000"/>
              </a:spcBef>
              <a:buFont typeface="Arial" pitchFamily="34" charset="0"/>
              <a:buChar char="•"/>
            </a:pPr>
            <a:r>
              <a:rPr lang="en-US" sz="1800" b="1" dirty="0">
                <a:solidFill>
                  <a:schemeClr val="accent1"/>
                </a:solidFill>
              </a:rPr>
              <a:t>Phase space </a:t>
            </a:r>
            <a:r>
              <a:rPr lang="en-US" sz="1800" b="1" dirty="0">
                <a:solidFill>
                  <a:schemeClr val="bg1"/>
                </a:solidFill>
              </a:rPr>
              <a:t>describes the behavior of the system's dynamic variables as time evolves</a:t>
            </a:r>
          </a:p>
          <a:p>
            <a:pPr marL="687388" lvl="1" indent="-230188">
              <a:spcBef>
                <a:spcPct val="20000"/>
              </a:spcBef>
              <a:buFont typeface="Arial" pitchFamily="34" charset="0"/>
              <a:buChar char="•"/>
            </a:pPr>
            <a:r>
              <a:rPr lang="en-US" sz="1800" b="1" dirty="0">
                <a:solidFill>
                  <a:schemeClr val="bg1"/>
                </a:solidFill>
              </a:rPr>
              <a:t>Time evolution of the system forms a path, or </a:t>
            </a:r>
            <a:r>
              <a:rPr lang="en-US" sz="1800" b="1" dirty="0">
                <a:solidFill>
                  <a:schemeClr val="accent1"/>
                </a:solidFill>
              </a:rPr>
              <a:t>trajectory</a:t>
            </a:r>
            <a:r>
              <a:rPr lang="en-US" sz="1800" b="1" dirty="0">
                <a:solidFill>
                  <a:schemeClr val="bg1"/>
                </a:solidFill>
              </a:rPr>
              <a:t> within the phase space</a:t>
            </a:r>
          </a:p>
          <a:p>
            <a:pPr marL="687388" lvl="1" indent="-230188">
              <a:spcBef>
                <a:spcPct val="20000"/>
              </a:spcBef>
              <a:buFont typeface="Arial" pitchFamily="34" charset="0"/>
              <a:buChar char="•"/>
            </a:pPr>
            <a:r>
              <a:rPr lang="en-US" sz="1800" b="1" dirty="0">
                <a:solidFill>
                  <a:schemeClr val="bg1"/>
                </a:solidFill>
              </a:rPr>
              <a:t>The system’s </a:t>
            </a:r>
            <a:r>
              <a:rPr lang="en-US" sz="1800" b="1" dirty="0">
                <a:solidFill>
                  <a:schemeClr val="accent1"/>
                </a:solidFill>
              </a:rPr>
              <a:t>attractor</a:t>
            </a:r>
            <a:r>
              <a:rPr lang="en-US" sz="1800" b="1" dirty="0">
                <a:solidFill>
                  <a:schemeClr val="bg1"/>
                </a:solidFill>
              </a:rPr>
              <a:t> is the subset of the phase space to which the trajectory settles after a long period of time</a:t>
            </a:r>
          </a:p>
          <a:p>
            <a:pPr marL="230188" indent="-230188">
              <a:spcBef>
                <a:spcPct val="20000"/>
              </a:spcBef>
              <a:buFont typeface="Arial" pitchFamily="34" charset="0"/>
              <a:buChar char="•"/>
            </a:pPr>
            <a:endParaRPr lang="en-US" sz="1800" b="1" dirty="0">
              <a:solidFill>
                <a:schemeClr val="bg1"/>
              </a:solidFill>
            </a:endParaRPr>
          </a:p>
          <a:p>
            <a:pPr marL="230188" indent="-230188">
              <a:spcBef>
                <a:spcPct val="20000"/>
              </a:spcBef>
              <a:buFont typeface="Arial" pitchFamily="34" charset="0"/>
              <a:buChar char="•"/>
            </a:pPr>
            <a:r>
              <a:rPr lang="en-US" sz="1800" b="1" dirty="0">
                <a:solidFill>
                  <a:schemeClr val="bg1"/>
                </a:solidFill>
              </a:rPr>
              <a:t>Nonlinear Invariant Features</a:t>
            </a:r>
          </a:p>
          <a:p>
            <a:pPr marL="687388" lvl="1" indent="-230188">
              <a:spcBef>
                <a:spcPct val="20000"/>
              </a:spcBef>
              <a:buFontTx/>
              <a:buChar char="•"/>
            </a:pPr>
            <a:r>
              <a:rPr lang="en-US" sz="1800" b="1" dirty="0">
                <a:solidFill>
                  <a:schemeClr val="bg1"/>
                </a:solidFill>
              </a:rPr>
              <a:t>Computed from the time domain signal</a:t>
            </a:r>
          </a:p>
          <a:p>
            <a:pPr marL="687388" lvl="1" indent="-230188">
              <a:spcBef>
                <a:spcPct val="20000"/>
              </a:spcBef>
              <a:buFontTx/>
              <a:buChar char="•"/>
            </a:pPr>
            <a:r>
              <a:rPr lang="en-US" sz="1800" b="1" dirty="0">
                <a:solidFill>
                  <a:schemeClr val="bg1"/>
                </a:solidFill>
              </a:rPr>
              <a:t>Signal is an observable of a dynamic systems</a:t>
            </a:r>
          </a:p>
          <a:p>
            <a:pPr marL="687388" lvl="1" indent="-230188">
              <a:spcBef>
                <a:spcPct val="20000"/>
              </a:spcBef>
              <a:buFontTx/>
              <a:buChar char="•"/>
            </a:pPr>
            <a:r>
              <a:rPr lang="en-US" sz="1800" b="1" dirty="0">
                <a:solidFill>
                  <a:schemeClr val="bg1"/>
                </a:solidFill>
              </a:rPr>
              <a:t>Phase space is reconstructed from observable</a:t>
            </a:r>
          </a:p>
          <a:p>
            <a:pPr marL="687388" lvl="1" indent="-230188">
              <a:spcBef>
                <a:spcPct val="20000"/>
              </a:spcBef>
              <a:buFont typeface="Arial" pitchFamily="34" charset="0"/>
              <a:buChar char="•"/>
            </a:pPr>
            <a:r>
              <a:rPr lang="en-US" sz="1800" b="1" dirty="0">
                <a:solidFill>
                  <a:schemeClr val="bg1"/>
                </a:solidFill>
              </a:rPr>
              <a:t>Invariants estimated based on properties of the phase space</a:t>
            </a:r>
          </a:p>
        </p:txBody>
      </p:sp>
      <p:sp>
        <p:nvSpPr>
          <p:cNvPr id="12292"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sz="1800"/>
          </a:p>
        </p:txBody>
      </p:sp>
      <p:grpSp>
        <p:nvGrpSpPr>
          <p:cNvPr id="12293" name="Group 19"/>
          <p:cNvGrpSpPr>
            <a:grpSpLocks/>
          </p:cNvGrpSpPr>
          <p:nvPr/>
        </p:nvGrpSpPr>
        <p:grpSpPr bwMode="auto">
          <a:xfrm>
            <a:off x="6454775" y="746125"/>
            <a:ext cx="2311400" cy="5553075"/>
            <a:chOff x="6455288" y="771937"/>
            <a:chExt cx="2310578" cy="5551900"/>
          </a:xfrm>
        </p:grpSpPr>
        <p:sp>
          <p:nvSpPr>
            <p:cNvPr id="12294" name="Line 24"/>
            <p:cNvSpPr>
              <a:spLocks noChangeShapeType="1"/>
            </p:cNvSpPr>
            <p:nvPr/>
          </p:nvSpPr>
          <p:spPr bwMode="auto">
            <a:xfrm>
              <a:off x="7525364" y="5234812"/>
              <a:ext cx="0" cy="377825"/>
            </a:xfrm>
            <a:prstGeom prst="line">
              <a:avLst/>
            </a:prstGeom>
            <a:noFill/>
            <a:ln w="38100">
              <a:solidFill>
                <a:schemeClr val="bg2"/>
              </a:solidFill>
              <a:round/>
              <a:headEnd/>
              <a:tailEnd type="triangle" w="med" len="med"/>
            </a:ln>
          </p:spPr>
          <p:txBody>
            <a:bodyPr/>
            <a:lstStyle/>
            <a:p>
              <a:endParaRPr lang="en-US"/>
            </a:p>
          </p:txBody>
        </p:sp>
        <p:sp>
          <p:nvSpPr>
            <p:cNvPr id="12295" name="Line 38"/>
            <p:cNvSpPr>
              <a:spLocks noChangeShapeType="1"/>
            </p:cNvSpPr>
            <p:nvPr/>
          </p:nvSpPr>
          <p:spPr bwMode="auto">
            <a:xfrm>
              <a:off x="7493614" y="1148587"/>
              <a:ext cx="0" cy="460375"/>
            </a:xfrm>
            <a:prstGeom prst="line">
              <a:avLst/>
            </a:prstGeom>
            <a:noFill/>
            <a:ln w="38100">
              <a:solidFill>
                <a:schemeClr val="bg2"/>
              </a:solidFill>
              <a:round/>
              <a:headEnd/>
              <a:tailEnd type="triangle" w="med" len="med"/>
            </a:ln>
          </p:spPr>
          <p:txBody>
            <a:bodyPr/>
            <a:lstStyle/>
            <a:p>
              <a:endParaRPr lang="en-US"/>
            </a:p>
          </p:txBody>
        </p:sp>
        <p:sp>
          <p:nvSpPr>
            <p:cNvPr id="12296" name="Line 39"/>
            <p:cNvSpPr>
              <a:spLocks noChangeShapeType="1"/>
            </p:cNvSpPr>
            <p:nvPr/>
          </p:nvSpPr>
          <p:spPr bwMode="auto">
            <a:xfrm>
              <a:off x="7509489" y="2342387"/>
              <a:ext cx="0" cy="403225"/>
            </a:xfrm>
            <a:prstGeom prst="line">
              <a:avLst/>
            </a:prstGeom>
            <a:noFill/>
            <a:ln w="38100">
              <a:solidFill>
                <a:schemeClr val="bg1"/>
              </a:solidFill>
              <a:round/>
              <a:headEnd/>
              <a:tailEnd type="triangle" w="med" len="med"/>
            </a:ln>
          </p:spPr>
          <p:txBody>
            <a:bodyPr/>
            <a:lstStyle/>
            <a:p>
              <a:endParaRPr lang="en-US"/>
            </a:p>
          </p:txBody>
        </p:sp>
        <p:sp>
          <p:nvSpPr>
            <p:cNvPr id="12297" name="Line 24"/>
            <p:cNvSpPr>
              <a:spLocks noChangeShapeType="1"/>
            </p:cNvSpPr>
            <p:nvPr/>
          </p:nvSpPr>
          <p:spPr bwMode="auto">
            <a:xfrm>
              <a:off x="7525364" y="3456812"/>
              <a:ext cx="0" cy="377825"/>
            </a:xfrm>
            <a:prstGeom prst="line">
              <a:avLst/>
            </a:prstGeom>
            <a:noFill/>
            <a:ln w="38100">
              <a:solidFill>
                <a:schemeClr val="bg2"/>
              </a:solidFill>
              <a:round/>
              <a:headEnd/>
              <a:tailEnd type="triangle" w="med" len="med"/>
            </a:ln>
          </p:spPr>
          <p:txBody>
            <a:bodyPr/>
            <a:lstStyle/>
            <a:p>
              <a:endParaRPr lang="en-US"/>
            </a:p>
          </p:txBody>
        </p:sp>
        <p:sp>
          <p:nvSpPr>
            <p:cNvPr id="12298" name="Text Box 26"/>
            <p:cNvSpPr txBox="1">
              <a:spLocks noChangeArrowheads="1"/>
            </p:cNvSpPr>
            <p:nvPr/>
          </p:nvSpPr>
          <p:spPr bwMode="auto">
            <a:xfrm>
              <a:off x="6690129" y="771937"/>
              <a:ext cx="1660320" cy="369332"/>
            </a:xfrm>
            <a:prstGeom prst="rect">
              <a:avLst/>
            </a:prstGeom>
            <a:noFill/>
            <a:ln w="9525">
              <a:solidFill>
                <a:schemeClr val="accent2"/>
              </a:solidFill>
              <a:miter lim="800000"/>
              <a:headEnd/>
              <a:tailEnd/>
            </a:ln>
          </p:spPr>
          <p:txBody>
            <a:bodyPr>
              <a:spAutoFit/>
            </a:bodyPr>
            <a:lstStyle/>
            <a:p>
              <a:r>
                <a:rPr lang="en-US" sz="1800" b="1" dirty="0">
                  <a:solidFill>
                    <a:schemeClr val="bg1"/>
                  </a:solidFill>
                  <a:ea typeface="Arial Unicode MS" pitchFamily="34" charset="-128"/>
                  <a:cs typeface="Arial Unicode MS" pitchFamily="34" charset="-128"/>
                </a:rPr>
                <a:t>Input Speech</a:t>
              </a:r>
            </a:p>
          </p:txBody>
        </p:sp>
        <p:sp>
          <p:nvSpPr>
            <p:cNvPr id="32" name="Rectangle 20"/>
            <p:cNvSpPr>
              <a:spLocks noChangeArrowheads="1"/>
            </p:cNvSpPr>
            <p:nvPr/>
          </p:nvSpPr>
          <p:spPr bwMode="auto">
            <a:xfrm>
              <a:off x="6456875" y="2767003"/>
              <a:ext cx="2308991" cy="755490"/>
            </a:xfrm>
            <a:prstGeom prst="rect">
              <a:avLst/>
            </a:prstGeom>
            <a:solidFill>
              <a:schemeClr val="accent1">
                <a:lumMod val="20000"/>
                <a:lumOff val="80000"/>
              </a:schemeClr>
            </a:solidFill>
            <a:ln w="38100">
              <a:solidFill>
                <a:schemeClr val="accent2"/>
              </a:solidFill>
              <a:miter lim="800000"/>
              <a:headEnd/>
              <a:tailEnd/>
            </a:ln>
            <a:effectLst>
              <a:outerShdw blurRad="114300" dist="76200" dir="2700000" algn="tl" rotWithShape="0">
                <a:prstClr val="black"/>
              </a:outerShdw>
            </a:effectLst>
          </p:spPr>
          <p:txBody>
            <a:bodyPr wrap="none" anchor="ctr"/>
            <a:lstStyle/>
            <a:p>
              <a:pPr algn="ctr">
                <a:defRPr/>
              </a:pPr>
              <a:r>
                <a:rPr lang="en-US" sz="1800" b="1" dirty="0">
                  <a:solidFill>
                    <a:schemeClr val="bg1"/>
                  </a:solidFill>
                  <a:latin typeface="Arial" charset="0"/>
                  <a:ea typeface="Arial Unicode MS" pitchFamily="34" charset="-128"/>
                  <a:cs typeface="Arial Unicode MS" pitchFamily="34" charset="-128"/>
                </a:rPr>
                <a:t>Phase Space </a:t>
              </a:r>
            </a:p>
            <a:p>
              <a:pPr algn="ctr">
                <a:defRPr/>
              </a:pPr>
              <a:r>
                <a:rPr lang="en-US" sz="1800" b="1" dirty="0">
                  <a:solidFill>
                    <a:schemeClr val="bg1"/>
                  </a:solidFill>
                  <a:latin typeface="Arial" charset="0"/>
                  <a:ea typeface="Arial Unicode MS" pitchFamily="34" charset="-128"/>
                  <a:cs typeface="Arial Unicode MS" pitchFamily="34" charset="-128"/>
                </a:rPr>
                <a:t>Reconstruction</a:t>
              </a:r>
            </a:p>
          </p:txBody>
        </p:sp>
        <p:sp>
          <p:nvSpPr>
            <p:cNvPr id="33" name="Rectangle 19"/>
            <p:cNvSpPr>
              <a:spLocks noChangeArrowheads="1"/>
            </p:cNvSpPr>
            <p:nvPr/>
          </p:nvSpPr>
          <p:spPr bwMode="auto">
            <a:xfrm>
              <a:off x="6479093" y="5612787"/>
              <a:ext cx="2286773" cy="711050"/>
            </a:xfrm>
            <a:prstGeom prst="rect">
              <a:avLst/>
            </a:prstGeom>
            <a:solidFill>
              <a:schemeClr val="accent1">
                <a:lumMod val="20000"/>
                <a:lumOff val="80000"/>
              </a:schemeClr>
            </a:solidFill>
            <a:ln w="38100">
              <a:solidFill>
                <a:schemeClr val="accent2"/>
              </a:solidFill>
              <a:miter lim="800000"/>
              <a:headEnd/>
              <a:tailEnd/>
            </a:ln>
            <a:effectLst>
              <a:outerShdw blurRad="114300" dist="76200" dir="2700000" algn="tl" rotWithShape="0">
                <a:prstClr val="black"/>
              </a:outerShdw>
            </a:effectLst>
          </p:spPr>
          <p:txBody>
            <a:bodyPr wrap="none" anchor="ctr"/>
            <a:lstStyle/>
            <a:p>
              <a:pPr algn="ctr">
                <a:defRPr/>
              </a:pPr>
              <a:r>
                <a:rPr lang="en-US" sz="1800" b="1" dirty="0">
                  <a:solidFill>
                    <a:schemeClr val="bg1"/>
                  </a:solidFill>
                  <a:latin typeface="Arial" charset="0"/>
                  <a:ea typeface="Arial Unicode MS" pitchFamily="34" charset="-128"/>
                  <a:cs typeface="Arial Unicode MS" pitchFamily="34" charset="-128"/>
                </a:rPr>
                <a:t>Dynamic Invariant</a:t>
              </a:r>
            </a:p>
            <a:p>
              <a:pPr algn="ctr">
                <a:defRPr/>
              </a:pPr>
              <a:r>
                <a:rPr lang="en-US" sz="1800" b="1" dirty="0">
                  <a:solidFill>
                    <a:schemeClr val="bg1"/>
                  </a:solidFill>
                  <a:latin typeface="Arial" charset="0"/>
                  <a:ea typeface="Arial Unicode MS" pitchFamily="34" charset="-128"/>
                  <a:cs typeface="Arial Unicode MS" pitchFamily="34" charset="-128"/>
                </a:rPr>
                <a:t>Estimation</a:t>
              </a:r>
            </a:p>
          </p:txBody>
        </p:sp>
        <p:sp>
          <p:nvSpPr>
            <p:cNvPr id="34" name="Rectangle 18"/>
            <p:cNvSpPr>
              <a:spLocks noChangeArrowheads="1"/>
            </p:cNvSpPr>
            <p:nvPr/>
          </p:nvSpPr>
          <p:spPr bwMode="auto">
            <a:xfrm>
              <a:off x="6455288" y="1703603"/>
              <a:ext cx="2286774" cy="739618"/>
            </a:xfrm>
            <a:prstGeom prst="rect">
              <a:avLst/>
            </a:prstGeom>
            <a:solidFill>
              <a:schemeClr val="accent1">
                <a:lumMod val="20000"/>
                <a:lumOff val="80000"/>
              </a:schemeClr>
            </a:solidFill>
            <a:ln w="38100">
              <a:solidFill>
                <a:schemeClr val="accent2"/>
              </a:solidFill>
              <a:miter lim="800000"/>
              <a:headEnd/>
              <a:tailEnd/>
            </a:ln>
            <a:effectLst>
              <a:outerShdw blurRad="114300" dist="76200" dir="2700000" algn="tl" rotWithShape="0">
                <a:prstClr val="black"/>
              </a:outerShdw>
            </a:effectLst>
          </p:spPr>
          <p:txBody>
            <a:bodyPr wrap="none" anchor="ctr"/>
            <a:lstStyle/>
            <a:p>
              <a:pPr algn="ctr">
                <a:defRPr/>
              </a:pPr>
              <a:r>
                <a:rPr lang="en-US" sz="1800" b="1" dirty="0">
                  <a:solidFill>
                    <a:schemeClr val="bg1"/>
                  </a:solidFill>
                  <a:latin typeface="Arial" charset="0"/>
                  <a:ea typeface="Arial Unicode MS" pitchFamily="34" charset="-128"/>
                  <a:cs typeface="Arial Unicode MS" pitchFamily="34" charset="-128"/>
                </a:rPr>
                <a:t>Zero-mean</a:t>
              </a:r>
            </a:p>
          </p:txBody>
        </p:sp>
        <p:pic>
          <p:nvPicPr>
            <p:cNvPr id="12302" name="Picture 1"/>
            <p:cNvPicPr>
              <a:picLocks noChangeAspect="1" noChangeArrowheads="1"/>
            </p:cNvPicPr>
            <p:nvPr/>
          </p:nvPicPr>
          <p:blipFill>
            <a:blip r:embed="rId3"/>
            <a:srcRect/>
            <a:stretch>
              <a:fillRect/>
            </a:stretch>
          </p:blipFill>
          <p:spPr bwMode="auto">
            <a:xfrm>
              <a:off x="6591300" y="3868073"/>
              <a:ext cx="2054226" cy="1396076"/>
            </a:xfrm>
            <a:prstGeom prst="rect">
              <a:avLst/>
            </a:prstGeom>
            <a:solidFill>
              <a:srgbClr val="FFFFFF"/>
            </a:solidFill>
            <a:ln w="31750">
              <a:solidFill>
                <a:schemeClr val="accent2"/>
              </a:solidFill>
              <a:miter lim="800000"/>
              <a:headEnd/>
              <a:tailEnd/>
            </a:ln>
            <a:effectLst>
              <a:outerShdw blurRad="114300" dist="76200" dir="2700000" algn="tl" rotWithShape="0">
                <a:prstClr val="black"/>
              </a:outerShdw>
            </a:effec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315456" y="658368"/>
            <a:ext cx="2572512" cy="2194560"/>
          </a:xfrm>
          <a:prstGeom prst="rect">
            <a:avLst/>
          </a:prstGeom>
          <a:solidFill>
            <a:srgbClr val="FFFFFF"/>
          </a:solidFill>
          <a:ln>
            <a:solidFill>
              <a:srgbClr val="892034"/>
            </a:solidFill>
          </a:ln>
          <a:effectLst>
            <a:outerShdw blurRad="114300" dist="762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Phase Space Reconstruction (RPS)</a:t>
            </a:r>
          </a:p>
        </p:txBody>
      </p:sp>
      <p:sp>
        <p:nvSpPr>
          <p:cNvPr id="7" name="Text Box 66"/>
          <p:cNvSpPr txBox="1">
            <a:spLocks noChangeArrowheads="1"/>
          </p:cNvSpPr>
          <p:nvPr/>
        </p:nvSpPr>
        <p:spPr bwMode="auto">
          <a:xfrm>
            <a:off x="247650" y="808038"/>
            <a:ext cx="6396990" cy="1865126"/>
          </a:xfrm>
          <a:prstGeom prst="rect">
            <a:avLst/>
          </a:prstGeom>
          <a:noFill/>
          <a:ln w="9525">
            <a:noFill/>
            <a:miter lim="800000"/>
            <a:headEnd/>
            <a:tailEnd/>
          </a:ln>
          <a:effectLst/>
        </p:spPr>
        <p:txBody>
          <a:bodyPr wrap="square" lIns="0" tIns="0" rIns="0" bIns="0">
            <a:spAutoFit/>
          </a:bodyPr>
          <a:lstStyle/>
          <a:p>
            <a:pPr marL="230188" indent="-230188">
              <a:spcBef>
                <a:spcPct val="20000"/>
              </a:spcBef>
              <a:buFont typeface="Arial" pitchFamily="34" charset="0"/>
              <a:buChar char="•"/>
            </a:pPr>
            <a:r>
              <a:rPr lang="en-US" sz="1800" b="1" dirty="0">
                <a:solidFill>
                  <a:schemeClr val="bg1"/>
                </a:solidFill>
              </a:rPr>
              <a:t>Time Delay Embedding</a:t>
            </a:r>
          </a:p>
          <a:p>
            <a:pPr marL="687388" lvl="1" indent="-230188">
              <a:spcBef>
                <a:spcPct val="20000"/>
              </a:spcBef>
              <a:buFont typeface="Arial" pitchFamily="34" charset="0"/>
              <a:buChar char="•"/>
            </a:pPr>
            <a:r>
              <a:rPr lang="en-US" sz="1800" b="1" dirty="0">
                <a:solidFill>
                  <a:schemeClr val="bg1"/>
                </a:solidFill>
              </a:rPr>
              <a:t>Simplest reconstruction method</a:t>
            </a:r>
          </a:p>
          <a:p>
            <a:pPr marL="687388" lvl="1" indent="-230188">
              <a:spcBef>
                <a:spcPct val="20000"/>
              </a:spcBef>
              <a:buFont typeface="Arial" pitchFamily="34" charset="0"/>
              <a:buChar char="•"/>
            </a:pPr>
            <a:r>
              <a:rPr lang="en-US" sz="1800" b="1" dirty="0">
                <a:solidFill>
                  <a:schemeClr val="bg1"/>
                </a:solidFill>
              </a:rPr>
              <a:t>Reconstructs phase space using time-delayed copies of the original time series.</a:t>
            </a:r>
          </a:p>
          <a:p>
            <a:pPr marL="687388" lvl="1" indent="-230188">
              <a:spcBef>
                <a:spcPct val="20000"/>
              </a:spcBef>
              <a:buFont typeface="Arial" pitchFamily="34" charset="0"/>
              <a:buChar char="•"/>
            </a:pPr>
            <a:r>
              <a:rPr lang="en-US" sz="1800" b="1" dirty="0">
                <a:solidFill>
                  <a:schemeClr val="bg1"/>
                </a:solidFill>
              </a:rPr>
              <a:t>Correct choices for time delay </a:t>
            </a:r>
            <a:r>
              <a:rPr lang="en-US" sz="2000" b="1" i="1" dirty="0">
                <a:latin typeface="Times New Roman" pitchFamily="18" charset="0"/>
                <a:cs typeface="Times New Roman" pitchFamily="18" charset="0"/>
              </a:rPr>
              <a:t>τ </a:t>
            </a:r>
            <a:r>
              <a:rPr lang="en-US" sz="1800" b="1" dirty="0">
                <a:cs typeface="Times New Roman" pitchFamily="18" charset="0"/>
              </a:rPr>
              <a:t>and embedding dimensions </a:t>
            </a:r>
            <a:r>
              <a:rPr lang="en-US" sz="1800" b="1" i="1" dirty="0">
                <a:latin typeface="Times New Roman" pitchFamily="18" charset="0"/>
                <a:cs typeface="Times New Roman" pitchFamily="18" charset="0"/>
              </a:rPr>
              <a:t>m</a:t>
            </a:r>
            <a:r>
              <a:rPr lang="en-US" sz="1800" b="1" dirty="0">
                <a:cs typeface="Times New Roman" pitchFamily="18" charset="0"/>
              </a:rPr>
              <a:t> are </a:t>
            </a:r>
            <a:r>
              <a:rPr lang="en-US" sz="1800" b="1" dirty="0" smtClean="0">
                <a:cs typeface="Times New Roman" pitchFamily="18" charset="0"/>
              </a:rPr>
              <a:t>important</a:t>
            </a:r>
            <a:endParaRPr lang="en-US" sz="2000" b="1" dirty="0">
              <a:solidFill>
                <a:schemeClr val="bg1"/>
              </a:solidFill>
            </a:endParaRPr>
          </a:p>
        </p:txBody>
      </p:sp>
      <p:pic>
        <p:nvPicPr>
          <p:cNvPr id="1030" name="Picture 4" descr="true_lorenz2"/>
          <p:cNvPicPr>
            <a:picLocks noChangeAspect="1" noChangeArrowheads="1"/>
          </p:cNvPicPr>
          <p:nvPr/>
        </p:nvPicPr>
        <p:blipFill>
          <a:blip r:embed="rId4"/>
          <a:srcRect/>
          <a:stretch>
            <a:fillRect/>
          </a:stretch>
        </p:blipFill>
        <p:spPr bwMode="auto">
          <a:xfrm>
            <a:off x="6007100" y="4108450"/>
            <a:ext cx="3117850" cy="2338388"/>
          </a:xfrm>
          <a:prstGeom prst="rect">
            <a:avLst/>
          </a:prstGeom>
          <a:noFill/>
          <a:ln w="9525">
            <a:noFill/>
            <a:miter lim="800000"/>
            <a:headEnd/>
            <a:tailEnd/>
          </a:ln>
        </p:spPr>
      </p:pic>
      <p:sp>
        <p:nvSpPr>
          <p:cNvPr id="1031" name="Text Box 66"/>
          <p:cNvSpPr txBox="1">
            <a:spLocks noChangeArrowheads="1"/>
          </p:cNvSpPr>
          <p:nvPr/>
        </p:nvSpPr>
        <p:spPr bwMode="auto">
          <a:xfrm>
            <a:off x="6407150" y="4065588"/>
            <a:ext cx="2625725" cy="185737"/>
          </a:xfrm>
          <a:prstGeom prst="rect">
            <a:avLst/>
          </a:prstGeom>
          <a:noFill/>
          <a:ln w="9525">
            <a:noFill/>
            <a:miter lim="800000"/>
            <a:headEnd/>
            <a:tailEnd/>
          </a:ln>
        </p:spPr>
        <p:txBody>
          <a:bodyPr lIns="0" tIns="0" rIns="0" bIns="0">
            <a:spAutoFit/>
          </a:bodyPr>
          <a:lstStyle/>
          <a:p>
            <a:pPr marL="230188" indent="-230188">
              <a:spcBef>
                <a:spcPct val="20000"/>
              </a:spcBef>
            </a:pPr>
            <a:r>
              <a:rPr lang="en-US" sz="1200" b="1">
                <a:solidFill>
                  <a:schemeClr val="bg1"/>
                </a:solidFill>
              </a:rPr>
              <a:t>Reconstructed Phase Space (RPS) </a:t>
            </a:r>
            <a:endParaRPr lang="en-US" sz="1200">
              <a:solidFill>
                <a:schemeClr val="bg1"/>
              </a:solidFill>
            </a:endParaRPr>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sz="1800"/>
          </a:p>
        </p:txBody>
      </p:sp>
      <p:sp>
        <p:nvSpPr>
          <p:cNvPr id="1033" name="Rectangle 11"/>
          <p:cNvSpPr>
            <a:spLocks noChangeArrowheads="1"/>
          </p:cNvSpPr>
          <p:nvPr/>
        </p:nvSpPr>
        <p:spPr bwMode="auto">
          <a:xfrm>
            <a:off x="0" y="1143000"/>
            <a:ext cx="9144000" cy="0"/>
          </a:xfrm>
          <a:prstGeom prst="rect">
            <a:avLst/>
          </a:prstGeom>
          <a:noFill/>
          <a:ln w="9525">
            <a:noFill/>
            <a:miter lim="800000"/>
            <a:headEnd/>
            <a:tailEnd/>
          </a:ln>
        </p:spPr>
        <p:txBody>
          <a:bodyPr wrap="none" anchor="ctr">
            <a:spAutoFit/>
          </a:bodyPr>
          <a:lstStyle/>
          <a:p>
            <a:r>
              <a:rPr lang="en-US" sz="900"/>
              <a:t> </a:t>
            </a:r>
            <a:endParaRPr lang="en-US" sz="1800"/>
          </a:p>
        </p:txBody>
      </p:sp>
      <p:pic>
        <p:nvPicPr>
          <p:cNvPr id="1034" name="Picture 5" descr="true_lorenz"/>
          <p:cNvPicPr>
            <a:picLocks noChangeAspect="1" noChangeArrowheads="1"/>
          </p:cNvPicPr>
          <p:nvPr/>
        </p:nvPicPr>
        <p:blipFill>
          <a:blip r:embed="rId5"/>
          <a:srcRect/>
          <a:stretch>
            <a:fillRect/>
          </a:stretch>
        </p:blipFill>
        <p:spPr bwMode="auto">
          <a:xfrm>
            <a:off x="20638" y="4108450"/>
            <a:ext cx="3103562" cy="2324100"/>
          </a:xfrm>
          <a:prstGeom prst="rect">
            <a:avLst/>
          </a:prstGeom>
          <a:noFill/>
          <a:ln w="9525">
            <a:noFill/>
            <a:miter lim="800000"/>
            <a:headEnd/>
            <a:tailEnd/>
          </a:ln>
        </p:spPr>
      </p:pic>
      <p:pic>
        <p:nvPicPr>
          <p:cNvPr id="1035" name="Picture 2" descr="x_observation"/>
          <p:cNvPicPr>
            <a:picLocks noChangeAspect="1" noChangeArrowheads="1"/>
          </p:cNvPicPr>
          <p:nvPr/>
        </p:nvPicPr>
        <p:blipFill>
          <a:blip r:embed="rId6"/>
          <a:srcRect/>
          <a:stretch>
            <a:fillRect/>
          </a:stretch>
        </p:blipFill>
        <p:spPr bwMode="auto">
          <a:xfrm>
            <a:off x="2984500" y="4087813"/>
            <a:ext cx="3186113" cy="2389187"/>
          </a:xfrm>
          <a:prstGeom prst="rect">
            <a:avLst/>
          </a:prstGeom>
          <a:noFill/>
          <a:ln w="9525">
            <a:noFill/>
            <a:miter lim="800000"/>
            <a:headEnd/>
            <a:tailEnd/>
          </a:ln>
        </p:spPr>
      </p:pic>
      <p:sp>
        <p:nvSpPr>
          <p:cNvPr id="1036" name="Text Box 66"/>
          <p:cNvSpPr txBox="1">
            <a:spLocks noChangeArrowheads="1"/>
          </p:cNvSpPr>
          <p:nvPr/>
        </p:nvSpPr>
        <p:spPr bwMode="auto">
          <a:xfrm>
            <a:off x="3403600" y="4046538"/>
            <a:ext cx="2333625" cy="207962"/>
          </a:xfrm>
          <a:prstGeom prst="rect">
            <a:avLst/>
          </a:prstGeom>
          <a:noFill/>
          <a:ln w="9525">
            <a:noFill/>
            <a:miter lim="800000"/>
            <a:headEnd/>
            <a:tailEnd/>
          </a:ln>
        </p:spPr>
        <p:txBody>
          <a:bodyPr lIns="0" tIns="0" rIns="0" bIns="0">
            <a:spAutoFit/>
          </a:bodyPr>
          <a:lstStyle/>
          <a:p>
            <a:pPr marL="230188" indent="-230188">
              <a:lnSpc>
                <a:spcPct val="125000"/>
              </a:lnSpc>
              <a:spcBef>
                <a:spcPct val="20000"/>
              </a:spcBef>
            </a:pPr>
            <a:r>
              <a:rPr lang="en-US" sz="1200" b="1">
                <a:solidFill>
                  <a:schemeClr val="bg1"/>
                </a:solidFill>
              </a:rPr>
              <a:t>Observed </a:t>
            </a:r>
            <a:r>
              <a:rPr lang="en-US" sz="1200" b="1" i="1">
                <a:solidFill>
                  <a:schemeClr val="bg1"/>
                </a:solidFill>
              </a:rPr>
              <a:t>x</a:t>
            </a:r>
            <a:r>
              <a:rPr lang="en-US" sz="1200" b="1">
                <a:solidFill>
                  <a:schemeClr val="bg1"/>
                </a:solidFill>
              </a:rPr>
              <a:t> Variable</a:t>
            </a:r>
            <a:endParaRPr lang="en-US" sz="1200">
              <a:solidFill>
                <a:schemeClr val="bg1"/>
              </a:solidFill>
            </a:endParaRPr>
          </a:p>
        </p:txBody>
      </p:sp>
      <p:sp>
        <p:nvSpPr>
          <p:cNvPr id="1037" name="Text Box 66"/>
          <p:cNvSpPr txBox="1">
            <a:spLocks noChangeArrowheads="1"/>
          </p:cNvSpPr>
          <p:nvPr/>
        </p:nvSpPr>
        <p:spPr bwMode="auto">
          <a:xfrm>
            <a:off x="419100" y="4071938"/>
            <a:ext cx="2333625" cy="207962"/>
          </a:xfrm>
          <a:prstGeom prst="rect">
            <a:avLst/>
          </a:prstGeom>
          <a:noFill/>
          <a:ln w="9525">
            <a:noFill/>
            <a:miter lim="800000"/>
            <a:headEnd/>
            <a:tailEnd/>
          </a:ln>
        </p:spPr>
        <p:txBody>
          <a:bodyPr lIns="0" tIns="0" rIns="0" bIns="0">
            <a:spAutoFit/>
          </a:bodyPr>
          <a:lstStyle/>
          <a:p>
            <a:pPr marL="230188" indent="-230188">
              <a:lnSpc>
                <a:spcPct val="125000"/>
              </a:lnSpc>
              <a:spcBef>
                <a:spcPct val="20000"/>
              </a:spcBef>
            </a:pPr>
            <a:r>
              <a:rPr lang="en-US" sz="1200" b="1">
                <a:solidFill>
                  <a:schemeClr val="bg1"/>
                </a:solidFill>
              </a:rPr>
              <a:t>Original Lorenz System</a:t>
            </a:r>
            <a:endParaRPr lang="en-US" sz="1200">
              <a:solidFill>
                <a:schemeClr val="bg1"/>
              </a:solidFill>
            </a:endParaRPr>
          </a:p>
        </p:txBody>
      </p:sp>
      <p:sp>
        <p:nvSpPr>
          <p:cNvPr id="103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6"/>
          <p:cNvGraphicFramePr>
            <a:graphicFrameLocks noChangeAspect="1"/>
          </p:cNvGraphicFramePr>
          <p:nvPr/>
        </p:nvGraphicFramePr>
        <p:xfrm>
          <a:off x="6372352" y="1150938"/>
          <a:ext cx="2455978" cy="1567878"/>
        </p:xfrm>
        <a:graphic>
          <a:graphicData uri="http://schemas.openxmlformats.org/presentationml/2006/ole">
            <p:oleObj spid="_x0000_s1026" name="Equation" r:id="rId7" imgW="1548728" imgH="990170" progId="Equation.3">
              <p:embed/>
            </p:oleObj>
          </a:graphicData>
        </a:graphic>
      </p:graphicFrame>
      <p:sp>
        <p:nvSpPr>
          <p:cNvPr id="103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7" name="Object 8"/>
          <p:cNvGraphicFramePr>
            <a:graphicFrameLocks noChangeAspect="1"/>
          </p:cNvGraphicFramePr>
          <p:nvPr/>
        </p:nvGraphicFramePr>
        <p:xfrm>
          <a:off x="6584950" y="739775"/>
          <a:ext cx="1262063" cy="396875"/>
        </p:xfrm>
        <a:graphic>
          <a:graphicData uri="http://schemas.openxmlformats.org/presentationml/2006/ole">
            <p:oleObj spid="_x0000_s1027" name="Equation" r:id="rId8" imgW="723600" imgH="228600" progId="Equation.3">
              <p:embed/>
            </p:oleObj>
          </a:graphicData>
        </a:graphic>
      </p:graphicFrame>
      <p:sp>
        <p:nvSpPr>
          <p:cNvPr id="17" name="Text Box 66"/>
          <p:cNvSpPr txBox="1">
            <a:spLocks noChangeArrowheads="1"/>
          </p:cNvSpPr>
          <p:nvPr/>
        </p:nvSpPr>
        <p:spPr bwMode="auto">
          <a:xfrm>
            <a:off x="241554" y="2716086"/>
            <a:ext cx="8670798" cy="1274195"/>
          </a:xfrm>
          <a:prstGeom prst="rect">
            <a:avLst/>
          </a:prstGeom>
          <a:noFill/>
          <a:ln w="9525">
            <a:noFill/>
            <a:miter lim="800000"/>
            <a:headEnd/>
            <a:tailEnd/>
          </a:ln>
          <a:effectLst/>
        </p:spPr>
        <p:txBody>
          <a:bodyPr wrap="square" lIns="0" tIns="0" rIns="0" bIns="0">
            <a:spAutoFit/>
          </a:bodyPr>
          <a:lstStyle/>
          <a:p>
            <a:pPr marL="230188" indent="-230188">
              <a:spcBef>
                <a:spcPct val="20000"/>
              </a:spcBef>
              <a:buFont typeface="Arial" pitchFamily="34" charset="0"/>
              <a:buChar char="•"/>
            </a:pPr>
            <a:r>
              <a:rPr lang="en-US" sz="1800" b="1" dirty="0" smtClean="0">
                <a:solidFill>
                  <a:schemeClr val="bg1"/>
                </a:solidFill>
              </a:rPr>
              <a:t>SVD </a:t>
            </a:r>
            <a:r>
              <a:rPr lang="en-US" sz="1800" b="1" dirty="0">
                <a:solidFill>
                  <a:schemeClr val="bg1"/>
                </a:solidFill>
              </a:rPr>
              <a:t>Embedding</a:t>
            </a:r>
          </a:p>
          <a:p>
            <a:pPr marL="687388" lvl="1" indent="-230188">
              <a:spcBef>
                <a:spcPct val="20000"/>
              </a:spcBef>
              <a:buFont typeface="Arial" pitchFamily="34" charset="0"/>
              <a:buChar char="•"/>
            </a:pPr>
            <a:r>
              <a:rPr lang="en-US" sz="1800" b="1" dirty="0">
                <a:solidFill>
                  <a:schemeClr val="bg1"/>
                </a:solidFill>
              </a:rPr>
              <a:t>More robust to noise than time-delay embedding</a:t>
            </a:r>
          </a:p>
          <a:p>
            <a:pPr marL="687388" lvl="1" indent="-230188">
              <a:spcBef>
                <a:spcPct val="20000"/>
              </a:spcBef>
              <a:buFont typeface="Arial" pitchFamily="34" charset="0"/>
              <a:buChar char="•"/>
            </a:pPr>
            <a:r>
              <a:rPr lang="en-US" sz="1800" b="1" dirty="0">
                <a:solidFill>
                  <a:schemeClr val="bg1"/>
                </a:solidFill>
              </a:rPr>
              <a:t>SVD is applied to a time-delay RPS to smooth </a:t>
            </a:r>
            <a:r>
              <a:rPr lang="en-US" sz="1800" b="1" dirty="0" smtClean="0">
                <a:solidFill>
                  <a:schemeClr val="bg1"/>
                </a:solidFill>
              </a:rPr>
              <a:t>trajectories</a:t>
            </a:r>
          </a:p>
          <a:p>
            <a:pPr marL="230188" indent="-230188">
              <a:spcBef>
                <a:spcPct val="20000"/>
              </a:spcBef>
              <a:buFont typeface="Arial" pitchFamily="34" charset="0"/>
              <a:buChar char="•"/>
            </a:pPr>
            <a:r>
              <a:rPr lang="en-US" sz="1800" b="1" dirty="0" smtClean="0">
                <a:solidFill>
                  <a:schemeClr val="bg1"/>
                </a:solidFill>
              </a:rPr>
              <a:t>Example: Lorenz System</a:t>
            </a:r>
            <a:endParaRPr lang="en-US" sz="18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Lyapunov Exponents</a:t>
            </a:r>
          </a:p>
        </p:txBody>
      </p:sp>
      <p:grpSp>
        <p:nvGrpSpPr>
          <p:cNvPr id="2053" name="Group 19"/>
          <p:cNvGrpSpPr>
            <a:grpSpLocks/>
          </p:cNvGrpSpPr>
          <p:nvPr/>
        </p:nvGrpSpPr>
        <p:grpSpPr bwMode="auto">
          <a:xfrm>
            <a:off x="1003300" y="2744788"/>
            <a:ext cx="6794500" cy="1736725"/>
            <a:chOff x="940079" y="1829637"/>
            <a:chExt cx="6794221" cy="1737743"/>
          </a:xfrm>
        </p:grpSpPr>
        <p:pic>
          <p:nvPicPr>
            <p:cNvPr id="2055" name="Picture 3" descr="lyap_negative"/>
            <p:cNvPicPr>
              <a:picLocks noChangeAspect="1" noChangeArrowheads="1"/>
            </p:cNvPicPr>
            <p:nvPr/>
          </p:nvPicPr>
          <p:blipFill>
            <a:blip r:embed="rId4"/>
            <a:srcRect/>
            <a:stretch>
              <a:fillRect/>
            </a:stretch>
          </p:blipFill>
          <p:spPr bwMode="auto">
            <a:xfrm rot="19179677">
              <a:off x="5571430" y="2042918"/>
              <a:ext cx="1594822" cy="1524462"/>
            </a:xfrm>
            <a:prstGeom prst="rect">
              <a:avLst/>
            </a:prstGeom>
            <a:noFill/>
            <a:ln w="9525">
              <a:noFill/>
              <a:miter lim="800000"/>
              <a:headEnd/>
              <a:tailEnd/>
            </a:ln>
          </p:spPr>
        </p:pic>
        <p:pic>
          <p:nvPicPr>
            <p:cNvPr id="2056" name="Picture 2" descr="lyap_positive"/>
            <p:cNvPicPr>
              <a:picLocks noChangeAspect="1" noChangeArrowheads="1"/>
            </p:cNvPicPr>
            <p:nvPr/>
          </p:nvPicPr>
          <p:blipFill>
            <a:blip r:embed="rId5"/>
            <a:srcRect/>
            <a:stretch>
              <a:fillRect/>
            </a:stretch>
          </p:blipFill>
          <p:spPr bwMode="auto">
            <a:xfrm>
              <a:off x="1028700" y="2097587"/>
              <a:ext cx="1536700" cy="1200196"/>
            </a:xfrm>
            <a:prstGeom prst="rect">
              <a:avLst/>
            </a:prstGeom>
            <a:noFill/>
            <a:ln w="9525">
              <a:noFill/>
              <a:miter lim="800000"/>
              <a:headEnd/>
              <a:tailEnd/>
            </a:ln>
          </p:spPr>
        </p:pic>
        <p:pic>
          <p:nvPicPr>
            <p:cNvPr id="2057" name="Picture 1" descr="lyap_zero"/>
            <p:cNvPicPr>
              <a:picLocks noChangeAspect="1" noChangeArrowheads="1"/>
            </p:cNvPicPr>
            <p:nvPr/>
          </p:nvPicPr>
          <p:blipFill>
            <a:blip r:embed="rId6"/>
            <a:srcRect/>
            <a:stretch>
              <a:fillRect/>
            </a:stretch>
          </p:blipFill>
          <p:spPr bwMode="auto">
            <a:xfrm>
              <a:off x="3352800" y="2094384"/>
              <a:ext cx="1724688" cy="1118717"/>
            </a:xfrm>
            <a:prstGeom prst="rect">
              <a:avLst/>
            </a:prstGeom>
            <a:noFill/>
            <a:ln w="9525">
              <a:noFill/>
              <a:miter lim="800000"/>
              <a:headEnd/>
              <a:tailEnd/>
            </a:ln>
          </p:spPr>
        </p:pic>
        <p:sp>
          <p:nvSpPr>
            <p:cNvPr id="2058" name="Text Box 66"/>
            <p:cNvSpPr txBox="1">
              <a:spLocks noChangeArrowheads="1"/>
            </p:cNvSpPr>
            <p:nvPr/>
          </p:nvSpPr>
          <p:spPr bwMode="auto">
            <a:xfrm>
              <a:off x="940079" y="1855037"/>
              <a:ext cx="1930121" cy="230832"/>
            </a:xfrm>
            <a:prstGeom prst="rect">
              <a:avLst/>
            </a:prstGeom>
            <a:noFill/>
            <a:ln w="9525">
              <a:noFill/>
              <a:miter lim="800000"/>
              <a:headEnd/>
              <a:tailEnd/>
            </a:ln>
          </p:spPr>
          <p:txBody>
            <a:bodyPr lIns="0" tIns="0" rIns="0" bIns="0">
              <a:spAutoFit/>
            </a:bodyPr>
            <a:lstStyle/>
            <a:p>
              <a:pPr marL="230188" indent="-230188">
                <a:lnSpc>
                  <a:spcPct val="125000"/>
                </a:lnSpc>
                <a:spcBef>
                  <a:spcPct val="20000"/>
                </a:spcBef>
              </a:pPr>
              <a:r>
                <a:rPr lang="en-US" sz="1200" b="1">
                  <a:solidFill>
                    <a:schemeClr val="bg1"/>
                  </a:solidFill>
                </a:rPr>
                <a:t>Diverging Trajectories (&gt;0)</a:t>
              </a:r>
              <a:endParaRPr lang="en-US" sz="1200">
                <a:solidFill>
                  <a:schemeClr val="bg1"/>
                </a:solidFill>
              </a:endParaRPr>
            </a:p>
          </p:txBody>
        </p:sp>
        <p:sp>
          <p:nvSpPr>
            <p:cNvPr id="2059" name="Text Box 66"/>
            <p:cNvSpPr txBox="1">
              <a:spLocks noChangeArrowheads="1"/>
            </p:cNvSpPr>
            <p:nvPr/>
          </p:nvSpPr>
          <p:spPr bwMode="auto">
            <a:xfrm>
              <a:off x="3378479" y="1829637"/>
              <a:ext cx="1930121" cy="230832"/>
            </a:xfrm>
            <a:prstGeom prst="rect">
              <a:avLst/>
            </a:prstGeom>
            <a:noFill/>
            <a:ln w="9525">
              <a:noFill/>
              <a:miter lim="800000"/>
              <a:headEnd/>
              <a:tailEnd/>
            </a:ln>
          </p:spPr>
          <p:txBody>
            <a:bodyPr lIns="0" tIns="0" rIns="0" bIns="0">
              <a:spAutoFit/>
            </a:bodyPr>
            <a:lstStyle/>
            <a:p>
              <a:pPr marL="230188" indent="-230188">
                <a:lnSpc>
                  <a:spcPct val="125000"/>
                </a:lnSpc>
                <a:spcBef>
                  <a:spcPct val="20000"/>
                </a:spcBef>
              </a:pPr>
              <a:r>
                <a:rPr lang="en-US" sz="1200" b="1">
                  <a:solidFill>
                    <a:schemeClr val="bg1"/>
                  </a:solidFill>
                </a:rPr>
                <a:t>Stable Trajectories (~0)</a:t>
              </a:r>
              <a:endParaRPr lang="en-US" sz="1200">
                <a:solidFill>
                  <a:schemeClr val="bg1"/>
                </a:solidFill>
              </a:endParaRPr>
            </a:p>
          </p:txBody>
        </p:sp>
        <p:sp>
          <p:nvSpPr>
            <p:cNvPr id="2060" name="Text Box 66"/>
            <p:cNvSpPr txBox="1">
              <a:spLocks noChangeArrowheads="1"/>
            </p:cNvSpPr>
            <p:nvPr/>
          </p:nvSpPr>
          <p:spPr bwMode="auto">
            <a:xfrm>
              <a:off x="5588279" y="1829637"/>
              <a:ext cx="2146021" cy="230832"/>
            </a:xfrm>
            <a:prstGeom prst="rect">
              <a:avLst/>
            </a:prstGeom>
            <a:noFill/>
            <a:ln w="9525">
              <a:noFill/>
              <a:miter lim="800000"/>
              <a:headEnd/>
              <a:tailEnd/>
            </a:ln>
          </p:spPr>
          <p:txBody>
            <a:bodyPr lIns="0" tIns="0" rIns="0" bIns="0">
              <a:spAutoFit/>
            </a:bodyPr>
            <a:lstStyle/>
            <a:p>
              <a:pPr marL="230188" indent="-230188">
                <a:lnSpc>
                  <a:spcPct val="125000"/>
                </a:lnSpc>
                <a:spcBef>
                  <a:spcPct val="20000"/>
                </a:spcBef>
              </a:pPr>
              <a:r>
                <a:rPr lang="en-US" sz="1200" b="1">
                  <a:solidFill>
                    <a:schemeClr val="bg1"/>
                  </a:solidFill>
                </a:rPr>
                <a:t>Converging Trajectories (&lt;0)</a:t>
              </a:r>
              <a:endParaRPr lang="en-US" sz="1200">
                <a:solidFill>
                  <a:schemeClr val="bg1"/>
                </a:solidFill>
              </a:endParaRPr>
            </a:p>
          </p:txBody>
        </p:sp>
      </p:grpSp>
      <p:graphicFrame>
        <p:nvGraphicFramePr>
          <p:cNvPr id="2050" name="Object 8"/>
          <p:cNvGraphicFramePr>
            <a:graphicFrameLocks noChangeAspect="1"/>
          </p:cNvGraphicFramePr>
          <p:nvPr/>
        </p:nvGraphicFramePr>
        <p:xfrm>
          <a:off x="2959100" y="1739900"/>
          <a:ext cx="2819400" cy="674688"/>
        </p:xfrm>
        <a:graphic>
          <a:graphicData uri="http://schemas.openxmlformats.org/presentationml/2006/ole">
            <p:oleObj spid="_x0000_s2050" name="Equation" r:id="rId7" imgW="1752600" imgH="419100" progId="Equation.3">
              <p:embed/>
            </p:oleObj>
          </a:graphicData>
        </a:graphic>
      </p:graphicFrame>
      <p:sp>
        <p:nvSpPr>
          <p:cNvPr id="2054" name="Text Box 66"/>
          <p:cNvSpPr txBox="1">
            <a:spLocks noChangeArrowheads="1"/>
          </p:cNvSpPr>
          <p:nvPr/>
        </p:nvSpPr>
        <p:spPr bwMode="auto">
          <a:xfrm>
            <a:off x="247650" y="808038"/>
            <a:ext cx="8604250" cy="4819650"/>
          </a:xfrm>
          <a:prstGeom prst="rect">
            <a:avLst/>
          </a:prstGeom>
          <a:noFill/>
          <a:ln w="9525">
            <a:noFill/>
            <a:miter lim="800000"/>
            <a:headEnd/>
            <a:tailEnd/>
          </a:ln>
        </p:spPr>
        <p:txBody>
          <a:bodyPr lIns="0" tIns="0" rIns="0" bIns="0">
            <a:spAutoFit/>
          </a:bodyPr>
          <a:lstStyle/>
          <a:p>
            <a:pPr marL="230188" indent="-230188">
              <a:spcBef>
                <a:spcPct val="20000"/>
              </a:spcBef>
              <a:buFont typeface="Arial" pitchFamily="34" charset="0"/>
              <a:buChar char="•"/>
            </a:pPr>
            <a:r>
              <a:rPr lang="en-US" sz="1800" b="1" dirty="0">
                <a:solidFill>
                  <a:schemeClr val="bg1"/>
                </a:solidFill>
              </a:rPr>
              <a:t>Measures the level of chaos in the reconstructed attractor</a:t>
            </a:r>
          </a:p>
          <a:p>
            <a:pPr marL="230188" indent="-230188">
              <a:spcBef>
                <a:spcPct val="20000"/>
              </a:spcBef>
              <a:buFont typeface="Arial" pitchFamily="34" charset="0"/>
              <a:buChar char="•"/>
            </a:pPr>
            <a:r>
              <a:rPr lang="en-US" sz="1800" b="1" dirty="0">
                <a:solidFill>
                  <a:schemeClr val="bg1"/>
                </a:solidFill>
              </a:rPr>
              <a:t>Computed by analyzing the relative behavior of neighboring trajectories within the attractor</a:t>
            </a:r>
          </a:p>
          <a:p>
            <a:pPr marL="230188" indent="-230188">
              <a:spcBef>
                <a:spcPct val="20000"/>
              </a:spcBef>
              <a:buFont typeface="Arial" pitchFamily="34" charset="0"/>
              <a:buChar char="•"/>
            </a:pPr>
            <a:endParaRPr lang="en-US" sz="1800" b="1" dirty="0">
              <a:solidFill>
                <a:schemeClr val="bg1"/>
              </a:solidFill>
            </a:endParaRPr>
          </a:p>
          <a:p>
            <a:pPr marL="230188" indent="-230188">
              <a:spcBef>
                <a:spcPct val="20000"/>
              </a:spcBef>
            </a:pPr>
            <a:endParaRPr lang="en-US" sz="1800" b="1" dirty="0">
              <a:solidFill>
                <a:schemeClr val="bg1"/>
              </a:solidFill>
            </a:endParaRPr>
          </a:p>
          <a:p>
            <a:pPr marL="230188" indent="-230188">
              <a:spcBef>
                <a:spcPct val="20000"/>
              </a:spcBef>
              <a:buFont typeface="Arial" pitchFamily="34" charset="0"/>
              <a:buChar char="•"/>
            </a:pPr>
            <a:r>
              <a:rPr lang="en-US" sz="1800" b="1" dirty="0">
                <a:solidFill>
                  <a:schemeClr val="bg1"/>
                </a:solidFill>
              </a:rPr>
              <a:t>Example:</a:t>
            </a:r>
          </a:p>
          <a:p>
            <a:pPr marL="230188" indent="-230188">
              <a:spcBef>
                <a:spcPct val="20000"/>
              </a:spcBef>
              <a:buFont typeface="Arial" pitchFamily="34" charset="0"/>
              <a:buChar char="•"/>
            </a:pPr>
            <a:endParaRPr lang="en-US" sz="1800" b="1" dirty="0">
              <a:solidFill>
                <a:schemeClr val="bg1"/>
              </a:solidFill>
            </a:endParaRPr>
          </a:p>
          <a:p>
            <a:pPr marL="1601788" lvl="3" indent="-230188">
              <a:spcBef>
                <a:spcPct val="20000"/>
              </a:spcBef>
            </a:pPr>
            <a:endParaRPr lang="en-US" sz="1800" b="1" dirty="0">
              <a:solidFill>
                <a:schemeClr val="bg1"/>
              </a:solidFill>
            </a:endParaRPr>
          </a:p>
          <a:p>
            <a:pPr marL="230188" indent="-230188">
              <a:spcBef>
                <a:spcPct val="20000"/>
              </a:spcBef>
              <a:buFont typeface="Arial" pitchFamily="34" charset="0"/>
              <a:buChar char="•"/>
            </a:pPr>
            <a:endParaRPr lang="en-US" sz="1800" b="1" dirty="0">
              <a:solidFill>
                <a:schemeClr val="bg1"/>
              </a:solidFill>
            </a:endParaRPr>
          </a:p>
          <a:p>
            <a:pPr marL="230188" indent="-230188">
              <a:spcBef>
                <a:spcPct val="20000"/>
              </a:spcBef>
              <a:buFont typeface="Arial" pitchFamily="34" charset="0"/>
              <a:buChar char="•"/>
            </a:pPr>
            <a:endParaRPr lang="en-US" sz="1800" b="1" dirty="0">
              <a:solidFill>
                <a:schemeClr val="bg1"/>
              </a:solidFill>
            </a:endParaRPr>
          </a:p>
          <a:p>
            <a:pPr marL="230188" indent="-230188">
              <a:spcBef>
                <a:spcPct val="20000"/>
              </a:spcBef>
            </a:pPr>
            <a:endParaRPr lang="en-US" sz="1800" b="1" dirty="0">
              <a:solidFill>
                <a:schemeClr val="bg1"/>
              </a:solidFill>
            </a:endParaRPr>
          </a:p>
          <a:p>
            <a:pPr marL="230188" indent="-230188">
              <a:spcBef>
                <a:spcPct val="20000"/>
              </a:spcBef>
              <a:buFont typeface="Arial" pitchFamily="34" charset="0"/>
              <a:buChar char="•"/>
            </a:pPr>
            <a:r>
              <a:rPr lang="en-US" sz="1800" b="1" dirty="0">
                <a:solidFill>
                  <a:schemeClr val="bg1"/>
                </a:solidFill>
              </a:rPr>
              <a:t>Final </a:t>
            </a:r>
            <a:r>
              <a:rPr lang="en-US" sz="1800" b="1" dirty="0" err="1">
                <a:solidFill>
                  <a:schemeClr val="bg1"/>
                </a:solidFill>
              </a:rPr>
              <a:t>Lyapunov</a:t>
            </a:r>
            <a:r>
              <a:rPr lang="en-US" sz="1800" b="1" dirty="0">
                <a:solidFill>
                  <a:schemeClr val="bg1"/>
                </a:solidFill>
              </a:rPr>
              <a:t> exponent is the average trajectory behavior over the entire attractor</a:t>
            </a:r>
          </a:p>
          <a:p>
            <a:pPr marL="230188" indent="-230188">
              <a:spcBef>
                <a:spcPct val="20000"/>
              </a:spcBef>
              <a:buFont typeface="Arial" pitchFamily="34" charset="0"/>
              <a:buChar char="•"/>
            </a:pPr>
            <a:endParaRPr lang="en-US" sz="1800" b="1" dirty="0">
              <a:solidFill>
                <a:schemeClr val="bg1"/>
              </a:solidFill>
            </a:endParaRPr>
          </a:p>
          <a:p>
            <a:pPr marL="230188" indent="-230188">
              <a:spcBef>
                <a:spcPct val="20000"/>
              </a:spcBef>
              <a:buFont typeface="Arial" pitchFamily="34" charset="0"/>
              <a:buChar char="•"/>
            </a:pPr>
            <a:endParaRPr lang="en-US" sz="1800" b="1" dirty="0">
              <a:solidFill>
                <a:schemeClr val="bg1"/>
              </a:solidFill>
            </a:endParaRPr>
          </a:p>
        </p:txBody>
      </p:sp>
      <p:graphicFrame>
        <p:nvGraphicFramePr>
          <p:cNvPr id="2051" name="Object 11"/>
          <p:cNvGraphicFramePr>
            <a:graphicFrameLocks noChangeAspect="1"/>
          </p:cNvGraphicFramePr>
          <p:nvPr/>
        </p:nvGraphicFramePr>
        <p:xfrm>
          <a:off x="2987675" y="4927600"/>
          <a:ext cx="2978150" cy="833438"/>
        </p:xfrm>
        <a:graphic>
          <a:graphicData uri="http://schemas.openxmlformats.org/presentationml/2006/ole">
            <p:oleObj spid="_x0000_s2051" name="Equation" r:id="rId8" imgW="1638000" imgH="45720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Lyapunov Exponents Examples</a:t>
            </a:r>
          </a:p>
        </p:txBody>
      </p:sp>
      <p:pic>
        <p:nvPicPr>
          <p:cNvPr id="13315" name="Picture 4" descr="m_attractor.jpg"/>
          <p:cNvPicPr>
            <a:picLocks noChangeAspect="1" noChangeArrowheads="1"/>
          </p:cNvPicPr>
          <p:nvPr/>
        </p:nvPicPr>
        <p:blipFill>
          <a:blip r:embed="rId3"/>
          <a:srcRect/>
          <a:stretch>
            <a:fillRect/>
          </a:stretch>
        </p:blipFill>
        <p:spPr bwMode="auto">
          <a:xfrm>
            <a:off x="5575300" y="762000"/>
            <a:ext cx="3060700" cy="2709863"/>
          </a:xfrm>
          <a:prstGeom prst="rect">
            <a:avLst/>
          </a:prstGeom>
          <a:noFill/>
          <a:ln w="31750">
            <a:solidFill>
              <a:schemeClr val="accent2"/>
            </a:solidFill>
            <a:miter lim="800000"/>
            <a:headEnd/>
            <a:tailEnd/>
          </a:ln>
          <a:effectLst>
            <a:outerShdw blurRad="114300" dist="76200" dir="2700000" algn="tl" rotWithShape="0">
              <a:prstClr val="black"/>
            </a:outerShdw>
          </a:effectLst>
        </p:spPr>
      </p:pic>
      <p:pic>
        <p:nvPicPr>
          <p:cNvPr id="13316" name="Picture 3" descr="f_attractor.jpg"/>
          <p:cNvPicPr>
            <a:picLocks noChangeAspect="1" noChangeArrowheads="1"/>
          </p:cNvPicPr>
          <p:nvPr/>
        </p:nvPicPr>
        <p:blipFill>
          <a:blip r:embed="rId4"/>
          <a:srcRect/>
          <a:stretch>
            <a:fillRect/>
          </a:stretch>
        </p:blipFill>
        <p:spPr bwMode="auto">
          <a:xfrm>
            <a:off x="5575300" y="3644900"/>
            <a:ext cx="3048000" cy="2755900"/>
          </a:xfrm>
          <a:prstGeom prst="rect">
            <a:avLst/>
          </a:prstGeom>
          <a:noFill/>
          <a:ln w="31750">
            <a:solidFill>
              <a:schemeClr val="accent2"/>
            </a:solidFill>
            <a:miter lim="800000"/>
            <a:headEnd/>
            <a:tailEnd/>
          </a:ln>
          <a:effectLst>
            <a:outerShdw blurRad="114300" dist="76200" dir="2700000" algn="tl" rotWithShape="0">
              <a:prstClr val="black"/>
            </a:outerShdw>
          </a:effectLst>
        </p:spPr>
      </p:pic>
      <p:sp>
        <p:nvSpPr>
          <p:cNvPr id="13317" name="Text Box 66"/>
          <p:cNvSpPr txBox="1">
            <a:spLocks noChangeArrowheads="1"/>
          </p:cNvSpPr>
          <p:nvPr/>
        </p:nvSpPr>
        <p:spPr bwMode="auto">
          <a:xfrm>
            <a:off x="247650" y="808038"/>
            <a:ext cx="5264150" cy="1495425"/>
          </a:xfrm>
          <a:prstGeom prst="rect">
            <a:avLst/>
          </a:prstGeom>
          <a:noFill/>
          <a:ln w="9525">
            <a:noFill/>
            <a:miter lim="800000"/>
            <a:headEnd/>
            <a:tailEnd/>
          </a:ln>
        </p:spPr>
        <p:txBody>
          <a:bodyPr lIns="0" tIns="0" rIns="0" bIns="0">
            <a:spAutoFit/>
          </a:bodyPr>
          <a:lstStyle/>
          <a:p>
            <a:pPr marL="230188" indent="-230188">
              <a:spcBef>
                <a:spcPct val="20000"/>
              </a:spcBef>
              <a:buFont typeface="Arial" pitchFamily="34" charset="0"/>
              <a:buChar char="•"/>
            </a:pPr>
            <a:r>
              <a:rPr lang="en-US" sz="1800" b="1">
                <a:solidFill>
                  <a:schemeClr val="bg1"/>
                </a:solidFill>
              </a:rPr>
              <a:t>Reconstructed attractor for phoneme /m/</a:t>
            </a:r>
          </a:p>
          <a:p>
            <a:pPr marL="230188" indent="-230188">
              <a:spcBef>
                <a:spcPct val="20000"/>
              </a:spcBef>
              <a:buFont typeface="Arial" pitchFamily="34" charset="0"/>
              <a:buChar char="•"/>
            </a:pPr>
            <a:r>
              <a:rPr lang="en-US" sz="1800" b="1">
                <a:solidFill>
                  <a:schemeClr val="bg1"/>
                </a:solidFill>
              </a:rPr>
              <a:t>On average, neighboring trajectories remain close together as time evolves</a:t>
            </a:r>
          </a:p>
          <a:p>
            <a:pPr marL="230188" indent="-230188">
              <a:spcBef>
                <a:spcPct val="20000"/>
              </a:spcBef>
              <a:buFont typeface="Arial" pitchFamily="34" charset="0"/>
              <a:buChar char="•"/>
            </a:pPr>
            <a:r>
              <a:rPr lang="en-US" sz="1800" b="1">
                <a:solidFill>
                  <a:schemeClr val="bg1"/>
                </a:solidFill>
              </a:rPr>
              <a:t>This behavior results in a relatively low exponent (</a:t>
            </a:r>
            <a:r>
              <a:rPr lang="el-GR" sz="1800" b="1">
                <a:solidFill>
                  <a:schemeClr val="bg1"/>
                </a:solidFill>
              </a:rPr>
              <a:t>λ</a:t>
            </a:r>
            <a:r>
              <a:rPr lang="en-US" sz="1800" b="1">
                <a:solidFill>
                  <a:schemeClr val="bg1"/>
                </a:solidFill>
              </a:rPr>
              <a:t>=-8.96)</a:t>
            </a:r>
          </a:p>
        </p:txBody>
      </p:sp>
      <p:sp>
        <p:nvSpPr>
          <p:cNvPr id="13318" name="Text Box 66"/>
          <p:cNvSpPr txBox="1">
            <a:spLocks noChangeArrowheads="1"/>
          </p:cNvSpPr>
          <p:nvPr/>
        </p:nvSpPr>
        <p:spPr bwMode="auto">
          <a:xfrm>
            <a:off x="247650" y="3652838"/>
            <a:ext cx="5264150" cy="1495425"/>
          </a:xfrm>
          <a:prstGeom prst="rect">
            <a:avLst/>
          </a:prstGeom>
          <a:noFill/>
          <a:ln w="9525">
            <a:noFill/>
            <a:miter lim="800000"/>
            <a:headEnd/>
            <a:tailEnd/>
          </a:ln>
        </p:spPr>
        <p:txBody>
          <a:bodyPr lIns="0" tIns="0" rIns="0" bIns="0">
            <a:spAutoFit/>
          </a:bodyPr>
          <a:lstStyle/>
          <a:p>
            <a:pPr marL="230188" indent="-230188">
              <a:spcBef>
                <a:spcPct val="20000"/>
              </a:spcBef>
              <a:buFont typeface="Arial" pitchFamily="34" charset="0"/>
              <a:buChar char="•"/>
            </a:pPr>
            <a:r>
              <a:rPr lang="en-US" sz="1800" b="1">
                <a:solidFill>
                  <a:schemeClr val="bg1"/>
                </a:solidFill>
              </a:rPr>
              <a:t>Reconstructed attractor for phoneme /f/</a:t>
            </a:r>
          </a:p>
          <a:p>
            <a:pPr marL="230188" indent="-230188">
              <a:spcBef>
                <a:spcPct val="20000"/>
              </a:spcBef>
              <a:buFont typeface="Arial" pitchFamily="34" charset="0"/>
              <a:buChar char="•"/>
            </a:pPr>
            <a:r>
              <a:rPr lang="en-US" sz="1800" b="1">
                <a:solidFill>
                  <a:schemeClr val="bg1"/>
                </a:solidFill>
              </a:rPr>
              <a:t>Neighboring trajectories diverge quickly as time evolves</a:t>
            </a:r>
          </a:p>
          <a:p>
            <a:pPr marL="230188" indent="-230188">
              <a:spcBef>
                <a:spcPct val="20000"/>
              </a:spcBef>
              <a:buFont typeface="Arial" pitchFamily="34" charset="0"/>
              <a:buChar char="•"/>
            </a:pPr>
            <a:r>
              <a:rPr lang="en-US" sz="1800" b="1">
                <a:solidFill>
                  <a:schemeClr val="bg1"/>
                </a:solidFill>
              </a:rPr>
              <a:t>This behavior results in a relatively high exponent (</a:t>
            </a:r>
            <a:r>
              <a:rPr lang="el-GR" sz="1800" b="1">
                <a:solidFill>
                  <a:schemeClr val="bg1"/>
                </a:solidFill>
              </a:rPr>
              <a:t>λ</a:t>
            </a:r>
            <a:r>
              <a:rPr lang="en-US" sz="1800" b="1">
                <a:solidFill>
                  <a:schemeClr val="bg1"/>
                </a:solidFill>
              </a:rPr>
              <a:t>=566.11)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a:solidFill>
                  <a:schemeClr val="accent2"/>
                </a:solidFill>
              </a:rPr>
              <a:t>Fractal Dimension</a:t>
            </a:r>
          </a:p>
        </p:txBody>
      </p:sp>
      <p:sp>
        <p:nvSpPr>
          <p:cNvPr id="3078" name="Text Box 66"/>
          <p:cNvSpPr txBox="1">
            <a:spLocks noChangeArrowheads="1"/>
          </p:cNvSpPr>
          <p:nvPr/>
        </p:nvSpPr>
        <p:spPr bwMode="auto">
          <a:xfrm>
            <a:off x="247650" y="877824"/>
            <a:ext cx="8604250" cy="4764381"/>
          </a:xfrm>
          <a:prstGeom prst="rect">
            <a:avLst/>
          </a:prstGeom>
          <a:noFill/>
          <a:ln w="9525">
            <a:noFill/>
            <a:miter lim="800000"/>
            <a:headEnd/>
            <a:tailEnd/>
          </a:ln>
        </p:spPr>
        <p:txBody>
          <a:bodyPr wrap="square" lIns="0" tIns="0" rIns="0" bIns="0">
            <a:spAutoFit/>
          </a:bodyPr>
          <a:lstStyle/>
          <a:p>
            <a:pPr marL="230188" indent="-230188">
              <a:spcBef>
                <a:spcPct val="20000"/>
              </a:spcBef>
              <a:buFont typeface="Arial" pitchFamily="34" charset="0"/>
              <a:buChar char="•"/>
            </a:pPr>
            <a:r>
              <a:rPr lang="en-US" sz="1800" b="1" dirty="0">
                <a:solidFill>
                  <a:schemeClr val="bg1"/>
                </a:solidFill>
              </a:rPr>
              <a:t>Quantifies the geometrical complexity of the attractor by measuring self-similarity</a:t>
            </a:r>
          </a:p>
          <a:p>
            <a:pPr marL="230188" indent="-230188">
              <a:spcBef>
                <a:spcPct val="20000"/>
              </a:spcBef>
              <a:buFont typeface="Arial" pitchFamily="34" charset="0"/>
              <a:buChar char="•"/>
            </a:pPr>
            <a:r>
              <a:rPr lang="en-US" sz="1800" b="1" dirty="0">
                <a:solidFill>
                  <a:schemeClr val="bg1"/>
                </a:solidFill>
              </a:rPr>
              <a:t>Self-similarity example: </a:t>
            </a:r>
            <a:r>
              <a:rPr lang="en-US" sz="1800" b="1" dirty="0" err="1">
                <a:solidFill>
                  <a:schemeClr val="bg1"/>
                </a:solidFill>
              </a:rPr>
              <a:t>Sierpinski</a:t>
            </a:r>
            <a:r>
              <a:rPr lang="en-US" sz="1800" b="1" dirty="0">
                <a:solidFill>
                  <a:schemeClr val="bg1"/>
                </a:solidFill>
              </a:rPr>
              <a:t> Triangle</a:t>
            </a:r>
          </a:p>
          <a:p>
            <a:pPr marL="230188" indent="-230188">
              <a:spcBef>
                <a:spcPct val="20000"/>
              </a:spcBef>
              <a:buFont typeface="Arial" pitchFamily="34" charset="0"/>
              <a:buChar char="•"/>
            </a:pPr>
            <a:endParaRPr lang="en-US" sz="1800" b="1" dirty="0">
              <a:solidFill>
                <a:schemeClr val="bg1"/>
              </a:solidFill>
            </a:endParaRPr>
          </a:p>
          <a:p>
            <a:pPr marL="230188" indent="-230188">
              <a:spcBef>
                <a:spcPct val="20000"/>
              </a:spcBef>
              <a:buFont typeface="Arial" pitchFamily="34" charset="0"/>
              <a:buChar char="•"/>
            </a:pPr>
            <a:endParaRPr lang="en-US" sz="1800" b="1" dirty="0">
              <a:solidFill>
                <a:schemeClr val="bg1"/>
              </a:solidFill>
            </a:endParaRPr>
          </a:p>
          <a:p>
            <a:pPr marL="230188" indent="-230188">
              <a:spcBef>
                <a:spcPct val="20000"/>
              </a:spcBef>
              <a:buFont typeface="Arial" pitchFamily="34" charset="0"/>
              <a:buChar char="•"/>
            </a:pPr>
            <a:endParaRPr lang="en-US" sz="1800" b="1" dirty="0">
              <a:solidFill>
                <a:schemeClr val="bg1"/>
              </a:solidFill>
            </a:endParaRPr>
          </a:p>
          <a:p>
            <a:pPr marL="230188" indent="-230188">
              <a:spcBef>
                <a:spcPct val="20000"/>
              </a:spcBef>
              <a:buFont typeface="Arial" pitchFamily="34" charset="0"/>
              <a:buChar char="•"/>
            </a:pPr>
            <a:r>
              <a:rPr lang="en-US" sz="1800" b="1" dirty="0">
                <a:solidFill>
                  <a:schemeClr val="bg1"/>
                </a:solidFill>
              </a:rPr>
              <a:t>Computed by estimating the attractor’s correlation integral  which measures the extent to which the attractor fills the phase space</a:t>
            </a:r>
          </a:p>
          <a:p>
            <a:pPr marL="230188" indent="-230188">
              <a:spcBef>
                <a:spcPct val="20000"/>
              </a:spcBef>
              <a:buFont typeface="Arial" pitchFamily="34" charset="0"/>
              <a:buChar char="•"/>
            </a:pPr>
            <a:endParaRPr lang="en-US" sz="1800" b="1" dirty="0">
              <a:solidFill>
                <a:schemeClr val="bg1"/>
              </a:solidFill>
            </a:endParaRPr>
          </a:p>
          <a:p>
            <a:pPr marL="230188" indent="-230188">
              <a:spcBef>
                <a:spcPct val="20000"/>
              </a:spcBef>
            </a:pPr>
            <a:endParaRPr lang="en-US" sz="1800" b="1" dirty="0">
              <a:solidFill>
                <a:schemeClr val="bg1"/>
              </a:solidFill>
            </a:endParaRPr>
          </a:p>
          <a:p>
            <a:pPr marL="230188" indent="-230188">
              <a:spcBef>
                <a:spcPct val="20000"/>
              </a:spcBef>
              <a:buFont typeface="Arial" pitchFamily="34" charset="0"/>
              <a:buChar char="•"/>
            </a:pPr>
            <a:endParaRPr lang="en-US" sz="1800" b="1" dirty="0">
              <a:solidFill>
                <a:schemeClr val="bg1"/>
              </a:solidFill>
            </a:endParaRPr>
          </a:p>
          <a:p>
            <a:pPr marL="230188" indent="-230188">
              <a:spcBef>
                <a:spcPct val="20000"/>
              </a:spcBef>
              <a:buFont typeface="Arial" pitchFamily="34" charset="0"/>
              <a:buChar char="•"/>
            </a:pPr>
            <a:r>
              <a:rPr lang="en-US" sz="1800" b="1" dirty="0">
                <a:solidFill>
                  <a:schemeClr val="bg1"/>
                </a:solidFill>
              </a:rPr>
              <a:t>The method for finding fractal dimension from a time-series is called correlation dimension, and is found from the correlation integral using:</a:t>
            </a:r>
          </a:p>
          <a:p>
            <a:pPr marL="230188" indent="-230188">
              <a:spcBef>
                <a:spcPct val="20000"/>
              </a:spcBef>
              <a:buFont typeface="Arial" pitchFamily="34" charset="0"/>
              <a:buChar char="•"/>
            </a:pPr>
            <a:endParaRPr lang="en-US" sz="1800" b="1" dirty="0">
              <a:solidFill>
                <a:schemeClr val="bg1"/>
              </a:solidFill>
            </a:endParaRPr>
          </a:p>
          <a:p>
            <a:pPr marL="230188" indent="-230188">
              <a:spcBef>
                <a:spcPct val="20000"/>
              </a:spcBef>
              <a:buFont typeface="Arial" pitchFamily="34" charset="0"/>
              <a:buChar char="•"/>
            </a:pPr>
            <a:endParaRPr lang="en-US" sz="1800" b="1" dirty="0">
              <a:solidFill>
                <a:schemeClr val="bg1"/>
              </a:solidFill>
            </a:endParaRPr>
          </a:p>
        </p:txBody>
      </p:sp>
      <p:sp>
        <p:nvSpPr>
          <p:cNvPr id="3079"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4" name="Object 2"/>
          <p:cNvGraphicFramePr>
            <a:graphicFrameLocks noChangeAspect="1"/>
          </p:cNvGraphicFramePr>
          <p:nvPr/>
        </p:nvGraphicFramePr>
        <p:xfrm>
          <a:off x="1981200" y="3479800"/>
          <a:ext cx="5521325" cy="698500"/>
        </p:xfrm>
        <a:graphic>
          <a:graphicData uri="http://schemas.openxmlformats.org/presentationml/2006/ole">
            <p:oleObj spid="_x0000_s3074" name="Equation" r:id="rId4" imgW="3632200" imgH="457200" progId="Equation.3">
              <p:embed/>
            </p:oleObj>
          </a:graphicData>
        </a:graphic>
      </p:graphicFrame>
      <p:sp>
        <p:nvSpPr>
          <p:cNvPr id="308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5" name="Object 4"/>
          <p:cNvGraphicFramePr>
            <a:graphicFrameLocks noChangeAspect="1"/>
          </p:cNvGraphicFramePr>
          <p:nvPr/>
        </p:nvGraphicFramePr>
        <p:xfrm>
          <a:off x="2743200" y="5118100"/>
          <a:ext cx="3289300" cy="628650"/>
        </p:xfrm>
        <a:graphic>
          <a:graphicData uri="http://schemas.openxmlformats.org/presentationml/2006/ole">
            <p:oleObj spid="_x0000_s3075" name="Equation" r:id="rId5" imgW="2057400" imgH="393700" progId="Equation.3">
              <p:embed/>
            </p:oleObj>
          </a:graphicData>
        </a:graphic>
      </p:graphicFrame>
      <p:sp>
        <p:nvSpPr>
          <p:cNvPr id="3081" name="Rectangle 6"/>
          <p:cNvSpPr>
            <a:spLocks noChangeArrowheads="1"/>
          </p:cNvSpPr>
          <p:nvPr/>
        </p:nvSpPr>
        <p:spPr bwMode="auto">
          <a:xfrm>
            <a:off x="0" y="409575"/>
            <a:ext cx="9144000" cy="0"/>
          </a:xfrm>
          <a:prstGeom prst="rect">
            <a:avLst/>
          </a:prstGeom>
          <a:noFill/>
          <a:ln w="9525">
            <a:noFill/>
            <a:miter lim="800000"/>
            <a:headEnd/>
            <a:tailEnd/>
          </a:ln>
        </p:spPr>
        <p:txBody>
          <a:bodyPr wrap="none" anchor="ctr">
            <a:spAutoFit/>
          </a:bodyPr>
          <a:lstStyle/>
          <a:p>
            <a:endParaRPr lang="en-US"/>
          </a:p>
        </p:txBody>
      </p:sp>
      <p:pic>
        <p:nvPicPr>
          <p:cNvPr id="3077" name="Picture 1" descr="cdim_2"/>
          <p:cNvPicPr>
            <a:picLocks noChangeAspect="1" noChangeArrowheads="1"/>
          </p:cNvPicPr>
          <p:nvPr/>
        </p:nvPicPr>
        <p:blipFill>
          <a:blip r:embed="rId6"/>
          <a:srcRect/>
          <a:stretch>
            <a:fillRect/>
          </a:stretch>
        </p:blipFill>
        <p:spPr bwMode="auto">
          <a:xfrm>
            <a:off x="2374900" y="1854200"/>
            <a:ext cx="4381500" cy="765175"/>
          </a:xfrm>
          <a:prstGeom prst="rect">
            <a:avLst/>
          </a:prstGeom>
          <a:noFill/>
          <a:ln w="9525">
            <a:solidFill>
              <a:srgbClr val="892034"/>
            </a:solidFill>
            <a:miter lim="800000"/>
            <a:headEnd/>
            <a:tailEnd/>
          </a:ln>
          <a:effectLst>
            <a:outerShdw blurRad="114300" dist="76200" dir="2700000" algn="tl" rotWithShape="0">
              <a:prstClr val="black"/>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14397</TotalTime>
  <Words>2273</Words>
  <Application>Microsoft PowerPoint</Application>
  <PresentationFormat>Letter Paper (8.5x11 in)</PresentationFormat>
  <Paragraphs>478</Paragraphs>
  <Slides>25</Slides>
  <Notes>23</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25</vt:i4>
      </vt:variant>
    </vt:vector>
  </HeadingPairs>
  <TitlesOfParts>
    <vt:vector size="29" baseType="lpstr">
      <vt:lpstr>lecture_title</vt:lpstr>
      <vt:lpstr>lecture_default</vt:lpstr>
      <vt:lpstr>Equation</vt:lpstr>
      <vt:lpstr>Microsoft Equation 3.0</vt:lpstr>
      <vt:lpstr>Slide 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dana</cp:lastModifiedBy>
  <cp:revision>839</cp:revision>
  <dcterms:created xsi:type="dcterms:W3CDTF">2002-09-12T17:13:32Z</dcterms:created>
  <dcterms:modified xsi:type="dcterms:W3CDTF">2008-11-16T07:53:59Z</dcterms:modified>
</cp:coreProperties>
</file>