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8"/>
  </p:notesMasterIdLst>
  <p:handoutMasterIdLst>
    <p:handoutMasterId r:id="rId29"/>
  </p:handoutMasterIdLst>
  <p:sldIdLst>
    <p:sldId id="325" r:id="rId3"/>
    <p:sldId id="538" r:id="rId4"/>
    <p:sldId id="606" r:id="rId5"/>
    <p:sldId id="605" r:id="rId6"/>
    <p:sldId id="571" r:id="rId7"/>
    <p:sldId id="572" r:id="rId8"/>
    <p:sldId id="573" r:id="rId9"/>
    <p:sldId id="580" r:id="rId10"/>
    <p:sldId id="548" r:id="rId11"/>
    <p:sldId id="611" r:id="rId12"/>
    <p:sldId id="612" r:id="rId13"/>
    <p:sldId id="613" r:id="rId14"/>
    <p:sldId id="609" r:id="rId15"/>
    <p:sldId id="610" r:id="rId16"/>
    <p:sldId id="581" r:id="rId17"/>
    <p:sldId id="582" r:id="rId18"/>
    <p:sldId id="587" r:id="rId19"/>
    <p:sldId id="588" r:id="rId20"/>
    <p:sldId id="589" r:id="rId21"/>
    <p:sldId id="590" r:id="rId22"/>
    <p:sldId id="604" r:id="rId23"/>
    <p:sldId id="584" r:id="rId24"/>
    <p:sldId id="583" r:id="rId25"/>
    <p:sldId id="527" r:id="rId26"/>
    <p:sldId id="568" r:id="rId27"/>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892034"/>
    <a:srgbClr val="FFFFD5"/>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526" autoAdjust="0"/>
    <p:restoredTop sz="96226" autoAdjust="0"/>
  </p:normalViewPr>
  <p:slideViewPr>
    <p:cSldViewPr snapToGrid="0">
      <p:cViewPr varScale="1">
        <p:scale>
          <a:sx n="58" d="100"/>
          <a:sy n="58" d="100"/>
        </p:scale>
        <p:origin x="-1140" y="-78"/>
      </p:cViewPr>
      <p:guideLst>
        <p:guide orient="horz" pos="422"/>
        <p:guide orient="horz" pos="816"/>
        <p:guide orient="horz" pos="2557"/>
        <p:guide pos="5610"/>
        <p:guide pos="148"/>
        <p:guide pos="311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8</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4/15/2009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11" name="TextBox 10"/>
          <p:cNvSpPr txBox="1"/>
          <p:nvPr userDrawn="1"/>
        </p:nvSpPr>
        <p:spPr>
          <a:xfrm>
            <a:off x="684241" y="199361"/>
            <a:ext cx="4265583" cy="215444"/>
          </a:xfrm>
          <a:prstGeom prst="rect">
            <a:avLst/>
          </a:prstGeom>
          <a:solidFill>
            <a:srgbClr val="FFFFFF"/>
          </a:solidFill>
        </p:spPr>
        <p:txBody>
          <a:bodyPr wrap="square" lIns="0" tIns="0" rIns="91440" bIns="0" rtlCol="0" anchor="ctr" anchorCtr="0">
            <a:spAutoFit/>
          </a:bodyPr>
          <a:lstStyle/>
          <a:p>
            <a:pPr algn="r"/>
            <a:r>
              <a:rPr lang="en-US" sz="1400" b="1" dirty="0" smtClean="0">
                <a:solidFill>
                  <a:schemeClr val="accent1"/>
                </a:solidFill>
                <a:latin typeface="Times New Roman" pitchFamily="18" charset="0"/>
                <a:cs typeface="Times New Roman" pitchFamily="18" charset="0"/>
              </a:rPr>
              <a:t>Life Sciences and Biotechnology Institute</a:t>
            </a:r>
            <a:endParaRPr lang="en-US" sz="1400" b="1" dirty="0">
              <a:solidFill>
                <a:schemeClr val="accent1"/>
              </a:solidFill>
              <a:latin typeface="Times New Roman" pitchFamily="18" charset="0"/>
              <a:cs typeface="Times New Roman" pitchFamily="18" charset="0"/>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0705" name="Picture 1"/>
          <p:cNvPicPr>
            <a:picLocks noChangeAspect="1" noChangeArrowheads="1"/>
          </p:cNvPicPr>
          <p:nvPr userDrawn="1"/>
        </p:nvPicPr>
        <p:blipFill>
          <a:blip r:embed="rId7"/>
          <a:srcRect b="36111"/>
          <a:stretch>
            <a:fillRect/>
          </a:stretch>
        </p:blipFill>
        <p:spPr bwMode="auto">
          <a:xfrm>
            <a:off x="706787" y="123984"/>
            <a:ext cx="982528" cy="34448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LSBI: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piconepress.com/templates/under_construction/index.html"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hyperlink" Target="http://www.isip.piconepress.com/publications/seminars/external/2009/temple/"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www.piconepress.com/publications/conferences/icslp/2002/rvms/" TargetMode="External"/><Relationship Id="rId13" Type="http://schemas.openxmlformats.org/officeDocument/2006/relationships/hyperlink" Target="http://www.isip.piconepress.com/projects/speech/software/tutorials/production/fundamentals/current/" TargetMode="External"/><Relationship Id="rId3" Type="http://schemas.openxmlformats.org/officeDocument/2006/relationships/hyperlink" Target="http://www.isip.piconepress.com/publications/conferences/interspeech/2006/dynamical_invariants/" TargetMode="External"/><Relationship Id="rId7" Type="http://schemas.openxmlformats.org/officeDocument/2006/relationships/hyperlink" Target="http://www.isip.piconepress.com/publications/conferences/eusipco/2004/network_training/" TargetMode="External"/><Relationship Id="rId12" Type="http://schemas.openxmlformats.org/officeDocument/2006/relationships/hyperlink" Target="http://www.piconepress.com/projects/nsf_nonlinear/" TargetMode="External"/><Relationship Id="rId2" Type="http://schemas.openxmlformats.org/officeDocument/2006/relationships/hyperlink" Target="http://www.isip.piconepress.com/publications/conferences/interspeech/2008/mar_hmm/" TargetMode="External"/><Relationship Id="rId16" Type="http://schemas.openxmlformats.org/officeDocument/2006/relationships/hyperlink" Target="http://www.isip.piconepress.com/publications/courses/ece_8423/" TargetMode="External"/><Relationship Id="rId1" Type="http://schemas.openxmlformats.org/officeDocument/2006/relationships/slideLayout" Target="../slideLayouts/slideLayout11.xml"/><Relationship Id="rId6" Type="http://schemas.openxmlformats.org/officeDocument/2006/relationships/hyperlink" Target="http://www.isip.pconepress.com/publications/conferences/ieee_icassp/2004/transcription_errors" TargetMode="External"/><Relationship Id="rId11" Type="http://schemas.openxmlformats.org/officeDocument/2006/relationships/hyperlink" Target="http://www.isip.piconepress.com/projects/speech/software/" TargetMode="External"/><Relationship Id="rId5" Type="http://schemas.openxmlformats.org/officeDocument/2006/relationships/hyperlink" Target="http://www.isip.piconepress.com/publications/journals/ieee_sp/2004/support_vectors/" TargetMode="External"/><Relationship Id="rId15" Type="http://schemas.openxmlformats.org/officeDocument/2006/relationships/hyperlink" Target="http://www.isip.piconepress.com/publications/courses/ece_8463/" TargetMode="External"/><Relationship Id="rId10" Type="http://schemas.openxmlformats.org/officeDocument/2006/relationships/hyperlink" Target="http://www.isip.piconepress.com/projects/speech/" TargetMode="External"/><Relationship Id="rId4" Type="http://schemas.openxmlformats.org/officeDocument/2006/relationships/hyperlink" Target="http://www.isip.piconepress.com/publications/journals/sp_com/2003/prosody/" TargetMode="External"/><Relationship Id="rId9" Type="http://schemas.openxmlformats.org/officeDocument/2006/relationships/hyperlink" Target="http://www.isip.piconepress.com/" TargetMode="External"/><Relationship Id="rId14" Type="http://schemas.openxmlformats.org/officeDocument/2006/relationships/hyperlink" Target="http://www.isip.piconepress.com/projects/speech/software/demonstration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isip.piconepress.com/projects/speech/software/demonstrations"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jpeg"/><Relationship Id="rId12" Type="http://schemas.openxmlformats.org/officeDocument/2006/relationships/hyperlink" Target="http://www.isip.piconepress.com/projects/speech/software/" TargetMode="External"/><Relationship Id="rId2" Type="http://schemas.openxmlformats.org/officeDocument/2006/relationships/hyperlink" Target="http://www.isip.piconepress.com/projects/speech/software/documentation/" TargetMode="External"/><Relationship Id="rId1" Type="http://schemas.openxmlformats.org/officeDocument/2006/relationships/slideLayout" Target="../slideLayouts/slideLayout6.xml"/><Relationship Id="rId6" Type="http://schemas.openxmlformats.org/officeDocument/2006/relationships/hyperlink" Target="http://www.isip.piconepress.com/projects/cbn"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6.png"/><Relationship Id="rId10" Type="http://schemas.openxmlformats.org/officeDocument/2006/relationships/hyperlink" Target="http://www.isip.piconepress.com/projects/speech/software/demonstrations/interactive/index.html" TargetMode="External"/><Relationship Id="rId4" Type="http://schemas.openxmlformats.org/officeDocument/2006/relationships/hyperlink" Target="http://www.isip.piconepress.com/images/commercials/crazy/crazy_v1.mpeg" TargetMode="External"/><Relationship Id="rId9" Type="http://schemas.openxmlformats.org/officeDocument/2006/relationships/image" Target="../media/image13.png"/><Relationship Id="rId14" Type="http://schemas.openxmlformats.org/officeDocument/2006/relationships/hyperlink" Target="http://www.isip.piconepress.com/projects/speech/software/tutorials/production/fundamentals/curr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1.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hyperlink" Target="http://www.isip.piconepress.com/projects/switchboard/" TargetMode="External"/><Relationship Id="rId13" Type="http://schemas.openxmlformats.org/officeDocument/2006/relationships/hyperlink" Target="http://www.isip.piconepress.com/images/commercials/crazy/crazy_v1.mpeg" TargetMode="External"/><Relationship Id="rId18" Type="http://schemas.openxmlformats.org/officeDocument/2006/relationships/hyperlink" Target="http://www.isip.piconepress.com/publications/conferences/interspeech/2008/mar_hmm/" TargetMode="External"/><Relationship Id="rId3" Type="http://schemas.openxmlformats.org/officeDocument/2006/relationships/hyperlink" Target="http://www.isip.piconepress.com/publications/conferences/arpa_hlt/1995/human_benchmarks/" TargetMode="External"/><Relationship Id="rId7" Type="http://schemas.openxmlformats.org/officeDocument/2006/relationships/hyperlink" Target="http://www.isip.piconepress.com/publications/conferences/interspeech/1998/support_vectors/" TargetMode="External"/><Relationship Id="rId12" Type="http://schemas.openxmlformats.org/officeDocument/2006/relationships/hyperlink" Target="http://www.isip.piconepress.com/projects/aurora/" TargetMode="External"/><Relationship Id="rId17" Type="http://schemas.openxmlformats.org/officeDocument/2006/relationships/hyperlink" Target="http://www.isip.piconepress.com/projects/speech/software/downloads/prototype/isip_proto_v5.16.tar.gz" TargetMode="External"/><Relationship Id="rId2" Type="http://schemas.openxmlformats.org/officeDocument/2006/relationships/hyperlink" Target="http://www.isip.piconepress.com/" TargetMode="External"/><Relationship Id="rId16" Type="http://schemas.openxmlformats.org/officeDocument/2006/relationships/hyperlink" Target="http://www.isip.piconepress.com/publications/books/msstate_theses/2008/dynamic_invariants/" TargetMode="External"/><Relationship Id="rId20" Type="http://schemas.openxmlformats.org/officeDocument/2006/relationships/hyperlink" Target="http://www.piconepress.com/" TargetMode="External"/><Relationship Id="rId1" Type="http://schemas.openxmlformats.org/officeDocument/2006/relationships/slideLayout" Target="../slideLayouts/slideLayout11.xml"/><Relationship Id="rId6" Type="http://schemas.openxmlformats.org/officeDocument/2006/relationships/hyperlink" Target="http://www.isip.piconepress.com/projects/speech/" TargetMode="External"/><Relationship Id="rId11" Type="http://schemas.openxmlformats.org/officeDocument/2006/relationships/hyperlink" Target="http://www.isip.piconepress.com/publications/conferences/interspeech/2002/rvms/" TargetMode="External"/><Relationship Id="rId5" Type="http://schemas.openxmlformats.org/officeDocument/2006/relationships/hyperlink" Target="http://www.isip.piconepress.com/publications/conferences/clsp_workshop/1997/syllable/" TargetMode="External"/><Relationship Id="rId15" Type="http://schemas.openxmlformats.org/officeDocument/2006/relationships/hyperlink" Target="http://www.isip.piconepress.com/publications/conferences/ieee_icassp/2006/fatigue_detection/" TargetMode="External"/><Relationship Id="rId10" Type="http://schemas.openxmlformats.org/officeDocument/2006/relationships/hyperlink" Target="http://www.isip.piconepress.com/publications/conferences/dod_lvcsr/2001/transcriptions/" TargetMode="External"/><Relationship Id="rId19" Type="http://schemas.openxmlformats.org/officeDocument/2006/relationships/hyperlink" Target="http://www.isip.piconepress.com/publications/conferences/interspeech/2008/ldm_robust_recognition/" TargetMode="External"/><Relationship Id="rId4" Type="http://schemas.openxmlformats.org/officeDocument/2006/relationships/hyperlink" Target="http://www.isip.piconepress.com/projects/speech/software/" TargetMode="External"/><Relationship Id="rId9" Type="http://schemas.openxmlformats.org/officeDocument/2006/relationships/hyperlink" Target="http://www.isip.piconepress.com/projects/nsf_itr/" TargetMode="External"/><Relationship Id="rId14" Type="http://schemas.openxmlformats.org/officeDocument/2006/relationships/hyperlink" Target="http://www.isip.piconepress.com/publications/conferences/ieee_icassp/2006/hlt_syste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POTENTIAL </a:t>
            </a:r>
            <a:r>
              <a:rPr lang="en-US" b="1" dirty="0" smtClean="0">
                <a:solidFill>
                  <a:schemeClr val="accent2"/>
                </a:solidFill>
              </a:rPr>
              <a:t>SYNERGIES BETWEEN</a:t>
            </a:r>
            <a:r>
              <a:rPr lang="en-US" b="1" dirty="0" smtClean="0">
                <a:solidFill>
                  <a:schemeClr val="accent2"/>
                </a:solidFill>
              </a:rPr>
              <a:t/>
            </a:r>
            <a:br>
              <a:rPr lang="en-US" b="1" dirty="0" smtClean="0">
                <a:solidFill>
                  <a:schemeClr val="accent2"/>
                </a:solidFill>
              </a:rPr>
            </a:br>
            <a:r>
              <a:rPr lang="en-US" b="1" dirty="0" smtClean="0">
                <a:solidFill>
                  <a:schemeClr val="accent2"/>
                </a:solidFill>
              </a:rPr>
              <a:t>SPEECH </a:t>
            </a:r>
            <a:r>
              <a:rPr lang="en-US" b="1" dirty="0" smtClean="0">
                <a:solidFill>
                  <a:schemeClr val="accent2"/>
                </a:solidFill>
              </a:rPr>
              <a:t>RECOGNITION AND PROTEOMICS</a:t>
            </a:r>
            <a:endParaRPr lang="en-US" b="1" dirty="0">
              <a:solidFill>
                <a:schemeClr val="accent2"/>
              </a:solidFill>
            </a:endParaRPr>
          </a:p>
        </p:txBody>
      </p:sp>
      <p:sp>
        <p:nvSpPr>
          <p:cNvPr id="8" name="Rectangle 7"/>
          <p:cNvSpPr/>
          <p:nvPr/>
        </p:nvSpPr>
        <p:spPr>
          <a:xfrm>
            <a:off x="436099" y="5162298"/>
            <a:ext cx="8417169" cy="923330"/>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Department of Electrical and Computer Engineering</a:t>
            </a:r>
          </a:p>
          <a:p>
            <a:pPr algn="ctr"/>
            <a:r>
              <a:rPr lang="en-US" sz="1800" b="1" dirty="0" smtClean="0">
                <a:solidFill>
                  <a:schemeClr val="accent2"/>
                </a:solidFill>
              </a:rPr>
              <a:t>Mississippi State University</a:t>
            </a:r>
            <a:endParaRPr lang="en-US" sz="1800" b="1" dirty="0">
              <a:solidFill>
                <a:schemeClr val="accent2"/>
              </a:solidFill>
            </a:endParaRPr>
          </a:p>
        </p:txBody>
      </p:sp>
      <p:grpSp>
        <p:nvGrpSpPr>
          <p:cNvPr id="14" name="Group 13"/>
          <p:cNvGrpSpPr/>
          <p:nvPr/>
        </p:nvGrpSpPr>
        <p:grpSpPr>
          <a:xfrm>
            <a:off x="1379779" y="6116249"/>
            <a:ext cx="997684" cy="357188"/>
            <a:chOff x="563833" y="6157254"/>
            <a:chExt cx="997684" cy="357188"/>
          </a:xfrm>
        </p:grpSpPr>
        <p:sp>
          <p:nvSpPr>
            <p:cNvPr id="5"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0" name="Picture 9" descr="x.JPG">
              <a:hlinkClick r:id="rId3"/>
            </p:cNvPr>
            <p:cNvPicPr>
              <a:picLocks noChangeAspect="1"/>
            </p:cNvPicPr>
            <p:nvPr/>
          </p:nvPicPr>
          <p:blipFill>
            <a:blip r:embed="rId4"/>
            <a:stretch>
              <a:fillRect/>
            </a:stretch>
          </p:blipFill>
          <p:spPr>
            <a:xfrm>
              <a:off x="1185279" y="6157254"/>
              <a:ext cx="376238" cy="357188"/>
            </a:xfrm>
            <a:prstGeom prst="rect">
              <a:avLst/>
            </a:prstGeom>
          </p:spPr>
        </p:pic>
      </p:grpSp>
      <p:grpSp>
        <p:nvGrpSpPr>
          <p:cNvPr id="17" name="Group 16"/>
          <p:cNvGrpSpPr/>
          <p:nvPr/>
        </p:nvGrpSpPr>
        <p:grpSpPr>
          <a:xfrm>
            <a:off x="434857" y="6165787"/>
            <a:ext cx="885361" cy="279514"/>
            <a:chOff x="5231962" y="6231988"/>
            <a:chExt cx="885361" cy="279514"/>
          </a:xfrm>
        </p:grpSpPr>
        <p:pic>
          <p:nvPicPr>
            <p:cNvPr id="152580" name="Picture 4">
              <a:hlinkClick r:id="rId5"/>
            </p:cNvPr>
            <p:cNvPicPr>
              <a:picLocks noChangeAspect="1" noChangeArrowheads="1"/>
            </p:cNvPicPr>
            <p:nvPr/>
          </p:nvPicPr>
          <p:blipFill>
            <a:blip r:embed="rId6"/>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13" name="Picture 3">
            <a:hlinkClick r:id="rId7"/>
          </p:cNvPr>
          <p:cNvPicPr preferRelativeResize="0">
            <a:picLocks noChangeAspect="1" noChangeArrowheads="1"/>
          </p:cNvPicPr>
          <p:nvPr/>
        </p:nvPicPr>
        <p:blipFill>
          <a:blip r:embed="rId8"/>
          <a:srcRect/>
          <a:stretch>
            <a:fillRect/>
          </a:stretch>
        </p:blipFill>
        <p:spPr bwMode="auto">
          <a:xfrm>
            <a:off x="1066117" y="2165816"/>
            <a:ext cx="2126014" cy="2366963"/>
          </a:xfrm>
          <a:prstGeom prst="rect">
            <a:avLst/>
          </a:prstGeom>
          <a:noFill/>
          <a:ln w="38100">
            <a:solidFill>
              <a:schemeClr val="accent2"/>
            </a:solidFill>
            <a:miter lim="800000"/>
            <a:headEnd/>
            <a:tailEnd/>
          </a:ln>
          <a:effectLst/>
        </p:spPr>
      </p:pic>
      <p:pic>
        <p:nvPicPr>
          <p:cNvPr id="180225" name="Picture 1"/>
          <p:cNvPicPr>
            <a:picLocks noChangeAspect="1" noChangeArrowheads="1"/>
          </p:cNvPicPr>
          <p:nvPr/>
        </p:nvPicPr>
        <p:blipFill>
          <a:blip r:embed="rId9"/>
          <a:srcRect/>
          <a:stretch>
            <a:fillRect/>
          </a:stretch>
        </p:blipFill>
        <p:spPr bwMode="auto">
          <a:xfrm>
            <a:off x="3178625" y="2165816"/>
            <a:ext cx="4802536" cy="2366964"/>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220663" y="685800"/>
            <a:ext cx="4252912" cy="6063198"/>
          </a:xfrm>
          <a:prstGeom prst="rect">
            <a:avLst/>
          </a:prstGeom>
          <a:noFill/>
          <a:ln w="9525">
            <a:noFill/>
            <a:miter lim="800000"/>
            <a:headEnd/>
            <a:tailEnd/>
          </a:ln>
          <a:effectLst/>
        </p:spPr>
        <p:txBody>
          <a:bodyPr lIns="0" tIns="0" rIns="0" bIns="0">
            <a:spAutoFit/>
          </a:bodyPr>
          <a:lstStyle/>
          <a:p>
            <a:pPr marL="228600" indent="-228600" algn="l" eaLnBrk="1" hangingPunct="1">
              <a:spcBef>
                <a:spcPct val="0"/>
              </a:spcBef>
              <a:spcAft>
                <a:spcPts val="1200"/>
              </a:spcAft>
            </a:pPr>
            <a:r>
              <a:rPr lang="en-US" sz="1200" b="1" dirty="0"/>
              <a:t>Recent relevant peer-reviewed publications:</a:t>
            </a:r>
          </a:p>
          <a:p>
            <a:pPr marL="228600" indent="-228600">
              <a:spcAft>
                <a:spcPts val="1200"/>
              </a:spcAft>
              <a:buFontTx/>
              <a:buAutoNum type="arabicPeriod"/>
            </a:pPr>
            <a:r>
              <a:rPr lang="en-US" sz="1200" b="1" dirty="0" smtClean="0"/>
              <a:t>S. </a:t>
            </a:r>
            <a:r>
              <a:rPr lang="en-US" sz="1200" b="1" dirty="0" err="1" smtClean="0"/>
              <a:t>Srinivasan</a:t>
            </a:r>
            <a:r>
              <a:rPr lang="en-US" sz="1200" b="1" dirty="0" smtClean="0"/>
              <a:t>, T. Ma, D. May, G. </a:t>
            </a:r>
            <a:r>
              <a:rPr lang="en-US" sz="1200" b="1" dirty="0" err="1" smtClean="0"/>
              <a:t>Lazarou</a:t>
            </a:r>
            <a:r>
              <a:rPr lang="en-US" sz="1200" b="1" dirty="0" smtClean="0"/>
              <a:t> and J. Picone, </a:t>
            </a:r>
            <a:r>
              <a:rPr lang="en-US" sz="1200" b="1" dirty="0" smtClean="0">
                <a:hlinkClick r:id="rId2"/>
              </a:rPr>
              <a:t>“Nonlinear Mixture Autoregressive Hidden Markov Models For Speech Recognition,”</a:t>
            </a:r>
            <a:r>
              <a:rPr lang="en-US" sz="1200" b="1" dirty="0" smtClean="0"/>
              <a:t> </a:t>
            </a:r>
            <a:r>
              <a:rPr lang="en-US" sz="1200" b="1" i="1" dirty="0" smtClean="0"/>
              <a:t>Proc. Of ICSLP, </a:t>
            </a:r>
            <a:r>
              <a:rPr lang="en-US" sz="1200" b="1" dirty="0" smtClean="0"/>
              <a:t>pp. 960-963, Brisbane, Australia, September 2008. </a:t>
            </a:r>
          </a:p>
          <a:p>
            <a:pPr marL="228600" indent="-228600">
              <a:spcAft>
                <a:spcPts val="1200"/>
              </a:spcAft>
              <a:buFontTx/>
              <a:buAutoNum type="arabicPeriod"/>
            </a:pPr>
            <a:r>
              <a:rPr lang="en-US" sz="1200" b="1" dirty="0" smtClean="0"/>
              <a:t>S. Prasad, S. </a:t>
            </a:r>
            <a:r>
              <a:rPr lang="en-US" sz="1200" b="1" dirty="0" err="1" smtClean="0"/>
              <a:t>Srinivasan</a:t>
            </a:r>
            <a:r>
              <a:rPr lang="en-US" sz="1200" b="1" dirty="0" smtClean="0"/>
              <a:t>, M. </a:t>
            </a:r>
            <a:r>
              <a:rPr lang="en-US" sz="1200" b="1" dirty="0" err="1" smtClean="0"/>
              <a:t>Pannuri</a:t>
            </a:r>
            <a:r>
              <a:rPr lang="en-US" sz="1200" b="1" dirty="0" smtClean="0"/>
              <a:t>, G. </a:t>
            </a:r>
            <a:r>
              <a:rPr lang="en-US" sz="1200" b="1" dirty="0" err="1" smtClean="0"/>
              <a:t>Lazarou</a:t>
            </a:r>
            <a:r>
              <a:rPr lang="en-US" sz="1200" b="1" dirty="0" smtClean="0"/>
              <a:t> and J. Picone, </a:t>
            </a:r>
            <a:r>
              <a:rPr lang="en-US" sz="1200" b="1" dirty="0" smtClean="0">
                <a:hlinkClick r:id="rId3"/>
              </a:rPr>
              <a:t>“Nonlinear Dynamical Invariants for Speech Recognition,”</a:t>
            </a:r>
            <a:r>
              <a:rPr lang="en-US" sz="1200" b="1" dirty="0" smtClean="0"/>
              <a:t> </a:t>
            </a:r>
            <a:r>
              <a:rPr lang="en-US" sz="1200" b="1" i="1" dirty="0" smtClean="0"/>
              <a:t>Proc. ICSLP</a:t>
            </a:r>
            <a:r>
              <a:rPr lang="en-US" sz="1200" b="1" dirty="0" smtClean="0"/>
              <a:t>, pp. 2518-2521, Pittsburgh, Pennsylvania, USA, September 2006.</a:t>
            </a:r>
          </a:p>
          <a:p>
            <a:pPr marL="228600" indent="-228600">
              <a:spcAft>
                <a:spcPts val="1200"/>
              </a:spcAft>
              <a:buFontTx/>
              <a:buAutoNum type="arabicPeriod"/>
            </a:pPr>
            <a:r>
              <a:rPr lang="en-US" sz="1200" b="1" dirty="0" smtClean="0"/>
              <a:t>J</a:t>
            </a:r>
            <a:r>
              <a:rPr lang="en-US" sz="1200" b="1" dirty="0"/>
              <a:t>. Baca and J. Picone, </a:t>
            </a:r>
            <a:r>
              <a:rPr lang="en-US" sz="1200" b="1" dirty="0" smtClean="0">
                <a:hlinkClick r:id="rId4"/>
              </a:rPr>
              <a:t>“Effects </a:t>
            </a:r>
            <a:r>
              <a:rPr lang="en-US" sz="1200" b="1" dirty="0">
                <a:hlinkClick r:id="rId4"/>
              </a:rPr>
              <a:t>of Navigational </a:t>
            </a:r>
            <a:r>
              <a:rPr lang="en-US" sz="1200" b="1" dirty="0" err="1">
                <a:hlinkClick r:id="rId4"/>
              </a:rPr>
              <a:t>Displayless</a:t>
            </a:r>
            <a:r>
              <a:rPr lang="en-US" sz="1200" b="1" dirty="0">
                <a:hlinkClick r:id="rId4"/>
              </a:rPr>
              <a:t> Interfaces on User </a:t>
            </a:r>
            <a:r>
              <a:rPr lang="en-US" sz="1200" b="1" dirty="0" err="1" smtClean="0">
                <a:hlinkClick r:id="rId4"/>
              </a:rPr>
              <a:t>Prosodics</a:t>
            </a:r>
            <a:r>
              <a:rPr lang="en-US" sz="1200" b="1" dirty="0" smtClean="0">
                <a:hlinkClick r:id="rId4"/>
              </a:rPr>
              <a:t>,”</a:t>
            </a:r>
            <a:r>
              <a:rPr lang="en-US" sz="1200" b="1" dirty="0" smtClean="0"/>
              <a:t> </a:t>
            </a:r>
            <a:r>
              <a:rPr lang="en-US" sz="1200" b="1" i="1" dirty="0"/>
              <a:t>Speech Communication</a:t>
            </a:r>
            <a:r>
              <a:rPr lang="en-US" sz="1200" b="1" dirty="0"/>
              <a:t>, vol. 45, no. 2, pp. 187-202, Feb. 2005.</a:t>
            </a:r>
          </a:p>
          <a:p>
            <a:pPr marL="228600" indent="-228600" algn="l" eaLnBrk="1" hangingPunct="1">
              <a:spcBef>
                <a:spcPct val="0"/>
              </a:spcBef>
              <a:spcAft>
                <a:spcPts val="1200"/>
              </a:spcAft>
              <a:buFontTx/>
              <a:buAutoNum type="arabicPeriod"/>
            </a:pPr>
            <a:r>
              <a:rPr lang="en-US" sz="1200" b="1" dirty="0"/>
              <a:t>A. </a:t>
            </a:r>
            <a:r>
              <a:rPr lang="en-US" sz="1200" b="1" dirty="0" err="1"/>
              <a:t>Ganapathiraju</a:t>
            </a:r>
            <a:r>
              <a:rPr lang="en-US" sz="1200" b="1" dirty="0"/>
              <a:t>, J. </a:t>
            </a:r>
            <a:r>
              <a:rPr lang="en-US" sz="1200" b="1" dirty="0" err="1"/>
              <a:t>Hamaker</a:t>
            </a:r>
            <a:r>
              <a:rPr lang="en-US" sz="1200" b="1" dirty="0"/>
              <a:t> and J. Picone, </a:t>
            </a:r>
            <a:r>
              <a:rPr lang="en-US" sz="1200" b="1" dirty="0" smtClean="0">
                <a:hlinkClick r:id="rId5"/>
              </a:rPr>
              <a:t>“Applications </a:t>
            </a:r>
            <a:r>
              <a:rPr lang="en-US" sz="1200" b="1" dirty="0">
                <a:hlinkClick r:id="rId5"/>
              </a:rPr>
              <a:t>of Support Vector Machines to Speech Recognition</a:t>
            </a:r>
            <a:r>
              <a:rPr lang="en-US" sz="1200" b="1" dirty="0" smtClean="0">
                <a:hlinkClick r:id="rId5"/>
              </a:rPr>
              <a:t>,”</a:t>
            </a:r>
            <a:r>
              <a:rPr lang="en-US" sz="1200" b="1" dirty="0" smtClean="0"/>
              <a:t> </a:t>
            </a:r>
            <a:r>
              <a:rPr lang="en-US" sz="1200" b="1" i="1" dirty="0" smtClean="0"/>
              <a:t>IEEE </a:t>
            </a:r>
            <a:r>
              <a:rPr lang="en-US" sz="1200" b="1" i="1" dirty="0"/>
              <a:t>Trans. on Signal Proc.</a:t>
            </a:r>
            <a:r>
              <a:rPr lang="en-US" sz="1200" b="1" dirty="0"/>
              <a:t>, vol. 52, no. 8, pp. 2348-2355, August 2004. </a:t>
            </a:r>
          </a:p>
          <a:p>
            <a:pPr marL="228600" indent="-228600" algn="l" eaLnBrk="1" hangingPunct="1">
              <a:spcBef>
                <a:spcPct val="0"/>
              </a:spcBef>
              <a:spcAft>
                <a:spcPts val="1200"/>
              </a:spcAft>
              <a:buFontTx/>
              <a:buAutoNum type="arabicPeriod"/>
            </a:pPr>
            <a:r>
              <a:rPr lang="en-US" sz="1200" b="1" dirty="0"/>
              <a:t>R. </a:t>
            </a:r>
            <a:r>
              <a:rPr lang="en-US" sz="1200" b="1" dirty="0" err="1"/>
              <a:t>Sundaram</a:t>
            </a:r>
            <a:r>
              <a:rPr lang="en-US" sz="1200" b="1" dirty="0"/>
              <a:t> and J. Picone, “</a:t>
            </a:r>
            <a:r>
              <a:rPr lang="en-US" sz="1200" b="1" dirty="0">
                <a:hlinkClick r:id="rId6"/>
              </a:rPr>
              <a:t>Effects of Transcription Errors on Supervised Learning in Speech Recognition,”</a:t>
            </a:r>
            <a:r>
              <a:rPr lang="en-US" sz="1200" b="1" dirty="0"/>
              <a:t> </a:t>
            </a:r>
            <a:r>
              <a:rPr lang="en-US" sz="1200" b="1" i="1" dirty="0" smtClean="0"/>
              <a:t>Proc. ICASSP</a:t>
            </a:r>
            <a:r>
              <a:rPr lang="en-US" sz="1200" b="1" dirty="0" smtClean="0"/>
              <a:t>, </a:t>
            </a:r>
            <a:r>
              <a:rPr lang="en-US" sz="1200" b="1" dirty="0"/>
              <a:t>pp. 169-172, Montreal, Quebec, Canada, May 2004.</a:t>
            </a:r>
          </a:p>
          <a:p>
            <a:pPr marL="228600" indent="-228600">
              <a:spcAft>
                <a:spcPts val="600"/>
              </a:spcAft>
              <a:buFontTx/>
              <a:buAutoNum type="arabicPeriod"/>
            </a:pPr>
            <a:r>
              <a:rPr lang="en-US" sz="1200" b="1" dirty="0" smtClean="0"/>
              <a:t>I. </a:t>
            </a:r>
            <a:r>
              <a:rPr lang="en-US" sz="1200" b="1" dirty="0" err="1" smtClean="0"/>
              <a:t>Alphonso</a:t>
            </a:r>
            <a:r>
              <a:rPr lang="en-US" sz="1200" b="1" dirty="0" smtClean="0"/>
              <a:t> and J. Picone, </a:t>
            </a:r>
            <a:r>
              <a:rPr lang="en-US" sz="1200" b="1" dirty="0" smtClean="0">
                <a:hlinkClick r:id="rId7"/>
              </a:rPr>
              <a:t>“Network Training For Continuous Speech Recognition,”</a:t>
            </a:r>
            <a:r>
              <a:rPr lang="en-US" sz="1200" b="1" dirty="0" smtClean="0"/>
              <a:t> </a:t>
            </a:r>
            <a:r>
              <a:rPr lang="en-US" sz="1200" b="1" i="1" dirty="0" smtClean="0"/>
              <a:t>Proc. EURASIP</a:t>
            </a:r>
            <a:r>
              <a:rPr lang="en-US" sz="1200" b="1" dirty="0" smtClean="0"/>
              <a:t>, pp. 565-568, Vienna, Austria, September 2004. </a:t>
            </a:r>
          </a:p>
          <a:p>
            <a:pPr marL="228600" indent="-228600">
              <a:spcAft>
                <a:spcPts val="1200"/>
              </a:spcAft>
              <a:buFontTx/>
              <a:buAutoNum type="arabicPeriod"/>
            </a:pPr>
            <a:r>
              <a:rPr lang="en-US" sz="1200" b="1" dirty="0" smtClean="0"/>
              <a:t>J</a:t>
            </a:r>
            <a:r>
              <a:rPr lang="en-US" sz="1200" b="1" dirty="0"/>
              <a:t>. </a:t>
            </a:r>
            <a:r>
              <a:rPr lang="en-US" sz="1200" b="1" dirty="0" err="1"/>
              <a:t>Hamaker</a:t>
            </a:r>
            <a:r>
              <a:rPr lang="en-US" sz="1200" b="1" dirty="0"/>
              <a:t>, J. Picone, and A. </a:t>
            </a:r>
            <a:r>
              <a:rPr lang="en-US" sz="1200" b="1" dirty="0" err="1"/>
              <a:t>Ganapathiraju</a:t>
            </a:r>
            <a:r>
              <a:rPr lang="en-US" sz="1200" b="1" dirty="0"/>
              <a:t>, </a:t>
            </a:r>
            <a:r>
              <a:rPr lang="en-US" sz="1200" b="1" dirty="0" smtClean="0">
                <a:hlinkClick r:id="rId8"/>
              </a:rPr>
              <a:t>“A </a:t>
            </a:r>
            <a:r>
              <a:rPr lang="en-US" sz="1200" b="1" dirty="0">
                <a:hlinkClick r:id="rId8"/>
              </a:rPr>
              <a:t>Sparse Modeling Approach to Speech Recognition Based on Relevance Vector Machines</a:t>
            </a:r>
            <a:r>
              <a:rPr lang="en-US" sz="1200" b="1" dirty="0" smtClean="0"/>
              <a:t>,” </a:t>
            </a:r>
            <a:r>
              <a:rPr lang="en-US" sz="1200" b="1" i="1" dirty="0" smtClean="0"/>
              <a:t>Proc. ICSLP</a:t>
            </a:r>
            <a:r>
              <a:rPr lang="en-US" sz="1200" b="1" dirty="0" smtClean="0"/>
              <a:t>, </a:t>
            </a:r>
            <a:r>
              <a:rPr lang="en-US" sz="1200" b="1" dirty="0"/>
              <a:t>pp. 1001-1004, Denver, Colorado, USA, September 2002.</a:t>
            </a:r>
          </a:p>
        </p:txBody>
      </p:sp>
      <p:sp>
        <p:nvSpPr>
          <p:cNvPr id="107524" name="Text Box 4"/>
          <p:cNvSpPr txBox="1">
            <a:spLocks noChangeArrowheads="1"/>
          </p:cNvSpPr>
          <p:nvPr/>
        </p:nvSpPr>
        <p:spPr bwMode="auto">
          <a:xfrm>
            <a:off x="4648200" y="685800"/>
            <a:ext cx="4252913" cy="6186309"/>
          </a:xfrm>
          <a:prstGeom prst="rect">
            <a:avLst/>
          </a:prstGeom>
          <a:noFill/>
          <a:ln w="9525">
            <a:noFill/>
            <a:miter lim="800000"/>
            <a:headEnd/>
            <a:tailEnd/>
          </a:ln>
          <a:effectLst/>
        </p:spPr>
        <p:txBody>
          <a:bodyPr lIns="0" tIns="0" rIns="0" bIns="0">
            <a:spAutoFit/>
          </a:bodyPr>
          <a:lstStyle/>
          <a:p>
            <a:pPr marL="171450" indent="-171450" algn="l" eaLnBrk="1" hangingPunct="1">
              <a:spcBef>
                <a:spcPct val="0"/>
              </a:spcBef>
              <a:spcAft>
                <a:spcPts val="1200"/>
              </a:spcAft>
            </a:pPr>
            <a:r>
              <a:rPr lang="en-US" sz="1200" b="1" dirty="0"/>
              <a:t>Relevant online resources:</a:t>
            </a:r>
          </a:p>
          <a:p>
            <a:pPr marL="171450" indent="-171450" algn="l" eaLnBrk="1" hangingPunct="1">
              <a:spcBef>
                <a:spcPct val="0"/>
              </a:spcBef>
              <a:spcAft>
                <a:spcPts val="1200"/>
              </a:spcAft>
              <a:buFontTx/>
              <a:buAutoNum type="arabicPeriod"/>
            </a:pPr>
            <a:r>
              <a:rPr lang="en-US" sz="1200" b="1" dirty="0" smtClean="0"/>
              <a:t>“Institute for Signal and Information Processing,” </a:t>
            </a:r>
            <a:r>
              <a:rPr lang="en-US" sz="1200" b="1" dirty="0">
                <a:hlinkClick r:id="rId9"/>
              </a:rPr>
              <a:t>http://</a:t>
            </a:r>
            <a:r>
              <a:rPr lang="en-US" sz="1200" b="1" dirty="0" smtClean="0">
                <a:hlinkClick r:id="rId9"/>
              </a:rPr>
              <a:t>www.isip.piconepress.com</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“Internet-Accessible Speech Recognition Technology,” </a:t>
            </a:r>
            <a:r>
              <a:rPr lang="en-US" sz="1200" b="1" dirty="0" smtClean="0">
                <a:hlinkClick r:id="rId10"/>
              </a:rPr>
              <a:t>http://www.isip.piconepress.com/projects/speech/</a:t>
            </a:r>
            <a:r>
              <a:rPr lang="en-US" sz="1200" b="1" dirty="0" smtClean="0"/>
              <a:t>.</a:t>
            </a:r>
          </a:p>
          <a:p>
            <a:pPr marL="171450" indent="-171450" algn="l" eaLnBrk="1" hangingPunct="1">
              <a:spcBef>
                <a:spcPct val="0"/>
              </a:spcBef>
              <a:spcAft>
                <a:spcPts val="1200"/>
              </a:spcAft>
              <a:buFontTx/>
              <a:buAutoNum type="arabicPeriod"/>
            </a:pPr>
            <a:r>
              <a:rPr lang="en-US" sz="1200" b="1" dirty="0" smtClean="0"/>
              <a:t>“An Open-Source Speech Recognition System,” </a:t>
            </a:r>
            <a:r>
              <a:rPr lang="en-US" sz="1200" b="1" dirty="0">
                <a:hlinkClick r:id="rId11"/>
              </a:rPr>
              <a:t>http://</a:t>
            </a:r>
            <a:r>
              <a:rPr lang="en-US" sz="1200" b="1" dirty="0" smtClean="0">
                <a:hlinkClick r:id="rId11"/>
              </a:rPr>
              <a:t>www.isip.piconepress.com/projects/speech/software/</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“Nonlinear Statistical Modeling of Speech,” </a:t>
            </a:r>
            <a:r>
              <a:rPr lang="en-US" sz="1200" b="1" dirty="0">
                <a:hlinkClick r:id="rId12"/>
              </a:rPr>
              <a:t>http://</a:t>
            </a:r>
            <a:r>
              <a:rPr lang="en-US" sz="1200" b="1" dirty="0" smtClean="0">
                <a:hlinkClick r:id="rId12"/>
              </a:rPr>
              <a:t>www.piconepress.com/projects/nsf_nonlinear/</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smtClean="0"/>
              <a:t>“An On-line Tutorial on Speech Recognition,” </a:t>
            </a:r>
            <a:r>
              <a:rPr lang="en-US" sz="1200" b="1" dirty="0">
                <a:hlinkClick r:id="rId13"/>
              </a:rPr>
              <a:t>http://</a:t>
            </a:r>
            <a:r>
              <a:rPr lang="en-US" sz="1200" b="1" dirty="0" smtClean="0">
                <a:hlinkClick r:id="rId13"/>
              </a:rPr>
              <a:t>www.isip.piconepress.com/projects/speech/software/tutorials/production/fundamentals/current/</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“Speech and Signal Processing Demonstrations,” </a:t>
            </a:r>
            <a:r>
              <a:rPr lang="en-US" sz="1200" b="1" dirty="0">
                <a:hlinkClick r:id="rId14"/>
              </a:rPr>
              <a:t>http://</a:t>
            </a:r>
            <a:r>
              <a:rPr lang="en-US" sz="1200" b="1" dirty="0" smtClean="0">
                <a:hlinkClick r:id="rId14"/>
              </a:rPr>
              <a:t>www.isip.piconepress.com/projects/speech/software/demonstrations/</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smtClean="0"/>
              <a:t>“</a:t>
            </a:r>
            <a:r>
              <a:rPr lang="en-US" sz="1200" b="1" dirty="0"/>
              <a:t>Fundamentals of Speech Recognition,” </a:t>
            </a:r>
            <a:r>
              <a:rPr lang="en-US" sz="1200" b="1" dirty="0">
                <a:hlinkClick r:id="rId15"/>
              </a:rPr>
              <a:t>http://</a:t>
            </a:r>
            <a:r>
              <a:rPr lang="en-US" sz="1200" b="1" dirty="0" smtClean="0">
                <a:hlinkClick r:id="rId15"/>
              </a:rPr>
              <a:t>www.isip.piconepress.com/publications/courses/ece_8463/</a:t>
            </a:r>
            <a:r>
              <a:rPr lang="en-US" sz="1200" b="1" dirty="0" smtClean="0"/>
              <a:t>.</a:t>
            </a:r>
          </a:p>
          <a:p>
            <a:pPr marL="171450" indent="-171450">
              <a:spcAft>
                <a:spcPts val="1200"/>
              </a:spcAft>
              <a:buFontTx/>
              <a:buAutoNum type="arabicPeriod"/>
            </a:pPr>
            <a:r>
              <a:rPr lang="en-US" sz="1200" b="1" dirty="0" smtClean="0"/>
              <a:t>“Pattern Recognition,” </a:t>
            </a:r>
            <a:r>
              <a:rPr lang="en-US" sz="1200" b="1" dirty="0" smtClean="0">
                <a:hlinkClick r:id="rId15"/>
              </a:rPr>
              <a:t>http://www.isip.piconepress.com/publications/courses/ece_8463/</a:t>
            </a:r>
            <a:r>
              <a:rPr lang="en-US" sz="1200" b="1" dirty="0" smtClean="0"/>
              <a:t>. </a:t>
            </a:r>
          </a:p>
          <a:p>
            <a:pPr marL="171450" indent="-171450">
              <a:spcAft>
                <a:spcPts val="1200"/>
              </a:spcAft>
              <a:buFontTx/>
              <a:buAutoNum type="arabicPeriod"/>
            </a:pPr>
            <a:r>
              <a:rPr lang="en-US" sz="1200" b="1" dirty="0" smtClean="0"/>
              <a:t>“Adaptive Signal Processing,” </a:t>
            </a:r>
            <a:r>
              <a:rPr lang="en-US" sz="1200" b="1" dirty="0" smtClean="0">
                <a:hlinkClick r:id="rId16"/>
              </a:rPr>
              <a:t>http://www.isip.piconepress.com/publications/courses/ece_8423/</a:t>
            </a:r>
            <a:r>
              <a:rPr lang="en-US" sz="1200" b="1" dirty="0" smtClean="0"/>
              <a:t>.</a:t>
            </a:r>
          </a:p>
        </p:txBody>
      </p:sp>
      <p:sp>
        <p:nvSpPr>
          <p:cNvPr id="6"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Relevant Publications and Online Resources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92088" y="3543300"/>
            <a:ext cx="8274050" cy="1141413"/>
            <a:chOff x="121" y="2232"/>
            <a:chExt cx="5212" cy="719"/>
          </a:xfrm>
        </p:grpSpPr>
        <p:sp>
          <p:nvSpPr>
            <p:cNvPr id="50191" name="Text Box 15"/>
            <p:cNvSpPr txBox="1">
              <a:spLocks noChangeArrowheads="1"/>
            </p:cNvSpPr>
            <p:nvPr/>
          </p:nvSpPr>
          <p:spPr bwMode="auto">
            <a:xfrm>
              <a:off x="121" y="2318"/>
              <a:ext cx="2741" cy="519"/>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Foundation Classes:</a:t>
              </a:r>
              <a:r>
                <a:rPr lang="en-US" sz="1800" b="1" dirty="0"/>
                <a:t> generic C++ implementations of many popular statistical modeling approaches</a:t>
              </a:r>
            </a:p>
          </p:txBody>
        </p:sp>
        <p:pic>
          <p:nvPicPr>
            <p:cNvPr id="50192" name="Picture 16">
              <a:hlinkClick r:id="rId2"/>
            </p:cNvPr>
            <p:cNvPicPr>
              <a:picLocks noChangeAspect="1" noChangeArrowheads="1"/>
            </p:cNvPicPr>
            <p:nvPr/>
          </p:nvPicPr>
          <p:blipFill>
            <a:blip r:embed="rId3" cstate="print"/>
            <a:srcRect t="17535" r="2132" b="3593"/>
            <a:stretch>
              <a:fillRect/>
            </a:stretch>
          </p:blipFill>
          <p:spPr bwMode="auto">
            <a:xfrm>
              <a:off x="3888" y="2232"/>
              <a:ext cx="1445" cy="719"/>
            </a:xfrm>
            <a:prstGeom prst="rect">
              <a:avLst/>
            </a:prstGeom>
            <a:noFill/>
            <a:ln w="12700">
              <a:solidFill>
                <a:srgbClr val="892034"/>
              </a:solidFill>
              <a:miter lim="800000"/>
              <a:headEnd/>
              <a:tailEnd/>
            </a:ln>
            <a:effectLst>
              <a:outerShdw blurRad="50800" dist="114300" dir="2700000" algn="tl" rotWithShape="0">
                <a:schemeClr val="accent2">
                  <a:alpha val="40000"/>
                </a:schemeClr>
              </a:outerShdw>
            </a:effectLst>
          </p:spPr>
        </p:pic>
      </p:grpSp>
      <p:grpSp>
        <p:nvGrpSpPr>
          <p:cNvPr id="3" name="Group 26"/>
          <p:cNvGrpSpPr>
            <a:grpSpLocks/>
          </p:cNvGrpSpPr>
          <p:nvPr/>
        </p:nvGrpSpPr>
        <p:grpSpPr bwMode="auto">
          <a:xfrm>
            <a:off x="190500" y="5029200"/>
            <a:ext cx="8610600" cy="1144588"/>
            <a:chOff x="120" y="3168"/>
            <a:chExt cx="5424" cy="721"/>
          </a:xfrm>
        </p:grpSpPr>
        <p:pic>
          <p:nvPicPr>
            <p:cNvPr id="50188" name="Picture 12" descr="x">
              <a:hlinkClick r:id="rId4"/>
            </p:cNvPr>
            <p:cNvPicPr>
              <a:picLocks noChangeAspect="1" noChangeArrowheads="1"/>
            </p:cNvPicPr>
            <p:nvPr/>
          </p:nvPicPr>
          <p:blipFill>
            <a:blip r:embed="rId5"/>
            <a:srcRect/>
            <a:stretch>
              <a:fillRect/>
            </a:stretch>
          </p:blipFill>
          <p:spPr bwMode="auto">
            <a:xfrm>
              <a:off x="4461" y="3168"/>
              <a:ext cx="1083" cy="721"/>
            </a:xfrm>
            <a:prstGeom prst="rect">
              <a:avLst/>
            </a:prstGeom>
            <a:noFill/>
            <a:ln w="38100">
              <a:noFill/>
              <a:miter lim="800000"/>
              <a:headEnd/>
              <a:tailEnd/>
            </a:ln>
            <a:effectLst>
              <a:outerShdw blurRad="50800" dist="114300" dir="2700000" algn="tl" rotWithShape="0">
                <a:schemeClr val="accent2">
                  <a:alpha val="40000"/>
                </a:schemeClr>
              </a:outerShdw>
            </a:effectLst>
          </p:spPr>
        </p:pic>
        <p:sp>
          <p:nvSpPr>
            <p:cNvPr id="50189" name="Text Box 13"/>
            <p:cNvSpPr txBox="1">
              <a:spLocks noChangeArrowheads="1"/>
            </p:cNvSpPr>
            <p:nvPr/>
          </p:nvSpPr>
          <p:spPr bwMode="auto">
            <a:xfrm>
              <a:off x="120" y="3228"/>
              <a:ext cx="2741" cy="519"/>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Fun Stuff:</a:t>
              </a:r>
              <a:r>
                <a:rPr lang="en-US" sz="1800" b="1" dirty="0"/>
                <a:t> have you seen our campus bus tracking system? Or our Home Shopping Channel commercial?</a:t>
              </a:r>
            </a:p>
          </p:txBody>
        </p:sp>
        <p:pic>
          <p:nvPicPr>
            <p:cNvPr id="50194" name="Picture 18" descr="1-10-2002">
              <a:hlinkClick r:id="rId6"/>
            </p:cNvPr>
            <p:cNvPicPr>
              <a:picLocks noChangeAspect="1" noChangeArrowheads="1"/>
            </p:cNvPicPr>
            <p:nvPr/>
          </p:nvPicPr>
          <p:blipFill>
            <a:blip r:embed="rId7" cstate="print"/>
            <a:srcRect/>
            <a:stretch>
              <a:fillRect/>
            </a:stretch>
          </p:blipFill>
          <p:spPr bwMode="auto">
            <a:xfrm>
              <a:off x="3261" y="3168"/>
              <a:ext cx="1042" cy="721"/>
            </a:xfrm>
            <a:prstGeom prst="rect">
              <a:avLst/>
            </a:prstGeom>
            <a:noFill/>
            <a:ln w="38100">
              <a:noFill/>
              <a:miter lim="800000"/>
              <a:headEnd/>
              <a:tailEnd/>
            </a:ln>
            <a:effectLst>
              <a:outerShdw blurRad="50800" dist="114300" dir="2700000" algn="tl" rotWithShape="0">
                <a:schemeClr val="accent2">
                  <a:alpha val="40000"/>
                </a:schemeClr>
              </a:outerShdw>
            </a:effectLst>
          </p:spPr>
        </p:pic>
      </p:grpSp>
      <p:grpSp>
        <p:nvGrpSpPr>
          <p:cNvPr id="4" name="Group 23"/>
          <p:cNvGrpSpPr>
            <a:grpSpLocks/>
          </p:cNvGrpSpPr>
          <p:nvPr/>
        </p:nvGrpSpPr>
        <p:grpSpPr bwMode="auto">
          <a:xfrm>
            <a:off x="190500" y="685800"/>
            <a:ext cx="8620126" cy="1147763"/>
            <a:chOff x="120" y="432"/>
            <a:chExt cx="5430" cy="723"/>
          </a:xfrm>
        </p:grpSpPr>
        <p:sp>
          <p:nvSpPr>
            <p:cNvPr id="50181" name="Text Box 5"/>
            <p:cNvSpPr txBox="1">
              <a:spLocks noChangeArrowheads="1"/>
            </p:cNvSpPr>
            <p:nvPr/>
          </p:nvSpPr>
          <p:spPr bwMode="auto">
            <a:xfrm>
              <a:off x="120" y="624"/>
              <a:ext cx="3288" cy="346"/>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Interactive Software:</a:t>
              </a:r>
              <a:r>
                <a:rPr lang="en-US" sz="1800" b="1" dirty="0"/>
                <a:t> Java applets, GUIs, dialog systems, code generators, and more</a:t>
              </a:r>
            </a:p>
          </p:txBody>
        </p:sp>
        <p:pic>
          <p:nvPicPr>
            <p:cNvPr id="50182" name="Picture 6" descr="x">
              <a:hlinkClick r:id="rId8"/>
            </p:cNvPr>
            <p:cNvPicPr>
              <a:picLocks noChangeAspect="1" noChangeArrowheads="1"/>
            </p:cNvPicPr>
            <p:nvPr/>
          </p:nvPicPr>
          <p:blipFill>
            <a:blip r:embed="rId9"/>
            <a:srcRect/>
            <a:stretch>
              <a:fillRect/>
            </a:stretch>
          </p:blipFill>
          <p:spPr bwMode="auto">
            <a:xfrm>
              <a:off x="4882" y="432"/>
              <a:ext cx="668" cy="723"/>
            </a:xfrm>
            <a:prstGeom prst="rect">
              <a:avLst/>
            </a:prstGeom>
            <a:noFill/>
            <a:ln w="38100">
              <a:noFill/>
              <a:miter lim="800000"/>
              <a:headEnd/>
              <a:tailEnd/>
            </a:ln>
            <a:effectLst>
              <a:outerShdw blurRad="50800" dist="114300" dir="2700000" algn="tl" rotWithShape="0">
                <a:schemeClr val="accent2">
                  <a:alpha val="40000"/>
                </a:schemeClr>
              </a:outerShdw>
            </a:effectLst>
          </p:spPr>
        </p:pic>
        <p:pic>
          <p:nvPicPr>
            <p:cNvPr id="50196" name="Picture 20" descr="screen1">
              <a:hlinkClick r:id="rId10"/>
            </p:cNvPr>
            <p:cNvPicPr>
              <a:picLocks noChangeAspect="1" noChangeArrowheads="1"/>
            </p:cNvPicPr>
            <p:nvPr/>
          </p:nvPicPr>
          <p:blipFill>
            <a:blip r:embed="rId11" cstate="print"/>
            <a:srcRect/>
            <a:stretch>
              <a:fillRect/>
            </a:stretch>
          </p:blipFill>
          <p:spPr bwMode="auto">
            <a:xfrm>
              <a:off x="3675" y="432"/>
              <a:ext cx="1002" cy="720"/>
            </a:xfrm>
            <a:prstGeom prst="rect">
              <a:avLst/>
            </a:prstGeom>
            <a:noFill/>
            <a:effectLst>
              <a:outerShdw blurRad="50800" dist="114300" dir="2700000" algn="tl" rotWithShape="0">
                <a:schemeClr val="accent2">
                  <a:alpha val="40000"/>
                </a:schemeClr>
              </a:outerShdw>
            </a:effectLst>
          </p:spPr>
        </p:pic>
      </p:grpSp>
      <p:grpSp>
        <p:nvGrpSpPr>
          <p:cNvPr id="5" name="Group 24"/>
          <p:cNvGrpSpPr>
            <a:grpSpLocks/>
          </p:cNvGrpSpPr>
          <p:nvPr/>
        </p:nvGrpSpPr>
        <p:grpSpPr bwMode="auto">
          <a:xfrm>
            <a:off x="192088" y="2085975"/>
            <a:ext cx="8632826" cy="1187450"/>
            <a:chOff x="121" y="1314"/>
            <a:chExt cx="5438" cy="748"/>
          </a:xfrm>
        </p:grpSpPr>
        <p:pic>
          <p:nvPicPr>
            <p:cNvPr id="50184" name="Picture 8">
              <a:hlinkClick r:id="rId12"/>
            </p:cNvPr>
            <p:cNvPicPr>
              <a:picLocks noChangeAspect="1" noChangeArrowheads="1"/>
            </p:cNvPicPr>
            <p:nvPr/>
          </p:nvPicPr>
          <p:blipFill>
            <a:blip r:embed="rId13" cstate="print"/>
            <a:srcRect l="12523" t="12939" r="26996" b="12471"/>
            <a:stretch>
              <a:fillRect/>
            </a:stretch>
          </p:blipFill>
          <p:spPr bwMode="auto">
            <a:xfrm>
              <a:off x="3688" y="1314"/>
              <a:ext cx="731" cy="721"/>
            </a:xfrm>
            <a:prstGeom prst="rect">
              <a:avLst/>
            </a:prstGeom>
            <a:noFill/>
            <a:ln w="38100">
              <a:noFill/>
              <a:miter lim="800000"/>
              <a:headEnd/>
              <a:tailEnd/>
            </a:ln>
            <a:effectLst>
              <a:outerShdw blurRad="50800" dist="114300" dir="2700000" algn="tl" rotWithShape="0">
                <a:schemeClr val="accent2">
                  <a:alpha val="40000"/>
                </a:schemeClr>
              </a:outerShdw>
            </a:effectLst>
          </p:spPr>
        </p:pic>
        <p:sp>
          <p:nvSpPr>
            <p:cNvPr id="50185" name="Text Box 9"/>
            <p:cNvSpPr txBox="1">
              <a:spLocks noChangeArrowheads="1"/>
            </p:cNvSpPr>
            <p:nvPr/>
          </p:nvSpPr>
          <p:spPr bwMode="auto">
            <a:xfrm>
              <a:off x="121" y="1370"/>
              <a:ext cx="2732" cy="692"/>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Speech Recognition Toolkits:</a:t>
              </a:r>
              <a:r>
                <a:rPr lang="en-US" sz="1800" b="1" dirty="0"/>
                <a:t> compare SVMs and RVMs to standard approaches using a state of the art ASR toolkit</a:t>
              </a:r>
            </a:p>
          </p:txBody>
        </p:sp>
        <p:pic>
          <p:nvPicPr>
            <p:cNvPr id="50198" name="Picture 22">
              <a:hlinkClick r:id="rId14"/>
            </p:cNvPr>
            <p:cNvPicPr>
              <a:picLocks noChangeAspect="1" noChangeArrowheads="1"/>
            </p:cNvPicPr>
            <p:nvPr/>
          </p:nvPicPr>
          <p:blipFill>
            <a:blip r:embed="rId15" cstate="print"/>
            <a:srcRect t="9822" r="13773" b="21547"/>
            <a:stretch>
              <a:fillRect/>
            </a:stretch>
          </p:blipFill>
          <p:spPr bwMode="auto">
            <a:xfrm>
              <a:off x="4690" y="1314"/>
              <a:ext cx="869" cy="720"/>
            </a:xfrm>
            <a:prstGeom prst="rect">
              <a:avLst/>
            </a:prstGeom>
            <a:noFill/>
            <a:ln w="9525">
              <a:noFill/>
              <a:miter lim="800000"/>
              <a:headEnd/>
              <a:tailEnd/>
            </a:ln>
            <a:effectLst>
              <a:outerShdw blurRad="50800" dist="114300" dir="2700000" algn="tl" rotWithShape="0">
                <a:schemeClr val="accent2">
                  <a:alpha val="40000"/>
                </a:schemeClr>
              </a:outerShdw>
            </a:effectLst>
          </p:spPr>
        </p:pic>
      </p:grpSp>
      <p:sp>
        <p:nvSpPr>
          <p:cNvPr id="1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Relevant Resources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82564" y="754062"/>
            <a:ext cx="8718551" cy="2827336"/>
            <a:chOff x="115" y="475"/>
            <a:chExt cx="5492" cy="1781"/>
          </a:xfrm>
        </p:grpSpPr>
        <p:pic>
          <p:nvPicPr>
            <p:cNvPr id="89092" name="Picture 4" descr="x"/>
            <p:cNvPicPr>
              <a:picLocks noChangeArrowheads="1"/>
            </p:cNvPicPr>
            <p:nvPr/>
          </p:nvPicPr>
          <p:blipFill>
            <a:blip r:embed="rId2"/>
            <a:srcRect/>
            <a:stretch>
              <a:fillRect/>
            </a:stretch>
          </p:blipFill>
          <p:spPr bwMode="auto">
            <a:xfrm>
              <a:off x="3280" y="511"/>
              <a:ext cx="2327" cy="1745"/>
            </a:xfrm>
            <a:prstGeom prst="rect">
              <a:avLst/>
            </a:prstGeom>
            <a:noFill/>
            <a:ln w="63500">
              <a:solidFill>
                <a:srgbClr val="004000"/>
              </a:solidFill>
              <a:miter lim="800000"/>
              <a:headEnd/>
              <a:tailEnd/>
            </a:ln>
          </p:spPr>
        </p:pic>
        <p:sp>
          <p:nvSpPr>
            <p:cNvPr id="89093" name="Text Box 5"/>
            <p:cNvSpPr txBox="1">
              <a:spLocks noChangeArrowheads="1"/>
            </p:cNvSpPr>
            <p:nvPr/>
          </p:nvSpPr>
          <p:spPr bwMode="auto">
            <a:xfrm>
              <a:off x="115" y="475"/>
              <a:ext cx="2964" cy="1687"/>
            </a:xfrm>
            <a:prstGeom prst="rect">
              <a:avLst/>
            </a:prstGeom>
            <a:noFill/>
            <a:ln w="9525">
              <a:noFill/>
              <a:miter lim="800000"/>
              <a:headEnd/>
              <a:tailEnd/>
            </a:ln>
            <a:effectLst/>
          </p:spPr>
          <p:txBody>
            <a:bodyPr lIns="0" tIns="0" rIns="0" bIns="0">
              <a:spAutoFit/>
            </a:bodyPr>
            <a:lstStyle/>
            <a:p>
              <a:pPr marL="228600" indent="-228600" eaLnBrk="1" hangingPunct="1">
                <a:spcAft>
                  <a:spcPts val="1200"/>
                </a:spcAft>
                <a:buFontTx/>
                <a:buChar char="•"/>
              </a:pPr>
              <a:r>
                <a:rPr lang="en-US" sz="1800" b="1" dirty="0">
                  <a:latin typeface="Arial" charset="0"/>
                </a:rPr>
                <a:t>Extensive online </a:t>
              </a:r>
              <a:r>
                <a:rPr lang="en-US" sz="1800" b="1" dirty="0" smtClean="0">
                  <a:latin typeface="Arial" charset="0"/>
                </a:rPr>
                <a:t>software documentation</a:t>
              </a:r>
              <a:r>
                <a:rPr lang="en-US" sz="1800" b="1" dirty="0">
                  <a:latin typeface="Arial" charset="0"/>
                </a:rPr>
                <a:t>, tutorials, and training </a:t>
              </a:r>
              <a:r>
                <a:rPr lang="en-US" sz="1800" b="1" dirty="0" smtClean="0">
                  <a:latin typeface="Arial" charset="0"/>
                </a:rPr>
                <a:t>materials.</a:t>
              </a:r>
              <a:endParaRPr lang="en-US" sz="1800" b="1" dirty="0">
                <a:latin typeface="Arial" charset="0"/>
              </a:endParaRPr>
            </a:p>
            <a:p>
              <a:pPr marL="228600" indent="-228600" eaLnBrk="1" hangingPunct="1">
                <a:spcAft>
                  <a:spcPts val="1200"/>
                </a:spcAft>
                <a:buFontTx/>
                <a:buChar char="•"/>
              </a:pPr>
              <a:r>
                <a:rPr lang="en-US" sz="1800" b="1" dirty="0" smtClean="0">
                  <a:latin typeface="Arial" charset="0"/>
                </a:rPr>
                <a:t>Extensive archive of </a:t>
              </a:r>
              <a:r>
                <a:rPr lang="en-US" sz="1800" b="1" dirty="0" smtClean="0"/>
                <a:t>graduate and undergraduate coursework.</a:t>
              </a:r>
            </a:p>
            <a:p>
              <a:pPr marL="228600" indent="-228600" eaLnBrk="1" hangingPunct="1">
                <a:spcAft>
                  <a:spcPts val="1200"/>
                </a:spcAft>
                <a:buFontTx/>
                <a:buChar char="•"/>
              </a:pPr>
              <a:r>
                <a:rPr lang="en-US" sz="1800" b="1" dirty="0" smtClean="0">
                  <a:latin typeface="Arial" charset="0"/>
                </a:rPr>
                <a:t>Web-based instructional materials including demos and applets.</a:t>
              </a:r>
              <a:endParaRPr lang="en-US" sz="1800" b="1" dirty="0">
                <a:latin typeface="Arial" charset="0"/>
              </a:endParaRPr>
            </a:p>
            <a:p>
              <a:pPr marL="228600" indent="-228600" eaLnBrk="1" hangingPunct="1">
                <a:spcAft>
                  <a:spcPts val="1200"/>
                </a:spcAft>
                <a:buFontTx/>
                <a:buChar char="•"/>
              </a:pPr>
              <a:r>
                <a:rPr lang="en-US" sz="1800" b="1" dirty="0">
                  <a:latin typeface="Arial" charset="0"/>
                </a:rPr>
                <a:t>Self-documenting </a:t>
              </a:r>
              <a:r>
                <a:rPr lang="en-US" sz="1800" b="1" dirty="0" smtClean="0">
                  <a:latin typeface="Arial" charset="0"/>
                </a:rPr>
                <a:t>software.</a:t>
              </a:r>
              <a:endParaRPr lang="en-US" sz="1800" b="1" dirty="0">
                <a:latin typeface="Arial" charset="0"/>
              </a:endParaRPr>
            </a:p>
          </p:txBody>
        </p:sp>
      </p:grpSp>
      <p:grpSp>
        <p:nvGrpSpPr>
          <p:cNvPr id="3" name="Group 15"/>
          <p:cNvGrpSpPr>
            <a:grpSpLocks/>
          </p:cNvGrpSpPr>
          <p:nvPr/>
        </p:nvGrpSpPr>
        <p:grpSpPr bwMode="auto">
          <a:xfrm>
            <a:off x="166688" y="3352801"/>
            <a:ext cx="8734426" cy="2957513"/>
            <a:chOff x="105" y="2112"/>
            <a:chExt cx="5502" cy="1863"/>
          </a:xfrm>
        </p:grpSpPr>
        <p:sp>
          <p:nvSpPr>
            <p:cNvPr id="89095" name="Text Box 7"/>
            <p:cNvSpPr txBox="1">
              <a:spLocks noChangeArrowheads="1"/>
            </p:cNvSpPr>
            <p:nvPr/>
          </p:nvSpPr>
          <p:spPr bwMode="auto">
            <a:xfrm>
              <a:off x="105" y="2288"/>
              <a:ext cx="2964" cy="1687"/>
            </a:xfrm>
            <a:prstGeom prst="rect">
              <a:avLst/>
            </a:prstGeom>
            <a:noFill/>
            <a:ln w="9525">
              <a:noFill/>
              <a:miter lim="800000"/>
              <a:headEnd/>
              <a:tailEnd/>
            </a:ln>
            <a:effectLst/>
          </p:spPr>
          <p:txBody>
            <a:bodyPr lIns="0" tIns="0" rIns="0" bIns="0">
              <a:spAutoFit/>
            </a:bodyPr>
            <a:lstStyle/>
            <a:p>
              <a:pPr marL="228600" indent="-228600" eaLnBrk="1" hangingPunct="1">
                <a:spcAft>
                  <a:spcPts val="1200"/>
                </a:spcAft>
                <a:buFontTx/>
                <a:buChar char="•"/>
              </a:pPr>
              <a:r>
                <a:rPr lang="en-US" sz="1800" b="1" dirty="0">
                  <a:latin typeface="Arial" charset="0"/>
                </a:rPr>
                <a:t>Summer workshops at which students receive intensive hands-on </a:t>
              </a:r>
              <a:r>
                <a:rPr lang="en-US" sz="1800" b="1" dirty="0" smtClean="0">
                  <a:latin typeface="Arial" charset="0"/>
                </a:rPr>
                <a:t>training.</a:t>
              </a:r>
              <a:endParaRPr lang="en-US" sz="1800" b="1" dirty="0">
                <a:latin typeface="Arial" charset="0"/>
              </a:endParaRPr>
            </a:p>
            <a:p>
              <a:pPr marL="228600" indent="-228600" eaLnBrk="1" hangingPunct="1">
                <a:spcAft>
                  <a:spcPts val="1200"/>
                </a:spcAft>
                <a:buFontTx/>
                <a:buChar char="•"/>
              </a:pPr>
              <a:r>
                <a:rPr lang="en-US" sz="1800" b="1" dirty="0">
                  <a:latin typeface="Arial" charset="0"/>
                </a:rPr>
                <a:t>Jointly develop advanced prototypes in partnerships with commercial </a:t>
              </a:r>
              <a:r>
                <a:rPr lang="en-US" sz="1800" b="1" dirty="0" smtClean="0">
                  <a:latin typeface="Arial" charset="0"/>
                </a:rPr>
                <a:t>entities.</a:t>
              </a:r>
            </a:p>
            <a:p>
              <a:pPr marL="228600" indent="-228600" eaLnBrk="1" hangingPunct="1">
                <a:spcAft>
                  <a:spcPts val="1200"/>
                </a:spcAft>
                <a:buFontTx/>
                <a:buChar char="•"/>
              </a:pPr>
              <a:r>
                <a:rPr lang="en-US" sz="1800" b="1" dirty="0" smtClean="0"/>
                <a:t>Provide consulting services to industry across a broad range of human language technology.</a:t>
              </a:r>
            </a:p>
            <a:p>
              <a:pPr marL="228600" indent="-228600" eaLnBrk="1" hangingPunct="1">
                <a:spcAft>
                  <a:spcPts val="1200"/>
                </a:spcAft>
                <a:buFontTx/>
                <a:buChar char="•"/>
              </a:pPr>
              <a:r>
                <a:rPr lang="en-US" sz="1800" b="1" dirty="0" smtClean="0">
                  <a:latin typeface="Arial" charset="0"/>
                </a:rPr>
                <a:t>Commitment to open source.</a:t>
              </a:r>
              <a:endParaRPr lang="en-US" sz="1800" b="1" dirty="0">
                <a:latin typeface="Arial" charset="0"/>
              </a:endParaRPr>
            </a:p>
          </p:txBody>
        </p:sp>
        <p:grpSp>
          <p:nvGrpSpPr>
            <p:cNvPr id="4" name="Group 8"/>
            <p:cNvGrpSpPr>
              <a:grpSpLocks/>
            </p:cNvGrpSpPr>
            <p:nvPr/>
          </p:nvGrpSpPr>
          <p:grpSpPr bwMode="auto">
            <a:xfrm>
              <a:off x="3279" y="2112"/>
              <a:ext cx="2328" cy="1752"/>
              <a:chOff x="3259" y="2495"/>
              <a:chExt cx="2328" cy="1752"/>
            </a:xfrm>
          </p:grpSpPr>
          <p:pic>
            <p:nvPicPr>
              <p:cNvPr id="89097" name="Picture 9"/>
              <p:cNvPicPr>
                <a:picLocks noChangeArrowheads="1"/>
              </p:cNvPicPr>
              <p:nvPr/>
            </p:nvPicPr>
            <p:blipFill>
              <a:blip r:embed="rId3"/>
              <a:srcRect l="49629" t="30826" r="18802" b="44766"/>
              <a:stretch>
                <a:fillRect/>
              </a:stretch>
            </p:blipFill>
            <p:spPr bwMode="auto">
              <a:xfrm>
                <a:off x="4435" y="2495"/>
                <a:ext cx="1152" cy="868"/>
              </a:xfrm>
              <a:prstGeom prst="rect">
                <a:avLst/>
              </a:prstGeom>
              <a:noFill/>
              <a:ln w="63500">
                <a:solidFill>
                  <a:srgbClr val="004000"/>
                </a:solidFill>
                <a:miter lim="800000"/>
                <a:headEnd/>
                <a:tailEnd/>
              </a:ln>
              <a:effectLst/>
            </p:spPr>
          </p:pic>
          <p:pic>
            <p:nvPicPr>
              <p:cNvPr id="89098" name="Picture 10"/>
              <p:cNvPicPr preferRelativeResize="0">
                <a:picLocks noChangeArrowheads="1"/>
              </p:cNvPicPr>
              <p:nvPr/>
            </p:nvPicPr>
            <p:blipFill>
              <a:blip r:embed="rId4"/>
              <a:srcRect l="49533" t="67346" r="26819" b="14432"/>
              <a:stretch>
                <a:fillRect/>
              </a:stretch>
            </p:blipFill>
            <p:spPr bwMode="auto">
              <a:xfrm>
                <a:off x="3259" y="2495"/>
                <a:ext cx="1164" cy="868"/>
              </a:xfrm>
              <a:prstGeom prst="rect">
                <a:avLst/>
              </a:prstGeom>
              <a:noFill/>
              <a:ln w="63500">
                <a:solidFill>
                  <a:srgbClr val="004000"/>
                </a:solidFill>
                <a:miter lim="800000"/>
                <a:headEnd/>
                <a:tailEnd/>
              </a:ln>
              <a:effectLst/>
            </p:spPr>
          </p:pic>
          <p:pic>
            <p:nvPicPr>
              <p:cNvPr id="89099" name="Picture 11"/>
              <p:cNvPicPr preferRelativeResize="0">
                <a:picLocks noChangeArrowheads="1"/>
              </p:cNvPicPr>
              <p:nvPr/>
            </p:nvPicPr>
            <p:blipFill>
              <a:blip r:embed="rId5"/>
              <a:srcRect l="17274" t="33182" r="51346" b="42705"/>
              <a:stretch>
                <a:fillRect/>
              </a:stretch>
            </p:blipFill>
            <p:spPr bwMode="auto">
              <a:xfrm>
                <a:off x="4435" y="3363"/>
                <a:ext cx="1152" cy="884"/>
              </a:xfrm>
              <a:prstGeom prst="rect">
                <a:avLst/>
              </a:prstGeom>
              <a:noFill/>
              <a:ln w="63500">
                <a:solidFill>
                  <a:srgbClr val="004000"/>
                </a:solidFill>
                <a:miter lim="800000"/>
                <a:headEnd/>
                <a:tailEnd/>
              </a:ln>
              <a:effectLst/>
            </p:spPr>
          </p:pic>
          <p:pic>
            <p:nvPicPr>
              <p:cNvPr id="89100" name="Picture 12"/>
              <p:cNvPicPr>
                <a:picLocks noChangeArrowheads="1"/>
              </p:cNvPicPr>
              <p:nvPr/>
            </p:nvPicPr>
            <p:blipFill>
              <a:blip r:embed="rId3"/>
              <a:srcRect l="17084" t="63223" r="51155" b="12271"/>
              <a:stretch>
                <a:fillRect/>
              </a:stretch>
            </p:blipFill>
            <p:spPr bwMode="auto">
              <a:xfrm>
                <a:off x="3259" y="3363"/>
                <a:ext cx="1164" cy="884"/>
              </a:xfrm>
              <a:prstGeom prst="rect">
                <a:avLst/>
              </a:prstGeom>
              <a:noFill/>
              <a:ln w="63500">
                <a:solidFill>
                  <a:srgbClr val="004000"/>
                </a:solidFill>
                <a:miter lim="800000"/>
                <a:headEnd/>
                <a:tailEnd/>
              </a:ln>
              <a:effectLst/>
            </p:spPr>
          </p:pic>
        </p:grpSp>
      </p:grpSp>
      <p:sp>
        <p:nvSpPr>
          <p:cNvPr id="1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a:t>
            </a:r>
            <a:r>
              <a:rPr lang="en-US" b="1" dirty="0" smtClean="0">
                <a:solidFill>
                  <a:schemeClr val="accent2"/>
                </a:solidFill>
              </a:rPr>
              <a:t>ISIP Is More Than Just Software</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198620" y="717030"/>
            <a:ext cx="4038600" cy="3962400"/>
          </a:xfrm>
          <a:prstGeom prst="rect">
            <a:avLst/>
          </a:prstGeom>
          <a:noFill/>
          <a:ln w="9525">
            <a:noFill/>
            <a:miter lim="800000"/>
            <a:headEnd/>
            <a:tailEnd/>
          </a:ln>
          <a:effectLst/>
        </p:spPr>
        <p:txBody>
          <a:bodyPr lIns="0" tIns="0" rIns="0" bIns="0"/>
          <a:lstStyle/>
          <a:p>
            <a:pPr marL="228600" indent="-228600" eaLnBrk="1" hangingPunct="1">
              <a:spcAft>
                <a:spcPct val="25000"/>
              </a:spcAft>
            </a:pPr>
            <a:r>
              <a:rPr lang="en-US" sz="1800" b="1" dirty="0">
                <a:latin typeface="Arial" charset="0"/>
              </a:rPr>
              <a:t>Core components:</a:t>
            </a:r>
          </a:p>
          <a:p>
            <a:pPr marL="228600" indent="-228600" eaLnBrk="1" hangingPunct="1">
              <a:spcAft>
                <a:spcPct val="25000"/>
              </a:spcAft>
              <a:buFontTx/>
              <a:buChar char="•"/>
            </a:pPr>
            <a:r>
              <a:rPr lang="en-US" sz="1800" b="1" dirty="0">
                <a:latin typeface="Arial" charset="0"/>
              </a:rPr>
              <a:t>transduction</a:t>
            </a:r>
          </a:p>
          <a:p>
            <a:pPr marL="228600" indent="-228600" eaLnBrk="1" hangingPunct="1">
              <a:spcAft>
                <a:spcPct val="25000"/>
              </a:spcAft>
              <a:buFontTx/>
              <a:buChar char="•"/>
            </a:pPr>
            <a:r>
              <a:rPr lang="en-US" sz="1800" b="1" dirty="0">
                <a:latin typeface="Arial" charset="0"/>
              </a:rPr>
              <a:t>feature extraction</a:t>
            </a:r>
          </a:p>
          <a:p>
            <a:pPr marL="228600" indent="-228600" eaLnBrk="1" hangingPunct="1">
              <a:spcAft>
                <a:spcPct val="25000"/>
              </a:spcAft>
              <a:buFontTx/>
              <a:buChar char="•"/>
            </a:pPr>
            <a:r>
              <a:rPr lang="en-US" sz="1800" b="1" dirty="0">
                <a:latin typeface="Arial" charset="0"/>
              </a:rPr>
              <a:t>acoustic modeling (hidden Markov models)</a:t>
            </a:r>
          </a:p>
          <a:p>
            <a:pPr marL="228600" indent="-228600" eaLnBrk="1" hangingPunct="1">
              <a:spcAft>
                <a:spcPct val="25000"/>
              </a:spcAft>
              <a:buFontTx/>
              <a:buChar char="•"/>
            </a:pPr>
            <a:r>
              <a:rPr lang="en-US" sz="1800" b="1" dirty="0">
                <a:latin typeface="Arial" charset="0"/>
              </a:rPr>
              <a:t>language modeling (statistical N-grams)</a:t>
            </a:r>
          </a:p>
          <a:p>
            <a:pPr marL="228600" indent="-228600" eaLnBrk="1" hangingPunct="1">
              <a:spcAft>
                <a:spcPct val="25000"/>
              </a:spcAft>
              <a:buFontTx/>
              <a:buChar char="•"/>
            </a:pPr>
            <a:r>
              <a:rPr lang="en-US" sz="1800" b="1" dirty="0">
                <a:latin typeface="Arial" charset="0"/>
              </a:rPr>
              <a:t>search (Viterbi beam)</a:t>
            </a:r>
          </a:p>
          <a:p>
            <a:pPr marL="228600" indent="-228600" eaLnBrk="1" hangingPunct="1">
              <a:spcAft>
                <a:spcPct val="25000"/>
              </a:spcAft>
              <a:buFontTx/>
              <a:buChar char="•"/>
            </a:pPr>
            <a:r>
              <a:rPr lang="en-US" sz="1800" b="1" dirty="0">
                <a:latin typeface="Arial" charset="0"/>
              </a:rPr>
              <a:t>knowledge sources</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22892" name="Text Box 12"/>
          <p:cNvSpPr txBox="1">
            <a:spLocks noChangeArrowheads="1"/>
          </p:cNvSpPr>
          <p:nvPr/>
        </p:nvSpPr>
        <p:spPr bwMode="auto">
          <a:xfrm>
            <a:off x="228600" y="3948659"/>
            <a:ext cx="4191000" cy="830997"/>
          </a:xfrm>
          <a:prstGeom prst="rect">
            <a:avLst/>
          </a:prstGeom>
          <a:noFill/>
          <a:ln w="9525" algn="ctr">
            <a:noFill/>
            <a:miter lim="800000"/>
            <a:headEnd/>
            <a:tailEnd/>
          </a:ln>
          <a:effectLst/>
        </p:spPr>
        <p:txBody>
          <a:bodyPr lIns="0" tIns="0" rIns="0" bIns="0">
            <a:spAutoFit/>
          </a:bodyPr>
          <a:lstStyle/>
          <a:p>
            <a:pPr eaLnBrk="1" hangingPunct="1">
              <a:spcAft>
                <a:spcPct val="25000"/>
              </a:spcAft>
            </a:pPr>
            <a:r>
              <a:rPr lang="en-US" sz="1800" b="1" dirty="0">
                <a:solidFill>
                  <a:schemeClr val="accent1"/>
                </a:solidFill>
                <a:latin typeface="Arial" charset="0"/>
              </a:rPr>
              <a:t>Our focus </a:t>
            </a:r>
            <a:r>
              <a:rPr lang="en-US" sz="1800" b="1" dirty="0" smtClean="0">
                <a:solidFill>
                  <a:schemeClr val="accent1"/>
                </a:solidFill>
                <a:latin typeface="Arial" charset="0"/>
              </a:rPr>
              <a:t>has traditionally been on </a:t>
            </a:r>
            <a:r>
              <a:rPr lang="en-US" sz="1800" b="1" dirty="0">
                <a:solidFill>
                  <a:schemeClr val="accent1"/>
                </a:solidFill>
                <a:latin typeface="Arial" charset="0"/>
              </a:rPr>
              <a:t>the acoustic modeling components of the system.</a:t>
            </a:r>
          </a:p>
        </p:txBody>
      </p:sp>
      <p:sp>
        <p:nvSpPr>
          <p:cNvPr id="11" name="Text Box 3"/>
          <p:cNvSpPr txBox="1">
            <a:spLocks noChangeArrowheads="1"/>
          </p:cNvSpPr>
          <p:nvPr/>
        </p:nvSpPr>
        <p:spPr bwMode="auto">
          <a:xfrm>
            <a:off x="227013" y="57150"/>
            <a:ext cx="8678862"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Appendix: Speech </a:t>
            </a:r>
            <a:r>
              <a:rPr lang="en-US" b="1" dirty="0" smtClean="0">
                <a:solidFill>
                  <a:schemeClr val="accent2"/>
                </a:solidFill>
              </a:rPr>
              <a:t>Recognition Architectures</a:t>
            </a:r>
            <a:endParaRPr lang="en-US" b="1" dirty="0">
              <a:solidFill>
                <a:schemeClr val="accent2"/>
              </a:solidFill>
            </a:endParaRPr>
          </a:p>
        </p:txBody>
      </p:sp>
      <p:pic>
        <p:nvPicPr>
          <p:cNvPr id="94209" name="Picture 1"/>
          <p:cNvPicPr>
            <a:picLocks noChangeAspect="1" noChangeArrowheads="1"/>
          </p:cNvPicPr>
          <p:nvPr/>
        </p:nvPicPr>
        <p:blipFill>
          <a:blip r:embed="rId2"/>
          <a:srcRect r="52991"/>
          <a:stretch>
            <a:fillRect/>
          </a:stretch>
        </p:blipFill>
        <p:spPr bwMode="auto">
          <a:xfrm>
            <a:off x="4631961" y="847879"/>
            <a:ext cx="4512039" cy="52201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2892"/>
                                        </p:tgtEl>
                                        <p:attrNameLst>
                                          <p:attrName>style.visibility</p:attrName>
                                        </p:attrNameLst>
                                      </p:cBhvr>
                                      <p:to>
                                        <p:strVal val="visible"/>
                                      </p:to>
                                    </p:set>
                                    <p:animEffect transition="in" filter="dissolve">
                                      <p:cBhvr>
                                        <p:cTn id="35"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build="p"/>
      <p:bldP spid="1228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a:srcRect l="6168" t="31398" r="6282" b="7071"/>
          <a:stretch>
            <a:fillRect/>
          </a:stretch>
        </p:blipFill>
        <p:spPr bwMode="auto">
          <a:xfrm>
            <a:off x="287338" y="72710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47164"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Appendix: </a:t>
            </a:r>
            <a:r>
              <a:rPr lang="en-US" b="1" dirty="0" smtClean="0">
                <a:solidFill>
                  <a:schemeClr val="accent2"/>
                </a:solidFill>
              </a:rPr>
              <a:t>Noisy </a:t>
            </a:r>
            <a:r>
              <a:rPr lang="en-US" b="1" dirty="0" smtClean="0">
                <a:solidFill>
                  <a:schemeClr val="accent2"/>
                </a:solidFill>
              </a:rPr>
              <a:t>Communication Channel Model</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Feature Extraction</a:t>
            </a:r>
            <a:endParaRPr lang="en-US" b="1" dirty="0">
              <a:solidFill>
                <a:schemeClr val="accent2"/>
              </a:solidFill>
            </a:endParaRPr>
          </a:p>
        </p:txBody>
      </p:sp>
      <p:pic>
        <p:nvPicPr>
          <p:cNvPr id="8" name="Picture 6"/>
          <p:cNvPicPr>
            <a:picLocks noChangeAspect="1" noChangeArrowheads="1"/>
          </p:cNvPicPr>
          <p:nvPr/>
        </p:nvPicPr>
        <p:blipFill>
          <a:blip r:embed="rId3"/>
          <a:srcRect l="5714" t="18695" r="6285" b="11620"/>
          <a:stretch>
            <a:fillRect/>
          </a:stretch>
        </p:blipFill>
        <p:spPr bwMode="auto">
          <a:xfrm>
            <a:off x="380722" y="1500880"/>
            <a:ext cx="8363239" cy="4966182"/>
          </a:xfrm>
          <a:prstGeom prst="rect">
            <a:avLst/>
          </a:prstGeom>
          <a:noFill/>
          <a:ln w="38100" algn="ctr">
            <a:solidFill>
              <a:srgbClr val="333399"/>
            </a:solidFill>
            <a:miter lim="800000"/>
            <a:headEnd/>
            <a:tailEnd/>
          </a:ln>
          <a:effectLst/>
        </p:spPr>
      </p:pic>
      <p:sp>
        <p:nvSpPr>
          <p:cNvPr id="9" name="TextBox 8"/>
          <p:cNvSpPr txBox="1"/>
          <p:nvPr/>
        </p:nvSpPr>
        <p:spPr>
          <a:xfrm>
            <a:off x="182879" y="637654"/>
            <a:ext cx="8721969" cy="553998"/>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popular approach for capturing these dynamics is the Mel-Frequency Cepstral Coefficients (MFCC) “front-end:”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Acoustic Modeling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a:srcRect l="5142" t="15237" r="4572" b="7048"/>
          <a:stretch>
            <a:fillRect/>
          </a:stretch>
        </p:blipFill>
        <p:spPr bwMode="auto">
          <a:xfrm>
            <a:off x="200025" y="628650"/>
            <a:ext cx="8715375" cy="5627688"/>
          </a:xfrm>
          <a:prstGeom prst="rect">
            <a:avLst/>
          </a:prstGeom>
          <a:noFill/>
          <a:ln w="9525" algn="ctr">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Context-Dependent Phones</a:t>
            </a:r>
            <a:endParaRPr lang="en-US" b="1"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p:cNvPicPr>
            <a:picLocks noChangeAspect="1" noChangeArrowheads="1"/>
          </p:cNvPicPr>
          <p:nvPr/>
        </p:nvPicPr>
        <p:blipFill>
          <a:blip r:embed="rId2"/>
          <a:srcRect l="25043" t="19243" r="19807" b="24933"/>
          <a:stretch>
            <a:fillRect/>
          </a:stretch>
        </p:blipFill>
        <p:spPr bwMode="auto">
          <a:xfrm>
            <a:off x="1519238" y="838200"/>
            <a:ext cx="6103937" cy="5264150"/>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Language Modeling</a:t>
            </a:r>
            <a:endParaRPr lang="en-US" b="1"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lecture_32_02_00"/>
          <p:cNvPicPr>
            <a:picLocks noChangeAspect="1" noChangeArrowheads="1"/>
          </p:cNvPicPr>
          <p:nvPr/>
        </p:nvPicPr>
        <p:blipFill>
          <a:blip r:embed="rId2"/>
          <a:srcRect/>
          <a:stretch>
            <a:fillRect/>
          </a:stretch>
        </p:blipFill>
        <p:spPr bwMode="auto">
          <a:xfrm>
            <a:off x="914400" y="1066800"/>
            <a:ext cx="7467600" cy="4957763"/>
          </a:xfrm>
          <a:prstGeom prst="rect">
            <a:avLst/>
          </a:prstGeom>
          <a:noFill/>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Statistical N-gram Models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Engineering Terminology</a:t>
            </a:r>
            <a:endParaRPr lang="en-US" b="1" dirty="0">
              <a:solidFill>
                <a:schemeClr val="accent2"/>
              </a:solidFill>
            </a:endParaRPr>
          </a:p>
        </p:txBody>
      </p:sp>
      <p:sp>
        <p:nvSpPr>
          <p:cNvPr id="34" name="Text Box 3"/>
          <p:cNvSpPr txBox="1">
            <a:spLocks noChangeArrowheads="1"/>
          </p:cNvSpPr>
          <p:nvPr/>
        </p:nvSpPr>
        <p:spPr bwMode="auto">
          <a:xfrm>
            <a:off x="234950" y="619125"/>
            <a:ext cx="8670925" cy="5798004"/>
          </a:xfrm>
          <a:prstGeom prst="rect">
            <a:avLst/>
          </a:prstGeom>
          <a:noFill/>
          <a:ln w="9525">
            <a:noFill/>
            <a:miter lim="800000"/>
            <a:headEnd/>
            <a:tailEnd/>
          </a:ln>
          <a:effectLst/>
        </p:spPr>
        <p:txBody>
          <a:bodyPr lIns="0" tIns="0" rIns="0" bIns="0"/>
          <a:lstStyle/>
          <a:p>
            <a:pPr marL="171450" indent="-171450">
              <a:spcBef>
                <a:spcPts val="0"/>
              </a:spcBef>
              <a:spcAft>
                <a:spcPts val="600"/>
              </a:spcAft>
              <a:buFontTx/>
              <a:buChar char="•"/>
            </a:pPr>
            <a:r>
              <a:rPr lang="en-US" sz="1800" b="1" dirty="0" smtClean="0">
                <a:solidFill>
                  <a:schemeClr val="bg1"/>
                </a:solidFill>
              </a:rPr>
              <a:t>Speech recognition is essentially an application of pattern recognition or machine learning to audio signals:</a:t>
            </a:r>
          </a:p>
          <a:p>
            <a:pPr marL="342900" indent="-163513">
              <a:spcBef>
                <a:spcPts val="0"/>
              </a:spcBef>
              <a:spcAft>
                <a:spcPts val="600"/>
              </a:spcAft>
              <a:buFont typeface="Wingdings" pitchFamily="2" charset="2"/>
              <a:buChar char="§"/>
            </a:pPr>
            <a:r>
              <a:rPr lang="en-US" sz="1800" b="1" dirty="0" smtClean="0">
                <a:solidFill>
                  <a:schemeClr val="accent1"/>
                </a:solidFill>
              </a:rPr>
              <a:t>Pattern </a:t>
            </a:r>
            <a:r>
              <a:rPr lang="en-US" sz="1800" b="1" dirty="0" smtClean="0">
                <a:solidFill>
                  <a:schemeClr val="accent1"/>
                </a:solidFill>
              </a:rPr>
              <a:t>Recognition</a:t>
            </a:r>
            <a:r>
              <a:rPr lang="en-US" sz="1800" b="1" dirty="0" smtClean="0">
                <a:solidFill>
                  <a:schemeClr val="bg1"/>
                </a:solidFill>
              </a:rPr>
              <a:t>: </a:t>
            </a:r>
            <a:r>
              <a:rPr lang="en-US" sz="1800" b="1" dirty="0" smtClean="0">
                <a:solidFill>
                  <a:schemeClr val="bg1"/>
                </a:solidFill>
              </a:rPr>
              <a:t>“The </a:t>
            </a:r>
            <a:r>
              <a:rPr lang="en-US" sz="1800" b="1" dirty="0" smtClean="0">
                <a:solidFill>
                  <a:schemeClr val="bg1"/>
                </a:solidFill>
              </a:rPr>
              <a:t>act of taking raw data and taking an action based on the category of the pattern.”</a:t>
            </a:r>
          </a:p>
          <a:p>
            <a:pPr marL="342900" lvl="1" indent="-163513">
              <a:spcAft>
                <a:spcPts val="1200"/>
              </a:spcAft>
              <a:buFont typeface="Wingdings" pitchFamily="2" charset="2"/>
              <a:buChar char="§"/>
            </a:pPr>
            <a:r>
              <a:rPr lang="en-US" sz="1800" b="1" dirty="0" smtClean="0">
                <a:solidFill>
                  <a:schemeClr val="accent1"/>
                </a:solidFill>
              </a:rPr>
              <a:t>Machine Learning: </a:t>
            </a:r>
            <a:r>
              <a:rPr lang="en-US" sz="1800" b="1" dirty="0" smtClean="0">
                <a:solidFill>
                  <a:schemeClr val="bg1"/>
                </a:solidFill>
                <a:cs typeface="Arial" charset="0"/>
              </a:rPr>
              <a:t>The ability of a machine to improve its performance based on previous results. </a:t>
            </a:r>
            <a:endParaRPr lang="en-US" sz="1800" b="1" dirty="0" smtClean="0">
              <a:solidFill>
                <a:schemeClr val="bg1"/>
              </a:solidFill>
            </a:endParaRPr>
          </a:p>
          <a:p>
            <a:pPr marL="171450" indent="-171450">
              <a:spcBef>
                <a:spcPts val="0"/>
              </a:spcBef>
              <a:spcAft>
                <a:spcPts val="1200"/>
              </a:spcAft>
              <a:buFontTx/>
              <a:buChar char="•"/>
            </a:pPr>
            <a:r>
              <a:rPr lang="en-US" sz="1800" b="1" dirty="0" smtClean="0">
                <a:solidFill>
                  <a:schemeClr val="bg1"/>
                </a:solidFill>
              </a:rPr>
              <a:t>A popular application of pattern recognition is </a:t>
            </a:r>
            <a:br>
              <a:rPr lang="en-US" sz="1800" b="1" dirty="0" smtClean="0">
                <a:solidFill>
                  <a:schemeClr val="bg1"/>
                </a:solidFill>
              </a:rPr>
            </a:br>
            <a:r>
              <a:rPr lang="en-US" sz="1800" b="1" dirty="0" smtClean="0">
                <a:solidFill>
                  <a:schemeClr val="bg1"/>
                </a:solidFill>
              </a:rPr>
              <a:t>the development of a </a:t>
            </a:r>
            <a:r>
              <a:rPr lang="en-US" sz="1800" b="1" dirty="0" smtClean="0">
                <a:solidFill>
                  <a:schemeClr val="accent1"/>
                </a:solidFill>
              </a:rPr>
              <a:t>functional mapping </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between inputs (observations) and desired </a:t>
            </a:r>
            <a:br>
              <a:rPr lang="en-US" sz="1800" b="1" dirty="0" smtClean="0">
                <a:solidFill>
                  <a:schemeClr val="bg1"/>
                </a:solidFill>
              </a:rPr>
            </a:br>
            <a:r>
              <a:rPr lang="en-US" sz="1800" b="1" dirty="0" smtClean="0">
                <a:solidFill>
                  <a:schemeClr val="bg1"/>
                </a:solidFill>
              </a:rPr>
              <a:t>outcomes or actions (classes).</a:t>
            </a:r>
          </a:p>
          <a:p>
            <a:pPr marL="171450" indent="-171450">
              <a:spcBef>
                <a:spcPts val="0"/>
              </a:spcBef>
              <a:spcAft>
                <a:spcPts val="1200"/>
              </a:spcAft>
              <a:buFontTx/>
              <a:buChar char="•"/>
            </a:pPr>
            <a:r>
              <a:rPr lang="en-US" sz="1800" b="1" dirty="0" smtClean="0">
                <a:solidFill>
                  <a:schemeClr val="bg1"/>
                </a:solidFill>
              </a:rPr>
              <a:t>For the past 30 years, </a:t>
            </a:r>
            <a:r>
              <a:rPr lang="en-US" sz="1800" b="1" dirty="0" smtClean="0">
                <a:solidFill>
                  <a:schemeClr val="accent1"/>
                </a:solidFill>
              </a:rPr>
              <a:t>statistical methods </a:t>
            </a:r>
            <a:r>
              <a:rPr lang="en-US" sz="1800" b="1" dirty="0" smtClean="0">
                <a:solidFill>
                  <a:schemeClr val="bg1"/>
                </a:solidFill>
              </a:rPr>
              <a:t>have </a:t>
            </a:r>
            <a:br>
              <a:rPr lang="en-US" sz="1800" b="1" dirty="0" smtClean="0">
                <a:solidFill>
                  <a:schemeClr val="bg1"/>
                </a:solidFill>
              </a:rPr>
            </a:br>
            <a:r>
              <a:rPr lang="en-US" sz="1800" b="1" dirty="0" smtClean="0">
                <a:solidFill>
                  <a:schemeClr val="bg1"/>
                </a:solidFill>
              </a:rPr>
              <a:t>dominated the fields of pattern recognition and </a:t>
            </a:r>
            <a:br>
              <a:rPr lang="en-US" sz="1800" b="1" dirty="0" smtClean="0">
                <a:solidFill>
                  <a:schemeClr val="bg1"/>
                </a:solidFill>
              </a:rPr>
            </a:br>
            <a:r>
              <a:rPr lang="en-US" sz="1800" b="1" dirty="0" smtClean="0">
                <a:solidFill>
                  <a:schemeClr val="bg1"/>
                </a:solidFill>
              </a:rPr>
              <a:t>machine learning. Unfortunately, these methods </a:t>
            </a:r>
            <a:br>
              <a:rPr lang="en-US" sz="1800" b="1" dirty="0" smtClean="0">
                <a:solidFill>
                  <a:schemeClr val="bg1"/>
                </a:solidFill>
              </a:rPr>
            </a:br>
            <a:r>
              <a:rPr lang="en-US" sz="1800" b="1" dirty="0" smtClean="0">
                <a:solidFill>
                  <a:schemeClr val="bg1"/>
                </a:solidFill>
              </a:rPr>
              <a:t>typically require large amounts of truth-marked </a:t>
            </a:r>
            <a:br>
              <a:rPr lang="en-US" sz="1800" b="1" dirty="0" smtClean="0">
                <a:solidFill>
                  <a:schemeClr val="bg1"/>
                </a:solidFill>
              </a:rPr>
            </a:br>
            <a:r>
              <a:rPr lang="en-US" sz="1800" b="1" dirty="0" smtClean="0">
                <a:solidFill>
                  <a:schemeClr val="bg1"/>
                </a:solidFill>
              </a:rPr>
              <a:t>data to be effective.</a:t>
            </a:r>
            <a:endParaRPr lang="en-US" sz="1800" b="1" dirty="0" smtClean="0">
              <a:solidFill>
                <a:schemeClr val="bg1"/>
              </a:solidFill>
            </a:endParaRPr>
          </a:p>
          <a:p>
            <a:pPr marL="171450" indent="-171450">
              <a:spcBef>
                <a:spcPts val="0"/>
              </a:spcBef>
              <a:spcAft>
                <a:spcPts val="1200"/>
              </a:spcAft>
              <a:buFontTx/>
              <a:buChar char="•"/>
            </a:pPr>
            <a:r>
              <a:rPr lang="en-US" sz="1800" b="1" dirty="0" smtClean="0">
                <a:solidFill>
                  <a:schemeClr val="accent1"/>
                </a:solidFill>
              </a:rPr>
              <a:t>Generalization and Risk:</a:t>
            </a:r>
            <a:r>
              <a:rPr lang="en-US" sz="1800" b="1" dirty="0" smtClean="0">
                <a:solidFill>
                  <a:schemeClr val="bg1"/>
                </a:solidFill>
              </a:rPr>
              <a:t> There are many algorithms that produce very low error rates on small data sets, but many of these algorithms have trouble generalizing these results when constrained to limited amounts of training data., or encountering evaluation conditions different from the training data. </a:t>
            </a:r>
          </a:p>
        </p:txBody>
      </p:sp>
      <p:pic>
        <p:nvPicPr>
          <p:cNvPr id="6" name="Picture 31"/>
          <p:cNvPicPr>
            <a:picLocks noChangeAspect="1" noChangeArrowheads="1"/>
          </p:cNvPicPr>
          <p:nvPr/>
        </p:nvPicPr>
        <p:blipFill>
          <a:blip r:embed="rId2"/>
          <a:srcRect/>
          <a:stretch>
            <a:fillRect/>
          </a:stretch>
        </p:blipFill>
        <p:spPr bwMode="auto">
          <a:xfrm>
            <a:off x="6204457" y="2729135"/>
            <a:ext cx="2423825" cy="238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a:srcRect l="31059" t="22591" r="20073" b="44502"/>
          <a:stretch>
            <a:fillRect/>
          </a:stretch>
        </p:blipFill>
        <p:spPr bwMode="auto">
          <a:xfrm>
            <a:off x="3079750" y="762000"/>
            <a:ext cx="5813425" cy="3333750"/>
          </a:xfrm>
          <a:prstGeom prst="rect">
            <a:avLst/>
          </a:prstGeom>
          <a:noFill/>
          <a:ln w="38100">
            <a:noFill/>
            <a:miter lim="800000"/>
            <a:headEnd/>
            <a:tailEnd/>
          </a:ln>
          <a:effectLst/>
        </p:spPr>
      </p:pic>
      <p:pic>
        <p:nvPicPr>
          <p:cNvPr id="151557" name="Picture 5"/>
          <p:cNvPicPr>
            <a:picLocks noChangeAspect="1" noChangeArrowheads="1"/>
          </p:cNvPicPr>
          <p:nvPr/>
        </p:nvPicPr>
        <p:blipFill>
          <a:blip r:embed="rId3"/>
          <a:srcRect l="7104" t="55264" r="44606" b="7950"/>
          <a:stretch>
            <a:fillRect/>
          </a:stretch>
        </p:blipFill>
        <p:spPr bwMode="auto">
          <a:xfrm>
            <a:off x="225425" y="3322638"/>
            <a:ext cx="4514850" cy="2928937"/>
          </a:xfrm>
          <a:prstGeom prst="rect">
            <a:avLst/>
          </a:prstGeom>
          <a:noFill/>
          <a:ln w="38100">
            <a:noFill/>
            <a:miter lim="800000"/>
            <a:headEnd/>
            <a:tailEnd/>
          </a:ln>
          <a:effectLst/>
        </p:spPr>
      </p:pic>
      <p:sp>
        <p:nvSpPr>
          <p:cNvPr id="151558" name="Rectangle 6"/>
          <p:cNvSpPr>
            <a:spLocks noChangeArrowheads="1"/>
          </p:cNvSpPr>
          <p:nvPr/>
        </p:nvSpPr>
        <p:spPr bwMode="auto">
          <a:xfrm>
            <a:off x="234950" y="1295400"/>
            <a:ext cx="2898775" cy="1140958"/>
          </a:xfrm>
          <a:prstGeom prst="rect">
            <a:avLst/>
          </a:prstGeom>
          <a:noFill/>
          <a:ln w="9525">
            <a:noFill/>
            <a:miter lim="800000"/>
            <a:headEnd/>
            <a:tailEnd/>
          </a:ln>
          <a:effectLst/>
        </p:spPr>
        <p:txBody>
          <a:bodyPr lIns="91429" tIns="45714" rIns="91429" bIns="45714"/>
          <a:lstStyle/>
          <a:p>
            <a:pPr marL="171450" indent="-171450" eaLnBrk="1" hangingPunct="1">
              <a:lnSpc>
                <a:spcPct val="90000"/>
              </a:lnSpc>
              <a:spcBef>
                <a:spcPct val="20000"/>
              </a:spcBef>
              <a:spcAft>
                <a:spcPct val="25000"/>
              </a:spcAft>
              <a:buFontTx/>
              <a:buChar char="•"/>
            </a:pPr>
            <a:r>
              <a:rPr lang="en-US" sz="1800" b="1" dirty="0">
                <a:latin typeface="Arial" charset="0"/>
              </a:rPr>
              <a:t>breadth-first</a:t>
            </a:r>
          </a:p>
          <a:p>
            <a:pPr marL="171450" indent="-171450" eaLnBrk="1" hangingPunct="1">
              <a:lnSpc>
                <a:spcPct val="90000"/>
              </a:lnSpc>
              <a:spcBef>
                <a:spcPct val="20000"/>
              </a:spcBef>
              <a:spcAft>
                <a:spcPct val="25000"/>
              </a:spcAft>
              <a:buFontTx/>
              <a:buChar char="•"/>
            </a:pPr>
            <a:r>
              <a:rPr lang="en-US" sz="1800" b="1" dirty="0">
                <a:latin typeface="Arial" charset="0"/>
              </a:rPr>
              <a:t>time synchronous</a:t>
            </a:r>
          </a:p>
          <a:p>
            <a:pPr marL="171450" indent="-171450" eaLnBrk="1" hangingPunct="1">
              <a:lnSpc>
                <a:spcPct val="90000"/>
              </a:lnSpc>
              <a:spcBef>
                <a:spcPct val="20000"/>
              </a:spcBef>
              <a:spcAft>
                <a:spcPct val="25000"/>
              </a:spcAft>
              <a:buFontTx/>
              <a:buChar char="•"/>
            </a:pPr>
            <a:r>
              <a:rPr lang="en-US" sz="1800" b="1" dirty="0">
                <a:latin typeface="Arial" charset="0"/>
              </a:rPr>
              <a:t>beam pruning</a:t>
            </a:r>
          </a:p>
        </p:txBody>
      </p:sp>
      <p:sp>
        <p:nvSpPr>
          <p:cNvPr id="151559" name="Rectangle 7"/>
          <p:cNvSpPr>
            <a:spLocks noChangeArrowheads="1"/>
          </p:cNvSpPr>
          <p:nvPr/>
        </p:nvSpPr>
        <p:spPr bwMode="auto">
          <a:xfrm>
            <a:off x="5029200" y="4419600"/>
            <a:ext cx="3784600" cy="1697038"/>
          </a:xfrm>
          <a:prstGeom prst="rect">
            <a:avLst/>
          </a:prstGeom>
          <a:noFill/>
          <a:ln w="9525">
            <a:noFill/>
            <a:miter lim="800000"/>
            <a:headEnd/>
            <a:tailEnd/>
          </a:ln>
          <a:effectLst/>
        </p:spPr>
        <p:txBody>
          <a:bodyPr lIns="91429" tIns="45714" rIns="91429" bIns="45714"/>
          <a:lstStyle/>
          <a:p>
            <a:pPr marL="171450" indent="-171450" eaLnBrk="1" hangingPunct="1">
              <a:lnSpc>
                <a:spcPct val="90000"/>
              </a:lnSpc>
              <a:spcBef>
                <a:spcPct val="20000"/>
              </a:spcBef>
              <a:spcAft>
                <a:spcPct val="25000"/>
              </a:spcAft>
              <a:buFontTx/>
              <a:buChar char="•"/>
            </a:pPr>
            <a:r>
              <a:rPr lang="en-US" sz="1800" b="1" dirty="0">
                <a:latin typeface="Arial" charset="0"/>
              </a:rPr>
              <a:t>supervision</a:t>
            </a:r>
          </a:p>
          <a:p>
            <a:pPr marL="171450" indent="-171450" eaLnBrk="1" hangingPunct="1">
              <a:lnSpc>
                <a:spcPct val="90000"/>
              </a:lnSpc>
              <a:spcBef>
                <a:spcPct val="20000"/>
              </a:spcBef>
              <a:spcAft>
                <a:spcPct val="25000"/>
              </a:spcAft>
              <a:buFontTx/>
              <a:buChar char="•"/>
            </a:pPr>
            <a:r>
              <a:rPr lang="en-US" sz="1800" b="1" dirty="0">
                <a:latin typeface="Arial" charset="0"/>
              </a:rPr>
              <a:t>word prediction</a:t>
            </a:r>
          </a:p>
          <a:p>
            <a:pPr marL="171450" indent="-171450" eaLnBrk="1" hangingPunct="1">
              <a:lnSpc>
                <a:spcPct val="90000"/>
              </a:lnSpc>
              <a:spcBef>
                <a:spcPct val="20000"/>
              </a:spcBef>
              <a:spcAft>
                <a:spcPct val="25000"/>
              </a:spcAft>
              <a:buFontTx/>
              <a:buChar char="•"/>
            </a:pPr>
            <a:r>
              <a:rPr lang="en-US" sz="1800" b="1" dirty="0">
                <a:latin typeface="Arial" charset="0"/>
              </a:rPr>
              <a:t>natural language</a:t>
            </a:r>
          </a:p>
        </p:txBody>
      </p:sp>
      <p:sp>
        <p:nvSpPr>
          <p:cNvPr id="7"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Search Strategies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190500" y="5267325"/>
            <a:ext cx="8572500" cy="823913"/>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The solution will require approaches that </a:t>
            </a:r>
            <a:r>
              <a:rPr lang="en-US" sz="1800" b="1" dirty="0">
                <a:solidFill>
                  <a:srgbClr val="333399"/>
                </a:solidFill>
                <a:latin typeface="Arial" charset="0"/>
              </a:rPr>
              <a:t>use expert knowledge from related, more dense domains</a:t>
            </a:r>
            <a:r>
              <a:rPr lang="en-US" sz="1800" b="1" dirty="0">
                <a:latin typeface="Arial" charset="0"/>
              </a:rPr>
              <a:t> (e.g., similar languages) and the ability to learn from small amounts of target data (e.g., autonomic).</a:t>
            </a:r>
            <a:endParaRPr lang="en-US" b="1" dirty="0">
              <a:latin typeface="Arial" charset="0"/>
            </a:endParaRPr>
          </a:p>
        </p:txBody>
      </p:sp>
      <p:grpSp>
        <p:nvGrpSpPr>
          <p:cNvPr id="2" name="Group 4"/>
          <p:cNvGrpSpPr>
            <a:grpSpLocks/>
          </p:cNvGrpSpPr>
          <p:nvPr/>
        </p:nvGrpSpPr>
        <p:grpSpPr bwMode="auto">
          <a:xfrm>
            <a:off x="5029200" y="723900"/>
            <a:ext cx="3657600" cy="3629025"/>
            <a:chOff x="3168" y="528"/>
            <a:chExt cx="2304" cy="2286"/>
          </a:xfrm>
        </p:grpSpPr>
        <p:sp>
          <p:nvSpPr>
            <p:cNvPr id="113669" name="Line 5"/>
            <p:cNvSpPr>
              <a:spLocks noChangeShapeType="1"/>
            </p:cNvSpPr>
            <p:nvPr/>
          </p:nvSpPr>
          <p:spPr bwMode="auto">
            <a:xfrm flipV="1">
              <a:off x="3648" y="720"/>
              <a:ext cx="0" cy="1536"/>
            </a:xfrm>
            <a:prstGeom prst="line">
              <a:avLst/>
            </a:prstGeom>
            <a:noFill/>
            <a:ln w="38100">
              <a:solidFill>
                <a:srgbClr val="892034"/>
              </a:solidFill>
              <a:round/>
              <a:headEnd/>
              <a:tailEnd type="triangle" w="med" len="med"/>
            </a:ln>
            <a:effectLst/>
          </p:spPr>
          <p:txBody>
            <a:bodyPr lIns="0" tIns="0" rIns="0" bIns="0">
              <a:spAutoFit/>
            </a:bodyPr>
            <a:lstStyle/>
            <a:p>
              <a:endParaRPr lang="en-US"/>
            </a:p>
          </p:txBody>
        </p:sp>
        <p:sp>
          <p:nvSpPr>
            <p:cNvPr id="113670" name="Line 6"/>
            <p:cNvSpPr>
              <a:spLocks noChangeShapeType="1"/>
            </p:cNvSpPr>
            <p:nvPr/>
          </p:nvSpPr>
          <p:spPr bwMode="auto">
            <a:xfrm flipV="1">
              <a:off x="3648" y="2256"/>
              <a:ext cx="1824" cy="0"/>
            </a:xfrm>
            <a:prstGeom prst="line">
              <a:avLst/>
            </a:prstGeom>
            <a:noFill/>
            <a:ln w="38100">
              <a:solidFill>
                <a:srgbClr val="892034"/>
              </a:solidFill>
              <a:round/>
              <a:headEnd/>
              <a:tailEnd type="triangle" w="med" len="med"/>
            </a:ln>
            <a:effectLst/>
          </p:spPr>
          <p:txBody>
            <a:bodyPr lIns="0" tIns="0" rIns="0" bIns="0">
              <a:spAutoFit/>
            </a:bodyPr>
            <a:lstStyle/>
            <a:p>
              <a:endParaRPr lang="en-US"/>
            </a:p>
          </p:txBody>
        </p:sp>
        <p:sp>
          <p:nvSpPr>
            <p:cNvPr id="113671" name="Text Box 7"/>
            <p:cNvSpPr txBox="1">
              <a:spLocks noChangeArrowheads="1"/>
            </p:cNvSpPr>
            <p:nvPr/>
          </p:nvSpPr>
          <p:spPr bwMode="auto">
            <a:xfrm>
              <a:off x="3648" y="2640"/>
              <a:ext cx="1776" cy="174"/>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1" dirty="0">
                  <a:latin typeface="Arial" charset="0"/>
                </a:rPr>
                <a:t>Source of Knowledge</a:t>
              </a:r>
            </a:p>
          </p:txBody>
        </p:sp>
        <p:sp>
          <p:nvSpPr>
            <p:cNvPr id="113672" name="Text Box 8"/>
            <p:cNvSpPr txBox="1">
              <a:spLocks noChangeArrowheads="1"/>
            </p:cNvSpPr>
            <p:nvPr/>
          </p:nvSpPr>
          <p:spPr bwMode="auto">
            <a:xfrm>
              <a:off x="3168" y="528"/>
              <a:ext cx="1056" cy="174"/>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1" dirty="0">
                  <a:latin typeface="Arial" charset="0"/>
                </a:rPr>
                <a:t>Performance</a:t>
              </a:r>
            </a:p>
          </p:txBody>
        </p:sp>
      </p:grpSp>
      <p:sp>
        <p:nvSpPr>
          <p:cNvPr id="113673" name="Freeform 9"/>
          <p:cNvSpPr>
            <a:spLocks/>
          </p:cNvSpPr>
          <p:nvPr/>
        </p:nvSpPr>
        <p:spPr bwMode="auto">
          <a:xfrm>
            <a:off x="7239000" y="1257300"/>
            <a:ext cx="1114425" cy="457200"/>
          </a:xfrm>
          <a:custGeom>
            <a:avLst/>
            <a:gdLst/>
            <a:ahLst/>
            <a:cxnLst>
              <a:cxn ang="0">
                <a:pos x="0" y="282"/>
              </a:cxn>
              <a:cxn ang="0">
                <a:pos x="174" y="204"/>
              </a:cxn>
              <a:cxn ang="0">
                <a:pos x="300" y="138"/>
              </a:cxn>
              <a:cxn ang="0">
                <a:pos x="552" y="30"/>
              </a:cxn>
              <a:cxn ang="0">
                <a:pos x="702" y="0"/>
              </a:cxn>
            </a:cxnLst>
            <a:rect l="0" t="0" r="r" b="b"/>
            <a:pathLst>
              <a:path w="702" h="282">
                <a:moveTo>
                  <a:pt x="0" y="282"/>
                </a:moveTo>
                <a:cubicBezTo>
                  <a:pt x="29" y="269"/>
                  <a:pt x="124" y="228"/>
                  <a:pt x="174" y="204"/>
                </a:cubicBezTo>
                <a:cubicBezTo>
                  <a:pt x="224" y="180"/>
                  <a:pt x="237" y="167"/>
                  <a:pt x="300" y="138"/>
                </a:cubicBezTo>
                <a:cubicBezTo>
                  <a:pt x="363" y="109"/>
                  <a:pt x="485" y="53"/>
                  <a:pt x="552" y="30"/>
                </a:cubicBezTo>
                <a:cubicBezTo>
                  <a:pt x="619" y="7"/>
                  <a:pt x="671" y="6"/>
                  <a:pt x="702" y="0"/>
                </a:cubicBezTo>
              </a:path>
            </a:pathLst>
          </a:custGeom>
          <a:noFill/>
          <a:ln w="38100" cap="flat" cmpd="sng">
            <a:solidFill>
              <a:srgbClr val="333399"/>
            </a:solidFill>
            <a:prstDash val="dash"/>
            <a:round/>
            <a:headEnd/>
            <a:tailEnd/>
          </a:ln>
          <a:effectLst/>
        </p:spPr>
        <p:txBody>
          <a:bodyPr lIns="0" tIns="0" rIns="0" bIns="0">
            <a:spAutoFit/>
          </a:bodyPr>
          <a:lstStyle/>
          <a:p>
            <a:endParaRPr lang="en-US"/>
          </a:p>
        </p:txBody>
      </p:sp>
      <p:grpSp>
        <p:nvGrpSpPr>
          <p:cNvPr id="3" name="Group 10"/>
          <p:cNvGrpSpPr>
            <a:grpSpLocks/>
          </p:cNvGrpSpPr>
          <p:nvPr/>
        </p:nvGrpSpPr>
        <p:grpSpPr bwMode="auto">
          <a:xfrm>
            <a:off x="190500" y="828675"/>
            <a:ext cx="6515100" cy="3144838"/>
            <a:chOff x="120" y="522"/>
            <a:chExt cx="4104" cy="1981"/>
          </a:xfrm>
        </p:grpSpPr>
        <p:pic>
          <p:nvPicPr>
            <p:cNvPr id="113675" name="Picture 11" descr="MCj01979450000[1]"/>
            <p:cNvPicPr>
              <a:picLocks noChangeAspect="1" noChangeArrowheads="1"/>
            </p:cNvPicPr>
            <p:nvPr/>
          </p:nvPicPr>
          <p:blipFill>
            <a:blip r:embed="rId2"/>
            <a:srcRect/>
            <a:stretch>
              <a:fillRect/>
            </a:stretch>
          </p:blipFill>
          <p:spPr bwMode="auto">
            <a:xfrm>
              <a:off x="3648" y="2232"/>
              <a:ext cx="313" cy="271"/>
            </a:xfrm>
            <a:prstGeom prst="rect">
              <a:avLst/>
            </a:prstGeom>
            <a:noFill/>
          </p:spPr>
        </p:pic>
        <p:sp>
          <p:nvSpPr>
            <p:cNvPr id="113676" name="Freeform 12"/>
            <p:cNvSpPr>
              <a:spLocks/>
            </p:cNvSpPr>
            <p:nvPr/>
          </p:nvSpPr>
          <p:spPr bwMode="auto">
            <a:xfrm>
              <a:off x="3732" y="1656"/>
              <a:ext cx="492" cy="456"/>
            </a:xfrm>
            <a:custGeom>
              <a:avLst/>
              <a:gdLst/>
              <a:ahLst/>
              <a:cxnLst>
                <a:cxn ang="0">
                  <a:pos x="0" y="456"/>
                </a:cxn>
                <a:cxn ang="0">
                  <a:pos x="312" y="329"/>
                </a:cxn>
                <a:cxn ang="0">
                  <a:pos x="492" y="0"/>
                </a:cxn>
              </a:cxnLst>
              <a:rect l="0" t="0" r="r" b="b"/>
              <a:pathLst>
                <a:path w="492" h="456">
                  <a:moveTo>
                    <a:pt x="0" y="456"/>
                  </a:moveTo>
                  <a:cubicBezTo>
                    <a:pt x="52" y="436"/>
                    <a:pt x="230" y="405"/>
                    <a:pt x="312" y="329"/>
                  </a:cubicBezTo>
                  <a:cubicBezTo>
                    <a:pt x="394" y="253"/>
                    <a:pt x="462" y="55"/>
                    <a:pt x="492" y="0"/>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sp>
          <p:nvSpPr>
            <p:cNvPr id="113677" name="Text Box 13"/>
            <p:cNvSpPr txBox="1">
              <a:spLocks noChangeArrowheads="1"/>
            </p:cNvSpPr>
            <p:nvPr/>
          </p:nvSpPr>
          <p:spPr bwMode="auto">
            <a:xfrm>
              <a:off x="120" y="522"/>
              <a:ext cx="2976" cy="692"/>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A priori expert knowledge created a generation of highly constrained systems (e.g. isolated word recognition, parsing of written text, fixed-font OCR).</a:t>
              </a:r>
            </a:p>
          </p:txBody>
        </p:sp>
      </p:grpSp>
      <p:grpSp>
        <p:nvGrpSpPr>
          <p:cNvPr id="4" name="Group 14"/>
          <p:cNvGrpSpPr>
            <a:grpSpLocks/>
          </p:cNvGrpSpPr>
          <p:nvPr/>
        </p:nvGrpSpPr>
        <p:grpSpPr bwMode="auto">
          <a:xfrm>
            <a:off x="190500" y="1714500"/>
            <a:ext cx="7148513" cy="2222500"/>
            <a:chOff x="120" y="1080"/>
            <a:chExt cx="4503" cy="1400"/>
          </a:xfrm>
        </p:grpSpPr>
        <p:pic>
          <p:nvPicPr>
            <p:cNvPr id="113679" name="Picture 15" descr="MCj03352160000[1]"/>
            <p:cNvPicPr>
              <a:picLocks noChangeAspect="1" noChangeArrowheads="1"/>
            </p:cNvPicPr>
            <p:nvPr/>
          </p:nvPicPr>
          <p:blipFill>
            <a:blip r:embed="rId3"/>
            <a:srcRect/>
            <a:stretch>
              <a:fillRect/>
            </a:stretch>
          </p:blipFill>
          <p:spPr bwMode="auto">
            <a:xfrm>
              <a:off x="4368" y="2232"/>
              <a:ext cx="255" cy="248"/>
            </a:xfrm>
            <a:prstGeom prst="rect">
              <a:avLst/>
            </a:prstGeom>
            <a:noFill/>
          </p:spPr>
        </p:pic>
        <p:sp>
          <p:nvSpPr>
            <p:cNvPr id="113680" name="Freeform 16"/>
            <p:cNvSpPr>
              <a:spLocks/>
            </p:cNvSpPr>
            <p:nvPr/>
          </p:nvSpPr>
          <p:spPr bwMode="auto">
            <a:xfrm>
              <a:off x="4224" y="1080"/>
              <a:ext cx="336" cy="576"/>
            </a:xfrm>
            <a:custGeom>
              <a:avLst/>
              <a:gdLst/>
              <a:ahLst/>
              <a:cxnLst>
                <a:cxn ang="0">
                  <a:pos x="0" y="680"/>
                </a:cxn>
                <a:cxn ang="0">
                  <a:pos x="66" y="440"/>
                </a:cxn>
                <a:cxn ang="0">
                  <a:pos x="150" y="200"/>
                </a:cxn>
                <a:cxn ang="0">
                  <a:pos x="270" y="32"/>
                </a:cxn>
                <a:cxn ang="0">
                  <a:pos x="342" y="8"/>
                </a:cxn>
              </a:cxnLst>
              <a:rect l="0" t="0" r="r" b="b"/>
              <a:pathLst>
                <a:path w="342" h="680">
                  <a:moveTo>
                    <a:pt x="0" y="680"/>
                  </a:moveTo>
                  <a:cubicBezTo>
                    <a:pt x="11" y="640"/>
                    <a:pt x="41" y="520"/>
                    <a:pt x="66" y="440"/>
                  </a:cubicBezTo>
                  <a:cubicBezTo>
                    <a:pt x="91" y="360"/>
                    <a:pt x="116" y="268"/>
                    <a:pt x="150" y="200"/>
                  </a:cubicBezTo>
                  <a:cubicBezTo>
                    <a:pt x="184" y="132"/>
                    <a:pt x="238" y="64"/>
                    <a:pt x="270" y="32"/>
                  </a:cubicBezTo>
                  <a:cubicBezTo>
                    <a:pt x="302" y="0"/>
                    <a:pt x="327" y="13"/>
                    <a:pt x="342" y="8"/>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sp>
          <p:nvSpPr>
            <p:cNvPr id="113681" name="Text Box 17"/>
            <p:cNvSpPr txBox="1">
              <a:spLocks noChangeArrowheads="1"/>
            </p:cNvSpPr>
            <p:nvPr/>
          </p:nvSpPr>
          <p:spPr bwMode="auto">
            <a:xfrm>
              <a:off x="120" y="1350"/>
              <a:ext cx="2976" cy="1038"/>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Statistical methods created a generation of data-driven approaches that supplanted expert systems (e.g., conversational speech to text, speech synthesis, machine translation from parallel text).</a:t>
              </a:r>
            </a:p>
          </p:txBody>
        </p:sp>
      </p:grpSp>
      <p:grpSp>
        <p:nvGrpSpPr>
          <p:cNvPr id="5" name="Group 18"/>
          <p:cNvGrpSpPr>
            <a:grpSpLocks/>
          </p:cNvGrpSpPr>
          <p:nvPr/>
        </p:nvGrpSpPr>
        <p:grpSpPr bwMode="auto">
          <a:xfrm>
            <a:off x="228600" y="1709738"/>
            <a:ext cx="8224838" cy="2555875"/>
            <a:chOff x="144" y="1077"/>
            <a:chExt cx="5181" cy="1610"/>
          </a:xfrm>
        </p:grpSpPr>
        <p:sp>
          <p:nvSpPr>
            <p:cNvPr id="113683" name="Text Box 19"/>
            <p:cNvSpPr txBox="1">
              <a:spLocks noChangeArrowheads="1"/>
            </p:cNvSpPr>
            <p:nvPr/>
          </p:nvSpPr>
          <p:spPr bwMode="auto">
            <a:xfrm>
              <a:off x="144" y="2514"/>
              <a:ext cx="2880" cy="173"/>
            </a:xfrm>
            <a:prstGeom prst="rect">
              <a:avLst/>
            </a:prstGeom>
            <a:noFill/>
            <a:ln w="9525" algn="ctr">
              <a:noFill/>
              <a:miter lim="800000"/>
              <a:headEnd/>
              <a:tailEnd/>
            </a:ln>
            <a:effectLst/>
          </p:spPr>
          <p:txBody>
            <a:bodyPr lIns="0" tIns="0" rIns="0" bIns="0">
              <a:spAutoFit/>
            </a:bodyPr>
            <a:lstStyle/>
            <a:p>
              <a:pPr>
                <a:spcBef>
                  <a:spcPct val="50000"/>
                </a:spcBef>
              </a:pPr>
              <a:r>
                <a:rPr lang="en-US" sz="1800" dirty="0">
                  <a:solidFill>
                    <a:srgbClr val="333399"/>
                  </a:solidFill>
                  <a:latin typeface="Arial" charset="0"/>
                </a:rPr>
                <a:t>… </a:t>
              </a:r>
              <a:r>
                <a:rPr lang="en-US" sz="1800" b="1" dirty="0">
                  <a:solidFill>
                    <a:schemeClr val="accent1"/>
                  </a:solidFill>
                  <a:latin typeface="Arial" charset="0"/>
                </a:rPr>
                <a:t>but that isn’t the end of the story …</a:t>
              </a:r>
            </a:p>
          </p:txBody>
        </p:sp>
        <p:pic>
          <p:nvPicPr>
            <p:cNvPr id="113684" name="Picture 20" descr="MCBD19797_0000[1]"/>
            <p:cNvPicPr>
              <a:picLocks noChangeAspect="1" noChangeArrowheads="1"/>
            </p:cNvPicPr>
            <p:nvPr/>
          </p:nvPicPr>
          <p:blipFill>
            <a:blip r:embed="rId4"/>
            <a:srcRect/>
            <a:stretch>
              <a:fillRect/>
            </a:stretch>
          </p:blipFill>
          <p:spPr bwMode="auto">
            <a:xfrm>
              <a:off x="5064" y="2250"/>
              <a:ext cx="261" cy="288"/>
            </a:xfrm>
            <a:prstGeom prst="rect">
              <a:avLst/>
            </a:prstGeom>
            <a:noFill/>
          </p:spPr>
        </p:pic>
        <p:sp>
          <p:nvSpPr>
            <p:cNvPr id="113685" name="Freeform 21"/>
            <p:cNvSpPr>
              <a:spLocks/>
            </p:cNvSpPr>
            <p:nvPr/>
          </p:nvSpPr>
          <p:spPr bwMode="auto">
            <a:xfrm>
              <a:off x="4557" y="1077"/>
              <a:ext cx="738" cy="234"/>
            </a:xfrm>
            <a:custGeom>
              <a:avLst/>
              <a:gdLst/>
              <a:ahLst/>
              <a:cxnLst>
                <a:cxn ang="0">
                  <a:pos x="0" y="13"/>
                </a:cxn>
                <a:cxn ang="0">
                  <a:pos x="138" y="19"/>
                </a:cxn>
                <a:cxn ang="0">
                  <a:pos x="312" y="127"/>
                </a:cxn>
                <a:cxn ang="0">
                  <a:pos x="480" y="205"/>
                </a:cxn>
                <a:cxn ang="0">
                  <a:pos x="738" y="247"/>
                </a:cxn>
              </a:cxnLst>
              <a:rect l="0" t="0" r="r" b="b"/>
              <a:pathLst>
                <a:path w="738" h="247">
                  <a:moveTo>
                    <a:pt x="0" y="13"/>
                  </a:moveTo>
                  <a:cubicBezTo>
                    <a:pt x="23" y="14"/>
                    <a:pt x="86" y="0"/>
                    <a:pt x="138" y="19"/>
                  </a:cubicBezTo>
                  <a:cubicBezTo>
                    <a:pt x="190" y="38"/>
                    <a:pt x="255" y="96"/>
                    <a:pt x="312" y="127"/>
                  </a:cubicBezTo>
                  <a:cubicBezTo>
                    <a:pt x="369" y="158"/>
                    <a:pt x="409" y="185"/>
                    <a:pt x="480" y="205"/>
                  </a:cubicBezTo>
                  <a:cubicBezTo>
                    <a:pt x="551" y="225"/>
                    <a:pt x="695" y="240"/>
                    <a:pt x="738" y="247"/>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grpSp>
      <p:sp>
        <p:nvSpPr>
          <p:cNvPr id="113686" name="Text Box 22"/>
          <p:cNvSpPr txBox="1">
            <a:spLocks noChangeArrowheads="1"/>
          </p:cNvSpPr>
          <p:nvPr/>
        </p:nvSpPr>
        <p:spPr bwMode="auto">
          <a:xfrm>
            <a:off x="190500" y="4543425"/>
            <a:ext cx="8534400" cy="549275"/>
          </a:xfrm>
          <a:prstGeom prst="rect">
            <a:avLst/>
          </a:prstGeom>
          <a:noFill/>
          <a:ln w="9525" algn="ctr">
            <a:noFill/>
            <a:miter lim="800000"/>
            <a:headEnd/>
            <a:tailEnd/>
          </a:ln>
          <a:effectLst/>
        </p:spPr>
        <p:txBody>
          <a:bodyPr lIns="0" tIns="0" rIns="0" bIns="0">
            <a:spAutoFit/>
          </a:bodyPr>
          <a:lstStyle/>
          <a:p>
            <a:pPr marL="228600" indent="-228600">
              <a:spcAft>
                <a:spcPct val="0"/>
              </a:spcAft>
              <a:buFontTx/>
              <a:buChar char="•"/>
            </a:pPr>
            <a:r>
              <a:rPr lang="en-US" sz="1800" b="1" dirty="0">
                <a:latin typeface="Arial" charset="0"/>
              </a:rPr>
              <a:t>A number of fundamental problem still remain (e.g., channel and noise robustness, less dense or less common languages).</a:t>
            </a:r>
          </a:p>
        </p:txBody>
      </p:sp>
      <p:sp>
        <p:nvSpPr>
          <p:cNvPr id="2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Evolution of Knowledge in HLT Systems</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73" grpId="0" animBg="1"/>
      <p:bldP spid="1136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Predicting </a:t>
            </a:r>
            <a:r>
              <a:rPr lang="en-US" b="1" dirty="0" smtClean="0">
                <a:solidFill>
                  <a:schemeClr val="accent2"/>
                </a:solidFill>
              </a:rPr>
              <a:t>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Functional Mappings</a:t>
            </a:r>
            <a:endParaRPr lang="en-US" b="1" dirty="0">
              <a:solidFill>
                <a:schemeClr val="accent2"/>
              </a:solidFill>
            </a:endParaRPr>
          </a:p>
        </p:txBody>
      </p:sp>
      <p:sp>
        <p:nvSpPr>
          <p:cNvPr id="7" name="Text Box 3"/>
          <p:cNvSpPr txBox="1">
            <a:spLocks noChangeArrowheads="1"/>
          </p:cNvSpPr>
          <p:nvPr/>
        </p:nvSpPr>
        <p:spPr bwMode="auto">
          <a:xfrm>
            <a:off x="178458" y="634199"/>
            <a:ext cx="5096927" cy="6027858"/>
          </a:xfrm>
          <a:prstGeom prst="rect">
            <a:avLst/>
          </a:prstGeom>
          <a:noFill/>
          <a:ln w="9525">
            <a:noFill/>
            <a:miter lim="800000"/>
            <a:headEnd/>
            <a:tailEnd/>
          </a:ln>
          <a:effectLst/>
        </p:spPr>
        <p:txBody>
          <a:bodyPr lIns="0" tIns="0" rIns="0" bIns="0"/>
          <a:lstStyle/>
          <a:p>
            <a:pPr marL="165100" indent="-165100">
              <a:spcAft>
                <a:spcPts val="9600"/>
              </a:spcAft>
              <a:buFont typeface="Arial" pitchFamily="34" charset="0"/>
              <a:buChar char="•"/>
              <a:tabLst>
                <a:tab pos="3376613" algn="r"/>
              </a:tabLst>
            </a:pPr>
            <a:r>
              <a:rPr lang="en-US" sz="1800" b="1" dirty="0" smtClean="0"/>
              <a:t>A simple model of your behavior is:</a:t>
            </a:r>
          </a:p>
          <a:p>
            <a:pPr marL="165100" indent="-165100">
              <a:spcAft>
                <a:spcPts val="1200"/>
              </a:spcAft>
              <a:buFont typeface="Arial" pitchFamily="34" charset="0"/>
              <a:buChar char="•"/>
              <a:tabLst>
                <a:tab pos="3376613" algn="r"/>
              </a:tabLst>
            </a:pPr>
            <a:r>
              <a:rPr lang="en-US" sz="1800" b="1" dirty="0" smtClean="0"/>
              <a:t>The inputs, x, can represent names, places, or even features of the sites you visit frequently (e.g., purchases).</a:t>
            </a:r>
          </a:p>
          <a:p>
            <a:pPr marL="165100" indent="-165100">
              <a:spcAft>
                <a:spcPts val="1200"/>
              </a:spcAft>
              <a:buFont typeface="Arial" pitchFamily="34" charset="0"/>
              <a:buChar char="•"/>
              <a:tabLst>
                <a:tab pos="3376613" algn="r"/>
              </a:tabLst>
            </a:pPr>
            <a:r>
              <a:rPr lang="en-US" sz="1800" b="1" dirty="0" smtClean="0"/>
              <a:t>The weights, </a:t>
            </a:r>
            <a:r>
              <a:rPr lang="en-US" sz="1800" b="1" dirty="0" err="1" smtClean="0"/>
              <a:t>w</a:t>
            </a:r>
            <a:r>
              <a:rPr lang="en-US" sz="1800" b="1" baseline="-25000" dirty="0" err="1" smtClean="0"/>
              <a:t>j</a:t>
            </a:r>
            <a:r>
              <a:rPr lang="en-US" sz="1800" b="1" dirty="0" smtClean="0"/>
              <a:t>, can be set heuristically</a:t>
            </a:r>
            <a:br>
              <a:rPr lang="en-US" sz="1800" b="1" dirty="0" smtClean="0"/>
            </a:br>
            <a:r>
              <a:rPr lang="en-US" sz="1800" b="1" dirty="0" smtClean="0"/>
              <a:t>(e.g., visiting </a:t>
            </a:r>
            <a:r>
              <a:rPr lang="en-US" sz="1800" i="1" dirty="0" smtClean="0"/>
              <a:t>www.aljazeera.com</a:t>
            </a:r>
            <a:r>
              <a:rPr lang="en-US" sz="1800" b="1" dirty="0" smtClean="0"/>
              <a:t> is much more important than visiting </a:t>
            </a:r>
            <a:r>
              <a:rPr lang="en-US" sz="1800" i="1" dirty="0" smtClean="0"/>
              <a:t>www.msms.k12.ms.us</a:t>
            </a:r>
            <a:r>
              <a:rPr lang="en-US" sz="1800" b="1" dirty="0" smtClean="0"/>
              <a:t>).</a:t>
            </a:r>
          </a:p>
          <a:p>
            <a:pPr marL="165100" indent="-165100">
              <a:spcAft>
                <a:spcPts val="1200"/>
              </a:spcAft>
              <a:buFont typeface="Arial" pitchFamily="34" charset="0"/>
              <a:buChar char="•"/>
              <a:tabLst>
                <a:tab pos="3376613" algn="r"/>
              </a:tabLst>
            </a:pPr>
            <a:r>
              <a:rPr lang="en-US" sz="1800" b="1" dirty="0" smtClean="0"/>
              <a:t>The parameters of the model can be optimized to minimize the error in predicting your choices, or to maximize the probability of predicting a correct choice.</a:t>
            </a:r>
          </a:p>
          <a:p>
            <a:pPr marL="165100" indent="-165100">
              <a:spcAft>
                <a:spcPts val="1200"/>
              </a:spcAft>
              <a:buFont typeface="Arial" pitchFamily="34" charset="0"/>
              <a:buChar char="•"/>
              <a:tabLst>
                <a:tab pos="3376613" algn="r"/>
              </a:tabLst>
            </a:pPr>
            <a:r>
              <a:rPr lang="en-US" sz="1800" b="1" dirty="0" smtClean="0"/>
              <a:t>We can weight these probabilities by the </a:t>
            </a:r>
            <a:r>
              <a:rPr lang="en-US" sz="1800" b="1" i="1" dirty="0" smtClean="0"/>
              <a:t>a priori</a:t>
            </a:r>
            <a:r>
              <a:rPr lang="en-US" sz="1800" b="1" dirty="0" smtClean="0"/>
              <a:t> likelihood that the average user would make certain choices (Bayesian models).</a:t>
            </a:r>
          </a:p>
        </p:txBody>
      </p:sp>
      <p:graphicFrame>
        <p:nvGraphicFramePr>
          <p:cNvPr id="143363" name="Object 3"/>
          <p:cNvGraphicFramePr>
            <a:graphicFrameLocks noChangeAspect="1"/>
          </p:cNvGraphicFramePr>
          <p:nvPr/>
        </p:nvGraphicFramePr>
        <p:xfrm>
          <a:off x="461963" y="980189"/>
          <a:ext cx="4572000" cy="1066800"/>
        </p:xfrm>
        <a:graphic>
          <a:graphicData uri="http://schemas.openxmlformats.org/presentationml/2006/ole">
            <p:oleObj spid="_x0000_s1026" name="Equation" r:id="rId3" imgW="3047760" imgH="711000" progId="Equation.3">
              <p:embed/>
            </p:oleObj>
          </a:graphicData>
        </a:graphic>
      </p:graphicFrame>
      <p:pic>
        <p:nvPicPr>
          <p:cNvPr id="8" name="Picture 11"/>
          <p:cNvPicPr>
            <a:picLocks noChangeAspect="1" noChangeArrowheads="1"/>
          </p:cNvPicPr>
          <p:nvPr/>
        </p:nvPicPr>
        <p:blipFill>
          <a:blip r:embed="rId4"/>
          <a:srcRect l="22263" r="19286" b="24654"/>
          <a:stretch>
            <a:fillRect/>
          </a:stretch>
        </p:blipFill>
        <p:spPr bwMode="auto">
          <a:xfrm>
            <a:off x="6274179" y="5067115"/>
            <a:ext cx="1805347" cy="1696879"/>
          </a:xfrm>
          <a:prstGeom prst="rect">
            <a:avLst/>
          </a:prstGeom>
          <a:noFill/>
          <a:ln w="9525">
            <a:noFill/>
            <a:miter lim="800000"/>
            <a:headEnd/>
            <a:tailEnd/>
          </a:ln>
          <a:effectLst/>
        </p:spPr>
      </p:pic>
      <p:pic>
        <p:nvPicPr>
          <p:cNvPr id="9" name="Picture 15"/>
          <p:cNvPicPr>
            <a:picLocks noChangeAspect="1" noChangeArrowheads="1"/>
          </p:cNvPicPr>
          <p:nvPr/>
        </p:nvPicPr>
        <p:blipFill>
          <a:blip r:embed="rId5"/>
          <a:srcRect l="10791" t="3809" r="11217" b="35275"/>
          <a:stretch>
            <a:fillRect/>
          </a:stretch>
        </p:blipFill>
        <p:spPr bwMode="auto">
          <a:xfrm>
            <a:off x="5455770" y="2946343"/>
            <a:ext cx="3463142" cy="1991442"/>
          </a:xfrm>
          <a:prstGeom prst="rect">
            <a:avLst/>
          </a:prstGeom>
          <a:noFill/>
          <a:ln w="9525">
            <a:noFill/>
            <a:miter lim="800000"/>
            <a:headEnd/>
            <a:tailEnd/>
          </a:ln>
          <a:effectLst/>
        </p:spPr>
      </p:pic>
      <p:cxnSp>
        <p:nvCxnSpPr>
          <p:cNvPr id="13" name="Straight Arrow Connector 12"/>
          <p:cNvCxnSpPr/>
          <p:nvPr/>
        </p:nvCxnSpPr>
        <p:spPr>
          <a:xfrm rot="16200000" flipV="1">
            <a:off x="5414647" y="1548174"/>
            <a:ext cx="1858376" cy="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43834" y="2477363"/>
            <a:ext cx="192795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82136" y="2532193"/>
            <a:ext cx="135050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Newspapers</a:t>
            </a:r>
          </a:p>
        </p:txBody>
      </p:sp>
      <p:sp>
        <p:nvSpPr>
          <p:cNvPr id="17" name="TextBox 16"/>
          <p:cNvSpPr txBox="1"/>
          <p:nvPr/>
        </p:nvSpPr>
        <p:spPr>
          <a:xfrm>
            <a:off x="6049105" y="590851"/>
            <a:ext cx="1477107" cy="215444"/>
          </a:xfrm>
          <a:prstGeom prst="rect">
            <a:avLst/>
          </a:prstGeom>
        </p:spPr>
        <p:txBody>
          <a:bodyPr vert="horz" wrap="square" lIns="0" tIns="0" rIns="0" bIns="0" rtlCol="0" anchor="ctr" anchorCtr="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Retail</a:t>
            </a:r>
          </a:p>
        </p:txBody>
      </p:sp>
      <p:sp>
        <p:nvSpPr>
          <p:cNvPr id="18" name="Oval 17"/>
          <p:cNvSpPr/>
          <p:nvPr/>
        </p:nvSpPr>
        <p:spPr>
          <a:xfrm>
            <a:off x="6625871" y="1336438"/>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95725" y="2150020"/>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91854" y="22241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28327" y="196245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52592" y="153807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26912" y="233668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3042" y="226634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6609" y="2280414"/>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4065" y="2161743"/>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28660" y="2103117"/>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43834" y="108322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53189" y="12074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43834" y="145835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15785" y="125906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36081" y="152400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52481" y="11136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92450" y="174674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69596" y="98473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26204" y="189914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flipH="1" flipV="1">
            <a:off x="6534435" y="1245000"/>
            <a:ext cx="1139483" cy="9566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87058" y="661176"/>
            <a:ext cx="1322374"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Linear </a:t>
            </a:r>
            <a:br>
              <a:rPr lang="en-US" sz="1400" b="1" kern="0" noProof="0" dirty="0" smtClean="0">
                <a:latin typeface="+mn-lt"/>
              </a:rPr>
            </a:br>
            <a:r>
              <a:rPr lang="en-US" sz="1400" b="1" kern="0" noProof="0" dirty="0" smtClean="0">
                <a:latin typeface="+mn-lt"/>
              </a:rPr>
              <a:t>Classifier</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5" name="Text Box 15"/>
          <p:cNvSpPr txBox="1">
            <a:spLocks noChangeArrowheads="1"/>
          </p:cNvSpPr>
          <p:nvPr/>
        </p:nvSpPr>
        <p:spPr bwMode="auto">
          <a:xfrm>
            <a:off x="180046" y="635000"/>
            <a:ext cx="4385604" cy="6140142"/>
          </a:xfrm>
          <a:prstGeom prst="rect">
            <a:avLst/>
          </a:prstGeom>
          <a:noFill/>
          <a:ln w="9525" algn="ctr">
            <a:noFill/>
            <a:miter lim="800000"/>
            <a:headEnd/>
            <a:tailEnd/>
          </a:ln>
          <a:effectLst/>
        </p:spPr>
        <p:txBody>
          <a:bodyPr wrap="square" lIns="0" tIns="0" rIns="91440" bIns="0">
            <a:spAutoFit/>
          </a:bodyPr>
          <a:lstStyle/>
          <a:p>
            <a:pPr marL="168275" indent="-168275">
              <a:spcBef>
                <a:spcPct val="50000"/>
              </a:spcBef>
              <a:buFont typeface="Arial" pitchFamily="34" charset="0"/>
              <a:buChar char="•"/>
            </a:pPr>
            <a:r>
              <a:rPr lang="en-US" sz="1400" b="1" dirty="0" smtClean="0"/>
              <a:t>1994: Founded the </a:t>
            </a:r>
            <a:r>
              <a:rPr lang="en-US" sz="1400" b="1" dirty="0" smtClean="0">
                <a:hlinkClick r:id="rId2"/>
              </a:rPr>
              <a:t>Institute for Signal and Information Processing</a:t>
            </a:r>
            <a:r>
              <a:rPr lang="en-US" sz="1400" b="1" dirty="0" smtClean="0"/>
              <a:t> (ISIP) </a:t>
            </a:r>
          </a:p>
          <a:p>
            <a:pPr marL="168275" indent="-168275">
              <a:spcBef>
                <a:spcPct val="50000"/>
              </a:spcBef>
              <a:buFont typeface="Arial" pitchFamily="34" charset="0"/>
              <a:buChar char="•"/>
            </a:pPr>
            <a:r>
              <a:rPr lang="en-US" sz="1400" b="1" dirty="0" smtClean="0">
                <a:latin typeface="Arial" charset="0"/>
              </a:rPr>
              <a:t>1995: </a:t>
            </a:r>
            <a:r>
              <a:rPr lang="en-US" sz="1400" b="1" dirty="0" smtClean="0">
                <a:latin typeface="Arial" charset="0"/>
                <a:hlinkClick r:id="rId3"/>
              </a:rPr>
              <a:t>Human </a:t>
            </a:r>
            <a:r>
              <a:rPr lang="en-US" sz="1400" b="1" dirty="0" smtClean="0">
                <a:hlinkClick r:id="rId3"/>
              </a:rPr>
              <a:t>l</a:t>
            </a:r>
            <a:r>
              <a:rPr lang="en-US" sz="1400" b="1" dirty="0" smtClean="0">
                <a:latin typeface="Arial" charset="0"/>
                <a:hlinkClick r:id="rId3"/>
              </a:rPr>
              <a:t>istening </a:t>
            </a:r>
            <a:r>
              <a:rPr lang="en-US" sz="1400" b="1" dirty="0" smtClean="0">
                <a:hlinkClick r:id="rId3"/>
              </a:rPr>
              <a:t>b</a:t>
            </a:r>
            <a:r>
              <a:rPr lang="en-US" sz="1400" b="1" dirty="0" smtClean="0">
                <a:latin typeface="Arial" charset="0"/>
                <a:hlinkClick r:id="rId3"/>
              </a:rPr>
              <a:t>enchmarks </a:t>
            </a:r>
            <a:r>
              <a:rPr lang="en-US" sz="1400" b="1" dirty="0" smtClean="0">
                <a:latin typeface="Arial" charset="0"/>
              </a:rPr>
              <a:t>established for the DARPA speech program</a:t>
            </a:r>
          </a:p>
          <a:p>
            <a:pPr marL="168275" indent="-168275">
              <a:spcBef>
                <a:spcPct val="50000"/>
              </a:spcBef>
              <a:buFont typeface="Arial" pitchFamily="34" charset="0"/>
              <a:buChar char="•"/>
            </a:pPr>
            <a:r>
              <a:rPr lang="en-US" sz="1400" b="1" dirty="0" smtClean="0">
                <a:latin typeface="Arial" charset="0"/>
              </a:rPr>
              <a:t>1997: </a:t>
            </a:r>
            <a:r>
              <a:rPr lang="en-US" sz="1400" b="1" dirty="0" err="1" smtClean="0">
                <a:latin typeface="Arial" charset="0"/>
              </a:rPr>
              <a:t>DoD</a:t>
            </a:r>
            <a:r>
              <a:rPr lang="en-US" sz="1400" b="1" dirty="0" smtClean="0"/>
              <a:t> funds the initial </a:t>
            </a:r>
            <a:r>
              <a:rPr lang="en-US" sz="1400" b="1" dirty="0" smtClean="0">
                <a:latin typeface="Arial" charset="0"/>
              </a:rPr>
              <a:t>development of our </a:t>
            </a:r>
            <a:r>
              <a:rPr lang="en-US" sz="1400" b="1" dirty="0" smtClean="0">
                <a:latin typeface="Arial" charset="0"/>
                <a:hlinkClick r:id="rId4"/>
              </a:rPr>
              <a:t>public domain speech recognition system</a:t>
            </a:r>
            <a:endParaRPr lang="en-US" sz="1400" b="1" dirty="0" smtClean="0">
              <a:latin typeface="Arial" charset="0"/>
            </a:endParaRPr>
          </a:p>
          <a:p>
            <a:pPr marL="168275" indent="-168275">
              <a:spcBef>
                <a:spcPct val="50000"/>
              </a:spcBef>
              <a:buFont typeface="Arial" pitchFamily="34" charset="0"/>
              <a:buChar char="•"/>
            </a:pPr>
            <a:r>
              <a:rPr lang="en-US" sz="1400" b="1" dirty="0" smtClean="0"/>
              <a:t>1997: </a:t>
            </a:r>
            <a:r>
              <a:rPr lang="en-US" sz="1400" b="1" dirty="0" smtClean="0">
                <a:hlinkClick r:id="rId5"/>
              </a:rPr>
              <a:t>Syllable-based</a:t>
            </a:r>
            <a:r>
              <a:rPr lang="en-US" sz="1400" b="1" dirty="0" smtClean="0"/>
              <a:t> speech recognition</a:t>
            </a:r>
            <a:endParaRPr lang="en-US" sz="1400" b="1" dirty="0" smtClean="0">
              <a:latin typeface="Arial" charset="0"/>
            </a:endParaRPr>
          </a:p>
          <a:p>
            <a:pPr marL="168275" indent="-168275">
              <a:spcBef>
                <a:spcPct val="50000"/>
              </a:spcBef>
              <a:buFont typeface="Arial" pitchFamily="34" charset="0"/>
              <a:buChar char="•"/>
            </a:pPr>
            <a:r>
              <a:rPr lang="en-US" sz="1400" b="1" dirty="0" smtClean="0"/>
              <a:t>1998: NSF CARE award for </a:t>
            </a:r>
            <a:r>
              <a:rPr lang="en-US" sz="1400" b="1" dirty="0" smtClean="0">
                <a:hlinkClick r:id="rId6"/>
              </a:rPr>
              <a:t>Internet-Accessible Speech Recognition Technology</a:t>
            </a:r>
            <a:endParaRPr lang="en-US" sz="1400" b="1" dirty="0" smtClean="0"/>
          </a:p>
          <a:p>
            <a:pPr marL="168275" indent="-168275">
              <a:spcBef>
                <a:spcPct val="50000"/>
              </a:spcBef>
              <a:buFont typeface="Arial" pitchFamily="34" charset="0"/>
              <a:buChar char="•"/>
            </a:pPr>
            <a:r>
              <a:rPr lang="en-US" sz="1400" b="1" dirty="0" smtClean="0"/>
              <a:t>1998: First large-vocabulary speech recognition application of </a:t>
            </a:r>
            <a:r>
              <a:rPr lang="en-US" sz="1400" b="1" dirty="0" smtClean="0">
                <a:hlinkClick r:id="rId7"/>
              </a:rPr>
              <a:t>Support Vector Machines</a:t>
            </a:r>
            <a:endParaRPr lang="en-US" sz="1400" b="1" dirty="0" smtClean="0"/>
          </a:p>
          <a:p>
            <a:pPr marL="168275" indent="-168275">
              <a:spcBef>
                <a:spcPct val="50000"/>
              </a:spcBef>
              <a:buFont typeface="Arial" pitchFamily="34" charset="0"/>
              <a:buChar char="•"/>
            </a:pPr>
            <a:r>
              <a:rPr lang="en-US" sz="1400" b="1" dirty="0" smtClean="0"/>
              <a:t>1999: First release of high-quality </a:t>
            </a:r>
            <a:r>
              <a:rPr lang="en-US" sz="1400" b="1" dirty="0" smtClean="0">
                <a:hlinkClick r:id="rId8"/>
              </a:rPr>
              <a:t>SWB transcriptions</a:t>
            </a:r>
            <a:r>
              <a:rPr lang="en-US" sz="1400" b="1" dirty="0" smtClean="0"/>
              <a:t> and segmentations</a:t>
            </a:r>
          </a:p>
          <a:p>
            <a:pPr marL="168275" indent="-168275">
              <a:spcBef>
                <a:spcPct val="50000"/>
              </a:spcBef>
              <a:buFont typeface="Arial" pitchFamily="34" charset="0"/>
              <a:buChar char="•"/>
            </a:pPr>
            <a:r>
              <a:rPr lang="en-US" sz="1400" b="1" dirty="0" smtClean="0"/>
              <a:t>2000: First participation in the annual DARPA evaluations (only university site to participate) </a:t>
            </a:r>
          </a:p>
          <a:p>
            <a:pPr marL="168275" indent="-168275">
              <a:spcBef>
                <a:spcPct val="50000"/>
              </a:spcBef>
              <a:buFont typeface="Arial" pitchFamily="34" charset="0"/>
              <a:buChar char="•"/>
            </a:pPr>
            <a:r>
              <a:rPr lang="en-US" sz="1400" b="1" dirty="0" smtClean="0"/>
              <a:t>2000: NSF funds a multi-university collaboration on </a:t>
            </a:r>
            <a:r>
              <a:rPr lang="en-US" sz="1400" b="1" dirty="0" smtClean="0">
                <a:hlinkClick r:id="rId9"/>
              </a:rPr>
              <a:t>integrating speech and natural language</a:t>
            </a:r>
            <a:endParaRPr lang="en-US" sz="1400" b="1" dirty="0" smtClean="0"/>
          </a:p>
          <a:p>
            <a:pPr marL="168275" indent="-168275">
              <a:spcBef>
                <a:spcPct val="50000"/>
              </a:spcBef>
              <a:buFont typeface="Arial" pitchFamily="34" charset="0"/>
              <a:buChar char="•"/>
            </a:pPr>
            <a:r>
              <a:rPr lang="en-US" sz="1400" b="1" dirty="0" smtClean="0"/>
              <a:t>2001: Demonstrated the </a:t>
            </a:r>
            <a:r>
              <a:rPr lang="en-US" sz="1400" b="1" dirty="0" smtClean="0">
                <a:hlinkClick r:id="rId10"/>
              </a:rPr>
              <a:t>small impact of transcription errors</a:t>
            </a:r>
            <a:r>
              <a:rPr lang="en-US" sz="1400" b="1" dirty="0" smtClean="0"/>
              <a:t> on HMM training</a:t>
            </a:r>
          </a:p>
          <a:p>
            <a:pPr marL="168275" indent="-168275">
              <a:spcBef>
                <a:spcPct val="50000"/>
              </a:spcBef>
              <a:buFont typeface="Arial" pitchFamily="34" charset="0"/>
              <a:buChar char="•"/>
            </a:pPr>
            <a:r>
              <a:rPr lang="en-US" sz="1400" b="1" dirty="0" smtClean="0"/>
              <a:t>2002: First viable application of </a:t>
            </a:r>
            <a:r>
              <a:rPr lang="en-US" sz="1400" b="1" dirty="0" smtClean="0">
                <a:hlinkClick r:id="rId11"/>
              </a:rPr>
              <a:t>Relevance Vector Machines</a:t>
            </a:r>
            <a:r>
              <a:rPr lang="en-US" sz="1400" b="1" dirty="0" smtClean="0"/>
              <a:t> to speech recognition</a:t>
            </a:r>
          </a:p>
          <a:p>
            <a:pPr marL="168275" indent="-168275">
              <a:spcBef>
                <a:spcPct val="50000"/>
              </a:spcBef>
              <a:buFont typeface="Arial" pitchFamily="34" charset="0"/>
              <a:buChar char="•"/>
            </a:pPr>
            <a:r>
              <a:rPr lang="en-US" sz="1400" b="1" dirty="0" smtClean="0"/>
              <a:t>2002: Distribution of </a:t>
            </a:r>
            <a:r>
              <a:rPr lang="en-US" sz="1400" b="1" dirty="0" smtClean="0">
                <a:hlinkClick r:id="rId12"/>
              </a:rPr>
              <a:t>Aurora toolkit</a:t>
            </a:r>
            <a:endParaRPr lang="en-US" sz="1400" b="1" dirty="0" smtClean="0"/>
          </a:p>
        </p:txBody>
      </p:sp>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Major ISIP Milestones</a:t>
            </a:r>
            <a:endParaRPr lang="en-US" b="1" dirty="0">
              <a:solidFill>
                <a:schemeClr val="accent2"/>
              </a:solidFill>
            </a:endParaRPr>
          </a:p>
        </p:txBody>
      </p:sp>
      <p:sp>
        <p:nvSpPr>
          <p:cNvPr id="9" name="Text Box 15"/>
          <p:cNvSpPr txBox="1">
            <a:spLocks noChangeArrowheads="1"/>
          </p:cNvSpPr>
          <p:nvPr/>
        </p:nvSpPr>
        <p:spPr bwMode="auto">
          <a:xfrm>
            <a:off x="4584700" y="635000"/>
            <a:ext cx="4343400" cy="5924699"/>
          </a:xfrm>
          <a:prstGeom prst="rect">
            <a:avLst/>
          </a:prstGeom>
          <a:noFill/>
          <a:ln w="9525" algn="ctr">
            <a:noFill/>
            <a:miter lim="800000"/>
            <a:headEnd/>
            <a:tailEnd/>
          </a:ln>
          <a:effectLst/>
        </p:spPr>
        <p:txBody>
          <a:bodyPr wrap="square" lIns="0" tIns="0" rIns="0" bIns="0">
            <a:spAutoFit/>
          </a:bodyPr>
          <a:lstStyle/>
          <a:p>
            <a:pPr marL="168275" indent="-168275">
              <a:spcBef>
                <a:spcPct val="50000"/>
              </a:spcBef>
              <a:buFont typeface="Arial" pitchFamily="34" charset="0"/>
              <a:buChar char="•"/>
            </a:pPr>
            <a:r>
              <a:rPr lang="en-US" sz="1400" b="1" dirty="0" smtClean="0"/>
              <a:t>2002: Evolution of ISIP into the Institute for Intelligent Electronic Systems</a:t>
            </a:r>
          </a:p>
          <a:p>
            <a:pPr marL="168275" indent="-168275">
              <a:spcBef>
                <a:spcPct val="50000"/>
              </a:spcBef>
              <a:buFont typeface="Arial" pitchFamily="34" charset="0"/>
              <a:buChar char="•"/>
            </a:pPr>
            <a:r>
              <a:rPr lang="en-US" sz="1400" b="1" dirty="0" smtClean="0"/>
              <a:t>2002: the “</a:t>
            </a:r>
            <a:r>
              <a:rPr lang="en-US" sz="1400" b="1" dirty="0" smtClean="0">
                <a:hlinkClick r:id="rId13"/>
              </a:rPr>
              <a:t>Crazy Joe</a:t>
            </a:r>
            <a:r>
              <a:rPr lang="en-US" sz="1400" b="1" dirty="0" smtClean="0"/>
              <a:t>” commercial becomes the most widely viewed ISIP document</a:t>
            </a:r>
          </a:p>
          <a:p>
            <a:pPr marL="168275" indent="-168275">
              <a:spcBef>
                <a:spcPct val="50000"/>
              </a:spcBef>
              <a:buFont typeface="Arial" pitchFamily="34" charset="0"/>
              <a:buChar char="•"/>
            </a:pPr>
            <a:r>
              <a:rPr lang="en-US" sz="1400" b="1" dirty="0" smtClean="0"/>
              <a:t>2003: IIES joins the Center for Advanced Vehicular Systems</a:t>
            </a:r>
          </a:p>
          <a:p>
            <a:pPr marL="168275" indent="-168275">
              <a:spcBef>
                <a:spcPct val="50000"/>
              </a:spcBef>
              <a:buFont typeface="Arial" pitchFamily="34" charset="0"/>
              <a:buChar char="•"/>
            </a:pPr>
            <a:r>
              <a:rPr lang="en-US" sz="1400" b="1" dirty="0" smtClean="0"/>
              <a:t>2004: NSF funds nonlinear statistical modeling research and supports the development of speaker verification technology</a:t>
            </a:r>
          </a:p>
          <a:p>
            <a:pPr marL="168275" indent="-168275">
              <a:spcBef>
                <a:spcPct val="50000"/>
              </a:spcBef>
              <a:buFont typeface="Arial" pitchFamily="34" charset="0"/>
              <a:buChar char="•"/>
            </a:pPr>
            <a:r>
              <a:rPr lang="en-US" sz="1400" b="1" dirty="0" smtClean="0"/>
              <a:t>2004: ISIP’s first speaker verification system</a:t>
            </a:r>
          </a:p>
          <a:p>
            <a:pPr marL="168275" indent="-168275">
              <a:spcBef>
                <a:spcPct val="50000"/>
              </a:spcBef>
              <a:buFont typeface="Arial" pitchFamily="34" charset="0"/>
              <a:buChar char="•"/>
            </a:pPr>
            <a:r>
              <a:rPr lang="en-US" sz="1400" b="1" dirty="0" smtClean="0"/>
              <a:t>2005: ISIP’s first </a:t>
            </a:r>
            <a:r>
              <a:rPr lang="en-US" sz="1400" b="1" dirty="0" smtClean="0">
                <a:hlinkClick r:id="rId14"/>
              </a:rPr>
              <a:t>dialog system </a:t>
            </a:r>
            <a:r>
              <a:rPr lang="en-US" sz="1400" b="1" dirty="0" smtClean="0"/>
              <a:t>based on our port to the DARPA Communicator system</a:t>
            </a:r>
          </a:p>
          <a:p>
            <a:pPr marL="168275" indent="-168275">
              <a:spcBef>
                <a:spcPct val="50000"/>
              </a:spcBef>
              <a:buFont typeface="Arial" pitchFamily="34" charset="0"/>
              <a:buChar char="•"/>
            </a:pPr>
            <a:r>
              <a:rPr lang="en-US" sz="1400" b="1" dirty="0" smtClean="0"/>
              <a:t>2006: Automatic detection of </a:t>
            </a:r>
            <a:r>
              <a:rPr lang="en-US" sz="1400" b="1" dirty="0" smtClean="0">
                <a:hlinkClick r:id="rId15"/>
              </a:rPr>
              <a:t>fatigue</a:t>
            </a:r>
            <a:endParaRPr lang="en-US" sz="1400" b="1" dirty="0" smtClean="0"/>
          </a:p>
          <a:p>
            <a:pPr marL="168275" indent="-168275">
              <a:spcBef>
                <a:spcPct val="50000"/>
              </a:spcBef>
              <a:buFont typeface="Arial" pitchFamily="34" charset="0"/>
              <a:buChar char="•"/>
            </a:pPr>
            <a:r>
              <a:rPr lang="en-US" sz="1400" b="1" dirty="0" smtClean="0"/>
              <a:t>2007: Integration of </a:t>
            </a:r>
            <a:r>
              <a:rPr lang="en-US" sz="1400" b="1" dirty="0" smtClean="0">
                <a:hlinkClick r:id="rId16"/>
              </a:rPr>
              <a:t>nonlinear features </a:t>
            </a:r>
            <a:r>
              <a:rPr lang="en-US" sz="1400" b="1" dirty="0" smtClean="0"/>
              <a:t>into a speech recognition front end</a:t>
            </a:r>
          </a:p>
          <a:p>
            <a:pPr marL="168275" indent="-168275">
              <a:spcBef>
                <a:spcPct val="50000"/>
              </a:spcBef>
              <a:buFont typeface="Arial" pitchFamily="34" charset="0"/>
              <a:buChar char="•"/>
            </a:pPr>
            <a:r>
              <a:rPr lang="en-US" sz="1400" b="1" smtClean="0"/>
              <a:t>2008: ISIP’s first </a:t>
            </a:r>
            <a:r>
              <a:rPr lang="en-US" sz="1400" b="1" smtClean="0">
                <a:hlinkClick r:id="rId17"/>
              </a:rPr>
              <a:t>keyword search </a:t>
            </a:r>
            <a:r>
              <a:rPr lang="en-US" sz="1400" b="1" smtClean="0"/>
              <a:t>system</a:t>
            </a:r>
          </a:p>
          <a:p>
            <a:pPr marL="168275" indent="-168275">
              <a:spcBef>
                <a:spcPct val="50000"/>
              </a:spcBef>
              <a:buFont typeface="Arial" pitchFamily="34" charset="0"/>
              <a:buChar char="•"/>
            </a:pPr>
            <a:r>
              <a:rPr lang="en-US" sz="1400" b="1" smtClean="0"/>
              <a:t>2008</a:t>
            </a:r>
            <a:r>
              <a:rPr lang="en-US" sz="1400" b="1" dirty="0" smtClean="0"/>
              <a:t>: </a:t>
            </a:r>
            <a:r>
              <a:rPr lang="en-US" sz="1400" b="1" dirty="0" smtClean="0">
                <a:hlinkClick r:id="rId18"/>
              </a:rPr>
              <a:t>Nonlinear mixture autoregressive models </a:t>
            </a:r>
            <a:r>
              <a:rPr lang="en-US" sz="1400" b="1" dirty="0" smtClean="0"/>
              <a:t>for speech recognition</a:t>
            </a:r>
          </a:p>
          <a:p>
            <a:pPr marL="168275" indent="-168275">
              <a:spcBef>
                <a:spcPct val="50000"/>
              </a:spcBef>
              <a:buFont typeface="Arial" pitchFamily="34" charset="0"/>
              <a:buChar char="•"/>
            </a:pPr>
            <a:r>
              <a:rPr lang="en-US" sz="1400" b="1" dirty="0" smtClean="0"/>
              <a:t>2008: </a:t>
            </a:r>
            <a:r>
              <a:rPr lang="en-US" sz="1400" b="1" dirty="0" smtClean="0">
                <a:hlinkClick r:id="rId19"/>
              </a:rPr>
              <a:t>Linear dynamic models</a:t>
            </a:r>
            <a:r>
              <a:rPr lang="en-US" sz="1400" b="1" dirty="0" smtClean="0"/>
              <a:t> for speech recognition</a:t>
            </a:r>
          </a:p>
          <a:p>
            <a:pPr marL="168275" indent="-168275">
              <a:spcBef>
                <a:spcPct val="50000"/>
              </a:spcBef>
              <a:buFont typeface="Arial" pitchFamily="34" charset="0"/>
              <a:buChar char="•"/>
            </a:pPr>
            <a:r>
              <a:rPr lang="en-US" sz="1400" b="1" dirty="0" smtClean="0"/>
              <a:t>2009: Launch of our first </a:t>
            </a:r>
            <a:r>
              <a:rPr lang="en-US" sz="1400" b="1" dirty="0" smtClean="0">
                <a:hlinkClick r:id="rId20"/>
              </a:rPr>
              <a:t>commercial web site </a:t>
            </a:r>
            <a:r>
              <a:rPr lang="en-US" sz="1400" b="1" dirty="0" smtClean="0"/>
              <a:t>and associated business venture…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a Professor in the Department of Electrical and Computer Engineering at Mississippi State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and has been active in several professional societies related to human language technology. He has authored numerous papers on the subject and holds 8 patents.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Proteomics (From Wikipedia)</a:t>
            </a:r>
            <a:endParaRPr lang="en-US" b="1" dirty="0">
              <a:solidFill>
                <a:schemeClr val="accent2"/>
              </a:solidFill>
            </a:endParaRPr>
          </a:p>
        </p:txBody>
      </p:sp>
      <p:sp>
        <p:nvSpPr>
          <p:cNvPr id="34" name="Text Box 3"/>
          <p:cNvSpPr txBox="1">
            <a:spLocks noChangeArrowheads="1"/>
          </p:cNvSpPr>
          <p:nvPr/>
        </p:nvSpPr>
        <p:spPr bwMode="auto">
          <a:xfrm>
            <a:off x="234950" y="619125"/>
            <a:ext cx="8670925" cy="5798004"/>
          </a:xfrm>
          <a:prstGeom prst="rect">
            <a:avLst/>
          </a:prstGeom>
          <a:noFill/>
          <a:ln w="9525">
            <a:noFill/>
            <a:miter lim="800000"/>
            <a:headEnd/>
            <a:tailEnd/>
          </a:ln>
          <a:effectLst/>
        </p:spPr>
        <p:txBody>
          <a:bodyPr lIns="0" tIns="0" rIns="0" bIns="0"/>
          <a:lstStyle/>
          <a:p>
            <a:pPr marL="179388" indent="-179388">
              <a:spcBef>
                <a:spcPts val="0"/>
              </a:spcBef>
              <a:spcAft>
                <a:spcPts val="600"/>
              </a:spcAft>
              <a:buFont typeface="Arial" pitchFamily="34" charset="0"/>
              <a:buChar char="•"/>
            </a:pPr>
            <a:r>
              <a:rPr lang="en-US" sz="1800" b="1" dirty="0" smtClean="0">
                <a:solidFill>
                  <a:schemeClr val="accent1"/>
                </a:solidFill>
              </a:rPr>
              <a:t>Proteomics</a:t>
            </a:r>
            <a:r>
              <a:rPr lang="en-US" sz="1800" b="1" dirty="0" smtClean="0">
                <a:solidFill>
                  <a:schemeClr val="bg1"/>
                </a:solidFill>
              </a:rPr>
              <a:t> is the </a:t>
            </a:r>
            <a:r>
              <a:rPr lang="en-US" sz="1800" b="1" dirty="0" smtClean="0"/>
              <a:t>large-scale </a:t>
            </a:r>
            <a:r>
              <a:rPr lang="en-US" sz="1800" b="1" dirty="0" smtClean="0"/>
              <a:t>study of proteins, particularly their structures and functions</a:t>
            </a:r>
            <a:r>
              <a:rPr lang="en-US" sz="1800" b="1" dirty="0" smtClean="0"/>
              <a:t>.</a:t>
            </a:r>
          </a:p>
          <a:p>
            <a:pPr marL="179388" indent="-179388">
              <a:spcAft>
                <a:spcPts val="600"/>
              </a:spcAft>
              <a:buFont typeface="Arial" pitchFamily="34" charset="0"/>
              <a:buChar char="•"/>
            </a:pPr>
            <a:r>
              <a:rPr lang="en-US" sz="1800" b="1" dirty="0" smtClean="0"/>
              <a:t>Proteomics </a:t>
            </a:r>
            <a:r>
              <a:rPr lang="en-US" sz="1800" b="1" dirty="0" smtClean="0"/>
              <a:t>is often considered the </a:t>
            </a:r>
            <a:r>
              <a:rPr lang="en-US" sz="1800" b="1" dirty="0" smtClean="0">
                <a:solidFill>
                  <a:schemeClr val="accent1"/>
                </a:solidFill>
              </a:rPr>
              <a:t>next step </a:t>
            </a:r>
            <a:r>
              <a:rPr lang="en-US" sz="1800" b="1" dirty="0" smtClean="0">
                <a:solidFill>
                  <a:schemeClr val="accent1"/>
                </a:solidFill>
              </a:rPr>
              <a:t>beyond genomics </a:t>
            </a:r>
            <a:r>
              <a:rPr lang="en-US" sz="1800" b="1" dirty="0" smtClean="0"/>
              <a:t>in </a:t>
            </a:r>
            <a:r>
              <a:rPr lang="en-US" sz="1800" b="1" dirty="0" smtClean="0"/>
              <a:t>the study of biological systems. </a:t>
            </a:r>
            <a:endParaRPr lang="en-US" sz="1800" b="1" dirty="0" smtClean="0"/>
          </a:p>
          <a:p>
            <a:pPr marL="179388" indent="-179388">
              <a:spcAft>
                <a:spcPts val="600"/>
              </a:spcAft>
              <a:buFont typeface="Arial" pitchFamily="34" charset="0"/>
              <a:buChar char="•"/>
            </a:pPr>
            <a:r>
              <a:rPr lang="en-US" sz="1800" b="1" dirty="0" smtClean="0"/>
              <a:t>It </a:t>
            </a:r>
            <a:r>
              <a:rPr lang="en-US" sz="1800" b="1" dirty="0" smtClean="0"/>
              <a:t>is much more complicated than genomics mostly because while an organism's genome is more or less constant, the </a:t>
            </a:r>
            <a:r>
              <a:rPr lang="en-US" sz="1800" b="1" dirty="0" smtClean="0">
                <a:solidFill>
                  <a:schemeClr val="accent1"/>
                </a:solidFill>
              </a:rPr>
              <a:t>proteome differs from cell to cell</a:t>
            </a:r>
            <a:r>
              <a:rPr lang="en-US" sz="1800" b="1" dirty="0" smtClean="0"/>
              <a:t> and from time to time. This is because distinct genes are expressed in distinct cell types. This means that even the basic set of proteins which are produced in a cell needs to be determined.</a:t>
            </a:r>
          </a:p>
          <a:p>
            <a:pPr marL="179388" indent="-179388">
              <a:spcAft>
                <a:spcPts val="600"/>
              </a:spcAft>
              <a:buFont typeface="Arial" pitchFamily="34" charset="0"/>
              <a:buChar char="•"/>
            </a:pPr>
            <a:r>
              <a:rPr lang="en-US" sz="1800" b="1" dirty="0" smtClean="0"/>
              <a:t>Several new methods have emerged to </a:t>
            </a:r>
            <a:r>
              <a:rPr lang="en-US" sz="1800" b="1" dirty="0" smtClean="0"/>
              <a:t>probe protein-protein </a:t>
            </a:r>
            <a:r>
              <a:rPr lang="en-US" sz="1800" b="1" dirty="0" smtClean="0"/>
              <a:t>interactions, including protein microarrays and </a:t>
            </a:r>
            <a:r>
              <a:rPr lang="en-US" sz="1800" b="1" dirty="0" err="1" smtClean="0"/>
              <a:t>immunoaffinity</a:t>
            </a:r>
            <a:r>
              <a:rPr lang="en-US" sz="1800" b="1" dirty="0" smtClean="0"/>
              <a:t> </a:t>
            </a:r>
            <a:r>
              <a:rPr lang="en-US" sz="1800" b="1" dirty="0" smtClean="0"/>
              <a:t>chromatography followed by </a:t>
            </a:r>
            <a:r>
              <a:rPr lang="en-US" sz="1800" b="1" dirty="0" smtClean="0">
                <a:solidFill>
                  <a:schemeClr val="accent1"/>
                </a:solidFill>
              </a:rPr>
              <a:t>mass </a:t>
            </a:r>
            <a:r>
              <a:rPr lang="en-US" sz="1800" b="1" dirty="0" smtClean="0">
                <a:solidFill>
                  <a:schemeClr val="accent1"/>
                </a:solidFill>
              </a:rPr>
              <a:t>spectrometry</a:t>
            </a:r>
            <a:r>
              <a:rPr lang="en-US" sz="1800" b="1" dirty="0" smtClean="0"/>
              <a:t>.</a:t>
            </a:r>
          </a:p>
          <a:p>
            <a:pPr marL="179388" indent="-179388">
              <a:spcAft>
                <a:spcPts val="600"/>
              </a:spcAft>
              <a:buFont typeface="Arial" pitchFamily="34" charset="0"/>
              <a:buChar char="•"/>
            </a:pPr>
            <a:r>
              <a:rPr lang="en-US" sz="1800" b="1" dirty="0" smtClean="0"/>
              <a:t>Unlike the speech recognition problem, identifying proteins using mass spectrometry is a mature process. But can you generate enough data?</a:t>
            </a:r>
          </a:p>
          <a:p>
            <a:pPr marL="179388" indent="-179388">
              <a:spcAft>
                <a:spcPts val="600"/>
              </a:spcAft>
              <a:buFont typeface="Arial" pitchFamily="34" charset="0"/>
              <a:buChar char="•"/>
            </a:pPr>
            <a:r>
              <a:rPr lang="en-US" sz="1800" b="1" dirty="0" smtClean="0"/>
              <a:t>The fundamental challenge is understanding protein interactions and how these relate to diagnostic techniques and disease treatments.</a:t>
            </a:r>
          </a:p>
          <a:p>
            <a:pPr marL="179388" indent="-179388">
              <a:spcAft>
                <a:spcPts val="600"/>
              </a:spcAft>
              <a:buFont typeface="Arial" pitchFamily="34" charset="0"/>
              <a:buChar char="•"/>
            </a:pPr>
            <a:r>
              <a:rPr lang="en-US" sz="1800" b="1" dirty="0" smtClean="0">
                <a:solidFill>
                  <a:schemeClr val="accent1"/>
                </a:solidFill>
              </a:rPr>
              <a:t>Collaboration Challenge:</a:t>
            </a:r>
            <a:r>
              <a:rPr lang="en-US" sz="1800" b="1" dirty="0" smtClean="0"/>
              <a:t> what role can an ability to learn functional mappings from data play in proteomics?</a:t>
            </a: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a:t>
            </a:r>
            <a:r>
              <a:rPr lang="en-US" b="1" dirty="0" smtClean="0">
                <a:solidFill>
                  <a:schemeClr val="accent2"/>
                </a:solidFill>
              </a:rPr>
              <a:t>Recognition Overview</a:t>
            </a:r>
            <a:endParaRPr lang="en-US" b="1" dirty="0">
              <a:solidFill>
                <a:schemeClr val="accent2"/>
              </a:solidFill>
            </a:endParaRPr>
          </a:p>
        </p:txBody>
      </p:sp>
      <p:pic>
        <p:nvPicPr>
          <p:cNvPr id="33" name="Picture 3"/>
          <p:cNvPicPr>
            <a:picLocks noChangeAspect="1" noChangeArrowheads="1"/>
          </p:cNvPicPr>
          <p:nvPr/>
        </p:nvPicPr>
        <p:blipFill>
          <a:blip r:embed="rId2"/>
          <a:srcRect l="31059" t="19585" r="21643" b="16774"/>
          <a:stretch>
            <a:fillRect/>
          </a:stretch>
        </p:blipFill>
        <p:spPr bwMode="auto">
          <a:xfrm>
            <a:off x="3880660" y="619125"/>
            <a:ext cx="5041090" cy="5781675"/>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619125"/>
            <a:ext cx="3341007" cy="5798004"/>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Conversion of a 1D time series (sound pressure wave vs. time) to a symbolic description.</a:t>
            </a:r>
          </a:p>
          <a:p>
            <a:pPr marL="168275" indent="-168275">
              <a:spcAft>
                <a:spcPts val="1200"/>
              </a:spcAft>
              <a:buFont typeface="Arial" pitchFamily="34" charset="0"/>
              <a:buChar char="•"/>
            </a:pPr>
            <a:r>
              <a:rPr lang="en-US" sz="1800" b="1" dirty="0" smtClean="0"/>
              <a:t>Exploits “domain” knowledge at each level of the hierarchy to constrain the search space and improve accuracy.</a:t>
            </a:r>
          </a:p>
          <a:p>
            <a:pPr marL="168275" indent="-168275">
              <a:spcAft>
                <a:spcPts val="1200"/>
              </a:spcAft>
              <a:buFont typeface="Arial" pitchFamily="34" charset="0"/>
              <a:buChar char="•"/>
            </a:pPr>
            <a:r>
              <a:rPr lang="en-US" sz="1800" b="1" dirty="0" smtClean="0">
                <a:solidFill>
                  <a:schemeClr val="accent1"/>
                </a:solidFill>
              </a:rPr>
              <a:t>The exact location of symbols in the signal are unknown.</a:t>
            </a:r>
          </a:p>
          <a:p>
            <a:pPr marL="168275" indent="-168275">
              <a:spcAft>
                <a:spcPts val="1200"/>
              </a:spcAft>
              <a:buFont typeface="Arial" pitchFamily="34" charset="0"/>
              <a:buChar char="•"/>
            </a:pPr>
            <a:r>
              <a:rPr lang="en-US" sz="1800" b="1" dirty="0" smtClean="0"/>
              <a:t>Segmentation, or location of the symbols, is done in a statistically optimal manner as part of the search process.</a:t>
            </a:r>
          </a:p>
          <a:p>
            <a:pPr marL="168275" indent="-168275">
              <a:spcAft>
                <a:spcPts val="1200"/>
              </a:spcAft>
              <a:buFont typeface="Arial" pitchFamily="34" charset="0"/>
              <a:buChar char="•"/>
            </a:pPr>
            <a:r>
              <a:rPr lang="en-US" sz="1800" b="1" dirty="0" smtClean="0"/>
              <a:t>Complexity of the search space is exponential.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a Signal to a Spectrogram</a:t>
            </a:r>
            <a:endParaRPr lang="en-US" b="1" dirty="0">
              <a:solidFill>
                <a:schemeClr val="accent2"/>
              </a:solidFill>
            </a:endParaRPr>
          </a:p>
        </p:txBody>
      </p:sp>
      <p:pic>
        <p:nvPicPr>
          <p:cNvPr id="33" name="Picture 3"/>
          <p:cNvPicPr>
            <a:picLocks noChangeAspect="1" noChangeArrowheads="1"/>
          </p:cNvPicPr>
          <p:nvPr/>
        </p:nvPicPr>
        <p:blipFill>
          <a:blip r:embed="rId2"/>
          <a:srcRect l="32694" t="57452" r="21643" b="18031"/>
          <a:stretch>
            <a:fillRect/>
          </a:stretch>
        </p:blipFill>
        <p:spPr bwMode="auto">
          <a:xfrm>
            <a:off x="402998" y="2546350"/>
            <a:ext cx="8350704" cy="3821794"/>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609600"/>
            <a:ext cx="8670925" cy="175804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Convert a one-dimensional signal (sound pressure wave vs. time) to a time-frequency representation that better depicts the “signature” of a sound.</a:t>
            </a:r>
          </a:p>
          <a:p>
            <a:pPr marL="168275" indent="-168275">
              <a:spcAft>
                <a:spcPts val="1200"/>
              </a:spcAft>
              <a:buFont typeface="Arial" pitchFamily="34" charset="0"/>
              <a:buChar char="•"/>
            </a:pPr>
            <a:r>
              <a:rPr lang="en-US" sz="1800" b="1" dirty="0" smtClean="0"/>
              <a:t>Use simple linear transforms such as a Fourier Transform to generate a “spectrogram” of the signal (spectral magnitude vs. time and frequency).</a:t>
            </a:r>
          </a:p>
          <a:p>
            <a:pPr marL="168275" indent="-168275">
              <a:spcAft>
                <a:spcPts val="1200"/>
              </a:spcAft>
              <a:buFont typeface="Arial" pitchFamily="34" charset="0"/>
              <a:buChar char="•"/>
            </a:pPr>
            <a:r>
              <a:rPr lang="en-US" sz="1800" b="1" dirty="0" smtClean="0"/>
              <a:t>Key challenge: where do sounds begin and end in the signal?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a Spectrum to Phonemes</a:t>
            </a:r>
            <a:endParaRPr lang="en-US" b="1" dirty="0">
              <a:solidFill>
                <a:schemeClr val="accent2"/>
              </a:solidFill>
            </a:endParaRPr>
          </a:p>
        </p:txBody>
      </p:sp>
      <p:sp>
        <p:nvSpPr>
          <p:cNvPr id="5" name="Text Box 3"/>
          <p:cNvSpPr txBox="1">
            <a:spLocks noChangeArrowheads="1"/>
          </p:cNvSpPr>
          <p:nvPr/>
        </p:nvSpPr>
        <p:spPr bwMode="auto">
          <a:xfrm>
            <a:off x="185963" y="609600"/>
            <a:ext cx="8670925" cy="5693229"/>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 spectral signature of sounds</a:t>
            </a:r>
            <a:br>
              <a:rPr lang="en-US" sz="1800" b="1" dirty="0" smtClean="0"/>
            </a:br>
            <a:r>
              <a:rPr lang="en-US" sz="1800" b="1" dirty="0" smtClean="0"/>
              <a:t>varies with its context (e.g., there</a:t>
            </a:r>
            <a:br>
              <a:rPr lang="en-US" sz="1800" b="1" dirty="0" smtClean="0"/>
            </a:br>
            <a:r>
              <a:rPr lang="en-US" sz="1800" b="1" dirty="0" smtClean="0"/>
              <a:t>are 39 variants of “t” in English).</a:t>
            </a:r>
          </a:p>
          <a:p>
            <a:pPr marL="168275" indent="-168275">
              <a:spcAft>
                <a:spcPts val="1200"/>
              </a:spcAft>
              <a:buFont typeface="Arial" pitchFamily="34" charset="0"/>
              <a:buChar char="•"/>
            </a:pPr>
            <a:r>
              <a:rPr lang="en-US" sz="1800" b="1" dirty="0" smtClean="0"/>
              <a:t>We use context-dependent models</a:t>
            </a:r>
            <a:br>
              <a:rPr lang="en-US" sz="1800" b="1" dirty="0" smtClean="0"/>
            </a:br>
            <a:r>
              <a:rPr lang="en-US" sz="1800" b="1" dirty="0" smtClean="0"/>
              <a:t>that take into account the left</a:t>
            </a:r>
            <a:br>
              <a:rPr lang="en-US" sz="1800" b="1" dirty="0" smtClean="0"/>
            </a:br>
            <a:r>
              <a:rPr lang="en-US" sz="1800" b="1" dirty="0" smtClean="0"/>
              <a:t>and right context (e.g., “k-</a:t>
            </a:r>
            <a:r>
              <a:rPr lang="en-US" sz="1800" b="1" dirty="0" err="1" smtClean="0"/>
              <a:t>ah+t</a:t>
            </a:r>
            <a:r>
              <a:rPr lang="en-US" sz="1800" b="1" dirty="0" smtClean="0"/>
              <a:t>”).</a:t>
            </a:r>
          </a:p>
          <a:p>
            <a:pPr marL="168275" indent="-168275">
              <a:spcAft>
                <a:spcPts val="1200"/>
              </a:spcAft>
              <a:buFont typeface="Arial" pitchFamily="34" charset="0"/>
              <a:buChar char="•"/>
            </a:pPr>
            <a:r>
              <a:rPr lang="en-US" sz="1800" b="1" dirty="0" smtClean="0"/>
              <a:t>This unfortunately causes an</a:t>
            </a:r>
            <a:br>
              <a:rPr lang="en-US" sz="1800" b="1" dirty="0" smtClean="0"/>
            </a:br>
            <a:r>
              <a:rPr lang="en-US" sz="1800" b="1" dirty="0" smtClean="0"/>
              <a:t>exponential growth in the search space.</a:t>
            </a:r>
          </a:p>
          <a:p>
            <a:pPr marL="168275" indent="-168275">
              <a:spcAft>
                <a:spcPts val="1200"/>
              </a:spcAft>
              <a:buFont typeface="Arial" pitchFamily="34" charset="0"/>
              <a:buChar char="•"/>
            </a:pPr>
            <a:r>
              <a:rPr lang="en-US" sz="1800" b="1" dirty="0" smtClean="0"/>
              <a:t>There are approx. 40 phones in English, and approx. 10,000 possible combinations of three phones, which  we refer to as </a:t>
            </a:r>
            <a:r>
              <a:rPr lang="en-US" sz="1800" b="1" dirty="0" err="1" smtClean="0"/>
              <a:t>triphones</a:t>
            </a:r>
            <a:r>
              <a:rPr lang="en-US" sz="1800" b="1" dirty="0" smtClean="0"/>
              <a:t>.</a:t>
            </a:r>
          </a:p>
          <a:p>
            <a:pPr marL="168275" indent="-168275">
              <a:spcAft>
                <a:spcPts val="1200"/>
              </a:spcAft>
              <a:buFont typeface="Arial" pitchFamily="34" charset="0"/>
              <a:buChar char="•"/>
            </a:pPr>
            <a:r>
              <a:rPr lang="en-US" sz="1800" b="1" dirty="0" smtClean="0"/>
              <a:t>Decision-tree clustering is used to reduce the number of parameters required to describe these models.</a:t>
            </a:r>
          </a:p>
          <a:p>
            <a:pPr marL="168275" indent="-168275">
              <a:spcAft>
                <a:spcPts val="1200"/>
              </a:spcAft>
              <a:buFont typeface="Arial" pitchFamily="34" charset="0"/>
              <a:buChar char="•"/>
            </a:pPr>
            <a:r>
              <a:rPr lang="en-US" sz="1800" b="1" dirty="0" smtClean="0"/>
              <a:t>Since any phone can occur at any time, and any phone can follow any other phone, every frame of processing requires starting 10,000 new hypotheses.</a:t>
            </a:r>
          </a:p>
          <a:p>
            <a:pPr marL="168275" indent="-168275">
              <a:spcAft>
                <a:spcPts val="1200"/>
              </a:spcAft>
              <a:buFont typeface="Arial" pitchFamily="34" charset="0"/>
              <a:buChar char="•"/>
            </a:pPr>
            <a:r>
              <a:rPr lang="en-US" sz="1800" b="1" dirty="0" smtClean="0"/>
              <a:t>Hence, to control complexity, the search is controlled using a top-down supervision (time-synchronous breadth-first search).</a:t>
            </a:r>
          </a:p>
          <a:p>
            <a:pPr marL="168275" indent="-168275">
              <a:spcAft>
                <a:spcPts val="1200"/>
              </a:spcAft>
              <a:buFont typeface="Arial" pitchFamily="34" charset="0"/>
              <a:buChar char="•"/>
            </a:pPr>
            <a:r>
              <a:rPr lang="en-US" sz="1800" b="1" dirty="0" smtClean="0"/>
              <a:t>Less probable hypothesis are discarded each frame (beam search).</a:t>
            </a:r>
          </a:p>
        </p:txBody>
      </p:sp>
      <p:pic>
        <p:nvPicPr>
          <p:cNvPr id="33" name="Picture 3"/>
          <p:cNvPicPr>
            <a:picLocks noChangeAspect="1" noChangeArrowheads="1"/>
          </p:cNvPicPr>
          <p:nvPr/>
        </p:nvPicPr>
        <p:blipFill>
          <a:blip r:embed="rId2"/>
          <a:srcRect l="33118" t="57452" r="21643" b="18495"/>
          <a:stretch>
            <a:fillRect/>
          </a:stretch>
        </p:blipFill>
        <p:spPr bwMode="auto">
          <a:xfrm>
            <a:off x="4578349" y="717549"/>
            <a:ext cx="4327525" cy="1961241"/>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Phonemes to Words</a:t>
            </a:r>
            <a:endParaRPr lang="en-US" b="1" dirty="0">
              <a:solidFill>
                <a:schemeClr val="accent2"/>
              </a:solidFill>
            </a:endParaRPr>
          </a:p>
        </p:txBody>
      </p:sp>
      <p:pic>
        <p:nvPicPr>
          <p:cNvPr id="33" name="Picture 3"/>
          <p:cNvPicPr>
            <a:picLocks noChangeAspect="1" noChangeArrowheads="1"/>
          </p:cNvPicPr>
          <p:nvPr/>
        </p:nvPicPr>
        <p:blipFill>
          <a:blip r:embed="rId2"/>
          <a:srcRect l="31059" t="47435" r="21643" b="39600"/>
          <a:stretch>
            <a:fillRect/>
          </a:stretch>
        </p:blipFill>
        <p:spPr bwMode="auto">
          <a:xfrm>
            <a:off x="447227" y="717550"/>
            <a:ext cx="8320282" cy="1944007"/>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2857499"/>
            <a:ext cx="8670925" cy="3559629"/>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Phones are converted to words using a lexicon that typically contains between 100K and 1M words.</a:t>
            </a:r>
          </a:p>
          <a:p>
            <a:pPr marL="168275" indent="-168275">
              <a:spcAft>
                <a:spcPts val="1200"/>
              </a:spcAft>
              <a:buFont typeface="Arial" pitchFamily="34" charset="0"/>
              <a:buChar char="•"/>
            </a:pPr>
            <a:r>
              <a:rPr lang="en-US" sz="1800" b="1" dirty="0" smtClean="0"/>
              <a:t>About 10% of the expected phonemes are deleted in conversational speech, so pronunciation models must be robust to missing data.</a:t>
            </a:r>
          </a:p>
          <a:p>
            <a:pPr marL="168275" indent="-168275">
              <a:spcAft>
                <a:spcPts val="1200"/>
              </a:spcAft>
              <a:buFont typeface="Arial" pitchFamily="34" charset="0"/>
              <a:buChar char="•"/>
            </a:pPr>
            <a:r>
              <a:rPr lang="en-US" sz="1800" b="1" dirty="0" smtClean="0"/>
              <a:t>Many words have alternate pronunciations based on context, dialect, accent, speaking rate, etc.</a:t>
            </a:r>
          </a:p>
          <a:p>
            <a:pPr marL="168275" indent="-168275">
              <a:spcAft>
                <a:spcPts val="1200"/>
              </a:spcAft>
              <a:buFont typeface="Arial" pitchFamily="34" charset="0"/>
              <a:buChar char="•"/>
            </a:pPr>
            <a:r>
              <a:rPr lang="en-US" sz="1800" b="1" dirty="0" smtClean="0"/>
              <a:t>Phoneme recognition accuracies are low (approx. 60%), but by using word-level supervision, recognition accuracy can be high (greater than 90</a:t>
            </a:r>
            <a:r>
              <a:rPr lang="en-US" sz="1800" b="1" dirty="0" smtClean="0"/>
              <a:t>%).</a:t>
            </a:r>
          </a:p>
          <a:p>
            <a:pPr marL="168275" indent="-168275">
              <a:spcAft>
                <a:spcPts val="1200"/>
              </a:spcAft>
              <a:buFont typeface="Arial" pitchFamily="34" charset="0"/>
              <a:buChar char="•"/>
            </a:pPr>
            <a:r>
              <a:rPr lang="en-US" sz="1800" b="1" dirty="0" smtClean="0"/>
              <a:t>If any of 1M words can </a:t>
            </a:r>
            <a:r>
              <a:rPr lang="en-US" sz="1800" b="1" dirty="0" smtClean="0"/>
              <a:t>occur at almost any time, the size of the search space is enormous. Hence, efficient search strategies are critical, and only suboptimal solutions are feasible.</a:t>
            </a:r>
            <a:endParaRPr lang="en-US" sz="1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Words to Concepts</a:t>
            </a:r>
            <a:endParaRPr lang="en-US" b="1" dirty="0">
              <a:solidFill>
                <a:schemeClr val="accent2"/>
              </a:solidFill>
            </a:endParaRPr>
          </a:p>
        </p:txBody>
      </p:sp>
      <p:sp>
        <p:nvSpPr>
          <p:cNvPr id="34" name="Text Box 3"/>
          <p:cNvSpPr txBox="1">
            <a:spLocks noChangeArrowheads="1"/>
          </p:cNvSpPr>
          <p:nvPr/>
        </p:nvSpPr>
        <p:spPr bwMode="auto">
          <a:xfrm>
            <a:off x="234950" y="4735286"/>
            <a:ext cx="8670925" cy="1681842"/>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Words can be converted to concepts or actions using various mapping functions (e.g., finite state machines, neural networks, formal languages).</a:t>
            </a:r>
          </a:p>
          <a:p>
            <a:pPr marL="168275" indent="-168275">
              <a:spcAft>
                <a:spcPts val="1200"/>
              </a:spcAft>
              <a:buFont typeface="Arial" pitchFamily="34" charset="0"/>
              <a:buChar char="•"/>
            </a:pPr>
            <a:r>
              <a:rPr lang="en-US" sz="1800" b="1" dirty="0" smtClean="0"/>
              <a:t>Statistical models can be used, but these require large amounts of labeled data (word sequence and corresponding action).</a:t>
            </a:r>
          </a:p>
          <a:p>
            <a:pPr marL="168275" indent="-168275">
              <a:spcAft>
                <a:spcPts val="1200"/>
              </a:spcAft>
              <a:buFont typeface="Arial" pitchFamily="34" charset="0"/>
              <a:buChar char="•"/>
            </a:pPr>
            <a:r>
              <a:rPr lang="en-US" sz="1800" b="1" dirty="0" smtClean="0"/>
              <a:t>Domain knowledge is used to limit the search space.</a:t>
            </a:r>
          </a:p>
        </p:txBody>
      </p:sp>
      <p:pic>
        <p:nvPicPr>
          <p:cNvPr id="5" name="Picture 3"/>
          <p:cNvPicPr>
            <a:picLocks noChangeAspect="1" noChangeArrowheads="1"/>
          </p:cNvPicPr>
          <p:nvPr/>
        </p:nvPicPr>
        <p:blipFill>
          <a:blip r:embed="rId2"/>
          <a:srcRect l="31059" t="19585" r="21643" b="50996"/>
          <a:stretch>
            <a:fillRect/>
          </a:stretch>
        </p:blipFill>
        <p:spPr bwMode="auto">
          <a:xfrm>
            <a:off x="1113064" y="717550"/>
            <a:ext cx="6962321" cy="3691164"/>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Next Steps</a:t>
            </a:r>
            <a:endParaRPr lang="en-US" b="1" dirty="0">
              <a:solidFill>
                <a:schemeClr val="accent2"/>
              </a:solidFill>
            </a:endParaRPr>
          </a:p>
        </p:txBody>
      </p:sp>
      <p:sp>
        <p:nvSpPr>
          <p:cNvPr id="6" name="Rectangle 109"/>
          <p:cNvSpPr txBox="1">
            <a:spLocks noChangeArrowheads="1"/>
          </p:cNvSpPr>
          <p:nvPr/>
        </p:nvSpPr>
        <p:spPr>
          <a:xfrm>
            <a:off x="190939" y="590843"/>
            <a:ext cx="8694738" cy="5446588"/>
          </a:xfrm>
          <a:prstGeom prst="rect">
            <a:avLst/>
          </a:prstGeom>
          <a:noFill/>
          <a:ln/>
        </p:spPr>
        <p:txBody>
          <a:bodyPr lIns="0" tIns="0" rIns="0" bIns="0"/>
          <a:lstStyle/>
          <a:p>
            <a:pPr marL="168275" indent="-168275">
              <a:spcBef>
                <a:spcPts val="0"/>
              </a:spcBef>
              <a:spcAft>
                <a:spcPts val="1200"/>
              </a:spcAft>
              <a:buFontTx/>
              <a:buChar char="•"/>
              <a:defRPr/>
            </a:pPr>
            <a:r>
              <a:rPr lang="en-US" sz="1800" b="1" dirty="0" smtClean="0"/>
              <a:t>Speech recognition expertise that is of potential value:</a:t>
            </a:r>
          </a:p>
          <a:p>
            <a:pPr marL="342900" indent="-163513">
              <a:spcBef>
                <a:spcPts val="0"/>
              </a:spcBef>
              <a:spcAft>
                <a:spcPts val="1200"/>
              </a:spcAft>
              <a:buFont typeface="Wingdings" pitchFamily="2" charset="2"/>
              <a:buChar char="§"/>
              <a:defRPr/>
            </a:pPr>
            <a:r>
              <a:rPr lang="en-US" sz="1800" b="1" dirty="0" smtClean="0"/>
              <a:t>The ability to train sophisticated statistical models on large amounts of data.</a:t>
            </a:r>
          </a:p>
          <a:p>
            <a:pPr marL="342900" indent="-163513">
              <a:spcBef>
                <a:spcPts val="0"/>
              </a:spcBef>
              <a:spcAft>
                <a:spcPts val="1200"/>
              </a:spcAft>
              <a:buFont typeface="Wingdings" pitchFamily="2" charset="2"/>
              <a:buChar char="§"/>
              <a:defRPr/>
            </a:pPr>
            <a:r>
              <a:rPr lang="en-US" sz="1800" b="1" dirty="0" smtClean="0"/>
              <a:t>The ability to efficiently search enormously large search spaces.</a:t>
            </a:r>
          </a:p>
          <a:p>
            <a:pPr marL="342900" indent="-163513">
              <a:spcBef>
                <a:spcPts val="0"/>
              </a:spcBef>
              <a:spcAft>
                <a:spcPts val="1200"/>
              </a:spcAft>
              <a:buFont typeface="Wingdings" pitchFamily="2" charset="2"/>
              <a:buChar char="§"/>
              <a:defRPr/>
            </a:pPr>
            <a:r>
              <a:rPr lang="en-US" sz="1800" b="1" dirty="0" smtClean="0"/>
              <a:t>The ability to convert domain knowledge into statistical models (e.g., prior probabilities in a Bayesian framework).</a:t>
            </a:r>
          </a:p>
          <a:p>
            <a:pPr marL="179388" indent="-179388">
              <a:spcBef>
                <a:spcPts val="0"/>
              </a:spcBef>
              <a:spcAft>
                <a:spcPts val="1200"/>
              </a:spcAft>
              <a:buFont typeface="Arial" pitchFamily="34" charset="0"/>
              <a:buChar char="•"/>
              <a:defRPr/>
            </a:pPr>
            <a:r>
              <a:rPr lang="en-US" sz="1800" b="1" dirty="0" smtClean="0"/>
              <a:t>Next steps:</a:t>
            </a:r>
          </a:p>
          <a:p>
            <a:pPr marL="179388" indent="-179388">
              <a:spcBef>
                <a:spcPts val="0"/>
              </a:spcBef>
              <a:spcAft>
                <a:spcPts val="1200"/>
              </a:spcAft>
              <a:buFont typeface="Arial" pitchFamily="34" charset="0"/>
              <a:buChar char="•"/>
              <a:defRPr/>
            </a:pPr>
            <a:r>
              <a:rPr lang="en-US" sz="1800" b="1" dirty="0" smtClean="0"/>
              <a:t>Determine a small pilot project that is demonstrative of the type of data or problems you need solved.</a:t>
            </a:r>
          </a:p>
          <a:p>
            <a:pPr marL="179388" indent="-179388">
              <a:spcBef>
                <a:spcPts val="0"/>
              </a:spcBef>
              <a:spcAft>
                <a:spcPts val="1200"/>
              </a:spcAft>
              <a:buFont typeface="Arial" pitchFamily="34" charset="0"/>
              <a:buChar char="•"/>
              <a:defRPr/>
            </a:pPr>
            <a:r>
              <a:rPr lang="en-US" sz="1800" b="1" dirty="0" smtClean="0"/>
              <a:t>Reality is in the data: transfer some data sets that we can use to create an experimental environment for our algorithms.</a:t>
            </a:r>
          </a:p>
          <a:p>
            <a:pPr marL="179388" indent="-179388">
              <a:spcBef>
                <a:spcPts val="0"/>
              </a:spcBef>
              <a:spcAft>
                <a:spcPts val="1200"/>
              </a:spcAft>
              <a:buFont typeface="Arial" pitchFamily="34" charset="0"/>
              <a:buChar char="•"/>
              <a:defRPr/>
            </a:pPr>
            <a:r>
              <a:rPr lang="en-US" sz="1800" b="1" dirty="0" smtClean="0"/>
              <a:t>Establish baseline performance (e.g., accuracy, complexity, memory, speed) of current state of the art.</a:t>
            </a:r>
          </a:p>
          <a:p>
            <a:pPr marL="179388" indent="-179388">
              <a:spcBef>
                <a:spcPts val="0"/>
              </a:spcBef>
              <a:spcAft>
                <a:spcPts val="1200"/>
              </a:spcAft>
              <a:buFont typeface="Arial" pitchFamily="34" charset="0"/>
              <a:buChar char="•"/>
              <a:defRPr/>
            </a:pPr>
            <a:r>
              <a:rPr lang="en-US" sz="1800" b="1" dirty="0" smtClean="0"/>
              <a:t>Understand through error analysis what are the dominant failure modes, and what types of improvements are desired.</a:t>
            </a:r>
            <a:endParaRPr lang="en-US" sz="18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23208</TotalTime>
  <Words>2195</Words>
  <Application>Microsoft PowerPoint</Application>
  <PresentationFormat>Letter Paper (8.5x11 in)</PresentationFormat>
  <Paragraphs>172</Paragraphs>
  <Slides>25</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2118</cp:revision>
  <dcterms:created xsi:type="dcterms:W3CDTF">2002-09-12T17:13:32Z</dcterms:created>
  <dcterms:modified xsi:type="dcterms:W3CDTF">2009-04-16T05:14:59Z</dcterms:modified>
</cp:coreProperties>
</file>