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0160000" cy="7620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297" autoAdjust="0"/>
    <p:restoredTop sz="90929"/>
  </p:normalViewPr>
  <p:slideViewPr>
    <p:cSldViewPr showGuides="1">
      <p:cViewPr varScale="1">
        <p:scale>
          <a:sx n="48" d="100"/>
          <a:sy n="48" d="100"/>
        </p:scale>
        <p:origin x="-49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366963"/>
            <a:ext cx="8636000" cy="16335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18000"/>
            <a:ext cx="7112000" cy="19478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FFD699-45E0-4146-89A9-F4878DA111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1351E2-6AC3-4B3B-951F-D44B9361D9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676275"/>
            <a:ext cx="2159000" cy="60975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676275"/>
            <a:ext cx="6324600" cy="60975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179777-AF1D-4FDC-8528-50956B5AAF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EA3EF0-DA96-4960-B711-FA0C64172D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3275" y="4895850"/>
            <a:ext cx="8636000" cy="15144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3275" y="3228975"/>
            <a:ext cx="8636000" cy="16668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50D656-4C64-49EA-8847-D90B6863D4E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200275"/>
            <a:ext cx="4241800" cy="4573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56200" y="2200275"/>
            <a:ext cx="4241800" cy="4573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470998-F2F6-4D53-9DB9-5AFD05D2A8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4800"/>
            <a:ext cx="9144000" cy="1270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704975"/>
            <a:ext cx="4489450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2416175"/>
            <a:ext cx="4489450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0963" y="1704975"/>
            <a:ext cx="4491037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60963" y="2416175"/>
            <a:ext cx="4491037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46BA60-02BA-4736-B4B3-9CCDE3E68A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3B3439-B150-4D51-BA5B-E1E493E7E2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86D50B-8560-4D87-98A7-171F9BA9EF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3213"/>
            <a:ext cx="3343275" cy="12906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1925" y="303213"/>
            <a:ext cx="5680075" cy="65039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1593850"/>
            <a:ext cx="3343275" cy="52133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CFC830-CF51-4714-8F59-86E9FB94EC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725" y="5334000"/>
            <a:ext cx="6096000" cy="6302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90725" y="681038"/>
            <a:ext cx="6096000" cy="4572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725" y="5964238"/>
            <a:ext cx="6096000" cy="8937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335B6B-513D-40FA-BFEA-D8B6D11CB8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676275"/>
            <a:ext cx="8636000" cy="1271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2200275"/>
            <a:ext cx="8636000" cy="457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942138"/>
            <a:ext cx="2117725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70275" y="6942138"/>
            <a:ext cx="3219450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80275" y="6942138"/>
            <a:ext cx="2119313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65C3CE7-AAF0-464A-8F06-7ADF16416FB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ctrTitle"/>
          </p:nvPr>
        </p:nvSpPr>
        <p:spPr>
          <a:xfrm>
            <a:off x="806450" y="2417763"/>
            <a:ext cx="8547100" cy="1531937"/>
          </a:xfrm>
        </p:spPr>
        <p:txBody>
          <a:bodyPr lIns="0" tIns="0" rIns="0" bIns="0" anchor="t"/>
          <a:lstStyle/>
          <a:p>
            <a:pPr>
              <a:lnSpc>
                <a:spcPct val="95000"/>
              </a:lnSpc>
            </a:pPr>
            <a:r>
              <a:rPr lang="en-US" sz="4900">
                <a:solidFill>
                  <a:srgbClr val="FFFFFF"/>
                </a:solidFill>
                <a:latin typeface="Arial" pitchFamily="34" charset="0"/>
              </a:rPr>
              <a:t>Iyad Obeid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568450" y="4368800"/>
            <a:ext cx="7023100" cy="1846263"/>
          </a:xfrm>
        </p:spPr>
        <p:txBody>
          <a:bodyPr lIns="0" tIns="0" rIns="0" bIns="0"/>
          <a:lstStyle/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sz="3500">
                <a:solidFill>
                  <a:srgbClr val="FFFFFF"/>
                </a:solidFill>
                <a:latin typeface="Arial" pitchFamily="34" charset="0"/>
              </a:rPr>
              <a:t>Electrical &amp; Computer Engineering</a:t>
            </a:r>
            <a:endParaRPr lang="en-US"/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sz="3500">
                <a:solidFill>
                  <a:srgbClr val="FFFFFF"/>
                </a:solidFill>
                <a:latin typeface="Arial" pitchFamily="34" charset="0"/>
              </a:rPr>
              <a:t>iobeid@temple.edu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52450" y="1828800"/>
            <a:ext cx="9055100" cy="4927600"/>
          </a:xfrm>
        </p:spPr>
        <p:txBody>
          <a:bodyPr lIns="0" tIns="0" rIns="0" bIns="0"/>
          <a:lstStyle/>
          <a:p>
            <a:pPr lvl="1" indent="-342900" algn="l">
              <a:lnSpc>
                <a:spcPct val="95000"/>
              </a:lnSpc>
              <a:spcBef>
                <a:spcPct val="0"/>
              </a:spcBef>
              <a:buClr>
                <a:srgbClr val="FFFFFF"/>
              </a:buClr>
              <a:buFontTx/>
              <a:buChar char="•"/>
            </a:pPr>
            <a:r>
              <a:rPr lang="en-US" sz="3600">
                <a:solidFill>
                  <a:srgbClr val="FFFFFF"/>
                </a:solidFill>
                <a:latin typeface="Arial" pitchFamily="34" charset="0"/>
              </a:rPr>
              <a:t>Should I major in engineering?</a:t>
            </a:r>
            <a:endParaRPr lang="en-US"/>
          </a:p>
          <a:p>
            <a:pPr lvl="1" indent="-342900" algn="l">
              <a:lnSpc>
                <a:spcPct val="95000"/>
              </a:lnSpc>
              <a:spcBef>
                <a:spcPct val="0"/>
              </a:spcBef>
              <a:buClr>
                <a:srgbClr val="FFFFFF"/>
              </a:buClr>
              <a:buFontTx/>
              <a:buChar char="•"/>
            </a:pPr>
            <a:r>
              <a:rPr lang="en-US" sz="3600">
                <a:solidFill>
                  <a:srgbClr val="FFFFFF"/>
                </a:solidFill>
                <a:latin typeface="Arial" pitchFamily="34" charset="0"/>
              </a:rPr>
              <a:t>Is Temple right for me?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ctrTitle"/>
          </p:nvPr>
        </p:nvSpPr>
        <p:spPr>
          <a:xfrm>
            <a:off x="552450" y="355600"/>
            <a:ext cx="9055100" cy="1168400"/>
          </a:xfrm>
        </p:spPr>
        <p:txBody>
          <a:bodyPr lIns="0" tIns="0" rIns="0" bIns="0" anchor="t"/>
          <a:lstStyle/>
          <a:p>
            <a:pPr>
              <a:lnSpc>
                <a:spcPct val="95000"/>
              </a:lnSpc>
            </a:pPr>
            <a:r>
              <a:rPr lang="en-US" sz="4900">
                <a:solidFill>
                  <a:srgbClr val="FFFFFF"/>
                </a:solidFill>
                <a:latin typeface="Arial" pitchFamily="34" charset="0"/>
              </a:rPr>
              <a:t>Why become an engineer?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52450" y="1828800"/>
            <a:ext cx="9055100" cy="4927600"/>
          </a:xfrm>
        </p:spPr>
        <p:txBody>
          <a:bodyPr lIns="0" tIns="0" rIns="0" bIns="0"/>
          <a:lstStyle/>
          <a:p>
            <a:pPr lvl="1" indent="-342900" algn="l">
              <a:lnSpc>
                <a:spcPct val="95000"/>
              </a:lnSpc>
              <a:spcBef>
                <a:spcPct val="0"/>
              </a:spcBef>
              <a:buClr>
                <a:srgbClr val="FFFFFF"/>
              </a:buClr>
              <a:buFontTx/>
              <a:buChar char="•"/>
            </a:pPr>
            <a:r>
              <a:rPr lang="en-US" sz="3600">
                <a:solidFill>
                  <a:srgbClr val="FFFFFF"/>
                </a:solidFill>
                <a:latin typeface="Arial" pitchFamily="34" charset="0"/>
              </a:rPr>
              <a:t>Like to take things apart, see how they work, figure out how to make them better</a:t>
            </a:r>
            <a:endParaRPr lang="en-US"/>
          </a:p>
          <a:p>
            <a:pPr lvl="1" indent="-342900" algn="l">
              <a:lnSpc>
                <a:spcPct val="95000"/>
              </a:lnSpc>
              <a:spcBef>
                <a:spcPct val="0"/>
              </a:spcBef>
              <a:buClr>
                <a:srgbClr val="FFFFFF"/>
              </a:buClr>
              <a:buFontTx/>
              <a:buChar char="•"/>
            </a:pPr>
            <a:r>
              <a:rPr lang="en-US" sz="3600">
                <a:solidFill>
                  <a:srgbClr val="FFFFFF"/>
                </a:solidFill>
                <a:latin typeface="Arial" pitchFamily="34" charset="0"/>
              </a:rPr>
              <a:t>Natural problem solvers</a:t>
            </a:r>
            <a:endParaRPr lang="en-US"/>
          </a:p>
          <a:p>
            <a:pPr lvl="1" indent="-342900" algn="l">
              <a:lnSpc>
                <a:spcPct val="95000"/>
              </a:lnSpc>
              <a:spcBef>
                <a:spcPct val="0"/>
              </a:spcBef>
              <a:buClr>
                <a:srgbClr val="FFFFFF"/>
              </a:buClr>
              <a:buFontTx/>
              <a:buChar char="•"/>
            </a:pPr>
            <a:r>
              <a:rPr lang="en-US" sz="3600">
                <a:solidFill>
                  <a:srgbClr val="FFFFFF"/>
                </a:solidFill>
                <a:latin typeface="Arial" pitchFamily="34" charset="0"/>
              </a:rPr>
              <a:t>Enjoy challenges</a:t>
            </a:r>
            <a:endParaRPr lang="en-US"/>
          </a:p>
          <a:p>
            <a:pPr lvl="1" indent="-342900" algn="l">
              <a:lnSpc>
                <a:spcPct val="95000"/>
              </a:lnSpc>
              <a:spcBef>
                <a:spcPct val="0"/>
              </a:spcBef>
              <a:buClr>
                <a:srgbClr val="FFFFFF"/>
              </a:buClr>
              <a:buFontTx/>
              <a:buChar char="•"/>
            </a:pPr>
            <a:r>
              <a:rPr lang="en-US" sz="3600">
                <a:solidFill>
                  <a:srgbClr val="FFFFFF"/>
                </a:solidFill>
                <a:latin typeface="Arial" pitchFamily="34" charset="0"/>
              </a:rPr>
              <a:t>Enjoy critical thinking</a:t>
            </a:r>
            <a:endParaRPr lang="en-US"/>
          </a:p>
          <a:p>
            <a:pPr lvl="1" indent="-342900" algn="l">
              <a:lnSpc>
                <a:spcPct val="95000"/>
              </a:lnSpc>
              <a:spcBef>
                <a:spcPct val="0"/>
              </a:spcBef>
              <a:buClr>
                <a:srgbClr val="FFFFFF"/>
              </a:buClr>
              <a:buFontTx/>
              <a:buChar char="•"/>
            </a:pPr>
            <a:r>
              <a:rPr lang="en-US" sz="3600">
                <a:solidFill>
                  <a:srgbClr val="FFFFFF"/>
                </a:solidFill>
                <a:latin typeface="Arial" pitchFamily="34" charset="0"/>
              </a:rPr>
              <a:t>Enjoy math (!)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ctrTitle"/>
          </p:nvPr>
        </p:nvSpPr>
        <p:spPr>
          <a:xfrm>
            <a:off x="552450" y="355600"/>
            <a:ext cx="9055100" cy="1168400"/>
          </a:xfrm>
        </p:spPr>
        <p:txBody>
          <a:bodyPr lIns="0" tIns="0" rIns="0" bIns="0" anchor="t"/>
          <a:lstStyle/>
          <a:p>
            <a:pPr>
              <a:lnSpc>
                <a:spcPct val="95000"/>
              </a:lnSpc>
            </a:pPr>
            <a:r>
              <a:rPr lang="en-US" sz="4900">
                <a:solidFill>
                  <a:srgbClr val="FFFFFF"/>
                </a:solidFill>
                <a:latin typeface="Arial" pitchFamily="34" charset="0"/>
              </a:rPr>
              <a:t>Temple Engineering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52450" y="1828800"/>
            <a:ext cx="9055100" cy="4927600"/>
          </a:xfrm>
        </p:spPr>
        <p:txBody>
          <a:bodyPr lIns="0" tIns="0" rIns="0" bIns="0"/>
          <a:lstStyle/>
          <a:p>
            <a:pPr lvl="1" indent="-342900" algn="l">
              <a:lnSpc>
                <a:spcPct val="95000"/>
              </a:lnSpc>
              <a:spcBef>
                <a:spcPct val="0"/>
              </a:spcBef>
              <a:buClr>
                <a:srgbClr val="FFFFFF"/>
              </a:buClr>
              <a:buFontTx/>
              <a:buChar char="•"/>
            </a:pPr>
            <a:r>
              <a:rPr lang="en-US" sz="3600">
                <a:solidFill>
                  <a:srgbClr val="FFFFFF"/>
                </a:solidFill>
                <a:latin typeface="Arial" pitchFamily="34" charset="0"/>
              </a:rPr>
              <a:t>Start with mathematics boot camp</a:t>
            </a:r>
            <a:endParaRPr lang="en-US"/>
          </a:p>
          <a:p>
            <a:pPr lvl="1" indent="-342900" algn="l">
              <a:lnSpc>
                <a:spcPct val="95000"/>
              </a:lnSpc>
              <a:spcBef>
                <a:spcPct val="0"/>
              </a:spcBef>
              <a:buClr>
                <a:srgbClr val="FFFFFF"/>
              </a:buClr>
              <a:buFontTx/>
              <a:buChar char="•"/>
            </a:pPr>
            <a:r>
              <a:rPr lang="en-US" sz="3600">
                <a:solidFill>
                  <a:srgbClr val="FFFFFF"/>
                </a:solidFill>
                <a:latin typeface="Arial" pitchFamily="34" charset="0"/>
              </a:rPr>
              <a:t>Real world problem solving:</a:t>
            </a:r>
            <a:endParaRPr lang="en-US"/>
          </a:p>
          <a:p>
            <a:pPr marL="857250" lvl="2" indent="-285750" algn="l">
              <a:lnSpc>
                <a:spcPct val="95000"/>
              </a:lnSpc>
              <a:spcBef>
                <a:spcPct val="0"/>
              </a:spcBef>
              <a:buClr>
                <a:srgbClr val="FFFFFF"/>
              </a:buClr>
              <a:buSzPct val="80000"/>
              <a:buFont typeface="Courier New" pitchFamily="49" charset="0"/>
              <a:buChar char="o"/>
            </a:pPr>
            <a:r>
              <a:rPr lang="en-US" sz="3100">
                <a:solidFill>
                  <a:srgbClr val="FFFFFF"/>
                </a:solidFill>
                <a:latin typeface="Arial" pitchFamily="34" charset="0"/>
              </a:rPr>
              <a:t>lab courses</a:t>
            </a:r>
            <a:endParaRPr lang="en-US"/>
          </a:p>
          <a:p>
            <a:pPr marL="857250" lvl="2" indent="-285750" algn="l">
              <a:lnSpc>
                <a:spcPct val="95000"/>
              </a:lnSpc>
              <a:spcBef>
                <a:spcPct val="0"/>
              </a:spcBef>
              <a:buClr>
                <a:srgbClr val="FFFFFF"/>
              </a:buClr>
              <a:buSzPct val="80000"/>
              <a:buFont typeface="Courier New" pitchFamily="49" charset="0"/>
              <a:buChar char="o"/>
            </a:pPr>
            <a:r>
              <a:rPr lang="en-US" sz="3100">
                <a:solidFill>
                  <a:srgbClr val="FFFFFF"/>
                </a:solidFill>
                <a:latin typeface="Arial" pitchFamily="34" charset="0"/>
              </a:rPr>
              <a:t>open ended design problems</a:t>
            </a:r>
            <a:endParaRPr lang="en-US"/>
          </a:p>
          <a:p>
            <a:pPr marL="857250" lvl="2" indent="-285750" algn="l">
              <a:lnSpc>
                <a:spcPct val="95000"/>
              </a:lnSpc>
              <a:spcBef>
                <a:spcPct val="0"/>
              </a:spcBef>
              <a:buClr>
                <a:srgbClr val="FFFFFF"/>
              </a:buClr>
              <a:buSzPct val="80000"/>
              <a:buFont typeface="Courier New" pitchFamily="49" charset="0"/>
              <a:buChar char="o"/>
            </a:pPr>
            <a:r>
              <a:rPr lang="en-US" sz="3100">
                <a:solidFill>
                  <a:srgbClr val="FFFFFF"/>
                </a:solidFill>
                <a:latin typeface="Arial" pitchFamily="34" charset="0"/>
              </a:rPr>
              <a:t>senior design</a:t>
            </a:r>
            <a:endParaRPr lang="en-US"/>
          </a:p>
          <a:p>
            <a:pPr marL="857250" lvl="2" indent="-285750" algn="l">
              <a:lnSpc>
                <a:spcPct val="95000"/>
              </a:lnSpc>
              <a:spcBef>
                <a:spcPct val="0"/>
              </a:spcBef>
              <a:buClr>
                <a:srgbClr val="FFFFFF"/>
              </a:buClr>
              <a:buSzPct val="80000"/>
              <a:buFont typeface="Courier New" pitchFamily="49" charset="0"/>
              <a:buChar char="o"/>
            </a:pPr>
            <a:r>
              <a:rPr lang="en-US" sz="3100">
                <a:solidFill>
                  <a:srgbClr val="FFFFFF"/>
                </a:solidFill>
                <a:latin typeface="Arial" pitchFamily="34" charset="0"/>
              </a:rPr>
              <a:t>co-op program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ctrTitle"/>
          </p:nvPr>
        </p:nvSpPr>
        <p:spPr>
          <a:xfrm>
            <a:off x="552450" y="355600"/>
            <a:ext cx="9055100" cy="1168400"/>
          </a:xfrm>
        </p:spPr>
        <p:txBody>
          <a:bodyPr lIns="0" tIns="0" rIns="0" bIns="0" anchor="t"/>
          <a:lstStyle/>
          <a:p>
            <a:pPr>
              <a:lnSpc>
                <a:spcPct val="95000"/>
              </a:lnSpc>
            </a:pPr>
            <a:r>
              <a:rPr lang="en-US" sz="4900">
                <a:solidFill>
                  <a:srgbClr val="FFFFFF"/>
                </a:solidFill>
                <a:latin typeface="Arial" pitchFamily="34" charset="0"/>
              </a:rPr>
              <a:t>Quality Teaching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52450" y="1828800"/>
            <a:ext cx="9055100" cy="4927600"/>
          </a:xfrm>
        </p:spPr>
        <p:txBody>
          <a:bodyPr lIns="0" tIns="0" rIns="0" bIns="0"/>
          <a:lstStyle/>
          <a:p>
            <a:pPr lvl="1" indent="-342900" algn="l">
              <a:lnSpc>
                <a:spcPct val="95000"/>
              </a:lnSpc>
              <a:spcBef>
                <a:spcPct val="0"/>
              </a:spcBef>
              <a:buClr>
                <a:srgbClr val="FFFFFF"/>
              </a:buClr>
              <a:buFontTx/>
              <a:buChar char="•"/>
            </a:pPr>
            <a:r>
              <a:rPr lang="en-US" sz="3600">
                <a:solidFill>
                  <a:srgbClr val="FFFFFF"/>
                </a:solidFill>
                <a:latin typeface="Arial" pitchFamily="34" charset="0"/>
              </a:rPr>
              <a:t>Small, personal, personable environment</a:t>
            </a:r>
            <a:endParaRPr lang="en-US"/>
          </a:p>
          <a:p>
            <a:pPr lvl="1" indent="-342900" algn="l">
              <a:lnSpc>
                <a:spcPct val="95000"/>
              </a:lnSpc>
              <a:spcBef>
                <a:spcPct val="0"/>
              </a:spcBef>
              <a:buClr>
                <a:srgbClr val="FFFFFF"/>
              </a:buClr>
              <a:buFontTx/>
              <a:buChar char="•"/>
            </a:pPr>
            <a:r>
              <a:rPr lang="en-US" sz="3600">
                <a:solidFill>
                  <a:srgbClr val="FFFFFF"/>
                </a:solidFill>
                <a:latin typeface="Arial" pitchFamily="34" charset="0"/>
              </a:rPr>
              <a:t>Faculty offices are closely spaced</a:t>
            </a:r>
            <a:endParaRPr lang="en-US"/>
          </a:p>
          <a:p>
            <a:pPr lvl="1" indent="-342900" algn="l">
              <a:lnSpc>
                <a:spcPct val="95000"/>
              </a:lnSpc>
              <a:spcBef>
                <a:spcPct val="0"/>
              </a:spcBef>
              <a:buClr>
                <a:srgbClr val="FFFFFF"/>
              </a:buClr>
              <a:buFontTx/>
              <a:buChar char="•"/>
            </a:pPr>
            <a:r>
              <a:rPr lang="en-US" sz="3600">
                <a:solidFill>
                  <a:srgbClr val="FFFFFF"/>
                </a:solidFill>
                <a:latin typeface="Arial" pitchFamily="34" charset="0"/>
              </a:rPr>
              <a:t>Students have outstanding access to faculty</a:t>
            </a:r>
            <a:endParaRPr lang="en-US"/>
          </a:p>
          <a:p>
            <a:pPr lvl="1" indent="-342900" algn="l">
              <a:lnSpc>
                <a:spcPct val="95000"/>
              </a:lnSpc>
              <a:spcBef>
                <a:spcPct val="0"/>
              </a:spcBef>
              <a:buClr>
                <a:srgbClr val="FFFFFF"/>
              </a:buClr>
              <a:buFontTx/>
              <a:buChar char="•"/>
            </a:pPr>
            <a:r>
              <a:rPr lang="en-US" sz="3600">
                <a:solidFill>
                  <a:srgbClr val="FFFFFF"/>
                </a:solidFill>
                <a:latin typeface="Arial" pitchFamily="34" charset="0"/>
              </a:rPr>
              <a:t>Faculty dedicated to novel, creative teaching styles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247650" y="304800"/>
            <a:ext cx="9664700" cy="914400"/>
          </a:xfrm>
        </p:spPr>
        <p:txBody>
          <a:bodyPr lIns="0" tIns="0" rIns="0" bIns="0" anchor="t"/>
          <a:lstStyle/>
          <a:p>
            <a:pPr>
              <a:lnSpc>
                <a:spcPct val="95000"/>
              </a:lnSpc>
            </a:pPr>
            <a:r>
              <a:rPr lang="en-US" sz="4300">
                <a:solidFill>
                  <a:srgbClr val="FFFFFF"/>
                </a:solidFill>
                <a:latin typeface="Arial" pitchFamily="34" charset="0"/>
              </a:rPr>
              <a:t>Student Involvement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7650" y="1828800"/>
            <a:ext cx="9664700" cy="5486400"/>
          </a:xfrm>
        </p:spPr>
        <p:txBody>
          <a:bodyPr lIns="0" tIns="0" rIns="0" bIns="0"/>
          <a:lstStyle/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3700">
                <a:solidFill>
                  <a:srgbClr val="FFFFFF"/>
                </a:solidFill>
                <a:latin typeface="Arial" pitchFamily="34" charset="0"/>
              </a:rPr>
              <a:t>Professional groups</a:t>
            </a:r>
            <a:endParaRPr lang="en-US"/>
          </a:p>
          <a:p>
            <a:pPr marL="857250" lvl="2" indent="-28575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80000"/>
              <a:buFont typeface="Courier New" pitchFamily="49" charset="0"/>
              <a:buChar char="o"/>
            </a:pPr>
            <a:r>
              <a:rPr lang="en-US" sz="3700">
                <a:solidFill>
                  <a:srgbClr val="FFFFFF"/>
                </a:solidFill>
                <a:latin typeface="Arial" pitchFamily="34" charset="0"/>
              </a:rPr>
              <a:t>IEEE</a:t>
            </a:r>
            <a:endParaRPr lang="en-US"/>
          </a:p>
          <a:p>
            <a:pPr marL="857250" lvl="2" indent="-28575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80000"/>
              <a:buFont typeface="Courier New" pitchFamily="49" charset="0"/>
              <a:buChar char="o"/>
            </a:pPr>
            <a:r>
              <a:rPr lang="en-US" sz="3700">
                <a:solidFill>
                  <a:srgbClr val="FFFFFF"/>
                </a:solidFill>
                <a:latin typeface="Arial" pitchFamily="34" charset="0"/>
              </a:rPr>
              <a:t>ASME</a:t>
            </a:r>
            <a:endParaRPr lang="en-US"/>
          </a:p>
          <a:p>
            <a:pPr marL="857250" lvl="2" indent="-28575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80000"/>
              <a:buFont typeface="Courier New" pitchFamily="49" charset="0"/>
              <a:buChar char="o"/>
            </a:pPr>
            <a:r>
              <a:rPr lang="en-US" sz="3700">
                <a:solidFill>
                  <a:srgbClr val="FFFFFF"/>
                </a:solidFill>
                <a:latin typeface="Arial" pitchFamily="34" charset="0"/>
              </a:rPr>
              <a:t>ASCE</a:t>
            </a:r>
            <a:endParaRPr lang="en-US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3700">
                <a:solidFill>
                  <a:srgbClr val="FFFFFF"/>
                </a:solidFill>
                <a:latin typeface="Arial" pitchFamily="34" charset="0"/>
              </a:rPr>
              <a:t>Engineering design contests</a:t>
            </a:r>
            <a:endParaRPr lang="en-US"/>
          </a:p>
          <a:p>
            <a:pPr marL="857250" lvl="2" indent="-28575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80000"/>
              <a:buFont typeface="Courier New" pitchFamily="49" charset="0"/>
              <a:buChar char="o"/>
            </a:pPr>
            <a:r>
              <a:rPr lang="en-US" sz="3700">
                <a:solidFill>
                  <a:srgbClr val="FFFFFF"/>
                </a:solidFill>
                <a:latin typeface="Arial" pitchFamily="34" charset="0"/>
              </a:rPr>
              <a:t>concrete canoe</a:t>
            </a:r>
            <a:endParaRPr lang="en-US"/>
          </a:p>
          <a:p>
            <a:pPr marL="857250" lvl="2" indent="-28575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80000"/>
              <a:buFont typeface="Courier New" pitchFamily="49" charset="0"/>
              <a:buChar char="o"/>
            </a:pPr>
            <a:r>
              <a:rPr lang="en-US" sz="3700">
                <a:solidFill>
                  <a:srgbClr val="FFFFFF"/>
                </a:solidFill>
                <a:latin typeface="Arial" pitchFamily="34" charset="0"/>
              </a:rPr>
              <a:t>society of automotive engineers</a:t>
            </a:r>
            <a:endParaRPr lang="en-US"/>
          </a:p>
          <a:p>
            <a:pPr marL="857250" lvl="2" indent="-28575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80000"/>
              <a:buFont typeface="Courier New" pitchFamily="49" charset="0"/>
              <a:buChar char="o"/>
            </a:pPr>
            <a:r>
              <a:rPr lang="en-US" sz="3700">
                <a:solidFill>
                  <a:srgbClr val="FFFFFF"/>
                </a:solidFill>
                <a:latin typeface="Arial" pitchFamily="34" charset="0"/>
              </a:rPr>
              <a:t>cansat</a:t>
            </a:r>
            <a:endParaRPr lang="en-US"/>
          </a:p>
          <a:p>
            <a:pPr marL="857250" lvl="2" indent="-28575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80000"/>
              <a:buFont typeface="Courier New" pitchFamily="49" charset="0"/>
              <a:buChar char="o"/>
            </a:pPr>
            <a:r>
              <a:rPr lang="en-US" sz="3700">
                <a:solidFill>
                  <a:srgbClr val="FFFFFF"/>
                </a:solidFill>
                <a:latin typeface="Arial" pitchFamily="34" charset="0"/>
              </a:rPr>
              <a:t>business plan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552450" y="355600"/>
            <a:ext cx="9055100" cy="1168400"/>
          </a:xfrm>
        </p:spPr>
        <p:txBody>
          <a:bodyPr lIns="0" tIns="0" rIns="0" bIns="0" anchor="t"/>
          <a:lstStyle/>
          <a:p>
            <a:pPr>
              <a:lnSpc>
                <a:spcPct val="95000"/>
              </a:lnSpc>
            </a:pPr>
            <a:r>
              <a:rPr lang="en-US" sz="4900">
                <a:solidFill>
                  <a:srgbClr val="FFFFFF"/>
                </a:solidFill>
                <a:latin typeface="Arial" pitchFamily="34" charset="0"/>
              </a:rPr>
              <a:t>Research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52450" y="1828800"/>
            <a:ext cx="9055100" cy="4927600"/>
          </a:xfrm>
        </p:spPr>
        <p:txBody>
          <a:bodyPr lIns="0" tIns="0" rIns="0" bIns="0"/>
          <a:lstStyle/>
          <a:p>
            <a:pPr lvl="1" indent="-342900" algn="l">
              <a:lnSpc>
                <a:spcPct val="95000"/>
              </a:lnSpc>
              <a:spcBef>
                <a:spcPct val="0"/>
              </a:spcBef>
              <a:buClr>
                <a:srgbClr val="FFFFFF"/>
              </a:buClr>
              <a:buFontTx/>
              <a:buChar char="•"/>
            </a:pPr>
            <a:r>
              <a:rPr lang="en-US" sz="3600">
                <a:solidFill>
                  <a:srgbClr val="FFFFFF"/>
                </a:solidFill>
                <a:latin typeface="Arial" pitchFamily="34" charset="0"/>
              </a:rPr>
              <a:t>Research active faculty</a:t>
            </a:r>
            <a:endParaRPr lang="en-US"/>
          </a:p>
          <a:p>
            <a:pPr marL="857250" lvl="2" indent="-285750" algn="l">
              <a:lnSpc>
                <a:spcPct val="95000"/>
              </a:lnSpc>
              <a:spcBef>
                <a:spcPct val="0"/>
              </a:spcBef>
              <a:buClr>
                <a:srgbClr val="FFFFFF"/>
              </a:buClr>
              <a:buSzPct val="80000"/>
              <a:buFont typeface="Courier New" pitchFamily="49" charset="0"/>
              <a:buChar char="o"/>
            </a:pPr>
            <a:r>
              <a:rPr lang="en-US" sz="3100">
                <a:solidFill>
                  <a:srgbClr val="FFFFFF"/>
                </a:solidFill>
                <a:latin typeface="Arial" pitchFamily="34" charset="0"/>
              </a:rPr>
              <a:t>cutting edge research</a:t>
            </a:r>
            <a:endParaRPr lang="en-US"/>
          </a:p>
          <a:p>
            <a:pPr marL="857250" lvl="2" indent="-285750" algn="l">
              <a:lnSpc>
                <a:spcPct val="95000"/>
              </a:lnSpc>
              <a:spcBef>
                <a:spcPct val="0"/>
              </a:spcBef>
              <a:buClr>
                <a:srgbClr val="FFFFFF"/>
              </a:buClr>
              <a:buSzPct val="80000"/>
              <a:buFont typeface="Courier New" pitchFamily="49" charset="0"/>
              <a:buChar char="o"/>
            </a:pPr>
            <a:r>
              <a:rPr lang="en-US" sz="3100">
                <a:solidFill>
                  <a:srgbClr val="FFFFFF"/>
                </a:solidFill>
                <a:latin typeface="Arial" pitchFamily="34" charset="0"/>
              </a:rPr>
              <a:t>grant-based funding</a:t>
            </a:r>
            <a:endParaRPr lang="en-US"/>
          </a:p>
          <a:p>
            <a:pPr marL="857250" lvl="2" indent="-285750" algn="l">
              <a:lnSpc>
                <a:spcPct val="95000"/>
              </a:lnSpc>
              <a:spcBef>
                <a:spcPct val="0"/>
              </a:spcBef>
              <a:buClr>
                <a:srgbClr val="FFFFFF"/>
              </a:buClr>
              <a:buSzPct val="80000"/>
              <a:buFont typeface="Courier New" pitchFamily="49" charset="0"/>
              <a:buChar char="o"/>
            </a:pPr>
            <a:r>
              <a:rPr lang="en-US" sz="3100">
                <a:solidFill>
                  <a:srgbClr val="FFFFFF"/>
                </a:solidFill>
                <a:latin typeface="Arial" pitchFamily="34" charset="0"/>
              </a:rPr>
              <a:t>publications &amp; conferences</a:t>
            </a:r>
            <a:endParaRPr lang="en-US"/>
          </a:p>
          <a:p>
            <a:pPr lvl="1" indent="-342900" algn="l">
              <a:lnSpc>
                <a:spcPct val="95000"/>
              </a:lnSpc>
              <a:spcBef>
                <a:spcPct val="0"/>
              </a:spcBef>
              <a:buClr>
                <a:srgbClr val="FFFFFF"/>
              </a:buClr>
              <a:buFontTx/>
              <a:buChar char="•"/>
            </a:pPr>
            <a:r>
              <a:rPr lang="en-US" sz="3600">
                <a:solidFill>
                  <a:srgbClr val="FFFFFF"/>
                </a:solidFill>
                <a:latin typeface="Arial" pitchFamily="34" charset="0"/>
              </a:rPr>
              <a:t>Undergraduate students are vital!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ctrTitle"/>
          </p:nvPr>
        </p:nvSpPr>
        <p:spPr>
          <a:xfrm>
            <a:off x="552450" y="355600"/>
            <a:ext cx="9055100" cy="1168400"/>
          </a:xfrm>
        </p:spPr>
        <p:txBody>
          <a:bodyPr lIns="0" tIns="0" rIns="0" bIns="0" anchor="t"/>
          <a:lstStyle/>
          <a:p>
            <a:pPr>
              <a:lnSpc>
                <a:spcPct val="95000"/>
              </a:lnSpc>
            </a:pPr>
            <a:r>
              <a:rPr lang="en-US" sz="4900">
                <a:solidFill>
                  <a:srgbClr val="FFFFFF"/>
                </a:solidFill>
                <a:latin typeface="Arial" pitchFamily="34" charset="0"/>
              </a:rPr>
              <a:t>Excellent Graduates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52450" y="1828800"/>
            <a:ext cx="9055100" cy="4927600"/>
          </a:xfrm>
        </p:spPr>
        <p:txBody>
          <a:bodyPr lIns="0" tIns="0" rIns="0" bIns="0"/>
          <a:lstStyle/>
          <a:p>
            <a:pPr lvl="1" indent="-342900" algn="l">
              <a:lnSpc>
                <a:spcPct val="95000"/>
              </a:lnSpc>
              <a:spcBef>
                <a:spcPct val="0"/>
              </a:spcBef>
              <a:buClr>
                <a:srgbClr val="FFFFFF"/>
              </a:buClr>
              <a:buFontTx/>
              <a:buChar char="•"/>
            </a:pPr>
            <a:r>
              <a:rPr lang="en-US" sz="3600">
                <a:solidFill>
                  <a:srgbClr val="FFFFFF"/>
                </a:solidFill>
                <a:latin typeface="Arial" pitchFamily="34" charset="0"/>
              </a:rPr>
              <a:t>Industry – Philadelphia and nationwide</a:t>
            </a:r>
            <a:endParaRPr lang="en-US"/>
          </a:p>
          <a:p>
            <a:pPr lvl="1" indent="-342900" algn="l">
              <a:lnSpc>
                <a:spcPct val="95000"/>
              </a:lnSpc>
              <a:spcBef>
                <a:spcPct val="0"/>
              </a:spcBef>
              <a:buClr>
                <a:srgbClr val="FFFFFF"/>
              </a:buClr>
              <a:buFontTx/>
              <a:buChar char="•"/>
            </a:pPr>
            <a:r>
              <a:rPr lang="en-US" sz="3600">
                <a:solidFill>
                  <a:srgbClr val="FFFFFF"/>
                </a:solidFill>
                <a:latin typeface="Arial" pitchFamily="34" charset="0"/>
              </a:rPr>
              <a:t>Academic – Graduate school</a:t>
            </a:r>
            <a:endParaRPr lang="en-US"/>
          </a:p>
          <a:p>
            <a:pPr lvl="1" indent="-342900" algn="l">
              <a:lnSpc>
                <a:spcPct val="95000"/>
              </a:lnSpc>
              <a:spcBef>
                <a:spcPct val="0"/>
              </a:spcBef>
              <a:buClr>
                <a:srgbClr val="FFFFFF"/>
              </a:buClr>
              <a:buFontTx/>
              <a:buChar char="•"/>
            </a:pPr>
            <a:r>
              <a:rPr lang="en-US" sz="3600">
                <a:solidFill>
                  <a:srgbClr val="FFFFFF"/>
                </a:solidFill>
                <a:latin typeface="Arial" pitchFamily="34" charset="0"/>
              </a:rPr>
              <a:t>Vibrant community of engineering alumni in and around Philadelphia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615</TotalTime>
  <Words>158</Words>
  <Application>Microsoft Office PowerPoint</Application>
  <PresentationFormat>Custom</PresentationFormat>
  <Paragraphs>43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Times New Roman</vt:lpstr>
      <vt:lpstr>Arial</vt:lpstr>
      <vt:lpstr>Courier New</vt:lpstr>
      <vt:lpstr>Arial</vt:lpstr>
      <vt:lpstr>Default Design</vt:lpstr>
      <vt:lpstr>Iyad Obeid</vt:lpstr>
      <vt:lpstr>Slide 2</vt:lpstr>
      <vt:lpstr>Why become an engineer?</vt:lpstr>
      <vt:lpstr>Temple Engineering</vt:lpstr>
      <vt:lpstr>Quality Teaching</vt:lpstr>
      <vt:lpstr>Student Involvement</vt:lpstr>
      <vt:lpstr>Research</vt:lpstr>
      <vt:lpstr>Excellent Graduates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</dc:creator>
  <cp:lastModifiedBy>picone</cp:lastModifiedBy>
  <cp:revision>1</cp:revision>
  <dcterms:created xsi:type="dcterms:W3CDTF">2004-05-06T09:28:21Z</dcterms:created>
  <dcterms:modified xsi:type="dcterms:W3CDTF">2009-09-25T00:44:35Z</dcterms:modified>
</cp:coreProperties>
</file>