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9"/>
  </p:notesMasterIdLst>
  <p:handoutMasterIdLst>
    <p:handoutMasterId r:id="rId10"/>
  </p:handoutMasterIdLst>
  <p:sldIdLst>
    <p:sldId id="325" r:id="rId3"/>
    <p:sldId id="452" r:id="rId4"/>
    <p:sldId id="576" r:id="rId5"/>
    <p:sldId id="577" r:id="rId6"/>
    <p:sldId id="578" r:id="rId7"/>
    <p:sldId id="579" r:id="rId8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BE0F34"/>
    <a:srgbClr val="FFFFFF"/>
    <a:srgbClr val="000000"/>
    <a:srgbClr val="892034"/>
    <a:srgbClr val="FFFFD5"/>
    <a:srgbClr val="EFF755"/>
    <a:srgbClr val="CC6600"/>
    <a:srgbClr val="6666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6" autoAdjust="0"/>
    <p:restoredTop sz="96226" autoAdjust="0"/>
  </p:normalViewPr>
  <p:slideViewPr>
    <p:cSldViewPr snapToGrid="0">
      <p:cViewPr varScale="1">
        <p:scale>
          <a:sx n="57" d="100"/>
          <a:sy n="57" d="100"/>
        </p:scale>
        <p:origin x="-1026" y="-96"/>
      </p:cViewPr>
      <p:guideLst>
        <p:guide orient="horz" pos="1781"/>
        <p:guide orient="horz" pos="4223"/>
        <p:guide orient="horz" pos="4319"/>
        <p:guide pos="147"/>
        <p:guide pos="13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7883" y="107857"/>
            <a:ext cx="2096829" cy="434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456" y="174811"/>
            <a:ext cx="218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College of Engineering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err="1" smtClean="0">
                <a:solidFill>
                  <a:srgbClr val="BE0F34"/>
                </a:solidFill>
              </a:rPr>
              <a:t>CoE</a:t>
            </a:r>
            <a:r>
              <a:rPr lang="en-US" sz="1200" b="1" dirty="0" smtClean="0">
                <a:solidFill>
                  <a:srgbClr val="BE0F34"/>
                </a:solidFill>
              </a:rPr>
              <a:t> Open House: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8234" y="6393855"/>
            <a:ext cx="43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isip.piconepress.com/publications/seminars/external/2009/coe_open_house" TargetMode="External"/><Relationship Id="rId7" Type="http://schemas.openxmlformats.org/officeDocument/2006/relationships/hyperlink" Target="http://www.temple.edu/engineering/CEE/directory.html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://www.temple.edu/engineering/ECE/index.html" TargetMode="External"/><Relationship Id="rId5" Type="http://schemas.openxmlformats.org/officeDocument/2006/relationships/hyperlink" Target="http://www.temple.edu/engineering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hyperlink" Target="http://www.temple.edu/engineering/ME/inde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engineer_wannabe.flv" TargetMode="External"/><Relationship Id="rId3" Type="http://schemas.openxmlformats.org/officeDocument/2006/relationships/hyperlink" Target="http://www.merriam-webster.com/dictionary/engineer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engineer_careers.flv" TargetMode="External"/><Relationship Id="rId5" Type="http://schemas.openxmlformats.org/officeDocument/2006/relationships/hyperlink" Target="engineer_dilbert.flv" TargetMode="External"/><Relationship Id="rId4" Type="http://schemas.openxmlformats.org/officeDocument/2006/relationships/hyperlink" Target="http://www.merriam-webster.com/dictionary/plotter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oney.cnn.com/2009/07/24/news/economy/highest_starting_salaries/index.htm?postversion=2009072404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emple.edu/engineerin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temple.edu/engineering/ECE/index.html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temple.edu/engineering/ME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91606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WHY STUDY ENGINEERING AT TEMPLE?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96048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Chair, 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2580" name="Picture 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86646" y="2105381"/>
            <a:ext cx="3258589" cy="20467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Outline:</a:t>
            </a:r>
          </a:p>
          <a:p>
            <a:pPr marL="280988" indent="-168275"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•	What is an engineer? </a:t>
            </a:r>
          </a:p>
          <a:p>
            <a:pPr marL="280988" indent="-168275"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•	Who is an engineer?</a:t>
            </a:r>
          </a:p>
          <a:p>
            <a:pPr marL="280988" indent="-168275"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•	Why be an engineer?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Why Temple engineering?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@ Temple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375" y="1747714"/>
            <a:ext cx="3254714" cy="27305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pic>
        <p:nvPicPr>
          <p:cNvPr id="181249" name="Picture 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55294" t="29245" r="17523" b="30896"/>
          <a:stretch>
            <a:fillRect/>
          </a:stretch>
        </p:blipFill>
        <p:spPr bwMode="auto">
          <a:xfrm>
            <a:off x="3924089" y="17477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1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089" y="3570163"/>
            <a:ext cx="1074737" cy="90805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2" name="Picture 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088" y="26621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What is an engineer?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1797" y="701039"/>
            <a:ext cx="3774812" cy="3023063"/>
            <a:chOff x="215297" y="701039"/>
            <a:chExt cx="3774812" cy="3023063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2" cstate="print"/>
            <a:srcRect l="24531" t="13915" r="24611" b="18396"/>
            <a:stretch>
              <a:fillRect/>
            </a:stretch>
          </p:blipFill>
          <p:spPr bwMode="auto">
            <a:xfrm>
              <a:off x="215297" y="701039"/>
              <a:ext cx="3751170" cy="30230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41" name="Text Box 3"/>
            <p:cNvSpPr txBox="1">
              <a:spLocks noChangeArrowheads="1"/>
            </p:cNvSpPr>
            <p:nvPr/>
          </p:nvSpPr>
          <p:spPr bwMode="auto">
            <a:xfrm>
              <a:off x="223838" y="703385"/>
              <a:ext cx="3766271" cy="302071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BE0F34"/>
              </a:solidFill>
              <a:miter lim="800000"/>
              <a:headEnd/>
              <a:tailEnd/>
            </a:ln>
            <a:effectLst/>
          </p:spPr>
          <p:txBody>
            <a:bodyPr lIns="91440" tIns="91440" rIns="91440" bIns="91440"/>
            <a:lstStyle/>
            <a:p>
              <a:r>
                <a:rPr lang="en-US" sz="1800" b="1" dirty="0" smtClean="0">
                  <a:cs typeface="Times New Roman" pitchFamily="18" charset="0"/>
                </a:rPr>
                <a:t>Webster’s Dictionary: </a:t>
              </a:r>
            </a:p>
            <a:p>
              <a:endParaRPr lang="en-US" sz="1400" b="1" dirty="0" smtClean="0">
                <a:cs typeface="Times New Roman" pitchFamily="18" charset="0"/>
              </a:endParaRPr>
            </a:p>
            <a:p>
              <a:pPr marL="166688"/>
              <a:r>
                <a:rPr lang="en-US" sz="1400" dirty="0" smtClean="0"/>
                <a:t>Main Entry: </a:t>
              </a:r>
              <a:r>
                <a:rPr lang="en-US" sz="1400" b="1" baseline="30000" dirty="0" smtClean="0"/>
                <a:t>1</a:t>
              </a:r>
              <a:r>
                <a:rPr lang="en-US" sz="1400" b="1" dirty="0" smtClean="0"/>
                <a:t>en·gi·neer</a:t>
              </a:r>
              <a:r>
                <a:rPr lang="en-US" sz="1400" dirty="0" smtClean="0"/>
                <a:t> </a:t>
              </a:r>
            </a:p>
            <a:p>
              <a:pPr marL="166688"/>
              <a:r>
                <a:rPr lang="en-US" sz="1400" dirty="0" smtClean="0"/>
                <a:t>Pronunciation: \ˌen-</a:t>
              </a:r>
              <a:r>
                <a:rPr lang="en-US" sz="1400" dirty="0" err="1" smtClean="0"/>
                <a:t>jə</a:t>
              </a:r>
              <a:r>
                <a:rPr lang="en-US" sz="1400" dirty="0" smtClean="0"/>
                <a:t>-ˈ</a:t>
              </a:r>
              <a:r>
                <a:rPr lang="en-US" sz="1400" dirty="0" err="1" smtClean="0"/>
                <a:t>nir</a:t>
              </a:r>
              <a:r>
                <a:rPr lang="en-US" sz="1400" dirty="0" smtClean="0"/>
                <a:t>\</a:t>
              </a:r>
            </a:p>
            <a:p>
              <a:pPr marL="166688"/>
              <a:r>
                <a:rPr lang="en-US" sz="1400" dirty="0" smtClean="0"/>
                <a:t>Function: </a:t>
              </a:r>
              <a:r>
                <a:rPr lang="en-US" sz="1400" i="1" dirty="0" smtClean="0"/>
                <a:t>noun</a:t>
              </a:r>
              <a:r>
                <a:rPr lang="en-US" sz="1400" dirty="0" smtClean="0"/>
                <a:t> </a:t>
              </a:r>
            </a:p>
            <a:p>
              <a:pPr marL="166688"/>
              <a:r>
                <a:rPr lang="en-US" sz="1400" dirty="0" smtClean="0"/>
                <a:t>Etymology: Middle English </a:t>
              </a:r>
              <a:r>
                <a:rPr lang="en-US" sz="1400" i="1" dirty="0" err="1" smtClean="0"/>
                <a:t>engineour</a:t>
              </a:r>
              <a:r>
                <a:rPr lang="en-US" sz="1400" i="1" dirty="0" smtClean="0"/>
                <a:t>,</a:t>
              </a:r>
              <a:r>
                <a:rPr lang="en-US" sz="1400" dirty="0" smtClean="0"/>
                <a:t> from Anglo-French, from </a:t>
              </a:r>
              <a:r>
                <a:rPr lang="en-US" sz="1400" i="1" dirty="0" err="1" smtClean="0"/>
                <a:t>enginer</a:t>
              </a:r>
              <a:r>
                <a:rPr lang="en-US" sz="1400" dirty="0" smtClean="0"/>
                <a:t> to devise, construct, from </a:t>
              </a:r>
              <a:r>
                <a:rPr lang="en-US" sz="1400" i="1" dirty="0" err="1" smtClean="0"/>
                <a:t>engin</a:t>
              </a:r>
              <a:endParaRPr lang="en-US" sz="1400" dirty="0" smtClean="0"/>
            </a:p>
            <a:p>
              <a:pPr marL="166688"/>
              <a:r>
                <a:rPr lang="en-US" sz="1400" dirty="0" smtClean="0"/>
                <a:t>Date: 14th century</a:t>
              </a:r>
            </a:p>
            <a:p>
              <a:pPr marL="166688"/>
              <a:r>
                <a:rPr lang="en-US" sz="1400" b="1" dirty="0" smtClean="0"/>
                <a:t>1</a:t>
              </a:r>
              <a:r>
                <a:rPr lang="en-US" sz="1400" dirty="0" smtClean="0"/>
                <a:t> </a:t>
              </a:r>
              <a:r>
                <a:rPr lang="en-US" sz="1400" b="1" dirty="0" smtClean="0"/>
                <a:t>:</a:t>
              </a:r>
              <a:r>
                <a:rPr lang="en-US" sz="1400" dirty="0" smtClean="0"/>
                <a:t> a member of a military group devoted to engineering </a:t>
              </a:r>
              <a:r>
                <a:rPr lang="en-US" sz="1400" u="sng" dirty="0" smtClean="0">
                  <a:hlinkClick r:id="rId3"/>
                </a:rPr>
                <a:t>work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b="1" dirty="0" smtClean="0"/>
                <a:t>2</a:t>
              </a:r>
              <a:r>
                <a:rPr lang="en-US" sz="1400" dirty="0" smtClean="0"/>
                <a:t> </a:t>
              </a:r>
              <a:r>
                <a:rPr lang="en-US" sz="1400" i="1" dirty="0" smtClean="0"/>
                <a:t>obsolete</a:t>
              </a:r>
              <a:r>
                <a:rPr lang="en-US" sz="1400" dirty="0" smtClean="0"/>
                <a:t> </a:t>
              </a:r>
              <a:r>
                <a:rPr lang="en-US" sz="1400" b="1" dirty="0" smtClean="0"/>
                <a:t>:</a:t>
              </a:r>
              <a:r>
                <a:rPr lang="en-US" sz="1400" dirty="0" smtClean="0"/>
                <a:t> a crafty schemer </a:t>
              </a:r>
              <a:r>
                <a:rPr lang="en-US" sz="1400" b="1" dirty="0" smtClean="0"/>
                <a:t>: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hlinkClick r:id="rId4"/>
                </a:rPr>
                <a:t>plotter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b="1" dirty="0" smtClean="0"/>
                <a:t>3 a</a:t>
              </a:r>
              <a:r>
                <a:rPr lang="en-US" sz="1400" dirty="0" smtClean="0"/>
                <a:t> </a:t>
              </a:r>
              <a:r>
                <a:rPr lang="en-US" sz="1400" b="1" dirty="0" smtClean="0"/>
                <a:t>:</a:t>
              </a:r>
              <a:r>
                <a:rPr lang="en-US" sz="1400" dirty="0" smtClean="0"/>
                <a:t> a designer or builder of engines …</a:t>
              </a:r>
            </a:p>
          </p:txBody>
        </p:sp>
      </p:grpSp>
      <p:pic>
        <p:nvPicPr>
          <p:cNvPr id="179201" name="Picture 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 l="24531" t="13915" r="24611" b="18396"/>
          <a:stretch>
            <a:fillRect/>
          </a:stretch>
        </p:blipFill>
        <p:spPr bwMode="auto">
          <a:xfrm>
            <a:off x="4716635" y="681644"/>
            <a:ext cx="4044966" cy="3026773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179202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 l="21083" t="21462" r="21501" b="23113"/>
          <a:stretch>
            <a:fillRect/>
          </a:stretch>
        </p:blipFill>
        <p:spPr bwMode="auto">
          <a:xfrm>
            <a:off x="4872592" y="4256116"/>
            <a:ext cx="3777142" cy="20499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179204" name="Picture 4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 l="24572" t="13807" r="24956" b="18466"/>
          <a:stretch>
            <a:fillRect/>
          </a:stretch>
        </p:blipFill>
        <p:spPr bwMode="auto">
          <a:xfrm>
            <a:off x="569342" y="4023357"/>
            <a:ext cx="3217416" cy="2427317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Who is an engineer?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9238" y="884238"/>
            <a:ext cx="2177935" cy="2587548"/>
            <a:chOff x="249238" y="884238"/>
            <a:chExt cx="2177935" cy="2587548"/>
          </a:xfrm>
        </p:grpSpPr>
        <p:pic>
          <p:nvPicPr>
            <p:cNvPr id="17817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4993" b="4761"/>
            <a:stretch>
              <a:fillRect/>
            </a:stretch>
          </p:blipFill>
          <p:spPr bwMode="auto">
            <a:xfrm>
              <a:off x="831587" y="884238"/>
              <a:ext cx="1013237" cy="18288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9238" y="2862388"/>
              <a:ext cx="2177935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800" b="1" dirty="0" smtClean="0">
                  <a:solidFill>
                    <a:schemeClr val="bg1"/>
                  </a:solidFill>
                </a:rPr>
                <a:t>Leonardo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Da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Vinci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1800" b="1" dirty="0" smtClean="0"/>
                <a:t>1452 – 1519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88589" y="884238"/>
            <a:ext cx="2177935" cy="2570906"/>
            <a:chOff x="3488589" y="884238"/>
            <a:chExt cx="2177935" cy="2570906"/>
          </a:xfrm>
        </p:grpSpPr>
        <p:pic>
          <p:nvPicPr>
            <p:cNvPr id="1781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0356" y="884238"/>
              <a:ext cx="914400" cy="18288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488589" y="2845746"/>
              <a:ext cx="2177935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800" b="1" dirty="0" smtClean="0">
                  <a:solidFill>
                    <a:schemeClr val="bg1"/>
                  </a:solidFill>
                </a:rPr>
                <a:t>Thomas Edison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1800" b="1" dirty="0" smtClean="0"/>
                <a:t>1847 – 1931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27940" y="884238"/>
            <a:ext cx="2177935" cy="2590288"/>
            <a:chOff x="6727940" y="884238"/>
            <a:chExt cx="2177935" cy="2590288"/>
          </a:xfrm>
        </p:grpSpPr>
        <p:pic>
          <p:nvPicPr>
            <p:cNvPr id="17817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9707" y="884238"/>
              <a:ext cx="914400" cy="18288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727940" y="2865128"/>
              <a:ext cx="2177935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800" b="1" dirty="0" err="1" smtClean="0">
                  <a:solidFill>
                    <a:schemeClr val="bg1"/>
                  </a:solidFill>
                </a:rPr>
                <a:t>Hedy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Lamarr</a:t>
              </a:r>
              <a:endParaRPr lang="en-US" sz="1800" b="1" dirty="0" smtClean="0">
                <a:solidFill>
                  <a:schemeClr val="bg1"/>
                </a:solidFill>
              </a:endParaRP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1800" b="1" dirty="0" smtClean="0"/>
                <a:t>1914 - 2000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43062" y="3725863"/>
            <a:ext cx="1385454" cy="2586126"/>
            <a:chOff x="249238" y="3725863"/>
            <a:chExt cx="1385454" cy="2586126"/>
          </a:xfrm>
        </p:grpSpPr>
        <p:pic>
          <p:nvPicPr>
            <p:cNvPr id="17818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238" y="3725863"/>
              <a:ext cx="1385454" cy="18288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249238" y="5757991"/>
              <a:ext cx="1380057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 dirty="0" smtClean="0">
                  <a:solidFill>
                    <a:schemeClr val="bg1"/>
                  </a:solidFill>
                </a:rPr>
                <a:t>Cindy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Crawford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2860" y="3725863"/>
            <a:ext cx="1512917" cy="2582823"/>
            <a:chOff x="4039985" y="3725863"/>
            <a:chExt cx="1512917" cy="2582823"/>
          </a:xfrm>
        </p:grpSpPr>
        <p:pic>
          <p:nvPicPr>
            <p:cNvPr id="17818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7262" y="3725863"/>
              <a:ext cx="1460090" cy="18288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039985" y="5754688"/>
              <a:ext cx="1512917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 dirty="0" smtClean="0">
                  <a:solidFill>
                    <a:schemeClr val="bg1"/>
                  </a:solidFill>
                </a:rPr>
                <a:t>Scott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Adams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70594" y="3725863"/>
            <a:ext cx="947651" cy="2582823"/>
            <a:chOff x="7714210" y="3725863"/>
            <a:chExt cx="947651" cy="2582823"/>
          </a:xfrm>
        </p:grpSpPr>
        <p:pic>
          <p:nvPicPr>
            <p:cNvPr id="17818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24717" y="3725863"/>
              <a:ext cx="914400" cy="18288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7714210" y="5754688"/>
              <a:ext cx="947651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 dirty="0" smtClean="0">
                  <a:solidFill>
                    <a:schemeClr val="bg1"/>
                  </a:solidFill>
                </a:rPr>
                <a:t>Jimmy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Carter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53333" y="3725863"/>
            <a:ext cx="1906530" cy="2582823"/>
            <a:chOff x="1884075" y="3725863"/>
            <a:chExt cx="1906530" cy="2582823"/>
          </a:xfrm>
        </p:grpSpPr>
        <p:pic>
          <p:nvPicPr>
            <p:cNvPr id="17818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6174" y="3725863"/>
              <a:ext cx="1828800" cy="18288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1884075" y="5754688"/>
              <a:ext cx="1906530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 dirty="0" err="1" smtClean="0">
                  <a:solidFill>
                    <a:schemeClr val="bg1"/>
                  </a:solidFill>
                </a:rPr>
                <a:t>Herbie</a:t>
              </a:r>
              <a:r>
                <a:rPr lang="en-US" sz="1800" b="1" dirty="0" smtClean="0">
                  <a:solidFill>
                    <a:schemeClr val="bg1"/>
                  </a:solidFill>
                </a:rPr>
                <a:t/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Hancock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84681" y="3725863"/>
            <a:ext cx="1513390" cy="2582823"/>
            <a:chOff x="5888181" y="3725863"/>
            <a:chExt cx="1513390" cy="2582823"/>
          </a:xfrm>
        </p:grpSpPr>
        <p:pic>
          <p:nvPicPr>
            <p:cNvPr id="17818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02555" y="3725863"/>
              <a:ext cx="1499016" cy="18288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5888181" y="5754688"/>
              <a:ext cx="1512917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 dirty="0" smtClean="0">
                  <a:solidFill>
                    <a:schemeClr val="bg1"/>
                  </a:solidFill>
                </a:rPr>
                <a:t>Judith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err="1" smtClean="0">
                  <a:solidFill>
                    <a:schemeClr val="bg1"/>
                  </a:solidFill>
                </a:rPr>
                <a:t>Resnick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/>
          <p:nvPr/>
        </p:nvPicPr>
        <p:blipFill>
          <a:blip r:embed="rId3" cstate="print"/>
          <a:srcRect l="15864" t="9091" r="18980" b="7071"/>
          <a:stretch>
            <a:fillRect/>
          </a:stretch>
        </p:blipFill>
        <p:spPr bwMode="auto">
          <a:xfrm>
            <a:off x="864380" y="885132"/>
            <a:ext cx="1895446" cy="1525386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be an engineer?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1593" y="778356"/>
            <a:ext cx="5530157" cy="181588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Rankings of the highest-paid jobs, both in terms of salary and fulfillment, are dominated by engineering.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Engineering salaries are holding up well compared to medicine, law and architecture in the current economy.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64380" y="4854628"/>
            <a:ext cx="7774737" cy="1578989"/>
            <a:chOff x="864380" y="4854628"/>
            <a:chExt cx="7774737" cy="1578989"/>
          </a:xfrm>
        </p:grpSpPr>
        <p:pic>
          <p:nvPicPr>
            <p:cNvPr id="2498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380" y="4854628"/>
              <a:ext cx="2105319" cy="1578989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667962" y="5444020"/>
              <a:ext cx="4971155" cy="70788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Engineers make things work.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Engineers change the world.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7905" y="2925648"/>
            <a:ext cx="7744833" cy="1855989"/>
            <a:chOff x="777905" y="2925648"/>
            <a:chExt cx="7744833" cy="1855989"/>
          </a:xfrm>
        </p:grpSpPr>
        <p:pic>
          <p:nvPicPr>
            <p:cNvPr id="24985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653" y="2925648"/>
              <a:ext cx="2870085" cy="1855989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77905" y="3249280"/>
              <a:ext cx="4093353" cy="126188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Engineers work on the world’s biggest and hardest problems.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Engineers make the world a better place.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engineering?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2" y="758531"/>
            <a:ext cx="2040574" cy="1711913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25833" y="745104"/>
            <a:ext cx="589591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Best of both worlds: </a:t>
            </a:r>
            <a:r>
              <a:rPr lang="en-US" sz="1800" b="1" dirty="0" smtClean="0">
                <a:solidFill>
                  <a:schemeClr val="bg1"/>
                </a:solidFill>
              </a:rPr>
              <a:t>small college feel within a large, public, urban university.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Value: </a:t>
            </a:r>
            <a:r>
              <a:rPr lang="en-US" sz="1800" b="1" dirty="0" smtClean="0">
                <a:solidFill>
                  <a:schemeClr val="bg1"/>
                </a:solidFill>
              </a:rPr>
              <a:t>tuition is comparatively low; quality is high.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Diversity: </a:t>
            </a:r>
            <a:r>
              <a:rPr lang="en-US" sz="1800" b="1" dirty="0" smtClean="0">
                <a:solidFill>
                  <a:schemeClr val="bg1"/>
                </a:solidFill>
              </a:rPr>
              <a:t>cultural and academic diversity fosters creativity and innovation.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238" y="2925810"/>
            <a:ext cx="8183675" cy="1815882"/>
            <a:chOff x="249238" y="2925810"/>
            <a:chExt cx="8183675" cy="1815882"/>
          </a:xfrm>
        </p:grpSpPr>
        <p:pic>
          <p:nvPicPr>
            <p:cNvPr id="2508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1046" y="3084024"/>
              <a:ext cx="2131867" cy="15989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9238" y="2925810"/>
              <a:ext cx="5386791" cy="181588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Multidisciplinary: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academic program emphasizes a common core across all engineering disciplines and a shared design experience.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rgbClr val="333399"/>
                  </a:solidFill>
                </a:rPr>
                <a:t>Involvement: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students are known for their involvement in professional and social causes.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499" y="5061672"/>
            <a:ext cx="7667249" cy="1355753"/>
            <a:chOff x="681499" y="5061672"/>
            <a:chExt cx="7667249" cy="1355753"/>
          </a:xfrm>
        </p:grpSpPr>
        <p:pic>
          <p:nvPicPr>
            <p:cNvPr id="2508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499" y="5061672"/>
              <a:ext cx="1832099" cy="1355753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961957" y="5237266"/>
              <a:ext cx="5386791" cy="11079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Jobs: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internships, coop, campus employment, job fairs, career services and a strong alumni network are just a few of the tools we use to help students find good jobs.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@ Temple University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233364" y="2240579"/>
            <a:ext cx="1343421" cy="11430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64" y="3786496"/>
            <a:ext cx="1352816" cy="11430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5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364" y="5332413"/>
            <a:ext cx="1343421" cy="11430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94808" y="698271"/>
            <a:ext cx="6826942" cy="579902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Bioengineering: </a:t>
            </a:r>
            <a:r>
              <a:rPr lang="en-US" sz="1800" b="1" dirty="0" smtClean="0">
                <a:solidFill>
                  <a:schemeClr val="bg1"/>
                </a:solidFill>
              </a:rPr>
              <a:t>specialties include biomechanics, biomaterials and bioelectronics (new).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Civil and Environmental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includes areas such as construction, environmental, geotechnical, structural, and transportation.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Construction Management Technology: </a:t>
            </a:r>
            <a:r>
              <a:rPr lang="en-US" sz="1800" b="1" dirty="0" smtClean="0"/>
              <a:t>prepares a student for a practitioner's role in construction engineering and management.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Electrical and Computer Engineering: </a:t>
            </a:r>
            <a:r>
              <a:rPr lang="en-US" sz="1800" b="1" dirty="0" smtClean="0">
                <a:solidFill>
                  <a:schemeClr val="bg1"/>
                </a:solidFill>
              </a:rPr>
              <a:t>including options in electrical, computer and bioelectrical engineering.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Engineering Technology: </a:t>
            </a:r>
            <a:r>
              <a:rPr lang="en-US" sz="1800" b="1" dirty="0" smtClean="0">
                <a:solidFill>
                  <a:schemeClr val="bg1"/>
                </a:solidFill>
              </a:rPr>
              <a:t>prepares students for practice in a variety of areas including construction, environment , computer, energy and </a:t>
            </a:r>
            <a:r>
              <a:rPr lang="en-US" sz="1800" b="1" dirty="0" err="1" smtClean="0">
                <a:solidFill>
                  <a:schemeClr val="bg1"/>
                </a:solidFill>
              </a:rPr>
              <a:t>mechatronics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Mechanical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includes options in bioengineering and energy systems. Also manages our general engineering technology curriculum.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363" y="694662"/>
            <a:ext cx="1341519" cy="11430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23380</TotalTime>
  <Words>412</Words>
  <Application>Microsoft Office PowerPoint</Application>
  <PresentationFormat>Letter Paper (8.5x11 in)</PresentationFormat>
  <Paragraphs>55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lecture_title</vt:lpstr>
      <vt:lpstr>lecture_default</vt:lpstr>
      <vt:lpstr>Slide 0</vt:lpstr>
      <vt:lpstr>Slide 1</vt:lpstr>
      <vt:lpstr>Slide 2</vt:lpstr>
      <vt:lpstr>Slide 3</vt:lpstr>
      <vt:lpstr>Slide 4</vt:lpstr>
      <vt:lpstr>Slide 5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2134</cp:revision>
  <dcterms:created xsi:type="dcterms:W3CDTF">2002-09-12T17:13:32Z</dcterms:created>
  <dcterms:modified xsi:type="dcterms:W3CDTF">2009-10-22T14:24:41Z</dcterms:modified>
</cp:coreProperties>
</file>