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4" r:id="rId1"/>
    <p:sldMasterId id="2147483701" r:id="rId2"/>
    <p:sldMasterId id="2147483715" r:id="rId3"/>
  </p:sldMasterIdLst>
  <p:notesMasterIdLst>
    <p:notesMasterId r:id="rId19"/>
  </p:notesMasterIdLst>
  <p:handoutMasterIdLst>
    <p:handoutMasterId r:id="rId20"/>
  </p:handoutMasterIdLst>
  <p:sldIdLst>
    <p:sldId id="325" r:id="rId4"/>
    <p:sldId id="580" r:id="rId5"/>
    <p:sldId id="576" r:id="rId6"/>
    <p:sldId id="577" r:id="rId7"/>
    <p:sldId id="582" r:id="rId8"/>
    <p:sldId id="583" r:id="rId9"/>
    <p:sldId id="581" r:id="rId10"/>
    <p:sldId id="587" r:id="rId11"/>
    <p:sldId id="588" r:id="rId12"/>
    <p:sldId id="589" r:id="rId13"/>
    <p:sldId id="590" r:id="rId14"/>
    <p:sldId id="591" r:id="rId15"/>
    <p:sldId id="592" r:id="rId16"/>
    <p:sldId id="593" r:id="rId17"/>
    <p:sldId id="594" r:id="rId18"/>
  </p:sldIdLst>
  <p:sldSz cx="9144000" cy="6858000" type="letter"/>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808000"/>
    <a:srgbClr val="FFFFFF"/>
    <a:srgbClr val="892034"/>
    <a:srgbClr val="C0C0C0"/>
    <a:srgbClr val="333399"/>
    <a:srgbClr val="BE0F34"/>
    <a:srgbClr val="000000"/>
    <a:srgbClr val="FFFFD5"/>
    <a:srgbClr val="EFF75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26" autoAdjust="0"/>
    <p:restoredTop sz="96226" autoAdjust="0"/>
  </p:normalViewPr>
  <p:slideViewPr>
    <p:cSldViewPr snapToGrid="0">
      <p:cViewPr varScale="1">
        <p:scale>
          <a:sx n="57" d="100"/>
          <a:sy n="57" d="100"/>
        </p:scale>
        <p:origin x="-1026" y="-96"/>
      </p:cViewPr>
      <p:guideLst>
        <p:guide orient="horz" pos="460"/>
        <p:guide orient="horz" pos="4223"/>
        <p:guide orient="horz" pos="4319"/>
        <p:guide pos="1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1" d="100"/>
          <a:sy n="51" d="100"/>
        </p:scale>
        <p:origin x="-1734" y="-108"/>
      </p:cViewPr>
      <p:guideLst>
        <p:guide orient="horz" pos="3023"/>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1"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77827" name="Rectangle 3"/>
          <p:cNvSpPr>
            <a:spLocks noGrp="1" noChangeArrowheads="1"/>
          </p:cNvSpPr>
          <p:nvPr>
            <p:ph type="dt" sz="quarter" idx="1"/>
          </p:nvPr>
        </p:nvSpPr>
        <p:spPr bwMode="auto">
          <a:xfrm>
            <a:off x="4144220"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algn="r" defTabSz="963381">
              <a:defRPr sz="1200" smtClean="0">
                <a:latin typeface="Times New Roman" pitchFamily="18" charset="0"/>
              </a:defRPr>
            </a:lvl1pPr>
          </a:lstStyle>
          <a:p>
            <a:pPr>
              <a:defRPr/>
            </a:pPr>
            <a:endParaRPr lang="en-US"/>
          </a:p>
        </p:txBody>
      </p:sp>
      <p:sp>
        <p:nvSpPr>
          <p:cNvPr id="77828" name="Rectangle 4"/>
          <p:cNvSpPr>
            <a:spLocks noGrp="1" noChangeArrowheads="1"/>
          </p:cNvSpPr>
          <p:nvPr>
            <p:ph type="ftr" sz="quarter" idx="2"/>
          </p:nvPr>
        </p:nvSpPr>
        <p:spPr bwMode="auto">
          <a:xfrm>
            <a:off x="1"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77829" name="Rectangle 5"/>
          <p:cNvSpPr>
            <a:spLocks noGrp="1" noChangeArrowheads="1"/>
          </p:cNvSpPr>
          <p:nvPr>
            <p:ph type="sldNum" sz="quarter" idx="3"/>
          </p:nvPr>
        </p:nvSpPr>
        <p:spPr bwMode="auto">
          <a:xfrm>
            <a:off x="4144220"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algn="r" defTabSz="963381">
              <a:defRPr sz="1200" smtClean="0">
                <a:latin typeface="Times New Roman" pitchFamily="18" charset="0"/>
              </a:defRPr>
            </a:lvl1pPr>
          </a:lstStyle>
          <a:p>
            <a:pPr>
              <a:defRPr/>
            </a:pPr>
            <a:fld id="{66158826-EADE-4792-AB13-43381F09BFE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30723" name="Rectangle 3"/>
          <p:cNvSpPr>
            <a:spLocks noGrp="1" noChangeArrowheads="1"/>
          </p:cNvSpPr>
          <p:nvPr>
            <p:ph type="dt" idx="1"/>
          </p:nvPr>
        </p:nvSpPr>
        <p:spPr bwMode="auto">
          <a:xfrm>
            <a:off x="4144220" y="1"/>
            <a:ext cx="3170980" cy="48006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lvl1pPr algn="r" defTabSz="963381">
              <a:defRPr sz="1200" smtClean="0">
                <a:latin typeface="Times New Roman" pitchFamily="18"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76421" y="4560571"/>
            <a:ext cx="5362360" cy="4320540"/>
          </a:xfrm>
          <a:prstGeom prst="rect">
            <a:avLst/>
          </a:prstGeom>
          <a:noFill/>
          <a:ln w="9525">
            <a:noFill/>
            <a:miter lim="800000"/>
            <a:headEnd/>
            <a:tailEnd/>
          </a:ln>
          <a:effectLst/>
        </p:spPr>
        <p:txBody>
          <a:bodyPr vert="horz" wrap="square" lIns="96367" tIns="48182" rIns="96367" bIns="4818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1"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defTabSz="963381">
              <a:defRPr sz="1200" smtClean="0">
                <a:latin typeface="Times New Roman" pitchFamily="18" charset="0"/>
              </a:defRPr>
            </a:lvl1pPr>
          </a:lstStyle>
          <a:p>
            <a:pPr>
              <a:defRPr/>
            </a:pPr>
            <a:endParaRPr lang="en-US"/>
          </a:p>
        </p:txBody>
      </p:sp>
      <p:sp>
        <p:nvSpPr>
          <p:cNvPr id="30727" name="Rectangle 7"/>
          <p:cNvSpPr>
            <a:spLocks noGrp="1" noChangeArrowheads="1"/>
          </p:cNvSpPr>
          <p:nvPr>
            <p:ph type="sldNum" sz="quarter" idx="5"/>
          </p:nvPr>
        </p:nvSpPr>
        <p:spPr bwMode="auto">
          <a:xfrm>
            <a:off x="4144220" y="9121141"/>
            <a:ext cx="3170980" cy="480060"/>
          </a:xfrm>
          <a:prstGeom prst="rect">
            <a:avLst/>
          </a:prstGeom>
          <a:noFill/>
          <a:ln w="9525">
            <a:noFill/>
            <a:miter lim="800000"/>
            <a:headEnd/>
            <a:tailEnd/>
          </a:ln>
          <a:effectLst/>
        </p:spPr>
        <p:txBody>
          <a:bodyPr vert="horz" wrap="square" lIns="96367" tIns="48182" rIns="96367" bIns="48182" numCol="1" anchor="b" anchorCtr="0" compatLnSpc="1">
            <a:prstTxWarp prst="textNoShape">
              <a:avLst/>
            </a:prstTxWarp>
          </a:bodyPr>
          <a:lstStyle>
            <a:lvl1pPr algn="r" defTabSz="963381">
              <a:defRPr sz="1200" smtClean="0">
                <a:latin typeface="Times New Roman" pitchFamily="18" charset="0"/>
              </a:defRPr>
            </a:lvl1pPr>
          </a:lstStyle>
          <a:p>
            <a:pPr>
              <a:defRPr/>
            </a:pPr>
            <a:fld id="{ECC53042-5A96-4DBC-B738-B843823BA6D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CC53042-5A96-4DBC-B738-B843823BA6D7}" type="slidenum">
              <a:rPr lang="en-US" smtClean="0"/>
              <a:pPr>
                <a:defRPr/>
              </a:pPr>
              <a:t>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10/22/2009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10/22/2009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10/22/2009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10/22/2009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F734984-DA9D-46F7-86D2-46DD45087FB0}" type="datetimeFigureOut">
              <a:rPr lang="en-US" smtClean="0"/>
              <a:pPr/>
              <a:t>10/22/2009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05E26D1-1274-47BB-A1DA-3B76A596BD10}"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10/22/2009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10/22/2009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10/22/2009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10/22/2009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10/22/2009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10/22/2009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C57ADE9-70E7-49BB-9936-68045AA8F960}" type="datetimeFigureOut">
              <a:rPr lang="en-US" smtClean="0"/>
              <a:pPr/>
              <a:t>10/22/2009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A62FBB-CB92-4970-B413-09B88EFA8F6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a:prstGeom prst="rect">
            <a:avLst/>
          </a:prstGeom>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0" y="6629400"/>
            <a:ext cx="5638800" cy="228600"/>
          </a:xfrm>
          <a:prstGeom prst="rect">
            <a:avLst/>
          </a:prstGeom>
          <a:ln/>
        </p:spPr>
        <p:txBody>
          <a:bodyPr/>
          <a:lstStyle>
            <a:lvl1pPr>
              <a:defRPr/>
            </a:lvl1pPr>
          </a:lstStyle>
          <a:p>
            <a:pPr>
              <a:defRPr/>
            </a:pPr>
            <a:r>
              <a:rPr lang="en-US" altLang="en-US" dirty="0"/>
              <a:t>R. S. Sutton and A. G. </a:t>
            </a:r>
            <a:r>
              <a:rPr lang="en-US" altLang="en-US" dirty="0" err="1"/>
              <a:t>Barto</a:t>
            </a:r>
            <a:r>
              <a:rPr lang="en-US" altLang="en-US" dirty="0"/>
              <a:t>: Reinforcement Learning: An Introduction</a:t>
            </a:r>
            <a:endParaRPr lang="en-US" altLang="en-US" sz="1400" dirty="0"/>
          </a:p>
        </p:txBody>
      </p:sp>
      <p:sp>
        <p:nvSpPr>
          <p:cNvPr id="4" name="Rectangle 6"/>
          <p:cNvSpPr>
            <a:spLocks noGrp="1" noChangeArrowheads="1"/>
          </p:cNvSpPr>
          <p:nvPr>
            <p:ph type="sldNum" sz="quarter" idx="11"/>
          </p:nvPr>
        </p:nvSpPr>
        <p:spPr>
          <a:xfrm>
            <a:off x="7239000" y="6629400"/>
            <a:ext cx="1905000" cy="228600"/>
          </a:xfrm>
          <a:prstGeom prst="rect">
            <a:avLst/>
          </a:prstGeom>
          <a:ln/>
        </p:spPr>
        <p:txBody>
          <a:bodyPr/>
          <a:lstStyle>
            <a:lvl1pPr>
              <a:defRPr/>
            </a:lvl1pPr>
          </a:lstStyle>
          <a:p>
            <a:pPr>
              <a:defRPr/>
            </a:pPr>
            <a:fld id="{2A9A9A9B-D817-4253-85CF-175FAC8E63AC}"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6858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876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447800"/>
            <a:ext cx="3810000" cy="4876800"/>
          </a:xfrm>
          <a:prstGeom prst="rect">
            <a:avLst/>
          </a:prstGeom>
        </p:spPr>
        <p:txBody>
          <a:bodyPr/>
          <a:lstStyle/>
          <a:p>
            <a:pPr lvl="0"/>
            <a:endParaRPr lang="en-US" noProof="0" smtClean="0"/>
          </a:p>
        </p:txBody>
      </p:sp>
      <p:sp>
        <p:nvSpPr>
          <p:cNvPr id="5" name="Rectangle 5"/>
          <p:cNvSpPr>
            <a:spLocks noGrp="1" noChangeArrowheads="1"/>
          </p:cNvSpPr>
          <p:nvPr>
            <p:ph type="ftr" sz="quarter" idx="10"/>
          </p:nvPr>
        </p:nvSpPr>
        <p:spPr>
          <a:xfrm>
            <a:off x="0" y="6629400"/>
            <a:ext cx="5638800" cy="228600"/>
          </a:xfrm>
          <a:prstGeom prst="rect">
            <a:avLst/>
          </a:prstGeom>
          <a:ln/>
        </p:spPr>
        <p:txBody>
          <a:bodyPr/>
          <a:lstStyle>
            <a:lvl1pPr>
              <a:defRPr/>
            </a:lvl1pPr>
          </a:lstStyle>
          <a:p>
            <a:pPr>
              <a:defRPr/>
            </a:pPr>
            <a:r>
              <a:rPr lang="en-US" altLang="en-US"/>
              <a:t>R. S. Sutton and A. G. Barto: Reinforcement Learning: An Introduction</a:t>
            </a:r>
            <a:endParaRPr lang="en-US" altLang="en-US" sz="1400"/>
          </a:p>
        </p:txBody>
      </p:sp>
      <p:sp>
        <p:nvSpPr>
          <p:cNvPr id="6" name="Rectangle 6"/>
          <p:cNvSpPr>
            <a:spLocks noGrp="1" noChangeArrowheads="1"/>
          </p:cNvSpPr>
          <p:nvPr>
            <p:ph type="sldNum" sz="quarter" idx="11"/>
          </p:nvPr>
        </p:nvSpPr>
        <p:spPr>
          <a:xfrm>
            <a:off x="7239000" y="6629400"/>
            <a:ext cx="1905000" cy="228600"/>
          </a:xfrm>
          <a:prstGeom prst="rect">
            <a:avLst/>
          </a:prstGeom>
          <a:ln/>
        </p:spPr>
        <p:txBody>
          <a:bodyPr/>
          <a:lstStyle>
            <a:lvl1pPr>
              <a:defRPr/>
            </a:lvl1pPr>
          </a:lstStyle>
          <a:p>
            <a:pPr>
              <a:defRPr/>
            </a:pPr>
            <a:fld id="{1EE89630-ECFE-46C4-8DDC-33331FDD31C1}"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892034"/>
            </a:outerShdw>
          </a:effectLst>
        </p:spPr>
        <p:txBody>
          <a:bodyPr wrap="none" anchor="ctr"/>
          <a:lstStyle/>
          <a:p>
            <a:pPr algn="ctr">
              <a:defRPr/>
            </a:pPr>
            <a:endParaRPr lang="en-US" dirty="0">
              <a:solidFill>
                <a:schemeClr val="hlink"/>
              </a:solidFill>
              <a:latin typeface="Times New Roman" pitchFamily="18" charset="0"/>
            </a:endParaRPr>
          </a:p>
        </p:txBody>
      </p:sp>
      <p:sp>
        <p:nvSpPr>
          <p:cNvPr id="4" name="Rectangle 5"/>
          <p:cNvSpPr>
            <a:spLocks noChangeArrowheads="1"/>
          </p:cNvSpPr>
          <p:nvPr/>
        </p:nvSpPr>
        <p:spPr bwMode="auto">
          <a:xfrm>
            <a:off x="304800" y="277813"/>
            <a:ext cx="8605838" cy="6254750"/>
          </a:xfrm>
          <a:prstGeom prst="rect">
            <a:avLst/>
          </a:prstGeom>
          <a:noFill/>
          <a:ln w="38100">
            <a:solidFill>
              <a:srgbClr val="333399"/>
            </a:solidFill>
            <a:miter lim="800000"/>
            <a:headEnd/>
            <a:tailEnd/>
          </a:ln>
          <a:effectLst>
            <a:outerShdw dist="107763" dir="2700000" algn="ctr" rotWithShape="0">
              <a:srgbClr val="BE0F34"/>
            </a:outerShdw>
          </a:effectLst>
        </p:spPr>
        <p:txBody>
          <a:bodyPr wrap="none" anchor="ctr"/>
          <a:lstStyle/>
          <a:p>
            <a:pPr algn="ctr">
              <a:defRPr/>
            </a:pPr>
            <a:endParaRPr lang="en-US" dirty="0">
              <a:solidFill>
                <a:schemeClr val="hlink"/>
              </a:solidFill>
              <a:latin typeface="Times New Roman" pitchFamily="18" charset="0"/>
            </a:endParaRPr>
          </a:p>
        </p:txBody>
      </p:sp>
      <p:sp>
        <p:nvSpPr>
          <p:cNvPr id="9" name="TextBox 8"/>
          <p:cNvSpPr txBox="1"/>
          <p:nvPr userDrawn="1"/>
        </p:nvSpPr>
        <p:spPr>
          <a:xfrm>
            <a:off x="619946" y="174811"/>
            <a:ext cx="2185246" cy="307777"/>
          </a:xfrm>
          <a:prstGeom prst="rect">
            <a:avLst/>
          </a:prstGeom>
          <a:solidFill>
            <a:srgbClr val="FFFFFF"/>
          </a:solidFill>
        </p:spPr>
        <p:txBody>
          <a:bodyPr wrap="square" rtlCol="0">
            <a:spAutoFit/>
          </a:bodyPr>
          <a:lstStyle/>
          <a:p>
            <a:pPr algn="ctr"/>
            <a:r>
              <a:rPr lang="en-US" sz="1400" b="1" dirty="0" smtClean="0">
                <a:solidFill>
                  <a:schemeClr val="accent1"/>
                </a:solidFill>
                <a:latin typeface="+mn-lt"/>
              </a:rPr>
              <a:t>College of Engineering</a:t>
            </a:r>
            <a:endParaRPr lang="en-US" sz="1400" b="1" dirty="0">
              <a:solidFill>
                <a:schemeClr val="accent1"/>
              </a:solidFill>
              <a:latin typeface="+mn-lt"/>
            </a:endParaRPr>
          </a:p>
        </p:txBody>
      </p:sp>
      <p:pic>
        <p:nvPicPr>
          <p:cNvPr id="203778" name="Picture 2"/>
          <p:cNvPicPr>
            <a:picLocks noChangeAspect="1" noChangeArrowheads="1"/>
          </p:cNvPicPr>
          <p:nvPr userDrawn="1"/>
        </p:nvPicPr>
        <p:blipFill>
          <a:blip r:embed="rId6" cstate="print"/>
          <a:srcRect/>
          <a:stretch>
            <a:fillRect/>
          </a:stretch>
        </p:blipFill>
        <p:spPr bwMode="auto">
          <a:xfrm>
            <a:off x="8135804" y="6238875"/>
            <a:ext cx="590550" cy="6191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7" r:id="rId2"/>
    <p:sldLayoutId id="2147483713" r:id="rId3"/>
    <p:sldLayoutId id="2147483714"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227013" y="455613"/>
            <a:ext cx="8683625" cy="42862"/>
          </a:xfrm>
          <a:prstGeom prst="rect">
            <a:avLst/>
          </a:prstGeom>
          <a:gradFill rotWithShape="0">
            <a:gsLst>
              <a:gs pos="0">
                <a:srgbClr val="BE0F34"/>
              </a:gs>
              <a:gs pos="100000">
                <a:srgbClr val="95CAFF"/>
              </a:gs>
            </a:gsLst>
            <a:lin ang="0" scaled="1"/>
          </a:gradFill>
          <a:ln w="9525">
            <a:noFill/>
            <a:miter lim="800000"/>
            <a:headEnd/>
            <a:tailEnd/>
          </a:ln>
          <a:effectLst/>
        </p:spPr>
        <p:txBody>
          <a:bodyPr wrap="none" anchor="ctr"/>
          <a:lstStyle/>
          <a:p>
            <a:pPr>
              <a:defRPr/>
            </a:pPr>
            <a:endParaRPr lang="en-US" dirty="0"/>
          </a:p>
        </p:txBody>
      </p:sp>
      <p:sp>
        <p:nvSpPr>
          <p:cNvPr id="1069" name="Text Box 45"/>
          <p:cNvSpPr txBox="1">
            <a:spLocks noChangeArrowheads="1"/>
          </p:cNvSpPr>
          <p:nvPr/>
        </p:nvSpPr>
        <p:spPr bwMode="auto">
          <a:xfrm>
            <a:off x="252413" y="6648450"/>
            <a:ext cx="8158162" cy="184666"/>
          </a:xfrm>
          <a:prstGeom prst="rect">
            <a:avLst/>
          </a:prstGeom>
          <a:noFill/>
          <a:ln w="9525">
            <a:noFill/>
            <a:miter lim="800000"/>
            <a:headEnd/>
            <a:tailEnd/>
          </a:ln>
          <a:effectLst/>
        </p:spPr>
        <p:txBody>
          <a:bodyPr lIns="0" tIns="0" rIns="0" bIns="0">
            <a:spAutoFit/>
          </a:bodyPr>
          <a:lstStyle/>
          <a:p>
            <a:pPr>
              <a:spcBef>
                <a:spcPct val="50000"/>
              </a:spcBef>
              <a:defRPr/>
            </a:pPr>
            <a:r>
              <a:rPr lang="en-US" sz="1200" b="1" dirty="0" smtClean="0">
                <a:solidFill>
                  <a:srgbClr val="BE0F34"/>
                </a:solidFill>
              </a:rPr>
              <a:t>Rowan University: Slide </a:t>
            </a:r>
            <a:fld id="{56D32A91-0AE1-4806-AC33-D8959F4B7E0D}" type="slidenum">
              <a:rPr lang="en-US" sz="1200" b="1">
                <a:solidFill>
                  <a:srgbClr val="BE0F34"/>
                </a:solidFill>
              </a:rPr>
              <a:pPr>
                <a:spcBef>
                  <a:spcPct val="50000"/>
                </a:spcBef>
                <a:defRPr/>
              </a:pPr>
              <a:t>‹#›</a:t>
            </a:fld>
            <a:endParaRPr lang="en-US" sz="1200" b="1" dirty="0">
              <a:solidFill>
                <a:srgbClr val="BE0F34"/>
              </a:solidFill>
            </a:endParaRPr>
          </a:p>
        </p:txBody>
      </p:sp>
      <p:pic>
        <p:nvPicPr>
          <p:cNvPr id="5" name="Picture 2"/>
          <p:cNvPicPr>
            <a:picLocks noChangeAspect="1" noChangeArrowheads="1"/>
          </p:cNvPicPr>
          <p:nvPr userDrawn="1"/>
        </p:nvPicPr>
        <p:blipFill>
          <a:blip r:embed="rId13" cstate="print"/>
          <a:srcRect/>
          <a:stretch>
            <a:fillRect/>
          </a:stretch>
        </p:blipFill>
        <p:spPr bwMode="auto">
          <a:xfrm>
            <a:off x="8678234" y="6393855"/>
            <a:ext cx="436098"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1" fontAlgn="base" hangingPunct="1">
        <a:spcBef>
          <a:spcPct val="0"/>
        </a:spcBef>
        <a:spcAft>
          <a:spcPct val="0"/>
        </a:spcAft>
        <a:defRPr sz="2400" b="1">
          <a:solidFill>
            <a:schemeClr val="tx1"/>
          </a:solidFill>
          <a:latin typeface="+mj-lt"/>
          <a:ea typeface="+mj-ea"/>
          <a:cs typeface="+mj-cs"/>
        </a:defRPr>
      </a:lvl1pPr>
      <a:lvl2pPr algn="ctr" rtl="0" eaLnBrk="1" fontAlgn="base" hangingPunct="1">
        <a:spcBef>
          <a:spcPct val="0"/>
        </a:spcBef>
        <a:spcAft>
          <a:spcPct val="0"/>
        </a:spcAft>
        <a:defRPr sz="2400" b="1">
          <a:solidFill>
            <a:schemeClr val="tx1"/>
          </a:solidFill>
          <a:latin typeface="Arial" charset="0"/>
        </a:defRPr>
      </a:lvl2pPr>
      <a:lvl3pPr algn="ctr" rtl="0" eaLnBrk="1" fontAlgn="base" hangingPunct="1">
        <a:spcBef>
          <a:spcPct val="0"/>
        </a:spcBef>
        <a:spcAft>
          <a:spcPct val="0"/>
        </a:spcAft>
        <a:defRPr sz="2400" b="1">
          <a:solidFill>
            <a:schemeClr val="tx1"/>
          </a:solidFill>
          <a:latin typeface="Arial" charset="0"/>
        </a:defRPr>
      </a:lvl3pPr>
      <a:lvl4pPr algn="ctr" rtl="0" eaLnBrk="1" fontAlgn="base" hangingPunct="1">
        <a:spcBef>
          <a:spcPct val="0"/>
        </a:spcBef>
        <a:spcAft>
          <a:spcPct val="0"/>
        </a:spcAft>
        <a:defRPr sz="2400" b="1">
          <a:solidFill>
            <a:schemeClr val="tx1"/>
          </a:solidFill>
          <a:latin typeface="Arial" charset="0"/>
        </a:defRPr>
      </a:lvl4pPr>
      <a:lvl5pPr algn="ctr" rtl="0" eaLnBrk="1" fontAlgn="base" hangingPunct="1">
        <a:spcBef>
          <a:spcPct val="0"/>
        </a:spcBef>
        <a:spcAft>
          <a:spcPct val="0"/>
        </a:spcAft>
        <a:defRPr sz="2400" b="1">
          <a:solidFill>
            <a:schemeClr val="tx1"/>
          </a:solidFill>
          <a:latin typeface="Arial" charset="0"/>
        </a:defRPr>
      </a:lvl5pPr>
      <a:lvl6pPr marL="457200" algn="ctr" rtl="0" eaLnBrk="1" fontAlgn="base" hangingPunct="1">
        <a:spcBef>
          <a:spcPct val="0"/>
        </a:spcBef>
        <a:spcAft>
          <a:spcPct val="0"/>
        </a:spcAft>
        <a:defRPr sz="2400" b="1">
          <a:solidFill>
            <a:schemeClr val="tx1"/>
          </a:solidFill>
          <a:latin typeface="Arial" charset="0"/>
        </a:defRPr>
      </a:lvl6pPr>
      <a:lvl7pPr marL="914400" algn="ctr" rtl="0" eaLnBrk="1" fontAlgn="base" hangingPunct="1">
        <a:spcBef>
          <a:spcPct val="0"/>
        </a:spcBef>
        <a:spcAft>
          <a:spcPct val="0"/>
        </a:spcAft>
        <a:defRPr sz="2400" b="1">
          <a:solidFill>
            <a:schemeClr val="tx1"/>
          </a:solidFill>
          <a:latin typeface="Arial" charset="0"/>
        </a:defRPr>
      </a:lvl7pPr>
      <a:lvl8pPr marL="1371600" algn="ctr" rtl="0" eaLnBrk="1" fontAlgn="base" hangingPunct="1">
        <a:spcBef>
          <a:spcPct val="0"/>
        </a:spcBef>
        <a:spcAft>
          <a:spcPct val="0"/>
        </a:spcAft>
        <a:defRPr sz="2400" b="1">
          <a:solidFill>
            <a:schemeClr val="tx1"/>
          </a:solidFill>
          <a:latin typeface="Arial" charset="0"/>
        </a:defRPr>
      </a:lvl8pPr>
      <a:lvl9pPr marL="1828800" algn="ctr"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isip.piconepress.com/publications/seminars/internal/2009/rowan/" TargetMode="External"/><Relationship Id="rId7" Type="http://schemas.openxmlformats.org/officeDocument/2006/relationships/hyperlink" Target="http://www.temple.edu/engineering/ME/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www.temple.edu/engineering/" TargetMode="External"/><Relationship Id="rId10" Type="http://schemas.openxmlformats.org/officeDocument/2006/relationships/image" Target="../media/image6.jpeg"/><Relationship Id="rId4" Type="http://schemas.openxmlformats.org/officeDocument/2006/relationships/image" Target="../media/image2.emf"/><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emf"/><Relationship Id="rId1" Type="http://schemas.openxmlformats.org/officeDocument/2006/relationships/slideLayout" Target="../slideLayouts/slideLayout2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22.xml"/><Relationship Id="rId5" Type="http://schemas.openxmlformats.org/officeDocument/2006/relationships/image" Target="../media/image44.emf"/><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jpeg"/><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2.xml"/><Relationship Id="rId5" Type="http://schemas.openxmlformats.org/officeDocument/2006/relationships/image" Target="../media/image10.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22.xml"/><Relationship Id="rId5" Type="http://schemas.openxmlformats.org/officeDocument/2006/relationships/image" Target="../media/image54.pn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jpeg"/><Relationship Id="rId10" Type="http://schemas.openxmlformats.org/officeDocument/2006/relationships/image" Target="../media/image7.png"/><Relationship Id="rId4" Type="http://schemas.openxmlformats.org/officeDocument/2006/relationships/image" Target="../media/image22.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3.jpeg"/><Relationship Id="rId7" Type="http://schemas.openxmlformats.org/officeDocument/2006/relationships/image" Target="../media/image34.emf"/><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33.jpeg"/><Relationship Id="rId5" Type="http://schemas.openxmlformats.org/officeDocument/2006/relationships/oleObject" Target="../embeddings/oleObject1.bin"/><Relationship Id="rId4" Type="http://schemas.openxmlformats.org/officeDocument/2006/relationships/image" Target="../media/image32.jpe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p:cNvSpPr txBox="1">
            <a:spLocks noChangeArrowheads="1"/>
          </p:cNvSpPr>
          <p:nvPr/>
        </p:nvSpPr>
        <p:spPr bwMode="auto">
          <a:xfrm>
            <a:off x="409575" y="641981"/>
            <a:ext cx="8467725" cy="830997"/>
          </a:xfrm>
          <a:prstGeom prst="rect">
            <a:avLst/>
          </a:prstGeom>
          <a:noFill/>
          <a:ln w="9525">
            <a:noFill/>
            <a:miter lim="800000"/>
            <a:headEnd/>
            <a:tailEnd/>
          </a:ln>
        </p:spPr>
        <p:txBody>
          <a:bodyPr>
            <a:spAutoFit/>
          </a:bodyPr>
          <a:lstStyle/>
          <a:p>
            <a:pPr algn="ctr">
              <a:spcBef>
                <a:spcPts val="0"/>
              </a:spcBef>
              <a:tabLst>
                <a:tab pos="2908300" algn="l"/>
                <a:tab pos="4051300" algn="l"/>
              </a:tabLst>
            </a:pPr>
            <a:r>
              <a:rPr lang="en-US" b="1" dirty="0" smtClean="0">
                <a:solidFill>
                  <a:schemeClr val="accent2"/>
                </a:solidFill>
              </a:rPr>
              <a:t>THE DEPARTMENT OF</a:t>
            </a:r>
          </a:p>
          <a:p>
            <a:pPr algn="ctr">
              <a:spcBef>
                <a:spcPts val="0"/>
              </a:spcBef>
              <a:tabLst>
                <a:tab pos="2908300" algn="l"/>
                <a:tab pos="4051300" algn="l"/>
              </a:tabLst>
            </a:pPr>
            <a:r>
              <a:rPr lang="en-US" b="1" dirty="0" smtClean="0">
                <a:solidFill>
                  <a:schemeClr val="accent2"/>
                </a:solidFill>
              </a:rPr>
              <a:t>ELECTRICAL AND COMPUTER ENGINEERING</a:t>
            </a:r>
            <a:endParaRPr lang="en-US" b="1" dirty="0">
              <a:solidFill>
                <a:schemeClr val="accent2"/>
              </a:solidFill>
            </a:endParaRPr>
          </a:p>
        </p:txBody>
      </p:sp>
      <p:sp>
        <p:nvSpPr>
          <p:cNvPr id="8" name="Rectangle 7"/>
          <p:cNvSpPr/>
          <p:nvPr/>
        </p:nvSpPr>
        <p:spPr>
          <a:xfrm>
            <a:off x="436099" y="4996048"/>
            <a:ext cx="8417169" cy="1200329"/>
          </a:xfrm>
          <a:prstGeom prst="rect">
            <a:avLst/>
          </a:prstGeom>
        </p:spPr>
        <p:txBody>
          <a:bodyPr wrap="square">
            <a:spAutoFit/>
          </a:bodyPr>
          <a:lstStyle/>
          <a:p>
            <a:pPr algn="ctr"/>
            <a:r>
              <a:rPr lang="en-US" sz="1800" b="1" dirty="0" smtClean="0">
                <a:solidFill>
                  <a:schemeClr val="accent1"/>
                </a:solidFill>
              </a:rPr>
              <a:t>Joseph Picone, PhD</a:t>
            </a:r>
          </a:p>
          <a:p>
            <a:pPr algn="ctr"/>
            <a:r>
              <a:rPr lang="en-US" sz="1800" b="1" dirty="0" smtClean="0">
                <a:solidFill>
                  <a:schemeClr val="accent2"/>
                </a:solidFill>
              </a:rPr>
              <a:t>Professor and Chair, Department of Electrical and Computer Engineering</a:t>
            </a:r>
          </a:p>
          <a:p>
            <a:pPr algn="ctr"/>
            <a:r>
              <a:rPr lang="en-US" sz="1800" b="1" dirty="0" smtClean="0">
                <a:solidFill>
                  <a:schemeClr val="accent2"/>
                </a:solidFill>
              </a:rPr>
              <a:t>College of Engineering</a:t>
            </a:r>
          </a:p>
          <a:p>
            <a:pPr algn="ctr"/>
            <a:r>
              <a:rPr lang="en-US" sz="1800" b="1" dirty="0" smtClean="0">
                <a:solidFill>
                  <a:schemeClr val="accent2"/>
                </a:solidFill>
              </a:rPr>
              <a:t>Temple University</a:t>
            </a:r>
            <a:endParaRPr lang="en-US" sz="1800" b="1" dirty="0">
              <a:solidFill>
                <a:schemeClr val="accent2"/>
              </a:solidFill>
            </a:endParaRPr>
          </a:p>
        </p:txBody>
      </p:sp>
      <p:grpSp>
        <p:nvGrpSpPr>
          <p:cNvPr id="17" name="Group 16"/>
          <p:cNvGrpSpPr/>
          <p:nvPr/>
        </p:nvGrpSpPr>
        <p:grpSpPr>
          <a:xfrm>
            <a:off x="434857" y="6165787"/>
            <a:ext cx="885361" cy="279514"/>
            <a:chOff x="5231962" y="6231988"/>
            <a:chExt cx="885361" cy="279514"/>
          </a:xfrm>
        </p:grpSpPr>
        <p:pic>
          <p:nvPicPr>
            <p:cNvPr id="152580" name="Picture 4">
              <a:hlinkClick r:id="rId3"/>
            </p:cNvPr>
            <p:cNvPicPr>
              <a:picLocks noChangeAspect="1" noChangeArrowheads="1"/>
            </p:cNvPicPr>
            <p:nvPr/>
          </p:nvPicPr>
          <p:blipFill>
            <a:blip r:embed="rId4" cstate="print"/>
            <a:srcRect/>
            <a:stretch>
              <a:fillRect/>
            </a:stretch>
          </p:blipFill>
          <p:spPr bwMode="auto">
            <a:xfrm>
              <a:off x="5745659" y="6237182"/>
              <a:ext cx="371664" cy="274320"/>
            </a:xfrm>
            <a:prstGeom prst="rect">
              <a:avLst/>
            </a:prstGeom>
            <a:noFill/>
            <a:ln w="9525">
              <a:noFill/>
              <a:miter lim="800000"/>
              <a:headEnd/>
              <a:tailEnd/>
            </a:ln>
            <a:effectLst/>
          </p:spPr>
        </p:pic>
        <p:sp>
          <p:nvSpPr>
            <p:cNvPr id="16" name="Text Box 7"/>
            <p:cNvSpPr txBox="1">
              <a:spLocks noChangeArrowheads="1"/>
            </p:cNvSpPr>
            <p:nvPr/>
          </p:nvSpPr>
          <p:spPr bwMode="auto">
            <a:xfrm>
              <a:off x="5231962" y="6231988"/>
              <a:ext cx="648333" cy="258520"/>
            </a:xfrm>
            <a:prstGeom prst="rect">
              <a:avLst/>
            </a:prstGeom>
            <a:noFill/>
            <a:ln w="9525">
              <a:noFill/>
              <a:miter lim="800000"/>
              <a:headEnd/>
              <a:tailEnd/>
            </a:ln>
          </p:spPr>
          <p:txBody>
            <a:bodyPr wrap="square" lIns="91429" tIns="45714" rIns="91429" bIns="45714">
              <a:spAutoFit/>
            </a:bodyPr>
            <a:lstStyle/>
            <a:p>
              <a:pPr marL="176213" indent="-176213">
                <a:lnSpc>
                  <a:spcPct val="90000"/>
                </a:lnSpc>
                <a:spcBef>
                  <a:spcPct val="20000"/>
                </a:spcBef>
                <a:tabLst>
                  <a:tab pos="6864350" algn="r"/>
                </a:tabLst>
              </a:pPr>
              <a:r>
                <a:rPr lang="en-US" sz="1200" b="1" dirty="0" smtClean="0">
                  <a:solidFill>
                    <a:schemeClr val="accent2"/>
                  </a:solidFill>
                </a:rPr>
                <a:t>URL:</a:t>
              </a:r>
            </a:p>
          </p:txBody>
        </p:sp>
      </p:grpSp>
      <p:grpSp>
        <p:nvGrpSpPr>
          <p:cNvPr id="14" name="Group 13"/>
          <p:cNvGrpSpPr/>
          <p:nvPr/>
        </p:nvGrpSpPr>
        <p:grpSpPr>
          <a:xfrm>
            <a:off x="670346" y="1895297"/>
            <a:ext cx="4800404" cy="2877966"/>
            <a:chOff x="454221" y="1762297"/>
            <a:chExt cx="4800404" cy="2877966"/>
          </a:xfrm>
        </p:grpSpPr>
        <p:pic>
          <p:nvPicPr>
            <p:cNvPr id="19" name="Picture 2">
              <a:hlinkClick r:id="rId5"/>
            </p:cNvPr>
            <p:cNvPicPr>
              <a:picLocks noChangeAspect="1" noChangeArrowheads="1"/>
            </p:cNvPicPr>
            <p:nvPr/>
          </p:nvPicPr>
          <p:blipFill>
            <a:blip r:embed="rId6" cstate="print"/>
            <a:srcRect/>
            <a:stretch>
              <a:fillRect/>
            </a:stretch>
          </p:blipFill>
          <p:spPr bwMode="auto">
            <a:xfrm>
              <a:off x="454221" y="1763713"/>
              <a:ext cx="3428803" cy="2876550"/>
            </a:xfrm>
            <a:prstGeom prst="rect">
              <a:avLst/>
            </a:prstGeom>
            <a:noFill/>
            <a:ln w="38100">
              <a:solidFill>
                <a:srgbClr val="BE0F34"/>
              </a:solidFill>
              <a:miter lim="800000"/>
              <a:headEnd/>
              <a:tailEnd/>
            </a:ln>
            <a:effectLst/>
          </p:spPr>
        </p:pic>
        <p:pic>
          <p:nvPicPr>
            <p:cNvPr id="181251" name="Picture 3">
              <a:hlinkClick r:id="rId7"/>
            </p:cNvPr>
            <p:cNvPicPr>
              <a:picLocks noChangeAspect="1" noChangeArrowheads="1"/>
            </p:cNvPicPr>
            <p:nvPr/>
          </p:nvPicPr>
          <p:blipFill>
            <a:blip r:embed="rId8" cstate="print"/>
            <a:srcRect/>
            <a:stretch>
              <a:fillRect/>
            </a:stretch>
          </p:blipFill>
          <p:spPr bwMode="auto">
            <a:xfrm>
              <a:off x="3883025" y="3481392"/>
              <a:ext cx="1371600" cy="1158871"/>
            </a:xfrm>
            <a:prstGeom prst="rect">
              <a:avLst/>
            </a:prstGeom>
            <a:noFill/>
            <a:ln w="38100">
              <a:solidFill>
                <a:srgbClr val="BE0F34"/>
              </a:solidFill>
              <a:miter lim="800000"/>
              <a:headEnd/>
              <a:tailEnd/>
            </a:ln>
          </p:spPr>
        </p:pic>
        <p:pic>
          <p:nvPicPr>
            <p:cNvPr id="12" name="Picture 5"/>
            <p:cNvPicPr>
              <a:picLocks noChangeAspect="1" noChangeArrowheads="1"/>
            </p:cNvPicPr>
            <p:nvPr/>
          </p:nvPicPr>
          <p:blipFill>
            <a:blip r:embed="rId9" cstate="print"/>
            <a:srcRect/>
            <a:stretch>
              <a:fillRect/>
            </a:stretch>
          </p:blipFill>
          <p:spPr bwMode="auto">
            <a:xfrm>
              <a:off x="3883025" y="2461750"/>
              <a:ext cx="1371600" cy="962892"/>
            </a:xfrm>
            <a:prstGeom prst="rect">
              <a:avLst/>
            </a:prstGeom>
            <a:noFill/>
            <a:ln w="38100">
              <a:solidFill>
                <a:schemeClr val="accent2"/>
              </a:solidFill>
              <a:miter lim="800000"/>
              <a:headEnd/>
              <a:tailEnd/>
            </a:ln>
            <a:effectLst/>
          </p:spPr>
        </p:pic>
        <p:pic>
          <p:nvPicPr>
            <p:cNvPr id="13" name="Picture 12" descr="x.jpg"/>
            <p:cNvPicPr>
              <a:picLocks noChangeAspect="1"/>
            </p:cNvPicPr>
            <p:nvPr/>
          </p:nvPicPr>
          <p:blipFill>
            <a:blip r:embed="rId10" cstate="print"/>
            <a:stretch>
              <a:fillRect/>
            </a:stretch>
          </p:blipFill>
          <p:spPr>
            <a:xfrm>
              <a:off x="3883025" y="1762297"/>
              <a:ext cx="1371600" cy="678093"/>
            </a:xfrm>
            <a:prstGeom prst="rect">
              <a:avLst/>
            </a:prstGeom>
            <a:ln w="38100">
              <a:solidFill>
                <a:schemeClr val="accent2"/>
              </a:solidFill>
            </a:ln>
          </p:spPr>
        </p:pic>
      </p:grpSp>
      <p:sp>
        <p:nvSpPr>
          <p:cNvPr id="18" name="TextBox 17"/>
          <p:cNvSpPr txBox="1"/>
          <p:nvPr/>
        </p:nvSpPr>
        <p:spPr>
          <a:xfrm>
            <a:off x="5951913" y="1994787"/>
            <a:ext cx="2809702" cy="2677656"/>
          </a:xfrm>
          <a:prstGeom prst="rect">
            <a:avLst/>
          </a:prstGeom>
          <a:noFill/>
        </p:spPr>
        <p:txBody>
          <a:bodyPr wrap="square" lIns="0" tIns="0" rIns="0" bIns="0" rtlCol="0" anchor="ctr" anchorCtr="0">
            <a:spAutoFit/>
          </a:bodyPr>
          <a:lstStyle/>
          <a:p>
            <a:pPr>
              <a:spcAft>
                <a:spcPts val="600"/>
              </a:spcAft>
            </a:pPr>
            <a:r>
              <a:rPr lang="en-US" sz="1800" b="1" dirty="0" smtClean="0">
                <a:solidFill>
                  <a:schemeClr val="accent2"/>
                </a:solidFill>
              </a:rPr>
              <a:t>Outline:</a:t>
            </a:r>
          </a:p>
          <a:p>
            <a:pPr marL="280988" indent="-168275">
              <a:spcAft>
                <a:spcPts val="600"/>
              </a:spcAft>
            </a:pPr>
            <a:r>
              <a:rPr lang="en-US" sz="1800" b="1" dirty="0" smtClean="0">
                <a:solidFill>
                  <a:schemeClr val="accent2"/>
                </a:solidFill>
              </a:rPr>
              <a:t>•  ECE At a Glance</a:t>
            </a:r>
          </a:p>
          <a:p>
            <a:pPr marL="280988" indent="-168275">
              <a:spcAft>
                <a:spcPts val="600"/>
              </a:spcAft>
              <a:buFont typeface="Arial" pitchFamily="34" charset="0"/>
              <a:buChar char="•"/>
            </a:pPr>
            <a:r>
              <a:rPr lang="en-US" sz="1800" b="1" dirty="0" smtClean="0">
                <a:solidFill>
                  <a:schemeClr val="accent2"/>
                </a:solidFill>
              </a:rPr>
              <a:t>Graduate Program Overview</a:t>
            </a:r>
          </a:p>
          <a:p>
            <a:pPr marL="280988" indent="-168275">
              <a:spcAft>
                <a:spcPts val="600"/>
              </a:spcAft>
              <a:buFont typeface="Arial" pitchFamily="34" charset="0"/>
              <a:buChar char="•"/>
            </a:pPr>
            <a:r>
              <a:rPr lang="en-US" sz="1800" b="1" dirty="0" smtClean="0">
                <a:solidFill>
                  <a:schemeClr val="accent2"/>
                </a:solidFill>
              </a:rPr>
              <a:t>Research Clusters</a:t>
            </a:r>
          </a:p>
          <a:p>
            <a:pPr marL="280988" indent="-168275">
              <a:spcAft>
                <a:spcPts val="600"/>
              </a:spcAft>
              <a:buFont typeface="Arial" pitchFamily="34" charset="0"/>
              <a:buChar char="•"/>
            </a:pPr>
            <a:r>
              <a:rPr lang="en-US" sz="1800" b="1" dirty="0" smtClean="0">
                <a:solidFill>
                  <a:schemeClr val="accent2"/>
                </a:solidFill>
              </a:rPr>
              <a:t>Collaborations</a:t>
            </a:r>
          </a:p>
          <a:p>
            <a:pPr marL="280988" indent="-168275">
              <a:spcAft>
                <a:spcPts val="600"/>
              </a:spcAft>
              <a:buFont typeface="Arial" pitchFamily="34" charset="0"/>
              <a:buChar char="•"/>
            </a:pPr>
            <a:r>
              <a:rPr lang="en-US" sz="1800" b="1" dirty="0" smtClean="0">
                <a:solidFill>
                  <a:schemeClr val="accent2"/>
                </a:solidFill>
              </a:rPr>
              <a:t>Facilities</a:t>
            </a:r>
          </a:p>
          <a:p>
            <a:pPr marL="280988" indent="-168275">
              <a:spcAft>
                <a:spcPts val="600"/>
              </a:spcAft>
              <a:buFont typeface="Arial" pitchFamily="34" charset="0"/>
              <a:buChar char="•"/>
            </a:pPr>
            <a:r>
              <a:rPr lang="en-US" sz="1800" b="1" dirty="0" smtClean="0">
                <a:solidFill>
                  <a:schemeClr val="accent2"/>
                </a:solidFill>
              </a:rPr>
              <a:t>Research Labs</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Registration and Fusion of Visible and Thermal IR Images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000" b="1" i="0" u="none" strike="noStrike" kern="1200" cap="none" spc="0" normalizeH="0" baseline="0" noProof="0" smtClean="0">
                <a:ln>
                  <a:noFill/>
                </a:ln>
                <a:solidFill>
                  <a:schemeClr val="tx1"/>
                </a:solidFill>
                <a:effectLst/>
                <a:uLnTx/>
                <a:uFillTx/>
                <a:latin typeface="+mj-lt"/>
                <a:ea typeface="+mj-ea"/>
                <a:cs typeface="+mj-cs"/>
              </a:rPr>
              <a:t/>
            </a:r>
            <a:br>
              <a:rPr kumimoji="0" lang="en-US" sz="10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 improve the overall performance of face recognition in extremely challenging situations like  when there is no control over illumination, face is partially occluded or disguised.</a:t>
            </a:r>
          </a:p>
        </p:txBody>
      </p:sp>
      <p:sp>
        <p:nvSpPr>
          <p:cNvPr id="3"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Method:</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altLang="ko-KR" sz="1400" b="1" i="0" u="none" strike="noStrike" kern="1200" cap="none" spc="0" normalizeH="0" baseline="0" noProof="0" smtClean="0">
                <a:ln>
                  <a:noFill/>
                </a:ln>
                <a:solidFill>
                  <a:schemeClr val="tx1"/>
                </a:solidFill>
                <a:effectLst/>
                <a:uLnTx/>
                <a:uFillTx/>
                <a:latin typeface="+mn-lt"/>
                <a:ea typeface="Gulim" pitchFamily="34" charset="-127"/>
                <a:cs typeface="+mn-cs"/>
              </a:rPr>
              <a:t>When the dependency between two images are the maximum, two images are registered. </a:t>
            </a:r>
            <a:r>
              <a:rPr kumimoji="0" lang="en-US" sz="1400" b="1" i="0" u="none" strike="noStrike" kern="1200" cap="none" spc="0" normalizeH="0" baseline="0" noProof="0" smtClean="0">
                <a:ln>
                  <a:noFill/>
                </a:ln>
                <a:solidFill>
                  <a:schemeClr val="tx1"/>
                </a:solidFill>
                <a:effectLst/>
                <a:uLnTx/>
                <a:uFillTx/>
                <a:latin typeface="+mn-lt"/>
                <a:ea typeface="+mn-ea"/>
                <a:cs typeface="+mn-cs"/>
              </a:rPr>
              <a:t>Edge-based Mutual Information is used to measure the dependency between two images. </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By fixing one image and transforming another one, we can maximize the Edge-based Mutual Information, thus register two images.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After registration, wavelet transform is used to fuse both visible and thermal IR images.</a:t>
            </a:r>
          </a:p>
        </p:txBody>
      </p:sp>
      <p:sp>
        <p:nvSpPr>
          <p:cNvPr id="4"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50000"/>
              </a:spcBef>
            </a:pPr>
            <a:r>
              <a:rPr lang="en-US" sz="1600" b="1"/>
              <a:t>Applications:</a:t>
            </a:r>
          </a:p>
          <a:p>
            <a:pPr marL="230188" lvl="1" indent="-115888">
              <a:buFontTx/>
              <a:buChar char="•"/>
            </a:pPr>
            <a:r>
              <a:rPr lang="en-US" sz="1400" b="1"/>
              <a:t>Personal identification in illuminant variant conditions like physical access control (smart doors)</a:t>
            </a:r>
          </a:p>
          <a:p>
            <a:pPr marL="230188" lvl="1" indent="-115888">
              <a:buFontTx/>
              <a:buChar char="•"/>
            </a:pPr>
            <a:r>
              <a:rPr lang="en-US" sz="1400" b="1"/>
              <a:t>Security cameras in uncontrolled illumination conditions ( like at airport, ATM machine, company)</a:t>
            </a:r>
          </a:p>
          <a:p>
            <a:pPr marL="230188" lvl="1" indent="-115888">
              <a:buFontTx/>
              <a:buChar char="•"/>
            </a:pPr>
            <a:r>
              <a:rPr lang="en-US" sz="1400" b="1"/>
              <a:t>A non-invasive way for anti-terrorist action (disguised face detection)</a:t>
            </a:r>
          </a:p>
          <a:p>
            <a:pPr marL="230188" lvl="1" indent="-115888"/>
            <a:r>
              <a:rPr lang="en-US" sz="1400" b="1"/>
              <a:t/>
            </a:r>
            <a:br>
              <a:rPr lang="en-US" sz="1400" b="1"/>
            </a:br>
            <a:endParaRPr lang="en-US" sz="1400" b="1"/>
          </a:p>
        </p:txBody>
      </p:sp>
      <p:sp>
        <p:nvSpPr>
          <p:cNvPr id="5"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Rgistration and Fusion:</a:t>
            </a:r>
          </a:p>
          <a:p>
            <a:pPr marL="230188" lvl="1" indent="-115888">
              <a:buFontTx/>
              <a:buChar char="•"/>
            </a:pPr>
            <a:r>
              <a:rPr lang="en-US" sz="1400" b="1"/>
              <a:t>Performance of face recognition using visible images drops dramatically in uncontrolled illumination conditions. </a:t>
            </a:r>
          </a:p>
          <a:p>
            <a:pPr marL="230188" lvl="1" indent="-115888">
              <a:buFontTx/>
              <a:buChar char="•"/>
            </a:pPr>
            <a:r>
              <a:rPr lang="en-US" sz="1400" b="1"/>
              <a:t>Thermal I</a:t>
            </a:r>
            <a:r>
              <a:rPr lang="en-US" altLang="zh-CN" sz="1400" b="1">
                <a:ea typeface="SimSun" pitchFamily="2" charset="-122"/>
              </a:rPr>
              <a:t>R sensors are robust to illumination changes but not robust to glass.</a:t>
            </a:r>
          </a:p>
          <a:p>
            <a:pPr marL="230188" lvl="1" indent="-115888">
              <a:buFontTx/>
              <a:buChar char="•"/>
            </a:pPr>
            <a:r>
              <a:rPr lang="en-US" sz="1400" b="1"/>
              <a:t>Registration and fusion of visible and thermal IR images can provide useful information from both images, thus increases the performance of face recognition in challenging situations.</a:t>
            </a:r>
            <a:endParaRPr lang="en-US" sz="1600" b="1"/>
          </a:p>
        </p:txBody>
      </p:sp>
      <p:grpSp>
        <p:nvGrpSpPr>
          <p:cNvPr id="7" name="Group 44"/>
          <p:cNvGrpSpPr>
            <a:grpSpLocks/>
          </p:cNvGrpSpPr>
          <p:nvPr/>
        </p:nvGrpSpPr>
        <p:grpSpPr bwMode="auto">
          <a:xfrm>
            <a:off x="2843213" y="571500"/>
            <a:ext cx="3462337" cy="523875"/>
            <a:chOff x="2843213" y="571500"/>
            <a:chExt cx="3462337" cy="523875"/>
          </a:xfrm>
        </p:grpSpPr>
        <p:sp>
          <p:nvSpPr>
            <p:cNvPr id="8" name="Rectangle 78"/>
            <p:cNvSpPr>
              <a:spLocks noChangeArrowheads="1"/>
            </p:cNvSpPr>
            <p:nvPr/>
          </p:nvSpPr>
          <p:spPr bwMode="auto">
            <a:xfrm>
              <a:off x="3211513" y="571500"/>
              <a:ext cx="3094037" cy="523875"/>
            </a:xfrm>
            <a:prstGeom prst="rect">
              <a:avLst/>
            </a:prstGeom>
            <a:noFill/>
            <a:ln w="9525">
              <a:noFill/>
              <a:miter lim="800000"/>
              <a:headEnd/>
              <a:tailEnd/>
            </a:ln>
          </p:spPr>
          <p:txBody>
            <a:bodyPr wrap="none">
              <a:spAutoFit/>
            </a:bodyPr>
            <a:lstStyle/>
            <a:p>
              <a:pPr>
                <a:defRPr/>
              </a:pPr>
              <a:r>
                <a:rPr lang="en-US" sz="1400" b="1" dirty="0">
                  <a:solidFill>
                    <a:srgbClr val="006600"/>
                  </a:solidFill>
                  <a:effectLst>
                    <a:outerShdw blurRad="38100" dist="38100" dir="2700000" algn="tl">
                      <a:srgbClr val="000000">
                        <a:alpha val="43137"/>
                      </a:srgbClr>
                    </a:outerShdw>
                  </a:effectLst>
                </a:rPr>
                <a:t>Imaging and Pattern Recognition Lab</a:t>
              </a:r>
            </a:p>
            <a:p>
              <a:pPr>
                <a:defRPr/>
              </a:pPr>
              <a:r>
                <a:rPr lang="en-US" sz="1400" b="1" dirty="0">
                  <a:effectLst>
                    <a:outerShdw blurRad="38100" dist="38100" dir="2700000" algn="tl">
                      <a:srgbClr val="000000">
                        <a:alpha val="43137"/>
                      </a:srgbClr>
                    </a:outerShdw>
                  </a:effectLst>
                </a:rPr>
                <a:t>Temple University</a:t>
              </a:r>
            </a:p>
          </p:txBody>
        </p:sp>
        <p:pic>
          <p:nvPicPr>
            <p:cNvPr id="9" name="Picture 8"/>
            <p:cNvPicPr>
              <a:picLocks noChangeAspect="1"/>
            </p:cNvPicPr>
            <p:nvPr/>
          </p:nvPicPr>
          <p:blipFill>
            <a:blip r:embed="rId2" cstate="print"/>
            <a:srcRect/>
            <a:stretch>
              <a:fillRect/>
            </a:stretch>
          </p:blipFill>
          <p:spPr bwMode="auto">
            <a:xfrm>
              <a:off x="2843213" y="619125"/>
              <a:ext cx="376237" cy="425450"/>
            </a:xfrm>
            <a:prstGeom prst="rect">
              <a:avLst/>
            </a:prstGeom>
            <a:noFill/>
            <a:ln w="9525">
              <a:noFill/>
              <a:miter lim="800000"/>
              <a:headEnd/>
              <a:tailEnd/>
            </a:ln>
            <a:effectLst>
              <a:outerShdw blurRad="50800" dist="38100" dir="2700000" algn="tl" rotWithShape="0">
                <a:prstClr val="black">
                  <a:alpha val="40000"/>
                </a:prstClr>
              </a:outerShdw>
            </a:effectLst>
          </p:spPr>
        </p:pic>
      </p:grpSp>
      <p:grpSp>
        <p:nvGrpSpPr>
          <p:cNvPr id="10" name="Group 15"/>
          <p:cNvGrpSpPr>
            <a:grpSpLocks/>
          </p:cNvGrpSpPr>
          <p:nvPr/>
        </p:nvGrpSpPr>
        <p:grpSpPr bwMode="auto">
          <a:xfrm>
            <a:off x="4648200" y="1905000"/>
            <a:ext cx="4267200" cy="338138"/>
            <a:chOff x="4648200" y="1905000"/>
            <a:chExt cx="4267200" cy="338554"/>
          </a:xfrm>
        </p:grpSpPr>
        <p:pic>
          <p:nvPicPr>
            <p:cNvPr id="11" name="Picture 16"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2" name="TextBox 17"/>
            <p:cNvSpPr txBox="1">
              <a:spLocks noChangeArrowheads="1"/>
            </p:cNvSpPr>
            <p:nvPr/>
          </p:nvSpPr>
          <p:spPr bwMode="auto">
            <a:xfrm>
              <a:off x="4648200" y="1905000"/>
              <a:ext cx="1981200" cy="338554"/>
            </a:xfrm>
            <a:prstGeom prst="rect">
              <a:avLst/>
            </a:prstGeom>
            <a:noFill/>
            <a:ln w="9525">
              <a:noFill/>
              <a:miter lim="800000"/>
              <a:headEnd/>
              <a:tailEnd/>
            </a:ln>
          </p:spPr>
          <p:txBody>
            <a:bodyPr>
              <a:spAutoFit/>
            </a:bodyPr>
            <a:lstStyle/>
            <a:p>
              <a:r>
                <a:rPr lang="en-US" sz="1600" b="1">
                  <a:solidFill>
                    <a:schemeClr val="bg1"/>
                  </a:solidFill>
                </a:rPr>
                <a:t>Method:</a:t>
              </a:r>
            </a:p>
          </p:txBody>
        </p:sp>
      </p:grpSp>
      <p:grpSp>
        <p:nvGrpSpPr>
          <p:cNvPr id="13" name="Group 18"/>
          <p:cNvGrpSpPr>
            <a:grpSpLocks/>
          </p:cNvGrpSpPr>
          <p:nvPr/>
        </p:nvGrpSpPr>
        <p:grpSpPr bwMode="auto">
          <a:xfrm>
            <a:off x="228600" y="4114800"/>
            <a:ext cx="4419600" cy="338138"/>
            <a:chOff x="4648200" y="1905000"/>
            <a:chExt cx="4267200" cy="338554"/>
          </a:xfrm>
        </p:grpSpPr>
        <p:pic>
          <p:nvPicPr>
            <p:cNvPr id="14" name="Picture 19"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5" name="TextBox 20"/>
            <p:cNvSpPr txBox="1">
              <a:spLocks noChangeArrowheads="1"/>
            </p:cNvSpPr>
            <p:nvPr/>
          </p:nvSpPr>
          <p:spPr bwMode="auto">
            <a:xfrm>
              <a:off x="4648200" y="1905000"/>
              <a:ext cx="3200400" cy="338554"/>
            </a:xfrm>
            <a:prstGeom prst="rect">
              <a:avLst/>
            </a:prstGeom>
            <a:noFill/>
            <a:ln w="9525">
              <a:noFill/>
              <a:miter lim="800000"/>
              <a:headEnd/>
              <a:tailEnd/>
            </a:ln>
          </p:spPr>
          <p:txBody>
            <a:bodyPr>
              <a:spAutoFit/>
            </a:bodyPr>
            <a:lstStyle/>
            <a:p>
              <a:r>
                <a:rPr lang="en-US" sz="1600" b="1">
                  <a:solidFill>
                    <a:schemeClr val="bg1"/>
                  </a:solidFill>
                </a:rPr>
                <a:t>Registration and Fusion:</a:t>
              </a:r>
            </a:p>
          </p:txBody>
        </p:sp>
      </p:grpSp>
      <p:grpSp>
        <p:nvGrpSpPr>
          <p:cNvPr id="16" name="Group 22"/>
          <p:cNvGrpSpPr>
            <a:grpSpLocks/>
          </p:cNvGrpSpPr>
          <p:nvPr/>
        </p:nvGrpSpPr>
        <p:grpSpPr bwMode="auto">
          <a:xfrm>
            <a:off x="4648200" y="4114800"/>
            <a:ext cx="4267200" cy="338138"/>
            <a:chOff x="4648200" y="1905000"/>
            <a:chExt cx="4267200" cy="338554"/>
          </a:xfrm>
        </p:grpSpPr>
        <p:pic>
          <p:nvPicPr>
            <p:cNvPr id="17" name="Picture 23" descr="Picture1.png"/>
            <p:cNvPicPr>
              <a:picLocks noChangeAspect="1"/>
            </p:cNvPicPr>
            <p:nvPr/>
          </p:nvPicPr>
          <p:blipFill>
            <a:blip r:embed="rId3" cstate="print"/>
            <a:srcRect/>
            <a:stretch>
              <a:fillRect/>
            </a:stretch>
          </p:blipFill>
          <p:spPr bwMode="auto">
            <a:xfrm>
              <a:off x="4648200" y="1905000"/>
              <a:ext cx="4267200" cy="304799"/>
            </a:xfrm>
            <a:prstGeom prst="rect">
              <a:avLst/>
            </a:prstGeom>
            <a:noFill/>
            <a:ln w="9525">
              <a:noFill/>
              <a:miter lim="800000"/>
              <a:headEnd/>
              <a:tailEnd/>
            </a:ln>
          </p:spPr>
        </p:pic>
        <p:sp>
          <p:nvSpPr>
            <p:cNvPr id="18" name="TextBox 24"/>
            <p:cNvSpPr txBox="1">
              <a:spLocks noChangeArrowheads="1"/>
            </p:cNvSpPr>
            <p:nvPr/>
          </p:nvSpPr>
          <p:spPr bwMode="auto">
            <a:xfrm>
              <a:off x="4648200" y="1905000"/>
              <a:ext cx="1981200" cy="338554"/>
            </a:xfrm>
            <a:prstGeom prst="rect">
              <a:avLst/>
            </a:prstGeom>
            <a:noFill/>
            <a:ln w="9525">
              <a:noFill/>
              <a:miter lim="800000"/>
              <a:headEnd/>
              <a:tailEnd/>
            </a:ln>
          </p:spPr>
          <p:txBody>
            <a:bodyPr>
              <a:spAutoFit/>
            </a:bodyPr>
            <a:lstStyle/>
            <a:p>
              <a:r>
                <a:rPr lang="en-US" sz="1600" b="1">
                  <a:solidFill>
                    <a:schemeClr val="bg1"/>
                  </a:solidFill>
                </a:rPr>
                <a:t>Applications:</a:t>
              </a:r>
            </a:p>
          </p:txBody>
        </p:sp>
      </p:grpSp>
      <p:grpSp>
        <p:nvGrpSpPr>
          <p:cNvPr id="29" name="Group 28"/>
          <p:cNvGrpSpPr/>
          <p:nvPr/>
        </p:nvGrpSpPr>
        <p:grpSpPr>
          <a:xfrm>
            <a:off x="228600" y="1905000"/>
            <a:ext cx="4419600" cy="2209800"/>
            <a:chOff x="228600" y="1905000"/>
            <a:chExt cx="4419600" cy="2209800"/>
          </a:xfrm>
        </p:grpSpPr>
        <p:sp>
          <p:nvSpPr>
            <p:cNvPr id="6" name="Rectangle 6"/>
            <p:cNvSpPr>
              <a:spLocks noChangeArrowheads="1"/>
            </p:cNvSpPr>
            <p:nvPr/>
          </p:nvSpPr>
          <p:spPr bwMode="auto">
            <a:xfrm>
              <a:off x="228600" y="1905000"/>
              <a:ext cx="4419600" cy="2209800"/>
            </a:xfrm>
            <a:prstGeom prst="rect">
              <a:avLst/>
            </a:prstGeom>
            <a:noFill/>
            <a:ln w="9525">
              <a:solidFill>
                <a:schemeClr val="tx1"/>
              </a:solidFill>
              <a:miter lim="800000"/>
              <a:headEnd/>
              <a:tailEnd/>
            </a:ln>
          </p:spPr>
          <p:txBody>
            <a:bodyPr/>
            <a:lstStyle/>
            <a:p>
              <a:pPr>
                <a:spcBef>
                  <a:spcPct val="20000"/>
                </a:spcBef>
              </a:pPr>
              <a:r>
                <a:rPr lang="en-US" sz="1200"/>
                <a:t> </a:t>
              </a:r>
              <a:endParaRPr lang="en-US" sz="1600" b="1"/>
            </a:p>
          </p:txBody>
        </p:sp>
        <p:pic>
          <p:nvPicPr>
            <p:cNvPr id="19" name="图片 0" descr="IMG_0577.JPG"/>
            <p:cNvPicPr>
              <a:picLocks noChangeAspect="1" noChangeArrowheads="1"/>
            </p:cNvPicPr>
            <p:nvPr/>
          </p:nvPicPr>
          <p:blipFill>
            <a:blip r:embed="rId4" cstate="print"/>
            <a:srcRect l="31294" r="30704"/>
            <a:stretch>
              <a:fillRect/>
            </a:stretch>
          </p:blipFill>
          <p:spPr bwMode="auto">
            <a:xfrm>
              <a:off x="228600" y="1905000"/>
              <a:ext cx="1295400" cy="2209800"/>
            </a:xfrm>
            <a:prstGeom prst="rect">
              <a:avLst/>
            </a:prstGeom>
            <a:noFill/>
            <a:ln w="9525">
              <a:noFill/>
              <a:miter lim="800000"/>
              <a:headEnd/>
              <a:tailEnd/>
            </a:ln>
          </p:spPr>
        </p:pic>
        <p:pic>
          <p:nvPicPr>
            <p:cNvPr id="20" name="Picture 44" descr="v9.BMP"/>
            <p:cNvPicPr>
              <a:picLocks noChangeAspect="1"/>
            </p:cNvPicPr>
            <p:nvPr/>
          </p:nvPicPr>
          <p:blipFill>
            <a:blip r:embed="rId5" cstate="print"/>
            <a:srcRect/>
            <a:stretch>
              <a:fillRect/>
            </a:stretch>
          </p:blipFill>
          <p:spPr bwMode="auto">
            <a:xfrm>
              <a:off x="1600200" y="3200400"/>
              <a:ext cx="1096963" cy="827088"/>
            </a:xfrm>
            <a:prstGeom prst="rect">
              <a:avLst/>
            </a:prstGeom>
            <a:noFill/>
            <a:ln w="9525">
              <a:noFill/>
              <a:miter lim="800000"/>
              <a:headEnd/>
              <a:tailEnd/>
            </a:ln>
          </p:spPr>
        </p:pic>
        <p:pic>
          <p:nvPicPr>
            <p:cNvPr id="21" name="Picture 45" descr="t9.BMP"/>
            <p:cNvPicPr>
              <a:picLocks noChangeAspect="1"/>
            </p:cNvPicPr>
            <p:nvPr/>
          </p:nvPicPr>
          <p:blipFill>
            <a:blip r:embed="rId6" cstate="print"/>
            <a:srcRect/>
            <a:stretch>
              <a:fillRect/>
            </a:stretch>
          </p:blipFill>
          <p:spPr bwMode="auto">
            <a:xfrm>
              <a:off x="1600200" y="1981200"/>
              <a:ext cx="1096963" cy="827088"/>
            </a:xfrm>
            <a:prstGeom prst="rect">
              <a:avLst/>
            </a:prstGeom>
            <a:noFill/>
            <a:ln w="9525">
              <a:noFill/>
              <a:miter lim="800000"/>
              <a:headEnd/>
              <a:tailEnd/>
            </a:ln>
          </p:spPr>
        </p:pic>
        <p:cxnSp>
          <p:nvCxnSpPr>
            <p:cNvPr id="22" name="Straight Arrow Connector 21"/>
            <p:cNvCxnSpPr/>
            <p:nvPr/>
          </p:nvCxnSpPr>
          <p:spPr>
            <a:xfrm>
              <a:off x="685800" y="2971800"/>
              <a:ext cx="914400" cy="71755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3" name="Picture 44" descr="v9.BMP"/>
            <p:cNvPicPr>
              <a:picLocks noChangeAspect="1"/>
            </p:cNvPicPr>
            <p:nvPr/>
          </p:nvPicPr>
          <p:blipFill>
            <a:blip r:embed="rId7" cstate="print"/>
            <a:srcRect/>
            <a:stretch>
              <a:fillRect/>
            </a:stretch>
          </p:blipFill>
          <p:spPr bwMode="auto">
            <a:xfrm>
              <a:off x="3352800" y="3124200"/>
              <a:ext cx="1096963" cy="822325"/>
            </a:xfrm>
            <a:prstGeom prst="rect">
              <a:avLst/>
            </a:prstGeom>
            <a:noFill/>
            <a:ln w="9525">
              <a:noFill/>
              <a:miter lim="800000"/>
              <a:headEnd/>
              <a:tailEnd/>
            </a:ln>
          </p:spPr>
        </p:pic>
        <p:cxnSp>
          <p:nvCxnSpPr>
            <p:cNvPr id="24" name="Straight Arrow Connector 23"/>
            <p:cNvCxnSpPr/>
            <p:nvPr/>
          </p:nvCxnSpPr>
          <p:spPr>
            <a:xfrm flipV="1">
              <a:off x="1219200" y="2393950"/>
              <a:ext cx="381000" cy="27305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5" name="Flowchart: Process 24"/>
            <p:cNvSpPr/>
            <p:nvPr/>
          </p:nvSpPr>
          <p:spPr>
            <a:xfrm>
              <a:off x="3352800" y="2057400"/>
              <a:ext cx="1096963" cy="822325"/>
            </a:xfrm>
            <a:prstGeom prst="flowChartProcess">
              <a:avLst/>
            </a:prstGeom>
            <a:solidFill>
              <a:srgbClr val="FFFF00"/>
            </a:solidFill>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1200" dirty="0">
                  <a:solidFill>
                    <a:schemeClr val="tx1"/>
                  </a:solidFill>
                </a:rPr>
                <a:t>Registration &amp; Fusion</a:t>
              </a:r>
            </a:p>
          </p:txBody>
        </p:sp>
        <p:cxnSp>
          <p:nvCxnSpPr>
            <p:cNvPr id="26" name="Straight Arrow Connector 25"/>
            <p:cNvCxnSpPr/>
            <p:nvPr/>
          </p:nvCxnSpPr>
          <p:spPr>
            <a:xfrm flipV="1">
              <a:off x="2714625" y="2362200"/>
              <a:ext cx="655638" cy="1588"/>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27" name="Shape 108"/>
            <p:cNvCxnSpPr>
              <a:endCxn id="25" idx="1"/>
            </p:cNvCxnSpPr>
            <p:nvPr/>
          </p:nvCxnSpPr>
          <p:spPr>
            <a:xfrm flipV="1">
              <a:off x="2697163" y="2468563"/>
              <a:ext cx="655637" cy="1144587"/>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a:stCxn id="25" idx="2"/>
            </p:cNvCxnSpPr>
            <p:nvPr/>
          </p:nvCxnSpPr>
          <p:spPr>
            <a:xfrm rot="5400000">
              <a:off x="3779044" y="3002757"/>
              <a:ext cx="244475"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41300" y="1846263"/>
            <a:ext cx="1582738" cy="1187450"/>
          </a:xfrm>
          <a:prstGeom prst="rect">
            <a:avLst/>
          </a:prstGeom>
          <a:solidFill>
            <a:schemeClr val="bg1"/>
          </a:solidFill>
          <a:ln w="9525">
            <a:noFill/>
            <a:miter lim="800000"/>
            <a:headEnd/>
            <a:tailEnd/>
          </a:ln>
        </p:spPr>
      </p:pic>
      <p:pic>
        <p:nvPicPr>
          <p:cNvPr id="3" name="Picture 39" descr="DSC01612.JPG"/>
          <p:cNvPicPr>
            <a:picLocks noChangeAspect="1"/>
          </p:cNvPicPr>
          <p:nvPr/>
        </p:nvPicPr>
        <p:blipFill>
          <a:blip r:embed="rId3" cstate="print"/>
          <a:srcRect/>
          <a:stretch>
            <a:fillRect/>
          </a:stretch>
        </p:blipFill>
        <p:spPr bwMode="auto">
          <a:xfrm>
            <a:off x="2209800" y="1905000"/>
            <a:ext cx="2438400" cy="2209800"/>
          </a:xfrm>
          <a:prstGeom prst="rect">
            <a:avLst/>
          </a:prstGeom>
          <a:noFill/>
          <a:ln w="9525">
            <a:noFill/>
            <a:miter lim="800000"/>
            <a:headEnd/>
            <a:tailEnd/>
          </a:ln>
        </p:spPr>
      </p:pic>
      <p:sp>
        <p:nvSpPr>
          <p:cNvPr id="4" name="Text Box 7"/>
          <p:cNvSpPr txBox="1">
            <a:spLocks noChangeArrowheads="1"/>
          </p:cNvSpPr>
          <p:nvPr/>
        </p:nvSpPr>
        <p:spPr bwMode="auto">
          <a:xfrm>
            <a:off x="4648200" y="4114800"/>
            <a:ext cx="42672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Impacts</a:t>
            </a:r>
          </a:p>
        </p:txBody>
      </p:sp>
      <p:sp>
        <p:nvSpPr>
          <p:cNvPr id="5" name="Rectangle 2"/>
          <p:cNvSpPr txBox="1">
            <a:spLocks noChangeArrowheads="1"/>
          </p:cNvSpPr>
          <p:nvPr/>
        </p:nvSpPr>
        <p:spPr>
          <a:xfrm>
            <a:off x="228600" y="152400"/>
            <a:ext cx="8686800" cy="1524000"/>
          </a:xfrm>
          <a:prstGeom prst="rect">
            <a:avLst/>
          </a:prstGeom>
          <a:ln>
            <a:solidFill>
              <a:schemeClr val="tx1"/>
            </a:solidFill>
          </a:ln>
        </p:spPr>
        <p:txBody>
          <a:bodyPr anchor="b"/>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Multiscale Restoration of Terahertz Signals for Atmospheric Degradation Correction</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000" b="1" i="0" u="none" strike="noStrike" kern="1200" cap="none" spc="0" normalizeH="0" baseline="0" noProof="0" smtClean="0">
                <a:ln>
                  <a:noFill/>
                </a:ln>
                <a:solidFill>
                  <a:schemeClr val="tx1"/>
                </a:solidFill>
                <a:effectLst/>
                <a:uLnTx/>
                <a:uFillTx/>
                <a:latin typeface="+mj-lt"/>
                <a:ea typeface="+mj-ea"/>
                <a:cs typeface="+mj-cs"/>
              </a:rPr>
              <a:t/>
            </a:r>
            <a:br>
              <a:rPr kumimoji="0" lang="en-US" sz="10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To remove atmospheric degradation from terahertz (THz) spectroscopic measurements by utilizing multiband signal restoration technique</a:t>
            </a: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sp>
        <p:nvSpPr>
          <p:cNvPr id="6" name="Rectangle 4"/>
          <p:cNvSpPr txBox="1">
            <a:spLocks noChangeArrowheads="1"/>
          </p:cNvSpPr>
          <p:nvPr/>
        </p:nvSpPr>
        <p:spPr>
          <a:xfrm>
            <a:off x="4648200" y="1905000"/>
            <a:ext cx="4267200" cy="2209800"/>
          </a:xfrm>
          <a:prstGeom prst="rect">
            <a:avLst/>
          </a:prstGeom>
          <a:ln>
            <a:solidFill>
              <a:schemeClr val="tx1"/>
            </a:solidFill>
          </a:ln>
        </p:spPr>
        <p:txBody>
          <a:bodyPr/>
          <a:lstStyle/>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400" b="1" i="0" u="none" strike="noStrike" kern="1200" cap="none" spc="0" normalizeH="0" baseline="0" noProof="0" smtClean="0">
              <a:ln>
                <a:noFill/>
              </a:ln>
              <a:solidFill>
                <a:schemeClr val="tx1"/>
              </a:solidFill>
              <a:effectLst/>
              <a:uLnTx/>
              <a:uFillTx/>
              <a:latin typeface="+mn-lt"/>
              <a:ea typeface="+mn-ea"/>
              <a:cs typeface="+mn-cs"/>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700" b="1" i="0" u="none" strike="noStrike" kern="1200" cap="none" spc="0" normalizeH="0" baseline="0" noProof="0" smtClean="0">
              <a:ln>
                <a:noFill/>
              </a:ln>
              <a:solidFill>
                <a:schemeClr val="tx1"/>
              </a:solidFill>
              <a:effectLst/>
              <a:uLnTx/>
              <a:uFillTx/>
              <a:latin typeface="+mn-lt"/>
              <a:ea typeface="+mn-ea"/>
              <a:cs typeface="+mn-cs"/>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Multiband signal restoration for atmospheric degradation removal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Independent filtering for low and high frequency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Multiple filtering approach: DWT, Artificial neural networks, and Wiener filtering</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Water vapor signature model free approach</a:t>
            </a: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400" b="1" i="0" u="none" strike="noStrike" kern="1200" cap="none" spc="0" normalizeH="0" baseline="0" noProof="0" smtClean="0">
              <a:ln>
                <a:noFill/>
              </a:ln>
              <a:solidFill>
                <a:schemeClr val="tx1"/>
              </a:solidFill>
              <a:effectLst/>
              <a:uLnTx/>
              <a:uFillTx/>
              <a:latin typeface="+mn-lt"/>
              <a:ea typeface="+mn-ea"/>
              <a:cs typeface="+mn-cs"/>
            </a:endParaRPr>
          </a:p>
        </p:txBody>
      </p:sp>
      <p:sp>
        <p:nvSpPr>
          <p:cNvPr id="7"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marL="230188" lvl="1" indent="-115888">
              <a:buFontTx/>
              <a:buChar char="•"/>
            </a:pPr>
            <a:endParaRPr lang="en-US" sz="1400" b="1"/>
          </a:p>
          <a:p>
            <a:pPr marL="230188" lvl="1" indent="-115888">
              <a:buFontTx/>
              <a:buChar char="•"/>
            </a:pPr>
            <a:endParaRPr lang="en-US" sz="700" b="1"/>
          </a:p>
          <a:p>
            <a:pPr marL="230188" lvl="1" indent="-115888">
              <a:buFontTx/>
              <a:buChar char="•"/>
            </a:pPr>
            <a:r>
              <a:rPr lang="en-US" sz="1400" b="1"/>
              <a:t>Can apply this technique to make THz spectometer to real world applications</a:t>
            </a:r>
          </a:p>
          <a:p>
            <a:pPr marL="230188" lvl="1" indent="-115888">
              <a:buFontTx/>
              <a:buChar char="•"/>
            </a:pPr>
            <a:r>
              <a:rPr lang="en-US" sz="1400" b="1"/>
              <a:t>Low cost system development: Low-power laser source is acceptable</a:t>
            </a:r>
          </a:p>
          <a:p>
            <a:pPr marL="230188" lvl="1" indent="-115888">
              <a:buFontTx/>
              <a:buChar char="•"/>
            </a:pPr>
            <a:r>
              <a:rPr lang="en-US" sz="1400" b="1"/>
              <a:t>Longer THz measurements in dangerous environment (e.g. Explosive detection from a distance)</a:t>
            </a:r>
          </a:p>
          <a:p>
            <a:pPr marL="230188" lvl="1" indent="-115888">
              <a:buFontTx/>
              <a:buChar char="•"/>
            </a:pPr>
            <a:r>
              <a:rPr lang="en-US" sz="1400" b="1"/>
              <a:t>Longer range THz communication</a:t>
            </a:r>
          </a:p>
        </p:txBody>
      </p:sp>
      <p:sp>
        <p:nvSpPr>
          <p:cNvPr id="8"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endParaRPr lang="en-US" sz="1600" b="1"/>
          </a:p>
          <a:p>
            <a:pPr marL="230188" lvl="1" indent="-115888">
              <a:buFontTx/>
              <a:buChar char="•"/>
            </a:pPr>
            <a:endParaRPr lang="en-US" sz="600" b="1"/>
          </a:p>
        </p:txBody>
      </p:sp>
      <p:sp>
        <p:nvSpPr>
          <p:cNvPr id="9" name="Rectangle 6"/>
          <p:cNvSpPr>
            <a:spLocks noChangeArrowheads="1"/>
          </p:cNvSpPr>
          <p:nvPr/>
        </p:nvSpPr>
        <p:spPr bwMode="auto">
          <a:xfrm>
            <a:off x="228600" y="1905000"/>
            <a:ext cx="4419600" cy="2209800"/>
          </a:xfrm>
          <a:prstGeom prst="rect">
            <a:avLst/>
          </a:prstGeom>
          <a:noFill/>
          <a:ln w="9525">
            <a:solidFill>
              <a:schemeClr val="tx1"/>
            </a:solidFill>
            <a:miter lim="800000"/>
            <a:headEnd/>
            <a:tailEnd/>
          </a:ln>
        </p:spPr>
        <p:txBody>
          <a:bodyPr/>
          <a:lstStyle/>
          <a:p>
            <a:pPr>
              <a:spcBef>
                <a:spcPct val="20000"/>
              </a:spcBef>
            </a:pPr>
            <a:r>
              <a:rPr lang="en-US" sz="1200"/>
              <a:t> </a:t>
            </a:r>
            <a:endParaRPr lang="en-US" sz="1600" b="1"/>
          </a:p>
        </p:txBody>
      </p:sp>
      <p:sp>
        <p:nvSpPr>
          <p:cNvPr id="10" name="Rectangle 78"/>
          <p:cNvSpPr>
            <a:spLocks noChangeArrowheads="1"/>
          </p:cNvSpPr>
          <p:nvPr/>
        </p:nvSpPr>
        <p:spPr bwMode="auto">
          <a:xfrm>
            <a:off x="3211513" y="571500"/>
            <a:ext cx="3094037" cy="523875"/>
          </a:xfrm>
          <a:prstGeom prst="rect">
            <a:avLst/>
          </a:prstGeom>
          <a:noFill/>
          <a:ln w="9525">
            <a:noFill/>
            <a:miter lim="800000"/>
            <a:headEnd/>
            <a:tailEnd/>
          </a:ln>
        </p:spPr>
        <p:txBody>
          <a:bodyPr wrap="none">
            <a:spAutoFit/>
          </a:bodyPr>
          <a:lstStyle/>
          <a:p>
            <a:pPr>
              <a:defRPr/>
            </a:pPr>
            <a:r>
              <a:rPr lang="en-US" sz="1400" b="1" dirty="0">
                <a:solidFill>
                  <a:srgbClr val="006600"/>
                </a:solidFill>
                <a:effectLst>
                  <a:outerShdw blurRad="38100" dist="38100" dir="2700000" algn="tl">
                    <a:srgbClr val="000000">
                      <a:alpha val="43137"/>
                    </a:srgbClr>
                  </a:outerShdw>
                </a:effectLst>
              </a:rPr>
              <a:t>Imaging and Pattern Recognition Lab</a:t>
            </a:r>
          </a:p>
          <a:p>
            <a:pPr>
              <a:defRPr/>
            </a:pPr>
            <a:r>
              <a:rPr lang="en-US" sz="1400" b="1" dirty="0">
                <a:effectLst>
                  <a:outerShdw blurRad="38100" dist="38100" dir="2700000" algn="tl">
                    <a:srgbClr val="000000">
                      <a:alpha val="43137"/>
                    </a:srgbClr>
                  </a:outerShdw>
                </a:effectLst>
              </a:rPr>
              <a:t>Temple University</a:t>
            </a:r>
          </a:p>
        </p:txBody>
      </p:sp>
      <p:pic>
        <p:nvPicPr>
          <p:cNvPr id="11" name="Picture 10"/>
          <p:cNvPicPr>
            <a:picLocks noChangeAspect="1"/>
          </p:cNvPicPr>
          <p:nvPr/>
        </p:nvPicPr>
        <p:blipFill>
          <a:blip r:embed="rId4" cstate="print"/>
          <a:srcRect/>
          <a:stretch>
            <a:fillRect/>
          </a:stretch>
        </p:blipFill>
        <p:spPr bwMode="auto">
          <a:xfrm>
            <a:off x="2843213" y="619125"/>
            <a:ext cx="376237" cy="4254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 Box 7"/>
          <p:cNvSpPr txBox="1">
            <a:spLocks noChangeArrowheads="1"/>
          </p:cNvSpPr>
          <p:nvPr/>
        </p:nvSpPr>
        <p:spPr bwMode="auto">
          <a:xfrm>
            <a:off x="4648200" y="1905000"/>
            <a:ext cx="42672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Method</a:t>
            </a:r>
          </a:p>
        </p:txBody>
      </p:sp>
      <p:sp>
        <p:nvSpPr>
          <p:cNvPr id="13" name="Text Box 7"/>
          <p:cNvSpPr txBox="1">
            <a:spLocks noChangeArrowheads="1"/>
          </p:cNvSpPr>
          <p:nvPr/>
        </p:nvSpPr>
        <p:spPr bwMode="auto">
          <a:xfrm>
            <a:off x="228600" y="4114800"/>
            <a:ext cx="4419600" cy="338138"/>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0" scaled="0"/>
          </a:gradFill>
          <a:ln w="12700">
            <a:noFill/>
            <a:miter lim="800000"/>
            <a:headEnd/>
            <a:tailEnd/>
          </a:ln>
        </p:spPr>
        <p:txBody>
          <a:bodyPr>
            <a:spAutoFit/>
          </a:bodyPr>
          <a:lstStyle/>
          <a:p>
            <a:pPr marL="914400" indent="-914400" defTabSz="2927350">
              <a:defRPr/>
            </a:pPr>
            <a:r>
              <a:rPr lang="en-US" altLang="ko-KR" sz="1600" b="1" dirty="0">
                <a:solidFill>
                  <a:schemeClr val="accent3"/>
                </a:solidFill>
                <a:latin typeface="Eras Bold ITC" pitchFamily="34" charset="0"/>
                <a:ea typeface="굴림" pitchFamily="50" charset="-127"/>
                <a:cs typeface="Times New Roman" pitchFamily="18" charset="0"/>
              </a:rPr>
              <a:t>Atmospheric Degradation </a:t>
            </a:r>
          </a:p>
        </p:txBody>
      </p:sp>
      <p:pic>
        <p:nvPicPr>
          <p:cNvPr id="14" name="Picture 10"/>
          <p:cNvPicPr>
            <a:picLocks noChangeAspect="1" noChangeArrowheads="1"/>
          </p:cNvPicPr>
          <p:nvPr/>
        </p:nvPicPr>
        <p:blipFill>
          <a:blip r:embed="rId5" cstate="print"/>
          <a:srcRect/>
          <a:stretch>
            <a:fillRect/>
          </a:stretch>
        </p:blipFill>
        <p:spPr bwMode="auto">
          <a:xfrm>
            <a:off x="195263" y="2933700"/>
            <a:ext cx="1633537" cy="1192213"/>
          </a:xfrm>
          <a:prstGeom prst="rect">
            <a:avLst/>
          </a:prstGeom>
          <a:noFill/>
          <a:ln w="9525">
            <a:noFill/>
            <a:miter lim="800000"/>
            <a:headEnd/>
            <a:tailEnd/>
          </a:ln>
        </p:spPr>
      </p:pic>
      <p:sp>
        <p:nvSpPr>
          <p:cNvPr id="15" name="TextBox 44"/>
          <p:cNvSpPr txBox="1">
            <a:spLocks noChangeArrowheads="1"/>
          </p:cNvSpPr>
          <p:nvPr/>
        </p:nvSpPr>
        <p:spPr bwMode="auto">
          <a:xfrm rot="16200000">
            <a:off x="1619251" y="2895600"/>
            <a:ext cx="696912" cy="338137"/>
          </a:xfrm>
          <a:prstGeom prst="rect">
            <a:avLst/>
          </a:prstGeom>
          <a:noFill/>
          <a:ln w="25400">
            <a:solidFill>
              <a:srgbClr val="00CC00"/>
            </a:solidFill>
            <a:miter lim="800000"/>
            <a:headEnd/>
            <a:tailEnd/>
          </a:ln>
        </p:spPr>
        <p:txBody>
          <a:bodyPr wrap="none">
            <a:spAutoFit/>
          </a:bodyPr>
          <a:lstStyle/>
          <a:p>
            <a:r>
              <a:rPr lang="en-US" sz="800" b="1">
                <a:solidFill>
                  <a:srgbClr val="0070C0"/>
                </a:solidFill>
              </a:rPr>
              <a:t>Restoration</a:t>
            </a:r>
          </a:p>
          <a:p>
            <a:r>
              <a:rPr lang="en-US" sz="800" b="1">
                <a:solidFill>
                  <a:srgbClr val="0070C0"/>
                </a:solidFill>
              </a:rPr>
              <a:t>filtering</a:t>
            </a:r>
          </a:p>
        </p:txBody>
      </p:sp>
      <p:cxnSp>
        <p:nvCxnSpPr>
          <p:cNvPr id="16" name="Elbow Connector 46"/>
          <p:cNvCxnSpPr>
            <a:endCxn id="15" idx="3"/>
          </p:cNvCxnSpPr>
          <p:nvPr/>
        </p:nvCxnSpPr>
        <p:spPr>
          <a:xfrm>
            <a:off x="1824038" y="2439988"/>
            <a:ext cx="142875" cy="276225"/>
          </a:xfrm>
          <a:prstGeom prst="bentConnector2">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17" name="Elbow Connector 46"/>
          <p:cNvCxnSpPr>
            <a:stCxn id="15" idx="1"/>
          </p:cNvCxnSpPr>
          <p:nvPr/>
        </p:nvCxnSpPr>
        <p:spPr>
          <a:xfrm rot="5400000">
            <a:off x="1699419" y="3390106"/>
            <a:ext cx="244475" cy="290513"/>
          </a:xfrm>
          <a:prstGeom prst="bentConnector2">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18" name="Rectangle 5"/>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marL="230188" lvl="1" indent="-115888">
              <a:buFontTx/>
              <a:buChar char="•"/>
            </a:pPr>
            <a:endParaRPr lang="en-US" sz="1400" b="1"/>
          </a:p>
          <a:p>
            <a:pPr marL="230188" lvl="1" indent="-115888">
              <a:buFontTx/>
              <a:buChar char="•"/>
            </a:pPr>
            <a:endParaRPr lang="en-US" sz="700" b="1"/>
          </a:p>
          <a:p>
            <a:pPr marL="230188" lvl="1" indent="-115888">
              <a:buFontTx/>
              <a:buChar char="•"/>
            </a:pPr>
            <a:r>
              <a:rPr lang="en-US" sz="1400" b="1"/>
              <a:t>Strong atmospheric attenuation in THz range  occurs in normal atmospheric conditions</a:t>
            </a:r>
          </a:p>
          <a:p>
            <a:pPr marL="230188" lvl="1" indent="-115888">
              <a:buFontTx/>
              <a:buChar char="•"/>
            </a:pPr>
            <a:r>
              <a:rPr lang="en-US" sz="1400" b="1"/>
              <a:t>Atmospheric attenuation: caused by water vapor</a:t>
            </a:r>
          </a:p>
          <a:p>
            <a:pPr marL="230188" lvl="1" indent="-115888">
              <a:buFontTx/>
              <a:buChar char="•"/>
            </a:pPr>
            <a:r>
              <a:rPr lang="en-US" sz="1400" b="1"/>
              <a:t>Shorter range observation is only possible without atmospheric degradation removal</a:t>
            </a:r>
          </a:p>
          <a:p>
            <a:pPr marL="230188" lvl="1" indent="-115888">
              <a:buFontTx/>
              <a:buChar char="•"/>
            </a:pPr>
            <a:r>
              <a:rPr lang="en-US" sz="1400" b="1"/>
              <a:t>Limited THz application: Requires atmosphere without water vapor</a:t>
            </a:r>
          </a:p>
          <a:p>
            <a:pPr marL="230188" lvl="1" indent="-115888">
              <a:buFontTx/>
              <a:buChar char="•"/>
            </a:pPr>
            <a:r>
              <a:rPr lang="en-US" sz="1400" b="1"/>
              <a:t>High-powered laser source is required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a:spLocks noChangeShapeType="1"/>
          </p:cNvSpPr>
          <p:nvPr/>
        </p:nvSpPr>
        <p:spPr bwMode="auto">
          <a:xfrm>
            <a:off x="0" y="1143000"/>
            <a:ext cx="9144000" cy="0"/>
          </a:xfrm>
          <a:prstGeom prst="line">
            <a:avLst/>
          </a:prstGeom>
          <a:noFill/>
          <a:ln w="76200" cmpd="tri">
            <a:solidFill>
              <a:schemeClr val="tx1"/>
            </a:solidFill>
            <a:round/>
            <a:headEnd type="none" w="sm" len="sm"/>
            <a:tailEnd type="none" w="sm" len="sm"/>
          </a:ln>
          <a:effectLst/>
        </p:spPr>
        <p:txBody>
          <a:bodyPr/>
          <a:lstStyle/>
          <a:p>
            <a:endParaRPr lang="en-US"/>
          </a:p>
        </p:txBody>
      </p:sp>
      <p:sp>
        <p:nvSpPr>
          <p:cNvPr id="3" name="Text Box 5"/>
          <p:cNvSpPr txBox="1">
            <a:spLocks noChangeArrowheads="1"/>
          </p:cNvSpPr>
          <p:nvPr/>
        </p:nvSpPr>
        <p:spPr bwMode="auto">
          <a:xfrm>
            <a:off x="838200" y="228600"/>
            <a:ext cx="7696200" cy="731838"/>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400" b="1"/>
              <a:t>Brian P. Butz, Ph.D./Intelligent Tutoring Systems</a:t>
            </a:r>
          </a:p>
          <a:p>
            <a:pPr algn="ctr">
              <a:spcBef>
                <a:spcPct val="50000"/>
              </a:spcBef>
            </a:pPr>
            <a:r>
              <a:rPr lang="en-US" sz="1200">
                <a:latin typeface="Arial" pitchFamily="34" charset="0"/>
              </a:rPr>
              <a:t>Intelligent Systems Application Center, Temple University, (215)-204-7212, bpbutz@temple.edu</a:t>
            </a:r>
            <a:endParaRPr lang="en-US" sz="1200" b="1">
              <a:latin typeface="Arial" pitchFamily="34" charset="0"/>
            </a:endParaRPr>
          </a:p>
        </p:txBody>
      </p:sp>
      <p:sp>
        <p:nvSpPr>
          <p:cNvPr id="4" name="Line 6"/>
          <p:cNvSpPr>
            <a:spLocks noChangeShapeType="1"/>
          </p:cNvSpPr>
          <p:nvPr/>
        </p:nvSpPr>
        <p:spPr bwMode="auto">
          <a:xfrm>
            <a:off x="4572000" y="1219200"/>
            <a:ext cx="0" cy="5638800"/>
          </a:xfrm>
          <a:prstGeom prst="line">
            <a:avLst/>
          </a:prstGeom>
          <a:noFill/>
          <a:ln w="12700">
            <a:solidFill>
              <a:schemeClr val="tx1"/>
            </a:solidFill>
            <a:round/>
            <a:headEnd type="none" w="sm" len="sm"/>
            <a:tailEnd type="none" w="sm" len="sm"/>
          </a:ln>
          <a:effectLst/>
        </p:spPr>
        <p:txBody>
          <a:bodyPr/>
          <a:lstStyle/>
          <a:p>
            <a:endParaRPr lang="en-US"/>
          </a:p>
        </p:txBody>
      </p:sp>
      <p:sp>
        <p:nvSpPr>
          <p:cNvPr id="5" name="Line 7"/>
          <p:cNvSpPr>
            <a:spLocks noChangeShapeType="1"/>
          </p:cNvSpPr>
          <p:nvPr/>
        </p:nvSpPr>
        <p:spPr bwMode="auto">
          <a:xfrm>
            <a:off x="0" y="3733800"/>
            <a:ext cx="9144000" cy="0"/>
          </a:xfrm>
          <a:prstGeom prst="line">
            <a:avLst/>
          </a:prstGeom>
          <a:noFill/>
          <a:ln w="12700">
            <a:solidFill>
              <a:schemeClr val="tx1"/>
            </a:solidFill>
            <a:round/>
            <a:headEnd type="none" w="sm" len="sm"/>
            <a:tailEnd type="none" w="sm" len="sm"/>
          </a:ln>
          <a:effectLst/>
        </p:spPr>
        <p:txBody>
          <a:bodyPr/>
          <a:lstStyle/>
          <a:p>
            <a:endParaRPr lang="en-US"/>
          </a:p>
        </p:txBody>
      </p:sp>
      <p:sp>
        <p:nvSpPr>
          <p:cNvPr id="6" name="Text Box 9"/>
          <p:cNvSpPr txBox="1">
            <a:spLocks noChangeArrowheads="1"/>
          </p:cNvSpPr>
          <p:nvPr/>
        </p:nvSpPr>
        <p:spPr bwMode="auto">
          <a:xfrm>
            <a:off x="1371600" y="3810000"/>
            <a:ext cx="17526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Applications</a:t>
            </a:r>
          </a:p>
        </p:txBody>
      </p:sp>
      <p:sp>
        <p:nvSpPr>
          <p:cNvPr id="7" name="Text Box 10"/>
          <p:cNvSpPr txBox="1">
            <a:spLocks noChangeArrowheads="1"/>
          </p:cNvSpPr>
          <p:nvPr/>
        </p:nvSpPr>
        <p:spPr bwMode="auto">
          <a:xfrm>
            <a:off x="4953000" y="1219200"/>
            <a:ext cx="35814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Technical Approach</a:t>
            </a:r>
          </a:p>
        </p:txBody>
      </p:sp>
      <p:sp>
        <p:nvSpPr>
          <p:cNvPr id="8" name="Text Box 11"/>
          <p:cNvSpPr txBox="1">
            <a:spLocks noChangeArrowheads="1"/>
          </p:cNvSpPr>
          <p:nvPr/>
        </p:nvSpPr>
        <p:spPr bwMode="auto">
          <a:xfrm>
            <a:off x="4572000" y="1524000"/>
            <a:ext cx="4343400" cy="2282825"/>
          </a:xfrm>
          <a:prstGeom prst="rect">
            <a:avLst/>
          </a:prstGeom>
          <a:noFill/>
          <a:ln w="12700">
            <a:noFill/>
            <a:miter lim="800000"/>
            <a:headEnd type="none" w="sm" len="sm"/>
            <a:tailEnd type="none" w="sm" len="sm"/>
          </a:ln>
          <a:effectLst/>
        </p:spPr>
        <p:txBody>
          <a:bodyPr>
            <a:spAutoFit/>
          </a:bodyPr>
          <a:lstStyle/>
          <a:p>
            <a:pPr marL="115888" indent="-115888"/>
            <a:endParaRPr lang="en-US" sz="1200">
              <a:latin typeface="Times New Roman" pitchFamily="18" charset="0"/>
            </a:endParaRPr>
          </a:p>
          <a:p>
            <a:pPr marL="115888" indent="-115888"/>
            <a:r>
              <a:rPr lang="en-US" sz="1200">
                <a:latin typeface="Times New Roman" pitchFamily="18" charset="0"/>
              </a:rPr>
              <a:t>  </a:t>
            </a:r>
            <a:r>
              <a:rPr lang="en-US" sz="1200">
                <a:latin typeface="Arial" pitchFamily="34" charset="0"/>
              </a:rPr>
              <a:t>The Intelligent Systems Application Center creates, develops, implements and assesses intelligent, interactive and innovative computer-based educational software. The intelligent tutoring systems (ITS) that are created help users in diverse fields of learning. Current ITSs help individuals learn engineering principles, scientific methodologies and about alternative  treatments for prostate cancer. The Center also develops and uses techniques to assess the usability and effectiveness of its software.</a:t>
            </a:r>
          </a:p>
          <a:p>
            <a:pPr marL="115888" indent="-115888" algn="just"/>
            <a:r>
              <a:rPr lang="en-US" sz="1200"/>
              <a:t>.</a:t>
            </a:r>
          </a:p>
          <a:p>
            <a:pPr marL="115888" indent="-115888" algn="just"/>
            <a:r>
              <a:rPr lang="en-US" sz="1200"/>
              <a:t> </a:t>
            </a:r>
          </a:p>
        </p:txBody>
      </p:sp>
      <p:sp>
        <p:nvSpPr>
          <p:cNvPr id="9" name="Text Box 12"/>
          <p:cNvSpPr txBox="1">
            <a:spLocks noChangeArrowheads="1"/>
          </p:cNvSpPr>
          <p:nvPr/>
        </p:nvSpPr>
        <p:spPr bwMode="auto">
          <a:xfrm>
            <a:off x="457200" y="4267200"/>
            <a:ext cx="3962400" cy="2465388"/>
          </a:xfrm>
          <a:prstGeom prst="rect">
            <a:avLst/>
          </a:prstGeom>
          <a:noFill/>
          <a:ln w="12700">
            <a:noFill/>
            <a:miter lim="800000"/>
            <a:headEnd type="none" w="sm" len="sm"/>
            <a:tailEnd type="none" w="sm" len="sm"/>
          </a:ln>
          <a:effectLst/>
        </p:spPr>
        <p:txBody>
          <a:bodyPr>
            <a:spAutoFit/>
          </a:bodyPr>
          <a:lstStyle/>
          <a:p>
            <a:pPr marL="115888" indent="-115888">
              <a:buFontTx/>
              <a:buChar char="•"/>
            </a:pPr>
            <a:r>
              <a:rPr lang="en-US" sz="1200" b="1" i="1">
                <a:latin typeface="Arial" pitchFamily="34" charset="0"/>
              </a:rPr>
              <a:t>The Interactive Multimedia Intelligent Tutoring System</a:t>
            </a:r>
            <a:r>
              <a:rPr lang="en-US" sz="1200">
                <a:latin typeface="Arial" pitchFamily="34" charset="0"/>
              </a:rPr>
              <a:t>. A tutoring system for a two semester sequence in basic circuits for sophomore engineering students.</a:t>
            </a:r>
            <a:endParaRPr lang="en-US" sz="1200" i="1">
              <a:latin typeface="Arial" pitchFamily="34" charset="0"/>
            </a:endParaRPr>
          </a:p>
          <a:p>
            <a:pPr marL="115888" indent="-115888">
              <a:buFontTx/>
              <a:buChar char="•"/>
            </a:pPr>
            <a:r>
              <a:rPr lang="en-US" sz="1200" b="1" i="1">
                <a:latin typeface="Arial" pitchFamily="34" charset="0"/>
              </a:rPr>
              <a:t>The Universal Virtual Laboratory</a:t>
            </a:r>
            <a:r>
              <a:rPr lang="en-US" sz="1200">
                <a:latin typeface="Arial" pitchFamily="34" charset="0"/>
              </a:rPr>
              <a:t>.  A virtual circuits lab for physically disabled and able students.</a:t>
            </a:r>
          </a:p>
          <a:p>
            <a:pPr marL="115888" indent="-115888">
              <a:buFontTx/>
              <a:buChar char="•"/>
            </a:pPr>
            <a:r>
              <a:rPr lang="en-US" sz="1200" b="1" i="1">
                <a:latin typeface="Arial" pitchFamily="34" charset="0"/>
              </a:rPr>
              <a:t>The Prostate Interactive Education System</a:t>
            </a:r>
            <a:r>
              <a:rPr lang="en-US" sz="1200">
                <a:latin typeface="Arial" pitchFamily="34" charset="0"/>
              </a:rPr>
              <a:t>.  A virtual health center to assist men diagnosed with early stage prostate cancer make treatment decisions.</a:t>
            </a:r>
          </a:p>
          <a:p>
            <a:pPr marL="115888" indent="-115888">
              <a:buFontTx/>
              <a:buChar char="•"/>
            </a:pPr>
            <a:r>
              <a:rPr lang="en-US" sz="1200" b="1" i="1">
                <a:latin typeface="Arial" pitchFamily="34" charset="0"/>
              </a:rPr>
              <a:t>Interactive Virtual Intelligent System for Scientific Inquiry in a Biology Learning Environment</a:t>
            </a:r>
            <a:r>
              <a:rPr lang="en-US" sz="1200">
                <a:latin typeface="Arial" pitchFamily="34" charset="0"/>
              </a:rPr>
              <a:t> . A virtual environments that enables high school students learn and apply the scientific method.</a:t>
            </a:r>
          </a:p>
        </p:txBody>
      </p:sp>
      <p:sp>
        <p:nvSpPr>
          <p:cNvPr id="10" name="Text Box 16"/>
          <p:cNvSpPr txBox="1">
            <a:spLocks noChangeArrowheads="1"/>
          </p:cNvSpPr>
          <p:nvPr/>
        </p:nvSpPr>
        <p:spPr bwMode="auto">
          <a:xfrm>
            <a:off x="4876800" y="3810000"/>
            <a:ext cx="3810000" cy="366713"/>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800" b="1" i="1" u="sng"/>
              <a:t>Some Collaborations</a:t>
            </a:r>
          </a:p>
        </p:txBody>
      </p:sp>
      <p:sp>
        <p:nvSpPr>
          <p:cNvPr id="11" name="Text Box 17"/>
          <p:cNvSpPr txBox="1">
            <a:spLocks noChangeArrowheads="1"/>
          </p:cNvSpPr>
          <p:nvPr/>
        </p:nvSpPr>
        <p:spPr bwMode="auto">
          <a:xfrm>
            <a:off x="8229600" y="304800"/>
            <a:ext cx="762000" cy="244475"/>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1000">
                <a:latin typeface="Arial" pitchFamily="34" charset="0"/>
              </a:rPr>
              <a:t>08/12/09</a:t>
            </a:r>
          </a:p>
        </p:txBody>
      </p:sp>
      <p:sp>
        <p:nvSpPr>
          <p:cNvPr id="12" name="Text Box 18"/>
          <p:cNvSpPr txBox="1">
            <a:spLocks noChangeArrowheads="1"/>
          </p:cNvSpPr>
          <p:nvPr/>
        </p:nvSpPr>
        <p:spPr bwMode="auto">
          <a:xfrm>
            <a:off x="4800600" y="4267200"/>
            <a:ext cx="4038600" cy="2282825"/>
          </a:xfrm>
          <a:prstGeom prst="rect">
            <a:avLst/>
          </a:prstGeom>
          <a:noFill/>
          <a:ln w="12700">
            <a:noFill/>
            <a:miter lim="800000"/>
            <a:headEnd type="none" w="sm" len="sm"/>
            <a:tailEnd type="none" w="sm" len="sm"/>
          </a:ln>
          <a:effectLst/>
        </p:spPr>
        <p:txBody>
          <a:bodyPr>
            <a:spAutoFit/>
          </a:bodyPr>
          <a:lstStyle/>
          <a:p>
            <a:pPr marL="115888" indent="-115888">
              <a:buFontTx/>
              <a:buChar char="•"/>
            </a:pPr>
            <a:r>
              <a:rPr lang="en-US" sz="1200">
                <a:latin typeface="Arial" pitchFamily="34" charset="0"/>
              </a:rPr>
              <a:t>Temple University’s</a:t>
            </a:r>
          </a:p>
          <a:p>
            <a:pPr lvl="1">
              <a:buFontTx/>
              <a:buChar char="•"/>
            </a:pPr>
            <a:r>
              <a:rPr lang="en-US" sz="1200">
                <a:latin typeface="Arial" pitchFamily="34" charset="0"/>
              </a:rPr>
              <a:t>Fox school of Business and Management</a:t>
            </a:r>
          </a:p>
          <a:p>
            <a:pPr lvl="1">
              <a:buFontTx/>
              <a:buChar char="•"/>
            </a:pPr>
            <a:r>
              <a:rPr lang="en-US" sz="1200">
                <a:latin typeface="Arial" pitchFamily="34" charset="0"/>
              </a:rPr>
              <a:t>College of Education</a:t>
            </a:r>
          </a:p>
          <a:p>
            <a:pPr lvl="1">
              <a:buFontTx/>
              <a:buChar char="•"/>
            </a:pPr>
            <a:r>
              <a:rPr lang="en-US" sz="1200">
                <a:latin typeface="Arial" pitchFamily="34" charset="0"/>
              </a:rPr>
              <a:t>College of Health Professions</a:t>
            </a:r>
          </a:p>
          <a:p>
            <a:pPr marL="115888" indent="-115888">
              <a:buFontTx/>
              <a:buChar char="•"/>
            </a:pPr>
            <a:r>
              <a:rPr lang="en-US" sz="1200">
                <a:latin typeface="Arial" pitchFamily="34" charset="0"/>
              </a:rPr>
              <a:t>Rowan University</a:t>
            </a:r>
          </a:p>
          <a:p>
            <a:pPr marL="115888" indent="-115888">
              <a:buFontTx/>
              <a:buChar char="•"/>
            </a:pPr>
            <a:r>
              <a:rPr lang="en-US" sz="1200">
                <a:latin typeface="Arial" pitchFamily="34" charset="0"/>
              </a:rPr>
              <a:t>Drexel University</a:t>
            </a:r>
          </a:p>
          <a:p>
            <a:pPr marL="115888" indent="-115888">
              <a:buFontTx/>
              <a:buChar char="•"/>
            </a:pPr>
            <a:r>
              <a:rPr lang="en-US" sz="1200">
                <a:latin typeface="Arial" pitchFamily="34" charset="0"/>
              </a:rPr>
              <a:t>Montgomery County (PA) Community College</a:t>
            </a:r>
          </a:p>
          <a:p>
            <a:pPr marL="115888" indent="-115888">
              <a:buFontTx/>
              <a:buChar char="•"/>
            </a:pPr>
            <a:r>
              <a:rPr lang="en-US" sz="1200">
                <a:latin typeface="Arial" pitchFamily="34" charset="0"/>
              </a:rPr>
              <a:t>Local PA High Schools</a:t>
            </a:r>
          </a:p>
          <a:p>
            <a:pPr marL="115888" indent="-115888">
              <a:buFontTx/>
              <a:buChar char="•"/>
            </a:pPr>
            <a:r>
              <a:rPr lang="en-US" sz="1200">
                <a:latin typeface="Arial" pitchFamily="34" charset="0"/>
              </a:rPr>
              <a:t>The Fox Chase Cancer Center (FCCC)</a:t>
            </a:r>
          </a:p>
          <a:p>
            <a:pPr marL="115888" indent="-115888">
              <a:buFontTx/>
              <a:buChar char="•"/>
            </a:pPr>
            <a:r>
              <a:rPr lang="en-US" sz="1200">
                <a:latin typeface="Arial" pitchFamily="34" charset="0"/>
              </a:rPr>
              <a:t>The Mount Sinai (NY) School of Medicine</a:t>
            </a:r>
          </a:p>
          <a:p>
            <a:pPr marL="115888" indent="-115888">
              <a:buFontTx/>
              <a:buChar char="•"/>
            </a:pPr>
            <a:r>
              <a:rPr lang="en-US" sz="1200">
                <a:latin typeface="Arial" pitchFamily="34" charset="0"/>
              </a:rPr>
              <a:t>Thomas Jefferson College of Medicine</a:t>
            </a:r>
          </a:p>
          <a:p>
            <a:pPr marL="115888" indent="-115888">
              <a:buFontTx/>
              <a:buChar char="•"/>
            </a:pPr>
            <a:r>
              <a:rPr lang="en-US" sz="1200">
                <a:latin typeface="Arial" pitchFamily="34" charset="0"/>
              </a:rPr>
              <a:t>The Wellness Community</a:t>
            </a:r>
          </a:p>
        </p:txBody>
      </p:sp>
      <p:pic>
        <p:nvPicPr>
          <p:cNvPr id="13" name="Picture 19"/>
          <p:cNvPicPr>
            <a:picLocks noChangeAspect="1" noChangeArrowheads="1"/>
          </p:cNvPicPr>
          <p:nvPr/>
        </p:nvPicPr>
        <p:blipFill>
          <a:blip r:embed="rId2" cstate="print"/>
          <a:srcRect/>
          <a:stretch>
            <a:fillRect/>
          </a:stretch>
        </p:blipFill>
        <p:spPr bwMode="auto">
          <a:xfrm>
            <a:off x="533400" y="1219200"/>
            <a:ext cx="3714750" cy="838200"/>
          </a:xfrm>
          <a:prstGeom prst="rect">
            <a:avLst/>
          </a:prstGeom>
          <a:noFill/>
          <a:ln w="12700">
            <a:noFill/>
            <a:miter lim="800000"/>
            <a:headEnd type="none" w="sm" len="sm"/>
            <a:tailEnd type="none" w="sm" len="sm"/>
          </a:ln>
          <a:effectLst/>
        </p:spPr>
      </p:pic>
      <p:pic>
        <p:nvPicPr>
          <p:cNvPr id="14" name="Picture 20"/>
          <p:cNvPicPr>
            <a:picLocks noChangeAspect="1" noChangeArrowheads="1"/>
          </p:cNvPicPr>
          <p:nvPr/>
        </p:nvPicPr>
        <p:blipFill>
          <a:blip r:embed="rId3" cstate="print"/>
          <a:srcRect/>
          <a:stretch>
            <a:fillRect/>
          </a:stretch>
        </p:blipFill>
        <p:spPr bwMode="auto">
          <a:xfrm>
            <a:off x="990600" y="2057400"/>
            <a:ext cx="2130425" cy="1604963"/>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Neural Instrumentation Lab</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PI: Dr. Iyad Obeid</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To fundamentally enhance capabilities for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recording, manipulating, and decoding neural signals in real-time through signal processing technology.</a:t>
            </a:r>
            <a:b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pic>
        <p:nvPicPr>
          <p:cNvPr id="3" name="Picture 8" descr="main page shaded.jpg"/>
          <p:cNvPicPr>
            <a:picLocks noChangeAspect="1"/>
          </p:cNvPicPr>
          <p:nvPr/>
        </p:nvPicPr>
        <p:blipFill>
          <a:blip r:embed="rId2" cstate="print"/>
          <a:srcRect/>
          <a:stretch>
            <a:fillRect/>
          </a:stretch>
        </p:blipFill>
        <p:spPr bwMode="auto">
          <a:xfrm>
            <a:off x="228600" y="228600"/>
            <a:ext cx="2419350" cy="963613"/>
          </a:xfrm>
          <a:prstGeom prst="rect">
            <a:avLst/>
          </a:prstGeom>
          <a:noFill/>
          <a:ln w="9525">
            <a:noFill/>
            <a:miter lim="800000"/>
            <a:headEnd/>
            <a:tailEnd/>
          </a:ln>
        </p:spPr>
      </p:pic>
      <p:sp>
        <p:nvSpPr>
          <p:cNvPr id="4"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System infrastructure for modeling various neural signal processing approaches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Functional closed-feedback model of adaptive neural circuitry (hybrid robotic/computational)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Rapid prototyping and development of programmable hardware instrumentation (with Temple’s System Chip Design Center)</a:t>
            </a:r>
          </a:p>
        </p:txBody>
      </p:sp>
      <p:sp>
        <p:nvSpPr>
          <p:cNvPr id="5"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20000"/>
              </a:spcBef>
            </a:pPr>
            <a:r>
              <a:rPr lang="en-US" sz="1600" b="1"/>
              <a:t>Impact:</a:t>
            </a:r>
          </a:p>
          <a:p>
            <a:pPr marL="230188" lvl="1" indent="-115888">
              <a:buFontTx/>
              <a:buChar char="•"/>
            </a:pPr>
            <a:r>
              <a:rPr lang="en-US" sz="1400" b="1"/>
              <a:t>Establish optimal approaches for information extraction and estimation in real-time brain machine interfaces</a:t>
            </a:r>
          </a:p>
          <a:p>
            <a:pPr marL="230188" lvl="1" indent="-115888">
              <a:buFontTx/>
              <a:buChar char="•"/>
            </a:pPr>
            <a:r>
              <a:rPr lang="en-US" sz="1400" b="1"/>
              <a:t>Develop real-time processing strategies for multichannel neural signal processing</a:t>
            </a:r>
          </a:p>
          <a:p>
            <a:pPr marL="230188" lvl="1" indent="-115888">
              <a:buFontTx/>
              <a:buChar char="•"/>
            </a:pPr>
            <a:r>
              <a:rPr lang="en-US" sz="1400" b="1"/>
              <a:t>Enhance real-world rehabilitative capabilities of brain-machine interfaces</a:t>
            </a:r>
          </a:p>
          <a:p>
            <a:pPr marL="230188" lvl="1" indent="-115888">
              <a:buFontTx/>
              <a:buChar char="•"/>
            </a:pPr>
            <a:r>
              <a:rPr lang="en-US" sz="1400" b="1"/>
              <a:t>Develop tools for decoding the language of neural signals</a:t>
            </a:r>
          </a:p>
          <a:p>
            <a:pPr marL="230188" lvl="1" indent="-115888">
              <a:buFontTx/>
              <a:buChar char="•"/>
            </a:pPr>
            <a:endParaRPr lang="en-US" sz="1400" b="1"/>
          </a:p>
        </p:txBody>
      </p:sp>
      <p:sp>
        <p:nvSpPr>
          <p:cNvPr id="6"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Expertise:</a:t>
            </a:r>
          </a:p>
          <a:p>
            <a:pPr marL="230188" lvl="1" indent="-115888">
              <a:buFontTx/>
              <a:buChar char="•"/>
            </a:pPr>
            <a:r>
              <a:rPr lang="en-US" sz="1400" b="1"/>
              <a:t>Brain Machine Interfaces</a:t>
            </a:r>
          </a:p>
          <a:p>
            <a:pPr marL="230188" lvl="1" indent="-115888">
              <a:buFontTx/>
              <a:buChar char="•"/>
            </a:pPr>
            <a:r>
              <a:rPr lang="en-US" sz="1400" b="1"/>
              <a:t>Biomedical signal processing</a:t>
            </a:r>
          </a:p>
          <a:p>
            <a:pPr marL="230188" lvl="1" indent="-115888">
              <a:buFontTx/>
              <a:buChar char="•"/>
            </a:pPr>
            <a:r>
              <a:rPr lang="en-US" sz="1400" b="1"/>
              <a:t>Biomedical instrumentation</a:t>
            </a:r>
          </a:p>
          <a:p>
            <a:pPr marL="230188" lvl="1" indent="-115888">
              <a:buFontTx/>
              <a:buChar char="•"/>
            </a:pPr>
            <a:r>
              <a:rPr lang="en-US" sz="1400" b="1"/>
              <a:t>Neural Engineering</a:t>
            </a:r>
          </a:p>
          <a:p>
            <a:pPr marL="230188" lvl="1" indent="-115888">
              <a:buFontTx/>
              <a:buChar char="•"/>
            </a:pPr>
            <a:r>
              <a:rPr lang="en-US" sz="1400" b="1"/>
              <a:t>Neural Systems Modeling</a:t>
            </a:r>
          </a:p>
          <a:p>
            <a:pPr marL="230188" lvl="1" indent="-115888">
              <a:buFontTx/>
              <a:buChar char="•"/>
            </a:pPr>
            <a:r>
              <a:rPr lang="en-US" sz="1400" b="1"/>
              <a:t>Adaptive neural signal decoding</a:t>
            </a:r>
          </a:p>
          <a:p>
            <a:pPr marL="230188" lvl="1" indent="-115888">
              <a:buFontTx/>
              <a:buChar char="•"/>
            </a:pPr>
            <a:r>
              <a:rPr lang="en-US" sz="1400" b="1"/>
              <a:t>Signal processing in customizable programmable hardware</a:t>
            </a:r>
          </a:p>
        </p:txBody>
      </p:sp>
      <p:pic>
        <p:nvPicPr>
          <p:cNvPr id="7" name="Picture 9" descr="obeid-image1.png"/>
          <p:cNvPicPr>
            <a:picLocks noChangeAspect="1"/>
          </p:cNvPicPr>
          <p:nvPr/>
        </p:nvPicPr>
        <p:blipFill>
          <a:blip r:embed="rId3" cstate="print"/>
          <a:srcRect l="16251" t="6660" r="21252" b="9990"/>
          <a:stretch>
            <a:fillRect/>
          </a:stretch>
        </p:blipFill>
        <p:spPr bwMode="auto">
          <a:xfrm>
            <a:off x="228600" y="1778000"/>
            <a:ext cx="2222500" cy="2225675"/>
          </a:xfrm>
          <a:prstGeom prst="rect">
            <a:avLst/>
          </a:prstGeom>
          <a:noFill/>
          <a:ln w="9525">
            <a:noFill/>
            <a:miter lim="800000"/>
            <a:headEnd/>
            <a:tailEnd/>
          </a:ln>
        </p:spPr>
      </p:pic>
      <p:pic>
        <p:nvPicPr>
          <p:cNvPr id="8" name="Picture 14" descr="Fuzzypaper_align_PCA_V4.pdf"/>
          <p:cNvPicPr>
            <a:picLocks noChangeAspect="1"/>
          </p:cNvPicPr>
          <p:nvPr/>
        </p:nvPicPr>
        <p:blipFill>
          <a:blip r:embed="rId4" cstate="print"/>
          <a:srcRect l="8592" r="8592"/>
          <a:stretch>
            <a:fillRect/>
          </a:stretch>
        </p:blipFill>
        <p:spPr bwMode="auto">
          <a:xfrm>
            <a:off x="2436813" y="1905000"/>
            <a:ext cx="2181225" cy="1981200"/>
          </a:xfrm>
          <a:prstGeom prst="rect">
            <a:avLst/>
          </a:prstGeom>
          <a:noFill/>
          <a:ln w="9525">
            <a:noFill/>
            <a:miter lim="800000"/>
            <a:headEnd/>
            <a:tailEnd/>
          </a:ln>
        </p:spPr>
      </p:pic>
      <p:pic>
        <p:nvPicPr>
          <p:cNvPr id="9" name="Picture 15" descr="main page shaded.jpg"/>
          <p:cNvPicPr>
            <a:picLocks noChangeAspect="1"/>
          </p:cNvPicPr>
          <p:nvPr/>
        </p:nvPicPr>
        <p:blipFill>
          <a:blip r:embed="rId2" cstate="print"/>
          <a:srcRect/>
          <a:stretch>
            <a:fillRect/>
          </a:stretch>
        </p:blipFill>
        <p:spPr bwMode="auto">
          <a:xfrm flipH="1">
            <a:off x="6419850" y="228600"/>
            <a:ext cx="2419350" cy="963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System Chip Design Laboratory</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1" u="none" strike="noStrike" kern="1200" cap="none" spc="0" normalizeH="0" baseline="0" noProof="0" smtClean="0">
                <a:ln>
                  <a:noFill/>
                </a:ln>
                <a:solidFill>
                  <a:schemeClr val="tx1"/>
                </a:solidFill>
                <a:effectLst/>
                <a:uLnTx/>
                <a:uFillTx/>
                <a:latin typeface="+mj-lt"/>
                <a:ea typeface="+mj-ea"/>
                <a:cs typeface="+mj-cs"/>
              </a:rPr>
              <a:t>www.temple.edu/scdc</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a:t>
            </a:r>
            <a:r>
              <a:rPr kumimoji="0" lang="en-US" sz="1400" b="1" i="0" u="none" strike="noStrike" kern="1200" cap="none" spc="0" normalizeH="0" baseline="0" noProof="0" smtClean="0">
                <a:ln>
                  <a:noFill/>
                </a:ln>
                <a:solidFill>
                  <a:schemeClr val="tx1"/>
                </a:solidFill>
                <a:effectLst/>
                <a:uLnTx/>
                <a:uFillTx/>
                <a:latin typeface="+mj-lt"/>
                <a:ea typeface="+mj-ea"/>
                <a:cs typeface="+mj-cs"/>
              </a:rPr>
              <a:t> facilitate the rapid design of complex digital systems, digital signal and image processing, digital communications, and advanced processor systems in field programmable gate array (FPGA) reconfigurable architectures utilizing behavioral analysis and synthesis.</a:t>
            </a:r>
          </a:p>
        </p:txBody>
      </p:sp>
      <p:sp>
        <p:nvSpPr>
          <p:cNvPr id="3" name="Rectangle 4"/>
          <p:cNvSpPr txBox="1">
            <a:spLocks noChangeArrowheads="1"/>
          </p:cNvSpPr>
          <p:nvPr/>
        </p:nvSpPr>
        <p:spPr>
          <a:xfrm>
            <a:off x="4648200" y="1905000"/>
            <a:ext cx="4267200" cy="21336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Integrated Synthesis Environment (ISE)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Spartan and Virtex FPGA target hardware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a:t>
            </a:r>
            <a:r>
              <a:rPr kumimoji="0" lang="en-US" sz="1200" b="1" i="0" u="none" strike="noStrike" kern="1200" cap="none" spc="0" normalizeH="0" baseline="0" noProof="0" smtClean="0">
                <a:ln>
                  <a:noFill/>
                </a:ln>
                <a:solidFill>
                  <a:schemeClr val="tx1"/>
                </a:solidFill>
                <a:effectLst/>
                <a:uLnTx/>
                <a:uFillTx/>
                <a:latin typeface="+mn-lt"/>
                <a:ea typeface="+mn-ea"/>
                <a:cs typeface="+mn-cs"/>
              </a:rPr>
              <a:t>ATLAB</a:t>
            </a:r>
            <a:r>
              <a:rPr kumimoji="0" lang="en-US" sz="1400" b="1" i="0" u="none" strike="noStrike" kern="1200" cap="none" spc="0" normalizeH="0" baseline="0" noProof="0" smtClean="0">
                <a:ln>
                  <a:noFill/>
                </a:ln>
                <a:solidFill>
                  <a:schemeClr val="tx1"/>
                </a:solidFill>
                <a:effectLst/>
                <a:uLnTx/>
                <a:uFillTx/>
                <a:latin typeface="+mn-lt"/>
                <a:ea typeface="+mn-ea"/>
                <a:cs typeface="+mn-cs"/>
              </a:rPr>
              <a:t>/Xilinx System Generator for hardware in the loop design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ChipScope latency and functional verification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LogiCORE application and development</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Xilinx soft core processors and peripherals</a:t>
            </a:r>
          </a:p>
        </p:txBody>
      </p:sp>
      <p:sp>
        <p:nvSpPr>
          <p:cNvPr id="4" name="Rectangle 5"/>
          <p:cNvSpPr>
            <a:spLocks noChangeArrowheads="1"/>
          </p:cNvSpPr>
          <p:nvPr/>
        </p:nvSpPr>
        <p:spPr bwMode="auto">
          <a:xfrm>
            <a:off x="4648200" y="4114800"/>
            <a:ext cx="4267200" cy="2667000"/>
          </a:xfrm>
          <a:prstGeom prst="rect">
            <a:avLst/>
          </a:prstGeom>
          <a:noFill/>
          <a:ln w="9525">
            <a:solidFill>
              <a:schemeClr val="tx1"/>
            </a:solidFill>
            <a:miter lim="800000"/>
            <a:headEnd/>
            <a:tailEnd/>
          </a:ln>
        </p:spPr>
        <p:txBody>
          <a:bodyPr/>
          <a:lstStyle/>
          <a:p>
            <a:pPr>
              <a:spcBef>
                <a:spcPct val="20000"/>
              </a:spcBef>
            </a:pPr>
            <a:r>
              <a:rPr lang="en-US" sz="1600" b="1" dirty="0"/>
              <a:t>Impact:</a:t>
            </a:r>
          </a:p>
          <a:p>
            <a:pPr marL="230188" lvl="1" indent="-115888">
              <a:buFontTx/>
              <a:buChar char="•"/>
            </a:pPr>
            <a:r>
              <a:rPr lang="en-US" sz="1400" b="1" dirty="0"/>
              <a:t>Low power, real-time digital signal processing in reconfigurable FPGA architectures</a:t>
            </a:r>
          </a:p>
          <a:p>
            <a:pPr marL="230188" lvl="1" indent="-115888">
              <a:buFontTx/>
              <a:buChar char="•"/>
            </a:pPr>
            <a:r>
              <a:rPr lang="en-US" sz="1400" b="1" dirty="0"/>
              <a:t>Cost effective replacement of discrete microprocessor and peripheral systems with FPGA system-on-chip</a:t>
            </a:r>
          </a:p>
          <a:p>
            <a:pPr marL="230188" lvl="1" indent="-115888">
              <a:buFontTx/>
              <a:buChar char="•"/>
            </a:pPr>
            <a:r>
              <a:rPr lang="en-US" sz="1400" b="1" dirty="0"/>
              <a:t>Professionals with experience in digital signal processing and communications and FPGA hardware</a:t>
            </a:r>
          </a:p>
          <a:p>
            <a:pPr marL="230188" lvl="1" indent="-115888">
              <a:buFontTx/>
              <a:buChar char="•"/>
            </a:pPr>
            <a:endParaRPr lang="en-US" sz="1400" b="1" dirty="0"/>
          </a:p>
          <a:p>
            <a:pPr marL="230188" lvl="1" indent="-115888">
              <a:buFontTx/>
              <a:buChar char="•"/>
            </a:pPr>
            <a:endParaRPr lang="en-US" sz="1400" b="1" dirty="0"/>
          </a:p>
          <a:p>
            <a:pPr marL="230188" lvl="1" indent="-115888">
              <a:buFontTx/>
              <a:buChar char="•"/>
            </a:pPr>
            <a:endParaRPr lang="en-US" sz="1400" b="1" dirty="0"/>
          </a:p>
        </p:txBody>
      </p:sp>
      <p:sp>
        <p:nvSpPr>
          <p:cNvPr id="5" name="Rectangle 6"/>
          <p:cNvSpPr>
            <a:spLocks noChangeArrowheads="1"/>
          </p:cNvSpPr>
          <p:nvPr/>
        </p:nvSpPr>
        <p:spPr bwMode="auto">
          <a:xfrm>
            <a:off x="228600" y="4114800"/>
            <a:ext cx="4419600" cy="2667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Expertise:</a:t>
            </a:r>
          </a:p>
          <a:p>
            <a:pPr marL="230188" lvl="1" indent="-115888">
              <a:buFontTx/>
              <a:buChar char="•"/>
            </a:pPr>
            <a:r>
              <a:rPr lang="en-US" sz="1400" b="1"/>
              <a:t>Digital communication systems: MIMO, channel equalization, synchronization, Turbo coding</a:t>
            </a:r>
          </a:p>
          <a:p>
            <a:pPr marL="230188" lvl="1" indent="-115888">
              <a:buFontTx/>
              <a:buChar char="•"/>
            </a:pPr>
            <a:r>
              <a:rPr lang="en-US" sz="1400" b="1"/>
              <a:t>Algorithm transformation to parallel processing architectures</a:t>
            </a:r>
          </a:p>
          <a:p>
            <a:pPr marL="230188" lvl="1" indent="-115888">
              <a:buFontTx/>
              <a:buChar char="•"/>
            </a:pPr>
            <a:r>
              <a:rPr lang="en-US" sz="1400" b="1"/>
              <a:t>High-speed (Xilinx RocketIO) data communication</a:t>
            </a:r>
          </a:p>
          <a:p>
            <a:pPr marL="230188" lvl="1" indent="-115888">
              <a:buFontTx/>
              <a:buChar char="•"/>
            </a:pPr>
            <a:r>
              <a:rPr lang="en-US" sz="1400" b="1"/>
              <a:t>Software defined radio and cognitive radio development</a:t>
            </a:r>
          </a:p>
          <a:p>
            <a:pPr marL="230188" lvl="1" indent="-115888">
              <a:buFontTx/>
              <a:buChar char="•"/>
            </a:pPr>
            <a:r>
              <a:rPr lang="en-US" sz="1400" b="1"/>
              <a:t>Multiple channel neural signal correlation and processing</a:t>
            </a:r>
          </a:p>
          <a:p>
            <a:pPr marL="230188" lvl="1" indent="-115888">
              <a:buFontTx/>
              <a:buChar char="•"/>
            </a:pPr>
            <a:endParaRPr lang="en-US" sz="1600" b="1"/>
          </a:p>
        </p:txBody>
      </p:sp>
      <p:pic>
        <p:nvPicPr>
          <p:cNvPr id="6" name="Picture 11" descr="soclogo"/>
          <p:cNvPicPr>
            <a:picLocks noChangeAspect="1" noChangeArrowheads="1"/>
          </p:cNvPicPr>
          <p:nvPr/>
        </p:nvPicPr>
        <p:blipFill>
          <a:blip r:embed="rId2" cstate="print"/>
          <a:srcRect/>
          <a:stretch>
            <a:fillRect/>
          </a:stretch>
        </p:blipFill>
        <p:spPr bwMode="auto">
          <a:xfrm>
            <a:off x="7772400" y="228600"/>
            <a:ext cx="838200" cy="760413"/>
          </a:xfrm>
          <a:prstGeom prst="rect">
            <a:avLst/>
          </a:prstGeom>
          <a:noFill/>
        </p:spPr>
      </p:pic>
      <p:pic>
        <p:nvPicPr>
          <p:cNvPr id="7" name="Picture 13" descr="TempleT_lg"/>
          <p:cNvPicPr>
            <a:picLocks noChangeAspect="1" noChangeArrowheads="1"/>
          </p:cNvPicPr>
          <p:nvPr/>
        </p:nvPicPr>
        <p:blipFill>
          <a:blip r:embed="rId3" cstate="print"/>
          <a:srcRect/>
          <a:stretch>
            <a:fillRect/>
          </a:stretch>
        </p:blipFill>
        <p:spPr bwMode="auto">
          <a:xfrm>
            <a:off x="533400" y="228600"/>
            <a:ext cx="639763" cy="731838"/>
          </a:xfrm>
          <a:prstGeom prst="rect">
            <a:avLst/>
          </a:prstGeom>
          <a:noFill/>
        </p:spPr>
      </p:pic>
      <p:pic>
        <p:nvPicPr>
          <p:cNvPr id="8" name="Picture 15" descr="fpga"/>
          <p:cNvPicPr>
            <a:picLocks noChangeAspect="1" noChangeArrowheads="1"/>
          </p:cNvPicPr>
          <p:nvPr/>
        </p:nvPicPr>
        <p:blipFill>
          <a:blip r:embed="rId4" cstate="print"/>
          <a:srcRect/>
          <a:stretch>
            <a:fillRect/>
          </a:stretch>
        </p:blipFill>
        <p:spPr bwMode="auto">
          <a:xfrm>
            <a:off x="2413000" y="1881188"/>
            <a:ext cx="2219325" cy="2195512"/>
          </a:xfrm>
          <a:prstGeom prst="rect">
            <a:avLst/>
          </a:prstGeom>
          <a:noFill/>
        </p:spPr>
      </p:pic>
      <p:pic>
        <p:nvPicPr>
          <p:cNvPr id="9" name="Picture 17" descr="virtex"/>
          <p:cNvPicPr>
            <a:picLocks noChangeAspect="1" noChangeArrowheads="1"/>
          </p:cNvPicPr>
          <p:nvPr/>
        </p:nvPicPr>
        <p:blipFill>
          <a:blip r:embed="rId5" cstate="print"/>
          <a:srcRect/>
          <a:stretch>
            <a:fillRect/>
          </a:stretch>
        </p:blipFill>
        <p:spPr bwMode="auto">
          <a:xfrm>
            <a:off x="228600" y="1905000"/>
            <a:ext cx="2133600" cy="21336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ct val="50000"/>
              </a:spcAft>
              <a:buClrTx/>
              <a:buSzTx/>
              <a:buFontTx/>
              <a:buNone/>
              <a:tabLst/>
              <a:defRPr/>
            </a:pPr>
            <a:r>
              <a:rPr kumimoji="0" lang="en-US" sz="2800" b="1" i="0" u="none" strike="noStrike" kern="1200" cap="none" spc="0" normalizeH="0" baseline="0" noProof="0" dirty="0" smtClean="0">
                <a:ln>
                  <a:noFill/>
                </a:ln>
                <a:solidFill>
                  <a:srgbClr val="892034"/>
                </a:solidFill>
                <a:effectLst/>
                <a:uLnTx/>
                <a:uFillTx/>
                <a:latin typeface="+mj-lt"/>
                <a:ea typeface="+mj-ea"/>
                <a:cs typeface="+mj-cs"/>
              </a:rPr>
              <a:t>Information and Signal </a:t>
            </a:r>
            <a:r>
              <a:rPr lang="en-US" sz="2800" b="1" dirty="0" smtClean="0">
                <a:solidFill>
                  <a:srgbClr val="892034"/>
                </a:solidFill>
                <a:latin typeface="+mj-lt"/>
                <a:ea typeface="+mj-ea"/>
                <a:cs typeface="+mj-cs"/>
              </a:rPr>
              <a:t>Processing</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a:r>
            <a:br>
              <a:rPr kumimoji="0" lang="en-US" sz="2800" b="1" i="0" u="none" strike="noStrike" kern="1200" cap="none" spc="0" normalizeH="0" baseline="0" noProof="0" dirty="0" smtClean="0">
                <a:ln>
                  <a:noFill/>
                </a:ln>
                <a:solidFill>
                  <a:schemeClr val="tx1"/>
                </a:solidFill>
                <a:effectLst/>
                <a:uLnTx/>
                <a:uFillTx/>
                <a:latin typeface="+mj-lt"/>
                <a:ea typeface="+mj-ea"/>
                <a:cs typeface="+mj-cs"/>
              </a:rPr>
            </a:br>
            <a:r>
              <a:rPr kumimoji="0" lang="en-US" sz="900" b="1" i="0" u="none" strike="noStrike" kern="1200" cap="none" spc="0" normalizeH="0" baseline="0" noProof="0" dirty="0" smtClean="0">
                <a:ln>
                  <a:noFill/>
                </a:ln>
                <a:solidFill>
                  <a:schemeClr val="tx1"/>
                </a:solidFill>
                <a:effectLst/>
                <a:uLnTx/>
                <a:uFillTx/>
                <a:latin typeface="+mj-lt"/>
                <a:ea typeface="+mj-ea"/>
                <a:cs typeface="+mj-cs"/>
              </a:rPr>
              <a:t/>
            </a:r>
            <a:br>
              <a:rPr kumimoji="0" lang="en-US" sz="900" b="1" i="0" u="none" strike="noStrike" kern="1200" cap="none" spc="0" normalizeH="0" baseline="0" noProof="0" dirty="0" smtClean="0">
                <a:ln>
                  <a:noFill/>
                </a:ln>
                <a:solidFill>
                  <a:schemeClr val="tx1"/>
                </a:solidFill>
                <a:effectLst/>
                <a:uLnTx/>
                <a:uFillTx/>
                <a:latin typeface="+mj-lt"/>
                <a:ea typeface="+mj-ea"/>
                <a:cs typeface="+mj-cs"/>
              </a:rPr>
            </a:br>
            <a:r>
              <a:rPr kumimoji="0" lang="en-US" sz="900" b="1" i="0" u="none" strike="noStrike" kern="1200" cap="none" spc="0" normalizeH="0" baseline="0" noProof="0" dirty="0" smtClean="0">
                <a:ln>
                  <a:noFill/>
                </a:ln>
                <a:solidFill>
                  <a:schemeClr val="tx1"/>
                </a:solidFill>
                <a:effectLst/>
                <a:uLnTx/>
                <a:uFillTx/>
                <a:latin typeface="+mj-lt"/>
                <a:ea typeface="+mj-ea"/>
                <a:cs typeface="+mj-cs"/>
              </a:rPr>
              <a:t/>
            </a:r>
            <a:br>
              <a:rPr kumimoji="0" lang="en-US" sz="900" b="1" i="0" u="none" strike="noStrike" kern="1200" cap="none" spc="0" normalizeH="0" baseline="0" noProof="0" dirty="0" smtClean="0">
                <a:ln>
                  <a:noFill/>
                </a:ln>
                <a:solidFill>
                  <a:schemeClr val="tx1"/>
                </a:solidFill>
                <a:effectLst/>
                <a:uLnTx/>
                <a:uFillTx/>
                <a:latin typeface="+mj-lt"/>
                <a:ea typeface="+mj-ea"/>
                <a:cs typeface="+mj-cs"/>
              </a:rPr>
            </a:br>
            <a:r>
              <a:rPr kumimoji="0" lang="en-US" sz="1400" b="1" i="0" u="none" strike="noStrike" kern="1200" cap="none" spc="0" normalizeH="0" baseline="0" noProof="0" dirty="0" smtClean="0">
                <a:ln>
                  <a:noFill/>
                </a:ln>
                <a:solidFill>
                  <a:srgbClr val="333399"/>
                </a:solidFill>
                <a:effectLst/>
                <a:uLnTx/>
                <a:uFillTx/>
                <a:latin typeface="+mj-lt"/>
                <a:ea typeface="+mj-ea"/>
                <a:cs typeface="+mj-cs"/>
              </a:rPr>
              <a:t>Mission:</a:t>
            </a:r>
            <a:r>
              <a:rPr kumimoji="0" lang="en-US" sz="14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1400" b="1" i="0" u="none" strike="noStrike" kern="1200" cap="none" spc="0" normalizeH="0" baseline="0" noProof="0" dirty="0" smtClean="0">
                <a:ln>
                  <a:noFill/>
                </a:ln>
                <a:solidFill>
                  <a:srgbClr val="892034"/>
                </a:solidFill>
                <a:effectLst/>
                <a:uLnTx/>
                <a:uFillTx/>
                <a:latin typeface="+mj-lt"/>
                <a:ea typeface="+mj-ea"/>
                <a:cs typeface="+mj-cs"/>
              </a:rPr>
              <a:t>Automated extraction and organization of information using advanced statistical</a:t>
            </a:r>
            <a:br>
              <a:rPr kumimoji="0" lang="en-US" sz="1400" b="1" i="0" u="none" strike="noStrike" kern="1200" cap="none" spc="0" normalizeH="0" baseline="0" noProof="0" dirty="0" smtClean="0">
                <a:ln>
                  <a:noFill/>
                </a:ln>
                <a:solidFill>
                  <a:srgbClr val="892034"/>
                </a:solidFill>
                <a:effectLst/>
                <a:uLnTx/>
                <a:uFillTx/>
                <a:latin typeface="+mj-lt"/>
                <a:ea typeface="+mj-ea"/>
                <a:cs typeface="+mj-cs"/>
              </a:rPr>
            </a:br>
            <a:r>
              <a:rPr kumimoji="0" lang="en-US" sz="1400" b="1" i="0" u="none" strike="noStrike" kern="1200" cap="none" spc="0" normalizeH="0" baseline="0" noProof="0" dirty="0" smtClean="0">
                <a:ln>
                  <a:noFill/>
                </a:ln>
                <a:solidFill>
                  <a:srgbClr val="892034"/>
                </a:solidFill>
                <a:effectLst/>
                <a:uLnTx/>
                <a:uFillTx/>
                <a:latin typeface="+mj-lt"/>
                <a:ea typeface="+mj-ea"/>
                <a:cs typeface="+mj-cs"/>
              </a:rPr>
              <a:t>models t</a:t>
            </a:r>
            <a: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t>o fundamentally advance the level of integration, density, intelligence and performance </a:t>
            </a:r>
            <a:b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br>
            <a:r>
              <a:rPr kumimoji="0" lang="en-US" sz="1400" b="1" i="0" u="none" strike="noStrike" kern="1200" cap="none" spc="0" normalizeH="0" baseline="0" noProof="0" dirty="0" smtClean="0">
                <a:ln>
                  <a:noFill/>
                </a:ln>
                <a:solidFill>
                  <a:srgbClr val="892034"/>
                </a:solidFill>
                <a:effectLst/>
                <a:uLnTx/>
                <a:uFillTx/>
                <a:latin typeface="+mj-lt"/>
                <a:ea typeface="+mj-ea"/>
                <a:cs typeface="Times New Roman" pitchFamily="18" charset="0"/>
              </a:rPr>
              <a:t>of electronic systems. Application</a:t>
            </a:r>
            <a:r>
              <a:rPr kumimoji="0" lang="en-US" sz="1400" b="1" i="0" u="none" strike="noStrike" kern="1200" cap="none" spc="0" normalizeH="0" noProof="0" dirty="0" smtClean="0">
                <a:ln>
                  <a:noFill/>
                </a:ln>
                <a:solidFill>
                  <a:srgbClr val="892034"/>
                </a:solidFill>
                <a:effectLst/>
                <a:uLnTx/>
                <a:uFillTx/>
                <a:latin typeface="+mj-lt"/>
                <a:ea typeface="+mj-ea"/>
                <a:cs typeface="Times New Roman" pitchFamily="18" charset="0"/>
              </a:rPr>
              <a:t> areas include speech recognition, speech enhancement and biological systems.</a:t>
            </a:r>
            <a:r>
              <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rPr>
              <a:t> </a:t>
            </a:r>
            <a:br>
              <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dirty="0" smtClean="0">
              <a:ln>
                <a:noFill/>
              </a:ln>
              <a:solidFill>
                <a:schemeClr val="tx1"/>
              </a:solidFill>
              <a:effectLst/>
              <a:uLnTx/>
              <a:uFillTx/>
              <a:latin typeface="+mj-lt"/>
              <a:ea typeface="+mj-ea"/>
              <a:cs typeface="Times New Roman" pitchFamily="18" charset="0"/>
            </a:endParaRPr>
          </a:p>
        </p:txBody>
      </p:sp>
      <p:sp>
        <p:nvSpPr>
          <p:cNvPr id="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ffectLst/>
        </p:spPr>
        <p:txBody>
          <a:bodyPr/>
          <a:lstStyle/>
          <a:p>
            <a:pPr>
              <a:spcBef>
                <a:spcPts val="0"/>
              </a:spcBef>
              <a:spcAft>
                <a:spcPts val="1200"/>
              </a:spcAft>
            </a:pPr>
            <a:r>
              <a:rPr lang="en-US" sz="1600" b="1" dirty="0">
                <a:solidFill>
                  <a:srgbClr val="333399"/>
                </a:solidFill>
              </a:rPr>
              <a:t>Impact:</a:t>
            </a:r>
          </a:p>
          <a:p>
            <a:pPr marL="230188" lvl="1" indent="-115888">
              <a:spcAft>
                <a:spcPct val="50000"/>
              </a:spcAft>
              <a:buFontTx/>
              <a:buChar char="•"/>
            </a:pPr>
            <a:r>
              <a:rPr lang="en-US" sz="1200" b="1" dirty="0">
                <a:solidFill>
                  <a:srgbClr val="892034"/>
                </a:solidFill>
              </a:rPr>
              <a:t>Real-time information extraction from large audio resources such as the Internet</a:t>
            </a:r>
          </a:p>
          <a:p>
            <a:pPr marL="230188" lvl="1" indent="-115888">
              <a:spcAft>
                <a:spcPct val="50000"/>
              </a:spcAft>
              <a:buFontTx/>
              <a:buChar char="•"/>
            </a:pPr>
            <a:r>
              <a:rPr lang="en-US" sz="1200" b="1" dirty="0">
                <a:solidFill>
                  <a:srgbClr val="892034"/>
                </a:solidFill>
              </a:rPr>
              <a:t>Intelligence gathering and automated processing</a:t>
            </a:r>
          </a:p>
          <a:p>
            <a:pPr marL="230188" lvl="1" indent="-115888">
              <a:spcAft>
                <a:spcPct val="50000"/>
              </a:spcAft>
              <a:buFontTx/>
              <a:buChar char="•"/>
            </a:pPr>
            <a:r>
              <a:rPr lang="en-US" sz="1200" b="1" dirty="0">
                <a:solidFill>
                  <a:srgbClr val="892034"/>
                </a:solidFill>
              </a:rPr>
              <a:t>Large-scale autonomous monitoring in a rapid deployment, zero-installation cost framework</a:t>
            </a:r>
          </a:p>
          <a:p>
            <a:pPr marL="230188" lvl="1" indent="-115888">
              <a:spcAft>
                <a:spcPct val="50000"/>
              </a:spcAft>
              <a:buFontTx/>
              <a:buChar char="•"/>
            </a:pPr>
            <a:r>
              <a:rPr lang="en-US" sz="1200" b="1" dirty="0">
                <a:solidFill>
                  <a:srgbClr val="892034"/>
                </a:solidFill>
              </a:rPr>
              <a:t>Next generation biometrics based on nonlinear statistical modeling of signals</a:t>
            </a:r>
          </a:p>
        </p:txBody>
      </p:sp>
      <p:sp>
        <p:nvSpPr>
          <p:cNvPr id="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ffectLst/>
        </p:spPr>
        <p:txBody>
          <a:bodyPr/>
          <a:lstStyle/>
          <a:p>
            <a:pPr>
              <a:spcBef>
                <a:spcPts val="0"/>
              </a:spcBef>
              <a:spcAft>
                <a:spcPts val="1200"/>
              </a:spcAft>
            </a:pPr>
            <a:r>
              <a:rPr lang="en-US" sz="1200" dirty="0"/>
              <a:t> </a:t>
            </a:r>
            <a:r>
              <a:rPr lang="en-US" sz="1600" b="1" dirty="0">
                <a:solidFill>
                  <a:srgbClr val="333399"/>
                </a:solidFill>
              </a:rPr>
              <a:t>Expertise:</a:t>
            </a:r>
          </a:p>
          <a:p>
            <a:pPr marL="230188" lvl="1" indent="-115888">
              <a:spcAft>
                <a:spcPct val="50000"/>
              </a:spcAft>
              <a:buFontTx/>
              <a:buChar char="•"/>
            </a:pPr>
            <a:r>
              <a:rPr lang="en-US" sz="1200" b="1" dirty="0"/>
              <a:t>Speech recognition and speaker verification for homeland security applications</a:t>
            </a:r>
          </a:p>
          <a:p>
            <a:pPr marL="230188" lvl="1" indent="-115888">
              <a:spcAft>
                <a:spcPct val="50000"/>
              </a:spcAft>
              <a:buFontTx/>
              <a:buChar char="•"/>
            </a:pPr>
            <a:r>
              <a:rPr lang="en-US" sz="1200" b="1" dirty="0"/>
              <a:t>Metadata extraction for enhanced understanding and dialog</a:t>
            </a:r>
          </a:p>
          <a:p>
            <a:pPr marL="230188" lvl="1" indent="-115888">
              <a:spcAft>
                <a:spcPct val="50000"/>
              </a:spcAft>
              <a:buFontTx/>
              <a:buChar char="•"/>
            </a:pPr>
            <a:r>
              <a:rPr lang="en-US" sz="1200" b="1" dirty="0"/>
              <a:t>Intelligent systems and machine learning</a:t>
            </a:r>
          </a:p>
          <a:p>
            <a:pPr marL="230188" lvl="1" indent="-115888">
              <a:spcAft>
                <a:spcPct val="50000"/>
              </a:spcAft>
              <a:buFontTx/>
              <a:buChar char="•"/>
            </a:pPr>
            <a:r>
              <a:rPr lang="en-US" sz="1200" b="1" dirty="0"/>
              <a:t>Wireless communications for intelligent transportation systems</a:t>
            </a:r>
          </a:p>
          <a:p>
            <a:pPr marL="230188" lvl="1" indent="-115888">
              <a:spcAft>
                <a:spcPct val="50000"/>
              </a:spcAft>
              <a:buFontTx/>
              <a:buChar char="•"/>
            </a:pPr>
            <a:r>
              <a:rPr lang="en-US" sz="1200" b="1" dirty="0"/>
              <a:t>Computer and communications networking</a:t>
            </a:r>
          </a:p>
        </p:txBody>
      </p:sp>
      <p:pic>
        <p:nvPicPr>
          <p:cNvPr id="5" name="Picture 26" descr="x"/>
          <p:cNvPicPr>
            <a:picLocks noChangeAspect="1" noChangeArrowheads="1"/>
          </p:cNvPicPr>
          <p:nvPr/>
        </p:nvPicPr>
        <p:blipFill>
          <a:blip r:embed="rId2" cstate="print"/>
          <a:srcRect/>
          <a:stretch>
            <a:fillRect/>
          </a:stretch>
        </p:blipFill>
        <p:spPr bwMode="auto">
          <a:xfrm>
            <a:off x="200025" y="1874838"/>
            <a:ext cx="2190750" cy="2212975"/>
          </a:xfrm>
          <a:prstGeom prst="rect">
            <a:avLst/>
          </a:prstGeom>
          <a:noFill/>
        </p:spPr>
      </p:pic>
      <p:pic>
        <p:nvPicPr>
          <p:cNvPr id="7" name="Picture 23"/>
          <p:cNvPicPr>
            <a:picLocks noChangeAspect="1" noChangeArrowheads="1"/>
          </p:cNvPicPr>
          <p:nvPr/>
        </p:nvPicPr>
        <p:blipFill>
          <a:blip r:embed="rId3" cstate="print"/>
          <a:srcRect l="26483" t="19505" r="33688" b="35878"/>
          <a:stretch>
            <a:fillRect/>
          </a:stretch>
        </p:blipFill>
        <p:spPr bwMode="auto">
          <a:xfrm>
            <a:off x="2365375" y="1874838"/>
            <a:ext cx="2206625" cy="2193925"/>
          </a:xfrm>
          <a:prstGeom prst="rect">
            <a:avLst/>
          </a:prstGeom>
          <a:noFill/>
          <a:ln w="38100">
            <a:noFill/>
            <a:miter lim="800000"/>
            <a:headEnd/>
            <a:tailEnd/>
          </a:ln>
          <a:effectLst/>
        </p:spPr>
      </p:pic>
      <p:pic>
        <p:nvPicPr>
          <p:cNvPr id="8" name="Picture 36" descr="screen1"/>
          <p:cNvPicPr>
            <a:picLocks noChangeAspect="1" noChangeArrowheads="1"/>
          </p:cNvPicPr>
          <p:nvPr/>
        </p:nvPicPr>
        <p:blipFill>
          <a:blip r:embed="rId4" cstate="print"/>
          <a:srcRect b="12000"/>
          <a:stretch>
            <a:fillRect/>
          </a:stretch>
        </p:blipFill>
        <p:spPr bwMode="auto">
          <a:xfrm>
            <a:off x="5053013" y="4360338"/>
            <a:ext cx="3382962" cy="2140209"/>
          </a:xfrm>
          <a:prstGeom prst="rect">
            <a:avLst/>
          </a:prstGeom>
          <a:noFill/>
        </p:spPr>
      </p:pic>
      <p:pic>
        <p:nvPicPr>
          <p:cNvPr id="250882" name="Picture 2"/>
          <p:cNvPicPr>
            <a:picLocks noChangeAspect="1" noChangeArrowheads="1"/>
          </p:cNvPicPr>
          <p:nvPr/>
        </p:nvPicPr>
        <p:blipFill>
          <a:blip r:embed="rId5" cstate="print"/>
          <a:srcRect/>
          <a:stretch>
            <a:fillRect/>
          </a:stretch>
        </p:blipFill>
        <p:spPr bwMode="auto">
          <a:xfrm>
            <a:off x="7980218" y="249382"/>
            <a:ext cx="838257" cy="83825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404088" y="2017411"/>
            <a:ext cx="2958493" cy="3402464"/>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2988" y="4339251"/>
            <a:ext cx="4072630" cy="1814948"/>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2988" y="1216637"/>
            <a:ext cx="3523990" cy="2108454"/>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ECE at a Glance</a:t>
            </a:r>
            <a:endParaRPr lang="en-US" b="1" dirty="0">
              <a:solidFill>
                <a:schemeClr val="accent2"/>
              </a:solidFill>
            </a:endParaRPr>
          </a:p>
        </p:txBody>
      </p:sp>
      <p:graphicFrame>
        <p:nvGraphicFramePr>
          <p:cNvPr id="5" name="Table 4"/>
          <p:cNvGraphicFramePr>
            <a:graphicFrameLocks noGrp="1"/>
          </p:cNvGraphicFramePr>
          <p:nvPr/>
        </p:nvGraphicFramePr>
        <p:xfrm>
          <a:off x="233363" y="4472508"/>
          <a:ext cx="4056005" cy="1828800"/>
        </p:xfrm>
        <a:graphic>
          <a:graphicData uri="http://schemas.openxmlformats.org/drawingml/2006/table">
            <a:tbl>
              <a:tblPr firstRow="1" bandRow="1">
                <a:tableStyleId>{5C22544A-7EE6-4342-B048-85BDC9FD1C3A}</a:tableStyleId>
              </a:tblPr>
              <a:tblGrid>
                <a:gridCol w="2060950"/>
                <a:gridCol w="498764"/>
                <a:gridCol w="764771"/>
                <a:gridCol w="731520"/>
              </a:tblGrid>
              <a:tr h="149586">
                <a:tc>
                  <a:txBody>
                    <a:bodyPr/>
                    <a:lstStyle/>
                    <a:p>
                      <a:r>
                        <a:rPr lang="en-US" sz="1400" b="1" dirty="0" smtClean="0"/>
                        <a:t>Area</a:t>
                      </a:r>
                      <a:endParaRPr lang="en-US" sz="1400" b="1" dirty="0"/>
                    </a:p>
                  </a:txBody>
                  <a:tcPr anchor="ctr">
                    <a:solidFill>
                      <a:srgbClr val="FFFFFF"/>
                    </a:solidFill>
                  </a:tcPr>
                </a:tc>
                <a:tc>
                  <a:txBody>
                    <a:bodyPr/>
                    <a:lstStyle/>
                    <a:p>
                      <a:r>
                        <a:rPr lang="en-US" sz="1400" b="1" dirty="0" smtClean="0"/>
                        <a:t>Full</a:t>
                      </a:r>
                      <a:endParaRPr lang="en-US" sz="1400" b="1" dirty="0"/>
                    </a:p>
                  </a:txBody>
                  <a:tcPr anchor="ctr">
                    <a:solidFill>
                      <a:srgbClr val="FFFFFF"/>
                    </a:solidFill>
                  </a:tcPr>
                </a:tc>
                <a:tc>
                  <a:txBody>
                    <a:bodyPr/>
                    <a:lstStyle/>
                    <a:p>
                      <a:r>
                        <a:rPr lang="en-US" sz="1400" b="1" dirty="0" smtClean="0"/>
                        <a:t>Assoc</a:t>
                      </a:r>
                      <a:endParaRPr lang="en-US" sz="1400" b="1" dirty="0"/>
                    </a:p>
                  </a:txBody>
                  <a:tcPr anchor="ctr">
                    <a:solidFill>
                      <a:srgbClr val="FFFFFF"/>
                    </a:solidFill>
                  </a:tcPr>
                </a:tc>
                <a:tc>
                  <a:txBody>
                    <a:bodyPr/>
                    <a:lstStyle/>
                    <a:p>
                      <a:r>
                        <a:rPr lang="en-US" sz="1400" b="1" dirty="0" smtClean="0"/>
                        <a:t>Assist</a:t>
                      </a:r>
                      <a:endParaRPr lang="en-US" sz="1400" b="1" dirty="0"/>
                    </a:p>
                  </a:txBody>
                  <a:tcPr anchor="ctr">
                    <a:solidFill>
                      <a:srgbClr val="FFFFFF"/>
                    </a:solidFill>
                  </a:tcPr>
                </a:tc>
              </a:tr>
              <a:tr h="149586">
                <a:tc>
                  <a:txBody>
                    <a:bodyPr/>
                    <a:lstStyle/>
                    <a:p>
                      <a:r>
                        <a:rPr lang="en-US" sz="1400" b="1" dirty="0" smtClean="0"/>
                        <a:t>Biomedical</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149586">
                <a:tc>
                  <a:txBody>
                    <a:bodyPr/>
                    <a:lstStyle/>
                    <a:p>
                      <a:r>
                        <a:rPr lang="en-US" sz="1400" b="1" dirty="0" smtClean="0"/>
                        <a:t>Intelligent Systems</a:t>
                      </a:r>
                      <a:endParaRPr lang="en-US" sz="1400" b="1" dirty="0"/>
                    </a:p>
                  </a:txBody>
                  <a:tcPr anchor="ctr">
                    <a:solidFill>
                      <a:srgbClr val="FFFFFF"/>
                    </a:solidFill>
                  </a:tcPr>
                </a:tc>
                <a:tc>
                  <a:txBody>
                    <a:bodyPr/>
                    <a:lstStyle/>
                    <a:p>
                      <a:pPr algn="ctr"/>
                      <a:r>
                        <a:rPr lang="en-US" sz="1400" b="1" dirty="0" smtClean="0"/>
                        <a:t>3</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149586">
                <a:tc>
                  <a:txBody>
                    <a:bodyPr/>
                    <a:lstStyle/>
                    <a:p>
                      <a:r>
                        <a:rPr lang="en-US" sz="1400" b="1" dirty="0" smtClean="0"/>
                        <a:t>Controls</a:t>
                      </a:r>
                      <a:endParaRPr lang="en-US" sz="1400" b="1" dirty="0"/>
                    </a:p>
                  </a:txBody>
                  <a:tcPr anchor="ctr">
                    <a:solidFill>
                      <a:srgbClr val="FFFFFF"/>
                    </a:solidFill>
                  </a:tcPr>
                </a:tc>
                <a:tc>
                  <a:txBody>
                    <a:bodyPr/>
                    <a:lstStyle/>
                    <a:p>
                      <a:pPr algn="ctr"/>
                      <a:r>
                        <a:rPr lang="en-US" sz="1400" b="1" dirty="0" smtClean="0"/>
                        <a:t>3</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149586">
                <a:tc>
                  <a:txBody>
                    <a:bodyPr/>
                    <a:lstStyle/>
                    <a:p>
                      <a:r>
                        <a:rPr lang="en-US" sz="1400" b="1" dirty="0" smtClean="0"/>
                        <a:t>Devices and Materials</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r>
              <a:tr h="149586">
                <a:tc>
                  <a:txBody>
                    <a:bodyPr/>
                    <a:lstStyle/>
                    <a:p>
                      <a:r>
                        <a:rPr lang="en-US" sz="1400" b="1" dirty="0" smtClean="0"/>
                        <a:t>Energy</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r>
            </a:tbl>
          </a:graphicData>
        </a:graphic>
      </p:graphicFrame>
      <p:graphicFrame>
        <p:nvGraphicFramePr>
          <p:cNvPr id="6" name="Table 5"/>
          <p:cNvGraphicFramePr>
            <a:graphicFrameLocks noGrp="1"/>
          </p:cNvGraphicFramePr>
          <p:nvPr/>
        </p:nvGraphicFramePr>
        <p:xfrm>
          <a:off x="233363" y="1341953"/>
          <a:ext cx="3523990" cy="2133600"/>
        </p:xfrm>
        <a:graphic>
          <a:graphicData uri="http://schemas.openxmlformats.org/drawingml/2006/table">
            <a:tbl>
              <a:tblPr firstRow="1" bandRow="1">
                <a:tableStyleId>{5C22544A-7EE6-4342-B048-85BDC9FD1C3A}</a:tableStyleId>
              </a:tblPr>
              <a:tblGrid>
                <a:gridCol w="714288"/>
                <a:gridCol w="615142"/>
                <a:gridCol w="831272"/>
                <a:gridCol w="714895"/>
                <a:gridCol w="648393"/>
              </a:tblGrid>
              <a:tr h="250054">
                <a:tc>
                  <a:txBody>
                    <a:bodyPr/>
                    <a:lstStyle/>
                    <a:p>
                      <a:pPr algn="ctr"/>
                      <a:r>
                        <a:rPr lang="en-US" sz="1400" b="1" dirty="0" smtClean="0"/>
                        <a:t>Track</a:t>
                      </a:r>
                      <a:endParaRPr lang="en-US" sz="1400" b="1" dirty="0"/>
                    </a:p>
                  </a:txBody>
                  <a:tcPr anchor="ctr">
                    <a:solidFill>
                      <a:srgbClr val="FFFFFF"/>
                    </a:solidFill>
                  </a:tcPr>
                </a:tc>
                <a:tc>
                  <a:txBody>
                    <a:bodyPr/>
                    <a:lstStyle/>
                    <a:p>
                      <a:pPr algn="ctr"/>
                      <a:r>
                        <a:rPr lang="en-US" sz="1400" b="1" dirty="0" smtClean="0"/>
                        <a:t>Full</a:t>
                      </a:r>
                      <a:endParaRPr lang="en-US" sz="1400" b="1" dirty="0"/>
                    </a:p>
                  </a:txBody>
                  <a:tcPr anchor="ctr">
                    <a:solidFill>
                      <a:srgbClr val="FFFFFF"/>
                    </a:solidFill>
                  </a:tcPr>
                </a:tc>
                <a:tc>
                  <a:txBody>
                    <a:bodyPr/>
                    <a:lstStyle/>
                    <a:p>
                      <a:pPr algn="ctr"/>
                      <a:r>
                        <a:rPr lang="en-US" sz="1400" b="1" dirty="0" smtClean="0"/>
                        <a:t>Assoc</a:t>
                      </a:r>
                      <a:endParaRPr lang="en-US" sz="1400" b="1" dirty="0"/>
                    </a:p>
                  </a:txBody>
                  <a:tcPr anchor="ctr">
                    <a:solidFill>
                      <a:srgbClr val="FFFFFF"/>
                    </a:solidFill>
                  </a:tcPr>
                </a:tc>
                <a:tc>
                  <a:txBody>
                    <a:bodyPr/>
                    <a:lstStyle/>
                    <a:p>
                      <a:pPr algn="ctr"/>
                      <a:r>
                        <a:rPr lang="en-US" sz="1400" b="1" dirty="0" smtClean="0"/>
                        <a:t>Assist</a:t>
                      </a:r>
                      <a:endParaRPr lang="en-US" sz="1400" b="1" dirty="0"/>
                    </a:p>
                  </a:txBody>
                  <a:tcPr anchor="ctr">
                    <a:solidFill>
                      <a:srgbClr val="FFFFFF"/>
                    </a:solidFill>
                  </a:tcPr>
                </a:tc>
                <a:tc>
                  <a:txBody>
                    <a:bodyPr/>
                    <a:lstStyle/>
                    <a:p>
                      <a:pPr algn="ctr"/>
                      <a:r>
                        <a:rPr lang="en-US" sz="1400" b="1" dirty="0" smtClean="0"/>
                        <a:t>Total</a:t>
                      </a:r>
                      <a:endParaRPr lang="en-US" sz="1400" b="1" dirty="0"/>
                    </a:p>
                  </a:txBody>
                  <a:tcPr anchor="ctr">
                    <a:solidFill>
                      <a:srgbClr val="FFFFFF"/>
                    </a:solidFill>
                  </a:tcPr>
                </a:tc>
              </a:tr>
              <a:tr h="250054">
                <a:tc>
                  <a:txBody>
                    <a:bodyPr/>
                    <a:lstStyle/>
                    <a:p>
                      <a:pPr algn="ctr"/>
                      <a:r>
                        <a:rPr lang="en-US" sz="1400" b="1" dirty="0" smtClean="0"/>
                        <a:t>TT</a:t>
                      </a:r>
                      <a:endParaRPr lang="en-US" sz="1400" b="1" dirty="0"/>
                    </a:p>
                  </a:txBody>
                  <a:tcPr anchor="ctr">
                    <a:solidFill>
                      <a:srgbClr val="FFFFFF"/>
                    </a:solidFill>
                  </a:tcPr>
                </a:tc>
                <a:tc>
                  <a:txBody>
                    <a:bodyPr/>
                    <a:lstStyle/>
                    <a:p>
                      <a:pPr algn="ctr"/>
                      <a:r>
                        <a:rPr lang="en-US" sz="1400" b="1" dirty="0" smtClean="0"/>
                        <a:t>6</a:t>
                      </a:r>
                      <a:endParaRPr lang="en-US" sz="1400" b="1" dirty="0"/>
                    </a:p>
                  </a:txBody>
                  <a:tcPr anchor="ctr">
                    <a:solidFill>
                      <a:srgbClr val="FFFFFF"/>
                    </a:solidFill>
                  </a:tcPr>
                </a:tc>
                <a:tc>
                  <a:txBody>
                    <a:bodyPr/>
                    <a:lstStyle/>
                    <a:p>
                      <a:pPr algn="ctr"/>
                      <a:r>
                        <a:rPr lang="en-US" sz="1400" b="1" dirty="0" smtClean="0"/>
                        <a:t>4</a:t>
                      </a:r>
                      <a:endParaRPr lang="en-US" sz="1400" b="1" dirty="0"/>
                    </a:p>
                  </a:txBody>
                  <a:tcPr anchor="ctr">
                    <a:solidFill>
                      <a:srgbClr val="FFFFFF"/>
                    </a:solidFill>
                  </a:tcPr>
                </a:tc>
                <a:tc>
                  <a:txBody>
                    <a:bodyPr/>
                    <a:lstStyle/>
                    <a:p>
                      <a:pPr algn="ctr"/>
                      <a:r>
                        <a:rPr lang="en-US" sz="1400" b="1" dirty="0" smtClean="0"/>
                        <a:t>2</a:t>
                      </a:r>
                      <a:endParaRPr lang="en-US" sz="1400" b="1" dirty="0"/>
                    </a:p>
                  </a:txBody>
                  <a:tcPr anchor="ctr">
                    <a:solidFill>
                      <a:srgbClr val="FFFFFF"/>
                    </a:solidFill>
                  </a:tcPr>
                </a:tc>
                <a:tc>
                  <a:txBody>
                    <a:bodyPr/>
                    <a:lstStyle/>
                    <a:p>
                      <a:pPr algn="ctr"/>
                      <a:r>
                        <a:rPr lang="en-US" sz="1400" b="1" dirty="0" smtClean="0"/>
                        <a:t>12</a:t>
                      </a:r>
                      <a:endParaRPr lang="en-US" sz="1400" b="1" dirty="0"/>
                    </a:p>
                  </a:txBody>
                  <a:tcPr anchor="ctr">
                    <a:solidFill>
                      <a:srgbClr val="FFFFFF"/>
                    </a:solidFill>
                  </a:tcPr>
                </a:tc>
              </a:tr>
              <a:tr h="250054">
                <a:tc>
                  <a:txBody>
                    <a:bodyPr/>
                    <a:lstStyle/>
                    <a:p>
                      <a:pPr algn="ctr"/>
                      <a:r>
                        <a:rPr lang="en-US" sz="1400" b="1" dirty="0" smtClean="0"/>
                        <a:t>NTT</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250054">
                <a:tc>
                  <a:txBody>
                    <a:bodyPr/>
                    <a:lstStyle/>
                    <a:p>
                      <a:pPr algn="ctr"/>
                      <a:r>
                        <a:rPr lang="en-US" sz="1400" b="1" dirty="0" smtClean="0"/>
                        <a:t>Res.</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0</a:t>
                      </a:r>
                      <a:endParaRPr lang="en-US" sz="1400" b="1" dirty="0"/>
                    </a:p>
                  </a:txBody>
                  <a:tcPr anchor="ctr">
                    <a:solidFill>
                      <a:srgbClr val="FFFFFF"/>
                    </a:solidFill>
                  </a:tcPr>
                </a:tc>
                <a:tc>
                  <a:txBody>
                    <a:bodyPr/>
                    <a:lstStyle/>
                    <a:p>
                      <a:pPr algn="ctr"/>
                      <a:r>
                        <a:rPr lang="en-US" sz="1400" b="1" dirty="0" smtClean="0"/>
                        <a:t>1</a:t>
                      </a:r>
                      <a:endParaRPr lang="en-US" sz="1400" b="1" dirty="0"/>
                    </a:p>
                  </a:txBody>
                  <a:tcPr anchor="ctr">
                    <a:solidFill>
                      <a:srgbClr val="FFFFFF"/>
                    </a:solidFill>
                  </a:tcPr>
                </a:tc>
              </a:tr>
              <a:tr h="250054">
                <a:tc>
                  <a:txBody>
                    <a:bodyPr/>
                    <a:lstStyle/>
                    <a:p>
                      <a:pPr algn="ctr"/>
                      <a:r>
                        <a:rPr lang="en-US" sz="1400" b="1" dirty="0" smtClean="0"/>
                        <a:t>Adj.</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r>
                        <a:rPr lang="en-US" sz="1400" b="1" dirty="0" smtClean="0"/>
                        <a:t>9</a:t>
                      </a:r>
                      <a:endParaRPr lang="en-US" sz="1400" b="1" dirty="0"/>
                    </a:p>
                  </a:txBody>
                  <a:tcPr anchor="ctr">
                    <a:solidFill>
                      <a:srgbClr val="FFFFFF"/>
                    </a:solidFill>
                  </a:tcPr>
                </a:tc>
              </a:tr>
              <a:tr h="250054">
                <a:tc>
                  <a:txBody>
                    <a:bodyPr/>
                    <a:lstStyle/>
                    <a:p>
                      <a:pPr algn="ctr"/>
                      <a:r>
                        <a:rPr lang="en-US" sz="1400" b="1" dirty="0" smtClean="0"/>
                        <a:t>Staff</a:t>
                      </a: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endParaRPr lang="en-US" sz="1400" b="1" dirty="0"/>
                    </a:p>
                  </a:txBody>
                  <a:tcPr anchor="ctr">
                    <a:solidFill>
                      <a:srgbClr val="FFFFFF"/>
                    </a:solidFill>
                  </a:tcPr>
                </a:tc>
                <a:tc>
                  <a:txBody>
                    <a:bodyPr/>
                    <a:lstStyle/>
                    <a:p>
                      <a:pPr algn="ctr"/>
                      <a:r>
                        <a:rPr lang="en-US" sz="1400" b="1" dirty="0" smtClean="0"/>
                        <a:t>2</a:t>
                      </a:r>
                      <a:endParaRPr lang="en-US" sz="1400" b="1" dirty="0"/>
                    </a:p>
                  </a:txBody>
                  <a:tcPr anchor="ctr">
                    <a:solidFill>
                      <a:srgbClr val="FFFFFF"/>
                    </a:solidFill>
                  </a:tcPr>
                </a:tc>
              </a:tr>
              <a:tr h="250054">
                <a:tc gridSpan="4">
                  <a:txBody>
                    <a:bodyPr/>
                    <a:lstStyle/>
                    <a:p>
                      <a:pPr algn="r"/>
                      <a:r>
                        <a:rPr lang="en-US" sz="1400" b="1" dirty="0" smtClean="0"/>
                        <a:t>TOTAL</a:t>
                      </a:r>
                      <a:endParaRPr lang="en-US" sz="1400" b="1" dirty="0"/>
                    </a:p>
                  </a:txBody>
                  <a:tcPr anchor="ctr">
                    <a:solidFill>
                      <a:srgbClr val="FFFFFF"/>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sz="1400" b="1" dirty="0" smtClean="0"/>
                        <a:t>25</a:t>
                      </a:r>
                      <a:endParaRPr lang="en-US" sz="1400" b="1" dirty="0"/>
                    </a:p>
                  </a:txBody>
                  <a:tcPr anchor="ctr">
                    <a:solidFill>
                      <a:srgbClr val="FFFFFF"/>
                    </a:solidFill>
                  </a:tcPr>
                </a:tc>
              </a:tr>
            </a:tbl>
          </a:graphicData>
        </a:graphic>
      </p:graphicFrame>
      <p:sp>
        <p:nvSpPr>
          <p:cNvPr id="8" name="Rectangle 7"/>
          <p:cNvSpPr/>
          <p:nvPr/>
        </p:nvSpPr>
        <p:spPr>
          <a:xfrm>
            <a:off x="181604" y="782865"/>
            <a:ext cx="4572000" cy="276999"/>
          </a:xfrm>
          <a:prstGeom prst="rect">
            <a:avLst/>
          </a:prstGeom>
        </p:spPr>
        <p:txBody>
          <a:bodyPr lIns="0" tIns="0" rIns="0" bIns="0">
            <a:spAutoFit/>
          </a:bodyPr>
          <a:lstStyle/>
          <a:p>
            <a:pPr marL="173038" indent="-173038">
              <a:buFont typeface="Arial" pitchFamily="34" charset="0"/>
              <a:buChar char="•"/>
            </a:pPr>
            <a:r>
              <a:rPr lang="en-US" sz="1800" b="1" dirty="0" smtClean="0"/>
              <a:t>Faculty By Rank:</a:t>
            </a:r>
            <a:endParaRPr lang="en-US" sz="1800" b="1" dirty="0"/>
          </a:p>
        </p:txBody>
      </p:sp>
      <p:sp>
        <p:nvSpPr>
          <p:cNvPr id="9" name="Rectangle 8"/>
          <p:cNvSpPr/>
          <p:nvPr/>
        </p:nvSpPr>
        <p:spPr>
          <a:xfrm>
            <a:off x="181604" y="3763172"/>
            <a:ext cx="4024636" cy="276999"/>
          </a:xfrm>
          <a:prstGeom prst="rect">
            <a:avLst/>
          </a:prstGeom>
        </p:spPr>
        <p:txBody>
          <a:bodyPr wrap="square" lIns="0" tIns="0" rIns="0" bIns="0">
            <a:spAutoFit/>
          </a:bodyPr>
          <a:lstStyle/>
          <a:p>
            <a:pPr marL="173038" indent="-173038">
              <a:buFont typeface="Arial" pitchFamily="34" charset="0"/>
              <a:buChar char="•"/>
            </a:pPr>
            <a:r>
              <a:rPr lang="en-US" sz="1800" b="1" dirty="0" smtClean="0"/>
              <a:t>Faculty By Area of Specialization:</a:t>
            </a:r>
            <a:endParaRPr lang="en-US" sz="1800" b="1" dirty="0"/>
          </a:p>
        </p:txBody>
      </p:sp>
      <p:sp>
        <p:nvSpPr>
          <p:cNvPr id="11" name="Rectangle 10"/>
          <p:cNvSpPr/>
          <p:nvPr/>
        </p:nvSpPr>
        <p:spPr>
          <a:xfrm>
            <a:off x="4538750" y="789101"/>
            <a:ext cx="4572000" cy="861774"/>
          </a:xfrm>
          <a:prstGeom prst="rect">
            <a:avLst/>
          </a:prstGeom>
        </p:spPr>
        <p:txBody>
          <a:bodyPr lIns="0" tIns="0" rIns="0" bIns="0">
            <a:spAutoFit/>
          </a:bodyPr>
          <a:lstStyle/>
          <a:p>
            <a:pPr marL="173038" indent="-173038">
              <a:spcAft>
                <a:spcPts val="2400"/>
              </a:spcAft>
              <a:buFont typeface="Arial" pitchFamily="34" charset="0"/>
              <a:buChar char="•"/>
            </a:pPr>
            <a:r>
              <a:rPr lang="en-US" sz="1800" b="1" dirty="0" smtClean="0"/>
              <a:t>Three degree options: EE, </a:t>
            </a:r>
            <a:r>
              <a:rPr lang="en-US" sz="1800" b="1" dirty="0" err="1" smtClean="0"/>
              <a:t>CpE</a:t>
            </a:r>
            <a:r>
              <a:rPr lang="en-US" sz="1800" b="1" dirty="0" smtClean="0"/>
              <a:t>, </a:t>
            </a:r>
            <a:r>
              <a:rPr lang="en-US" sz="1800" b="1" dirty="0" err="1" smtClean="0"/>
              <a:t>BioE</a:t>
            </a:r>
            <a:endParaRPr lang="en-US" sz="1800" b="1" dirty="0" smtClean="0"/>
          </a:p>
          <a:p>
            <a:pPr marL="173038" indent="-173038">
              <a:buFont typeface="Arial" pitchFamily="34" charset="0"/>
              <a:buChar char="•"/>
            </a:pPr>
            <a:r>
              <a:rPr lang="en-US" sz="1800" b="1" dirty="0" smtClean="0"/>
              <a:t>Students By Degree Option (08-09):</a:t>
            </a:r>
            <a:endParaRPr lang="en-US" sz="1800" b="1" dirty="0"/>
          </a:p>
        </p:txBody>
      </p:sp>
      <p:graphicFrame>
        <p:nvGraphicFramePr>
          <p:cNvPr id="13" name="Table 12"/>
          <p:cNvGraphicFramePr>
            <a:graphicFrameLocks noGrp="1"/>
          </p:cNvGraphicFramePr>
          <p:nvPr/>
        </p:nvGraphicFramePr>
        <p:xfrm>
          <a:off x="5254462" y="2142723"/>
          <a:ext cx="2958494" cy="3444240"/>
        </p:xfrm>
        <a:graphic>
          <a:graphicData uri="http://schemas.openxmlformats.org/drawingml/2006/table">
            <a:tbl>
              <a:tblPr firstRow="1" bandRow="1">
                <a:tableStyleId>{5C22544A-7EE6-4342-B048-85BDC9FD1C3A}</a:tableStyleId>
              </a:tblPr>
              <a:tblGrid>
                <a:gridCol w="813811"/>
                <a:gridCol w="1030778"/>
                <a:gridCol w="1113905"/>
              </a:tblGrid>
              <a:tr h="250054">
                <a:tc>
                  <a:txBody>
                    <a:bodyPr/>
                    <a:lstStyle/>
                    <a:p>
                      <a:pPr algn="ctr"/>
                      <a:r>
                        <a:rPr lang="en-US" sz="1400" b="1" dirty="0" smtClean="0"/>
                        <a:t>Degree</a:t>
                      </a:r>
                      <a:endParaRPr lang="en-US" sz="1400" b="1" dirty="0"/>
                    </a:p>
                  </a:txBody>
                  <a:tcPr anchor="ctr">
                    <a:solidFill>
                      <a:srgbClr val="FFFFFF"/>
                    </a:solidFill>
                  </a:tcPr>
                </a:tc>
                <a:tc>
                  <a:txBody>
                    <a:bodyPr/>
                    <a:lstStyle/>
                    <a:p>
                      <a:pPr algn="ctr"/>
                      <a:r>
                        <a:rPr lang="en-US" sz="1400" b="1" dirty="0" smtClean="0"/>
                        <a:t>Enrolled</a:t>
                      </a:r>
                      <a:endParaRPr lang="en-US" sz="1400" b="1" dirty="0"/>
                    </a:p>
                  </a:txBody>
                  <a:tcPr anchor="ctr">
                    <a:solidFill>
                      <a:srgbClr val="FFFFFF"/>
                    </a:solidFill>
                  </a:tcPr>
                </a:tc>
                <a:tc>
                  <a:txBody>
                    <a:bodyPr/>
                    <a:lstStyle/>
                    <a:p>
                      <a:pPr algn="ctr"/>
                      <a:r>
                        <a:rPr lang="en-US" sz="1400" b="1" dirty="0" smtClean="0"/>
                        <a:t>Graduated</a:t>
                      </a:r>
                      <a:endParaRPr lang="en-US" sz="1400" b="1" dirty="0"/>
                    </a:p>
                  </a:txBody>
                  <a:tcPr anchor="ctr">
                    <a:solidFill>
                      <a:srgbClr val="FFFFFF"/>
                    </a:solidFill>
                  </a:tcPr>
                </a:tc>
              </a:tr>
              <a:tr h="250054">
                <a:tc>
                  <a:txBody>
                    <a:bodyPr/>
                    <a:lstStyle/>
                    <a:p>
                      <a:pPr algn="l"/>
                      <a:r>
                        <a:rPr lang="en-US" sz="1400" b="1" dirty="0" smtClean="0"/>
                        <a:t>BS:</a:t>
                      </a:r>
                    </a:p>
                    <a:p>
                      <a:pPr algn="r"/>
                      <a:r>
                        <a:rPr lang="en-US" sz="1400" b="1" dirty="0" smtClean="0"/>
                        <a:t>   EE</a:t>
                      </a:r>
                    </a:p>
                    <a:p>
                      <a:pPr algn="r"/>
                      <a:r>
                        <a:rPr lang="en-US" sz="1400" b="1" dirty="0" smtClean="0"/>
                        <a:t>   </a:t>
                      </a:r>
                      <a:r>
                        <a:rPr lang="en-US" sz="1400" b="1" dirty="0" err="1" smtClean="0"/>
                        <a:t>CpE</a:t>
                      </a:r>
                      <a:endParaRPr lang="en-US" sz="1400" b="1" dirty="0" smtClean="0"/>
                    </a:p>
                    <a:p>
                      <a:pPr algn="r"/>
                      <a:r>
                        <a:rPr lang="en-US" sz="1400" b="1" dirty="0" err="1" smtClean="0"/>
                        <a:t>BioE</a:t>
                      </a:r>
                      <a:endParaRPr lang="en-US" sz="1400" b="1" dirty="0" smtClean="0"/>
                    </a:p>
                  </a:txBody>
                  <a:tcPr anchor="ctr">
                    <a:solidFill>
                      <a:srgbClr val="FFFFFF"/>
                    </a:solidFill>
                  </a:tcPr>
                </a:tc>
                <a:tc>
                  <a:txBody>
                    <a:bodyPr/>
                    <a:lstStyle/>
                    <a:p>
                      <a:pPr algn="l"/>
                      <a:r>
                        <a:rPr lang="en-US" sz="1400" b="1" dirty="0" smtClean="0"/>
                        <a:t>210</a:t>
                      </a:r>
                    </a:p>
                    <a:p>
                      <a:pPr algn="r"/>
                      <a:r>
                        <a:rPr lang="en-US" sz="1400" b="1" dirty="0" smtClean="0"/>
                        <a:t>195</a:t>
                      </a:r>
                    </a:p>
                    <a:p>
                      <a:pPr algn="r"/>
                      <a:r>
                        <a:rPr lang="en-US" sz="1400" b="1" dirty="0" smtClean="0"/>
                        <a:t>15</a:t>
                      </a:r>
                    </a:p>
                    <a:p>
                      <a:pPr algn="r"/>
                      <a:r>
                        <a:rPr lang="en-US" sz="1400" b="1" dirty="0" smtClean="0"/>
                        <a:t>0</a:t>
                      </a:r>
                      <a:endParaRPr lang="en-US" sz="1400" b="1" dirty="0"/>
                    </a:p>
                  </a:txBody>
                  <a:tcPr anchor="ctr">
                    <a:solidFill>
                      <a:srgbClr val="FFFFFF"/>
                    </a:solidFill>
                  </a:tcPr>
                </a:tc>
                <a:tc>
                  <a:txBody>
                    <a:bodyPr/>
                    <a:lstStyle/>
                    <a:p>
                      <a:pPr algn="l"/>
                      <a:r>
                        <a:rPr lang="en-US" sz="1400" b="1" dirty="0" smtClean="0"/>
                        <a:t>23</a:t>
                      </a:r>
                    </a:p>
                    <a:p>
                      <a:pPr algn="r"/>
                      <a:r>
                        <a:rPr lang="en-US" sz="1400" b="1" dirty="0" smtClean="0"/>
                        <a:t>18</a:t>
                      </a:r>
                    </a:p>
                    <a:p>
                      <a:pPr algn="r"/>
                      <a:r>
                        <a:rPr lang="en-US" sz="1400" b="1" dirty="0" smtClean="0"/>
                        <a:t>5</a:t>
                      </a:r>
                    </a:p>
                    <a:p>
                      <a:pPr algn="r"/>
                      <a:r>
                        <a:rPr lang="en-US" sz="1400" b="1" dirty="0" smtClean="0"/>
                        <a:t>0</a:t>
                      </a:r>
                    </a:p>
                  </a:txBody>
                  <a:tcPr anchor="ctr">
                    <a:solidFill>
                      <a:srgbClr val="FFFFFF"/>
                    </a:solidFill>
                  </a:tcPr>
                </a:tc>
              </a:tr>
              <a:tr h="250054">
                <a:tc>
                  <a:txBody>
                    <a:bodyPr/>
                    <a:lstStyle/>
                    <a:p>
                      <a:pPr algn="l"/>
                      <a:r>
                        <a:rPr lang="en-US" sz="1400" b="1" dirty="0" smtClean="0"/>
                        <a:t>MS:</a:t>
                      </a:r>
                    </a:p>
                    <a:p>
                      <a:pPr algn="r"/>
                      <a:r>
                        <a:rPr lang="en-US" sz="1400" b="1" dirty="0" smtClean="0"/>
                        <a:t>   EE</a:t>
                      </a:r>
                    </a:p>
                    <a:p>
                      <a:pPr algn="r"/>
                      <a:r>
                        <a:rPr lang="en-US" sz="1400" b="1" dirty="0" smtClean="0"/>
                        <a:t>   </a:t>
                      </a:r>
                      <a:r>
                        <a:rPr lang="en-US" sz="1400" b="1" dirty="0" err="1" smtClean="0"/>
                        <a:t>CpE</a:t>
                      </a:r>
                      <a:endParaRPr lang="en-US" sz="1400" b="1" dirty="0" smtClean="0"/>
                    </a:p>
                    <a:p>
                      <a:pPr algn="r"/>
                      <a:r>
                        <a:rPr lang="en-US" sz="1400" b="1" dirty="0" err="1" smtClean="0"/>
                        <a:t>BioE</a:t>
                      </a:r>
                      <a:endParaRPr lang="en-US" sz="1400" b="1" dirty="0" smtClean="0"/>
                    </a:p>
                  </a:txBody>
                  <a:tcPr anchor="ctr">
                    <a:solidFill>
                      <a:srgbClr val="FFFFFF"/>
                    </a:solidFill>
                  </a:tcPr>
                </a:tc>
                <a:tc>
                  <a:txBody>
                    <a:bodyPr/>
                    <a:lstStyle/>
                    <a:p>
                      <a:pPr algn="l"/>
                      <a:r>
                        <a:rPr lang="en-US" sz="1400" b="1" dirty="0" smtClean="0"/>
                        <a:t>60</a:t>
                      </a:r>
                    </a:p>
                    <a:p>
                      <a:pPr algn="r"/>
                      <a:r>
                        <a:rPr lang="en-US" sz="1400" b="1" dirty="0" smtClean="0"/>
                        <a:t>58</a:t>
                      </a:r>
                    </a:p>
                    <a:p>
                      <a:pPr algn="r"/>
                      <a:r>
                        <a:rPr lang="en-US" sz="1400" b="1" dirty="0" smtClean="0"/>
                        <a:t>0</a:t>
                      </a:r>
                    </a:p>
                    <a:p>
                      <a:pPr algn="r"/>
                      <a:r>
                        <a:rPr lang="en-US" sz="1400" b="1" dirty="0" smtClean="0"/>
                        <a:t>2</a:t>
                      </a:r>
                      <a:endParaRPr lang="en-US" sz="1400" b="1" dirty="0"/>
                    </a:p>
                  </a:txBody>
                  <a:tcPr anchor="ctr">
                    <a:solidFill>
                      <a:srgbClr val="FFFFFF"/>
                    </a:solidFill>
                  </a:tcPr>
                </a:tc>
                <a:tc>
                  <a:txBody>
                    <a:bodyPr/>
                    <a:lstStyle/>
                    <a:p>
                      <a:pPr algn="l"/>
                      <a:r>
                        <a:rPr lang="en-US" sz="1400" b="1" dirty="0" smtClean="0"/>
                        <a:t>20</a:t>
                      </a:r>
                    </a:p>
                    <a:p>
                      <a:pPr algn="r"/>
                      <a:r>
                        <a:rPr lang="en-US" sz="1400" b="1" dirty="0" smtClean="0"/>
                        <a:t>19</a:t>
                      </a:r>
                    </a:p>
                    <a:p>
                      <a:pPr algn="r"/>
                      <a:r>
                        <a:rPr lang="en-US" sz="1400" b="1" dirty="0" smtClean="0"/>
                        <a:t>0</a:t>
                      </a:r>
                    </a:p>
                    <a:p>
                      <a:pPr algn="r"/>
                      <a:r>
                        <a:rPr lang="en-US" sz="1400" b="1" dirty="0" smtClean="0"/>
                        <a:t>1</a:t>
                      </a:r>
                    </a:p>
                  </a:txBody>
                  <a:tcPr anchor="ctr">
                    <a:solidFill>
                      <a:srgbClr val="FFFFFF"/>
                    </a:solidFill>
                  </a:tcPr>
                </a:tc>
              </a:tr>
              <a:tr h="250054">
                <a:tc>
                  <a:txBody>
                    <a:bodyPr/>
                    <a:lstStyle/>
                    <a:p>
                      <a:pPr algn="l"/>
                      <a:r>
                        <a:rPr lang="en-US" sz="1400" b="1" dirty="0" smtClean="0"/>
                        <a:t>PhD:</a:t>
                      </a:r>
                    </a:p>
                    <a:p>
                      <a:pPr algn="r"/>
                      <a:r>
                        <a:rPr lang="en-US" sz="1400" b="1" dirty="0" smtClean="0"/>
                        <a:t>   EE</a:t>
                      </a:r>
                    </a:p>
                    <a:p>
                      <a:pPr algn="r"/>
                      <a:r>
                        <a:rPr lang="en-US" sz="1400" b="1" dirty="0" smtClean="0"/>
                        <a:t>   </a:t>
                      </a:r>
                      <a:r>
                        <a:rPr lang="en-US" sz="1400" b="1" dirty="0" err="1" smtClean="0"/>
                        <a:t>CpE</a:t>
                      </a:r>
                      <a:endParaRPr lang="en-US" sz="1400" b="1" dirty="0" smtClean="0"/>
                    </a:p>
                    <a:p>
                      <a:pPr algn="r"/>
                      <a:r>
                        <a:rPr lang="en-US" sz="1400" b="1" dirty="0" err="1" smtClean="0"/>
                        <a:t>BioE</a:t>
                      </a:r>
                      <a:endParaRPr lang="en-US" sz="1400" b="1" dirty="0" smtClean="0"/>
                    </a:p>
                  </a:txBody>
                  <a:tcPr anchor="ctr">
                    <a:solidFill>
                      <a:srgbClr val="FFFFFF"/>
                    </a:solidFill>
                  </a:tcPr>
                </a:tc>
                <a:tc>
                  <a:txBody>
                    <a:bodyPr/>
                    <a:lstStyle/>
                    <a:p>
                      <a:pPr algn="l"/>
                      <a:r>
                        <a:rPr lang="en-US" sz="1400" b="1" dirty="0" smtClean="0"/>
                        <a:t>10</a:t>
                      </a:r>
                    </a:p>
                    <a:p>
                      <a:pPr algn="r"/>
                      <a:r>
                        <a:rPr lang="en-US" sz="1400" b="1" dirty="0" smtClean="0"/>
                        <a:t>7</a:t>
                      </a:r>
                    </a:p>
                    <a:p>
                      <a:pPr algn="r"/>
                      <a:r>
                        <a:rPr lang="en-US" sz="1400" b="1" dirty="0" smtClean="0"/>
                        <a:t>0</a:t>
                      </a:r>
                    </a:p>
                    <a:p>
                      <a:pPr algn="r"/>
                      <a:r>
                        <a:rPr lang="en-US" sz="1400" b="1" dirty="0" smtClean="0"/>
                        <a:t>3</a:t>
                      </a:r>
                      <a:endParaRPr lang="en-US" sz="1400" b="1" dirty="0"/>
                    </a:p>
                  </a:txBody>
                  <a:tcPr anchor="ctr">
                    <a:solidFill>
                      <a:srgbClr val="FFFFFF"/>
                    </a:solidFill>
                  </a:tcPr>
                </a:tc>
                <a:tc>
                  <a:txBody>
                    <a:bodyPr/>
                    <a:lstStyle/>
                    <a:p>
                      <a:pPr algn="l"/>
                      <a:r>
                        <a:rPr lang="en-US" sz="1400" b="1" dirty="0" smtClean="0"/>
                        <a:t>1</a:t>
                      </a:r>
                    </a:p>
                    <a:p>
                      <a:pPr algn="r"/>
                      <a:r>
                        <a:rPr lang="en-US" sz="1400" b="1" dirty="0" smtClean="0"/>
                        <a:t>1</a:t>
                      </a:r>
                    </a:p>
                    <a:p>
                      <a:pPr algn="r"/>
                      <a:r>
                        <a:rPr lang="en-US" sz="1400" b="1" dirty="0" smtClean="0"/>
                        <a:t>0</a:t>
                      </a:r>
                    </a:p>
                    <a:p>
                      <a:pPr algn="r"/>
                      <a:r>
                        <a:rPr lang="en-US" sz="1400" b="1" dirty="0" smtClean="0"/>
                        <a:t>0</a:t>
                      </a:r>
                    </a:p>
                  </a:txBody>
                  <a:tcPr anchor="ctr">
                    <a:solidFill>
                      <a:srgbClr val="FFFFFF"/>
                    </a:solidFill>
                  </a:tcPr>
                </a:tc>
              </a:tr>
              <a:tr h="250054">
                <a:tc>
                  <a:txBody>
                    <a:bodyPr/>
                    <a:lstStyle/>
                    <a:p>
                      <a:pPr algn="r"/>
                      <a:r>
                        <a:rPr lang="en-US" sz="1400" b="1" dirty="0" smtClean="0"/>
                        <a:t>Total:</a:t>
                      </a:r>
                      <a:endParaRPr lang="en-US" sz="1400" b="1" dirty="0"/>
                    </a:p>
                  </a:txBody>
                  <a:tcPr anchor="ctr">
                    <a:solidFill>
                      <a:srgbClr val="FFFFFF"/>
                    </a:solidFill>
                  </a:tcPr>
                </a:tc>
                <a:tc>
                  <a:txBody>
                    <a:bodyPr/>
                    <a:lstStyle/>
                    <a:p>
                      <a:pPr algn="l"/>
                      <a:r>
                        <a:rPr lang="en-US" sz="1400" b="1" dirty="0" smtClean="0"/>
                        <a:t>280</a:t>
                      </a:r>
                      <a:endParaRPr lang="en-US" sz="1400" b="1" dirty="0"/>
                    </a:p>
                  </a:txBody>
                  <a:tcPr anchor="ctr">
                    <a:solidFill>
                      <a:srgbClr val="FFFFFF"/>
                    </a:solidFill>
                  </a:tcPr>
                </a:tc>
                <a:tc>
                  <a:txBody>
                    <a:bodyPr/>
                    <a:lstStyle/>
                    <a:p>
                      <a:pPr algn="l"/>
                      <a:r>
                        <a:rPr lang="en-US" sz="1400" b="1" dirty="0" smtClean="0"/>
                        <a:t>44</a:t>
                      </a:r>
                      <a:endParaRPr lang="en-US" sz="1400" b="1" dirty="0"/>
                    </a:p>
                  </a:txBody>
                  <a:tcPr anchor="ctr">
                    <a:solidFill>
                      <a:srgbClr val="FFFFFF"/>
                    </a:solid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ECE Graduate Program</a:t>
            </a:r>
            <a:endParaRPr lang="en-US" b="1" dirty="0">
              <a:solidFill>
                <a:schemeClr val="accent2"/>
              </a:solidFill>
            </a:endParaRPr>
          </a:p>
        </p:txBody>
      </p:sp>
      <p:sp>
        <p:nvSpPr>
          <p:cNvPr id="3" name="Rectangle 2"/>
          <p:cNvSpPr/>
          <p:nvPr/>
        </p:nvSpPr>
        <p:spPr>
          <a:xfrm>
            <a:off x="183489" y="2213225"/>
            <a:ext cx="4139130" cy="4278094"/>
          </a:xfrm>
          <a:prstGeom prst="rect">
            <a:avLst/>
          </a:prstGeom>
        </p:spPr>
        <p:txBody>
          <a:bodyPr wrap="square" lIns="0" tIns="0" rIns="0" bIns="0">
            <a:spAutoFit/>
          </a:bodyPr>
          <a:lstStyle/>
          <a:p>
            <a:pPr marL="173038" indent="-173038">
              <a:spcBef>
                <a:spcPts val="1800"/>
              </a:spcBef>
              <a:spcAft>
                <a:spcPts val="0"/>
              </a:spcAft>
              <a:buFont typeface="Arial" pitchFamily="34" charset="0"/>
              <a:buChar char="•"/>
            </a:pPr>
            <a:r>
              <a:rPr lang="en-US" sz="1800" b="1" dirty="0" smtClean="0"/>
              <a:t>Computer Engineering</a:t>
            </a:r>
          </a:p>
          <a:p>
            <a:pPr marL="173038" indent="-173038">
              <a:spcBef>
                <a:spcPts val="0"/>
              </a:spcBef>
              <a:spcAft>
                <a:spcPts val="0"/>
              </a:spcAft>
            </a:pPr>
            <a:r>
              <a:rPr lang="en-US" sz="1800" b="1" dirty="0" smtClean="0"/>
              <a:t>	</a:t>
            </a:r>
            <a:r>
              <a:rPr lang="en-US" sz="1400" b="1" dirty="0" smtClean="0"/>
              <a:t>5612: Advanced Microprocessor Systems </a:t>
            </a:r>
          </a:p>
          <a:p>
            <a:pPr marL="173038" indent="-173038">
              <a:spcBef>
                <a:spcPts val="0"/>
              </a:spcBef>
              <a:spcAft>
                <a:spcPts val="0"/>
              </a:spcAft>
            </a:pPr>
            <a:r>
              <a:rPr lang="en-US" sz="1400" b="1" dirty="0" smtClean="0"/>
              <a:t>	5516: Intro. Communication Networks </a:t>
            </a:r>
          </a:p>
          <a:p>
            <a:pPr marL="173038" indent="-173038">
              <a:spcBef>
                <a:spcPts val="0"/>
              </a:spcBef>
              <a:spcAft>
                <a:spcPts val="0"/>
              </a:spcAft>
            </a:pPr>
            <a:r>
              <a:rPr lang="en-US" sz="1400" b="1" dirty="0" smtClean="0"/>
              <a:t>	5622: Intro. Computer Architecture</a:t>
            </a:r>
          </a:p>
          <a:p>
            <a:pPr marL="173038" indent="-173038">
              <a:spcBef>
                <a:spcPts val="0"/>
              </a:spcBef>
              <a:spcAft>
                <a:spcPts val="0"/>
              </a:spcAft>
            </a:pPr>
            <a:r>
              <a:rPr lang="en-US" sz="1400" b="1" dirty="0" smtClean="0"/>
              <a:t>	8516: Performance of Communications Ntwks</a:t>
            </a:r>
          </a:p>
          <a:p>
            <a:pPr marL="173038" indent="-173038">
              <a:spcBef>
                <a:spcPts val="0"/>
              </a:spcBef>
              <a:spcAft>
                <a:spcPts val="0"/>
              </a:spcAft>
            </a:pPr>
            <a:r>
              <a:rPr lang="en-US" sz="1400" b="1" dirty="0" smtClean="0"/>
              <a:t>	8622: Advanced Computer Architectures</a:t>
            </a:r>
          </a:p>
          <a:p>
            <a:pPr marL="173038" indent="-173038">
              <a:spcAft>
                <a:spcPts val="0"/>
              </a:spcAft>
            </a:pPr>
            <a:r>
              <a:rPr lang="en-US" sz="1400" b="1" dirty="0" smtClean="0"/>
              <a:t>	9622: Parallel Processing Architectures</a:t>
            </a:r>
          </a:p>
          <a:p>
            <a:pPr marL="173038" indent="-173038">
              <a:spcBef>
                <a:spcPts val="1800"/>
              </a:spcBef>
              <a:spcAft>
                <a:spcPts val="0"/>
              </a:spcAft>
              <a:buFont typeface="Arial" pitchFamily="34" charset="0"/>
              <a:buChar char="•"/>
            </a:pPr>
            <a:r>
              <a:rPr lang="en-US" sz="1800" b="1" dirty="0" smtClean="0"/>
              <a:t>Controls</a:t>
            </a:r>
          </a:p>
          <a:p>
            <a:pPr marL="173038" indent="-173038">
              <a:spcAft>
                <a:spcPts val="0"/>
              </a:spcAft>
            </a:pPr>
            <a:r>
              <a:rPr lang="en-US" sz="1800" b="1" dirty="0" smtClean="0"/>
              <a:t>	</a:t>
            </a:r>
            <a:r>
              <a:rPr lang="en-US" sz="1400" b="1" dirty="0" smtClean="0"/>
              <a:t>5412: Control System Analysis</a:t>
            </a:r>
          </a:p>
          <a:p>
            <a:pPr marL="173038" indent="-173038">
              <a:spcAft>
                <a:spcPts val="0"/>
              </a:spcAft>
            </a:pPr>
            <a:r>
              <a:rPr lang="en-US" sz="1400" b="1" dirty="0" smtClean="0"/>
              <a:t>	8412: Optimal &amp; Robust Control</a:t>
            </a:r>
          </a:p>
          <a:p>
            <a:pPr marL="173038" indent="-173038">
              <a:spcAft>
                <a:spcPts val="0"/>
              </a:spcAft>
            </a:pPr>
            <a:r>
              <a:rPr lang="en-US" sz="1400" b="1" dirty="0" smtClean="0"/>
              <a:t>	8414: Adaptive Control</a:t>
            </a:r>
          </a:p>
          <a:p>
            <a:pPr marL="173038" indent="-173038">
              <a:spcAft>
                <a:spcPts val="0"/>
              </a:spcAft>
            </a:pPr>
            <a:r>
              <a:rPr lang="en-US" sz="1400" b="1" dirty="0" smtClean="0"/>
              <a:t>	8512: Signal Processing and Control Theory</a:t>
            </a:r>
          </a:p>
          <a:p>
            <a:pPr marL="173038" indent="-173038">
              <a:spcAft>
                <a:spcPts val="0"/>
              </a:spcAft>
            </a:pPr>
            <a:r>
              <a:rPr lang="en-US" sz="1400" b="1" dirty="0" smtClean="0"/>
              <a:t>	9412: Nonlinear Control Systems</a:t>
            </a:r>
          </a:p>
          <a:p>
            <a:pPr marL="173038" indent="-173038">
              <a:spcBef>
                <a:spcPts val="1800"/>
              </a:spcBef>
              <a:spcAft>
                <a:spcPts val="0"/>
              </a:spcAft>
              <a:buFont typeface="Arial" pitchFamily="34" charset="0"/>
              <a:buChar char="•"/>
            </a:pPr>
            <a:r>
              <a:rPr lang="en-US" sz="1800" b="1" dirty="0" smtClean="0"/>
              <a:t>Intelligent Systems</a:t>
            </a:r>
          </a:p>
          <a:p>
            <a:pPr marL="173038" indent="-173038">
              <a:spcBef>
                <a:spcPts val="0"/>
              </a:spcBef>
              <a:spcAft>
                <a:spcPts val="0"/>
              </a:spcAft>
            </a:pPr>
            <a:r>
              <a:rPr lang="en-US" sz="1800" b="1" dirty="0" smtClean="0"/>
              <a:t>	</a:t>
            </a:r>
            <a:r>
              <a:rPr lang="en-US" sz="1400" b="1" dirty="0" smtClean="0"/>
              <a:t>5712: Intelligent Multimedia Systems</a:t>
            </a:r>
          </a:p>
          <a:p>
            <a:pPr marL="173038" indent="-173038">
              <a:spcBef>
                <a:spcPts val="0"/>
              </a:spcBef>
              <a:spcAft>
                <a:spcPts val="0"/>
              </a:spcAft>
            </a:pPr>
            <a:r>
              <a:rPr lang="en-US" sz="1400" b="1" dirty="0" smtClean="0"/>
              <a:t>	5714: Intro. Intelligent Systems</a:t>
            </a:r>
          </a:p>
        </p:txBody>
      </p:sp>
      <p:sp>
        <p:nvSpPr>
          <p:cNvPr id="4" name="Rectangle 3"/>
          <p:cNvSpPr/>
          <p:nvPr/>
        </p:nvSpPr>
        <p:spPr>
          <a:xfrm>
            <a:off x="4555375" y="2213712"/>
            <a:ext cx="4339243" cy="3985706"/>
          </a:xfrm>
          <a:prstGeom prst="rect">
            <a:avLst/>
          </a:prstGeom>
        </p:spPr>
        <p:txBody>
          <a:bodyPr wrap="square" lIns="0" tIns="0" rIns="0" bIns="0">
            <a:spAutoFit/>
          </a:bodyPr>
          <a:lstStyle/>
          <a:p>
            <a:pPr marL="173038" indent="-173038">
              <a:spcBef>
                <a:spcPts val="1800"/>
              </a:spcBef>
              <a:spcAft>
                <a:spcPts val="0"/>
              </a:spcAft>
              <a:buFont typeface="Arial" pitchFamily="34" charset="0"/>
              <a:buChar char="•"/>
            </a:pPr>
            <a:r>
              <a:rPr lang="en-US" sz="1800" b="1" dirty="0" smtClean="0"/>
              <a:t>Microelectronics</a:t>
            </a:r>
          </a:p>
          <a:p>
            <a:pPr marL="173038" indent="-173038">
              <a:spcBef>
                <a:spcPts val="0"/>
              </a:spcBef>
              <a:spcAft>
                <a:spcPts val="0"/>
              </a:spcAft>
            </a:pPr>
            <a:r>
              <a:rPr lang="en-US" sz="1800" b="1" dirty="0" smtClean="0"/>
              <a:t>	</a:t>
            </a:r>
            <a:r>
              <a:rPr lang="en-US" sz="1400" b="1" dirty="0" smtClean="0"/>
              <a:t>5314: Microelectronics</a:t>
            </a:r>
          </a:p>
          <a:p>
            <a:pPr marL="173038" indent="-173038">
              <a:spcBef>
                <a:spcPts val="0"/>
              </a:spcBef>
              <a:spcAft>
                <a:spcPts val="0"/>
              </a:spcAft>
            </a:pPr>
            <a:r>
              <a:rPr lang="en-US" sz="1400" b="1" dirty="0" smtClean="0"/>
              <a:t>	5324: VLSI Systems Design</a:t>
            </a:r>
          </a:p>
          <a:p>
            <a:pPr marL="173038" indent="-173038">
              <a:spcBef>
                <a:spcPts val="0"/>
              </a:spcBef>
              <a:spcAft>
                <a:spcPts val="0"/>
              </a:spcAft>
            </a:pPr>
            <a:r>
              <a:rPr lang="en-US" sz="1400" b="1" dirty="0" smtClean="0"/>
              <a:t>	8324: Mixed Signal VLSI Design</a:t>
            </a:r>
          </a:p>
          <a:p>
            <a:pPr marL="173038" indent="-173038">
              <a:spcBef>
                <a:spcPts val="0"/>
              </a:spcBef>
              <a:spcAft>
                <a:spcPts val="0"/>
              </a:spcAft>
            </a:pPr>
            <a:r>
              <a:rPr lang="en-US" sz="1400" b="1" dirty="0" smtClean="0"/>
              <a:t>	8334: </a:t>
            </a:r>
            <a:r>
              <a:rPr lang="en-US" sz="1400" b="1" dirty="0" err="1" smtClean="0"/>
              <a:t>Nano</a:t>
            </a:r>
            <a:r>
              <a:rPr lang="en-US" sz="1400" b="1" dirty="0" smtClean="0"/>
              <a:t> Applications, MEMS and NEMS</a:t>
            </a:r>
          </a:p>
          <a:p>
            <a:pPr marL="173038" indent="-173038">
              <a:spcBef>
                <a:spcPts val="0"/>
              </a:spcBef>
              <a:spcAft>
                <a:spcPts val="0"/>
              </a:spcAft>
            </a:pPr>
            <a:r>
              <a:rPr lang="en-US" sz="1400" b="1" dirty="0" smtClean="0"/>
              <a:t>	9324: VLSI Phys. Design</a:t>
            </a:r>
          </a:p>
          <a:p>
            <a:pPr marL="173038" indent="-173038">
              <a:spcBef>
                <a:spcPts val="1800"/>
              </a:spcBef>
              <a:spcAft>
                <a:spcPts val="0"/>
              </a:spcAft>
              <a:buFont typeface="Arial" pitchFamily="34" charset="0"/>
              <a:buChar char="•"/>
            </a:pPr>
            <a:r>
              <a:rPr lang="en-US" sz="1800" b="1" dirty="0" smtClean="0"/>
              <a:t>Signal Processing and Communications</a:t>
            </a:r>
          </a:p>
          <a:p>
            <a:pPr marL="173038" indent="-173038">
              <a:spcAft>
                <a:spcPts val="0"/>
              </a:spcAft>
            </a:pPr>
            <a:r>
              <a:rPr lang="en-US" sz="1800" b="1" dirty="0" smtClean="0"/>
              <a:t>	</a:t>
            </a:r>
            <a:r>
              <a:rPr lang="en-US" sz="1400" b="1" dirty="0" smtClean="0"/>
              <a:t>5512: Analog and Digital Communication </a:t>
            </a:r>
          </a:p>
          <a:p>
            <a:pPr marL="173038" indent="-173038">
              <a:spcAft>
                <a:spcPts val="0"/>
              </a:spcAft>
            </a:pPr>
            <a:r>
              <a:rPr lang="en-US" sz="1400" b="1" dirty="0" smtClean="0"/>
              <a:t>	5514: Digital Signal Processing </a:t>
            </a:r>
          </a:p>
          <a:p>
            <a:pPr marL="173038" indent="-173038">
              <a:spcAft>
                <a:spcPts val="0"/>
              </a:spcAft>
            </a:pPr>
            <a:r>
              <a:rPr lang="en-US" sz="1400" b="1" dirty="0" smtClean="0"/>
              <a:t>	8514: Digital Signal Processing </a:t>
            </a:r>
          </a:p>
          <a:p>
            <a:pPr marL="173038" indent="-173038">
              <a:spcAft>
                <a:spcPts val="0"/>
              </a:spcAft>
            </a:pPr>
            <a:r>
              <a:rPr lang="en-US" sz="1400" b="1" dirty="0" smtClean="0"/>
              <a:t>	8524: Speech Signal Processing</a:t>
            </a:r>
          </a:p>
          <a:p>
            <a:pPr marL="173038" indent="-173038">
              <a:spcAft>
                <a:spcPts val="0"/>
              </a:spcAft>
            </a:pPr>
            <a:r>
              <a:rPr lang="en-US" sz="1400" b="1" dirty="0" smtClean="0"/>
              <a:t>	8999: Electro-optics</a:t>
            </a:r>
          </a:p>
          <a:p>
            <a:pPr marL="173038" indent="-173038">
              <a:spcAft>
                <a:spcPts val="0"/>
              </a:spcAft>
            </a:pPr>
            <a:r>
              <a:rPr lang="en-US" sz="1400" b="1" dirty="0" smtClean="0"/>
              <a:t> 	9512: Detection Estimation </a:t>
            </a:r>
          </a:p>
          <a:p>
            <a:pPr marL="173038" indent="-173038">
              <a:spcAft>
                <a:spcPts val="0"/>
              </a:spcAft>
            </a:pPr>
            <a:r>
              <a:rPr lang="en-US" sz="1400" b="1" dirty="0" smtClean="0"/>
              <a:t>	9514: Adaptive Signal Processing </a:t>
            </a:r>
          </a:p>
          <a:p>
            <a:pPr marL="173038" indent="-173038">
              <a:spcAft>
                <a:spcPts val="0"/>
              </a:spcAft>
            </a:pPr>
            <a:r>
              <a:rPr lang="en-US" sz="1400" b="1" dirty="0" smtClean="0"/>
              <a:t>	9524: Digital Image Processing</a:t>
            </a:r>
          </a:p>
        </p:txBody>
      </p:sp>
      <p:sp>
        <p:nvSpPr>
          <p:cNvPr id="5" name="Rectangle 4"/>
          <p:cNvSpPr/>
          <p:nvPr/>
        </p:nvSpPr>
        <p:spPr>
          <a:xfrm>
            <a:off x="183487" y="683725"/>
            <a:ext cx="8728738" cy="1261884"/>
          </a:xfrm>
          <a:prstGeom prst="rect">
            <a:avLst/>
          </a:prstGeom>
        </p:spPr>
        <p:txBody>
          <a:bodyPr wrap="square" lIns="0" tIns="0" rIns="0" bIns="0">
            <a:spAutoFit/>
          </a:bodyPr>
          <a:lstStyle/>
          <a:p>
            <a:pPr marL="173038" indent="-173038">
              <a:spcBef>
                <a:spcPts val="0"/>
              </a:spcBef>
              <a:spcAft>
                <a:spcPts val="1200"/>
              </a:spcAft>
              <a:buFont typeface="Arial" pitchFamily="34" charset="0"/>
              <a:buChar char="•"/>
            </a:pPr>
            <a:r>
              <a:rPr lang="en-US" sz="1800" b="1" dirty="0" smtClean="0"/>
              <a:t>Clustered into three general areas: Signals, Controls and Hardware.</a:t>
            </a:r>
          </a:p>
          <a:p>
            <a:pPr marL="173038" indent="-173038">
              <a:spcAft>
                <a:spcPts val="0"/>
              </a:spcAft>
              <a:buFont typeface="Arial" pitchFamily="34" charset="0"/>
              <a:buChar char="•"/>
            </a:pPr>
            <a:r>
              <a:rPr lang="en-US" sz="1800" b="1" dirty="0" smtClean="0"/>
              <a:t>All students are required to take four core courses: Engineering Analysis (5022),  Probability and Random Processes (5033), Digital Signal Processing (5514) and Introduction to Computer Architectures</a:t>
            </a:r>
            <a:r>
              <a:rPr lang="en-US" sz="1800" dirty="0" smtClean="0"/>
              <a:t> (</a:t>
            </a:r>
            <a:r>
              <a:rPr lang="en-US" sz="1800" b="1" dirty="0" smtClean="0"/>
              <a:t>EE 5622 ).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CFL.png"/>
          <p:cNvPicPr>
            <a:picLocks/>
          </p:cNvPicPr>
          <p:nvPr/>
        </p:nvPicPr>
        <p:blipFill>
          <a:blip r:embed="rId2" cstate="print"/>
          <a:srcRect/>
          <a:stretch>
            <a:fillRect/>
          </a:stretch>
        </p:blipFill>
        <p:spPr bwMode="auto">
          <a:xfrm>
            <a:off x="249384" y="800100"/>
            <a:ext cx="1371600" cy="1371600"/>
          </a:xfrm>
          <a:prstGeom prst="rect">
            <a:avLst/>
          </a:prstGeom>
          <a:solidFill>
            <a:srgbClr val="FFFFFF"/>
          </a:solidFill>
          <a:ln w="38100">
            <a:solidFill>
              <a:schemeClr val="accent2"/>
            </a:solidFill>
            <a:miter lim="800000"/>
            <a:headEnd/>
            <a:tailEnd/>
          </a:ln>
        </p:spPr>
      </p:pic>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Research Thrusts</a:t>
            </a:r>
            <a:endParaRPr lang="en-US" b="1" dirty="0">
              <a:solidFill>
                <a:schemeClr val="accent2"/>
              </a:solidFill>
            </a:endParaRPr>
          </a:p>
        </p:txBody>
      </p:sp>
      <p:sp>
        <p:nvSpPr>
          <p:cNvPr id="4" name="TextBox 3"/>
          <p:cNvSpPr txBox="1"/>
          <p:nvPr/>
        </p:nvSpPr>
        <p:spPr>
          <a:xfrm>
            <a:off x="2892829" y="1260494"/>
            <a:ext cx="4189615" cy="830997"/>
          </a:xfrm>
          <a:prstGeom prst="rect">
            <a:avLst/>
          </a:prstGeom>
        </p:spPr>
        <p:txBody>
          <a:bodyPr wrap="square" lIns="0" tIns="0" rIns="0" bIns="0" rtlCol="0">
            <a:spAutoFit/>
          </a:bodyPr>
          <a:lstStyle/>
          <a:p>
            <a:r>
              <a:rPr lang="en-US" sz="1800" b="1" dirty="0" smtClean="0">
                <a:solidFill>
                  <a:schemeClr val="accent1"/>
                </a:solidFill>
              </a:rPr>
              <a:t>Intelligent Systems: </a:t>
            </a:r>
            <a:r>
              <a:rPr lang="en-US" sz="1800" b="1" dirty="0" smtClean="0"/>
              <a:t>multi-agent systems, tutoring systems, human language technology</a:t>
            </a:r>
            <a:endParaRPr lang="en-US" sz="1800" b="1" dirty="0"/>
          </a:p>
        </p:txBody>
      </p:sp>
      <p:pic>
        <p:nvPicPr>
          <p:cNvPr id="8194" name="Picture 2"/>
          <p:cNvPicPr>
            <a:picLocks noChangeArrowheads="1"/>
          </p:cNvPicPr>
          <p:nvPr/>
        </p:nvPicPr>
        <p:blipFill>
          <a:blip r:embed="rId3" cstate="print"/>
          <a:srcRect l="19550" t="18396" r="52529" b="46364"/>
          <a:stretch>
            <a:fillRect/>
          </a:stretch>
        </p:blipFill>
        <p:spPr bwMode="auto">
          <a:xfrm>
            <a:off x="611348" y="1099358"/>
            <a:ext cx="1371600" cy="1371600"/>
          </a:xfrm>
          <a:prstGeom prst="rect">
            <a:avLst/>
          </a:prstGeom>
          <a:noFill/>
          <a:ln w="38100">
            <a:solidFill>
              <a:schemeClr val="accent2"/>
            </a:solidFill>
            <a:miter lim="800000"/>
            <a:headEnd/>
            <a:tailEnd/>
          </a:ln>
        </p:spPr>
      </p:pic>
      <p:pic>
        <p:nvPicPr>
          <p:cNvPr id="20" name="Picture 9" descr="obeid-image1.png"/>
          <p:cNvPicPr>
            <a:picLocks/>
          </p:cNvPicPr>
          <p:nvPr/>
        </p:nvPicPr>
        <p:blipFill>
          <a:blip r:embed="rId4" cstate="print"/>
          <a:srcRect l="16251" t="6660" r="21252" b="9990"/>
          <a:stretch>
            <a:fillRect/>
          </a:stretch>
        </p:blipFill>
        <p:spPr bwMode="auto">
          <a:xfrm>
            <a:off x="6860463" y="3140137"/>
            <a:ext cx="1371600" cy="1371600"/>
          </a:xfrm>
          <a:prstGeom prst="rect">
            <a:avLst/>
          </a:prstGeom>
          <a:noFill/>
          <a:ln w="38100">
            <a:solidFill>
              <a:schemeClr val="accent2"/>
            </a:solidFill>
            <a:miter lim="800000"/>
            <a:headEnd/>
            <a:tailEnd/>
          </a:ln>
        </p:spPr>
      </p:pic>
      <p:pic>
        <p:nvPicPr>
          <p:cNvPr id="21" name="Picture 17" descr="virtex"/>
          <p:cNvPicPr>
            <a:picLocks noChangeArrowheads="1"/>
          </p:cNvPicPr>
          <p:nvPr/>
        </p:nvPicPr>
        <p:blipFill>
          <a:blip r:embed="rId5" cstate="print"/>
          <a:srcRect/>
          <a:stretch>
            <a:fillRect/>
          </a:stretch>
        </p:blipFill>
        <p:spPr bwMode="auto">
          <a:xfrm>
            <a:off x="7296784" y="2703021"/>
            <a:ext cx="1371600" cy="1371600"/>
          </a:xfrm>
          <a:prstGeom prst="rect">
            <a:avLst/>
          </a:prstGeom>
          <a:noFill/>
          <a:ln w="38100">
            <a:solidFill>
              <a:schemeClr val="accent2"/>
            </a:solidFill>
          </a:ln>
        </p:spPr>
      </p:pic>
      <p:pic>
        <p:nvPicPr>
          <p:cNvPr id="22" name="Picture 26" descr="x"/>
          <p:cNvPicPr>
            <a:picLocks noChangeArrowheads="1"/>
          </p:cNvPicPr>
          <p:nvPr/>
        </p:nvPicPr>
        <p:blipFill>
          <a:blip r:embed="rId6" cstate="print"/>
          <a:srcRect l="9842" t="5432" r="9715" b="6669"/>
          <a:stretch>
            <a:fillRect/>
          </a:stretch>
        </p:blipFill>
        <p:spPr bwMode="auto">
          <a:xfrm>
            <a:off x="1036888" y="1469765"/>
            <a:ext cx="1371600" cy="1371600"/>
          </a:xfrm>
          <a:prstGeom prst="rect">
            <a:avLst/>
          </a:prstGeom>
          <a:noFill/>
          <a:ln w="38100">
            <a:solidFill>
              <a:schemeClr val="accent2"/>
            </a:solidFill>
          </a:ln>
        </p:spPr>
      </p:pic>
      <p:pic>
        <p:nvPicPr>
          <p:cNvPr id="8193" name="Picture 1"/>
          <p:cNvPicPr>
            <a:picLocks noChangeArrowheads="1"/>
          </p:cNvPicPr>
          <p:nvPr/>
        </p:nvPicPr>
        <p:blipFill>
          <a:blip r:embed="rId7" cstate="print"/>
          <a:srcRect l="14311" t="27123" r="49347" b="40000"/>
          <a:stretch>
            <a:fillRect/>
          </a:stretch>
        </p:blipFill>
        <p:spPr bwMode="auto">
          <a:xfrm>
            <a:off x="250825" y="5115688"/>
            <a:ext cx="1371600" cy="1371600"/>
          </a:xfrm>
          <a:prstGeom prst="rect">
            <a:avLst/>
          </a:prstGeom>
          <a:noFill/>
          <a:ln w="38100">
            <a:solidFill>
              <a:schemeClr val="accent2"/>
            </a:solidFill>
            <a:miter lim="800000"/>
            <a:headEnd/>
            <a:tailEnd/>
          </a:ln>
        </p:spPr>
      </p:pic>
      <p:pic>
        <p:nvPicPr>
          <p:cNvPr id="6" name="Picture 9" descr="C:\Documents and Settings\cwon\My Documents\3Temple\CSNAP\Laboratory\CSNAP LOGO3 copy.jpg"/>
          <p:cNvPicPr>
            <a:picLocks noChangeArrowheads="1"/>
          </p:cNvPicPr>
          <p:nvPr/>
        </p:nvPicPr>
        <p:blipFill>
          <a:blip r:embed="rId8" cstate="print"/>
          <a:srcRect/>
          <a:stretch>
            <a:fillRect/>
          </a:stretch>
        </p:blipFill>
        <p:spPr bwMode="auto">
          <a:xfrm>
            <a:off x="556952" y="4815639"/>
            <a:ext cx="1371600" cy="1371600"/>
          </a:xfrm>
          <a:prstGeom prst="rect">
            <a:avLst/>
          </a:prstGeom>
          <a:noFill/>
          <a:ln w="38100">
            <a:solidFill>
              <a:schemeClr val="accent2"/>
            </a:solidFill>
            <a:miter lim="800000"/>
            <a:headEnd/>
            <a:tailEnd/>
          </a:ln>
        </p:spPr>
      </p:pic>
      <p:pic>
        <p:nvPicPr>
          <p:cNvPr id="8195" name="Picture 3"/>
          <p:cNvPicPr>
            <a:picLocks noChangeArrowheads="1"/>
          </p:cNvPicPr>
          <p:nvPr/>
        </p:nvPicPr>
        <p:blipFill>
          <a:blip r:embed="rId9" cstate="print"/>
          <a:srcRect l="14567" t="27594" r="50933" b="41364"/>
          <a:stretch>
            <a:fillRect/>
          </a:stretch>
        </p:blipFill>
        <p:spPr bwMode="auto">
          <a:xfrm>
            <a:off x="964275" y="4495772"/>
            <a:ext cx="1371600" cy="1371600"/>
          </a:xfrm>
          <a:prstGeom prst="rect">
            <a:avLst/>
          </a:prstGeom>
          <a:noFill/>
          <a:ln w="38100">
            <a:solidFill>
              <a:schemeClr val="accent2"/>
            </a:solidFill>
            <a:miter lim="800000"/>
            <a:headEnd/>
            <a:tailEnd/>
          </a:ln>
        </p:spPr>
      </p:pic>
      <p:sp>
        <p:nvSpPr>
          <p:cNvPr id="25" name="TextBox 24"/>
          <p:cNvSpPr txBox="1"/>
          <p:nvPr/>
        </p:nvSpPr>
        <p:spPr>
          <a:xfrm>
            <a:off x="2643448" y="3324821"/>
            <a:ext cx="3754004" cy="830997"/>
          </a:xfrm>
          <a:prstGeom prst="rect">
            <a:avLst/>
          </a:prstGeom>
        </p:spPr>
        <p:txBody>
          <a:bodyPr wrap="square" lIns="0" tIns="0" rIns="0" bIns="0" rtlCol="0">
            <a:spAutoFit/>
          </a:bodyPr>
          <a:lstStyle/>
          <a:p>
            <a:r>
              <a:rPr lang="en-US" sz="1800" b="1" dirty="0" smtClean="0">
                <a:solidFill>
                  <a:schemeClr val="accent1"/>
                </a:solidFill>
              </a:rPr>
              <a:t>Devices and Interfaces: </a:t>
            </a:r>
            <a:r>
              <a:rPr lang="en-US" sz="1800" b="1" dirty="0" smtClean="0"/>
              <a:t>system chip design, FPGAs, brain-machine interfaces</a:t>
            </a:r>
            <a:endParaRPr lang="en-US" sz="1800" b="1" dirty="0"/>
          </a:p>
        </p:txBody>
      </p:sp>
      <p:sp>
        <p:nvSpPr>
          <p:cNvPr id="26" name="TextBox 25"/>
          <p:cNvSpPr txBox="1"/>
          <p:nvPr/>
        </p:nvSpPr>
        <p:spPr>
          <a:xfrm>
            <a:off x="3095105" y="5239519"/>
            <a:ext cx="5334000" cy="553998"/>
          </a:xfrm>
          <a:prstGeom prst="rect">
            <a:avLst/>
          </a:prstGeom>
        </p:spPr>
        <p:txBody>
          <a:bodyPr wrap="square" lIns="0" tIns="0" rIns="0" bIns="0" rtlCol="0">
            <a:spAutoFit/>
          </a:bodyPr>
          <a:lstStyle/>
          <a:p>
            <a:r>
              <a:rPr lang="en-US" sz="1800" b="1" dirty="0" smtClean="0">
                <a:solidFill>
                  <a:schemeClr val="accent1"/>
                </a:solidFill>
              </a:rPr>
              <a:t>Sensors, Imaging and Control:</a:t>
            </a:r>
            <a:r>
              <a:rPr lang="en-US" sz="1800" b="1" dirty="0" smtClean="0"/>
              <a:t> navigation, game theory, thermal imaging, signal restoration</a:t>
            </a:r>
            <a:endParaRPr lang="en-US" sz="18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Facilities</a:t>
            </a:r>
            <a:endParaRPr lang="en-US" b="1" dirty="0">
              <a:solidFill>
                <a:schemeClr val="accent2"/>
              </a:solidFill>
            </a:endParaRPr>
          </a:p>
        </p:txBody>
      </p:sp>
      <p:sp>
        <p:nvSpPr>
          <p:cNvPr id="6" name="Rectangle 5"/>
          <p:cNvSpPr/>
          <p:nvPr/>
        </p:nvSpPr>
        <p:spPr>
          <a:xfrm>
            <a:off x="250825" y="661600"/>
            <a:ext cx="4572000" cy="276999"/>
          </a:xfrm>
          <a:prstGeom prst="rect">
            <a:avLst/>
          </a:prstGeom>
        </p:spPr>
        <p:txBody>
          <a:bodyPr lIns="0" tIns="0" rIns="0" bIns="0">
            <a:spAutoFit/>
          </a:bodyPr>
          <a:lstStyle/>
          <a:p>
            <a:pPr marL="173038" indent="-173038">
              <a:buFont typeface="Arial" pitchFamily="34" charset="0"/>
              <a:buChar char="•"/>
            </a:pPr>
            <a:r>
              <a:rPr lang="en-US" sz="1800" b="1" dirty="0" smtClean="0"/>
              <a:t>Laboratory Space:</a:t>
            </a:r>
            <a:endParaRPr lang="en-US" sz="1800" b="1" dirty="0"/>
          </a:p>
        </p:txBody>
      </p:sp>
      <p:sp>
        <p:nvSpPr>
          <p:cNvPr id="7" name="Rectangle 6"/>
          <p:cNvSpPr/>
          <p:nvPr/>
        </p:nvSpPr>
        <p:spPr>
          <a:xfrm>
            <a:off x="434302" y="1166765"/>
            <a:ext cx="3424241" cy="1775945"/>
          </a:xfrm>
          <a:prstGeom prst="rect">
            <a:avLst/>
          </a:prstGeom>
          <a:gradFill flip="none" rotWithShape="1">
            <a:gsLst>
              <a:gs pos="0">
                <a:schemeClr val="accent2"/>
              </a:gs>
              <a:gs pos="50000">
                <a:schemeClr val="accent1">
                  <a:tint val="44500"/>
                  <a:satMod val="160000"/>
                </a:schemeClr>
              </a:gs>
              <a:gs pos="100000">
                <a:schemeClr val="accent1">
                  <a:tint val="23500"/>
                  <a:satMod val="16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nvGraphicFramePr>
        <p:xfrm>
          <a:off x="250825" y="1308701"/>
          <a:ext cx="3441470" cy="1828800"/>
        </p:xfrm>
        <a:graphic>
          <a:graphicData uri="http://schemas.openxmlformats.org/drawingml/2006/table">
            <a:tbl>
              <a:tblPr firstRow="1" bandRow="1">
                <a:tableStyleId>{5C22544A-7EE6-4342-B048-85BDC9FD1C3A}</a:tableStyleId>
              </a:tblPr>
              <a:tblGrid>
                <a:gridCol w="2427744"/>
                <a:gridCol w="1013726"/>
              </a:tblGrid>
              <a:tr h="250054">
                <a:tc>
                  <a:txBody>
                    <a:bodyPr/>
                    <a:lstStyle/>
                    <a:p>
                      <a:pPr algn="ctr"/>
                      <a:r>
                        <a:rPr lang="en-US" sz="1800" b="1" dirty="0" smtClean="0"/>
                        <a:t>Type</a:t>
                      </a:r>
                      <a:endParaRPr lang="en-US" sz="1800" b="1" dirty="0"/>
                    </a:p>
                  </a:txBody>
                  <a:tcPr anchor="ctr">
                    <a:solidFill>
                      <a:srgbClr val="FFFFFF"/>
                    </a:solidFill>
                  </a:tcPr>
                </a:tc>
                <a:tc>
                  <a:txBody>
                    <a:bodyPr/>
                    <a:lstStyle/>
                    <a:p>
                      <a:pPr algn="ctr"/>
                      <a:r>
                        <a:rPr lang="en-US" sz="1800" b="1" dirty="0" smtClean="0"/>
                        <a:t>Sqft</a:t>
                      </a:r>
                      <a:endParaRPr lang="en-US" sz="1800" b="1" dirty="0"/>
                    </a:p>
                  </a:txBody>
                  <a:tcPr anchor="ctr">
                    <a:solidFill>
                      <a:srgbClr val="FFFFFF"/>
                    </a:solidFill>
                  </a:tcPr>
                </a:tc>
              </a:tr>
              <a:tr h="250054">
                <a:tc>
                  <a:txBody>
                    <a:bodyPr/>
                    <a:lstStyle/>
                    <a:p>
                      <a:pPr algn="r"/>
                      <a:r>
                        <a:rPr lang="en-US" sz="1800" b="1" dirty="0" smtClean="0"/>
                        <a:t>Offices</a:t>
                      </a:r>
                      <a:endParaRPr lang="en-US" sz="1800" b="1" dirty="0"/>
                    </a:p>
                  </a:txBody>
                  <a:tcPr anchor="ctr">
                    <a:solidFill>
                      <a:srgbClr val="FFFFFF"/>
                    </a:solidFill>
                  </a:tcPr>
                </a:tc>
                <a:tc>
                  <a:txBody>
                    <a:bodyPr/>
                    <a:lstStyle/>
                    <a:p>
                      <a:pPr algn="r"/>
                      <a:r>
                        <a:rPr lang="en-US" sz="1800" b="1" dirty="0" smtClean="0"/>
                        <a:t>2,966</a:t>
                      </a:r>
                      <a:endParaRPr lang="en-US" sz="1800" b="1" dirty="0"/>
                    </a:p>
                  </a:txBody>
                  <a:tcPr anchor="ctr">
                    <a:solidFill>
                      <a:srgbClr val="FFFFFF"/>
                    </a:solidFill>
                  </a:tcPr>
                </a:tc>
              </a:tr>
              <a:tr h="250054">
                <a:tc>
                  <a:txBody>
                    <a:bodyPr/>
                    <a:lstStyle/>
                    <a:p>
                      <a:pPr algn="r"/>
                      <a:r>
                        <a:rPr lang="en-US" sz="1800" b="1" dirty="0" smtClean="0"/>
                        <a:t>Instructional Labs</a:t>
                      </a:r>
                      <a:endParaRPr lang="en-US" sz="1800" b="1" dirty="0"/>
                    </a:p>
                  </a:txBody>
                  <a:tcPr anchor="ctr">
                    <a:solidFill>
                      <a:srgbClr val="FFFFFF"/>
                    </a:solidFill>
                  </a:tcPr>
                </a:tc>
                <a:tc>
                  <a:txBody>
                    <a:bodyPr/>
                    <a:lstStyle/>
                    <a:p>
                      <a:pPr algn="r"/>
                      <a:r>
                        <a:rPr lang="en-US" sz="1800" b="1" dirty="0" smtClean="0"/>
                        <a:t>5,303</a:t>
                      </a:r>
                      <a:endParaRPr lang="en-US" sz="1800" b="1" dirty="0"/>
                    </a:p>
                  </a:txBody>
                  <a:tcPr anchor="ctr">
                    <a:solidFill>
                      <a:srgbClr val="FFFFFF"/>
                    </a:solidFill>
                  </a:tcPr>
                </a:tc>
              </a:tr>
              <a:tr h="250054">
                <a:tc>
                  <a:txBody>
                    <a:bodyPr/>
                    <a:lstStyle/>
                    <a:p>
                      <a:pPr algn="r"/>
                      <a:r>
                        <a:rPr lang="en-US" sz="1800" b="1" dirty="0" smtClean="0"/>
                        <a:t>Research</a:t>
                      </a:r>
                      <a:r>
                        <a:rPr lang="en-US" sz="1800" b="1" baseline="0" dirty="0" smtClean="0"/>
                        <a:t> Labs</a:t>
                      </a:r>
                      <a:endParaRPr lang="en-US" sz="1800" b="1" dirty="0"/>
                    </a:p>
                  </a:txBody>
                  <a:tcPr anchor="ctr">
                    <a:solidFill>
                      <a:srgbClr val="FFFFFF"/>
                    </a:solidFill>
                  </a:tcPr>
                </a:tc>
                <a:tc>
                  <a:txBody>
                    <a:bodyPr/>
                    <a:lstStyle/>
                    <a:p>
                      <a:pPr algn="r"/>
                      <a:r>
                        <a:rPr lang="en-US" sz="1800" b="1" dirty="0" smtClean="0"/>
                        <a:t>3,565</a:t>
                      </a:r>
                      <a:endParaRPr lang="en-US" sz="1800" b="1" dirty="0"/>
                    </a:p>
                  </a:txBody>
                  <a:tcPr anchor="ctr">
                    <a:solidFill>
                      <a:srgbClr val="FFFFFF"/>
                    </a:solidFill>
                  </a:tcPr>
                </a:tc>
              </a:tr>
              <a:tr h="250054">
                <a:tc>
                  <a:txBody>
                    <a:bodyPr/>
                    <a:lstStyle/>
                    <a:p>
                      <a:pPr algn="r"/>
                      <a:r>
                        <a:rPr lang="en-US" sz="1800" b="1" dirty="0" smtClean="0"/>
                        <a:t>TOTAL</a:t>
                      </a:r>
                      <a:endParaRPr lang="en-US" sz="1800" b="1" dirty="0"/>
                    </a:p>
                  </a:txBody>
                  <a:tcPr anchor="ctr">
                    <a:solidFill>
                      <a:srgbClr val="FFFFFF"/>
                    </a:solidFill>
                  </a:tcPr>
                </a:tc>
                <a:tc>
                  <a:txBody>
                    <a:bodyPr/>
                    <a:lstStyle/>
                    <a:p>
                      <a:pPr algn="r"/>
                      <a:r>
                        <a:rPr lang="en-US" sz="1800" b="1" dirty="0" smtClean="0"/>
                        <a:t>11,834</a:t>
                      </a:r>
                      <a:endParaRPr lang="en-US" sz="1800" b="1" dirty="0"/>
                    </a:p>
                  </a:txBody>
                  <a:tcPr anchor="ctr">
                    <a:solidFill>
                      <a:srgbClr val="FFFFFF"/>
                    </a:solidFill>
                  </a:tcPr>
                </a:tc>
              </a:tr>
            </a:tbl>
          </a:graphicData>
        </a:graphic>
      </p:graphicFrame>
      <p:sp>
        <p:nvSpPr>
          <p:cNvPr id="9" name="Rectangle 8"/>
          <p:cNvSpPr/>
          <p:nvPr/>
        </p:nvSpPr>
        <p:spPr>
          <a:xfrm>
            <a:off x="4523557" y="650475"/>
            <a:ext cx="4371062" cy="3385542"/>
          </a:xfrm>
          <a:prstGeom prst="rect">
            <a:avLst/>
          </a:prstGeom>
        </p:spPr>
        <p:txBody>
          <a:bodyPr wrap="square" lIns="0" tIns="0" rIns="0" bIns="0">
            <a:spAutoFit/>
          </a:bodyPr>
          <a:lstStyle/>
          <a:p>
            <a:pPr marL="173038" indent="-173038">
              <a:spcAft>
                <a:spcPts val="600"/>
              </a:spcAft>
              <a:buFont typeface="Arial" pitchFamily="34" charset="0"/>
              <a:buChar char="•"/>
            </a:pPr>
            <a:r>
              <a:rPr lang="en-US" sz="1800" b="1" dirty="0" smtClean="0"/>
              <a:t>Unique Capabilities:</a:t>
            </a:r>
          </a:p>
          <a:p>
            <a:pPr marL="349250" indent="-182563">
              <a:spcAft>
                <a:spcPts val="600"/>
              </a:spcAft>
              <a:buFont typeface="Wingdings" pitchFamily="2" charset="2"/>
              <a:buChar char="§"/>
            </a:pPr>
            <a:r>
              <a:rPr lang="en-US" sz="1800" b="1" dirty="0" smtClean="0"/>
              <a:t>Universal Virtual Lab</a:t>
            </a:r>
          </a:p>
          <a:p>
            <a:pPr marL="349250" indent="-182563">
              <a:spcAft>
                <a:spcPts val="600"/>
              </a:spcAft>
              <a:buFont typeface="Wingdings" pitchFamily="2" charset="2"/>
              <a:buChar char="§"/>
            </a:pPr>
            <a:r>
              <a:rPr lang="en-US" sz="1800" b="1" dirty="0" smtClean="0"/>
              <a:t>Neural Instrumentation Laboratory</a:t>
            </a:r>
          </a:p>
          <a:p>
            <a:pPr marL="349250" indent="-182563">
              <a:spcAft>
                <a:spcPts val="600"/>
              </a:spcAft>
              <a:buFont typeface="Wingdings" pitchFamily="2" charset="2"/>
              <a:buChar char="§"/>
            </a:pPr>
            <a:r>
              <a:rPr lang="en-US" sz="1800" b="1" dirty="0" smtClean="0"/>
              <a:t>Multi-agent Systems Test Lab</a:t>
            </a:r>
          </a:p>
          <a:p>
            <a:pPr marL="349250" indent="-182563">
              <a:spcAft>
                <a:spcPts val="600"/>
              </a:spcAft>
              <a:buFont typeface="Wingdings" pitchFamily="2" charset="2"/>
              <a:buChar char="§"/>
            </a:pPr>
            <a:r>
              <a:rPr lang="en-US" sz="1800" b="1" dirty="0" smtClean="0"/>
              <a:t>System Chip Design</a:t>
            </a:r>
          </a:p>
          <a:p>
            <a:pPr marL="349250" indent="-182563">
              <a:spcAft>
                <a:spcPts val="600"/>
              </a:spcAft>
              <a:buFont typeface="Wingdings" pitchFamily="2" charset="2"/>
              <a:buChar char="§"/>
            </a:pPr>
            <a:r>
              <a:rPr lang="en-US" sz="1800" b="1" dirty="0" smtClean="0"/>
              <a:t>Robotics and Atmospheric Testing</a:t>
            </a:r>
          </a:p>
          <a:p>
            <a:pPr marL="349250" indent="-182563">
              <a:spcAft>
                <a:spcPts val="600"/>
              </a:spcAft>
              <a:buFont typeface="Wingdings" pitchFamily="2" charset="2"/>
              <a:buChar char="§"/>
            </a:pPr>
            <a:r>
              <a:rPr lang="en-US" sz="1800" b="1" dirty="0" smtClean="0"/>
              <a:t>Image Processing System Development</a:t>
            </a:r>
          </a:p>
          <a:p>
            <a:pPr marL="349250" indent="-182563">
              <a:spcAft>
                <a:spcPts val="600"/>
              </a:spcAft>
              <a:buFont typeface="Wingdings" pitchFamily="2" charset="2"/>
              <a:buChar char="§"/>
            </a:pPr>
            <a:r>
              <a:rPr lang="en-US" sz="1800" b="1" dirty="0" smtClean="0"/>
              <a:t>Sensors, Networks and Devices</a:t>
            </a:r>
          </a:p>
          <a:p>
            <a:pPr marL="349250" indent="-182563">
              <a:spcAft>
                <a:spcPts val="600"/>
              </a:spcAft>
              <a:buFont typeface="Wingdings" pitchFamily="2" charset="2"/>
              <a:buChar char="§"/>
            </a:pPr>
            <a:r>
              <a:rPr lang="en-US" sz="1800" b="1" dirty="0" smtClean="0"/>
              <a:t>Speech Processing</a:t>
            </a:r>
            <a:endParaRPr lang="en-US" sz="1800" b="1" dirty="0"/>
          </a:p>
        </p:txBody>
      </p:sp>
      <p:pic>
        <p:nvPicPr>
          <p:cNvPr id="6145" name="Picture 1"/>
          <p:cNvPicPr>
            <a:picLocks noChangeAspect="1" noChangeArrowheads="1"/>
          </p:cNvPicPr>
          <p:nvPr/>
        </p:nvPicPr>
        <p:blipFill>
          <a:blip r:embed="rId2" cstate="print"/>
          <a:srcRect/>
          <a:stretch>
            <a:fillRect/>
          </a:stretch>
        </p:blipFill>
        <p:spPr bwMode="auto">
          <a:xfrm>
            <a:off x="1996496" y="4189616"/>
            <a:ext cx="1510549" cy="2282796"/>
          </a:xfrm>
          <a:prstGeom prst="rect">
            <a:avLst/>
          </a:prstGeom>
          <a:noFill/>
          <a:ln w="38100">
            <a:solidFill>
              <a:schemeClr val="accent2"/>
            </a:solid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6745086" y="5167407"/>
            <a:ext cx="1368136" cy="1287225"/>
          </a:xfrm>
          <a:prstGeom prst="rect">
            <a:avLst/>
          </a:prstGeom>
          <a:noFill/>
          <a:ln w="38100">
            <a:solidFill>
              <a:schemeClr val="accent2"/>
            </a:solid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250825" y="3659204"/>
            <a:ext cx="1717098" cy="1382264"/>
          </a:xfrm>
          <a:prstGeom prst="rect">
            <a:avLst/>
          </a:prstGeom>
          <a:noFill/>
          <a:ln w="38100">
            <a:solidFill>
              <a:schemeClr val="accent2"/>
            </a:solidFill>
            <a:miter lim="800000"/>
            <a:headEnd/>
            <a:tailEnd/>
          </a:ln>
        </p:spPr>
      </p:pic>
      <p:pic>
        <p:nvPicPr>
          <p:cNvPr id="6149" name="Picture 5"/>
          <p:cNvPicPr>
            <a:picLocks noChangeAspect="1" noChangeArrowheads="1"/>
          </p:cNvPicPr>
          <p:nvPr/>
        </p:nvPicPr>
        <p:blipFill>
          <a:blip r:embed="rId5" cstate="print"/>
          <a:srcRect/>
          <a:stretch>
            <a:fillRect/>
          </a:stretch>
        </p:blipFill>
        <p:spPr bwMode="auto">
          <a:xfrm>
            <a:off x="1318642" y="6966064"/>
            <a:ext cx="2861448" cy="1751907"/>
          </a:xfrm>
          <a:prstGeom prst="rect">
            <a:avLst/>
          </a:prstGeom>
          <a:noFill/>
          <a:ln w="9525">
            <a:noFill/>
            <a:miter lim="800000"/>
            <a:headEnd/>
            <a:tailEnd/>
          </a:ln>
        </p:spPr>
      </p:pic>
      <p:pic>
        <p:nvPicPr>
          <p:cNvPr id="6151" name="Picture 7"/>
          <p:cNvPicPr>
            <a:picLocks noChangeAspect="1" noChangeArrowheads="1"/>
          </p:cNvPicPr>
          <p:nvPr/>
        </p:nvPicPr>
        <p:blipFill>
          <a:blip r:embed="rId6" cstate="print"/>
          <a:srcRect l="23933" t="14063" r="61685" b="63238"/>
          <a:stretch>
            <a:fillRect/>
          </a:stretch>
        </p:blipFill>
        <p:spPr bwMode="auto">
          <a:xfrm>
            <a:off x="3541222" y="5086128"/>
            <a:ext cx="1429789" cy="1268750"/>
          </a:xfrm>
          <a:prstGeom prst="rect">
            <a:avLst/>
          </a:prstGeom>
          <a:noFill/>
          <a:ln w="38100">
            <a:solidFill>
              <a:schemeClr val="accent2"/>
            </a:solidFill>
            <a:miter lim="800000"/>
            <a:headEnd/>
            <a:tailEnd/>
          </a:ln>
        </p:spPr>
      </p:pic>
      <p:pic>
        <p:nvPicPr>
          <p:cNvPr id="6146" name="Picture 2"/>
          <p:cNvPicPr>
            <a:picLocks noChangeAspect="1" noChangeArrowheads="1"/>
          </p:cNvPicPr>
          <p:nvPr/>
        </p:nvPicPr>
        <p:blipFill>
          <a:blip r:embed="rId7" cstate="print"/>
          <a:srcRect/>
          <a:stretch>
            <a:fillRect/>
          </a:stretch>
        </p:blipFill>
        <p:spPr bwMode="auto">
          <a:xfrm>
            <a:off x="5006082" y="4661052"/>
            <a:ext cx="1727227" cy="1161812"/>
          </a:xfrm>
          <a:prstGeom prst="rect">
            <a:avLst/>
          </a:prstGeom>
          <a:noFill/>
          <a:ln w="38100">
            <a:solidFill>
              <a:schemeClr val="accent2"/>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Collaborative Activities</a:t>
            </a:r>
            <a:endParaRPr lang="en-US" b="1" dirty="0">
              <a:solidFill>
                <a:schemeClr val="accent2"/>
              </a:solidFill>
            </a:endParaRPr>
          </a:p>
        </p:txBody>
      </p:sp>
      <p:sp>
        <p:nvSpPr>
          <p:cNvPr id="4" name="TextBox 3"/>
          <p:cNvSpPr txBox="1"/>
          <p:nvPr/>
        </p:nvSpPr>
        <p:spPr>
          <a:xfrm>
            <a:off x="233363" y="730250"/>
            <a:ext cx="8634592" cy="5632311"/>
          </a:xfrm>
          <a:prstGeom prst="rect">
            <a:avLst/>
          </a:prstGeom>
        </p:spPr>
        <p:txBody>
          <a:bodyPr wrap="square" lIns="0" tIns="0" rIns="0" bIns="0" rtlCol="0">
            <a:spAutoFit/>
          </a:bodyPr>
          <a:lstStyle/>
          <a:p>
            <a:pPr marL="166688" indent="-166688">
              <a:spcAft>
                <a:spcPts val="1200"/>
              </a:spcAft>
              <a:buFont typeface="Arial" pitchFamily="34" charset="0"/>
              <a:buChar char="•"/>
            </a:pPr>
            <a:r>
              <a:rPr lang="en-US" sz="1800" b="1" dirty="0" smtClean="0">
                <a:solidFill>
                  <a:schemeClr val="accent1"/>
                </a:solidFill>
              </a:rPr>
              <a:t>Research Expenditures: </a:t>
            </a:r>
            <a:r>
              <a:rPr lang="en-US" sz="1800" b="1" dirty="0" smtClean="0"/>
              <a:t>$453K (2008-09)</a:t>
            </a:r>
          </a:p>
          <a:p>
            <a:pPr marL="166688" indent="-166688">
              <a:spcAft>
                <a:spcPts val="1200"/>
              </a:spcAft>
              <a:buFont typeface="Arial" pitchFamily="34" charset="0"/>
              <a:buChar char="•"/>
            </a:pPr>
            <a:r>
              <a:rPr lang="en-US" sz="1800" b="1" dirty="0" smtClean="0">
                <a:solidFill>
                  <a:schemeClr val="accent1"/>
                </a:solidFill>
              </a:rPr>
              <a:t>Major Sponsors: </a:t>
            </a:r>
            <a:r>
              <a:rPr lang="en-US" sz="1800" b="1" dirty="0" smtClean="0"/>
              <a:t>Air Force, Boeing, Department of Defense, Exxon Mobil, National Institute of Health, National Science Foundation, NAVAIR, Naval Research Laboratory, Oakridge National Laboratory</a:t>
            </a:r>
          </a:p>
          <a:p>
            <a:pPr marL="166688" indent="-166688">
              <a:spcAft>
                <a:spcPts val="1200"/>
              </a:spcAft>
              <a:buFont typeface="Arial" pitchFamily="34" charset="0"/>
              <a:buChar char="•"/>
            </a:pPr>
            <a:r>
              <a:rPr lang="en-US" sz="1800" b="1" dirty="0" smtClean="0">
                <a:solidFill>
                  <a:schemeClr val="accent1"/>
                </a:solidFill>
              </a:rPr>
              <a:t>Major Internal Collaborators:</a:t>
            </a:r>
            <a:r>
              <a:rPr lang="en-US" sz="1800" b="1" dirty="0" smtClean="0"/>
              <a:t> College of Health Professions, College of Science and Technology, Fox Business School, School of Dentistry</a:t>
            </a:r>
          </a:p>
          <a:p>
            <a:pPr marL="166688" indent="-166688">
              <a:spcAft>
                <a:spcPts val="1200"/>
              </a:spcAft>
              <a:buFont typeface="Arial" pitchFamily="34" charset="0"/>
              <a:buChar char="•"/>
            </a:pPr>
            <a:r>
              <a:rPr lang="en-US" sz="1800" b="1" dirty="0" smtClean="0">
                <a:solidFill>
                  <a:schemeClr val="accent1"/>
                </a:solidFill>
              </a:rPr>
              <a:t>Major External Collaborators: </a:t>
            </a:r>
            <a:r>
              <a:rPr lang="en-US" sz="1800" b="1" dirty="0" smtClean="0"/>
              <a:t>The Mount Sinai School of Medicine, The Fox Chase Cancer Center, The Pennsylvania Department of Health, University of Tennessee, University of Pennsylvania, Drexel University, Villanova University, </a:t>
            </a:r>
            <a:r>
              <a:rPr lang="en-US" sz="1800" b="1" dirty="0" smtClean="0">
                <a:solidFill>
                  <a:srgbClr val="FF3300"/>
                </a:solidFill>
              </a:rPr>
              <a:t>Rowan University</a:t>
            </a:r>
          </a:p>
          <a:p>
            <a:pPr marL="166688" indent="-166688">
              <a:spcAft>
                <a:spcPts val="1200"/>
              </a:spcAft>
              <a:buFont typeface="Arial" pitchFamily="34" charset="0"/>
              <a:buChar char="•"/>
            </a:pPr>
            <a:r>
              <a:rPr lang="en-US" sz="1800" b="1" dirty="0" smtClean="0">
                <a:solidFill>
                  <a:schemeClr val="accent1"/>
                </a:solidFill>
              </a:rPr>
              <a:t>Outreach: </a:t>
            </a:r>
            <a:r>
              <a:rPr lang="en-US" sz="1800" b="1" dirty="0" smtClean="0">
                <a:solidFill>
                  <a:schemeClr val="bg1"/>
                </a:solidFill>
              </a:rPr>
              <a:t>Montgomery County (PA) Community College, High School of Engineering and Science, Council Rock HS North/South, Springfield (Delaware County, PA) HS; </a:t>
            </a:r>
            <a:r>
              <a:rPr lang="en-US" sz="1800" b="1" dirty="0" smtClean="0">
                <a:solidFill>
                  <a:srgbClr val="FF0000"/>
                </a:solidFill>
              </a:rPr>
              <a:t>Developing NSF REU Site proposal</a:t>
            </a:r>
          </a:p>
          <a:p>
            <a:pPr marL="166688" indent="-166688">
              <a:spcAft>
                <a:spcPts val="1200"/>
              </a:spcAft>
              <a:buFont typeface="Arial" pitchFamily="34" charset="0"/>
              <a:buChar char="•"/>
            </a:pPr>
            <a:r>
              <a:rPr lang="en-US" sz="1800" b="1" dirty="0" smtClean="0">
                <a:solidFill>
                  <a:schemeClr val="accent1"/>
                </a:solidFill>
              </a:rPr>
              <a:t>Major Industrial Partners: </a:t>
            </a:r>
            <a:r>
              <a:rPr lang="en-US" sz="1800" b="1" dirty="0" smtClean="0">
                <a:solidFill>
                  <a:schemeClr val="bg1"/>
                </a:solidFill>
              </a:rPr>
              <a:t>The Navy Shipyards, Lockheed Martin, Boeing, Exxon Mobil, Southeastern Pennsylvania Transit Authority (SEPTA)</a:t>
            </a:r>
          </a:p>
          <a:p>
            <a:pPr marL="166688" indent="-166688">
              <a:spcAft>
                <a:spcPts val="1200"/>
              </a:spcAft>
              <a:buFont typeface="Arial" pitchFamily="34" charset="0"/>
              <a:buChar char="•"/>
            </a:pPr>
            <a:r>
              <a:rPr lang="en-US" sz="1800" b="1" dirty="0" smtClean="0">
                <a:solidFill>
                  <a:schemeClr val="accent1"/>
                </a:solidFill>
              </a:rPr>
              <a:t>Professional Development:</a:t>
            </a:r>
            <a:r>
              <a:rPr lang="en-US" sz="1800" b="1" dirty="0" smtClean="0">
                <a:solidFill>
                  <a:schemeClr val="bg1"/>
                </a:solidFill>
              </a:rPr>
              <a:t> Hosting the 2010 IEEE Student Activities Conference, ASEE workshops on computer engineering and communications</a:t>
            </a:r>
            <a:endParaRPr lang="en-US" sz="1800" b="1" dirty="0">
              <a:solidFill>
                <a:schemeClr val="bg1"/>
              </a:solidFill>
            </a:endParaRPr>
          </a:p>
        </p:txBody>
      </p:sp>
      <p:sp>
        <p:nvSpPr>
          <p:cNvPr id="6" name="TextBox 5"/>
          <p:cNvSpPr txBox="1"/>
          <p:nvPr/>
        </p:nvSpPr>
        <p:spPr>
          <a:xfrm>
            <a:off x="7384473" y="3374695"/>
            <a:ext cx="5530157" cy="1107996"/>
          </a:xfrm>
          <a:prstGeom prst="rect">
            <a:avLst/>
          </a:prstGeom>
        </p:spPr>
        <p:txBody>
          <a:bodyPr wrap="square" lIns="0" tIns="0" rIns="0" bIns="0" rtlCol="0">
            <a:spAutoFit/>
          </a:bodyPr>
          <a:lstStyle/>
          <a:p>
            <a:endParaRPr lang="en-US" sz="1800" dirty="0" smtClean="0"/>
          </a:p>
          <a:p>
            <a:endParaRPr lang="en-US" sz="1800" dirty="0" smtClean="0"/>
          </a:p>
          <a:p>
            <a:endParaRPr lang="en-US" sz="1800" dirty="0" smtClean="0"/>
          </a:p>
          <a:p>
            <a:endParaRPr lang="en-US" sz="1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27013" y="57150"/>
            <a:ext cx="8672512" cy="369332"/>
          </a:xfrm>
          <a:prstGeom prst="rect">
            <a:avLst/>
          </a:prstGeom>
          <a:noFill/>
          <a:ln w="9525">
            <a:noFill/>
            <a:miter lim="800000"/>
            <a:headEnd/>
            <a:tailEnd/>
          </a:ln>
        </p:spPr>
        <p:txBody>
          <a:bodyPr wrap="square" lIns="0" tIns="0" rIns="0" bIns="0">
            <a:spAutoFit/>
          </a:bodyPr>
          <a:lstStyle/>
          <a:p>
            <a:pPr>
              <a:spcBef>
                <a:spcPct val="50000"/>
              </a:spcBef>
            </a:pPr>
            <a:r>
              <a:rPr lang="en-US" b="1" dirty="0" smtClean="0">
                <a:solidFill>
                  <a:schemeClr val="accent2"/>
                </a:solidFill>
              </a:rPr>
              <a:t>Future Plans</a:t>
            </a:r>
            <a:endParaRPr lang="en-US" b="1" dirty="0">
              <a:solidFill>
                <a:schemeClr val="accent2"/>
              </a:solidFill>
            </a:endParaRPr>
          </a:p>
        </p:txBody>
      </p:sp>
      <p:sp>
        <p:nvSpPr>
          <p:cNvPr id="4" name="TextBox 3"/>
          <p:cNvSpPr txBox="1"/>
          <p:nvPr/>
        </p:nvSpPr>
        <p:spPr>
          <a:xfrm>
            <a:off x="250825" y="778356"/>
            <a:ext cx="8670925" cy="5616922"/>
          </a:xfrm>
          <a:prstGeom prst="rect">
            <a:avLst/>
          </a:prstGeom>
        </p:spPr>
        <p:txBody>
          <a:bodyPr wrap="square" lIns="0" tIns="0" rIns="0" bIns="0" rtlCol="0">
            <a:spAutoFit/>
          </a:bodyPr>
          <a:lstStyle/>
          <a:p>
            <a:pPr marL="166688" indent="-166688">
              <a:spcAft>
                <a:spcPts val="600"/>
              </a:spcAft>
              <a:buFont typeface="Arial" pitchFamily="34" charset="0"/>
              <a:buChar char="•"/>
            </a:pPr>
            <a:r>
              <a:rPr lang="en-US" sz="1800" b="1" dirty="0" smtClean="0">
                <a:solidFill>
                  <a:schemeClr val="accent1"/>
                </a:solidFill>
              </a:rPr>
              <a:t>Five-Year Plan:</a:t>
            </a:r>
          </a:p>
          <a:p>
            <a:pPr marL="465138" indent="-231775">
              <a:spcAft>
                <a:spcPts val="600"/>
              </a:spcAft>
              <a:buFont typeface="Wingdings" pitchFamily="2" charset="2"/>
              <a:buChar char="§"/>
            </a:pPr>
            <a:r>
              <a:rPr lang="en-US" sz="1800" b="1" dirty="0" smtClean="0"/>
              <a:t>Increase research expenditures to $5M/yr. ($300K/faculty x 18 faculty)</a:t>
            </a:r>
          </a:p>
          <a:p>
            <a:pPr marL="465138" indent="-231775">
              <a:spcAft>
                <a:spcPts val="600"/>
              </a:spcAft>
              <a:buFont typeface="Wingdings" pitchFamily="2" charset="2"/>
              <a:buChar char="§"/>
            </a:pPr>
            <a:r>
              <a:rPr lang="en-US" sz="1800" b="1" dirty="0" smtClean="0"/>
              <a:t>Increase faculty size to 18 to accommodate growth in research</a:t>
            </a:r>
          </a:p>
          <a:p>
            <a:pPr marL="465138" indent="-231775">
              <a:spcAft>
                <a:spcPts val="600"/>
              </a:spcAft>
              <a:buFont typeface="Wingdings" pitchFamily="2" charset="2"/>
              <a:buChar char="§"/>
            </a:pPr>
            <a:r>
              <a:rPr lang="en-US" sz="1800" b="1" dirty="0" smtClean="0"/>
              <a:t>Increase total space to 30,000 sqft (including new research space)</a:t>
            </a:r>
          </a:p>
          <a:p>
            <a:pPr marL="465138" indent="-231775">
              <a:spcAft>
                <a:spcPts val="600"/>
              </a:spcAft>
              <a:buFont typeface="Wingdings" pitchFamily="2" charset="2"/>
              <a:buChar char="§"/>
            </a:pPr>
            <a:r>
              <a:rPr lang="en-US" sz="1800" b="1" dirty="0" smtClean="0"/>
              <a:t>Moderate growth in UG enrollment (10% per year)</a:t>
            </a:r>
          </a:p>
          <a:p>
            <a:pPr marL="465138" indent="-231775">
              <a:buFont typeface="Wingdings" pitchFamily="2" charset="2"/>
              <a:buChar char="§"/>
            </a:pPr>
            <a:r>
              <a:rPr lang="en-US" sz="1800" b="1" dirty="0" smtClean="0"/>
              <a:t>Significant growth in the PhD program (50 PhD students in 2015)</a:t>
            </a:r>
          </a:p>
          <a:p>
            <a:pPr marL="166688" indent="-166688">
              <a:spcBef>
                <a:spcPts val="1800"/>
              </a:spcBef>
              <a:spcAft>
                <a:spcPts val="600"/>
              </a:spcAft>
              <a:buFont typeface="Arial" pitchFamily="34" charset="0"/>
              <a:buChar char="•"/>
            </a:pPr>
            <a:r>
              <a:rPr lang="en-US" sz="1800" b="1" dirty="0" smtClean="0">
                <a:solidFill>
                  <a:schemeClr val="accent1"/>
                </a:solidFill>
              </a:rPr>
              <a:t>Approach:</a:t>
            </a:r>
          </a:p>
          <a:p>
            <a:pPr marL="349250" indent="-182563">
              <a:spcAft>
                <a:spcPts val="600"/>
              </a:spcAft>
              <a:buFont typeface="Wingdings" pitchFamily="2" charset="2"/>
              <a:buChar char="§"/>
            </a:pPr>
            <a:r>
              <a:rPr lang="en-US" sz="1800" b="1" dirty="0" smtClean="0"/>
              <a:t>Differentiate the department through focus and collaboration</a:t>
            </a:r>
          </a:p>
          <a:p>
            <a:pPr marL="349250" indent="-182563">
              <a:spcAft>
                <a:spcPts val="600"/>
              </a:spcAft>
              <a:buFont typeface="Wingdings" pitchFamily="2" charset="2"/>
              <a:buChar char="§"/>
            </a:pPr>
            <a:r>
              <a:rPr lang="en-US" sz="1800" b="1" dirty="0" smtClean="0"/>
              <a:t>Pursue major research center and institute initiatives</a:t>
            </a:r>
          </a:p>
          <a:p>
            <a:pPr marL="349250" indent="-182563">
              <a:spcAft>
                <a:spcPts val="600"/>
              </a:spcAft>
              <a:buFont typeface="Wingdings" pitchFamily="2" charset="2"/>
              <a:buChar char="§"/>
            </a:pPr>
            <a:r>
              <a:rPr lang="en-US" sz="1800" b="1" dirty="0" smtClean="0"/>
              <a:t>Improve relationships with local industry</a:t>
            </a:r>
          </a:p>
          <a:p>
            <a:pPr marL="349250" indent="-182563">
              <a:spcAft>
                <a:spcPts val="0"/>
              </a:spcAft>
              <a:buFont typeface="Wingdings" pitchFamily="2" charset="2"/>
              <a:buChar char="§"/>
            </a:pPr>
            <a:r>
              <a:rPr lang="en-US" sz="1800" b="1" dirty="0" smtClean="0"/>
              <a:t>Create regional partnerships with major state universities</a:t>
            </a:r>
          </a:p>
          <a:p>
            <a:pPr marL="166688" indent="-166688">
              <a:spcBef>
                <a:spcPts val="1800"/>
              </a:spcBef>
              <a:spcAft>
                <a:spcPts val="600"/>
              </a:spcAft>
              <a:buFont typeface="Arial" pitchFamily="34" charset="0"/>
              <a:buChar char="•"/>
            </a:pPr>
            <a:r>
              <a:rPr lang="en-US" sz="1800" b="1" dirty="0" smtClean="0">
                <a:solidFill>
                  <a:schemeClr val="accent1"/>
                </a:solidFill>
              </a:rPr>
              <a:t>Potential areas of focus:</a:t>
            </a:r>
          </a:p>
          <a:p>
            <a:pPr marL="349250" indent="-182563">
              <a:spcAft>
                <a:spcPts val="600"/>
              </a:spcAft>
              <a:buFont typeface="Wingdings" pitchFamily="2" charset="2"/>
              <a:buChar char="§"/>
            </a:pPr>
            <a:r>
              <a:rPr lang="en-US" sz="1800" b="1" dirty="0" smtClean="0"/>
              <a:t>Environment and sustainability</a:t>
            </a:r>
          </a:p>
          <a:p>
            <a:pPr marL="349250" indent="-182563">
              <a:spcAft>
                <a:spcPts val="600"/>
              </a:spcAft>
              <a:buFont typeface="Wingdings" pitchFamily="2" charset="2"/>
              <a:buChar char="§"/>
            </a:pPr>
            <a:r>
              <a:rPr lang="en-US" sz="1800" b="1" dirty="0" smtClean="0"/>
              <a:t>Intelligence and </a:t>
            </a:r>
            <a:r>
              <a:rPr lang="en-US" sz="1800" b="1" dirty="0" err="1" smtClean="0"/>
              <a:t>cybersecurity</a:t>
            </a:r>
            <a:endParaRPr lang="en-US" sz="1800" b="1" dirty="0" smtClean="0"/>
          </a:p>
          <a:p>
            <a:pPr marL="349250" indent="-182563">
              <a:spcAft>
                <a:spcPts val="600"/>
              </a:spcAft>
              <a:buFont typeface="Wingdings" pitchFamily="2" charset="2"/>
              <a:buChar char="§"/>
            </a:pPr>
            <a:r>
              <a:rPr lang="en-US" sz="1800" b="1" dirty="0" smtClean="0"/>
              <a:t>Renewable energy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bwMode="auto">
          <a:xfrm rot="10800000" flipV="1">
            <a:off x="5486400" y="4038600"/>
            <a:ext cx="28956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4"/>
          <p:cNvSpPr txBox="1">
            <a:spLocks noChangeArrowheads="1"/>
          </p:cNvSpPr>
          <p:nvPr/>
        </p:nvSpPr>
        <p:spPr>
          <a:xfrm>
            <a:off x="4724400" y="2209800"/>
            <a:ext cx="4648200" cy="2209800"/>
          </a:xfrm>
          <a:prstGeom prst="rect">
            <a:avLst/>
          </a:prstGeom>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Specialized Infrastructure, Facilities, Systems: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Interactive 3D simulation environment design</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Widely used image processing and modeling software</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Communication prototyping with HSPA (3G+) and Bluetooth wireless</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Close collaboration with the Office of Naval Research (ONR), South Eastern Pennsylvania Transportation Authority (SEPTA) and ExxonMobil</a:t>
            </a: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a:p>
            <a:pPr marL="230188" marR="0" lvl="1" indent="-115888" algn="l" defTabSz="914400" rtl="0" eaLnBrk="1" fontAlgn="auto" latinLnBrk="0" hangingPunct="1">
              <a:lnSpc>
                <a:spcPct val="100000"/>
              </a:lnSpc>
              <a:spcBef>
                <a:spcPct val="0"/>
              </a:spcBef>
              <a:spcAft>
                <a:spcPts val="0"/>
              </a:spcAft>
              <a:buClrTx/>
              <a:buSzTx/>
              <a:buFontTx/>
              <a:buChar char="•"/>
              <a:tabLst/>
              <a:defRPr/>
            </a:pPr>
            <a:endParaRPr kumimoji="0" lang="en-US" sz="1300" b="0" i="0" u="none" strike="noStrike" kern="1200" cap="none" spc="0" normalizeH="0" baseline="0" noProof="0" smtClean="0">
              <a:ln>
                <a:noFill/>
              </a:ln>
              <a:solidFill>
                <a:schemeClr val="tx1"/>
              </a:solidFill>
              <a:effectLst/>
              <a:uLnTx/>
              <a:uFillTx/>
              <a:latin typeface="Arial" pitchFamily="34" charset="0"/>
              <a:ea typeface="+mn-ea"/>
              <a:cs typeface="Arial" pitchFamily="34" charset="0"/>
            </a:endParaRPr>
          </a:p>
        </p:txBody>
      </p:sp>
      <p:pic>
        <p:nvPicPr>
          <p:cNvPr id="4" name="Picture 52" descr="septa.bmp"/>
          <p:cNvPicPr>
            <a:picLocks noChangeAspect="1"/>
          </p:cNvPicPr>
          <p:nvPr/>
        </p:nvPicPr>
        <p:blipFill>
          <a:blip r:embed="rId2" cstate="print"/>
          <a:srcRect/>
          <a:stretch>
            <a:fillRect/>
          </a:stretch>
        </p:blipFill>
        <p:spPr bwMode="auto">
          <a:xfrm>
            <a:off x="7043738" y="3924300"/>
            <a:ext cx="314325" cy="304800"/>
          </a:xfrm>
          <a:prstGeom prst="rect">
            <a:avLst/>
          </a:prstGeom>
          <a:noFill/>
          <a:ln w="9525">
            <a:noFill/>
            <a:miter lim="800000"/>
            <a:headEnd/>
            <a:tailEnd/>
          </a:ln>
        </p:spPr>
      </p:pic>
      <p:pic>
        <p:nvPicPr>
          <p:cNvPr id="5" name="Picture 50" descr="exmob.gif"/>
          <p:cNvPicPr>
            <a:picLocks noChangeAspect="1"/>
          </p:cNvPicPr>
          <p:nvPr/>
        </p:nvPicPr>
        <p:blipFill>
          <a:blip r:embed="rId3" cstate="print"/>
          <a:srcRect t="31250" b="27083"/>
          <a:stretch>
            <a:fillRect/>
          </a:stretch>
        </p:blipFill>
        <p:spPr bwMode="auto">
          <a:xfrm>
            <a:off x="5635625" y="3924300"/>
            <a:ext cx="1219200" cy="304800"/>
          </a:xfrm>
          <a:prstGeom prst="rect">
            <a:avLst/>
          </a:prstGeom>
          <a:noFill/>
          <a:ln w="9525">
            <a:noFill/>
            <a:miter lim="800000"/>
            <a:headEnd/>
            <a:tailEnd/>
          </a:ln>
        </p:spPr>
      </p:pic>
      <p:pic>
        <p:nvPicPr>
          <p:cNvPr id="6" name="Picture 37" descr="netowek.jpg"/>
          <p:cNvPicPr>
            <a:picLocks noChangeAspect="1"/>
          </p:cNvPicPr>
          <p:nvPr/>
        </p:nvPicPr>
        <p:blipFill>
          <a:blip r:embed="rId4" cstate="print"/>
          <a:srcRect l="14563" t="22585"/>
          <a:stretch>
            <a:fillRect/>
          </a:stretch>
        </p:blipFill>
        <p:spPr bwMode="auto">
          <a:xfrm>
            <a:off x="0" y="-9525"/>
            <a:ext cx="4470400" cy="3133725"/>
          </a:xfrm>
          <a:prstGeom prst="rect">
            <a:avLst/>
          </a:prstGeom>
          <a:noFill/>
          <a:ln w="9525">
            <a:noFill/>
            <a:miter lim="800000"/>
            <a:headEnd/>
            <a:tailEnd/>
          </a:ln>
        </p:spPr>
      </p:pic>
      <p:pic>
        <p:nvPicPr>
          <p:cNvPr id="7" name="Picture 36" descr="netowek.jpg"/>
          <p:cNvPicPr>
            <a:picLocks noChangeAspect="1"/>
          </p:cNvPicPr>
          <p:nvPr/>
        </p:nvPicPr>
        <p:blipFill>
          <a:blip r:embed="rId5" cstate="print"/>
          <a:srcRect r="14563" b="22585"/>
          <a:stretch>
            <a:fillRect/>
          </a:stretch>
        </p:blipFill>
        <p:spPr bwMode="auto">
          <a:xfrm>
            <a:off x="6643688" y="5105400"/>
            <a:ext cx="2500312" cy="1752600"/>
          </a:xfrm>
          <a:prstGeom prst="rect">
            <a:avLst/>
          </a:prstGeom>
          <a:noFill/>
          <a:ln w="9525">
            <a:noFill/>
            <a:miter lim="800000"/>
            <a:headEnd/>
            <a:tailEnd/>
          </a:ln>
        </p:spPr>
      </p:pic>
      <p:pic>
        <p:nvPicPr>
          <p:cNvPr id="8" name="Picture 30" descr="print.png"/>
          <p:cNvPicPr>
            <a:picLocks noChangeAspect="1"/>
          </p:cNvPicPr>
          <p:nvPr/>
        </p:nvPicPr>
        <p:blipFill>
          <a:blip r:embed="rId6" cstate="print"/>
          <a:srcRect/>
          <a:stretch>
            <a:fillRect/>
          </a:stretch>
        </p:blipFill>
        <p:spPr bwMode="auto">
          <a:xfrm rot="20647024">
            <a:off x="8286750" y="4883150"/>
            <a:ext cx="738188" cy="976313"/>
          </a:xfrm>
          <a:prstGeom prst="rect">
            <a:avLst/>
          </a:prstGeom>
          <a:noFill/>
          <a:ln w="9525">
            <a:noFill/>
            <a:miter lim="800000"/>
            <a:headEnd/>
            <a:tailEnd/>
          </a:ln>
        </p:spPr>
      </p:pic>
      <p:pic>
        <p:nvPicPr>
          <p:cNvPr id="9" name="Picture 29" descr="hp.png"/>
          <p:cNvPicPr>
            <a:picLocks noChangeAspect="1"/>
          </p:cNvPicPr>
          <p:nvPr/>
        </p:nvPicPr>
        <p:blipFill>
          <a:blip r:embed="rId7" cstate="print"/>
          <a:srcRect/>
          <a:stretch>
            <a:fillRect/>
          </a:stretch>
        </p:blipFill>
        <p:spPr bwMode="auto">
          <a:xfrm rot="485164">
            <a:off x="8151813" y="5162550"/>
            <a:ext cx="908050" cy="1257300"/>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146050" y="1073150"/>
            <a:ext cx="4470400" cy="3143250"/>
          </a:xfrm>
          <a:prstGeom prst="rect">
            <a:avLst/>
          </a:prstGeom>
          <a:noFill/>
          <a:ln w="9525">
            <a:noFill/>
            <a:miter lim="800000"/>
            <a:headEnd/>
            <a:tailEnd/>
          </a:ln>
        </p:spPr>
      </p:pic>
      <p:pic>
        <p:nvPicPr>
          <p:cNvPr id="11" name="Picture 10"/>
          <p:cNvPicPr>
            <a:picLocks noChangeAspect="1"/>
          </p:cNvPicPr>
          <p:nvPr/>
        </p:nvPicPr>
        <p:blipFill>
          <a:blip r:embed="rId9" cstate="print"/>
          <a:srcRect/>
          <a:stretch>
            <a:fillRect/>
          </a:stretch>
        </p:blipFill>
        <p:spPr bwMode="auto">
          <a:xfrm rot="20669520">
            <a:off x="68263" y="2790825"/>
            <a:ext cx="4495800" cy="1117600"/>
          </a:xfrm>
          <a:prstGeom prst="rect">
            <a:avLst/>
          </a:prstGeom>
          <a:noFill/>
          <a:ln w="9525">
            <a:noFill/>
            <a:miter lim="800000"/>
            <a:headEnd/>
            <a:tailEnd/>
          </a:ln>
        </p:spPr>
      </p:pic>
      <p:sp>
        <p:nvSpPr>
          <p:cNvPr id="12" name="Rectangle 11"/>
          <p:cNvSpPr/>
          <p:nvPr/>
        </p:nvSpPr>
        <p:spPr>
          <a:xfrm>
            <a:off x="4648200" y="4343400"/>
            <a:ext cx="965200" cy="177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3" name="Rectangle 12"/>
          <p:cNvSpPr/>
          <p:nvPr/>
        </p:nvSpPr>
        <p:spPr>
          <a:xfrm>
            <a:off x="0" y="4343400"/>
            <a:ext cx="1181100" cy="1905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4" name="Rectangle 13"/>
          <p:cNvSpPr/>
          <p:nvPr/>
        </p:nvSpPr>
        <p:spPr>
          <a:xfrm>
            <a:off x="0" y="952500"/>
            <a:ext cx="850900" cy="2032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endParaRPr>
          </a:p>
        </p:txBody>
      </p:sp>
      <p:sp>
        <p:nvSpPr>
          <p:cNvPr id="15" name="Rectangle 2"/>
          <p:cNvSpPr txBox="1">
            <a:spLocks noChangeArrowheads="1"/>
          </p:cNvSpPr>
          <p:nvPr/>
        </p:nvSpPr>
        <p:spPr>
          <a:xfrm>
            <a:off x="152400" y="914400"/>
            <a:ext cx="6553200" cy="1066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t/>
            </a:r>
            <a:b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br>
            <a:r>
              <a:rPr kumimoji="0" lang="en-US" sz="1200" b="1" i="0" u="none" strike="noStrike" kern="1200" cap="none" spc="0" normalizeH="0" baseline="0" noProof="0" smtClean="0">
                <a:ln>
                  <a:noFill/>
                </a:ln>
                <a:solidFill>
                  <a:schemeClr val="bg1"/>
                </a:solidFill>
                <a:effectLst/>
                <a:uLnTx/>
                <a:uFillTx/>
                <a:latin typeface="Arial" pitchFamily="34" charset="0"/>
                <a:ea typeface="+mj-ea"/>
                <a:cs typeface="Arial" pitchFamily="34" charset="0"/>
              </a:rPr>
              <a:t>Mission:  </a:t>
            </a:r>
            <a: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t>CFL is a research group that focuses on cutting edge technology and promotes fundamental theories in computer and data security, communication and information processes. Our work focuses on areas ranging from military applications and sensor systems to transportation and oil refinery applications. </a:t>
            </a:r>
            <a:br>
              <a:rPr kumimoji="0" lang="en-US" sz="1200" b="0" i="0" u="none" strike="noStrike" kern="1200" cap="none" spc="0" normalizeH="0" baseline="0" noProof="0" smtClean="0">
                <a:ln>
                  <a:noFill/>
                </a:ln>
                <a:solidFill>
                  <a:schemeClr val="tx1"/>
                </a:solidFill>
                <a:effectLst/>
                <a:uLnTx/>
                <a:uFillTx/>
                <a:latin typeface="Arial" pitchFamily="34" charset="0"/>
                <a:ea typeface="+mj-ea"/>
                <a:cs typeface="Arial" pitchFamily="34" charset="0"/>
              </a:rPr>
            </a:br>
            <a:r>
              <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rPr>
              <a:t/>
            </a:r>
            <a:br>
              <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rPr>
            </a:br>
            <a:endParaRPr kumimoji="0" lang="en-US" sz="1400" b="0" i="0" u="none" strike="noStrike" kern="1200" cap="none" spc="0" normalizeH="0" baseline="0" noProof="0" smtClean="0">
              <a:ln>
                <a:noFill/>
              </a:ln>
              <a:solidFill>
                <a:schemeClr val="tx1"/>
              </a:solidFill>
              <a:effectLst/>
              <a:uLnTx/>
              <a:uFillTx/>
              <a:latin typeface="HelveticaNeueLT Std"/>
              <a:ea typeface="+mj-ea"/>
              <a:cs typeface="Times New Roman" pitchFamily="18" charset="0"/>
            </a:endParaRPr>
          </a:p>
        </p:txBody>
      </p:sp>
      <p:sp>
        <p:nvSpPr>
          <p:cNvPr id="16" name="Rectangle 8"/>
          <p:cNvSpPr>
            <a:spLocks noChangeArrowheads="1"/>
          </p:cNvSpPr>
          <p:nvPr/>
        </p:nvSpPr>
        <p:spPr bwMode="auto">
          <a:xfrm>
            <a:off x="228600" y="152400"/>
            <a:ext cx="6858000" cy="738188"/>
          </a:xfrm>
          <a:prstGeom prst="rect">
            <a:avLst/>
          </a:prstGeom>
          <a:noFill/>
          <a:ln w="9525">
            <a:noFill/>
            <a:miter lim="800000"/>
            <a:headEnd/>
            <a:tailEnd/>
          </a:ln>
        </p:spPr>
        <p:txBody>
          <a:bodyPr>
            <a:spAutoFit/>
          </a:bodyPr>
          <a:lstStyle/>
          <a:p>
            <a:pPr algn="r"/>
            <a:r>
              <a:rPr lang="en-US" sz="1800">
                <a:latin typeface="HelveticaNeueLT Std Thin"/>
              </a:rPr>
              <a:t>Initiative for </a:t>
            </a:r>
            <a:r>
              <a:rPr lang="en-US">
                <a:latin typeface="HelveticaNeueLT Std Thin"/>
              </a:rPr>
              <a:t/>
            </a:r>
            <a:br>
              <a:rPr lang="en-US">
                <a:latin typeface="HelveticaNeueLT Std Thin"/>
              </a:rPr>
            </a:br>
            <a:r>
              <a:rPr lang="en-US">
                <a:latin typeface="HelveticaNeueLT Std Med"/>
              </a:rPr>
              <a:t>Computer Fusion Laboratory</a:t>
            </a:r>
          </a:p>
        </p:txBody>
      </p:sp>
      <p:pic>
        <p:nvPicPr>
          <p:cNvPr id="17" name="Picture 12" descr="CFL.png"/>
          <p:cNvPicPr>
            <a:picLocks noChangeAspect="1"/>
          </p:cNvPicPr>
          <p:nvPr/>
        </p:nvPicPr>
        <p:blipFill>
          <a:blip r:embed="rId10" cstate="print"/>
          <a:srcRect/>
          <a:stretch>
            <a:fillRect/>
          </a:stretch>
        </p:blipFill>
        <p:spPr bwMode="auto">
          <a:xfrm>
            <a:off x="6858000" y="0"/>
            <a:ext cx="2298700" cy="2133600"/>
          </a:xfrm>
          <a:prstGeom prst="rect">
            <a:avLst/>
          </a:prstGeom>
          <a:noFill/>
          <a:ln w="9525">
            <a:noFill/>
            <a:miter lim="800000"/>
            <a:headEnd/>
            <a:tailEnd/>
          </a:ln>
        </p:spPr>
      </p:pic>
      <p:cxnSp>
        <p:nvCxnSpPr>
          <p:cNvPr id="18" name="Straight Connector 17"/>
          <p:cNvCxnSpPr/>
          <p:nvPr/>
        </p:nvCxnSpPr>
        <p:spPr>
          <a:xfrm>
            <a:off x="0" y="1903413"/>
            <a:ext cx="9144000" cy="15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114801" y="4227512"/>
            <a:ext cx="990600"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4800" y="4227513"/>
            <a:ext cx="990600" cy="31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6"/>
          <p:cNvSpPr>
            <a:spLocks noChangeArrowheads="1"/>
          </p:cNvSpPr>
          <p:nvPr/>
        </p:nvSpPr>
        <p:spPr bwMode="auto">
          <a:xfrm>
            <a:off x="152400" y="4267200"/>
            <a:ext cx="4419600" cy="2286000"/>
          </a:xfrm>
          <a:prstGeom prst="rect">
            <a:avLst/>
          </a:prstGeom>
          <a:noFill/>
          <a:ln w="9525">
            <a:noFill/>
            <a:miter lim="800000"/>
            <a:headEnd/>
            <a:tailEnd/>
          </a:ln>
        </p:spPr>
        <p:txBody>
          <a:bodyPr/>
          <a:lstStyle/>
          <a:p>
            <a:pPr>
              <a:spcBef>
                <a:spcPct val="20000"/>
              </a:spcBef>
            </a:pPr>
            <a:r>
              <a:rPr lang="en-US" sz="1300">
                <a:latin typeface="Arial" pitchFamily="34" charset="0"/>
                <a:cs typeface="Arial" pitchFamily="34" charset="0"/>
              </a:rPr>
              <a:t> </a:t>
            </a:r>
            <a:r>
              <a:rPr lang="en-US" sz="1300" b="1">
                <a:solidFill>
                  <a:schemeClr val="bg1"/>
                </a:solidFill>
                <a:latin typeface="Arial" pitchFamily="34" charset="0"/>
                <a:cs typeface="Arial" pitchFamily="34" charset="0"/>
              </a:rPr>
              <a:t>Expertise:</a:t>
            </a:r>
            <a:endParaRPr lang="en-US" sz="1300">
              <a:latin typeface="Arial" pitchFamily="34" charset="0"/>
              <a:cs typeface="Arial" pitchFamily="34" charset="0"/>
            </a:endParaRPr>
          </a:p>
          <a:p>
            <a:pPr marL="230188" lvl="1" indent="-115888">
              <a:buFontTx/>
              <a:buChar char="•"/>
            </a:pPr>
            <a:r>
              <a:rPr lang="en-US" sz="1300">
                <a:latin typeface="Arial" pitchFamily="34" charset="0"/>
                <a:cs typeface="Arial" pitchFamily="34" charset="0"/>
              </a:rPr>
              <a:t>Dynamic data and model Analysis of large scale systems</a:t>
            </a:r>
          </a:p>
          <a:p>
            <a:pPr marL="230188" lvl="1" indent="-115888">
              <a:buFontTx/>
              <a:buChar char="•"/>
            </a:pPr>
            <a:r>
              <a:rPr lang="en-US" sz="1300">
                <a:latin typeface="Arial" pitchFamily="34" charset="0"/>
                <a:cs typeface="Arial" pitchFamily="34" charset="0"/>
              </a:rPr>
              <a:t>Intelligent system design using Multi-Agent systems</a:t>
            </a:r>
          </a:p>
          <a:p>
            <a:pPr marL="230188" lvl="1" indent="-115888">
              <a:buFontTx/>
              <a:buChar char="•"/>
            </a:pPr>
            <a:r>
              <a:rPr lang="en-US" sz="1300">
                <a:latin typeface="Arial" pitchFamily="34" charset="0"/>
                <a:cs typeface="Arial" pitchFamily="34" charset="0"/>
              </a:rPr>
              <a:t>Embedded wireless sensor networks</a:t>
            </a:r>
          </a:p>
          <a:p>
            <a:pPr marL="230188" lvl="1" indent="-115888">
              <a:buFontTx/>
              <a:buChar char="•"/>
            </a:pPr>
            <a:r>
              <a:rPr lang="en-US" sz="1300">
                <a:latin typeface="Arial" pitchFamily="34" charset="0"/>
                <a:cs typeface="Arial" pitchFamily="34" charset="0"/>
              </a:rPr>
              <a:t>Information assurance and data security</a:t>
            </a:r>
          </a:p>
          <a:p>
            <a:pPr marL="230188" lvl="1" indent="-115888">
              <a:buFontTx/>
              <a:buChar char="•"/>
            </a:pPr>
            <a:r>
              <a:rPr lang="en-US" sz="1300">
                <a:latin typeface="Arial" pitchFamily="34" charset="0"/>
                <a:cs typeface="Arial" pitchFamily="34" charset="0"/>
              </a:rPr>
              <a:t>Level 2+ information fusion </a:t>
            </a:r>
          </a:p>
          <a:p>
            <a:pPr marL="230188" lvl="1" indent="-115888">
              <a:buFontTx/>
              <a:buChar char="•"/>
            </a:pPr>
            <a:r>
              <a:rPr lang="en-US" sz="1300">
                <a:latin typeface="Arial" pitchFamily="34" charset="0"/>
                <a:cs typeface="Arial" pitchFamily="34" charset="0"/>
              </a:rPr>
              <a:t>Software development for mobile and handheld platforms</a:t>
            </a:r>
          </a:p>
          <a:p>
            <a:pPr marL="230188" lvl="1" indent="-115888">
              <a:buFontTx/>
              <a:buChar char="•"/>
            </a:pPr>
            <a:r>
              <a:rPr lang="en-US" sz="1300">
                <a:latin typeface="Arial" pitchFamily="34" charset="0"/>
                <a:cs typeface="Arial" pitchFamily="34" charset="0"/>
              </a:rPr>
              <a:t>Stochastic process video tracking</a:t>
            </a:r>
          </a:p>
          <a:p>
            <a:pPr marL="230188" lvl="1" indent="-115888">
              <a:buFontTx/>
              <a:buChar char="•"/>
            </a:pPr>
            <a:r>
              <a:rPr lang="en-US" sz="1300">
                <a:latin typeface="Arial" pitchFamily="34" charset="0"/>
                <a:cs typeface="Arial" pitchFamily="34" charset="0"/>
              </a:rPr>
              <a:t>Image steganographic processing</a:t>
            </a:r>
          </a:p>
          <a:p>
            <a:pPr marL="230188" lvl="1" indent="-115888">
              <a:buFontTx/>
              <a:buChar char="•"/>
            </a:pPr>
            <a:r>
              <a:rPr lang="en-US" sz="1300">
                <a:latin typeface="Arial" pitchFamily="34" charset="0"/>
                <a:cs typeface="Arial" pitchFamily="34" charset="0"/>
              </a:rPr>
              <a:t>System reliability, fault detection and prognostics</a:t>
            </a:r>
          </a:p>
          <a:p>
            <a:pPr marL="230188" lvl="1" indent="-115888">
              <a:buFontTx/>
              <a:buChar char="•"/>
            </a:pPr>
            <a:endParaRPr lang="en-US" sz="1300">
              <a:latin typeface="Arial" pitchFamily="34" charset="0"/>
              <a:cs typeface="Arial" pitchFamily="34" charset="0"/>
            </a:endParaRPr>
          </a:p>
        </p:txBody>
      </p:sp>
      <p:sp>
        <p:nvSpPr>
          <p:cNvPr id="22" name="Rectangle 5"/>
          <p:cNvSpPr>
            <a:spLocks noChangeArrowheads="1"/>
          </p:cNvSpPr>
          <p:nvPr/>
        </p:nvSpPr>
        <p:spPr bwMode="auto">
          <a:xfrm>
            <a:off x="4724400" y="4267200"/>
            <a:ext cx="4267200" cy="2286000"/>
          </a:xfrm>
          <a:prstGeom prst="rect">
            <a:avLst/>
          </a:prstGeom>
          <a:noFill/>
          <a:ln w="9525">
            <a:noFill/>
            <a:miter lim="800000"/>
            <a:headEnd/>
            <a:tailEnd/>
          </a:ln>
        </p:spPr>
        <p:txBody>
          <a:bodyPr/>
          <a:lstStyle/>
          <a:p>
            <a:pPr>
              <a:spcBef>
                <a:spcPct val="20000"/>
              </a:spcBef>
            </a:pPr>
            <a:r>
              <a:rPr lang="en-US" sz="1300" b="1">
                <a:solidFill>
                  <a:schemeClr val="bg1"/>
                </a:solidFill>
                <a:latin typeface="Arial" pitchFamily="34" charset="0"/>
                <a:cs typeface="Arial" pitchFamily="34" charset="0"/>
              </a:rPr>
              <a:t>Impact:</a:t>
            </a:r>
          </a:p>
          <a:p>
            <a:pPr marL="230188" lvl="1" indent="-115888">
              <a:buFontTx/>
              <a:buChar char="•"/>
            </a:pPr>
            <a:r>
              <a:rPr lang="en-US" sz="1300">
                <a:latin typeface="Arial" pitchFamily="34" charset="0"/>
                <a:cs typeface="Arial" pitchFamily="34" charset="0"/>
              </a:rPr>
              <a:t>Flexible electronic mobile ticketing and payment platform</a:t>
            </a:r>
          </a:p>
          <a:p>
            <a:pPr marL="230188" lvl="1" indent="-115888">
              <a:buFontTx/>
              <a:buChar char="•"/>
            </a:pPr>
            <a:r>
              <a:rPr lang="en-US" sz="1300">
                <a:latin typeface="Arial" pitchFamily="34" charset="0"/>
                <a:cs typeface="Arial" pitchFamily="34" charset="0"/>
              </a:rPr>
              <a:t>Large-scale, dynamic autonomous monitoring</a:t>
            </a:r>
          </a:p>
          <a:p>
            <a:pPr marL="230188" lvl="1" indent="-115888">
              <a:buFontTx/>
              <a:buChar char="•"/>
            </a:pPr>
            <a:r>
              <a:rPr lang="en-US" sz="1300">
                <a:latin typeface="Arial" pitchFamily="34" charset="0"/>
                <a:cs typeface="Arial" pitchFamily="34" charset="0"/>
              </a:rPr>
              <a:t>Efficient and Robust target tracking and             trajectory estimation processes</a:t>
            </a:r>
          </a:p>
          <a:p>
            <a:pPr marL="230188" lvl="1" indent="-115888">
              <a:buFontTx/>
              <a:buChar char="•"/>
            </a:pPr>
            <a:r>
              <a:rPr lang="en-US" sz="1300">
                <a:latin typeface="Arial" pitchFamily="34" charset="0"/>
                <a:cs typeface="Arial" pitchFamily="34" charset="0"/>
              </a:rPr>
              <a:t>Distributed computation for secure,                     reliable mobile wireless devices</a:t>
            </a:r>
          </a:p>
          <a:p>
            <a:pPr marL="230188" lvl="1" indent="-115888">
              <a:buFontTx/>
              <a:buChar char="•"/>
            </a:pPr>
            <a:r>
              <a:rPr lang="en-US" sz="1300">
                <a:latin typeface="Arial" pitchFamily="34" charset="0"/>
                <a:cs typeface="Arial" pitchFamily="34" charset="0"/>
              </a:rPr>
              <a:t>Advanced system integration with                               open source software and COTS products</a:t>
            </a:r>
          </a:p>
          <a:p>
            <a:pPr marL="230188" lvl="1" indent="-115888">
              <a:buFontTx/>
              <a:buChar char="•"/>
            </a:pPr>
            <a:r>
              <a:rPr lang="en-US" sz="1300">
                <a:latin typeface="Arial" pitchFamily="34" charset="0"/>
                <a:cs typeface="Arial" pitchFamily="34" charset="0"/>
              </a:rPr>
              <a:t>Secure information archiving and access control using distributed information hiding</a:t>
            </a:r>
          </a:p>
        </p:txBody>
      </p:sp>
      <p:grpSp>
        <p:nvGrpSpPr>
          <p:cNvPr id="23" name="Group 36"/>
          <p:cNvGrpSpPr>
            <a:grpSpLocks/>
          </p:cNvGrpSpPr>
          <p:nvPr/>
        </p:nvGrpSpPr>
        <p:grpSpPr bwMode="auto">
          <a:xfrm>
            <a:off x="8570913" y="6172200"/>
            <a:ext cx="496887" cy="496888"/>
            <a:chOff x="2743200" y="3010694"/>
            <a:chExt cx="496094" cy="496094"/>
          </a:xfrm>
        </p:grpSpPr>
        <p:cxnSp>
          <p:nvCxnSpPr>
            <p:cNvPr id="24" name="Straight Connector 23"/>
            <p:cNvCxnSpPr/>
            <p:nvPr/>
          </p:nvCxnSpPr>
          <p:spPr>
            <a:xfrm rot="5400000">
              <a:off x="2991248" y="3257156"/>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43200" y="3505203"/>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37"/>
          <p:cNvGrpSpPr>
            <a:grpSpLocks/>
          </p:cNvGrpSpPr>
          <p:nvPr/>
        </p:nvGrpSpPr>
        <p:grpSpPr bwMode="auto">
          <a:xfrm rot="-5400000">
            <a:off x="8570913" y="2057400"/>
            <a:ext cx="496888" cy="496887"/>
            <a:chOff x="2743200" y="3010694"/>
            <a:chExt cx="496094" cy="496094"/>
          </a:xfrm>
        </p:grpSpPr>
        <p:cxnSp>
          <p:nvCxnSpPr>
            <p:cNvPr id="27" name="Straight Connector 26"/>
            <p:cNvCxnSpPr/>
            <p:nvPr/>
          </p:nvCxnSpPr>
          <p:spPr>
            <a:xfrm rot="5400000">
              <a:off x="2991246" y="3257156"/>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40030" y="3505204"/>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40"/>
          <p:cNvGrpSpPr>
            <a:grpSpLocks/>
          </p:cNvGrpSpPr>
          <p:nvPr/>
        </p:nvGrpSpPr>
        <p:grpSpPr bwMode="auto">
          <a:xfrm flipH="1">
            <a:off x="112713" y="6172200"/>
            <a:ext cx="496887" cy="496888"/>
            <a:chOff x="2743200" y="3010694"/>
            <a:chExt cx="496094" cy="496094"/>
          </a:xfrm>
        </p:grpSpPr>
        <p:cxnSp>
          <p:nvCxnSpPr>
            <p:cNvPr id="30" name="Straight Connector 29"/>
            <p:cNvCxnSpPr/>
            <p:nvPr/>
          </p:nvCxnSpPr>
          <p:spPr>
            <a:xfrm rot="5400000">
              <a:off x="2991247" y="3257156"/>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43200" y="3505203"/>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43"/>
          <p:cNvGrpSpPr>
            <a:grpSpLocks/>
          </p:cNvGrpSpPr>
          <p:nvPr/>
        </p:nvGrpSpPr>
        <p:grpSpPr bwMode="auto">
          <a:xfrm rot="5400000" flipH="1">
            <a:off x="112713" y="2057400"/>
            <a:ext cx="496888" cy="496887"/>
            <a:chOff x="2743200" y="3010694"/>
            <a:chExt cx="496094" cy="496094"/>
          </a:xfrm>
        </p:grpSpPr>
        <p:cxnSp>
          <p:nvCxnSpPr>
            <p:cNvPr id="33" name="Straight Connector 32"/>
            <p:cNvCxnSpPr/>
            <p:nvPr/>
          </p:nvCxnSpPr>
          <p:spPr>
            <a:xfrm rot="5400000">
              <a:off x="2991246" y="3253987"/>
              <a:ext cx="494510" cy="158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43200" y="3505204"/>
              <a:ext cx="494509" cy="15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5" name="Picture 50" descr="missle.png"/>
          <p:cNvPicPr>
            <a:picLocks noChangeAspect="1"/>
          </p:cNvPicPr>
          <p:nvPr/>
        </p:nvPicPr>
        <p:blipFill>
          <a:blip r:embed="rId11" cstate="print"/>
          <a:srcRect/>
          <a:stretch>
            <a:fillRect/>
          </a:stretch>
        </p:blipFill>
        <p:spPr bwMode="auto">
          <a:xfrm>
            <a:off x="1905000" y="1447800"/>
            <a:ext cx="3327400" cy="2495550"/>
          </a:xfrm>
          <a:prstGeom prst="rect">
            <a:avLst/>
          </a:prstGeom>
          <a:noFill/>
          <a:ln w="9525">
            <a:noFill/>
            <a:miter lim="800000"/>
            <a:headEnd/>
            <a:tailEnd/>
          </a:ln>
        </p:spPr>
      </p:pic>
      <p:sp>
        <p:nvSpPr>
          <p:cNvPr id="36" name="Freeform 35"/>
          <p:cNvSpPr/>
          <p:nvPr/>
        </p:nvSpPr>
        <p:spPr>
          <a:xfrm>
            <a:off x="1841500" y="2870200"/>
            <a:ext cx="1638300" cy="1079500"/>
          </a:xfrm>
          <a:custGeom>
            <a:avLst/>
            <a:gdLst>
              <a:gd name="connsiteX0" fmla="*/ 1638300 w 1638300"/>
              <a:gd name="connsiteY0" fmla="*/ 0 h 1079500"/>
              <a:gd name="connsiteX1" fmla="*/ 889000 w 1638300"/>
              <a:gd name="connsiteY1" fmla="*/ 469900 h 1079500"/>
              <a:gd name="connsiteX2" fmla="*/ 0 w 1638300"/>
              <a:gd name="connsiteY2" fmla="*/ 1079500 h 1079500"/>
            </a:gdLst>
            <a:ahLst/>
            <a:cxnLst>
              <a:cxn ang="0">
                <a:pos x="connsiteX0" y="connsiteY0"/>
              </a:cxn>
              <a:cxn ang="0">
                <a:pos x="connsiteX1" y="connsiteY1"/>
              </a:cxn>
              <a:cxn ang="0">
                <a:pos x="connsiteX2" y="connsiteY2"/>
              </a:cxn>
            </a:cxnLst>
            <a:rect l="l" t="t" r="r" b="b"/>
            <a:pathLst>
              <a:path w="1638300" h="1079500">
                <a:moveTo>
                  <a:pt x="1638300" y="0"/>
                </a:moveTo>
                <a:cubicBezTo>
                  <a:pt x="1400175" y="144991"/>
                  <a:pt x="1162050" y="289983"/>
                  <a:pt x="889000" y="469900"/>
                </a:cubicBezTo>
                <a:cubicBezTo>
                  <a:pt x="615950" y="649817"/>
                  <a:pt x="307975" y="864658"/>
                  <a:pt x="0" y="1079500"/>
                </a:cubicBezTo>
              </a:path>
            </a:pathLst>
          </a:cu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
        <p:nvSpPr>
          <p:cNvPr id="37" name="Freeform 36"/>
          <p:cNvSpPr/>
          <p:nvPr/>
        </p:nvSpPr>
        <p:spPr>
          <a:xfrm rot="243691">
            <a:off x="4826000" y="1508125"/>
            <a:ext cx="1585913" cy="425450"/>
          </a:xfrm>
          <a:custGeom>
            <a:avLst/>
            <a:gdLst>
              <a:gd name="connsiteX0" fmla="*/ 0 w 1117600"/>
              <a:gd name="connsiteY0" fmla="*/ 425450 h 425450"/>
              <a:gd name="connsiteX1" fmla="*/ 546100 w 1117600"/>
              <a:gd name="connsiteY1" fmla="*/ 57150 h 425450"/>
              <a:gd name="connsiteX2" fmla="*/ 1117600 w 1117600"/>
              <a:gd name="connsiteY2" fmla="*/ 82550 h 425450"/>
            </a:gdLst>
            <a:ahLst/>
            <a:cxnLst>
              <a:cxn ang="0">
                <a:pos x="connsiteX0" y="connsiteY0"/>
              </a:cxn>
              <a:cxn ang="0">
                <a:pos x="connsiteX1" y="connsiteY1"/>
              </a:cxn>
              <a:cxn ang="0">
                <a:pos x="connsiteX2" y="connsiteY2"/>
              </a:cxn>
            </a:cxnLst>
            <a:rect l="l" t="t" r="r" b="b"/>
            <a:pathLst>
              <a:path w="1117600" h="425450">
                <a:moveTo>
                  <a:pt x="0" y="425450"/>
                </a:moveTo>
                <a:cubicBezTo>
                  <a:pt x="179916" y="269875"/>
                  <a:pt x="359833" y="114300"/>
                  <a:pt x="546100" y="57150"/>
                </a:cubicBezTo>
                <a:cubicBezTo>
                  <a:pt x="732367" y="0"/>
                  <a:pt x="965200" y="57150"/>
                  <a:pt x="1117600" y="82550"/>
                </a:cubicBezTo>
              </a:path>
            </a:pathLst>
          </a:cu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pic>
        <p:nvPicPr>
          <p:cNvPr id="38" name="Picture 3"/>
          <p:cNvPicPr>
            <a:picLocks noChangeAspect="1" noChangeArrowheads="1"/>
          </p:cNvPicPr>
          <p:nvPr/>
        </p:nvPicPr>
        <p:blipFill>
          <a:blip r:embed="rId12" cstate="print"/>
          <a:srcRect/>
          <a:stretch>
            <a:fillRect/>
          </a:stretch>
        </p:blipFill>
        <p:spPr bwMode="auto">
          <a:xfrm>
            <a:off x="7559675" y="3911600"/>
            <a:ext cx="685800" cy="2857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686800" cy="1524000"/>
          </a:xfrm>
          <a:prstGeom prst="rect">
            <a:avLst/>
          </a:prstGeom>
          <a:ln>
            <a:solidFill>
              <a:schemeClr val="tx1"/>
            </a:solid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smtClean="0">
                <a:ln>
                  <a:noFill/>
                </a:ln>
                <a:solidFill>
                  <a:srgbClr val="0070C0"/>
                </a:solidFill>
                <a:effectLst/>
                <a:uLnTx/>
                <a:uFillTx/>
                <a:latin typeface="+mj-lt"/>
                <a:ea typeface="+mj-ea"/>
                <a:cs typeface="+mj-cs"/>
              </a:rPr>
              <a:t>Control, Sensor, Network, and Perception (CSNAP) Laboratory</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Director: Chang-Hee Won</a:t>
            </a:r>
            <a:br>
              <a:rPr kumimoji="0" lang="en-US" sz="14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Electrical and Computer Engineering, Temple University, Engineering Building 703</a:t>
            </a: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800" b="1" i="0" u="none" strike="noStrike" kern="1200" cap="none" spc="0" normalizeH="0" baseline="0" noProof="0" smtClean="0">
                <a:ln>
                  <a:noFill/>
                </a:ln>
                <a:solidFill>
                  <a:schemeClr val="tx1"/>
                </a:solidFill>
                <a:effectLst/>
                <a:uLnTx/>
                <a:uFillTx/>
                <a:latin typeface="+mj-lt"/>
                <a:ea typeface="+mj-ea"/>
                <a:cs typeface="+mj-cs"/>
              </a:rPr>
              <a:t/>
            </a:r>
            <a:br>
              <a:rPr kumimoji="0" lang="en-US" sz="18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Mission: </a:t>
            </a:r>
            <a: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t>To advance the areas of control  and sensor systems and apply to real world applications.</a:t>
            </a:r>
            <a:br>
              <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rPr>
            </a:br>
            <a:endParaRPr kumimoji="0" lang="en-US" sz="1400" b="1" i="0" u="none" strike="noStrike" kern="1200" cap="none" spc="0" normalizeH="0" baseline="0" noProof="0" smtClean="0">
              <a:ln>
                <a:noFill/>
              </a:ln>
              <a:solidFill>
                <a:schemeClr val="tx1"/>
              </a:solidFill>
              <a:effectLst/>
              <a:uLnTx/>
              <a:uFillTx/>
              <a:latin typeface="+mj-lt"/>
              <a:ea typeface="+mj-ea"/>
              <a:cs typeface="Times New Roman" pitchFamily="18" charset="0"/>
            </a:endParaRPr>
          </a:p>
        </p:txBody>
      </p:sp>
      <p:sp>
        <p:nvSpPr>
          <p:cNvPr id="3" name="Rectangle 4"/>
          <p:cNvSpPr txBox="1">
            <a:spLocks noChangeArrowheads="1"/>
          </p:cNvSpPr>
          <p:nvPr/>
        </p:nvSpPr>
        <p:spPr>
          <a:xfrm>
            <a:off x="4648200" y="1905000"/>
            <a:ext cx="4267200" cy="2209800"/>
          </a:xfrm>
          <a:prstGeom prst="rect">
            <a:avLst/>
          </a:prstGeom>
          <a:ln>
            <a:solidFill>
              <a:schemeClr val="tx1"/>
            </a:solidFill>
          </a:ln>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smtClean="0">
                <a:ln>
                  <a:noFill/>
                </a:ln>
                <a:solidFill>
                  <a:schemeClr val="tx1"/>
                </a:solidFill>
                <a:effectLst/>
                <a:uLnTx/>
                <a:uFillTx/>
                <a:latin typeface="+mn-lt"/>
                <a:ea typeface="+mn-ea"/>
                <a:cs typeface="+mn-cs"/>
              </a:rPr>
              <a:t>Control System Theory: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Statistical Optimal Control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Game Theory</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Minimal Cost Variance Control</a:t>
            </a:r>
          </a:p>
          <a:p>
            <a:pPr marL="230188" marR="0" lvl="1" indent="-115888" algn="l" defTabSz="914400" rtl="0" eaLnBrk="1" fontAlgn="auto" latinLnBrk="0" hangingPunct="1">
              <a:lnSpc>
                <a:spcPct val="100000"/>
              </a:lnSpc>
              <a:spcBef>
                <a:spcPct val="0"/>
              </a:spcBef>
              <a:spcAft>
                <a:spcPts val="0"/>
              </a:spcAft>
              <a:buClrTx/>
              <a:buSzTx/>
              <a:buFontTx/>
              <a:buChar char="•"/>
              <a:tabLst/>
              <a:defRPr/>
            </a:pPr>
            <a:r>
              <a:rPr kumimoji="0" lang="en-US" sz="1400" b="1" i="0" u="none" strike="noStrike" kern="1200" cap="none" spc="0" normalizeH="0" baseline="0" noProof="0" smtClean="0">
                <a:ln>
                  <a:noFill/>
                </a:ln>
                <a:solidFill>
                  <a:schemeClr val="tx1"/>
                </a:solidFill>
                <a:effectLst/>
                <a:uLnTx/>
                <a:uFillTx/>
                <a:latin typeface="+mn-lt"/>
                <a:ea typeface="+mn-ea"/>
                <a:cs typeface="+mn-cs"/>
              </a:rPr>
              <a:t>Risk-Sensitive Control</a:t>
            </a:r>
          </a:p>
        </p:txBody>
      </p:sp>
      <p:sp>
        <p:nvSpPr>
          <p:cNvPr id="4" name="Rectangle 5"/>
          <p:cNvSpPr>
            <a:spLocks noChangeArrowheads="1"/>
          </p:cNvSpPr>
          <p:nvPr/>
        </p:nvSpPr>
        <p:spPr bwMode="auto">
          <a:xfrm>
            <a:off x="4648200" y="4114800"/>
            <a:ext cx="4267200" cy="2286000"/>
          </a:xfrm>
          <a:prstGeom prst="rect">
            <a:avLst/>
          </a:prstGeom>
          <a:noFill/>
          <a:ln w="9525">
            <a:solidFill>
              <a:schemeClr val="tx1"/>
            </a:solidFill>
            <a:miter lim="800000"/>
            <a:headEnd/>
            <a:tailEnd/>
          </a:ln>
        </p:spPr>
        <p:txBody>
          <a:bodyPr/>
          <a:lstStyle/>
          <a:p>
            <a:pPr>
              <a:spcBef>
                <a:spcPct val="20000"/>
              </a:spcBef>
            </a:pPr>
            <a:r>
              <a:rPr lang="en-US" sz="1600" b="1"/>
              <a:t>Applications:</a:t>
            </a:r>
          </a:p>
          <a:p>
            <a:pPr marL="230188" lvl="1" indent="-115888">
              <a:buFontTx/>
              <a:buChar char="•"/>
            </a:pPr>
            <a:r>
              <a:rPr lang="en-US" sz="1400" b="1"/>
              <a:t>Satellite Control</a:t>
            </a:r>
          </a:p>
          <a:p>
            <a:pPr marL="230188" lvl="1" indent="-115888">
              <a:buFontTx/>
              <a:buChar char="•"/>
            </a:pPr>
            <a:r>
              <a:rPr lang="en-US" sz="1400" b="1"/>
              <a:t>Navigation Data Fusion</a:t>
            </a:r>
          </a:p>
          <a:p>
            <a:pPr marL="230188" lvl="1" indent="-115888">
              <a:buFontTx/>
              <a:buChar char="•"/>
            </a:pPr>
            <a:r>
              <a:rPr lang="en-US" sz="1400" b="1"/>
              <a:t>Building Control</a:t>
            </a:r>
          </a:p>
          <a:p>
            <a:pPr marL="230188" lvl="1" indent="-115888">
              <a:buFontTx/>
              <a:buChar char="•"/>
            </a:pPr>
            <a:r>
              <a:rPr lang="en-US" sz="1400" b="1"/>
              <a:t>Parafoil Control</a:t>
            </a:r>
          </a:p>
          <a:p>
            <a:pPr marL="230188" lvl="1" indent="-115888">
              <a:buFontTx/>
              <a:buChar char="•"/>
            </a:pPr>
            <a:r>
              <a:rPr lang="en-US" sz="1400" b="1"/>
              <a:t>Space Robotics</a:t>
            </a:r>
          </a:p>
        </p:txBody>
      </p:sp>
      <p:sp>
        <p:nvSpPr>
          <p:cNvPr id="5" name="Rectangle 6"/>
          <p:cNvSpPr>
            <a:spLocks noChangeArrowheads="1"/>
          </p:cNvSpPr>
          <p:nvPr/>
        </p:nvSpPr>
        <p:spPr bwMode="auto">
          <a:xfrm>
            <a:off x="228600" y="4114800"/>
            <a:ext cx="4419600" cy="2286000"/>
          </a:xfrm>
          <a:prstGeom prst="rect">
            <a:avLst/>
          </a:prstGeom>
          <a:noFill/>
          <a:ln w="9525">
            <a:solidFill>
              <a:schemeClr val="tx1"/>
            </a:solidFill>
            <a:miter lim="800000"/>
            <a:headEnd/>
            <a:tailEnd/>
          </a:ln>
        </p:spPr>
        <p:txBody>
          <a:bodyPr/>
          <a:lstStyle/>
          <a:p>
            <a:pPr>
              <a:spcBef>
                <a:spcPct val="20000"/>
              </a:spcBef>
            </a:pPr>
            <a:r>
              <a:rPr lang="en-US" sz="1200"/>
              <a:t> </a:t>
            </a:r>
            <a:r>
              <a:rPr lang="en-US" sz="1600" b="1"/>
              <a:t>Sensors:</a:t>
            </a:r>
          </a:p>
          <a:p>
            <a:pPr marL="230188" lvl="1" indent="-115888">
              <a:buFontTx/>
              <a:buChar char="•"/>
            </a:pPr>
            <a:r>
              <a:rPr lang="en-US" sz="1400" b="1"/>
              <a:t>Navigation Sensors</a:t>
            </a:r>
          </a:p>
          <a:p>
            <a:pPr marL="230188" lvl="1" indent="-115888">
              <a:buFontTx/>
              <a:buChar char="•"/>
            </a:pPr>
            <a:r>
              <a:rPr lang="en-US" sz="1400" b="1"/>
              <a:t>Tactile Sensors</a:t>
            </a:r>
          </a:p>
          <a:p>
            <a:pPr marL="230188" lvl="1" indent="-115888">
              <a:buFontTx/>
              <a:buChar char="•"/>
            </a:pPr>
            <a:r>
              <a:rPr lang="en-US" sz="1400" b="1"/>
              <a:t>Remote Sensing</a:t>
            </a:r>
          </a:p>
          <a:p>
            <a:pPr marL="230188" lvl="1" indent="-115888">
              <a:buFontTx/>
              <a:buChar char="•"/>
            </a:pPr>
            <a:r>
              <a:rPr lang="en-US" sz="1400" b="1"/>
              <a:t>Hyperspectral Sensor</a:t>
            </a:r>
          </a:p>
          <a:p>
            <a:pPr marL="230188" lvl="1" indent="-115888">
              <a:buFontTx/>
              <a:buChar char="•"/>
            </a:pPr>
            <a:endParaRPr lang="en-US" sz="1400" b="1"/>
          </a:p>
          <a:p>
            <a:pPr>
              <a:spcBef>
                <a:spcPct val="20000"/>
              </a:spcBef>
            </a:pPr>
            <a:endParaRPr lang="en-US" sz="1600" b="1"/>
          </a:p>
        </p:txBody>
      </p:sp>
      <p:pic>
        <p:nvPicPr>
          <p:cNvPr id="6" name="Picture 9" descr="C:\Documents and Settings\cwon\My Documents\3Temple\CSNAP\Laboratory\CSNAP LOGO3 copy.jpg"/>
          <p:cNvPicPr>
            <a:picLocks noChangeAspect="1" noChangeArrowheads="1"/>
          </p:cNvPicPr>
          <p:nvPr/>
        </p:nvPicPr>
        <p:blipFill>
          <a:blip r:embed="rId3" cstate="print"/>
          <a:srcRect/>
          <a:stretch>
            <a:fillRect/>
          </a:stretch>
        </p:blipFill>
        <p:spPr bwMode="auto">
          <a:xfrm>
            <a:off x="457200" y="2057400"/>
            <a:ext cx="4051300" cy="1905000"/>
          </a:xfrm>
          <a:prstGeom prst="rect">
            <a:avLst/>
          </a:prstGeom>
          <a:noFill/>
          <a:ln w="9525">
            <a:noFill/>
            <a:miter lim="800000"/>
            <a:headEnd/>
            <a:tailEnd/>
          </a:ln>
        </p:spPr>
      </p:pic>
      <p:pic>
        <p:nvPicPr>
          <p:cNvPr id="7" name="Picture 7" descr="Rabbit3DMG(front)"/>
          <p:cNvPicPr>
            <a:picLocks noChangeAspect="1" noChangeArrowheads="1"/>
          </p:cNvPicPr>
          <p:nvPr/>
        </p:nvPicPr>
        <p:blipFill>
          <a:blip r:embed="rId4" cstate="print"/>
          <a:srcRect/>
          <a:stretch>
            <a:fillRect/>
          </a:stretch>
        </p:blipFill>
        <p:spPr bwMode="auto">
          <a:xfrm>
            <a:off x="2590800" y="4343400"/>
            <a:ext cx="1346200" cy="1016000"/>
          </a:xfrm>
          <a:prstGeom prst="rect">
            <a:avLst/>
          </a:prstGeom>
          <a:noFill/>
          <a:ln w="9525">
            <a:noFill/>
            <a:miter lim="800000"/>
            <a:headEnd/>
            <a:tailEnd/>
          </a:ln>
        </p:spPr>
      </p:pic>
      <p:graphicFrame>
        <p:nvGraphicFramePr>
          <p:cNvPr id="8" name="Object 13"/>
          <p:cNvGraphicFramePr>
            <a:graphicFrameLocks noChangeAspect="1"/>
          </p:cNvGraphicFramePr>
          <p:nvPr/>
        </p:nvGraphicFramePr>
        <p:xfrm>
          <a:off x="6248400" y="5006975"/>
          <a:ext cx="1839913" cy="1287463"/>
        </p:xfrm>
        <a:graphic>
          <a:graphicData uri="http://schemas.openxmlformats.org/presentationml/2006/ole">
            <p:oleObj spid="_x0000_s2050" name="Visio" r:id="rId5" imgW="10144839" imgH="7113032" progId="">
              <p:embed/>
            </p:oleObj>
          </a:graphicData>
        </a:graphic>
      </p:graphicFrame>
      <p:pic>
        <p:nvPicPr>
          <p:cNvPr id="9" name="Picture 7" descr="image1"/>
          <p:cNvPicPr>
            <a:picLocks noChangeAspect="1" noChangeArrowheads="1"/>
          </p:cNvPicPr>
          <p:nvPr/>
        </p:nvPicPr>
        <p:blipFill>
          <a:blip r:embed="rId6" cstate="print"/>
          <a:srcRect/>
          <a:stretch>
            <a:fillRect/>
          </a:stretch>
        </p:blipFill>
        <p:spPr bwMode="auto">
          <a:xfrm>
            <a:off x="2362200" y="5410200"/>
            <a:ext cx="914400" cy="914400"/>
          </a:xfrm>
          <a:prstGeom prst="rect">
            <a:avLst/>
          </a:prstGeom>
          <a:noFill/>
          <a:ln w="9525">
            <a:solidFill>
              <a:srgbClr val="000000"/>
            </a:solidFill>
            <a:miter lim="800000"/>
            <a:headEnd/>
            <a:tailEnd/>
          </a:ln>
        </p:spPr>
      </p:pic>
      <p:pic>
        <p:nvPicPr>
          <p:cNvPr id="10" name="Picture 4"/>
          <p:cNvPicPr>
            <a:picLocks noChangeAspect="1" noChangeArrowheads="1"/>
          </p:cNvPicPr>
          <p:nvPr/>
        </p:nvPicPr>
        <p:blipFill>
          <a:blip r:embed="rId7" cstate="print"/>
          <a:srcRect/>
          <a:stretch>
            <a:fillRect/>
          </a:stretch>
        </p:blipFill>
        <p:spPr bwMode="auto">
          <a:xfrm>
            <a:off x="8001000" y="4343400"/>
            <a:ext cx="703263" cy="1066800"/>
          </a:xfrm>
          <a:prstGeom prst="rect">
            <a:avLst/>
          </a:prstGeom>
          <a:noFill/>
          <a:ln w="9525">
            <a:noFill/>
            <a:miter lim="800000"/>
            <a:headEnd/>
            <a:tailEnd/>
          </a:ln>
        </p:spPr>
      </p:pic>
      <p:sp>
        <p:nvSpPr>
          <p:cNvPr id="11"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 name="Object 11"/>
          <p:cNvGraphicFramePr>
            <a:graphicFrameLocks noChangeAspect="1"/>
          </p:cNvGraphicFramePr>
          <p:nvPr/>
        </p:nvGraphicFramePr>
        <p:xfrm>
          <a:off x="5029200" y="3124200"/>
          <a:ext cx="3535363" cy="847725"/>
        </p:xfrm>
        <a:graphic>
          <a:graphicData uri="http://schemas.openxmlformats.org/presentationml/2006/ole">
            <p:oleObj spid="_x0000_s2051" name="Visio" r:id="rId8" imgW="8103631" imgH="1966016" progId="">
              <p:embed/>
            </p:oleObj>
          </a:graphicData>
        </a:graphic>
      </p:graphicFrame>
      <p:pic>
        <p:nvPicPr>
          <p:cNvPr id="13" name="그림 31"/>
          <p:cNvPicPr>
            <a:picLocks noChangeAspect="1" noChangeArrowheads="1"/>
          </p:cNvPicPr>
          <p:nvPr/>
        </p:nvPicPr>
        <p:blipFill>
          <a:blip r:embed="rId9" cstate="print"/>
          <a:srcRect/>
          <a:stretch>
            <a:fillRect/>
          </a:stretch>
        </p:blipFill>
        <p:spPr bwMode="auto">
          <a:xfrm>
            <a:off x="3429000" y="5562600"/>
            <a:ext cx="1004888" cy="609600"/>
          </a:xfrm>
          <a:prstGeom prst="rect">
            <a:avLst/>
          </a:prstGeom>
          <a:noFill/>
          <a:ln w="9525">
            <a:solidFill>
              <a:schemeClr val="accent1"/>
            </a:solidFill>
            <a:miter lim="800000"/>
            <a:headEnd/>
            <a:tailEnd/>
          </a:ln>
        </p:spPr>
      </p:pic>
    </p:spTree>
  </p:cSld>
  <p:clrMapOvr>
    <a:masterClrMapping/>
  </p:clrMapOvr>
</p:sld>
</file>

<file path=ppt/theme/theme1.xml><?xml version="1.0" encoding="utf-8"?>
<a:theme xmlns:a="http://schemas.openxmlformats.org/drawingml/2006/main" name="lecture_title">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cture_default">
  <a:themeElements>
    <a:clrScheme name="ISIP Standard">
      <a:dk1>
        <a:srgbClr val="000000"/>
      </a:dk1>
      <a:lt1>
        <a:srgbClr val="000000"/>
      </a:lt1>
      <a:dk2>
        <a:srgbClr val="000000"/>
      </a:dk2>
      <a:lt2>
        <a:srgbClr val="000000"/>
      </a:lt2>
      <a:accent1>
        <a:srgbClr val="333399"/>
      </a:accent1>
      <a:accent2>
        <a:srgbClr val="892034"/>
      </a:accent2>
      <a:accent3>
        <a:srgbClr val="FFFFE2"/>
      </a:accent3>
      <a:accent4>
        <a:srgbClr val="FFFFE2"/>
      </a:accent4>
      <a:accent5>
        <a:srgbClr val="FFFFE2"/>
      </a:accent5>
      <a:accent6>
        <a:srgbClr val="FFFFE2"/>
      </a:accent6>
      <a:hlink>
        <a:srgbClr val="892034"/>
      </a:hlink>
      <a:folHlink>
        <a:srgbClr val="892034"/>
      </a:folHlink>
    </a:clrScheme>
    <a:fontScheme name="ISIP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sz="1800" b="1" i="0" u="none" strike="noStrike" kern="0" cap="none" spc="0" normalizeH="0" baseline="0" noProof="0" dirty="0" smtClean="0">
            <a:ln>
              <a:noFill/>
            </a:ln>
            <a:solidFill>
              <a:schemeClr val="tx1"/>
            </a:solidFill>
            <a:effectLst/>
            <a:uLnTx/>
            <a:uFillTx/>
            <a:latin typeface="+mn-lt"/>
            <a:ea typeface="+mn-ea"/>
            <a:cs typeface="+mn-c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24391</TotalTime>
  <Words>1707</Words>
  <Application>Microsoft Office PowerPoint</Application>
  <PresentationFormat>Letter Paper (8.5x11 in)</PresentationFormat>
  <Paragraphs>359</Paragraphs>
  <Slides>15</Slides>
  <Notes>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15</vt:i4>
      </vt:variant>
    </vt:vector>
  </HeadingPairs>
  <TitlesOfParts>
    <vt:vector size="19" baseType="lpstr">
      <vt:lpstr>lecture_title</vt:lpstr>
      <vt:lpstr>lecture_default</vt:lpstr>
      <vt:lpstr>Custom Design</vt:lpstr>
      <vt:lpstr>Visio</vt:lpstr>
      <vt:lpstr>Slide 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Gateway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picone</cp:lastModifiedBy>
  <cp:revision>2187</cp:revision>
  <dcterms:created xsi:type="dcterms:W3CDTF">2002-09-12T17:13:32Z</dcterms:created>
  <dcterms:modified xsi:type="dcterms:W3CDTF">2009-10-22T13:55:35Z</dcterms:modified>
</cp:coreProperties>
</file>