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1"/>
  </p:notesMasterIdLst>
  <p:handoutMasterIdLst>
    <p:handoutMasterId r:id="rId12"/>
  </p:handoutMasterIdLst>
  <p:sldIdLst>
    <p:sldId id="325" r:id="rId3"/>
    <p:sldId id="634" r:id="rId4"/>
    <p:sldId id="452" r:id="rId5"/>
    <p:sldId id="635" r:id="rId6"/>
    <p:sldId id="639" r:id="rId7"/>
    <p:sldId id="636" r:id="rId8"/>
    <p:sldId id="637" r:id="rId9"/>
    <p:sldId id="585" r:id="rId10"/>
  </p:sldIdLst>
  <p:sldSz cx="9144000" cy="6858000" type="letter"/>
  <p:notesSz cx="7315200" cy="96012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00FF99"/>
    <a:srgbClr val="F7F7F7"/>
    <a:srgbClr val="F1C1CA"/>
    <a:srgbClr val="C0C0C0"/>
    <a:srgbClr val="E99FAD"/>
    <a:srgbClr val="FAEAED"/>
    <a:srgbClr val="E2E2F6"/>
    <a:srgbClr val="FFFFFF"/>
    <a:srgbClr val="D1D1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21739" autoAdjust="0"/>
    <p:restoredTop sz="96226" autoAdjust="0"/>
  </p:normalViewPr>
  <p:slideViewPr>
    <p:cSldViewPr snapToGrid="0">
      <p:cViewPr varScale="1">
        <p:scale>
          <a:sx n="75" d="100"/>
          <a:sy n="75" d="100"/>
        </p:scale>
        <p:origin x="-1476" y="-84"/>
      </p:cViewPr>
      <p:guideLst>
        <p:guide orient="horz" pos="1928"/>
        <p:guide orient="horz" pos="3319"/>
        <p:guide orient="horz" pos="428"/>
        <p:guide pos="5616"/>
        <p:guide pos="2884"/>
        <p:guide pos="143"/>
        <p:guide pos="148"/>
        <p:guide pos="150"/>
        <p:guide pos="2872"/>
        <p:guide pos="1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3023"/>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1"/>
            <a:ext cx="3170980" cy="480060"/>
          </a:xfrm>
          <a:prstGeom prst="rect">
            <a:avLst/>
          </a:prstGeom>
          <a:noFill/>
          <a:ln w="9525">
            <a:noFill/>
            <a:miter lim="800000"/>
            <a:headEnd/>
            <a:tailEnd/>
          </a:ln>
          <a:effectLst/>
        </p:spPr>
        <p:txBody>
          <a:bodyPr vert="horz" wrap="square" lIns="96367" tIns="48182" rIns="96367" bIns="48182" numCol="1" anchor="t" anchorCtr="0" compatLnSpc="1">
            <a:prstTxWarp prst="textNoShape">
              <a:avLst/>
            </a:prstTxWarp>
          </a:bodyPr>
          <a:lstStyle>
            <a:lvl1pPr defTabSz="963381">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44220" y="1"/>
            <a:ext cx="3170980" cy="480060"/>
          </a:xfrm>
          <a:prstGeom prst="rect">
            <a:avLst/>
          </a:prstGeom>
          <a:noFill/>
          <a:ln w="9525">
            <a:noFill/>
            <a:miter lim="800000"/>
            <a:headEnd/>
            <a:tailEnd/>
          </a:ln>
          <a:effectLst/>
        </p:spPr>
        <p:txBody>
          <a:bodyPr vert="horz" wrap="square" lIns="96367" tIns="48182" rIns="96367" bIns="48182" numCol="1" anchor="t" anchorCtr="0" compatLnSpc="1">
            <a:prstTxWarp prst="textNoShape">
              <a:avLst/>
            </a:prstTxWarp>
          </a:bodyPr>
          <a:lstStyle>
            <a:lvl1pPr algn="r" defTabSz="963381">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9121141"/>
            <a:ext cx="3170980" cy="480060"/>
          </a:xfrm>
          <a:prstGeom prst="rect">
            <a:avLst/>
          </a:prstGeom>
          <a:noFill/>
          <a:ln w="9525">
            <a:noFill/>
            <a:miter lim="800000"/>
            <a:headEnd/>
            <a:tailEnd/>
          </a:ln>
          <a:effectLst/>
        </p:spPr>
        <p:txBody>
          <a:bodyPr vert="horz" wrap="square" lIns="96367" tIns="48182" rIns="96367" bIns="48182" numCol="1" anchor="b" anchorCtr="0" compatLnSpc="1">
            <a:prstTxWarp prst="textNoShape">
              <a:avLst/>
            </a:prstTxWarp>
          </a:bodyPr>
          <a:lstStyle>
            <a:lvl1pPr defTabSz="963381">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44220" y="9121141"/>
            <a:ext cx="3170980" cy="480060"/>
          </a:xfrm>
          <a:prstGeom prst="rect">
            <a:avLst/>
          </a:prstGeom>
          <a:noFill/>
          <a:ln w="9525">
            <a:noFill/>
            <a:miter lim="800000"/>
            <a:headEnd/>
            <a:tailEnd/>
          </a:ln>
          <a:effectLst/>
        </p:spPr>
        <p:txBody>
          <a:bodyPr vert="horz" wrap="square" lIns="96367" tIns="48182" rIns="96367" bIns="48182" numCol="1" anchor="b" anchorCtr="0" compatLnSpc="1">
            <a:prstTxWarp prst="textNoShape">
              <a:avLst/>
            </a:prstTxWarp>
          </a:bodyPr>
          <a:lstStyle>
            <a:lvl1pPr algn="r" defTabSz="963381">
              <a:defRPr sz="12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1"/>
            <a:ext cx="3170980" cy="480060"/>
          </a:xfrm>
          <a:prstGeom prst="rect">
            <a:avLst/>
          </a:prstGeom>
          <a:noFill/>
          <a:ln w="9525">
            <a:noFill/>
            <a:miter lim="800000"/>
            <a:headEnd/>
            <a:tailEnd/>
          </a:ln>
          <a:effectLst/>
        </p:spPr>
        <p:txBody>
          <a:bodyPr vert="horz" wrap="square" lIns="96367" tIns="48182" rIns="96367" bIns="48182" numCol="1" anchor="t" anchorCtr="0" compatLnSpc="1">
            <a:prstTxWarp prst="textNoShape">
              <a:avLst/>
            </a:prstTxWarp>
          </a:bodyPr>
          <a:lstStyle>
            <a:lvl1pPr defTabSz="963381">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44220" y="1"/>
            <a:ext cx="3170980" cy="480060"/>
          </a:xfrm>
          <a:prstGeom prst="rect">
            <a:avLst/>
          </a:prstGeom>
          <a:noFill/>
          <a:ln w="9525">
            <a:noFill/>
            <a:miter lim="800000"/>
            <a:headEnd/>
            <a:tailEnd/>
          </a:ln>
          <a:effectLst/>
        </p:spPr>
        <p:txBody>
          <a:bodyPr vert="horz" wrap="square" lIns="96367" tIns="48182" rIns="96367" bIns="48182" numCol="1" anchor="t" anchorCtr="0" compatLnSpc="1">
            <a:prstTxWarp prst="textNoShape">
              <a:avLst/>
            </a:prstTxWarp>
          </a:bodyPr>
          <a:lstStyle>
            <a:lvl1pPr algn="r" defTabSz="963381">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6421" y="4560571"/>
            <a:ext cx="5362360" cy="4320540"/>
          </a:xfrm>
          <a:prstGeom prst="rect">
            <a:avLst/>
          </a:prstGeom>
          <a:noFill/>
          <a:ln w="9525">
            <a:noFill/>
            <a:miter lim="800000"/>
            <a:headEnd/>
            <a:tailEnd/>
          </a:ln>
          <a:effectLst/>
        </p:spPr>
        <p:txBody>
          <a:bodyPr vert="horz" wrap="square" lIns="96367" tIns="48182" rIns="96367" bIns="4818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9121141"/>
            <a:ext cx="3170980" cy="480060"/>
          </a:xfrm>
          <a:prstGeom prst="rect">
            <a:avLst/>
          </a:prstGeom>
          <a:noFill/>
          <a:ln w="9525">
            <a:noFill/>
            <a:miter lim="800000"/>
            <a:headEnd/>
            <a:tailEnd/>
          </a:ln>
          <a:effectLst/>
        </p:spPr>
        <p:txBody>
          <a:bodyPr vert="horz" wrap="square" lIns="96367" tIns="48182" rIns="96367" bIns="48182" numCol="1" anchor="b" anchorCtr="0" compatLnSpc="1">
            <a:prstTxWarp prst="textNoShape">
              <a:avLst/>
            </a:prstTxWarp>
          </a:bodyPr>
          <a:lstStyle>
            <a:lvl1pPr defTabSz="963381">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44220" y="9121141"/>
            <a:ext cx="3170980" cy="480060"/>
          </a:xfrm>
          <a:prstGeom prst="rect">
            <a:avLst/>
          </a:prstGeom>
          <a:noFill/>
          <a:ln w="9525">
            <a:noFill/>
            <a:miter lim="800000"/>
            <a:headEnd/>
            <a:tailEnd/>
          </a:ln>
          <a:effectLst/>
        </p:spPr>
        <p:txBody>
          <a:bodyPr vert="horz" wrap="square" lIns="96367" tIns="48182" rIns="96367" bIns="48182" numCol="1" anchor="b" anchorCtr="0" compatLnSpc="1">
            <a:prstTxWarp prst="textNoShape">
              <a:avLst/>
            </a:prstTxWarp>
          </a:bodyPr>
          <a:lstStyle>
            <a:lvl1pPr algn="r" defTabSz="963381">
              <a:defRPr sz="12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5/22/2010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3.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BE0F34"/>
            </a:outerShdw>
          </a:effectLst>
        </p:spPr>
        <p:txBody>
          <a:bodyPr wrap="none" anchor="ctr"/>
          <a:lstStyle/>
          <a:p>
            <a:pPr algn="ctr">
              <a:defRPr/>
            </a:pPr>
            <a:endParaRPr lang="en-US" dirty="0">
              <a:solidFill>
                <a:schemeClr val="hlink"/>
              </a:solidFill>
              <a:latin typeface="Times New Roman" pitchFamily="18" charset="0"/>
            </a:endParaRPr>
          </a:p>
        </p:txBody>
      </p:sp>
      <p:sp>
        <p:nvSpPr>
          <p:cNvPr id="9" name="TextBox 8"/>
          <p:cNvSpPr txBox="1"/>
          <p:nvPr userDrawn="1"/>
        </p:nvSpPr>
        <p:spPr>
          <a:xfrm>
            <a:off x="547844" y="174810"/>
            <a:ext cx="2846520" cy="307777"/>
          </a:xfrm>
          <a:prstGeom prst="rect">
            <a:avLst/>
          </a:prstGeom>
          <a:solidFill>
            <a:srgbClr val="FFFFFF"/>
          </a:solidFill>
        </p:spPr>
        <p:txBody>
          <a:bodyPr wrap="square" lIns="91440" rtlCol="0">
            <a:spAutoFit/>
          </a:bodyPr>
          <a:lstStyle/>
          <a:p>
            <a:pPr marL="512763" indent="0" algn="l"/>
            <a:r>
              <a:rPr lang="en-US" sz="1400" b="1" kern="1200" dirty="0" smtClean="0">
                <a:solidFill>
                  <a:schemeClr val="accent1"/>
                </a:solidFill>
                <a:latin typeface="Arial" charset="0"/>
                <a:ea typeface="+mn-ea"/>
                <a:cs typeface="+mn-cs"/>
              </a:rPr>
              <a:t>Temple</a:t>
            </a:r>
            <a:r>
              <a:rPr lang="en-US" sz="1400" b="1" kern="1200" baseline="0" dirty="0" smtClean="0">
                <a:solidFill>
                  <a:schemeClr val="accent1"/>
                </a:solidFill>
                <a:latin typeface="Arial" charset="0"/>
                <a:ea typeface="+mn-ea"/>
                <a:cs typeface="+mn-cs"/>
              </a:rPr>
              <a:t> University</a:t>
            </a:r>
            <a:endParaRPr lang="en-US" sz="1400" b="1" dirty="0">
              <a:solidFill>
                <a:schemeClr val="accent1"/>
              </a:solidFill>
            </a:endParaRPr>
          </a:p>
        </p:txBody>
      </p:sp>
      <p:pic>
        <p:nvPicPr>
          <p:cNvPr id="12" name="Picture 51"/>
          <p:cNvPicPr>
            <a:picLocks noChangeAspect="1" noChangeArrowheads="1"/>
          </p:cNvPicPr>
          <p:nvPr userDrawn="1"/>
        </p:nvPicPr>
        <p:blipFill>
          <a:blip r:embed="rId6" cstate="print"/>
          <a:srcRect/>
          <a:stretch>
            <a:fillRect/>
          </a:stretch>
        </p:blipFill>
        <p:spPr bwMode="auto">
          <a:xfrm>
            <a:off x="8188394" y="6317146"/>
            <a:ext cx="533400" cy="514350"/>
          </a:xfrm>
          <a:prstGeom prst="rect">
            <a:avLst/>
          </a:prstGeom>
          <a:noFill/>
          <a:ln w="9525" algn="ctr">
            <a:noFill/>
            <a:miter lim="800000"/>
            <a:headEnd/>
            <a:tailEnd/>
          </a:ln>
          <a:effectLst/>
        </p:spPr>
      </p:pic>
      <p:pic>
        <p:nvPicPr>
          <p:cNvPr id="1026" name="Picture 2"/>
          <p:cNvPicPr>
            <a:picLocks noChangeAspect="1" noChangeArrowheads="1"/>
          </p:cNvPicPr>
          <p:nvPr userDrawn="1"/>
        </p:nvPicPr>
        <p:blipFill>
          <a:blip r:embed="rId7" cstate="print"/>
          <a:srcRect/>
          <a:stretch>
            <a:fillRect/>
          </a:stretch>
        </p:blipFill>
        <p:spPr bwMode="auto">
          <a:xfrm>
            <a:off x="605270" y="97850"/>
            <a:ext cx="459268" cy="457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BE0F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cstate="print"/>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smtClean="0">
                <a:solidFill>
                  <a:srgbClr val="BE0F34"/>
                </a:solidFill>
              </a:rPr>
              <a:t>Temple University: Slide </a:t>
            </a:r>
            <a:fld id="{56D32A91-0AE1-4806-AC33-D8959F4B7E0D}" type="slidenum">
              <a:rPr lang="en-US" sz="1200" b="1">
                <a:solidFill>
                  <a:srgbClr val="BE0F34"/>
                </a:solidFill>
              </a:rPr>
              <a:pPr>
                <a:spcBef>
                  <a:spcPct val="50000"/>
                </a:spcBef>
                <a:defRPr/>
              </a:pPr>
              <a:t>‹#›</a:t>
            </a:fld>
            <a:endParaRPr lang="en-US" sz="1200" b="1" dirty="0">
              <a:solidFill>
                <a:srgbClr val="BE0F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sip.piconepress.com/publications/conferences/temple/2010/ks_predict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ldc.upenn.edu/Catalog/docs/tidigits/"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11.xml"/><Relationship Id="rId1" Type="http://schemas.openxmlformats.org/officeDocument/2006/relationships/audio" Target="file:///C:\Users\mubin\Documents\Speech_recog\sphinx4-1.0beta4\mubintest2.wav" TargetMode="Externa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9"/>
          <p:cNvSpPr txBox="1">
            <a:spLocks noChangeArrowheads="1"/>
          </p:cNvSpPr>
          <p:nvPr/>
        </p:nvSpPr>
        <p:spPr bwMode="auto">
          <a:xfrm>
            <a:off x="409575" y="675494"/>
            <a:ext cx="8467725" cy="461665"/>
          </a:xfrm>
          <a:prstGeom prst="rect">
            <a:avLst/>
          </a:prstGeom>
          <a:noFill/>
          <a:ln w="9525">
            <a:noFill/>
            <a:miter lim="800000"/>
            <a:headEnd/>
            <a:tailEnd/>
          </a:ln>
        </p:spPr>
        <p:txBody>
          <a:bodyPr>
            <a:spAutoFit/>
          </a:bodyPr>
          <a:lstStyle/>
          <a:p>
            <a:pPr algn="ctr">
              <a:spcBef>
                <a:spcPct val="50000"/>
              </a:spcBef>
              <a:tabLst>
                <a:tab pos="2908300" algn="l"/>
                <a:tab pos="4051300" algn="l"/>
              </a:tabLst>
            </a:pPr>
            <a:r>
              <a:rPr lang="en-US" b="1" dirty="0" smtClean="0">
                <a:solidFill>
                  <a:schemeClr val="accent2"/>
                </a:solidFill>
              </a:rPr>
              <a:t>Speech Recognition using Sphinx 4 (Project Ti Digits)</a:t>
            </a:r>
            <a:endParaRPr lang="en-US" b="1" dirty="0">
              <a:solidFill>
                <a:schemeClr val="accent1"/>
              </a:solidFill>
            </a:endParaRPr>
          </a:p>
        </p:txBody>
      </p:sp>
      <p:sp>
        <p:nvSpPr>
          <p:cNvPr id="8" name="Rectangle 7"/>
          <p:cNvSpPr/>
          <p:nvPr/>
        </p:nvSpPr>
        <p:spPr>
          <a:xfrm>
            <a:off x="436099" y="4899058"/>
            <a:ext cx="8417169" cy="923330"/>
          </a:xfrm>
          <a:prstGeom prst="rect">
            <a:avLst/>
          </a:prstGeom>
        </p:spPr>
        <p:txBody>
          <a:bodyPr wrap="square">
            <a:spAutoFit/>
          </a:bodyPr>
          <a:lstStyle/>
          <a:p>
            <a:pPr algn="ctr"/>
            <a:r>
              <a:rPr lang="en-US" sz="1800" b="1" dirty="0" err="1" smtClean="0">
                <a:solidFill>
                  <a:schemeClr val="bg1"/>
                </a:solidFill>
              </a:rPr>
              <a:t>Mubin</a:t>
            </a:r>
            <a:r>
              <a:rPr lang="en-US" sz="1800" b="1" dirty="0" smtClean="0">
                <a:solidFill>
                  <a:schemeClr val="bg1"/>
                </a:solidFill>
              </a:rPr>
              <a:t> </a:t>
            </a:r>
            <a:r>
              <a:rPr lang="en-US" sz="1800" b="1" dirty="0" err="1" smtClean="0">
                <a:solidFill>
                  <a:schemeClr val="bg1"/>
                </a:solidFill>
              </a:rPr>
              <a:t>Amehed</a:t>
            </a:r>
            <a:r>
              <a:rPr lang="en-US" sz="1800" b="1" dirty="0" smtClean="0">
                <a:solidFill>
                  <a:schemeClr val="bg1"/>
                </a:solidFill>
              </a:rPr>
              <a:t>, </a:t>
            </a:r>
            <a:r>
              <a:rPr lang="en-US" sz="1800" b="1" dirty="0" err="1" smtClean="0">
                <a:solidFill>
                  <a:schemeClr val="bg1"/>
                </a:solidFill>
              </a:rPr>
              <a:t>Jaykrishna</a:t>
            </a:r>
            <a:r>
              <a:rPr lang="en-US" sz="1800" b="1" dirty="0" smtClean="0">
                <a:solidFill>
                  <a:schemeClr val="bg1"/>
                </a:solidFill>
              </a:rPr>
              <a:t> </a:t>
            </a:r>
            <a:r>
              <a:rPr lang="en-US" sz="1800" b="1" dirty="0" err="1" smtClean="0">
                <a:solidFill>
                  <a:schemeClr val="bg1"/>
                </a:solidFill>
              </a:rPr>
              <a:t>shukla</a:t>
            </a:r>
            <a:r>
              <a:rPr lang="en-US" sz="1800" b="1" dirty="0" smtClean="0">
                <a:solidFill>
                  <a:schemeClr val="bg1"/>
                </a:solidFill>
              </a:rPr>
              <a:t> &amp; </a:t>
            </a:r>
            <a:r>
              <a:rPr lang="en-US" sz="1800" b="1" dirty="0" err="1" smtClean="0">
                <a:solidFill>
                  <a:schemeClr val="bg1"/>
                </a:solidFill>
              </a:rPr>
              <a:t>cara</a:t>
            </a:r>
            <a:endParaRPr lang="en-US" sz="1800" b="1" dirty="0" smtClean="0">
              <a:solidFill>
                <a:schemeClr val="bg1"/>
              </a:solidFill>
            </a:endParaRPr>
          </a:p>
          <a:p>
            <a:pPr algn="ctr"/>
            <a:r>
              <a:rPr lang="en-US" sz="1800" b="1" dirty="0" smtClean="0">
                <a:solidFill>
                  <a:schemeClr val="accent2"/>
                </a:solidFill>
              </a:rPr>
              <a:t>Department of Electrical and Computer Engineering</a:t>
            </a:r>
          </a:p>
          <a:p>
            <a:pPr algn="ctr"/>
            <a:r>
              <a:rPr lang="en-US" sz="1800" b="1" dirty="0" smtClean="0">
                <a:solidFill>
                  <a:schemeClr val="accent2"/>
                </a:solidFill>
              </a:rPr>
              <a:t>Temple University</a:t>
            </a:r>
            <a:endParaRPr lang="en-US" sz="1800" b="1" dirty="0">
              <a:solidFill>
                <a:schemeClr val="accent2"/>
              </a:solidFill>
            </a:endParaRPr>
          </a:p>
        </p:txBody>
      </p:sp>
      <p:grpSp>
        <p:nvGrpSpPr>
          <p:cNvPr id="17" name="Group 16"/>
          <p:cNvGrpSpPr/>
          <p:nvPr/>
        </p:nvGrpSpPr>
        <p:grpSpPr>
          <a:xfrm>
            <a:off x="434857" y="6165787"/>
            <a:ext cx="885361" cy="279514"/>
            <a:chOff x="5231962" y="6231988"/>
            <a:chExt cx="885361" cy="279514"/>
          </a:xfrm>
        </p:grpSpPr>
        <p:pic>
          <p:nvPicPr>
            <p:cNvPr id="152580" name="Picture 4">
              <a:hlinkClick r:id="rId3"/>
            </p:cNvPr>
            <p:cNvPicPr>
              <a:picLocks noChangeAspect="1" noChangeArrowheads="1"/>
            </p:cNvPicPr>
            <p:nvPr/>
          </p:nvPicPr>
          <p:blipFill>
            <a:blip r:embed="rId4" cstate="print"/>
            <a:srcRect/>
            <a:stretch>
              <a:fillRect/>
            </a:stretch>
          </p:blipFill>
          <p:spPr bwMode="auto">
            <a:xfrm>
              <a:off x="5745659" y="6237182"/>
              <a:ext cx="371664" cy="274320"/>
            </a:xfrm>
            <a:prstGeom prst="rect">
              <a:avLst/>
            </a:prstGeom>
            <a:noFill/>
            <a:ln w="9525">
              <a:noFill/>
              <a:miter lim="800000"/>
              <a:headEnd/>
              <a:tailEnd/>
            </a:ln>
            <a:effectLst/>
          </p:spPr>
        </p:pic>
        <p:sp>
          <p:nvSpPr>
            <p:cNvPr id="16" name="Text Box 7"/>
            <p:cNvSpPr txBox="1">
              <a:spLocks noChangeArrowheads="1"/>
            </p:cNvSpPr>
            <p:nvPr/>
          </p:nvSpPr>
          <p:spPr bwMode="auto">
            <a:xfrm>
              <a:off x="5231962" y="6231988"/>
              <a:ext cx="648333"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URL:</a:t>
              </a:r>
            </a:p>
          </p:txBody>
        </p:sp>
      </p:grpSp>
      <p:pic>
        <p:nvPicPr>
          <p:cNvPr id="1026" name="Picture 2"/>
          <p:cNvPicPr>
            <a:picLocks noChangeAspect="1" noChangeArrowheads="1"/>
          </p:cNvPicPr>
          <p:nvPr/>
        </p:nvPicPr>
        <p:blipFill>
          <a:blip r:embed="rId5" cstate="print"/>
          <a:srcRect/>
          <a:stretch>
            <a:fillRect/>
          </a:stretch>
        </p:blipFill>
        <p:spPr bwMode="auto">
          <a:xfrm>
            <a:off x="2692052" y="1271131"/>
            <a:ext cx="3810000" cy="3238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725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Basic structure of sphinx 4</a:t>
            </a:r>
            <a:endParaRPr lang="en-US" b="1" dirty="0">
              <a:solidFill>
                <a:schemeClr val="accent2"/>
              </a:solidFill>
            </a:endParaRPr>
          </a:p>
        </p:txBody>
      </p:sp>
      <p:sp>
        <p:nvSpPr>
          <p:cNvPr id="41" name="Text Box 3"/>
          <p:cNvSpPr txBox="1">
            <a:spLocks noChangeArrowheads="1"/>
          </p:cNvSpPr>
          <p:nvPr/>
        </p:nvSpPr>
        <p:spPr bwMode="auto">
          <a:xfrm>
            <a:off x="223838" y="653143"/>
            <a:ext cx="4924359" cy="4257059"/>
          </a:xfrm>
          <a:prstGeom prst="rect">
            <a:avLst/>
          </a:prstGeom>
          <a:noFill/>
          <a:ln w="9525">
            <a:noFill/>
            <a:miter lim="800000"/>
            <a:headEnd/>
            <a:tailEnd/>
          </a:ln>
          <a:effectLst/>
        </p:spPr>
        <p:txBody>
          <a:bodyPr lIns="0" tIns="0" rIns="0" bIns="0"/>
          <a:lstStyle/>
          <a:p>
            <a:pPr marL="231775" indent="-231775">
              <a:spcAft>
                <a:spcPts val="1200"/>
              </a:spcAft>
              <a:buFont typeface="Arial" pitchFamily="34" charset="0"/>
              <a:buChar char="•"/>
              <a:tabLst>
                <a:tab pos="3374136" algn="r"/>
              </a:tabLst>
            </a:pPr>
            <a:r>
              <a:rPr lang="en-US" sz="1800" b="1" dirty="0" smtClean="0">
                <a:cs typeface="Times New Roman" pitchFamily="18" charset="0"/>
              </a:rPr>
              <a:t>There are Three main parts to any speech recognizer. Namely:</a:t>
            </a:r>
          </a:p>
          <a:p>
            <a:pPr marL="231775" indent="-231775">
              <a:spcAft>
                <a:spcPts val="1200"/>
              </a:spcAft>
              <a:buFont typeface="Arial" pitchFamily="34" charset="0"/>
              <a:buChar char="•"/>
              <a:tabLst>
                <a:tab pos="3374136" algn="r"/>
              </a:tabLst>
            </a:pPr>
            <a:r>
              <a:rPr lang="en-US" sz="1800" b="1" dirty="0" smtClean="0">
                <a:cs typeface="Times New Roman" pitchFamily="18" charset="0"/>
              </a:rPr>
              <a:t>1. Front end : it performs the digital signal processing task on the input signal</a:t>
            </a:r>
          </a:p>
          <a:p>
            <a:pPr marL="231775" indent="-231775">
              <a:spcAft>
                <a:spcPts val="1200"/>
              </a:spcAft>
              <a:buFont typeface="Arial" pitchFamily="34" charset="0"/>
              <a:buChar char="•"/>
              <a:tabLst>
                <a:tab pos="3374136" algn="r"/>
              </a:tabLst>
            </a:pPr>
            <a:r>
              <a:rPr lang="en-US" sz="1800" b="1" dirty="0" smtClean="0">
                <a:cs typeface="Times New Roman" pitchFamily="18" charset="0"/>
              </a:rPr>
              <a:t>2. Language module: it is the domain for the speech recognizer. It contains a dictionary of all the possible words, that the recognizer is suppose to recognize.</a:t>
            </a:r>
            <a:endParaRPr lang="en-US" sz="1800" dirty="0" smtClean="0"/>
          </a:p>
          <a:p>
            <a:pPr marL="231775" indent="-231775">
              <a:spcAft>
                <a:spcPts val="1200"/>
              </a:spcAft>
              <a:buFont typeface="Arial" pitchFamily="34" charset="0"/>
              <a:buChar char="•"/>
              <a:tabLst>
                <a:tab pos="3374136" algn="r"/>
              </a:tabLst>
            </a:pPr>
            <a:r>
              <a:rPr lang="en-US" sz="1800" dirty="0" smtClean="0"/>
              <a:t>3. </a:t>
            </a:r>
            <a:r>
              <a:rPr lang="en-US" sz="1800" b="1" dirty="0" smtClean="0"/>
              <a:t>Search graph: The graph structure produced by the linguist according to certain criteria (e.g., the grammar), using knowledge from the dictionary, the acoustic model, and the language model</a:t>
            </a:r>
            <a:r>
              <a:rPr lang="en-US" sz="1800" dirty="0" smtClean="0"/>
              <a:t>.</a:t>
            </a:r>
            <a:endParaRPr lang="en-US" sz="1800" b="1" dirty="0" smtClean="0">
              <a:cs typeface="Times New Roman" pitchFamily="18" charset="0"/>
            </a:endParaRPr>
          </a:p>
          <a:p>
            <a:pPr marL="231775" indent="-231775">
              <a:spcAft>
                <a:spcPts val="1200"/>
              </a:spcAft>
              <a:buFont typeface="Arial" pitchFamily="34" charset="0"/>
              <a:buChar char="•"/>
              <a:tabLst>
                <a:tab pos="3374136" algn="r"/>
              </a:tabLst>
            </a:pPr>
            <a:endParaRPr lang="en-US" sz="1800" b="1" dirty="0" smtClean="0">
              <a:cs typeface="Times New Roman" pitchFamily="18" charset="0"/>
            </a:endParaRPr>
          </a:p>
        </p:txBody>
      </p:sp>
      <p:pic>
        <p:nvPicPr>
          <p:cNvPr id="2050" name="Picture 2"/>
          <p:cNvPicPr>
            <a:picLocks noChangeAspect="1" noChangeArrowheads="1"/>
          </p:cNvPicPr>
          <p:nvPr/>
        </p:nvPicPr>
        <p:blipFill>
          <a:blip r:embed="rId2" cstate="print"/>
          <a:srcRect/>
          <a:stretch>
            <a:fillRect/>
          </a:stretch>
        </p:blipFill>
        <p:spPr bwMode="auto">
          <a:xfrm>
            <a:off x="5159680" y="1045662"/>
            <a:ext cx="3810000" cy="3238500"/>
          </a:xfrm>
          <a:prstGeom prst="rect">
            <a:avLst/>
          </a:prstGeom>
          <a:noFill/>
          <a:ln w="9525">
            <a:noFill/>
            <a:miter lim="800000"/>
            <a:headEnd/>
            <a:tailEnd/>
          </a:ln>
          <a:effectLst/>
        </p:spPr>
      </p:pic>
      <p:sp>
        <p:nvSpPr>
          <p:cNvPr id="24" name="Right Arrow 23"/>
          <p:cNvSpPr/>
          <p:nvPr/>
        </p:nvSpPr>
        <p:spPr>
          <a:xfrm>
            <a:off x="5035463" y="2592888"/>
            <a:ext cx="501041" cy="2004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a:off x="8204548" y="1766170"/>
            <a:ext cx="225469" cy="5761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725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Introduction &amp; Goals  </a:t>
            </a:r>
            <a:endParaRPr lang="en-US" b="1" dirty="0">
              <a:solidFill>
                <a:schemeClr val="accent2"/>
              </a:solidFill>
            </a:endParaRPr>
          </a:p>
        </p:txBody>
      </p:sp>
      <p:sp>
        <p:nvSpPr>
          <p:cNvPr id="12" name="Rectangle 11"/>
          <p:cNvSpPr/>
          <p:nvPr/>
        </p:nvSpPr>
        <p:spPr>
          <a:xfrm>
            <a:off x="258275" y="719749"/>
            <a:ext cx="6389914" cy="2323713"/>
          </a:xfrm>
          <a:prstGeom prst="rect">
            <a:avLst/>
          </a:prstGeom>
        </p:spPr>
        <p:txBody>
          <a:bodyPr wrap="square" lIns="0" tIns="0" rIns="0" bIns="0">
            <a:spAutoFit/>
          </a:bodyPr>
          <a:lstStyle/>
          <a:p>
            <a:pPr marL="173038" indent="-173038">
              <a:spcBef>
                <a:spcPts val="600"/>
              </a:spcBef>
              <a:spcAft>
                <a:spcPts val="0"/>
              </a:spcAft>
              <a:buFont typeface="Arial" pitchFamily="34" charset="0"/>
              <a:buChar char="•"/>
            </a:pPr>
            <a:r>
              <a:rPr lang="en-US" sz="1800" b="1" dirty="0" smtClean="0"/>
              <a:t>Sphinx 4 is a speech recognizer written completely in java</a:t>
            </a:r>
          </a:p>
          <a:p>
            <a:pPr marL="173038" indent="-173038">
              <a:spcBef>
                <a:spcPts val="600"/>
              </a:spcBef>
              <a:spcAft>
                <a:spcPts val="0"/>
              </a:spcAft>
              <a:buFont typeface="Arial" pitchFamily="34" charset="0"/>
              <a:buChar char="•"/>
            </a:pPr>
            <a:r>
              <a:rPr lang="en-US" sz="1800" b="1" dirty="0" smtClean="0"/>
              <a:t>The two fundamental goals for this week were:</a:t>
            </a:r>
            <a:endParaRPr lang="en-US" sz="1800" b="1" dirty="0"/>
          </a:p>
          <a:p>
            <a:pPr marL="173038" indent="-173038">
              <a:spcBef>
                <a:spcPts val="600"/>
              </a:spcBef>
              <a:spcAft>
                <a:spcPts val="0"/>
              </a:spcAft>
            </a:pPr>
            <a:r>
              <a:rPr lang="en-US" sz="1800" b="1" dirty="0" smtClean="0"/>
              <a:t> 1. To demonstrate the ability of building sphinx in Eclipse.</a:t>
            </a:r>
          </a:p>
          <a:p>
            <a:pPr marL="173038" indent="-173038">
              <a:spcBef>
                <a:spcPts val="600"/>
              </a:spcBef>
              <a:spcAft>
                <a:spcPts val="0"/>
              </a:spcAft>
            </a:pPr>
            <a:r>
              <a:rPr lang="en-US" sz="1800" b="1" dirty="0" smtClean="0"/>
              <a:t>  2. </a:t>
            </a:r>
            <a:r>
              <a:rPr lang="en-US" sz="1800" b="1" dirty="0" smtClean="0"/>
              <a:t>To build an </a:t>
            </a:r>
            <a:r>
              <a:rPr lang="en-US" sz="1800" b="1" dirty="0" smtClean="0"/>
              <a:t>application t</a:t>
            </a:r>
            <a:r>
              <a:rPr lang="en-US" sz="1800" b="1" dirty="0" smtClean="0"/>
              <a:t>o </a:t>
            </a:r>
            <a:r>
              <a:rPr lang="en-US" sz="1800" b="1" dirty="0" smtClean="0"/>
              <a:t>recognize Ti digits.</a:t>
            </a:r>
          </a:p>
          <a:p>
            <a:pPr marL="173038" indent="-173038">
              <a:spcBef>
                <a:spcPts val="600"/>
              </a:spcBef>
              <a:spcAft>
                <a:spcPts val="0"/>
              </a:spcAft>
            </a:pPr>
            <a:endParaRPr lang="en-US" sz="1800" b="1" dirty="0" smtClean="0"/>
          </a:p>
          <a:p>
            <a:pPr marL="173038" indent="-173038">
              <a:spcBef>
                <a:spcPts val="600"/>
              </a:spcBef>
              <a:spcAft>
                <a:spcPts val="0"/>
              </a:spcAft>
            </a:pPr>
            <a:r>
              <a:rPr lang="en-US" sz="1800" b="1" dirty="0" smtClean="0"/>
              <a:t>   </a:t>
            </a:r>
          </a:p>
        </p:txBody>
      </p:sp>
      <p:pic>
        <p:nvPicPr>
          <p:cNvPr id="3074" name="Picture 2"/>
          <p:cNvPicPr>
            <a:picLocks noChangeAspect="1" noChangeArrowheads="1"/>
          </p:cNvPicPr>
          <p:nvPr/>
        </p:nvPicPr>
        <p:blipFill>
          <a:blip r:embed="rId3" cstate="print"/>
          <a:srcRect/>
          <a:stretch>
            <a:fillRect/>
          </a:stretch>
        </p:blipFill>
        <p:spPr bwMode="auto">
          <a:xfrm>
            <a:off x="609730" y="2791477"/>
            <a:ext cx="7569765" cy="31709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50521" y="57150"/>
            <a:ext cx="6834492"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Little background on Ti  digits &amp; our Mission</a:t>
            </a:r>
            <a:endParaRPr lang="en-US" b="1" dirty="0">
              <a:solidFill>
                <a:schemeClr val="accent2"/>
              </a:solidFill>
            </a:endParaRPr>
          </a:p>
        </p:txBody>
      </p:sp>
      <p:sp>
        <p:nvSpPr>
          <p:cNvPr id="3" name="Text Box 3"/>
          <p:cNvSpPr txBox="1">
            <a:spLocks noChangeArrowheads="1"/>
          </p:cNvSpPr>
          <p:nvPr/>
        </p:nvSpPr>
        <p:spPr bwMode="auto">
          <a:xfrm>
            <a:off x="223838" y="653143"/>
            <a:ext cx="4648787" cy="4388757"/>
          </a:xfrm>
          <a:prstGeom prst="rect">
            <a:avLst/>
          </a:prstGeom>
          <a:noFill/>
          <a:ln w="9525">
            <a:noFill/>
            <a:miter lim="800000"/>
            <a:headEnd/>
            <a:tailEnd/>
          </a:ln>
          <a:effectLst/>
        </p:spPr>
        <p:txBody>
          <a:bodyPr lIns="0" tIns="0" rIns="0" bIns="0"/>
          <a:lstStyle/>
          <a:p>
            <a:pPr marL="231775" indent="-231775">
              <a:spcAft>
                <a:spcPts val="1200"/>
              </a:spcAft>
              <a:buFont typeface="Arial" pitchFamily="34" charset="0"/>
              <a:buChar char="•"/>
              <a:tabLst>
                <a:tab pos="3374136" algn="r"/>
              </a:tabLst>
            </a:pPr>
            <a:r>
              <a:rPr lang="en-US" sz="1800" b="1" dirty="0" smtClean="0"/>
              <a:t>The </a:t>
            </a:r>
            <a:r>
              <a:rPr lang="en-US" sz="1800" b="1" dirty="0" smtClean="0">
                <a:hlinkClick r:id="rId2"/>
              </a:rPr>
              <a:t>TI Digits</a:t>
            </a:r>
            <a:r>
              <a:rPr lang="en-US" sz="1800" b="1" dirty="0" smtClean="0"/>
              <a:t> database was one of the first publicly available databases used in speech research. It was collected at Texas Instruments in the early 1980's</a:t>
            </a:r>
          </a:p>
          <a:p>
            <a:pPr marL="231775" indent="-231775">
              <a:spcAft>
                <a:spcPts val="1200"/>
              </a:spcAft>
              <a:buFont typeface="Arial" pitchFamily="34" charset="0"/>
              <a:buChar char="•"/>
              <a:tabLst>
                <a:tab pos="3374136" algn="r"/>
              </a:tabLst>
            </a:pPr>
            <a:r>
              <a:rPr lang="en-US" sz="1800" b="1" dirty="0" smtClean="0">
                <a:cs typeface="Times New Roman" pitchFamily="18" charset="0"/>
              </a:rPr>
              <a:t>In this project we modified the previous mentioned modules, so that the raw audio input file for the </a:t>
            </a:r>
            <a:r>
              <a:rPr lang="en-US" sz="1800" b="1" dirty="0" err="1" smtClean="0">
                <a:cs typeface="Times New Roman" pitchFamily="18" charset="0"/>
              </a:rPr>
              <a:t>ti</a:t>
            </a:r>
            <a:r>
              <a:rPr lang="en-US" sz="1800" b="1" dirty="0" smtClean="0">
                <a:cs typeface="Times New Roman" pitchFamily="18" charset="0"/>
              </a:rPr>
              <a:t> digits </a:t>
            </a:r>
            <a:r>
              <a:rPr lang="en-US" sz="1800" b="1" dirty="0" smtClean="0">
                <a:cs typeface="Times New Roman" pitchFamily="18" charset="0"/>
              </a:rPr>
              <a:t>(audio file I created with numbers </a:t>
            </a:r>
            <a:r>
              <a:rPr lang="en-US" sz="1800" b="1" dirty="0" smtClean="0">
                <a:cs typeface="Times New Roman" pitchFamily="18" charset="0"/>
              </a:rPr>
              <a:t>0 to 9) is recognized by the sphinx 4 recognizer.</a:t>
            </a:r>
          </a:p>
          <a:p>
            <a:pPr marL="231775" indent="-231775">
              <a:spcAft>
                <a:spcPts val="1200"/>
              </a:spcAft>
              <a:buFont typeface="Arial" pitchFamily="34" charset="0"/>
              <a:buChar char="•"/>
              <a:tabLst>
                <a:tab pos="3374136" algn="r"/>
              </a:tabLst>
            </a:pPr>
            <a:r>
              <a:rPr lang="en-US" sz="1800" b="1" dirty="0" smtClean="0">
                <a:cs typeface="Times New Roman" pitchFamily="18" charset="0"/>
              </a:rPr>
              <a:t> Our goal for this week was to Analyze </a:t>
            </a:r>
            <a:r>
              <a:rPr lang="en-US" sz="1800" b="1" dirty="0" err="1" smtClean="0">
                <a:cs typeface="Times New Roman" pitchFamily="18" charset="0"/>
              </a:rPr>
              <a:t>Sphix</a:t>
            </a:r>
            <a:r>
              <a:rPr lang="en-US" sz="1800" b="1" dirty="0" smtClean="0">
                <a:cs typeface="Times New Roman" pitchFamily="18" charset="0"/>
              </a:rPr>
              <a:t> 4.1 recognizer to implement ISIP style sound recognizer </a:t>
            </a:r>
            <a:r>
              <a:rPr lang="en-US" sz="1800" b="1" dirty="0" smtClean="0">
                <a:cs typeface="Times New Roman" pitchFamily="18" charset="0"/>
              </a:rPr>
              <a:t>that was developed </a:t>
            </a:r>
            <a:r>
              <a:rPr lang="en-US" sz="1800" b="1" dirty="0" smtClean="0">
                <a:cs typeface="Times New Roman" pitchFamily="18" charset="0"/>
              </a:rPr>
              <a:t>in </a:t>
            </a:r>
            <a:r>
              <a:rPr lang="en-US" sz="1800" b="1" dirty="0" err="1" smtClean="0">
                <a:cs typeface="Times New Roman" pitchFamily="18" charset="0"/>
              </a:rPr>
              <a:t>c++</a:t>
            </a:r>
            <a:r>
              <a:rPr lang="en-US" sz="1800" b="1" dirty="0" smtClean="0">
                <a:cs typeface="Times New Roman" pitchFamily="18" charset="0"/>
              </a:rPr>
              <a:t> </a:t>
            </a:r>
          </a:p>
          <a:p>
            <a:pPr marL="231775" indent="-231775">
              <a:spcAft>
                <a:spcPts val="1200"/>
              </a:spcAft>
              <a:buFont typeface="Arial" pitchFamily="34" charset="0"/>
              <a:buChar char="•"/>
              <a:tabLst>
                <a:tab pos="3374136" algn="r"/>
              </a:tabLst>
            </a:pPr>
            <a:endParaRPr lang="en-US" sz="1800" b="1" dirty="0" smtClean="0">
              <a:cs typeface="Times New Roman" pitchFamily="18" charset="0"/>
            </a:endParaRPr>
          </a:p>
          <a:p>
            <a:pPr marL="231775" indent="-231775">
              <a:spcAft>
                <a:spcPts val="1200"/>
              </a:spcAft>
              <a:buFont typeface="Arial" pitchFamily="34" charset="0"/>
              <a:buChar char="•"/>
              <a:tabLst>
                <a:tab pos="3374136" algn="r"/>
              </a:tabLst>
            </a:pPr>
            <a:endParaRPr lang="en-US" sz="1800" b="1" dirty="0" smtClean="0">
              <a:cs typeface="Times New Roman" pitchFamily="18" charset="0"/>
            </a:endParaRPr>
          </a:p>
        </p:txBody>
      </p:sp>
      <p:sp>
        <p:nvSpPr>
          <p:cNvPr id="8" name="TextBox 7"/>
          <p:cNvSpPr txBox="1"/>
          <p:nvPr/>
        </p:nvSpPr>
        <p:spPr>
          <a:xfrm>
            <a:off x="576197" y="3995803"/>
            <a:ext cx="3970751" cy="2271391"/>
          </a:xfrm>
          <a:prstGeom prst="rect">
            <a:avLst/>
          </a:prstGeom>
        </p:spPr>
        <p:txBody>
          <a:bodyPr wrap="squar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indent="-342900" algn="l" defTabSz="914400" rtl="0" eaLnBrk="1" fontAlgn="base" latinLnBrk="0" hangingPunct="1">
              <a:lnSpc>
                <a:spcPct val="100000"/>
              </a:lnSpc>
              <a:spcBef>
                <a:spcPct val="20000"/>
              </a:spcBef>
              <a:spcAft>
                <a:spcPct val="0"/>
              </a:spcAft>
              <a:buClrTx/>
              <a:buSzTx/>
              <a:buFontTx/>
              <a:buChar char="•"/>
              <a:tabLst/>
            </a:pPr>
            <a:endParaRPr lang="en-US" sz="1800" b="1" kern="0" dirty="0" smtClean="0">
              <a:latin typeface="+mn-lt"/>
            </a:endParaRPr>
          </a:p>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indent="-342900" algn="l" defTabSz="914400" rtl="0" eaLnBrk="1" fontAlgn="base" latinLnBrk="0" hangingPunct="1">
              <a:lnSpc>
                <a:spcPct val="100000"/>
              </a:lnSpc>
              <a:spcBef>
                <a:spcPct val="20000"/>
              </a:spcBef>
              <a:spcAft>
                <a:spcPct val="0"/>
              </a:spcAft>
              <a:buClrTx/>
              <a:buSzTx/>
              <a:buFontTx/>
              <a:buChar char="•"/>
              <a:tabLst/>
            </a:pPr>
            <a:endParaRPr lang="en-US" sz="1800" b="1" kern="0" dirty="0" smtClean="0">
              <a:latin typeface="+mn-lt"/>
            </a:endParaRPr>
          </a:p>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indent="-342900" algn="l" defTabSz="914400" rtl="0" eaLnBrk="1" fontAlgn="base" latinLnBrk="0" hangingPunct="1">
              <a:lnSpc>
                <a:spcPct val="100000"/>
              </a:lnSpc>
              <a:spcBef>
                <a:spcPct val="20000"/>
              </a:spcBef>
              <a:spcAft>
                <a:spcPct val="0"/>
              </a:spcAft>
              <a:buClrTx/>
              <a:buSzTx/>
              <a:buFontTx/>
              <a:buChar char="•"/>
              <a:tabLst/>
            </a:pPr>
            <a:endParaRPr lang="en-US" sz="1800" b="1" kern="0" dirty="0" smtClean="0">
              <a:latin typeface="+mn-lt"/>
            </a:endParaRPr>
          </a:p>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9" name="TextBox 8"/>
          <p:cNvSpPr txBox="1"/>
          <p:nvPr/>
        </p:nvSpPr>
        <p:spPr>
          <a:xfrm>
            <a:off x="751562" y="4183693"/>
            <a:ext cx="3419605" cy="1606594"/>
          </a:xfrm>
          <a:prstGeom prst="rect">
            <a:avLst/>
          </a:prstGeom>
        </p:spPr>
        <p:txBody>
          <a:bodyPr wrap="squar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indent="-342900" algn="l" defTabSz="914400" rtl="0" eaLnBrk="1" fontAlgn="base" latinLnBrk="0" hangingPunct="1">
              <a:lnSpc>
                <a:spcPct val="100000"/>
              </a:lnSpc>
              <a:spcBef>
                <a:spcPct val="20000"/>
              </a:spcBef>
              <a:spcAft>
                <a:spcPct val="0"/>
              </a:spcAft>
              <a:buClrTx/>
              <a:buSzTx/>
              <a:buFontTx/>
              <a:buChar char="•"/>
              <a:tabLst/>
            </a:pPr>
            <a:endParaRPr lang="en-US" sz="1800" b="1" kern="0" dirty="0" smtClean="0">
              <a:latin typeface="+mn-lt"/>
            </a:endParaRPr>
          </a:p>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indent="-342900" algn="l" defTabSz="914400" rtl="0" eaLnBrk="1" fontAlgn="base" latinLnBrk="0" hangingPunct="1">
              <a:lnSpc>
                <a:spcPct val="100000"/>
              </a:lnSpc>
              <a:spcBef>
                <a:spcPct val="20000"/>
              </a:spcBef>
              <a:spcAft>
                <a:spcPct val="0"/>
              </a:spcAft>
              <a:buClrTx/>
              <a:buSzTx/>
              <a:buFontTx/>
              <a:buChar char="•"/>
              <a:tabLst/>
            </a:pPr>
            <a:endParaRPr lang="en-US" sz="1800" b="1" kern="0" dirty="0" smtClean="0">
              <a:latin typeface="+mn-lt"/>
            </a:endParaRPr>
          </a:p>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pic>
        <p:nvPicPr>
          <p:cNvPr id="4099" name="Picture 3"/>
          <p:cNvPicPr>
            <a:picLocks noChangeAspect="1" noChangeArrowheads="1"/>
          </p:cNvPicPr>
          <p:nvPr/>
        </p:nvPicPr>
        <p:blipFill>
          <a:blip r:embed="rId3" cstate="print"/>
          <a:srcRect/>
          <a:stretch>
            <a:fillRect/>
          </a:stretch>
        </p:blipFill>
        <p:spPr bwMode="auto">
          <a:xfrm>
            <a:off x="2375967" y="5071802"/>
            <a:ext cx="4060846" cy="158902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1347788" y="1800225"/>
            <a:ext cx="6448425" cy="3257550"/>
          </a:xfrm>
          <a:prstGeom prst="rect">
            <a:avLst/>
          </a:prstGeom>
          <a:noFill/>
          <a:ln w="9525">
            <a:noFill/>
            <a:miter lim="800000"/>
            <a:headEnd/>
            <a:tailEnd/>
          </a:ln>
        </p:spPr>
      </p:pic>
      <p:pic>
        <p:nvPicPr>
          <p:cNvPr id="3" name="mubintest2.wav">
            <a:hlinkClick r:id="" action="ppaction://media"/>
          </p:cNvPr>
          <p:cNvPicPr>
            <a:picLocks noRot="1" noChangeAspect="1"/>
          </p:cNvPicPr>
          <p:nvPr>
            <a:audioFile r:link="rId1"/>
          </p:nvPr>
        </p:nvPicPr>
        <p:blipFill>
          <a:blip r:embed="rId4" cstate="print"/>
          <a:stretch>
            <a:fillRect/>
          </a:stretch>
        </p:blipFill>
        <p:spPr>
          <a:xfrm>
            <a:off x="1625600" y="1346200"/>
            <a:ext cx="304800" cy="304800"/>
          </a:xfrm>
          <a:prstGeom prst="rect">
            <a:avLst/>
          </a:prstGeom>
        </p:spPr>
      </p:pic>
      <p:sp>
        <p:nvSpPr>
          <p:cNvPr id="5" name="TextBox 4"/>
          <p:cNvSpPr txBox="1"/>
          <p:nvPr/>
        </p:nvSpPr>
        <p:spPr>
          <a:xfrm>
            <a:off x="1714500" y="901700"/>
            <a:ext cx="5027017" cy="609398"/>
          </a:xfrm>
          <a:prstGeom prst="rect">
            <a:avLst/>
          </a:prstGeom>
        </p:spPr>
        <p:txBody>
          <a:bodyPr wrap="non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buFontTx/>
              <a:buChar char="•"/>
              <a:tabLst/>
            </a:pPr>
            <a:r>
              <a:rPr lang="en-US" sz="1800" b="1" kern="0" dirty="0" smtClean="0">
                <a:latin typeface="+mn-lt"/>
              </a:rPr>
              <a:t>Ti digit 5 6 7 8 9 0 recorded in WAV format </a:t>
            </a:r>
          </a:p>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6" name="TextBox 5"/>
          <p:cNvSpPr txBox="1"/>
          <p:nvPr/>
        </p:nvSpPr>
        <p:spPr>
          <a:xfrm>
            <a:off x="977900" y="5511800"/>
            <a:ext cx="7258397" cy="276999"/>
          </a:xfrm>
          <a:prstGeom prst="rect">
            <a:avLst/>
          </a:prstGeom>
        </p:spPr>
        <p:txBody>
          <a:bodyPr wrap="non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buFontTx/>
              <a:buChar char="•"/>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rPr>
              <a:t>The Sphinx</a:t>
            </a:r>
            <a:r>
              <a:rPr kumimoji="0" lang="en-US" sz="1800" b="1" i="0" u="none" strike="noStrike" kern="0" cap="none" spc="0" normalizeH="0" noProof="0" dirty="0" smtClean="0">
                <a:ln>
                  <a:noFill/>
                </a:ln>
                <a:solidFill>
                  <a:schemeClr val="tx1"/>
                </a:solidFill>
                <a:effectLst/>
                <a:uLnTx/>
                <a:uFillTx/>
                <a:latin typeface="+mn-lt"/>
                <a:ea typeface="+mn-ea"/>
                <a:cs typeface="+mn-cs"/>
              </a:rPr>
              <a:t> 4.1 </a:t>
            </a:r>
            <a:r>
              <a:rPr kumimoji="0" lang="en-US" sz="1800" b="1" i="0" u="none" strike="noStrike" kern="0" cap="none" spc="0" normalizeH="0" baseline="0" noProof="0" dirty="0" smtClean="0">
                <a:ln>
                  <a:noFill/>
                </a:ln>
                <a:solidFill>
                  <a:schemeClr val="tx1"/>
                </a:solidFill>
                <a:effectLst/>
                <a:uLnTx/>
                <a:uFillTx/>
                <a:latin typeface="+mn-lt"/>
                <a:ea typeface="+mn-ea"/>
                <a:cs typeface="+mn-cs"/>
              </a:rPr>
              <a:t>recognizer transcribes the</a:t>
            </a:r>
            <a:r>
              <a:rPr kumimoji="0" lang="en-US" sz="1800" b="1" i="0" u="none" strike="noStrike" kern="0" cap="none" spc="0" normalizeH="0" noProof="0" dirty="0" smtClean="0">
                <a:ln>
                  <a:noFill/>
                </a:ln>
                <a:solidFill>
                  <a:schemeClr val="tx1"/>
                </a:solidFill>
                <a:effectLst/>
                <a:uLnTx/>
                <a:uFillTx/>
                <a:latin typeface="+mn-lt"/>
                <a:ea typeface="+mn-ea"/>
                <a:cs typeface="+mn-cs"/>
              </a:rPr>
              <a:t> TI digits in Audio file </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0600" fill="hold"/>
                                        <p:tgtEl>
                                          <p:spTgt spid="3"/>
                                        </p:tgtEl>
                                      </p:cBhvr>
                                    </p:cmd>
                                  </p:childTnLst>
                                </p:cTn>
                              </p:par>
                            </p:childTnLst>
                          </p:cTn>
                        </p:par>
                      </p:childTnLst>
                    </p:cTn>
                  </p:par>
                </p:childTnLst>
              </p:cTn>
              <p:nextCondLst>
                <p:cond evt="onClick" delay="0">
                  <p:tgtEl>
                    <p:spTgt spid="3"/>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50521" y="57150"/>
            <a:ext cx="6834492" cy="332399"/>
          </a:xfrm>
          <a:prstGeom prst="rect">
            <a:avLst/>
          </a:prstGeom>
          <a:noFill/>
          <a:ln w="9525">
            <a:noFill/>
            <a:miter lim="800000"/>
            <a:headEnd/>
            <a:tailEnd/>
          </a:ln>
        </p:spPr>
        <p:txBody>
          <a:bodyPr wrap="square" lIns="0" tIns="0" rIns="0" bIns="0">
            <a:spAutoFit/>
          </a:bodyPr>
          <a:lstStyle/>
          <a:p>
            <a:pPr marL="342900" indent="-342900" algn="ctr">
              <a:lnSpc>
                <a:spcPct val="90000"/>
              </a:lnSpc>
              <a:spcBef>
                <a:spcPct val="20000"/>
              </a:spcBef>
            </a:pPr>
            <a:r>
              <a:rPr lang="en-US" b="1" dirty="0" smtClean="0">
                <a:solidFill>
                  <a:schemeClr val="accent2"/>
                </a:solidFill>
              </a:rPr>
              <a:t>Procedures used to transcribe </a:t>
            </a:r>
            <a:r>
              <a:rPr lang="en-US" b="1" dirty="0" smtClean="0">
                <a:solidFill>
                  <a:schemeClr val="accent2"/>
                </a:solidFill>
              </a:rPr>
              <a:t>live audio input </a:t>
            </a:r>
            <a:endParaRPr lang="en-US" b="1" dirty="0">
              <a:solidFill>
                <a:schemeClr val="accent2"/>
              </a:solidFill>
            </a:endParaRPr>
          </a:p>
        </p:txBody>
      </p:sp>
      <p:sp>
        <p:nvSpPr>
          <p:cNvPr id="3" name="Text Box 3"/>
          <p:cNvSpPr txBox="1">
            <a:spLocks noChangeArrowheads="1"/>
          </p:cNvSpPr>
          <p:nvPr/>
        </p:nvSpPr>
        <p:spPr bwMode="auto">
          <a:xfrm>
            <a:off x="223838" y="653143"/>
            <a:ext cx="7316830" cy="2891723"/>
          </a:xfrm>
          <a:prstGeom prst="rect">
            <a:avLst/>
          </a:prstGeom>
          <a:noFill/>
          <a:ln w="9525">
            <a:noFill/>
            <a:miter lim="800000"/>
            <a:headEnd/>
            <a:tailEnd/>
          </a:ln>
          <a:effectLst/>
        </p:spPr>
        <p:txBody>
          <a:bodyPr lIns="0" tIns="0" rIns="0" bIns="0"/>
          <a:lstStyle/>
          <a:p>
            <a:pPr marL="231775" indent="-231775">
              <a:spcAft>
                <a:spcPts val="1200"/>
              </a:spcAft>
              <a:buFont typeface="Arial" pitchFamily="34" charset="0"/>
              <a:buChar char="•"/>
              <a:tabLst>
                <a:tab pos="3374136" algn="r"/>
              </a:tabLst>
            </a:pPr>
            <a:r>
              <a:rPr lang="en-US" sz="1800" b="1" dirty="0" smtClean="0"/>
              <a:t>The following Steps were performed in order to run and recognize the spoken TI </a:t>
            </a:r>
            <a:r>
              <a:rPr lang="en-US" sz="1800" b="1" dirty="0" smtClean="0"/>
              <a:t>digit :</a:t>
            </a:r>
            <a:endParaRPr lang="en-US" sz="1800" b="1" dirty="0" smtClean="0"/>
          </a:p>
          <a:p>
            <a:pPr marL="231775" indent="-231775">
              <a:spcAft>
                <a:spcPts val="1200"/>
              </a:spcAft>
              <a:buFont typeface="Arial" pitchFamily="34" charset="0"/>
              <a:buChar char="•"/>
              <a:tabLst>
                <a:tab pos="3374136" algn="r"/>
              </a:tabLst>
            </a:pPr>
            <a:r>
              <a:rPr lang="en-US" sz="1800" b="1" dirty="0" smtClean="0">
                <a:cs typeface="Times New Roman" pitchFamily="18" charset="0"/>
              </a:rPr>
              <a:t>1. The first step was to modify the grammar file (language module) of the “Hello world” demo program by adding the list of spelled out numbers from o to 9.</a:t>
            </a:r>
          </a:p>
          <a:p>
            <a:pPr marL="231775" indent="-231775">
              <a:spcAft>
                <a:spcPts val="1200"/>
              </a:spcAft>
              <a:buFont typeface="Arial" pitchFamily="34" charset="0"/>
              <a:buChar char="•"/>
              <a:tabLst>
                <a:tab pos="3374136" algn="r"/>
              </a:tabLst>
            </a:pPr>
            <a:r>
              <a:rPr lang="en-US" sz="1800" b="1" dirty="0" smtClean="0">
                <a:cs typeface="Times New Roman" pitchFamily="18" charset="0"/>
              </a:rPr>
              <a:t>2. Next we ran the program from command line.</a:t>
            </a:r>
          </a:p>
          <a:p>
            <a:pPr marL="231775" indent="-231775">
              <a:spcAft>
                <a:spcPts val="1200"/>
              </a:spcAft>
              <a:buFont typeface="Arial" pitchFamily="34" charset="0"/>
              <a:buChar char="•"/>
              <a:tabLst>
                <a:tab pos="3374136" algn="r"/>
              </a:tabLst>
            </a:pPr>
            <a:endParaRPr lang="en-US" sz="1800" b="1" dirty="0" smtClean="0">
              <a:cs typeface="Times New Roman" pitchFamily="18" charset="0"/>
            </a:endParaRPr>
          </a:p>
        </p:txBody>
      </p:sp>
      <p:pic>
        <p:nvPicPr>
          <p:cNvPr id="5" name="Picture 4" descr="jay.jpg"/>
          <p:cNvPicPr>
            <a:picLocks noChangeAspect="1"/>
          </p:cNvPicPr>
          <p:nvPr/>
        </p:nvPicPr>
        <p:blipFill>
          <a:blip r:embed="rId2" cstate="print"/>
          <a:stretch>
            <a:fillRect/>
          </a:stretch>
        </p:blipFill>
        <p:spPr>
          <a:xfrm>
            <a:off x="992187" y="2855912"/>
            <a:ext cx="6372225" cy="315277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50521" y="57150"/>
            <a:ext cx="6834492" cy="332399"/>
          </a:xfrm>
          <a:prstGeom prst="rect">
            <a:avLst/>
          </a:prstGeom>
          <a:noFill/>
          <a:ln w="9525">
            <a:noFill/>
            <a:miter lim="800000"/>
            <a:headEnd/>
            <a:tailEnd/>
          </a:ln>
        </p:spPr>
        <p:txBody>
          <a:bodyPr wrap="square" lIns="0" tIns="0" rIns="0" bIns="0">
            <a:spAutoFit/>
          </a:bodyPr>
          <a:lstStyle/>
          <a:p>
            <a:pPr marL="342900" indent="-342900" algn="ctr">
              <a:lnSpc>
                <a:spcPct val="90000"/>
              </a:lnSpc>
              <a:spcBef>
                <a:spcPct val="20000"/>
              </a:spcBef>
            </a:pPr>
            <a:r>
              <a:rPr lang="en-US" b="1" dirty="0" smtClean="0">
                <a:solidFill>
                  <a:schemeClr val="accent2"/>
                </a:solidFill>
              </a:rPr>
              <a:t>Results</a:t>
            </a:r>
            <a:endParaRPr lang="en-US" b="1" dirty="0">
              <a:solidFill>
                <a:schemeClr val="accent2"/>
              </a:solidFill>
            </a:endParaRPr>
          </a:p>
        </p:txBody>
      </p:sp>
      <p:sp>
        <p:nvSpPr>
          <p:cNvPr id="3" name="Text Box 3"/>
          <p:cNvSpPr txBox="1">
            <a:spLocks noChangeArrowheads="1"/>
          </p:cNvSpPr>
          <p:nvPr/>
        </p:nvSpPr>
        <p:spPr bwMode="auto">
          <a:xfrm>
            <a:off x="223838" y="653143"/>
            <a:ext cx="7316830" cy="2891723"/>
          </a:xfrm>
          <a:prstGeom prst="rect">
            <a:avLst/>
          </a:prstGeom>
          <a:noFill/>
          <a:ln w="9525">
            <a:noFill/>
            <a:miter lim="800000"/>
            <a:headEnd/>
            <a:tailEnd/>
          </a:ln>
          <a:effectLst/>
        </p:spPr>
        <p:txBody>
          <a:bodyPr lIns="0" tIns="0" rIns="0" bIns="0"/>
          <a:lstStyle/>
          <a:p>
            <a:pPr marL="231775" indent="-231775">
              <a:spcAft>
                <a:spcPts val="1200"/>
              </a:spcAft>
              <a:buFont typeface="Arial" pitchFamily="34" charset="0"/>
              <a:buChar char="•"/>
              <a:tabLst>
                <a:tab pos="3374136" algn="r"/>
              </a:tabLst>
            </a:pPr>
            <a:endParaRPr lang="en-US" sz="1800" b="1" dirty="0" smtClean="0">
              <a:cs typeface="Times New Roman" pitchFamily="18" charset="0"/>
            </a:endParaRPr>
          </a:p>
        </p:txBody>
      </p:sp>
      <p:sp>
        <p:nvSpPr>
          <p:cNvPr id="4" name="Text Box 3"/>
          <p:cNvSpPr txBox="1">
            <a:spLocks noChangeArrowheads="1"/>
          </p:cNvSpPr>
          <p:nvPr/>
        </p:nvSpPr>
        <p:spPr bwMode="auto">
          <a:xfrm>
            <a:off x="376238" y="805543"/>
            <a:ext cx="7316830" cy="2891723"/>
          </a:xfrm>
          <a:prstGeom prst="rect">
            <a:avLst/>
          </a:prstGeom>
          <a:noFill/>
          <a:ln w="9525">
            <a:noFill/>
            <a:miter lim="800000"/>
            <a:headEnd/>
            <a:tailEnd/>
          </a:ln>
          <a:effectLst/>
        </p:spPr>
        <p:txBody>
          <a:bodyPr lIns="0" tIns="0" rIns="0" bIns="0"/>
          <a:lstStyle/>
          <a:p>
            <a:pPr marL="231775" indent="-231775">
              <a:spcAft>
                <a:spcPts val="1200"/>
              </a:spcAft>
              <a:buFont typeface="Arial" pitchFamily="34" charset="0"/>
              <a:buChar char="•"/>
              <a:tabLst>
                <a:tab pos="3374136" algn="r"/>
              </a:tabLst>
            </a:pPr>
            <a:r>
              <a:rPr lang="en-US" sz="1800" b="1" dirty="0" smtClean="0">
                <a:cs typeface="Times New Roman" pitchFamily="18" charset="0"/>
              </a:rPr>
              <a:t>  Sphinx 4.1 in Java has efficient recognizer, even though rumors were java based sound recognizer are slow.</a:t>
            </a:r>
          </a:p>
          <a:p>
            <a:pPr marL="231775" indent="-231775">
              <a:spcAft>
                <a:spcPts val="1200"/>
              </a:spcAft>
              <a:buFont typeface="Arial" pitchFamily="34" charset="0"/>
              <a:buChar char="•"/>
              <a:tabLst>
                <a:tab pos="3374136" algn="r"/>
              </a:tabLst>
            </a:pPr>
            <a:r>
              <a:rPr lang="en-US" sz="1800" b="1" dirty="0" smtClean="0">
                <a:cs typeface="Times New Roman" pitchFamily="18" charset="0"/>
              </a:rPr>
              <a:t>Application are easy to build on Sphinx </a:t>
            </a:r>
          </a:p>
          <a:p>
            <a:pPr marL="231775" indent="-231775">
              <a:spcAft>
                <a:spcPts val="1200"/>
              </a:spcAft>
              <a:tabLst>
                <a:tab pos="3374136" algn="r"/>
              </a:tabLst>
            </a:pPr>
            <a:r>
              <a:rPr lang="en-US" sz="1800" b="1" dirty="0" smtClean="0">
                <a:cs typeface="Times New Roman" pitchFamily="18" charset="0"/>
              </a:rPr>
              <a:t> </a:t>
            </a:r>
          </a:p>
          <a:p>
            <a:pPr marL="231775" indent="-231775">
              <a:spcAft>
                <a:spcPts val="1200"/>
              </a:spcAft>
              <a:buFont typeface="Arial" pitchFamily="34" charset="0"/>
              <a:buChar char="•"/>
              <a:tabLst>
                <a:tab pos="3374136" algn="r"/>
              </a:tabLst>
            </a:pPr>
            <a:endParaRPr lang="en-US" sz="1800" b="1" dirty="0" smtClean="0">
              <a:cs typeface="Times New Roman" pitchFamily="18" charset="0"/>
            </a:endParaRPr>
          </a:p>
          <a:p>
            <a:pPr marL="231775" indent="-231775">
              <a:spcAft>
                <a:spcPts val="1200"/>
              </a:spcAft>
              <a:buFont typeface="Arial" pitchFamily="34" charset="0"/>
              <a:buChar char="•"/>
              <a:tabLst>
                <a:tab pos="3374136" algn="r"/>
              </a:tabLst>
            </a:pPr>
            <a:endParaRPr lang="en-US" sz="1800" b="1" dirty="0" smtClean="0">
              <a:cs typeface="Times New Roman" pitchFamily="18" charset="0"/>
            </a:endParaRPr>
          </a:p>
          <a:p>
            <a:pPr marL="231775" indent="-231775">
              <a:spcAft>
                <a:spcPts val="1200"/>
              </a:spcAft>
              <a:buFont typeface="Arial" pitchFamily="34" charset="0"/>
              <a:buChar char="•"/>
              <a:tabLst>
                <a:tab pos="3374136" algn="r"/>
              </a:tabLst>
            </a:pPr>
            <a:endParaRPr lang="en-US" sz="1800" b="1" dirty="0" smtClean="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Future Directions</a:t>
            </a:r>
            <a:endParaRPr lang="en-US" b="1" dirty="0">
              <a:solidFill>
                <a:schemeClr val="accent2"/>
              </a:solidFill>
            </a:endParaRPr>
          </a:p>
        </p:txBody>
      </p:sp>
      <p:sp>
        <p:nvSpPr>
          <p:cNvPr id="114691" name="Text Box 3"/>
          <p:cNvSpPr txBox="1">
            <a:spLocks noChangeArrowheads="1"/>
          </p:cNvSpPr>
          <p:nvPr/>
        </p:nvSpPr>
        <p:spPr bwMode="auto">
          <a:xfrm>
            <a:off x="259080" y="633047"/>
            <a:ext cx="8610600" cy="2446824"/>
          </a:xfrm>
          <a:prstGeom prst="rect">
            <a:avLst/>
          </a:prstGeom>
          <a:noFill/>
          <a:ln w="9525">
            <a:noFill/>
            <a:miter lim="800000"/>
            <a:headEnd/>
            <a:tailEnd/>
          </a:ln>
          <a:effectLst/>
        </p:spPr>
        <p:txBody>
          <a:bodyPr wrap="square" lIns="0" tIns="0" rIns="0" bIns="0">
            <a:spAutoFit/>
          </a:bodyPr>
          <a:lstStyle/>
          <a:p>
            <a:pPr marL="231775" indent="-231775">
              <a:spcAft>
                <a:spcPts val="600"/>
              </a:spcAft>
              <a:buFont typeface="Arial" pitchFamily="34" charset="0"/>
              <a:buChar char="•"/>
            </a:pPr>
            <a:r>
              <a:rPr lang="en-US" sz="1800" b="1" dirty="0" smtClean="0">
                <a:solidFill>
                  <a:schemeClr val="accent1"/>
                </a:solidFill>
              </a:rPr>
              <a:t>How do we get better?</a:t>
            </a:r>
          </a:p>
          <a:p>
            <a:pPr marL="231775" indent="-231775">
              <a:spcAft>
                <a:spcPts val="600"/>
              </a:spcAft>
              <a:buFont typeface="Arial" pitchFamily="34" charset="0"/>
              <a:buChar char="•"/>
            </a:pPr>
            <a:r>
              <a:rPr lang="en-US" sz="1800" b="1" dirty="0" smtClean="0"/>
              <a:t> Since this was the first week and the research material was relatively new, we spend most of the time in getting complete understanding of the theory and the related coding. However, from next week we are going to actually start creating and initiating the grammar </a:t>
            </a:r>
            <a:r>
              <a:rPr lang="en-US" sz="1800" b="1" dirty="0" smtClean="0"/>
              <a:t>files, </a:t>
            </a:r>
            <a:r>
              <a:rPr lang="en-US" sz="1800" b="1" dirty="0" smtClean="0"/>
              <a:t>the </a:t>
            </a:r>
            <a:r>
              <a:rPr lang="en-US" sz="1800" b="1" dirty="0" smtClean="0"/>
              <a:t>configuration files. </a:t>
            </a:r>
            <a:endParaRPr lang="en-US" sz="1800" b="1" dirty="0" smtClean="0"/>
          </a:p>
          <a:p>
            <a:pPr marL="231775" indent="-231775">
              <a:spcAft>
                <a:spcPts val="600"/>
              </a:spcAft>
              <a:buFont typeface="Arial" pitchFamily="34" charset="0"/>
              <a:buChar char="•"/>
            </a:pPr>
            <a:r>
              <a:rPr lang="en-US" sz="1800" b="1" dirty="0" smtClean="0"/>
              <a:t>This will give us better understanding and confidence </a:t>
            </a:r>
            <a:r>
              <a:rPr lang="en-US" sz="1800" b="1" dirty="0" smtClean="0"/>
              <a:t>to work </a:t>
            </a:r>
            <a:r>
              <a:rPr lang="en-US" sz="1800" b="1" dirty="0" smtClean="0"/>
              <a:t>on different applications </a:t>
            </a:r>
            <a:r>
              <a:rPr lang="en-US" sz="1800" b="1" dirty="0" smtClean="0"/>
              <a:t>on</a:t>
            </a:r>
            <a:r>
              <a:rPr lang="en-US" sz="1800" b="1" dirty="0" smtClean="0"/>
              <a:t> </a:t>
            </a:r>
            <a:r>
              <a:rPr lang="en-US" sz="1800" b="1" dirty="0" smtClean="0"/>
              <a:t>sphinx 4.</a:t>
            </a:r>
            <a:endParaRPr lang="en-US" sz="1800" b="1" dirty="0" smtClean="0">
              <a:solidFill>
                <a:schemeClr val="accent1"/>
              </a:solidFill>
            </a:endParaRPr>
          </a:p>
          <a:p>
            <a:pPr marL="228600" lvl="1" indent="-228600">
              <a:spcAft>
                <a:spcPts val="600"/>
              </a:spcAft>
              <a:buFont typeface="Arial" pitchFamily="34" charset="0"/>
              <a:buChar char="•"/>
            </a:pPr>
            <a:endParaRPr lang="en-US" sz="1800" b="1" dirty="0" smtClean="0">
              <a:solidFill>
                <a:schemeClr val="accent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26920</TotalTime>
  <Words>480</Words>
  <Application>Microsoft Office PowerPoint</Application>
  <PresentationFormat>Letter Paper (8.5x11 in)</PresentationFormat>
  <Paragraphs>46</Paragraphs>
  <Slides>8</Slides>
  <Notes>2</Notes>
  <HiddenSlides>0</HiddenSlides>
  <MMClips>1</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lecture_title</vt:lpstr>
      <vt:lpstr>lecture_default</vt:lpstr>
      <vt:lpstr>Slide 0</vt:lpstr>
      <vt:lpstr>Slide 1</vt:lpstr>
      <vt:lpstr>Slide 2</vt:lpstr>
      <vt:lpstr>Slide 3</vt:lpstr>
      <vt:lpstr>Slide 4</vt:lpstr>
      <vt:lpstr>Slide 5</vt:lpstr>
      <vt:lpstr>Slide 6</vt:lpstr>
      <vt:lpstr>Slide 7</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mubin</cp:lastModifiedBy>
  <cp:revision>2360</cp:revision>
  <dcterms:created xsi:type="dcterms:W3CDTF">2002-09-12T17:13:32Z</dcterms:created>
  <dcterms:modified xsi:type="dcterms:W3CDTF">2010-05-22T16:44:01Z</dcterms:modified>
</cp:coreProperties>
</file>