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png" ContentType="image/pn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Default Extension="tiff" ContentType="image/tiff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notesSlides/notesSlide3.xml" ContentType="application/vnd.openxmlformats-officedocument.presentationml.notesSlide+xml"/>
  <Override PartName="/docProps/core.xml" ContentType="application/vnd.openxmlformats-package.core-properties+xml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aveSubsetFonts="1">
  <p:sldMasterIdLst>
    <p:sldMasterId id="2147483684" r:id="rId1"/>
    <p:sldMasterId id="2147483701" r:id="rId2"/>
  </p:sldMasterIdLst>
  <p:notesMasterIdLst>
    <p:notesMasterId r:id="rId10"/>
  </p:notesMasterIdLst>
  <p:handoutMasterIdLst>
    <p:handoutMasterId r:id="rId11"/>
  </p:handoutMasterIdLst>
  <p:sldIdLst>
    <p:sldId id="325" r:id="rId3"/>
    <p:sldId id="667" r:id="rId4"/>
    <p:sldId id="668" r:id="rId5"/>
    <p:sldId id="666" r:id="rId6"/>
    <p:sldId id="669" r:id="rId7"/>
    <p:sldId id="670" r:id="rId8"/>
    <p:sldId id="548" r:id="rId9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AEAEA"/>
    <a:srgbClr val="00FF99"/>
    <a:srgbClr val="F7F7F7"/>
    <a:srgbClr val="F1C1CA"/>
    <a:srgbClr val="C0C0C0"/>
    <a:srgbClr val="E99FAD"/>
    <a:srgbClr val="FAEAED"/>
    <a:srgbClr val="E2E2F6"/>
    <a:srgbClr val="FFFFFF"/>
    <a:srgbClr val="D1D1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vertBarState="minimized">
    <p:restoredLeft sz="21739" autoAdjust="0"/>
    <p:restoredTop sz="96226" autoAdjust="0"/>
  </p:normalViewPr>
  <p:slideViewPr>
    <p:cSldViewPr snapToGrid="0">
      <p:cViewPr varScale="1">
        <p:scale>
          <a:sx n="103" d="100"/>
          <a:sy n="103" d="100"/>
        </p:scale>
        <p:origin x="-864" y="-104"/>
      </p:cViewPr>
      <p:guideLst>
        <p:guide orient="horz" pos="1928"/>
        <p:guide orient="horz" pos="3319"/>
        <p:guide orient="horz" pos="428"/>
        <p:guide pos="5616"/>
        <p:guide pos="2884"/>
        <p:guide pos="143"/>
        <p:guide pos="148"/>
        <p:guide pos="150"/>
        <p:guide pos="2872"/>
        <p:guide pos="13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2.xml"/><Relationship Id="rId7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6" Type="http://schemas.openxmlformats.org/officeDocument/2006/relationships/tableStyles" Target="tableStyles.xml"/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Master" Target="slideMasters/slideMaster2.xml"/><Relationship Id="rId9" Type="http://schemas.openxmlformats.org/officeDocument/2006/relationships/slide" Target="slides/slide7.xml"/><Relationship Id="rId3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220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Temple University</a:t>
            </a: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220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220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421" y="4560571"/>
            <a:ext cx="53623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Temple University</a:t>
            </a: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220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Temple University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Temple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758C2-C356-43B3-AAFA-040681F9914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3469" y="4560571"/>
            <a:ext cx="6561417" cy="432054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Temple University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2.png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7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4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3.png"/><Relationship Id="rId10" Type="http://schemas.openxmlformats.org/officeDocument/2006/relationships/slideLayout" Target="../slideLayouts/slideLayout13.xml"/><Relationship Id="rId5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9" Type="http://schemas.openxmlformats.org/officeDocument/2006/relationships/slideLayout" Target="../slideLayouts/slideLayout12.xml"/><Relationship Id="rId3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BE0F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47844" y="174810"/>
            <a:ext cx="28465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91440" rtlCol="0">
            <a:spAutoFit/>
          </a:bodyPr>
          <a:lstStyle/>
          <a:p>
            <a:pPr marL="512763" indent="0" algn="l"/>
            <a:r>
              <a:rPr lang="en-US" sz="1400" b="1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rPr>
              <a:t>Temple University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pic>
        <p:nvPicPr>
          <p:cNvPr id="12" name="Picture 5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88394" y="6317146"/>
            <a:ext cx="533400" cy="514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5270" y="97850"/>
            <a:ext cx="45926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13" r:id="rId2"/>
    <p:sldLayoutId id="2147483714" r:id="rId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BE0F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BE0F34"/>
                </a:solidFill>
              </a:rPr>
              <a:t>Temple University: Slide </a:t>
            </a:r>
            <a:fld id="{56D32A91-0AE1-4806-AC33-D8959F4B7E0D}" type="slidenum">
              <a:rPr lang="en-US" sz="1200" b="1">
                <a:solidFill>
                  <a:srgbClr val="BE0F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BE0F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13.tiff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tiff"/><Relationship Id="rId5" Type="http://schemas.openxmlformats.org/officeDocument/2006/relationships/image" Target="../media/image14.tif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675494"/>
            <a:ext cx="84677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  <a:tab pos="405130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MASS SPECTROMETRY</a:t>
            </a:r>
          </a:p>
          <a:p>
            <a:pPr algn="ctr">
              <a:spcBef>
                <a:spcPct val="50000"/>
              </a:spcBef>
              <a:tabLst>
                <a:tab pos="2908300" algn="l"/>
                <a:tab pos="405130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FURTHER INVESTIGATIONS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436099" y="4886532"/>
            <a:ext cx="84171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Ilyana Mushaeva and Amber Moscato</a:t>
            </a:r>
          </a:p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Department of Electrical and Computer Engineering</a:t>
            </a:r>
          </a:p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Temple University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2000250"/>
            <a:ext cx="3810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451" y="516365"/>
            <a:ext cx="3280634" cy="241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87275" y="2969110"/>
            <a:ext cx="3345628" cy="360098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dirty="0" smtClean="0">
                <a:latin typeface="+mn-lt"/>
              </a:rPr>
              <a:t>The general structure of an amino acid has four groups.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dirty="0" smtClean="0">
                <a:latin typeface="+mn-lt"/>
              </a:rPr>
              <a:t>A central carbon atom with an attached hydrogen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dirty="0" smtClean="0">
                <a:latin typeface="+mn-lt"/>
              </a:rPr>
              <a:t>A primary amine group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dirty="0" smtClean="0">
                <a:latin typeface="+mn-lt"/>
              </a:rPr>
              <a:t>A carboxylic acid group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dirty="0" smtClean="0">
                <a:latin typeface="+mn-lt"/>
              </a:rPr>
              <a:t>R-group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dirty="0" smtClean="0">
                <a:latin typeface="+mn-lt"/>
              </a:rPr>
              <a:t>Differences in the structure of this R-group create the differences in the structure of the various amino acids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02094" y="536707"/>
            <a:ext cx="45910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0423" y="5017993"/>
            <a:ext cx="43053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198446" y="0"/>
            <a:ext cx="57075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primary structure of proteins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699" y="576376"/>
            <a:ext cx="5464885" cy="279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1083" y="3324112"/>
            <a:ext cx="5518671" cy="320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98446" y="0"/>
            <a:ext cx="57075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Mass Spectra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30645" y="1000462"/>
            <a:ext cx="2603350" cy="166199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fundamental property of proteins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that they are all composed of the same 20 amino acids.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0306" y="4109421"/>
            <a:ext cx="2818504" cy="171739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b="1" kern="0" dirty="0" smtClean="0"/>
              <a:t>The critical difference among proteins is the order or sequence in which those 20 amino acids are connected.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911" y="763793"/>
            <a:ext cx="4744122" cy="5421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98446" y="0"/>
            <a:ext cx="57075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formation of a protein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40941" y="785308"/>
            <a:ext cx="4055633" cy="526298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reactions that are incorporating amino acids into a protein by amine bonds.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formation of each bond is accompanied by loss of a water molecule.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dirty="0" smtClean="0">
                <a:latin typeface="+mn-lt"/>
              </a:rPr>
              <a:t>Amino acid sequences are presented so that the first amino acid has contributed only a carboxylic acid group to an amide bond, leaving its amine group free. 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amino acid is referred to as the N-terminus of the protein.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1800" b="1" kern="0" dirty="0" smtClean="0">
                <a:latin typeface="+mn-lt"/>
              </a:rPr>
              <a:t>The last amino acid in a protein sequence is C-terminus of the protein.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Peptides and Proteins Developed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39" y="789055"/>
            <a:ext cx="8359524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 peptides, consisted of eight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Amino Acids with different </a:t>
            </a:r>
            <a:r>
              <a:rPr kumimoji="0" lang="en-US" sz="1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lang="en-US" sz="1800" b="1" kern="0" dirty="0" smtClean="0">
                <a:latin typeface="+mn-lt"/>
              </a:rPr>
              <a:t>/</a:t>
            </a:r>
            <a:r>
              <a:rPr lang="en-US" sz="1800" b="1" kern="0" dirty="0" err="1" smtClean="0">
                <a:latin typeface="+mn-lt"/>
              </a:rPr>
              <a:t>z</a:t>
            </a:r>
            <a:r>
              <a:rPr lang="en-US" sz="1800" b="1" kern="0" dirty="0" smtClean="0">
                <a:latin typeface="+mn-lt"/>
              </a:rPr>
              <a:t> ratios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79552" y="1294806"/>
          <a:ext cx="8262630" cy="108487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26263"/>
                <a:gridCol w="826263"/>
                <a:gridCol w="826263"/>
                <a:gridCol w="826263"/>
                <a:gridCol w="826263"/>
                <a:gridCol w="826263"/>
                <a:gridCol w="826263"/>
                <a:gridCol w="826263"/>
                <a:gridCol w="826263"/>
                <a:gridCol w="826263"/>
              </a:tblGrid>
              <a:tr h="686904">
                <a:tc>
                  <a:txBody>
                    <a:bodyPr/>
                    <a:lstStyle/>
                    <a:p>
                      <a:r>
                        <a:rPr lang="en-US" dirty="0" smtClean="0"/>
                        <a:t>Pep1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Pep6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Pep7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Pep8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Pep9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Pep 10</a:t>
                      </a:r>
                      <a:endParaRPr lang="en-US" dirty="0"/>
                    </a:p>
                  </a:txBody>
                  <a:tcPr/>
                </a:tc>
              </a:tr>
              <a:tr h="397969">
                <a:tc>
                  <a:txBody>
                    <a:bodyPr/>
                    <a:lstStyle/>
                    <a:p>
                      <a:r>
                        <a:rPr lang="en-US" dirty="0" smtClean="0"/>
                        <a:t>1,2,3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2,3,4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3,4,5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4,5,6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5,6,7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6,7,8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7,8,8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8,2,3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6,6,1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4,1,5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3350" y="2759259"/>
            <a:ext cx="816044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Eight proteins,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consisted of five peptides above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79554" y="3314031"/>
          <a:ext cx="8262632" cy="12801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32829"/>
                <a:gridCol w="1032829"/>
                <a:gridCol w="1032829"/>
                <a:gridCol w="1032829"/>
                <a:gridCol w="1032829"/>
                <a:gridCol w="1032829"/>
                <a:gridCol w="1032829"/>
                <a:gridCol w="1032829"/>
              </a:tblGrid>
              <a:tr h="525574">
                <a:tc>
                  <a:txBody>
                    <a:bodyPr/>
                    <a:lstStyle/>
                    <a:p>
                      <a:r>
                        <a:rPr lang="en-US" dirty="0" smtClean="0"/>
                        <a:t>Protein1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Protein2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Protein3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Protein4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Protein5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Protein6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Protein7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Protein8</a:t>
                      </a:r>
                      <a:endParaRPr lang="en-US" dirty="0"/>
                    </a:p>
                  </a:txBody>
                  <a:tcPr/>
                </a:tc>
              </a:tr>
              <a:tr h="525574">
                <a:tc>
                  <a:txBody>
                    <a:bodyPr/>
                    <a:lstStyle/>
                    <a:p>
                      <a:r>
                        <a:rPr lang="en-US" dirty="0" smtClean="0"/>
                        <a:t>1,2,3,4,5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2,3,4,5,6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3,4,5,6,7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4,5,6,7,8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5,6,7,8,9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6,7,8,9,</a:t>
                      </a:r>
                    </a:p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2,7,8,9, 10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5,7,8,9, 10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6223" y="4820635"/>
            <a:ext cx="4683962" cy="18220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Protein Models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" name="Picture 7" descr="proteina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0319"/>
            <a:ext cx="4401696" cy="3930087"/>
          </a:xfrm>
          <a:prstGeom prst="rect">
            <a:avLst/>
          </a:prstGeom>
        </p:spPr>
      </p:pic>
      <p:pic>
        <p:nvPicPr>
          <p:cNvPr id="5" name="Picture 4" descr="proteinb.t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1015" y="554804"/>
            <a:ext cx="4692985" cy="3982263"/>
          </a:xfrm>
          <a:prstGeom prst="rect">
            <a:avLst/>
          </a:prstGeom>
        </p:spPr>
      </p:pic>
      <p:pic>
        <p:nvPicPr>
          <p:cNvPr id="6" name="Picture 5" descr="proteinc.t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4683" y="4364462"/>
            <a:ext cx="4931873" cy="2493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458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Brief </a:t>
            </a:r>
            <a:r>
              <a:rPr lang="en-US" b="1" dirty="0" smtClean="0">
                <a:solidFill>
                  <a:schemeClr val="accent2"/>
                </a:solidFill>
              </a:rPr>
              <a:t>Bibliography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109"/>
          <p:cNvSpPr txBox="1">
            <a:spLocks noChangeArrowheads="1"/>
          </p:cNvSpPr>
          <p:nvPr/>
        </p:nvSpPr>
        <p:spPr>
          <a:xfrm>
            <a:off x="190939" y="702129"/>
            <a:ext cx="8694738" cy="5335302"/>
          </a:xfrm>
          <a:prstGeom prst="rect">
            <a:avLst/>
          </a:prstGeom>
          <a:noFill/>
          <a:ln/>
        </p:spPr>
        <p:txBody>
          <a:bodyPr lIns="0" tIns="0" rIns="0" bIns="0"/>
          <a:lstStyle/>
          <a:p>
            <a:pPr marL="233363" indent="-233363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 smtClean="0"/>
              <a:t>M. </a:t>
            </a:r>
            <a:r>
              <a:rPr lang="en-US" sz="1800" b="1" dirty="0" err="1" smtClean="0"/>
              <a:t>Kinter</a:t>
            </a:r>
            <a:r>
              <a:rPr lang="en-US" sz="1800" b="1" dirty="0" smtClean="0"/>
              <a:t> and N. E. Sherman. </a:t>
            </a:r>
            <a:r>
              <a:rPr lang="en-US" sz="1800" b="1" i="1" dirty="0" smtClean="0"/>
              <a:t>Protein Sequencing and Identification using Tandem Mass Spectrometry. </a:t>
            </a:r>
            <a:r>
              <a:rPr lang="en-US" sz="1800" b="1" dirty="0" smtClean="0"/>
              <a:t>Wiley-</a:t>
            </a:r>
            <a:r>
              <a:rPr lang="en-US" sz="1800" b="1" dirty="0" err="1" smtClean="0"/>
              <a:t>Interscience</a:t>
            </a:r>
            <a:r>
              <a:rPr lang="en-US" sz="1800" b="1" dirty="0" smtClean="0"/>
              <a:t>. 2000.</a:t>
            </a:r>
          </a:p>
          <a:p>
            <a:pPr marL="233363" indent="-233363">
              <a:spcBef>
                <a:spcPts val="0"/>
              </a:spcBef>
              <a:spcAft>
                <a:spcPts val="1200"/>
              </a:spcAft>
              <a:defRPr/>
            </a:pP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33363" indent="-233363">
              <a:spcBef>
                <a:spcPts val="0"/>
              </a:spcBef>
              <a:spcAft>
                <a:spcPts val="1200"/>
              </a:spcAft>
              <a:defRPr/>
            </a:pP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28590</TotalTime>
  <Words>311</Words>
  <Application>Microsoft Macintosh PowerPoint</Application>
  <PresentationFormat>Letter Paper (8.5x11 in)</PresentationFormat>
  <Paragraphs>70</Paragraphs>
  <Slides>7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lecture_title</vt:lpstr>
      <vt:lpstr>lecture_default</vt:lpstr>
      <vt:lpstr>Slide 0</vt:lpstr>
      <vt:lpstr>Slide 1</vt:lpstr>
      <vt:lpstr>Slide 2</vt:lpstr>
      <vt:lpstr>Slide 3</vt:lpstr>
      <vt:lpstr>Slide 4</vt:lpstr>
      <vt:lpstr>Slide 5</vt:lpstr>
      <vt:lpstr>Slide 6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Amber Moscato</cp:lastModifiedBy>
  <cp:revision>2398</cp:revision>
  <dcterms:created xsi:type="dcterms:W3CDTF">2010-06-10T23:34:12Z</dcterms:created>
  <dcterms:modified xsi:type="dcterms:W3CDTF">2010-06-10T23:34:20Z</dcterms:modified>
</cp:coreProperties>
</file>